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5" r:id="rId2"/>
    <p:sldId id="533" r:id="rId3"/>
    <p:sldId id="534" r:id="rId4"/>
    <p:sldId id="535" r:id="rId5"/>
    <p:sldId id="561" r:id="rId6"/>
    <p:sldId id="562" r:id="rId7"/>
    <p:sldId id="574" r:id="rId8"/>
    <p:sldId id="575" r:id="rId9"/>
    <p:sldId id="576" r:id="rId10"/>
    <p:sldId id="547" r:id="rId11"/>
    <p:sldId id="548" r:id="rId12"/>
    <p:sldId id="549" r:id="rId13"/>
    <p:sldId id="526" r:id="rId14"/>
    <p:sldId id="569" r:id="rId15"/>
    <p:sldId id="570" r:id="rId16"/>
    <p:sldId id="522" r:id="rId17"/>
    <p:sldId id="556" r:id="rId18"/>
    <p:sldId id="523" r:id="rId19"/>
    <p:sldId id="558" r:id="rId20"/>
    <p:sldId id="550" r:id="rId21"/>
    <p:sldId id="560" r:id="rId22"/>
    <p:sldId id="559" r:id="rId23"/>
    <p:sldId id="578" r:id="rId24"/>
    <p:sldId id="528" r:id="rId25"/>
    <p:sldId id="577" r:id="rId26"/>
    <p:sldId id="500" r:id="rId27"/>
    <p:sldId id="552" r:id="rId28"/>
    <p:sldId id="571" r:id="rId29"/>
    <p:sldId id="565" r:id="rId30"/>
    <p:sldId id="566" r:id="rId31"/>
    <p:sldId id="567" r:id="rId32"/>
    <p:sldId id="56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  <a:srgbClr val="FA9106"/>
    <a:srgbClr val="669900"/>
    <a:srgbClr val="7E3D0C"/>
    <a:srgbClr val="FF0000"/>
    <a:srgbClr val="33CC33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211" autoAdjust="0"/>
    <p:restoredTop sz="94660"/>
  </p:normalViewPr>
  <p:slideViewPr>
    <p:cSldViewPr>
      <p:cViewPr>
        <p:scale>
          <a:sx n="70" d="100"/>
          <a:sy n="70" d="100"/>
        </p:scale>
        <p:origin x="-184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AC636DD-1790-4B53-B6A0-1E8D28FC49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sec.eff. (</a:t>
            </a:r>
            <a:r>
              <a:rPr lang="fr-FR" dirty="0" err="1" smtClean="0"/>
              <a:t>pol</a:t>
            </a:r>
            <a:r>
              <a:rPr lang="fr-FR" dirty="0" smtClean="0"/>
              <a:t>. et non-</a:t>
            </a:r>
            <a:r>
              <a:rPr lang="fr-FR" dirty="0" err="1" smtClean="0"/>
              <a:t>pol</a:t>
            </a:r>
            <a:r>
              <a:rPr lang="fr-FR" dirty="0" smtClean="0"/>
              <a:t>.) du</a:t>
            </a:r>
            <a:r>
              <a:rPr lang="fr-FR" baseline="0" dirty="0" smtClean="0"/>
              <a:t> Hall 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« ma » </a:t>
            </a:r>
            <a:r>
              <a:rPr lang="fr-FR" dirty="0" err="1" smtClean="0"/>
              <a:t>methode</a:t>
            </a:r>
            <a:r>
              <a:rPr lang="fr-FR" dirty="0" smtClean="0"/>
              <a:t>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BSA et les TSA (</a:t>
            </a:r>
            <a:r>
              <a:rPr lang="fr-FR" dirty="0" err="1" smtClean="0"/>
              <a:t>Shifeng</a:t>
            </a:r>
            <a:r>
              <a:rPr lang="fr-FR" dirty="0" smtClean="0"/>
              <a:t>) de CLAS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Avec la </a:t>
            </a:r>
            <a:r>
              <a:rPr lang="fr-FR" dirty="0" err="1" smtClean="0"/>
              <a:t>methode</a:t>
            </a:r>
            <a:r>
              <a:rPr lang="fr-FR" dirty="0" smtClean="0"/>
              <a:t> de KM et la mienne, extraction obtenue pour </a:t>
            </a:r>
            <a:r>
              <a:rPr lang="fr-FR" dirty="0" err="1" smtClean="0"/>
              <a:t>Him</a:t>
            </a:r>
            <a:r>
              <a:rPr lang="fr-FR" dirty="0" smtClean="0"/>
              <a:t> en </a:t>
            </a:r>
            <a:r>
              <a:rPr lang="fr-FR" dirty="0" err="1" smtClean="0"/>
              <a:t>fittant</a:t>
            </a:r>
            <a:r>
              <a:rPr lang="fr-FR" dirty="0" smtClean="0"/>
              <a:t> les </a:t>
            </a:r>
            <a:r>
              <a:rPr lang="fr-FR" dirty="0" err="1" smtClean="0"/>
              <a:t>asymetries</a:t>
            </a:r>
            <a:r>
              <a:rPr lang="fr-FR" baseline="0" dirty="0" smtClean="0"/>
              <a:t> d’HERMES.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Resultats</a:t>
            </a:r>
            <a:r>
              <a:rPr lang="fr-FR" dirty="0" smtClean="0"/>
              <a:t> pour </a:t>
            </a:r>
            <a:r>
              <a:rPr lang="fr-FR" dirty="0" err="1" smtClean="0"/>
              <a:t>HtildeIm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0C23B-5A85-4B55-A522-4294CC3D21A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E65C-8A45-43C1-8C09-2A1293C5BBD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2455-F796-45EB-A126-E860265A64A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051E6-495C-49E8-83AD-EE8E56A44F1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7A8CE-6627-439A-BEEB-594177A6B0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456B-EC54-4A9A-9CD5-1440D4C9EE4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57D1-B086-4A39-9F86-31F21C3671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C594-EF82-427B-B097-3825E8DDD48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F81AA-4403-4952-A914-D99DCAAE918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6ABC-D73A-40F9-BDE9-13B480B770B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3F39E-5F70-4141-873A-4A189D5D78D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74AF-5D03-4C44-BCD6-8C52225F3AE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B59F0C-1AA4-4FF1-9352-639898C711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xiv.org/abs/arXiv:1606.07821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arXiv:1606.0782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abs/arXiv:1606.07821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85113" y="0"/>
            <a:ext cx="2159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219" name="Image 8" descr="Quarks_constituants_FondNoi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900113" y="-26988"/>
            <a:ext cx="2159001" cy="688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1" name="Text Box 2"/>
          <p:cNvSpPr txBox="1">
            <a:spLocks noChangeArrowheads="1"/>
          </p:cNvSpPr>
          <p:nvPr/>
        </p:nvSpPr>
        <p:spPr bwMode="auto">
          <a:xfrm>
            <a:off x="599256" y="3356992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Nucleon tomography</a:t>
            </a:r>
          </a:p>
        </p:txBody>
      </p:sp>
      <p:sp>
        <p:nvSpPr>
          <p:cNvPr id="9222" name="Text Box 2"/>
          <p:cNvSpPr txBox="1">
            <a:spLocks noChangeArrowheads="1"/>
          </p:cNvSpPr>
          <p:nvPr/>
        </p:nvSpPr>
        <p:spPr bwMode="auto">
          <a:xfrm>
            <a:off x="611560" y="836712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GDR QCD, 29/09/2016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63960" y="5941144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Michel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Guidal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 (IPN </a:t>
            </a:r>
            <a:r>
              <a:rPr lang="en-US" sz="3200" b="1" dirty="0" err="1" smtClean="0">
                <a:solidFill>
                  <a:schemeClr val="bg1"/>
                </a:solidFill>
                <a:latin typeface="Comic Sans MS" pitchFamily="66" charset="0"/>
              </a:rPr>
              <a:t>Orsay</a:t>
            </a:r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51656" y="3996353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(from data to GPDs and proton charge radius)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 cstate="print"/>
          <a:srcRect r="63324"/>
          <a:stretch>
            <a:fillRect/>
          </a:stretch>
        </p:blipFill>
        <p:spPr bwMode="auto">
          <a:xfrm>
            <a:off x="854075" y="52388"/>
            <a:ext cx="28940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 cstate="print"/>
          <a:srcRect r="33299"/>
          <a:stretch>
            <a:fillRect/>
          </a:stretch>
        </p:blipFill>
        <p:spPr bwMode="auto">
          <a:xfrm>
            <a:off x="854075" y="52388"/>
            <a:ext cx="5264150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4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2775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/>
          <p:cNvPicPr>
            <a:picLocks noChangeAspect="1" noChangeArrowheads="1"/>
          </p:cNvPicPr>
          <p:nvPr/>
        </p:nvPicPr>
        <p:blipFill>
          <a:blip r:embed="rId3" cstate="print"/>
          <a:srcRect r="1991"/>
          <a:stretch>
            <a:fillRect/>
          </a:stretch>
        </p:blipFill>
        <p:spPr bwMode="auto">
          <a:xfrm>
            <a:off x="854075" y="52388"/>
            <a:ext cx="773588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476375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unpol.sec.eff.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pol.sec.eff.</a:t>
            </a:r>
          </a:p>
        </p:txBody>
      </p:sp>
      <p:sp>
        <p:nvSpPr>
          <p:cNvPr id="17" name="Flèche droite 16"/>
          <p:cNvSpPr/>
          <p:nvPr/>
        </p:nvSpPr>
        <p:spPr>
          <a:xfrm rot="16200000">
            <a:off x="2447925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619250" y="5229225"/>
            <a:ext cx="144463" cy="144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8" name="Text Box 2"/>
          <p:cNvSpPr txBox="1">
            <a:spLocks noChangeArrowheads="1"/>
          </p:cNvSpPr>
          <p:nvPr/>
        </p:nvSpPr>
        <p:spPr bwMode="auto">
          <a:xfrm>
            <a:off x="1628775" y="5084763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000" b="1" baseline="3000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0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minimization</a:t>
            </a:r>
          </a:p>
        </p:txBody>
      </p:sp>
      <p:sp>
        <p:nvSpPr>
          <p:cNvPr id="33799" name="Text Box 2"/>
          <p:cNvSpPr txBox="1">
            <a:spLocks noChangeArrowheads="1"/>
          </p:cNvSpPr>
          <p:nvPr/>
        </p:nvSpPr>
        <p:spPr bwMode="auto">
          <a:xfrm>
            <a:off x="3708400" y="3186113"/>
            <a:ext cx="244792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long. pol. tar. asym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3779838" y="299720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droite 10"/>
          <p:cNvSpPr/>
          <p:nvPr/>
        </p:nvSpPr>
        <p:spPr>
          <a:xfrm rot="16200000">
            <a:off x="4535487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2" name="Text Box 2"/>
          <p:cNvSpPr txBox="1">
            <a:spLocks noChangeArrowheads="1"/>
          </p:cNvSpPr>
          <p:nvPr/>
        </p:nvSpPr>
        <p:spPr bwMode="auto">
          <a:xfrm>
            <a:off x="6011863" y="3198813"/>
            <a:ext cx="244792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charge asym.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beam spin asym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+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…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6084888" y="3054350"/>
            <a:ext cx="0" cy="1800225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èche droite 14"/>
          <p:cNvSpPr/>
          <p:nvPr/>
        </p:nvSpPr>
        <p:spPr>
          <a:xfrm rot="16200000">
            <a:off x="6767512" y="2673351"/>
            <a:ext cx="5048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805" name="Text Box 2"/>
          <p:cNvSpPr txBox="1">
            <a:spLocks noChangeArrowheads="1"/>
          </p:cNvSpPr>
          <p:nvPr/>
        </p:nvSpPr>
        <p:spPr bwMode="auto">
          <a:xfrm>
            <a:off x="1476375" y="5476875"/>
            <a:ext cx="2447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Times New Roman" pitchFamily="18" charset="0"/>
              </a:rPr>
              <a:t>linearization</a:t>
            </a:r>
          </a:p>
        </p:txBody>
      </p:sp>
      <p:sp>
        <p:nvSpPr>
          <p:cNvPr id="22" name="Ellipse 21"/>
          <p:cNvSpPr/>
          <p:nvPr/>
        </p:nvSpPr>
        <p:spPr>
          <a:xfrm>
            <a:off x="1641475" y="5661025"/>
            <a:ext cx="122238" cy="1222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/>
          <a:srcRect l="2301" r="2301" b="65038"/>
          <a:stretch>
            <a:fillRect/>
          </a:stretch>
        </p:blipFill>
        <p:spPr bwMode="auto">
          <a:xfrm>
            <a:off x="1187624" y="44451"/>
            <a:ext cx="7272164" cy="249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 cstate="print"/>
          <a:srcRect l="50517" t="2643"/>
          <a:stretch>
            <a:fillRect/>
          </a:stretch>
        </p:blipFill>
        <p:spPr bwMode="auto">
          <a:xfrm>
            <a:off x="3419871" y="2627801"/>
            <a:ext cx="2496741" cy="231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 l="49554" t="3048"/>
          <a:stretch>
            <a:fillRect/>
          </a:stretch>
        </p:blipFill>
        <p:spPr bwMode="auto">
          <a:xfrm>
            <a:off x="6228183" y="2566972"/>
            <a:ext cx="2526879" cy="235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lèche droite 15"/>
          <p:cNvSpPr/>
          <p:nvPr/>
        </p:nvSpPr>
        <p:spPr>
          <a:xfrm rot="6393178">
            <a:off x="4433965" y="2699225"/>
            <a:ext cx="943695" cy="5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lèche droite 16"/>
          <p:cNvSpPr/>
          <p:nvPr/>
        </p:nvSpPr>
        <p:spPr>
          <a:xfrm rot="5400000">
            <a:off x="6938046" y="2528677"/>
            <a:ext cx="917308" cy="583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52822" t="7165" r="2732"/>
          <a:stretch>
            <a:fillRect/>
          </a:stretch>
        </p:blipFill>
        <p:spPr bwMode="auto">
          <a:xfrm>
            <a:off x="6665230" y="4902289"/>
            <a:ext cx="1867210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 l="6375" t="7165" r="47358"/>
          <a:stretch>
            <a:fillRect/>
          </a:stretch>
        </p:blipFill>
        <p:spPr bwMode="auto">
          <a:xfrm>
            <a:off x="3635896" y="4869160"/>
            <a:ext cx="1943716" cy="1983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5" name="Rectangle 1"/>
          <p:cNvSpPr>
            <a:spLocks noChangeArrowheads="1"/>
          </p:cNvSpPr>
          <p:nvPr/>
        </p:nvSpPr>
        <p:spPr bwMode="auto">
          <a:xfrm>
            <a:off x="0" y="5710699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Rept.Prog.Phys.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76 (2013) 066202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157192"/>
            <a:ext cx="2274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cs typeface="Arial" charset="0"/>
                <a:hlinkClick r:id="rId6"/>
              </a:rPr>
              <a:t>M.G., H. Moutarde, </a:t>
            </a:r>
          </a:p>
          <a:p>
            <a:pPr lvl="0"/>
            <a:r>
              <a:rPr lang="fr-FR" b="1" dirty="0" smtClean="0">
                <a:cs typeface="Arial" charset="0"/>
                <a:hlinkClick r:id="rId6"/>
              </a:rPr>
              <a:t>M. </a:t>
            </a:r>
            <a:r>
              <a:rPr lang="fr-FR" b="1" dirty="0" err="1" smtClean="0">
                <a:cs typeface="Arial" charset="0"/>
                <a:hlinkClick r:id="rId6"/>
              </a:rPr>
              <a:t>Vanderhaeghen</a:t>
            </a:r>
            <a:endParaRPr lang="fr-FR" b="1" dirty="0" smtClean="0">
              <a:cs typeface="Arial" charset="0"/>
              <a:hlinkClick r:id="rId6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0342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/>
          <a:srcRect b="1643"/>
          <a:stretch>
            <a:fillRect/>
          </a:stretch>
        </p:blipFill>
        <p:spPr bwMode="auto">
          <a:xfrm>
            <a:off x="539552" y="404664"/>
            <a:ext cx="7513879" cy="339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3419872" y="3861048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PRL 115 (2015), 212003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95536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Hall A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PRC92 (2015), 055202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347864" y="5445224"/>
            <a:ext cx="2771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	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PRL 114 (2015), 032001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6228184" y="5445224"/>
            <a:ext cx="2621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	CLAS coll.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PRD91 (2015), 052014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699792" y="44624"/>
            <a:ext cx="4221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New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recent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data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from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24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JLab</a:t>
            </a:r>
            <a:r>
              <a:rPr kumimoji="0" lang="fr-FR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:</a:t>
            </a:r>
            <a:endParaRPr kumimoji="0" lang="fr-FR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609329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unpol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and 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beam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</a:t>
            </a:r>
          </a:p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          x-sections)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1960" y="6165304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lTSA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6237312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lTSA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)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19872" y="4581128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unpol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and 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beam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-</a:t>
            </a:r>
            <a:r>
              <a:rPr lang="fr-FR" b="1" dirty="0" err="1" smtClean="0">
                <a:solidFill>
                  <a:srgbClr val="00B050"/>
                </a:solidFill>
                <a:cs typeface="Arial" charset="0"/>
              </a:rPr>
              <a:t>pol</a:t>
            </a:r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. </a:t>
            </a:r>
          </a:p>
          <a:p>
            <a:r>
              <a:rPr lang="fr-FR" b="1" dirty="0" smtClean="0">
                <a:solidFill>
                  <a:srgbClr val="00B050"/>
                </a:solidFill>
                <a:cs typeface="Arial" charset="0"/>
              </a:rPr>
              <a:t>         x-sections)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476672"/>
            <a:ext cx="88009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35696" y="6093296"/>
            <a:ext cx="5832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CLAS coll.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PRL 115 (2015), 212003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32240" y="223480"/>
            <a:ext cx="2232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3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3"/>
              </a:rPr>
              <a:t> M.G.,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3"/>
              </a:rPr>
              <a:t>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3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3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3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3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riangle isocèle 4"/>
          <p:cNvSpPr/>
          <p:nvPr/>
        </p:nvSpPr>
        <p:spPr>
          <a:xfrm>
            <a:off x="6948264" y="5517232"/>
            <a:ext cx="144016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76256" y="4365104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876256" y="479715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236296" y="429309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 &amp; </a:t>
            </a:r>
            <a:r>
              <a:rPr lang="fr-FR" dirty="0" err="1" smtClean="0">
                <a:latin typeface="Symbol" pitchFamily="18" charset="2"/>
              </a:rPr>
              <a:t>Ds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65238" y="4725144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, </a:t>
            </a:r>
            <a:r>
              <a:rPr lang="fr-FR" dirty="0" err="1" smtClean="0">
                <a:latin typeface="Symbol" pitchFamily="18" charset="2"/>
              </a:rPr>
              <a:t>Ds</a:t>
            </a:r>
            <a:r>
              <a:rPr lang="fr-FR" dirty="0" smtClean="0">
                <a:latin typeface="Symbol" pitchFamily="18" charset="2"/>
              </a:rPr>
              <a:t>, </a:t>
            </a:r>
          </a:p>
          <a:p>
            <a:r>
              <a:rPr lang="fr-FR" dirty="0" err="1" smtClean="0">
                <a:latin typeface="+mj-lt"/>
              </a:rPr>
              <a:t>lTSA</a:t>
            </a:r>
            <a:r>
              <a:rPr lang="fr-FR" dirty="0" smtClean="0">
                <a:latin typeface="+mj-lt"/>
              </a:rPr>
              <a:t> &amp; DSA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79537" y="5435932"/>
            <a:ext cx="154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Hall A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 &amp; </a:t>
            </a:r>
            <a:r>
              <a:rPr lang="fr-FR" dirty="0" err="1" smtClean="0">
                <a:latin typeface="Symbol" pitchFamily="18" charset="2"/>
              </a:rPr>
              <a:t>Ds</a:t>
            </a:r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9912" y="3068960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260648"/>
            <a:ext cx="6696744" cy="6428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732240" y="223480"/>
            <a:ext cx="223224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R. Dupré,</a:t>
            </a: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 M.G.,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M. </a:t>
            </a:r>
            <a:r>
              <a:rPr kumimoji="0" lang="fr-FR" sz="1800" b="1" i="0" u="none" strike="noStrike" cap="none" normalizeH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Vanderhaeghen</a:t>
            </a:r>
            <a:endParaRPr kumimoji="0" lang="fr-FR" sz="1800" b="1" i="0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  <a:hlinkClick r:id="rId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arXiv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  <a:hlinkClick r:id="rId4"/>
              </a:rPr>
              <a:t>:1606.07821</a:t>
            </a: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[hep-ph]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Triangle isocèle 4"/>
          <p:cNvSpPr/>
          <p:nvPr/>
        </p:nvSpPr>
        <p:spPr>
          <a:xfrm>
            <a:off x="6948264" y="5517232"/>
            <a:ext cx="144016" cy="2160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876256" y="4365104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876256" y="4797152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236296" y="4293096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 &amp; </a:t>
            </a:r>
            <a:r>
              <a:rPr lang="fr-FR" dirty="0" err="1" smtClean="0">
                <a:latin typeface="Symbol" pitchFamily="18" charset="2"/>
              </a:rPr>
              <a:t>Ds</a:t>
            </a:r>
            <a:endParaRPr lang="fr-FR" dirty="0">
              <a:latin typeface="Symbol" pitchFamily="18" charset="2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265238" y="4725144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CLAS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, </a:t>
            </a:r>
            <a:r>
              <a:rPr lang="fr-FR" dirty="0" err="1" smtClean="0">
                <a:latin typeface="Symbol" pitchFamily="18" charset="2"/>
              </a:rPr>
              <a:t>Ds</a:t>
            </a:r>
            <a:r>
              <a:rPr lang="fr-FR" dirty="0" smtClean="0">
                <a:latin typeface="Symbol" pitchFamily="18" charset="2"/>
              </a:rPr>
              <a:t>, </a:t>
            </a:r>
          </a:p>
          <a:p>
            <a:r>
              <a:rPr lang="fr-FR" dirty="0" err="1" smtClean="0">
                <a:latin typeface="+mj-lt"/>
              </a:rPr>
              <a:t>lTSA</a:t>
            </a:r>
            <a:r>
              <a:rPr lang="fr-FR" dirty="0" smtClean="0">
                <a:latin typeface="+mj-lt"/>
              </a:rPr>
              <a:t> &amp; DSA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279537" y="5435932"/>
            <a:ext cx="154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Hall A </a:t>
            </a:r>
            <a:r>
              <a:rPr lang="fr-FR" dirty="0" smtClean="0">
                <a:latin typeface="Symbol" pitchFamily="18" charset="2"/>
              </a:rPr>
              <a:t>s</a:t>
            </a:r>
            <a:r>
              <a:rPr lang="fr-FR" dirty="0" smtClean="0"/>
              <a:t> &amp; </a:t>
            </a:r>
            <a:r>
              <a:rPr lang="fr-FR" dirty="0" err="1" smtClean="0">
                <a:latin typeface="Symbol" pitchFamily="18" charset="2"/>
              </a:rPr>
              <a:t>Ds</a:t>
            </a:r>
            <a:endParaRPr lang="fr-FR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68066"/>
            <a:ext cx="3915916" cy="360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576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517232"/>
            <a:ext cx="20669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5517232"/>
            <a:ext cx="1819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6021288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6021288"/>
            <a:ext cx="22574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76672"/>
            <a:ext cx="260859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393" y="332656"/>
            <a:ext cx="4772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8510" y="908720"/>
            <a:ext cx="4533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5946" y="1700808"/>
            <a:ext cx="26003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346" y="1628800"/>
            <a:ext cx="1971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èche droite rayée 9"/>
          <p:cNvSpPr/>
          <p:nvPr/>
        </p:nvSpPr>
        <p:spPr>
          <a:xfrm>
            <a:off x="5448274" y="1772816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907704" y="17008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If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960442" y="46738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(M. </a:t>
            </a:r>
            <a:r>
              <a:rPr lang="fr-FR" b="1" dirty="0" err="1" smtClean="0">
                <a:solidFill>
                  <a:srgbClr val="00B050"/>
                </a:solidFill>
              </a:rPr>
              <a:t>Burkhardt</a:t>
            </a:r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39552" y="2780928"/>
            <a:ext cx="4027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However</a:t>
            </a:r>
            <a:r>
              <a:rPr lang="fr-FR" sz="2000" b="1" dirty="0" smtClean="0">
                <a:solidFill>
                  <a:schemeClr val="accent2"/>
                </a:solidFill>
              </a:rPr>
              <a:t>, </a:t>
            </a:r>
            <a:r>
              <a:rPr lang="fr-FR" sz="2000" b="1" dirty="0" err="1" smtClean="0">
                <a:solidFill>
                  <a:schemeClr val="accent2"/>
                </a:solidFill>
              </a:rPr>
              <a:t>this</a:t>
            </a:r>
            <a:r>
              <a:rPr lang="fr-FR" sz="2000" b="1" dirty="0" smtClean="0">
                <a:solidFill>
                  <a:schemeClr val="accent2"/>
                </a:solidFill>
              </a:rPr>
              <a:t> formula </a:t>
            </a:r>
            <a:r>
              <a:rPr lang="fr-FR" sz="2000" b="1" dirty="0" err="1" smtClean="0">
                <a:solidFill>
                  <a:schemeClr val="accent2"/>
                </a:solidFill>
              </a:rPr>
              <a:t>involves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429000"/>
            <a:ext cx="3752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39552" y="3964994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While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we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extract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86050" y="4509120"/>
            <a:ext cx="3771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539552" y="511712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 smtClean="0">
                <a:solidFill>
                  <a:schemeClr val="accent2"/>
                </a:solidFill>
              </a:rPr>
              <a:t>Need</a:t>
            </a:r>
            <a:r>
              <a:rPr lang="fr-FR" sz="2000" b="1" dirty="0" smtClean="0">
                <a:solidFill>
                  <a:schemeClr val="accent2"/>
                </a:solidFill>
              </a:rPr>
              <a:t> to </a:t>
            </a:r>
            <a:r>
              <a:rPr lang="fr-FR" sz="2000" b="1" dirty="0" err="1" smtClean="0">
                <a:solidFill>
                  <a:schemeClr val="accent2"/>
                </a:solidFill>
              </a:rPr>
              <a:t>estimate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4333" y="5644480"/>
            <a:ext cx="1209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62439" y="5589240"/>
            <a:ext cx="24860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5048760" y="56165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(</a:t>
            </a:r>
            <a:r>
              <a:rPr lang="fr-FR" b="1" dirty="0" err="1" smtClean="0">
                <a:solidFill>
                  <a:srgbClr val="00B050"/>
                </a:solidFill>
              </a:rPr>
              <a:t>assuming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689230" y="563830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)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93856" y="5157192"/>
            <a:ext cx="504056" cy="360040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6" grpId="0"/>
      <p:bldP spid="17" grpId="0"/>
      <p:bldP spid="19" grpId="0"/>
      <p:bldP spid="23" grpId="0"/>
      <p:bldP spid="24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271" y="1844824"/>
            <a:ext cx="3050729" cy="182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tVGG_f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132856"/>
            <a:ext cx="2160240" cy="1674403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813" y="2133600"/>
            <a:ext cx="2214562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4011613"/>
            <a:ext cx="2963863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063"/>
            <a:ext cx="4157663" cy="1871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4925" y="333375"/>
            <a:ext cx="11731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Hall A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7313" y="2420938"/>
            <a:ext cx="1144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JLab</a:t>
            </a:r>
            <a:endParaRPr lang="fr-FR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CLAS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-107950" y="4992688"/>
            <a:ext cx="1739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HERMES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-252536" y="3212976"/>
            <a:ext cx="1738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BSA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139952" y="3212976"/>
            <a:ext cx="17954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lTSA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28342" y="6210300"/>
            <a:ext cx="33718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BSA,lTSA,tTSA,BCA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768752" y="3573016"/>
            <a:ext cx="2375248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and </a:t>
            </a:r>
          </a:p>
          <a:p>
            <a:pPr defTabSz="762000" eaLnBrk="0" hangingPunct="0">
              <a:defRPr/>
            </a:pP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X-sections</a:t>
            </a:r>
            <a:endParaRPr lang="fr-FR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88640"/>
            <a:ext cx="2588915" cy="166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347864" y="1124744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03848" y="982687"/>
            <a:ext cx="1787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260648"/>
            <a:ext cx="2364506" cy="154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6948264" y="1052736"/>
            <a:ext cx="5760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6876256" y="981100"/>
            <a:ext cx="1763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fr-FR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DVCS</a:t>
            </a:r>
          </a:p>
          <a:p>
            <a:pPr defTabSz="762000" eaLnBrk="0" hangingPunct="0">
              <a:defRPr/>
            </a:pP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B-</a:t>
            </a:r>
            <a:r>
              <a:rPr lang="fr-FR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</a:t>
            </a:r>
            <a:r>
              <a:rPr lang="fr-FR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X-section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5887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5445224"/>
            <a:ext cx="2509679" cy="3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431530"/>
            <a:ext cx="1624583" cy="3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292080" y="534359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2"/>
                </a:solidFill>
              </a:rPr>
              <a:t>for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pic>
        <p:nvPicPr>
          <p:cNvPr id="116741" name="Picture 5"/>
          <p:cNvPicPr>
            <a:picLocks noChangeAspect="1" noChangeArrowheads="1"/>
          </p:cNvPicPr>
          <p:nvPr/>
        </p:nvPicPr>
        <p:blipFill>
          <a:blip r:embed="rId5" cstate="print"/>
          <a:srcRect t="11811"/>
          <a:stretch>
            <a:fillRect/>
          </a:stretch>
        </p:blipFill>
        <p:spPr bwMode="auto">
          <a:xfrm>
            <a:off x="3709020" y="6216333"/>
            <a:ext cx="2754306" cy="38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èche droite rayée 8"/>
          <p:cNvSpPr/>
          <p:nvPr/>
        </p:nvSpPr>
        <p:spPr>
          <a:xfrm>
            <a:off x="2915816" y="6165304"/>
            <a:ext cx="648072" cy="432048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877272"/>
            <a:ext cx="2348257" cy="63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-99392"/>
            <a:ext cx="6131967" cy="607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6309320"/>
            <a:ext cx="2790043" cy="53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79512" y="5930939"/>
            <a:ext cx="6829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chemeClr val="accent2"/>
                </a:solidFill>
              </a:rPr>
              <a:t>« </a:t>
            </a:r>
            <a:r>
              <a:rPr lang="fr-FR" sz="2000" b="1" dirty="0" err="1" smtClean="0">
                <a:solidFill>
                  <a:schemeClr val="accent2"/>
                </a:solidFill>
              </a:rPr>
              <a:t>Integrated</a:t>
            </a:r>
            <a:r>
              <a:rPr lang="fr-FR" sz="2000" b="1" dirty="0" smtClean="0">
                <a:solidFill>
                  <a:schemeClr val="accent2"/>
                </a:solidFill>
              </a:rPr>
              <a:t> » radius </a:t>
            </a:r>
            <a:r>
              <a:rPr lang="fr-FR" sz="2000" b="1" dirty="0" err="1" smtClean="0">
                <a:solidFill>
                  <a:schemeClr val="accent2"/>
                </a:solidFill>
              </a:rPr>
              <a:t>from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elastic</a:t>
            </a:r>
            <a:r>
              <a:rPr lang="fr-FR" sz="2000" b="1" dirty="0" smtClean="0">
                <a:solidFill>
                  <a:schemeClr val="accent2"/>
                </a:solidFill>
              </a:rPr>
              <a:t> </a:t>
            </a:r>
            <a:r>
              <a:rPr lang="fr-FR" sz="2000" b="1" dirty="0" err="1" smtClean="0">
                <a:solidFill>
                  <a:schemeClr val="accent2"/>
                </a:solidFill>
              </a:rPr>
              <a:t>form</a:t>
            </a:r>
            <a:r>
              <a:rPr lang="fr-FR" sz="2000" b="1" dirty="0" smtClean="0">
                <a:solidFill>
                  <a:schemeClr val="accent2"/>
                </a:solidFill>
              </a:rPr>
              <a:t> factor F1 </a:t>
            </a:r>
            <a:r>
              <a:rPr lang="fr-FR" sz="2000" b="1" dirty="0" err="1" smtClean="0">
                <a:solidFill>
                  <a:schemeClr val="accent2"/>
                </a:solidFill>
              </a:rPr>
              <a:t>using</a:t>
            </a:r>
            <a:r>
              <a:rPr lang="fr-FR" sz="2000" b="1" dirty="0" smtClean="0">
                <a:solidFill>
                  <a:schemeClr val="accent2"/>
                </a:solidFill>
              </a:rPr>
              <a:t>:</a:t>
            </a:r>
            <a:endParaRPr lang="fr-FR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-99392"/>
            <a:ext cx="6543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0163" y="-99392"/>
            <a:ext cx="65436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>
            <a:off x="3491880" y="3140968"/>
            <a:ext cx="144016" cy="14401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563888" y="2996952"/>
            <a:ext cx="0" cy="4320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2483768" y="6309320"/>
            <a:ext cx="144016" cy="144016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2555776" y="6165304"/>
            <a:ext cx="0" cy="43204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843808" y="6237312"/>
            <a:ext cx="514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00CC"/>
                </a:solidFill>
              </a:rPr>
              <a:t>r</a:t>
            </a:r>
            <a:r>
              <a:rPr lang="fr-FR" b="1" dirty="0" err="1" smtClean="0">
                <a:solidFill>
                  <a:srgbClr val="0000CC"/>
                </a:solidFill>
              </a:rPr>
              <a:t>ecent</a:t>
            </a:r>
            <a:r>
              <a:rPr lang="fr-FR" b="1" dirty="0" smtClean="0">
                <a:solidFill>
                  <a:srgbClr val="0000CC"/>
                </a:solidFill>
              </a:rPr>
              <a:t> COMPASS </a:t>
            </a:r>
            <a:r>
              <a:rPr lang="fr-FR" b="1" dirty="0" err="1" smtClean="0">
                <a:solidFill>
                  <a:srgbClr val="0000CC"/>
                </a:solidFill>
              </a:rPr>
              <a:t>measurement</a:t>
            </a:r>
            <a:r>
              <a:rPr lang="fr-FR" b="1" dirty="0" smtClean="0">
                <a:solidFill>
                  <a:srgbClr val="0000CC"/>
                </a:solidFill>
              </a:rPr>
              <a:t> </a:t>
            </a:r>
            <a:r>
              <a:rPr lang="fr-FR" b="1" dirty="0" smtClean="0">
                <a:solidFill>
                  <a:srgbClr val="00B050"/>
                </a:solidFill>
              </a:rPr>
              <a:t>(IWHSS2016)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3" cstate="print"/>
          <a:srcRect t="65038" b="1227"/>
          <a:stretch>
            <a:fillRect/>
          </a:stretch>
        </p:blipFill>
        <p:spPr bwMode="auto">
          <a:xfrm>
            <a:off x="467544" y="2780928"/>
            <a:ext cx="8337551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18"/>
          <p:cNvSpPr>
            <a:spLocks noChangeArrowheads="1"/>
          </p:cNvSpPr>
          <p:nvPr/>
        </p:nvSpPr>
        <p:spPr bwMode="auto">
          <a:xfrm>
            <a:off x="215900" y="5301208"/>
            <a:ext cx="8748713" cy="8318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The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axial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appears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to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more « 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concentrated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 » </a:t>
            </a:r>
            <a:r>
              <a:rPr lang="fr-FR" sz="2400" b="1" dirty="0" err="1">
                <a:solidFill>
                  <a:schemeClr val="accent2"/>
                </a:solidFill>
                <a:latin typeface="Times New Roman" pitchFamily="18" charset="0"/>
              </a:rPr>
              <a:t>than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</a:rPr>
              <a:t>electromagnetic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charge </a:t>
            </a:r>
            <a:r>
              <a:rPr lang="fr-FR" sz="2400" b="1" dirty="0" smtClean="0">
                <a:solidFill>
                  <a:srgbClr val="00B050"/>
                </a:solidFill>
                <a:latin typeface="Times New Roman" pitchFamily="18" charset="0"/>
              </a:rPr>
              <a:t>(</a:t>
            </a:r>
            <a:r>
              <a:rPr lang="fr-FR" sz="2400" b="1" dirty="0" err="1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err="1" smtClean="0">
                <a:solidFill>
                  <a:srgbClr val="00B050"/>
                </a:solidFill>
                <a:latin typeface="Times New Roman" pitchFamily="18" charset="0"/>
              </a:rPr>
              <a:t>im</a:t>
            </a:r>
            <a:r>
              <a:rPr lang="fr-FR" sz="2400" b="1" dirty="0">
                <a:solidFill>
                  <a:srgbClr val="00B050"/>
                </a:solidFill>
                <a:latin typeface="Times New Roman" pitchFamily="18" charset="0"/>
              </a:rPr>
              <a:t>) </a:t>
            </a:r>
            <a:endParaRPr lang="fr-FR" sz="2400" b="1" baseline="-25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2228" name="Rectangle 18"/>
          <p:cNvSpPr>
            <a:spLocks noChangeArrowheads="1"/>
          </p:cNvSpPr>
          <p:nvPr/>
        </p:nvSpPr>
        <p:spPr bwMode="auto">
          <a:xfrm>
            <a:off x="3900695" y="5458872"/>
            <a:ext cx="4143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00B05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2301" r="2301" b="65038"/>
          <a:stretch>
            <a:fillRect/>
          </a:stretch>
        </p:blipFill>
        <p:spPr bwMode="auto">
          <a:xfrm>
            <a:off x="704850" y="44450"/>
            <a:ext cx="7754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1115616" y="5973087"/>
            <a:ext cx="727280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0" defTabSz="762000" eaLnBrk="0" hangingPunct="0"/>
            <a:r>
              <a:rPr lang="fr-FR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Confirmed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by new CLAS A_UL and A_LL data: 			</a:t>
            </a:r>
            <a:r>
              <a:rPr lang="fr-FR" sz="2000" b="1" dirty="0" err="1" smtClean="0">
                <a:solidFill>
                  <a:schemeClr val="accent2"/>
                </a:solidFill>
                <a:cs typeface="Arial" charset="0"/>
              </a:rPr>
              <a:t>Phys.Rev</a:t>
            </a:r>
            <a:r>
              <a:rPr lang="fr-FR" sz="2000" b="1" dirty="0" smtClean="0">
                <a:solidFill>
                  <a:schemeClr val="accent2"/>
                </a:solidFill>
                <a:cs typeface="Arial" charset="0"/>
              </a:rPr>
              <a:t>. D91 (2015) 5, 052014</a:t>
            </a:r>
            <a:r>
              <a:rPr lang="fr-FR" sz="2000" dirty="0" smtClean="0">
                <a:solidFill>
                  <a:schemeClr val="accent2"/>
                </a:solidFill>
                <a:cs typeface="Arial" charset="0"/>
              </a:rPr>
              <a:t> </a:t>
            </a:r>
            <a:endParaRPr lang="fr-FR" sz="2400" dirty="0" smtClean="0">
              <a:solidFill>
                <a:schemeClr val="accent2"/>
              </a:solidFill>
              <a:cs typeface="Arial" charset="0"/>
            </a:endParaRPr>
          </a:p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5381005" cy="558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-65102" y="1412776"/>
            <a:ext cx="9209102" cy="1200151"/>
            <a:chOff x="158" y="414"/>
            <a:chExt cx="5801" cy="756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auto">
            <a:xfrm>
              <a:off x="158" y="483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521" y="414"/>
              <a:ext cx="5438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We have </a:t>
              </a:r>
              <a:r>
                <a:rPr lang="en-US" sz="2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developped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a fitting method to extract CFFs from data 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in which the influence of the subdominant CFFs end up in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the uncertainties of the dominant CFFs </a:t>
              </a:r>
            </a:p>
          </p:txBody>
        </p:sp>
      </p:grp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0" y="4221088"/>
            <a:ext cx="8650289" cy="1200151"/>
            <a:chOff x="158" y="958"/>
            <a:chExt cx="5449" cy="756"/>
          </a:xfrm>
        </p:grpSpPr>
        <p:sp>
          <p:nvSpPr>
            <p:cNvPr id="30" name="AutoShape 17"/>
            <p:cNvSpPr>
              <a:spLocks noChangeArrowheads="1"/>
            </p:cNvSpPr>
            <p:nvPr/>
          </p:nvSpPr>
          <p:spPr bwMode="auto">
            <a:xfrm>
              <a:off x="158" y="1004"/>
              <a:ext cx="320" cy="180"/>
            </a:xfrm>
            <a:prstGeom prst="irregularSeal1">
              <a:avLst/>
            </a:prstGeom>
            <a:solidFill>
              <a:srgbClr val="FFCC00"/>
            </a:solidFill>
            <a:ln w="12700">
              <a:solidFill>
                <a:srgbClr val="FF505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453" y="958"/>
              <a:ext cx="5154" cy="75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First new insights on nucleon structure already emerging</a:t>
              </a:r>
            </a:p>
            <a:p>
              <a:pPr defTabSz="762000" eaLnBrk="0" hangingPunct="0">
                <a:defRPr/>
              </a:pPr>
              <a:r>
                <a:rPr lang="en-US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from current </a:t>
              </a: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data: in particular, the rise of the proton radius</a:t>
              </a:r>
            </a:p>
            <a:p>
              <a:pPr defTabSz="762000" eaLnBrk="0" hangingPunct="0">
                <a:defRPr/>
              </a:pPr>
              <a:r>
                <a:rPr lang="en-US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(and density) as x decreases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41390"/>
            <a:ext cx="3712197" cy="6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653136"/>
            <a:ext cx="66774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4920" y="5733256"/>
            <a:ext cx="566899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908720"/>
            <a:ext cx="43840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2555776" y="260648"/>
            <a:ext cx="415517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The Bethe-Heitler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process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47864" y="5702192"/>
            <a:ext cx="64807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630360" y="573325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918420"/>
            <a:ext cx="4039941" cy="31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772643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733256"/>
            <a:ext cx="14573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030813"/>
            <a:ext cx="8763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517" y="6010129"/>
            <a:ext cx="3419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6030813"/>
            <a:ext cx="4600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3204" y="6309320"/>
            <a:ext cx="1714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6584776"/>
            <a:ext cx="8858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6552640"/>
            <a:ext cx="4543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necteur droit 15"/>
          <p:cNvCxnSpPr/>
          <p:nvPr/>
        </p:nvCxnSpPr>
        <p:spPr>
          <a:xfrm>
            <a:off x="179512" y="5949280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51520" y="6525344"/>
            <a:ext cx="1584176" cy="136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627784" y="-675456"/>
            <a:ext cx="62646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858" y="-387424"/>
            <a:ext cx="3816350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611560" y="6290156"/>
            <a:ext cx="805541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H</a:t>
            </a:r>
            <a:r>
              <a:rPr lang="fr-FR" sz="2800" b="1" baseline="30000" dirty="0" err="1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fr-FR" sz="2800" b="1" dirty="0">
                <a:latin typeface="Times New Roman" pitchFamily="18" charset="0"/>
              </a:rPr>
              <a:t>(</a:t>
            </a:r>
            <a:r>
              <a:rPr lang="fr-FR" sz="2800" b="1" dirty="0" err="1">
                <a:solidFill>
                  <a:srgbClr val="FF5050"/>
                </a:solidFill>
                <a:latin typeface="Times New Roman" pitchFamily="18" charset="0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669900"/>
                </a:solidFill>
                <a:latin typeface="Symbol" pitchFamily="18" charset="2"/>
              </a:rPr>
              <a:t>x</a:t>
            </a:r>
            <a:r>
              <a:rPr lang="fr-FR" sz="2800" b="1" dirty="0" err="1">
                <a:latin typeface="Times New Roman" pitchFamily="18" charset="0"/>
              </a:rPr>
              <a:t>,</a:t>
            </a:r>
            <a:r>
              <a:rPr lang="fr-FR" sz="2800" b="1" dirty="0" err="1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)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but </a:t>
            </a:r>
            <a:r>
              <a:rPr lang="fr-FR" sz="2800" b="1" dirty="0" err="1">
                <a:solidFill>
                  <a:srgbClr val="0000CC"/>
                </a:solidFill>
                <a:latin typeface="Times New Roman" pitchFamily="18" charset="0"/>
              </a:rPr>
              <a:t>only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669900"/>
                </a:solidFill>
                <a:latin typeface="Symbol" pitchFamily="18" charset="2"/>
              </a:rPr>
              <a:t>x </a:t>
            </a:r>
            <a:r>
              <a:rPr lang="fr-FR" sz="28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rgbClr val="FA9106"/>
                </a:solidFill>
                <a:latin typeface="Times New Roman" pitchFamily="18" charset="0"/>
              </a:rPr>
              <a:t>t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experimentally</a:t>
            </a:r>
            <a:r>
              <a:rPr lang="fr-FR" sz="2800" b="1" dirty="0" smtClean="0">
                <a:solidFill>
                  <a:srgbClr val="0000CC"/>
                </a:solidFill>
                <a:latin typeface="Times New Roman" pitchFamily="18" charset="0"/>
              </a:rPr>
              <a:t> accessible 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3074" name="Object 70"/>
          <p:cNvGraphicFramePr>
            <a:graphicFrameLocks noChangeAspect="1"/>
          </p:cNvGraphicFramePr>
          <p:nvPr/>
        </p:nvGraphicFramePr>
        <p:xfrm>
          <a:off x="684213" y="5229200"/>
          <a:ext cx="7777162" cy="882650"/>
        </p:xfrm>
        <a:graphic>
          <a:graphicData uri="http://schemas.openxmlformats.org/presentationml/2006/ole">
            <p:oleObj spid="_x0000_s115714" name="Equation" r:id="rId4" imgW="4140000" imgH="469800" progId="Equation.3">
              <p:embed/>
            </p:oleObj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2852936"/>
            <a:ext cx="6162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7048" y="3645024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743312" y="36897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84261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380696" y="4653136"/>
            <a:ext cx="5760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14336" y="-675456"/>
            <a:ext cx="4464496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r="2131"/>
          <a:stretch>
            <a:fillRect/>
          </a:stretch>
        </p:blipFill>
        <p:spPr bwMode="auto">
          <a:xfrm>
            <a:off x="347663" y="85725"/>
            <a:ext cx="826858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204656" y="-675456"/>
            <a:ext cx="2592288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85725"/>
            <a:ext cx="84486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55776" y="4149080"/>
            <a:ext cx="4711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M. Boer, MG </a:t>
            </a:r>
            <a:r>
              <a:rPr lang="fr-FR" b="1" dirty="0" err="1" smtClean="0"/>
              <a:t>J.Phys.</a:t>
            </a:r>
            <a:r>
              <a:rPr lang="fr-FR" b="1" dirty="0" smtClean="0"/>
              <a:t> G42 (2015) 3, 034023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97050" y="-80963"/>
            <a:ext cx="6088063" cy="946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In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general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8</a:t>
            </a:r>
            <a:r>
              <a:rPr lang="fr-FR" sz="2800" b="1" dirty="0">
                <a:latin typeface="Times New Roman" pitchFamily="18" charset="0"/>
              </a:rPr>
              <a:t> 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GPD </a:t>
            </a:r>
            <a:r>
              <a:rPr lang="fr-FR" sz="2800" b="1" dirty="0" err="1">
                <a:solidFill>
                  <a:schemeClr val="accent2"/>
                </a:solidFill>
                <a:latin typeface="Times New Roman" pitchFamily="18" charset="0"/>
              </a:rPr>
              <a:t>quantities</a:t>
            </a:r>
            <a:r>
              <a:rPr lang="fr-FR" sz="2800" b="1" dirty="0">
                <a:solidFill>
                  <a:schemeClr val="accent2"/>
                </a:solidFill>
                <a:latin typeface="Times New Roman" pitchFamily="18" charset="0"/>
              </a:rPr>
              <a:t> accessible</a:t>
            </a:r>
          </a:p>
          <a:p>
            <a:pPr defTabSz="762000" eaLnBrk="0" hangingPunct="0"/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        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(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sub</a:t>
            </a:r>
            <a:r>
              <a:rPr lang="fr-FR" sz="2800" b="1" dirty="0" smtClean="0">
                <a:solidFill>
                  <a:srgbClr val="00CC00"/>
                </a:solidFill>
                <a:latin typeface="Times New Roman" pitchFamily="18" charset="0"/>
              </a:rPr>
              <a:t>-)Compton </a:t>
            </a:r>
            <a:r>
              <a:rPr lang="fr-FR" sz="2800" b="1" dirty="0" err="1">
                <a:solidFill>
                  <a:srgbClr val="00CC00"/>
                </a:solidFill>
                <a:latin typeface="Times New Roman" pitchFamily="18" charset="0"/>
              </a:rPr>
              <a:t>Form</a:t>
            </a:r>
            <a:r>
              <a:rPr lang="fr-FR" sz="2800" b="1" dirty="0">
                <a:solidFill>
                  <a:srgbClr val="00CC00"/>
                </a:solidFill>
                <a:latin typeface="Times New Roman" pitchFamily="18" charset="0"/>
              </a:rPr>
              <a:t> </a:t>
            </a:r>
            <a:r>
              <a:rPr lang="fr-FR" sz="2800" b="1" dirty="0" err="1" smtClean="0">
                <a:solidFill>
                  <a:srgbClr val="00CC00"/>
                </a:solidFill>
                <a:latin typeface="Times New Roman" pitchFamily="18" charset="0"/>
              </a:rPr>
              <a:t>Factors</a:t>
            </a:r>
            <a:endParaRPr lang="en-US" sz="2800" b="1" dirty="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4025" y="1074738"/>
            <a:ext cx="6303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773238"/>
            <a:ext cx="6199187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516188"/>
            <a:ext cx="6323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3284538"/>
            <a:ext cx="62674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221163"/>
            <a:ext cx="4265612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659563" y="55165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6723063" y="5157788"/>
            <a:ext cx="396875" cy="358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6740525" y="4724400"/>
            <a:ext cx="396875" cy="360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6804025" y="4462463"/>
            <a:ext cx="396875" cy="360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254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325" y="5949950"/>
            <a:ext cx="31194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1" name="Rectangle 15"/>
          <p:cNvSpPr>
            <a:spLocks noChangeArrowheads="1"/>
          </p:cNvSpPr>
          <p:nvPr/>
        </p:nvSpPr>
        <p:spPr bwMode="auto">
          <a:xfrm>
            <a:off x="2309813" y="6165850"/>
            <a:ext cx="73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00CC00"/>
                </a:solidFill>
                <a:latin typeface="Times New Roman" pitchFamily="18" charset="0"/>
              </a:rPr>
              <a:t> with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-57150" y="-26988"/>
            <a:ext cx="90217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Given the well-established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LT-LO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DVCS+BH amplitude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0438" y="935038"/>
            <a:ext cx="4065587" cy="1054100"/>
            <a:chOff x="1344" y="720"/>
            <a:chExt cx="2808" cy="680"/>
          </a:xfrm>
        </p:grpSpPr>
        <p:sp>
          <p:nvSpPr>
            <p:cNvPr id="28684" name="AutoShape 5"/>
            <p:cNvSpPr>
              <a:spLocks noChangeAspect="1" noChangeArrowheads="1" noTextEdit="1"/>
            </p:cNvSpPr>
            <p:nvPr/>
          </p:nvSpPr>
          <p:spPr bwMode="auto">
            <a:xfrm>
              <a:off x="1344" y="720"/>
              <a:ext cx="2808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5" name="Freeform 6"/>
            <p:cNvSpPr>
              <a:spLocks/>
            </p:cNvSpPr>
            <p:nvPr/>
          </p:nvSpPr>
          <p:spPr bwMode="auto">
            <a:xfrm>
              <a:off x="1782" y="1224"/>
              <a:ext cx="478" cy="158"/>
            </a:xfrm>
            <a:custGeom>
              <a:avLst/>
              <a:gdLst>
                <a:gd name="T0" fmla="*/ 478 w 478"/>
                <a:gd name="T1" fmla="*/ 80 h 158"/>
                <a:gd name="T2" fmla="*/ 470 w 478"/>
                <a:gd name="T3" fmla="*/ 98 h 158"/>
                <a:gd name="T4" fmla="*/ 452 w 478"/>
                <a:gd name="T5" fmla="*/ 114 h 158"/>
                <a:gd name="T6" fmla="*/ 424 w 478"/>
                <a:gd name="T7" fmla="*/ 130 h 158"/>
                <a:gd name="T8" fmla="*/ 388 w 478"/>
                <a:gd name="T9" fmla="*/ 142 h 158"/>
                <a:gd name="T10" fmla="*/ 344 w 478"/>
                <a:gd name="T11" fmla="*/ 150 h 158"/>
                <a:gd name="T12" fmla="*/ 294 w 478"/>
                <a:gd name="T13" fmla="*/ 156 h 158"/>
                <a:gd name="T14" fmla="*/ 238 w 478"/>
                <a:gd name="T15" fmla="*/ 158 h 158"/>
                <a:gd name="T16" fmla="*/ 184 w 478"/>
                <a:gd name="T17" fmla="*/ 156 h 158"/>
                <a:gd name="T18" fmla="*/ 134 w 478"/>
                <a:gd name="T19" fmla="*/ 150 h 158"/>
                <a:gd name="T20" fmla="*/ 90 w 478"/>
                <a:gd name="T21" fmla="*/ 142 h 158"/>
                <a:gd name="T22" fmla="*/ 54 w 478"/>
                <a:gd name="T23" fmla="*/ 130 h 158"/>
                <a:gd name="T24" fmla="*/ 26 w 478"/>
                <a:gd name="T25" fmla="*/ 114 h 158"/>
                <a:gd name="T26" fmla="*/ 8 w 478"/>
                <a:gd name="T27" fmla="*/ 98 h 158"/>
                <a:gd name="T28" fmla="*/ 0 w 478"/>
                <a:gd name="T29" fmla="*/ 80 h 158"/>
                <a:gd name="T30" fmla="*/ 8 w 478"/>
                <a:gd name="T31" fmla="*/ 62 h 158"/>
                <a:gd name="T32" fmla="*/ 26 w 478"/>
                <a:gd name="T33" fmla="*/ 44 h 158"/>
                <a:gd name="T34" fmla="*/ 54 w 478"/>
                <a:gd name="T35" fmla="*/ 30 h 158"/>
                <a:gd name="T36" fmla="*/ 90 w 478"/>
                <a:gd name="T37" fmla="*/ 18 h 158"/>
                <a:gd name="T38" fmla="*/ 134 w 478"/>
                <a:gd name="T39" fmla="*/ 8 h 158"/>
                <a:gd name="T40" fmla="*/ 184 w 478"/>
                <a:gd name="T41" fmla="*/ 2 h 158"/>
                <a:gd name="T42" fmla="*/ 238 w 478"/>
                <a:gd name="T43" fmla="*/ 0 h 158"/>
                <a:gd name="T44" fmla="*/ 294 w 478"/>
                <a:gd name="T45" fmla="*/ 2 h 158"/>
                <a:gd name="T46" fmla="*/ 344 w 478"/>
                <a:gd name="T47" fmla="*/ 8 h 158"/>
                <a:gd name="T48" fmla="*/ 388 w 478"/>
                <a:gd name="T49" fmla="*/ 18 h 158"/>
                <a:gd name="T50" fmla="*/ 424 w 478"/>
                <a:gd name="T51" fmla="*/ 30 h 158"/>
                <a:gd name="T52" fmla="*/ 452 w 478"/>
                <a:gd name="T53" fmla="*/ 44 h 158"/>
                <a:gd name="T54" fmla="*/ 470 w 478"/>
                <a:gd name="T55" fmla="*/ 62 h 158"/>
                <a:gd name="T56" fmla="*/ 478 w 478"/>
                <a:gd name="T57" fmla="*/ 80 h 1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78"/>
                <a:gd name="T88" fmla="*/ 0 h 158"/>
                <a:gd name="T89" fmla="*/ 478 w 478"/>
                <a:gd name="T90" fmla="*/ 158 h 1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78" h="158">
                  <a:moveTo>
                    <a:pt x="478" y="80"/>
                  </a:moveTo>
                  <a:lnTo>
                    <a:pt x="470" y="98"/>
                  </a:lnTo>
                  <a:lnTo>
                    <a:pt x="452" y="114"/>
                  </a:lnTo>
                  <a:lnTo>
                    <a:pt x="424" y="130"/>
                  </a:lnTo>
                  <a:lnTo>
                    <a:pt x="388" y="142"/>
                  </a:lnTo>
                  <a:lnTo>
                    <a:pt x="344" y="150"/>
                  </a:lnTo>
                  <a:lnTo>
                    <a:pt x="294" y="156"/>
                  </a:lnTo>
                  <a:lnTo>
                    <a:pt x="238" y="158"/>
                  </a:lnTo>
                  <a:lnTo>
                    <a:pt x="184" y="156"/>
                  </a:lnTo>
                  <a:lnTo>
                    <a:pt x="134" y="150"/>
                  </a:lnTo>
                  <a:lnTo>
                    <a:pt x="90" y="142"/>
                  </a:lnTo>
                  <a:lnTo>
                    <a:pt x="54" y="130"/>
                  </a:lnTo>
                  <a:lnTo>
                    <a:pt x="26" y="114"/>
                  </a:lnTo>
                  <a:lnTo>
                    <a:pt x="8" y="98"/>
                  </a:lnTo>
                  <a:lnTo>
                    <a:pt x="0" y="80"/>
                  </a:lnTo>
                  <a:lnTo>
                    <a:pt x="8" y="62"/>
                  </a:lnTo>
                  <a:lnTo>
                    <a:pt x="26" y="44"/>
                  </a:lnTo>
                  <a:lnTo>
                    <a:pt x="54" y="30"/>
                  </a:lnTo>
                  <a:lnTo>
                    <a:pt x="90" y="18"/>
                  </a:lnTo>
                  <a:lnTo>
                    <a:pt x="134" y="8"/>
                  </a:lnTo>
                  <a:lnTo>
                    <a:pt x="184" y="2"/>
                  </a:lnTo>
                  <a:lnTo>
                    <a:pt x="238" y="0"/>
                  </a:lnTo>
                  <a:lnTo>
                    <a:pt x="294" y="2"/>
                  </a:lnTo>
                  <a:lnTo>
                    <a:pt x="344" y="8"/>
                  </a:lnTo>
                  <a:lnTo>
                    <a:pt x="388" y="18"/>
                  </a:lnTo>
                  <a:lnTo>
                    <a:pt x="424" y="30"/>
                  </a:lnTo>
                  <a:lnTo>
                    <a:pt x="452" y="44"/>
                  </a:lnTo>
                  <a:lnTo>
                    <a:pt x="470" y="62"/>
                  </a:lnTo>
                  <a:lnTo>
                    <a:pt x="478" y="80"/>
                  </a:lnTo>
                  <a:close/>
                </a:path>
              </a:pathLst>
            </a:custGeom>
            <a:solidFill>
              <a:srgbClr val="E1E1E1"/>
            </a:solidFill>
            <a:ln w="0">
              <a:solidFill>
                <a:srgbClr val="E1E1E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6" name="Freeform 7"/>
            <p:cNvSpPr>
              <a:spLocks noEditPoints="1"/>
            </p:cNvSpPr>
            <p:nvPr/>
          </p:nvSpPr>
          <p:spPr bwMode="auto">
            <a:xfrm>
              <a:off x="1780" y="1222"/>
              <a:ext cx="482" cy="164"/>
            </a:xfrm>
            <a:custGeom>
              <a:avLst/>
              <a:gdLst>
                <a:gd name="T0" fmla="*/ 476 w 482"/>
                <a:gd name="T1" fmla="*/ 90 h 164"/>
                <a:gd name="T2" fmla="*/ 466 w 482"/>
                <a:gd name="T3" fmla="*/ 104 h 164"/>
                <a:gd name="T4" fmla="*/ 438 w 482"/>
                <a:gd name="T5" fmla="*/ 124 h 164"/>
                <a:gd name="T6" fmla="*/ 360 w 482"/>
                <a:gd name="T7" fmla="*/ 148 h 164"/>
                <a:gd name="T8" fmla="*/ 240 w 482"/>
                <a:gd name="T9" fmla="*/ 158 h 164"/>
                <a:gd name="T10" fmla="*/ 122 w 482"/>
                <a:gd name="T11" fmla="*/ 148 h 164"/>
                <a:gd name="T12" fmla="*/ 44 w 482"/>
                <a:gd name="T13" fmla="*/ 124 h 164"/>
                <a:gd name="T14" fmla="*/ 16 w 482"/>
                <a:gd name="T15" fmla="*/ 104 h 164"/>
                <a:gd name="T16" fmla="*/ 6 w 482"/>
                <a:gd name="T17" fmla="*/ 90 h 164"/>
                <a:gd name="T18" fmla="*/ 6 w 482"/>
                <a:gd name="T19" fmla="*/ 74 h 164"/>
                <a:gd name="T20" fmla="*/ 16 w 482"/>
                <a:gd name="T21" fmla="*/ 60 h 164"/>
                <a:gd name="T22" fmla="*/ 44 w 482"/>
                <a:gd name="T23" fmla="*/ 40 h 164"/>
                <a:gd name="T24" fmla="*/ 122 w 482"/>
                <a:gd name="T25" fmla="*/ 16 h 164"/>
                <a:gd name="T26" fmla="*/ 240 w 482"/>
                <a:gd name="T27" fmla="*/ 4 h 164"/>
                <a:gd name="T28" fmla="*/ 360 w 482"/>
                <a:gd name="T29" fmla="*/ 16 h 164"/>
                <a:gd name="T30" fmla="*/ 438 w 482"/>
                <a:gd name="T31" fmla="*/ 40 h 164"/>
                <a:gd name="T32" fmla="*/ 466 w 482"/>
                <a:gd name="T33" fmla="*/ 60 h 164"/>
                <a:gd name="T34" fmla="*/ 476 w 482"/>
                <a:gd name="T35" fmla="*/ 74 h 164"/>
                <a:gd name="T36" fmla="*/ 482 w 482"/>
                <a:gd name="T37" fmla="*/ 82 h 164"/>
                <a:gd name="T38" fmla="*/ 462 w 482"/>
                <a:gd name="T39" fmla="*/ 48 h 164"/>
                <a:gd name="T40" fmla="*/ 410 w 482"/>
                <a:gd name="T41" fmla="*/ 24 h 164"/>
                <a:gd name="T42" fmla="*/ 304 w 482"/>
                <a:gd name="T43" fmla="*/ 2 h 164"/>
                <a:gd name="T44" fmla="*/ 178 w 482"/>
                <a:gd name="T45" fmla="*/ 2 h 164"/>
                <a:gd name="T46" fmla="*/ 72 w 482"/>
                <a:gd name="T47" fmla="*/ 24 h 164"/>
                <a:gd name="T48" fmla="*/ 20 w 482"/>
                <a:gd name="T49" fmla="*/ 48 h 164"/>
                <a:gd name="T50" fmla="*/ 0 w 482"/>
                <a:gd name="T51" fmla="*/ 82 h 164"/>
                <a:gd name="T52" fmla="*/ 20 w 482"/>
                <a:gd name="T53" fmla="*/ 114 h 164"/>
                <a:gd name="T54" fmla="*/ 72 w 482"/>
                <a:gd name="T55" fmla="*/ 140 h 164"/>
                <a:gd name="T56" fmla="*/ 178 w 482"/>
                <a:gd name="T57" fmla="*/ 160 h 164"/>
                <a:gd name="T58" fmla="*/ 304 w 482"/>
                <a:gd name="T59" fmla="*/ 160 h 164"/>
                <a:gd name="T60" fmla="*/ 410 w 482"/>
                <a:gd name="T61" fmla="*/ 140 h 164"/>
                <a:gd name="T62" fmla="*/ 462 w 482"/>
                <a:gd name="T63" fmla="*/ 114 h 164"/>
                <a:gd name="T64" fmla="*/ 482 w 482"/>
                <a:gd name="T65" fmla="*/ 82 h 1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2"/>
                <a:gd name="T100" fmla="*/ 0 h 164"/>
                <a:gd name="T101" fmla="*/ 482 w 482"/>
                <a:gd name="T102" fmla="*/ 164 h 1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2" h="164">
                  <a:moveTo>
                    <a:pt x="476" y="82"/>
                  </a:moveTo>
                  <a:lnTo>
                    <a:pt x="476" y="90"/>
                  </a:lnTo>
                  <a:lnTo>
                    <a:pt x="472" y="96"/>
                  </a:lnTo>
                  <a:lnTo>
                    <a:pt x="466" y="104"/>
                  </a:lnTo>
                  <a:lnTo>
                    <a:pt x="458" y="110"/>
                  </a:lnTo>
                  <a:lnTo>
                    <a:pt x="438" y="124"/>
                  </a:lnTo>
                  <a:lnTo>
                    <a:pt x="408" y="136"/>
                  </a:lnTo>
                  <a:lnTo>
                    <a:pt x="360" y="148"/>
                  </a:lnTo>
                  <a:lnTo>
                    <a:pt x="304" y="156"/>
                  </a:lnTo>
                  <a:lnTo>
                    <a:pt x="240" y="158"/>
                  </a:lnTo>
                  <a:lnTo>
                    <a:pt x="178" y="156"/>
                  </a:lnTo>
                  <a:lnTo>
                    <a:pt x="122" y="148"/>
                  </a:lnTo>
                  <a:lnTo>
                    <a:pt x="74" y="136"/>
                  </a:lnTo>
                  <a:lnTo>
                    <a:pt x="44" y="124"/>
                  </a:lnTo>
                  <a:lnTo>
                    <a:pt x="24" y="110"/>
                  </a:lnTo>
                  <a:lnTo>
                    <a:pt x="16" y="104"/>
                  </a:lnTo>
                  <a:lnTo>
                    <a:pt x="10" y="96"/>
                  </a:lnTo>
                  <a:lnTo>
                    <a:pt x="6" y="90"/>
                  </a:lnTo>
                  <a:lnTo>
                    <a:pt x="6" y="82"/>
                  </a:lnTo>
                  <a:lnTo>
                    <a:pt x="6" y="74"/>
                  </a:lnTo>
                  <a:lnTo>
                    <a:pt x="10" y="66"/>
                  </a:lnTo>
                  <a:lnTo>
                    <a:pt x="16" y="60"/>
                  </a:lnTo>
                  <a:lnTo>
                    <a:pt x="24" y="52"/>
                  </a:lnTo>
                  <a:lnTo>
                    <a:pt x="44" y="40"/>
                  </a:lnTo>
                  <a:lnTo>
                    <a:pt x="74" y="28"/>
                  </a:lnTo>
                  <a:lnTo>
                    <a:pt x="122" y="16"/>
                  </a:lnTo>
                  <a:lnTo>
                    <a:pt x="178" y="8"/>
                  </a:lnTo>
                  <a:lnTo>
                    <a:pt x="240" y="4"/>
                  </a:lnTo>
                  <a:lnTo>
                    <a:pt x="304" y="8"/>
                  </a:lnTo>
                  <a:lnTo>
                    <a:pt x="360" y="16"/>
                  </a:lnTo>
                  <a:lnTo>
                    <a:pt x="408" y="28"/>
                  </a:lnTo>
                  <a:lnTo>
                    <a:pt x="438" y="40"/>
                  </a:lnTo>
                  <a:lnTo>
                    <a:pt x="458" y="52"/>
                  </a:lnTo>
                  <a:lnTo>
                    <a:pt x="466" y="60"/>
                  </a:lnTo>
                  <a:lnTo>
                    <a:pt x="472" y="66"/>
                  </a:lnTo>
                  <a:lnTo>
                    <a:pt x="476" y="74"/>
                  </a:lnTo>
                  <a:lnTo>
                    <a:pt x="476" y="82"/>
                  </a:lnTo>
                  <a:close/>
                  <a:moveTo>
                    <a:pt x="482" y="82"/>
                  </a:moveTo>
                  <a:lnTo>
                    <a:pt x="476" y="64"/>
                  </a:lnTo>
                  <a:lnTo>
                    <a:pt x="462" y="48"/>
                  </a:lnTo>
                  <a:lnTo>
                    <a:pt x="440" y="36"/>
                  </a:lnTo>
                  <a:lnTo>
                    <a:pt x="410" y="24"/>
                  </a:lnTo>
                  <a:lnTo>
                    <a:pt x="362" y="10"/>
                  </a:lnTo>
                  <a:lnTo>
                    <a:pt x="304" y="2"/>
                  </a:lnTo>
                  <a:lnTo>
                    <a:pt x="240" y="0"/>
                  </a:lnTo>
                  <a:lnTo>
                    <a:pt x="178" y="2"/>
                  </a:lnTo>
                  <a:lnTo>
                    <a:pt x="120" y="10"/>
                  </a:lnTo>
                  <a:lnTo>
                    <a:pt x="72" y="24"/>
                  </a:lnTo>
                  <a:lnTo>
                    <a:pt x="42" y="36"/>
                  </a:lnTo>
                  <a:lnTo>
                    <a:pt x="20" y="48"/>
                  </a:lnTo>
                  <a:lnTo>
                    <a:pt x="6" y="64"/>
                  </a:lnTo>
                  <a:lnTo>
                    <a:pt x="0" y="82"/>
                  </a:lnTo>
                  <a:lnTo>
                    <a:pt x="6" y="98"/>
                  </a:lnTo>
                  <a:lnTo>
                    <a:pt x="20" y="114"/>
                  </a:lnTo>
                  <a:lnTo>
                    <a:pt x="42" y="128"/>
                  </a:lnTo>
                  <a:lnTo>
                    <a:pt x="72" y="140"/>
                  </a:lnTo>
                  <a:lnTo>
                    <a:pt x="120" y="152"/>
                  </a:lnTo>
                  <a:lnTo>
                    <a:pt x="178" y="160"/>
                  </a:lnTo>
                  <a:lnTo>
                    <a:pt x="240" y="164"/>
                  </a:lnTo>
                  <a:lnTo>
                    <a:pt x="304" y="160"/>
                  </a:lnTo>
                  <a:lnTo>
                    <a:pt x="362" y="152"/>
                  </a:lnTo>
                  <a:lnTo>
                    <a:pt x="410" y="140"/>
                  </a:lnTo>
                  <a:lnTo>
                    <a:pt x="440" y="128"/>
                  </a:lnTo>
                  <a:lnTo>
                    <a:pt x="462" y="114"/>
                  </a:lnTo>
                  <a:lnTo>
                    <a:pt x="476" y="98"/>
                  </a:lnTo>
                  <a:lnTo>
                    <a:pt x="482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7" name="Freeform 8"/>
            <p:cNvSpPr>
              <a:spLocks/>
            </p:cNvSpPr>
            <p:nvPr/>
          </p:nvSpPr>
          <p:spPr bwMode="auto">
            <a:xfrm>
              <a:off x="1468" y="1310"/>
              <a:ext cx="318" cy="76"/>
            </a:xfrm>
            <a:custGeom>
              <a:avLst/>
              <a:gdLst>
                <a:gd name="T0" fmla="*/ 2 w 318"/>
                <a:gd name="T1" fmla="*/ 76 h 76"/>
                <a:gd name="T2" fmla="*/ 316 w 318"/>
                <a:gd name="T3" fmla="*/ 6 h 76"/>
                <a:gd name="T4" fmla="*/ 318 w 318"/>
                <a:gd name="T5" fmla="*/ 4 h 76"/>
                <a:gd name="T6" fmla="*/ 316 w 318"/>
                <a:gd name="T7" fmla="*/ 0 h 76"/>
                <a:gd name="T8" fmla="*/ 314 w 318"/>
                <a:gd name="T9" fmla="*/ 0 h 76"/>
                <a:gd name="T10" fmla="*/ 2 w 318"/>
                <a:gd name="T11" fmla="*/ 70 h 76"/>
                <a:gd name="T12" fmla="*/ 0 w 318"/>
                <a:gd name="T13" fmla="*/ 72 h 76"/>
                <a:gd name="T14" fmla="*/ 0 w 318"/>
                <a:gd name="T15" fmla="*/ 76 h 76"/>
                <a:gd name="T16" fmla="*/ 2 w 318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8"/>
                <a:gd name="T28" fmla="*/ 0 h 76"/>
                <a:gd name="T29" fmla="*/ 318 w 3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8" h="76">
                  <a:moveTo>
                    <a:pt x="2" y="76"/>
                  </a:moveTo>
                  <a:lnTo>
                    <a:pt x="316" y="6"/>
                  </a:lnTo>
                  <a:lnTo>
                    <a:pt x="318" y="4"/>
                  </a:lnTo>
                  <a:lnTo>
                    <a:pt x="316" y="0"/>
                  </a:lnTo>
                  <a:lnTo>
                    <a:pt x="314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8" name="Freeform 9"/>
            <p:cNvSpPr>
              <a:spLocks/>
            </p:cNvSpPr>
            <p:nvPr/>
          </p:nvSpPr>
          <p:spPr bwMode="auto">
            <a:xfrm>
              <a:off x="1472" y="1324"/>
              <a:ext cx="324" cy="76"/>
            </a:xfrm>
            <a:custGeom>
              <a:avLst/>
              <a:gdLst>
                <a:gd name="T0" fmla="*/ 4 w 324"/>
                <a:gd name="T1" fmla="*/ 76 h 76"/>
                <a:gd name="T2" fmla="*/ 320 w 324"/>
                <a:gd name="T3" fmla="*/ 6 h 76"/>
                <a:gd name="T4" fmla="*/ 324 w 324"/>
                <a:gd name="T5" fmla="*/ 4 h 76"/>
                <a:gd name="T6" fmla="*/ 322 w 324"/>
                <a:gd name="T7" fmla="*/ 0 h 76"/>
                <a:gd name="T8" fmla="*/ 320 w 324"/>
                <a:gd name="T9" fmla="*/ 0 h 76"/>
                <a:gd name="T10" fmla="*/ 2 w 324"/>
                <a:gd name="T11" fmla="*/ 70 h 76"/>
                <a:gd name="T12" fmla="*/ 0 w 324"/>
                <a:gd name="T13" fmla="*/ 72 h 76"/>
                <a:gd name="T14" fmla="*/ 2 w 324"/>
                <a:gd name="T15" fmla="*/ 76 h 76"/>
                <a:gd name="T16" fmla="*/ 4 w 324"/>
                <a:gd name="T17" fmla="*/ 76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4"/>
                <a:gd name="T28" fmla="*/ 0 h 76"/>
                <a:gd name="T29" fmla="*/ 324 w 324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4" h="76">
                  <a:moveTo>
                    <a:pt x="4" y="76"/>
                  </a:moveTo>
                  <a:lnTo>
                    <a:pt x="320" y="6"/>
                  </a:lnTo>
                  <a:lnTo>
                    <a:pt x="324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70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89" name="Freeform 10"/>
            <p:cNvSpPr>
              <a:spLocks/>
            </p:cNvSpPr>
            <p:nvPr/>
          </p:nvSpPr>
          <p:spPr bwMode="auto">
            <a:xfrm>
              <a:off x="1468" y="1296"/>
              <a:ext cx="322" cy="72"/>
            </a:xfrm>
            <a:custGeom>
              <a:avLst/>
              <a:gdLst>
                <a:gd name="T0" fmla="*/ 2 w 322"/>
                <a:gd name="T1" fmla="*/ 70 h 72"/>
                <a:gd name="T2" fmla="*/ 320 w 322"/>
                <a:gd name="T3" fmla="*/ 6 h 72"/>
                <a:gd name="T4" fmla="*/ 322 w 322"/>
                <a:gd name="T5" fmla="*/ 4 h 72"/>
                <a:gd name="T6" fmla="*/ 322 w 322"/>
                <a:gd name="T7" fmla="*/ 0 h 72"/>
                <a:gd name="T8" fmla="*/ 320 w 322"/>
                <a:gd name="T9" fmla="*/ 0 h 72"/>
                <a:gd name="T10" fmla="*/ 2 w 322"/>
                <a:gd name="T11" fmla="*/ 66 h 72"/>
                <a:gd name="T12" fmla="*/ 0 w 322"/>
                <a:gd name="T13" fmla="*/ 66 h 72"/>
                <a:gd name="T14" fmla="*/ 0 w 322"/>
                <a:gd name="T15" fmla="*/ 72 h 72"/>
                <a:gd name="T16" fmla="*/ 2 w 322"/>
                <a:gd name="T17" fmla="*/ 7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2"/>
                <a:gd name="T28" fmla="*/ 0 h 72"/>
                <a:gd name="T29" fmla="*/ 322 w 322"/>
                <a:gd name="T30" fmla="*/ 72 h 7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2" h="72">
                  <a:moveTo>
                    <a:pt x="2" y="70"/>
                  </a:moveTo>
                  <a:lnTo>
                    <a:pt x="320" y="6"/>
                  </a:lnTo>
                  <a:lnTo>
                    <a:pt x="322" y="4"/>
                  </a:lnTo>
                  <a:lnTo>
                    <a:pt x="322" y="0"/>
                  </a:lnTo>
                  <a:lnTo>
                    <a:pt x="320" y="0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0" y="72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0" name="Freeform 11"/>
            <p:cNvSpPr>
              <a:spLocks/>
            </p:cNvSpPr>
            <p:nvPr/>
          </p:nvSpPr>
          <p:spPr bwMode="auto">
            <a:xfrm>
              <a:off x="2256" y="1286"/>
              <a:ext cx="342" cy="66"/>
            </a:xfrm>
            <a:custGeom>
              <a:avLst/>
              <a:gdLst>
                <a:gd name="T0" fmla="*/ 2 w 342"/>
                <a:gd name="T1" fmla="*/ 6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2 h 66"/>
                <a:gd name="T10" fmla="*/ 4 w 342"/>
                <a:gd name="T11" fmla="*/ 2 h 66"/>
                <a:gd name="T12" fmla="*/ 2 w 342"/>
                <a:gd name="T13" fmla="*/ 0 h 66"/>
                <a:gd name="T14" fmla="*/ 0 w 342"/>
                <a:gd name="T15" fmla="*/ 6 h 66"/>
                <a:gd name="T16" fmla="*/ 2 w 342"/>
                <a:gd name="T17" fmla="*/ 6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6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1" name="Freeform 12"/>
            <p:cNvSpPr>
              <a:spLocks/>
            </p:cNvSpPr>
            <p:nvPr/>
          </p:nvSpPr>
          <p:spPr bwMode="auto">
            <a:xfrm>
              <a:off x="2256" y="1306"/>
              <a:ext cx="342" cy="66"/>
            </a:xfrm>
            <a:custGeom>
              <a:avLst/>
              <a:gdLst>
                <a:gd name="T0" fmla="*/ 2 w 342"/>
                <a:gd name="T1" fmla="*/ 4 h 66"/>
                <a:gd name="T2" fmla="*/ 338 w 342"/>
                <a:gd name="T3" fmla="*/ 66 h 66"/>
                <a:gd name="T4" fmla="*/ 342 w 342"/>
                <a:gd name="T5" fmla="*/ 66 h 66"/>
                <a:gd name="T6" fmla="*/ 342 w 342"/>
                <a:gd name="T7" fmla="*/ 62 h 66"/>
                <a:gd name="T8" fmla="*/ 340 w 342"/>
                <a:gd name="T9" fmla="*/ 60 h 66"/>
                <a:gd name="T10" fmla="*/ 4 w 342"/>
                <a:gd name="T11" fmla="*/ 0 h 66"/>
                <a:gd name="T12" fmla="*/ 2 w 342"/>
                <a:gd name="T13" fmla="*/ 0 h 66"/>
                <a:gd name="T14" fmla="*/ 0 w 342"/>
                <a:gd name="T15" fmla="*/ 4 h 66"/>
                <a:gd name="T16" fmla="*/ 2 w 342"/>
                <a:gd name="T17" fmla="*/ 4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2"/>
                <a:gd name="T28" fmla="*/ 0 h 66"/>
                <a:gd name="T29" fmla="*/ 342 w 342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2" h="66">
                  <a:moveTo>
                    <a:pt x="2" y="4"/>
                  </a:moveTo>
                  <a:lnTo>
                    <a:pt x="338" y="66"/>
                  </a:lnTo>
                  <a:lnTo>
                    <a:pt x="342" y="66"/>
                  </a:lnTo>
                  <a:lnTo>
                    <a:pt x="342" y="62"/>
                  </a:lnTo>
                  <a:lnTo>
                    <a:pt x="340" y="6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2" name="Freeform 13"/>
            <p:cNvSpPr>
              <a:spLocks/>
            </p:cNvSpPr>
            <p:nvPr/>
          </p:nvSpPr>
          <p:spPr bwMode="auto">
            <a:xfrm>
              <a:off x="2252" y="1320"/>
              <a:ext cx="350" cy="70"/>
            </a:xfrm>
            <a:custGeom>
              <a:avLst/>
              <a:gdLst>
                <a:gd name="T0" fmla="*/ 2 w 350"/>
                <a:gd name="T1" fmla="*/ 4 h 70"/>
                <a:gd name="T2" fmla="*/ 348 w 350"/>
                <a:gd name="T3" fmla="*/ 70 h 70"/>
                <a:gd name="T4" fmla="*/ 350 w 350"/>
                <a:gd name="T5" fmla="*/ 70 h 70"/>
                <a:gd name="T6" fmla="*/ 350 w 350"/>
                <a:gd name="T7" fmla="*/ 66 h 70"/>
                <a:gd name="T8" fmla="*/ 348 w 350"/>
                <a:gd name="T9" fmla="*/ 66 h 70"/>
                <a:gd name="T10" fmla="*/ 2 w 350"/>
                <a:gd name="T11" fmla="*/ 0 h 70"/>
                <a:gd name="T12" fmla="*/ 0 w 350"/>
                <a:gd name="T13" fmla="*/ 0 h 70"/>
                <a:gd name="T14" fmla="*/ 0 w 350"/>
                <a:gd name="T15" fmla="*/ 4 h 70"/>
                <a:gd name="T16" fmla="*/ 2 w 350"/>
                <a:gd name="T17" fmla="*/ 4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70"/>
                <a:gd name="T29" fmla="*/ 350 w 350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70">
                  <a:moveTo>
                    <a:pt x="2" y="4"/>
                  </a:moveTo>
                  <a:lnTo>
                    <a:pt x="348" y="70"/>
                  </a:lnTo>
                  <a:lnTo>
                    <a:pt x="350" y="70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3" name="Freeform 14"/>
            <p:cNvSpPr>
              <a:spLocks/>
            </p:cNvSpPr>
            <p:nvPr/>
          </p:nvSpPr>
          <p:spPr bwMode="auto">
            <a:xfrm>
              <a:off x="1612" y="950"/>
              <a:ext cx="268" cy="304"/>
            </a:xfrm>
            <a:custGeom>
              <a:avLst/>
              <a:gdLst>
                <a:gd name="T0" fmla="*/ 30 w 268"/>
                <a:gd name="T1" fmla="*/ 6 h 304"/>
                <a:gd name="T2" fmla="*/ 44 w 268"/>
                <a:gd name="T3" fmla="*/ 8 h 304"/>
                <a:gd name="T4" fmla="*/ 44 w 268"/>
                <a:gd name="T5" fmla="*/ 20 h 304"/>
                <a:gd name="T6" fmla="*/ 28 w 268"/>
                <a:gd name="T7" fmla="*/ 58 h 304"/>
                <a:gd name="T8" fmla="*/ 22 w 268"/>
                <a:gd name="T9" fmla="*/ 84 h 304"/>
                <a:gd name="T10" fmla="*/ 32 w 268"/>
                <a:gd name="T11" fmla="*/ 94 h 304"/>
                <a:gd name="T12" fmla="*/ 58 w 268"/>
                <a:gd name="T13" fmla="*/ 90 h 304"/>
                <a:gd name="T14" fmla="*/ 96 w 268"/>
                <a:gd name="T15" fmla="*/ 76 h 304"/>
                <a:gd name="T16" fmla="*/ 108 w 268"/>
                <a:gd name="T17" fmla="*/ 78 h 304"/>
                <a:gd name="T18" fmla="*/ 110 w 268"/>
                <a:gd name="T19" fmla="*/ 90 h 304"/>
                <a:gd name="T20" fmla="*/ 94 w 268"/>
                <a:gd name="T21" fmla="*/ 128 h 304"/>
                <a:gd name="T22" fmla="*/ 86 w 268"/>
                <a:gd name="T23" fmla="*/ 154 h 304"/>
                <a:gd name="T24" fmla="*/ 96 w 268"/>
                <a:gd name="T25" fmla="*/ 164 h 304"/>
                <a:gd name="T26" fmla="*/ 124 w 268"/>
                <a:gd name="T27" fmla="*/ 160 h 304"/>
                <a:gd name="T28" fmla="*/ 162 w 268"/>
                <a:gd name="T29" fmla="*/ 146 h 304"/>
                <a:gd name="T30" fmla="*/ 174 w 268"/>
                <a:gd name="T31" fmla="*/ 148 h 304"/>
                <a:gd name="T32" fmla="*/ 174 w 268"/>
                <a:gd name="T33" fmla="*/ 160 h 304"/>
                <a:gd name="T34" fmla="*/ 158 w 268"/>
                <a:gd name="T35" fmla="*/ 198 h 304"/>
                <a:gd name="T36" fmla="*/ 152 w 268"/>
                <a:gd name="T37" fmla="*/ 224 h 304"/>
                <a:gd name="T38" fmla="*/ 162 w 268"/>
                <a:gd name="T39" fmla="*/ 234 h 304"/>
                <a:gd name="T40" fmla="*/ 190 w 268"/>
                <a:gd name="T41" fmla="*/ 230 h 304"/>
                <a:gd name="T42" fmla="*/ 226 w 268"/>
                <a:gd name="T43" fmla="*/ 216 h 304"/>
                <a:gd name="T44" fmla="*/ 240 w 268"/>
                <a:gd name="T45" fmla="*/ 218 h 304"/>
                <a:gd name="T46" fmla="*/ 240 w 268"/>
                <a:gd name="T47" fmla="*/ 230 h 304"/>
                <a:gd name="T48" fmla="*/ 224 w 268"/>
                <a:gd name="T49" fmla="*/ 268 h 304"/>
                <a:gd name="T50" fmla="*/ 218 w 268"/>
                <a:gd name="T51" fmla="*/ 294 h 304"/>
                <a:gd name="T52" fmla="*/ 228 w 268"/>
                <a:gd name="T53" fmla="*/ 304 h 304"/>
                <a:gd name="T54" fmla="*/ 254 w 268"/>
                <a:gd name="T55" fmla="*/ 300 h 304"/>
                <a:gd name="T56" fmla="*/ 264 w 268"/>
                <a:gd name="T57" fmla="*/ 290 h 304"/>
                <a:gd name="T58" fmla="*/ 232 w 268"/>
                <a:gd name="T59" fmla="*/ 300 h 304"/>
                <a:gd name="T60" fmla="*/ 222 w 268"/>
                <a:gd name="T61" fmla="*/ 296 h 304"/>
                <a:gd name="T62" fmla="*/ 226 w 268"/>
                <a:gd name="T63" fmla="*/ 278 h 304"/>
                <a:gd name="T64" fmla="*/ 242 w 268"/>
                <a:gd name="T65" fmla="*/ 240 h 304"/>
                <a:gd name="T66" fmla="*/ 244 w 268"/>
                <a:gd name="T67" fmla="*/ 218 h 304"/>
                <a:gd name="T68" fmla="*/ 232 w 268"/>
                <a:gd name="T69" fmla="*/ 210 h 304"/>
                <a:gd name="T70" fmla="*/ 198 w 268"/>
                <a:gd name="T71" fmla="*/ 220 h 304"/>
                <a:gd name="T72" fmla="*/ 166 w 268"/>
                <a:gd name="T73" fmla="*/ 230 h 304"/>
                <a:gd name="T74" fmla="*/ 158 w 268"/>
                <a:gd name="T75" fmla="*/ 226 h 304"/>
                <a:gd name="T76" fmla="*/ 160 w 268"/>
                <a:gd name="T77" fmla="*/ 208 h 304"/>
                <a:gd name="T78" fmla="*/ 178 w 268"/>
                <a:gd name="T79" fmla="*/ 170 h 304"/>
                <a:gd name="T80" fmla="*/ 180 w 268"/>
                <a:gd name="T81" fmla="*/ 148 h 304"/>
                <a:gd name="T82" fmla="*/ 166 w 268"/>
                <a:gd name="T83" fmla="*/ 140 h 304"/>
                <a:gd name="T84" fmla="*/ 132 w 268"/>
                <a:gd name="T85" fmla="*/ 150 h 304"/>
                <a:gd name="T86" fmla="*/ 102 w 268"/>
                <a:gd name="T87" fmla="*/ 160 h 304"/>
                <a:gd name="T88" fmla="*/ 92 w 268"/>
                <a:gd name="T89" fmla="*/ 156 h 304"/>
                <a:gd name="T90" fmla="*/ 94 w 268"/>
                <a:gd name="T91" fmla="*/ 138 h 304"/>
                <a:gd name="T92" fmla="*/ 112 w 268"/>
                <a:gd name="T93" fmla="*/ 100 h 304"/>
                <a:gd name="T94" fmla="*/ 114 w 268"/>
                <a:gd name="T95" fmla="*/ 78 h 304"/>
                <a:gd name="T96" fmla="*/ 100 w 268"/>
                <a:gd name="T97" fmla="*/ 70 h 304"/>
                <a:gd name="T98" fmla="*/ 68 w 268"/>
                <a:gd name="T99" fmla="*/ 80 h 304"/>
                <a:gd name="T100" fmla="*/ 36 w 268"/>
                <a:gd name="T101" fmla="*/ 90 h 304"/>
                <a:gd name="T102" fmla="*/ 26 w 268"/>
                <a:gd name="T103" fmla="*/ 86 h 304"/>
                <a:gd name="T104" fmla="*/ 28 w 268"/>
                <a:gd name="T105" fmla="*/ 68 h 304"/>
                <a:gd name="T106" fmla="*/ 46 w 268"/>
                <a:gd name="T107" fmla="*/ 30 h 304"/>
                <a:gd name="T108" fmla="*/ 48 w 268"/>
                <a:gd name="T109" fmla="*/ 8 h 304"/>
                <a:gd name="T110" fmla="*/ 36 w 268"/>
                <a:gd name="T111" fmla="*/ 0 h 304"/>
                <a:gd name="T112" fmla="*/ 2 w 268"/>
                <a:gd name="T113" fmla="*/ 10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8"/>
                <a:gd name="T172" fmla="*/ 0 h 304"/>
                <a:gd name="T173" fmla="*/ 268 w 268"/>
                <a:gd name="T174" fmla="*/ 304 h 3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8" h="304">
                  <a:moveTo>
                    <a:pt x="4" y="14"/>
                  </a:moveTo>
                  <a:lnTo>
                    <a:pt x="14" y="10"/>
                  </a:lnTo>
                  <a:lnTo>
                    <a:pt x="24" y="8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2" y="28"/>
                  </a:lnTo>
                  <a:lnTo>
                    <a:pt x="38" y="36"/>
                  </a:lnTo>
                  <a:lnTo>
                    <a:pt x="34" y="46"/>
                  </a:lnTo>
                  <a:lnTo>
                    <a:pt x="28" y="58"/>
                  </a:lnTo>
                  <a:lnTo>
                    <a:pt x="24" y="66"/>
                  </a:lnTo>
                  <a:lnTo>
                    <a:pt x="22" y="74"/>
                  </a:lnTo>
                  <a:lnTo>
                    <a:pt x="22" y="80"/>
                  </a:lnTo>
                  <a:lnTo>
                    <a:pt x="22" y="84"/>
                  </a:lnTo>
                  <a:lnTo>
                    <a:pt x="22" y="88"/>
                  </a:lnTo>
                  <a:lnTo>
                    <a:pt x="24" y="90"/>
                  </a:lnTo>
                  <a:lnTo>
                    <a:pt x="28" y="94"/>
                  </a:lnTo>
                  <a:lnTo>
                    <a:pt x="32" y="94"/>
                  </a:lnTo>
                  <a:lnTo>
                    <a:pt x="36" y="94"/>
                  </a:lnTo>
                  <a:lnTo>
                    <a:pt x="42" y="94"/>
                  </a:lnTo>
                  <a:lnTo>
                    <a:pt x="50" y="92"/>
                  </a:lnTo>
                  <a:lnTo>
                    <a:pt x="58" y="90"/>
                  </a:lnTo>
                  <a:lnTo>
                    <a:pt x="70" y="84"/>
                  </a:lnTo>
                  <a:lnTo>
                    <a:pt x="80" y="80"/>
                  </a:lnTo>
                  <a:lnTo>
                    <a:pt x="88" y="78"/>
                  </a:lnTo>
                  <a:lnTo>
                    <a:pt x="96" y="76"/>
                  </a:lnTo>
                  <a:lnTo>
                    <a:pt x="100" y="76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8" y="78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08" y="98"/>
                  </a:lnTo>
                  <a:lnTo>
                    <a:pt x="104" y="106"/>
                  </a:lnTo>
                  <a:lnTo>
                    <a:pt x="98" y="116"/>
                  </a:lnTo>
                  <a:lnTo>
                    <a:pt x="94" y="128"/>
                  </a:lnTo>
                  <a:lnTo>
                    <a:pt x="90" y="136"/>
                  </a:lnTo>
                  <a:lnTo>
                    <a:pt x="88" y="144"/>
                  </a:lnTo>
                  <a:lnTo>
                    <a:pt x="86" y="150"/>
                  </a:lnTo>
                  <a:lnTo>
                    <a:pt x="86" y="154"/>
                  </a:lnTo>
                  <a:lnTo>
                    <a:pt x="88" y="158"/>
                  </a:lnTo>
                  <a:lnTo>
                    <a:pt x="90" y="160"/>
                  </a:lnTo>
                  <a:lnTo>
                    <a:pt x="92" y="164"/>
                  </a:lnTo>
                  <a:lnTo>
                    <a:pt x="96" y="164"/>
                  </a:lnTo>
                  <a:lnTo>
                    <a:pt x="102" y="164"/>
                  </a:lnTo>
                  <a:lnTo>
                    <a:pt x="106" y="164"/>
                  </a:lnTo>
                  <a:lnTo>
                    <a:pt x="114" y="162"/>
                  </a:lnTo>
                  <a:lnTo>
                    <a:pt x="124" y="160"/>
                  </a:lnTo>
                  <a:lnTo>
                    <a:pt x="134" y="154"/>
                  </a:lnTo>
                  <a:lnTo>
                    <a:pt x="144" y="150"/>
                  </a:lnTo>
                  <a:lnTo>
                    <a:pt x="154" y="148"/>
                  </a:lnTo>
                  <a:lnTo>
                    <a:pt x="162" y="146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2" y="146"/>
                  </a:lnTo>
                  <a:lnTo>
                    <a:pt x="174" y="148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6"/>
                  </a:lnTo>
                  <a:lnTo>
                    <a:pt x="174" y="160"/>
                  </a:lnTo>
                  <a:lnTo>
                    <a:pt x="172" y="168"/>
                  </a:lnTo>
                  <a:lnTo>
                    <a:pt x="170" y="176"/>
                  </a:lnTo>
                  <a:lnTo>
                    <a:pt x="164" y="186"/>
                  </a:lnTo>
                  <a:lnTo>
                    <a:pt x="158" y="198"/>
                  </a:lnTo>
                  <a:lnTo>
                    <a:pt x="156" y="206"/>
                  </a:lnTo>
                  <a:lnTo>
                    <a:pt x="152" y="214"/>
                  </a:lnTo>
                  <a:lnTo>
                    <a:pt x="152" y="220"/>
                  </a:lnTo>
                  <a:lnTo>
                    <a:pt x="152" y="224"/>
                  </a:lnTo>
                  <a:lnTo>
                    <a:pt x="154" y="228"/>
                  </a:lnTo>
                  <a:lnTo>
                    <a:pt x="156" y="230"/>
                  </a:lnTo>
                  <a:lnTo>
                    <a:pt x="158" y="234"/>
                  </a:lnTo>
                  <a:lnTo>
                    <a:pt x="162" y="234"/>
                  </a:lnTo>
                  <a:lnTo>
                    <a:pt x="166" y="234"/>
                  </a:lnTo>
                  <a:lnTo>
                    <a:pt x="172" y="234"/>
                  </a:lnTo>
                  <a:lnTo>
                    <a:pt x="180" y="232"/>
                  </a:lnTo>
                  <a:lnTo>
                    <a:pt x="190" y="230"/>
                  </a:lnTo>
                  <a:lnTo>
                    <a:pt x="200" y="224"/>
                  </a:lnTo>
                  <a:lnTo>
                    <a:pt x="210" y="220"/>
                  </a:lnTo>
                  <a:lnTo>
                    <a:pt x="220" y="218"/>
                  </a:lnTo>
                  <a:lnTo>
                    <a:pt x="226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8" y="216"/>
                  </a:lnTo>
                  <a:lnTo>
                    <a:pt x="240" y="218"/>
                  </a:lnTo>
                  <a:lnTo>
                    <a:pt x="240" y="220"/>
                  </a:lnTo>
                  <a:lnTo>
                    <a:pt x="242" y="222"/>
                  </a:lnTo>
                  <a:lnTo>
                    <a:pt x="242" y="226"/>
                  </a:lnTo>
                  <a:lnTo>
                    <a:pt x="240" y="230"/>
                  </a:lnTo>
                  <a:lnTo>
                    <a:pt x="238" y="238"/>
                  </a:lnTo>
                  <a:lnTo>
                    <a:pt x="234" y="246"/>
                  </a:lnTo>
                  <a:lnTo>
                    <a:pt x="230" y="256"/>
                  </a:lnTo>
                  <a:lnTo>
                    <a:pt x="224" y="268"/>
                  </a:lnTo>
                  <a:lnTo>
                    <a:pt x="220" y="276"/>
                  </a:lnTo>
                  <a:lnTo>
                    <a:pt x="218" y="284"/>
                  </a:lnTo>
                  <a:lnTo>
                    <a:pt x="218" y="290"/>
                  </a:lnTo>
                  <a:lnTo>
                    <a:pt x="218" y="294"/>
                  </a:lnTo>
                  <a:lnTo>
                    <a:pt x="218" y="298"/>
                  </a:lnTo>
                  <a:lnTo>
                    <a:pt x="220" y="30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2" y="304"/>
                  </a:lnTo>
                  <a:lnTo>
                    <a:pt x="238" y="304"/>
                  </a:lnTo>
                  <a:lnTo>
                    <a:pt x="246" y="302"/>
                  </a:lnTo>
                  <a:lnTo>
                    <a:pt x="254" y="300"/>
                  </a:lnTo>
                  <a:lnTo>
                    <a:pt x="266" y="296"/>
                  </a:lnTo>
                  <a:lnTo>
                    <a:pt x="268" y="294"/>
                  </a:lnTo>
                  <a:lnTo>
                    <a:pt x="266" y="290"/>
                  </a:lnTo>
                  <a:lnTo>
                    <a:pt x="264" y="290"/>
                  </a:lnTo>
                  <a:lnTo>
                    <a:pt x="252" y="296"/>
                  </a:lnTo>
                  <a:lnTo>
                    <a:pt x="244" y="298"/>
                  </a:lnTo>
                  <a:lnTo>
                    <a:pt x="236" y="300"/>
                  </a:lnTo>
                  <a:lnTo>
                    <a:pt x="232" y="300"/>
                  </a:lnTo>
                  <a:lnTo>
                    <a:pt x="228" y="300"/>
                  </a:lnTo>
                  <a:lnTo>
                    <a:pt x="226" y="300"/>
                  </a:lnTo>
                  <a:lnTo>
                    <a:pt x="224" y="298"/>
                  </a:lnTo>
                  <a:lnTo>
                    <a:pt x="222" y="296"/>
                  </a:lnTo>
                  <a:lnTo>
                    <a:pt x="222" y="294"/>
                  </a:lnTo>
                  <a:lnTo>
                    <a:pt x="222" y="290"/>
                  </a:lnTo>
                  <a:lnTo>
                    <a:pt x="222" y="286"/>
                  </a:lnTo>
                  <a:lnTo>
                    <a:pt x="226" y="278"/>
                  </a:lnTo>
                  <a:lnTo>
                    <a:pt x="228" y="270"/>
                  </a:lnTo>
                  <a:lnTo>
                    <a:pt x="234" y="258"/>
                  </a:lnTo>
                  <a:lnTo>
                    <a:pt x="238" y="248"/>
                  </a:lnTo>
                  <a:lnTo>
                    <a:pt x="242" y="240"/>
                  </a:lnTo>
                  <a:lnTo>
                    <a:pt x="244" y="232"/>
                  </a:lnTo>
                  <a:lnTo>
                    <a:pt x="246" y="226"/>
                  </a:lnTo>
                  <a:lnTo>
                    <a:pt x="246" y="222"/>
                  </a:lnTo>
                  <a:lnTo>
                    <a:pt x="244" y="218"/>
                  </a:lnTo>
                  <a:lnTo>
                    <a:pt x="242" y="214"/>
                  </a:lnTo>
                  <a:lnTo>
                    <a:pt x="240" y="212"/>
                  </a:lnTo>
                  <a:lnTo>
                    <a:pt x="236" y="212"/>
                  </a:lnTo>
                  <a:lnTo>
                    <a:pt x="232" y="210"/>
                  </a:lnTo>
                  <a:lnTo>
                    <a:pt x="226" y="212"/>
                  </a:lnTo>
                  <a:lnTo>
                    <a:pt x="218" y="214"/>
                  </a:lnTo>
                  <a:lnTo>
                    <a:pt x="208" y="216"/>
                  </a:lnTo>
                  <a:lnTo>
                    <a:pt x="198" y="220"/>
                  </a:lnTo>
                  <a:lnTo>
                    <a:pt x="188" y="226"/>
                  </a:lnTo>
                  <a:lnTo>
                    <a:pt x="178" y="228"/>
                  </a:lnTo>
                  <a:lnTo>
                    <a:pt x="172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58" y="228"/>
                  </a:lnTo>
                  <a:lnTo>
                    <a:pt x="158" y="226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8" y="216"/>
                  </a:lnTo>
                  <a:lnTo>
                    <a:pt x="160" y="208"/>
                  </a:lnTo>
                  <a:lnTo>
                    <a:pt x="164" y="198"/>
                  </a:lnTo>
                  <a:lnTo>
                    <a:pt x="168" y="188"/>
                  </a:lnTo>
                  <a:lnTo>
                    <a:pt x="174" y="178"/>
                  </a:lnTo>
                  <a:lnTo>
                    <a:pt x="178" y="170"/>
                  </a:lnTo>
                  <a:lnTo>
                    <a:pt x="180" y="162"/>
                  </a:lnTo>
                  <a:lnTo>
                    <a:pt x="180" y="156"/>
                  </a:lnTo>
                  <a:lnTo>
                    <a:pt x="180" y="152"/>
                  </a:lnTo>
                  <a:lnTo>
                    <a:pt x="180" y="148"/>
                  </a:lnTo>
                  <a:lnTo>
                    <a:pt x="178" y="144"/>
                  </a:lnTo>
                  <a:lnTo>
                    <a:pt x="174" y="142"/>
                  </a:lnTo>
                  <a:lnTo>
                    <a:pt x="170" y="142"/>
                  </a:lnTo>
                  <a:lnTo>
                    <a:pt x="166" y="140"/>
                  </a:lnTo>
                  <a:lnTo>
                    <a:pt x="160" y="142"/>
                  </a:lnTo>
                  <a:lnTo>
                    <a:pt x="152" y="144"/>
                  </a:lnTo>
                  <a:lnTo>
                    <a:pt x="144" y="146"/>
                  </a:lnTo>
                  <a:lnTo>
                    <a:pt x="132" y="150"/>
                  </a:lnTo>
                  <a:lnTo>
                    <a:pt x="122" y="156"/>
                  </a:lnTo>
                  <a:lnTo>
                    <a:pt x="114" y="158"/>
                  </a:lnTo>
                  <a:lnTo>
                    <a:pt x="106" y="160"/>
                  </a:lnTo>
                  <a:lnTo>
                    <a:pt x="102" y="160"/>
                  </a:lnTo>
                  <a:lnTo>
                    <a:pt x="98" y="160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4" y="138"/>
                  </a:lnTo>
                  <a:lnTo>
                    <a:pt x="98" y="128"/>
                  </a:lnTo>
                  <a:lnTo>
                    <a:pt x="102" y="118"/>
                  </a:lnTo>
                  <a:lnTo>
                    <a:pt x="108" y="108"/>
                  </a:lnTo>
                  <a:lnTo>
                    <a:pt x="112" y="100"/>
                  </a:lnTo>
                  <a:lnTo>
                    <a:pt x="114" y="92"/>
                  </a:lnTo>
                  <a:lnTo>
                    <a:pt x="114" y="86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2" y="74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0" y="70"/>
                  </a:lnTo>
                  <a:lnTo>
                    <a:pt x="96" y="72"/>
                  </a:lnTo>
                  <a:lnTo>
                    <a:pt x="88" y="74"/>
                  </a:lnTo>
                  <a:lnTo>
                    <a:pt x="78" y="76"/>
                  </a:lnTo>
                  <a:lnTo>
                    <a:pt x="68" y="80"/>
                  </a:lnTo>
                  <a:lnTo>
                    <a:pt x="56" y="84"/>
                  </a:lnTo>
                  <a:lnTo>
                    <a:pt x="48" y="88"/>
                  </a:lnTo>
                  <a:lnTo>
                    <a:pt x="40" y="90"/>
                  </a:lnTo>
                  <a:lnTo>
                    <a:pt x="36" y="90"/>
                  </a:lnTo>
                  <a:lnTo>
                    <a:pt x="32" y="90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6"/>
                  </a:lnTo>
                  <a:lnTo>
                    <a:pt x="26" y="84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8" y="68"/>
                  </a:lnTo>
                  <a:lnTo>
                    <a:pt x="32" y="58"/>
                  </a:lnTo>
                  <a:lnTo>
                    <a:pt x="38" y="48"/>
                  </a:lnTo>
                  <a:lnTo>
                    <a:pt x="42" y="38"/>
                  </a:lnTo>
                  <a:lnTo>
                    <a:pt x="46" y="30"/>
                  </a:lnTo>
                  <a:lnTo>
                    <a:pt x="48" y="22"/>
                  </a:lnTo>
                  <a:lnTo>
                    <a:pt x="50" y="16"/>
                  </a:lnTo>
                  <a:lnTo>
                    <a:pt x="50" y="12"/>
                  </a:lnTo>
                  <a:lnTo>
                    <a:pt x="48" y="8"/>
                  </a:lnTo>
                  <a:lnTo>
                    <a:pt x="46" y="4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0"/>
                  </a:lnTo>
                  <a:lnTo>
                    <a:pt x="30" y="2"/>
                  </a:lnTo>
                  <a:lnTo>
                    <a:pt x="22" y="4"/>
                  </a:lnTo>
                  <a:lnTo>
                    <a:pt x="12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4" name="Freeform 15"/>
            <p:cNvSpPr>
              <a:spLocks/>
            </p:cNvSpPr>
            <p:nvPr/>
          </p:nvSpPr>
          <p:spPr bwMode="auto">
            <a:xfrm>
              <a:off x="2186" y="956"/>
              <a:ext cx="356" cy="300"/>
            </a:xfrm>
            <a:custGeom>
              <a:avLst/>
              <a:gdLst>
                <a:gd name="T0" fmla="*/ 6 w 356"/>
                <a:gd name="T1" fmla="*/ 264 h 300"/>
                <a:gd name="T2" fmla="*/ 12 w 356"/>
                <a:gd name="T3" fmla="*/ 256 h 300"/>
                <a:gd name="T4" fmla="*/ 44 w 356"/>
                <a:gd name="T5" fmla="*/ 268 h 300"/>
                <a:gd name="T6" fmla="*/ 80 w 356"/>
                <a:gd name="T7" fmla="*/ 282 h 300"/>
                <a:gd name="T8" fmla="*/ 90 w 356"/>
                <a:gd name="T9" fmla="*/ 270 h 300"/>
                <a:gd name="T10" fmla="*/ 76 w 356"/>
                <a:gd name="T11" fmla="*/ 226 h 300"/>
                <a:gd name="T12" fmla="*/ 72 w 356"/>
                <a:gd name="T13" fmla="*/ 200 h 300"/>
                <a:gd name="T14" fmla="*/ 86 w 356"/>
                <a:gd name="T15" fmla="*/ 198 h 300"/>
                <a:gd name="T16" fmla="*/ 130 w 356"/>
                <a:gd name="T17" fmla="*/ 220 h 300"/>
                <a:gd name="T18" fmla="*/ 154 w 356"/>
                <a:gd name="T19" fmla="*/ 222 h 300"/>
                <a:gd name="T20" fmla="*/ 154 w 356"/>
                <a:gd name="T21" fmla="*/ 198 h 300"/>
                <a:gd name="T22" fmla="*/ 138 w 356"/>
                <a:gd name="T23" fmla="*/ 152 h 300"/>
                <a:gd name="T24" fmla="*/ 142 w 356"/>
                <a:gd name="T25" fmla="*/ 138 h 300"/>
                <a:gd name="T26" fmla="*/ 168 w 356"/>
                <a:gd name="T27" fmla="*/ 146 h 300"/>
                <a:gd name="T28" fmla="*/ 208 w 356"/>
                <a:gd name="T29" fmla="*/ 164 h 300"/>
                <a:gd name="T30" fmla="*/ 222 w 356"/>
                <a:gd name="T31" fmla="*/ 156 h 300"/>
                <a:gd name="T32" fmla="*/ 214 w 356"/>
                <a:gd name="T33" fmla="*/ 118 h 300"/>
                <a:gd name="T34" fmla="*/ 204 w 356"/>
                <a:gd name="T35" fmla="*/ 84 h 300"/>
                <a:gd name="T36" fmla="*/ 214 w 356"/>
                <a:gd name="T37" fmla="*/ 80 h 300"/>
                <a:gd name="T38" fmla="*/ 254 w 356"/>
                <a:gd name="T39" fmla="*/ 98 h 300"/>
                <a:gd name="T40" fmla="*/ 282 w 356"/>
                <a:gd name="T41" fmla="*/ 106 h 300"/>
                <a:gd name="T42" fmla="*/ 288 w 356"/>
                <a:gd name="T43" fmla="*/ 88 h 300"/>
                <a:gd name="T44" fmla="*/ 272 w 356"/>
                <a:gd name="T45" fmla="*/ 40 h 300"/>
                <a:gd name="T46" fmla="*/ 272 w 356"/>
                <a:gd name="T47" fmla="*/ 22 h 300"/>
                <a:gd name="T48" fmla="*/ 292 w 356"/>
                <a:gd name="T49" fmla="*/ 24 h 300"/>
                <a:gd name="T50" fmla="*/ 336 w 356"/>
                <a:gd name="T51" fmla="*/ 46 h 300"/>
                <a:gd name="T52" fmla="*/ 354 w 356"/>
                <a:gd name="T53" fmla="*/ 42 h 300"/>
                <a:gd name="T54" fmla="*/ 350 w 356"/>
                <a:gd name="T55" fmla="*/ 12 h 300"/>
                <a:gd name="T56" fmla="*/ 346 w 356"/>
                <a:gd name="T57" fmla="*/ 14 h 300"/>
                <a:gd name="T58" fmla="*/ 350 w 356"/>
                <a:gd name="T59" fmla="*/ 40 h 300"/>
                <a:gd name="T60" fmla="*/ 338 w 356"/>
                <a:gd name="T61" fmla="*/ 42 h 300"/>
                <a:gd name="T62" fmla="*/ 294 w 356"/>
                <a:gd name="T63" fmla="*/ 20 h 300"/>
                <a:gd name="T64" fmla="*/ 270 w 356"/>
                <a:gd name="T65" fmla="*/ 18 h 300"/>
                <a:gd name="T66" fmla="*/ 268 w 356"/>
                <a:gd name="T67" fmla="*/ 42 h 300"/>
                <a:gd name="T68" fmla="*/ 284 w 356"/>
                <a:gd name="T69" fmla="*/ 88 h 300"/>
                <a:gd name="T70" fmla="*/ 280 w 356"/>
                <a:gd name="T71" fmla="*/ 102 h 300"/>
                <a:gd name="T72" fmla="*/ 256 w 356"/>
                <a:gd name="T73" fmla="*/ 94 h 300"/>
                <a:gd name="T74" fmla="*/ 214 w 356"/>
                <a:gd name="T75" fmla="*/ 74 h 300"/>
                <a:gd name="T76" fmla="*/ 200 w 356"/>
                <a:gd name="T77" fmla="*/ 84 h 300"/>
                <a:gd name="T78" fmla="*/ 210 w 356"/>
                <a:gd name="T79" fmla="*/ 120 h 300"/>
                <a:gd name="T80" fmla="*/ 218 w 356"/>
                <a:gd name="T81" fmla="*/ 154 h 300"/>
                <a:gd name="T82" fmla="*/ 208 w 356"/>
                <a:gd name="T83" fmla="*/ 160 h 300"/>
                <a:gd name="T84" fmla="*/ 170 w 356"/>
                <a:gd name="T85" fmla="*/ 142 h 300"/>
                <a:gd name="T86" fmla="*/ 140 w 356"/>
                <a:gd name="T87" fmla="*/ 134 h 300"/>
                <a:gd name="T88" fmla="*/ 134 w 356"/>
                <a:gd name="T89" fmla="*/ 152 h 300"/>
                <a:gd name="T90" fmla="*/ 150 w 356"/>
                <a:gd name="T91" fmla="*/ 198 h 300"/>
                <a:gd name="T92" fmla="*/ 150 w 356"/>
                <a:gd name="T93" fmla="*/ 218 h 300"/>
                <a:gd name="T94" fmla="*/ 132 w 356"/>
                <a:gd name="T95" fmla="*/ 216 h 300"/>
                <a:gd name="T96" fmla="*/ 86 w 356"/>
                <a:gd name="T97" fmla="*/ 194 h 300"/>
                <a:gd name="T98" fmla="*/ 68 w 356"/>
                <a:gd name="T99" fmla="*/ 198 h 300"/>
                <a:gd name="T100" fmla="*/ 72 w 356"/>
                <a:gd name="T101" fmla="*/ 228 h 300"/>
                <a:gd name="T102" fmla="*/ 86 w 356"/>
                <a:gd name="T103" fmla="*/ 270 h 300"/>
                <a:gd name="T104" fmla="*/ 80 w 356"/>
                <a:gd name="T105" fmla="*/ 278 h 300"/>
                <a:gd name="T106" fmla="*/ 46 w 356"/>
                <a:gd name="T107" fmla="*/ 264 h 300"/>
                <a:gd name="T108" fmla="*/ 12 w 356"/>
                <a:gd name="T109" fmla="*/ 250 h 300"/>
                <a:gd name="T110" fmla="*/ 0 w 356"/>
                <a:gd name="T111" fmla="*/ 264 h 300"/>
                <a:gd name="T112" fmla="*/ 12 w 356"/>
                <a:gd name="T113" fmla="*/ 30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6"/>
                <a:gd name="T172" fmla="*/ 0 h 300"/>
                <a:gd name="T173" fmla="*/ 356 w 356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6" h="300">
                  <a:moveTo>
                    <a:pt x="14" y="296"/>
                  </a:moveTo>
                  <a:lnTo>
                    <a:pt x="10" y="286"/>
                  </a:lnTo>
                  <a:lnTo>
                    <a:pt x="8" y="276"/>
                  </a:lnTo>
                  <a:lnTo>
                    <a:pt x="6" y="268"/>
                  </a:lnTo>
                  <a:lnTo>
                    <a:pt x="6" y="264"/>
                  </a:lnTo>
                  <a:lnTo>
                    <a:pt x="6" y="262"/>
                  </a:lnTo>
                  <a:lnTo>
                    <a:pt x="6" y="258"/>
                  </a:lnTo>
                  <a:lnTo>
                    <a:pt x="8" y="258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20" y="256"/>
                  </a:lnTo>
                  <a:lnTo>
                    <a:pt x="26" y="260"/>
                  </a:lnTo>
                  <a:lnTo>
                    <a:pt x="34" y="264"/>
                  </a:lnTo>
                  <a:lnTo>
                    <a:pt x="44" y="268"/>
                  </a:lnTo>
                  <a:lnTo>
                    <a:pt x="54" y="274"/>
                  </a:lnTo>
                  <a:lnTo>
                    <a:pt x="64" y="278"/>
                  </a:lnTo>
                  <a:lnTo>
                    <a:pt x="70" y="282"/>
                  </a:lnTo>
                  <a:lnTo>
                    <a:pt x="76" y="282"/>
                  </a:lnTo>
                  <a:lnTo>
                    <a:pt x="80" y="282"/>
                  </a:lnTo>
                  <a:lnTo>
                    <a:pt x="84" y="282"/>
                  </a:lnTo>
                  <a:lnTo>
                    <a:pt x="86" y="280"/>
                  </a:lnTo>
                  <a:lnTo>
                    <a:pt x="90" y="278"/>
                  </a:lnTo>
                  <a:lnTo>
                    <a:pt x="90" y="274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88" y="256"/>
                  </a:lnTo>
                  <a:lnTo>
                    <a:pt x="86" y="248"/>
                  </a:lnTo>
                  <a:lnTo>
                    <a:pt x="80" y="236"/>
                  </a:lnTo>
                  <a:lnTo>
                    <a:pt x="76" y="226"/>
                  </a:lnTo>
                  <a:lnTo>
                    <a:pt x="74" y="218"/>
                  </a:lnTo>
                  <a:lnTo>
                    <a:pt x="72" y="210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72" y="200"/>
                  </a:lnTo>
                  <a:lnTo>
                    <a:pt x="74" y="198"/>
                  </a:lnTo>
                  <a:lnTo>
                    <a:pt x="76" y="198"/>
                  </a:lnTo>
                  <a:lnTo>
                    <a:pt x="78" y="196"/>
                  </a:lnTo>
                  <a:lnTo>
                    <a:pt x="82" y="198"/>
                  </a:lnTo>
                  <a:lnTo>
                    <a:pt x="86" y="198"/>
                  </a:lnTo>
                  <a:lnTo>
                    <a:pt x="92" y="200"/>
                  </a:lnTo>
                  <a:lnTo>
                    <a:pt x="100" y="204"/>
                  </a:lnTo>
                  <a:lnTo>
                    <a:pt x="110" y="210"/>
                  </a:lnTo>
                  <a:lnTo>
                    <a:pt x="120" y="216"/>
                  </a:lnTo>
                  <a:lnTo>
                    <a:pt x="130" y="220"/>
                  </a:lnTo>
                  <a:lnTo>
                    <a:pt x="136" y="222"/>
                  </a:lnTo>
                  <a:lnTo>
                    <a:pt x="142" y="224"/>
                  </a:lnTo>
                  <a:lnTo>
                    <a:pt x="146" y="224"/>
                  </a:lnTo>
                  <a:lnTo>
                    <a:pt x="150" y="224"/>
                  </a:lnTo>
                  <a:lnTo>
                    <a:pt x="154" y="222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0"/>
                  </a:lnTo>
                  <a:lnTo>
                    <a:pt x="156" y="206"/>
                  </a:lnTo>
                  <a:lnTo>
                    <a:pt x="154" y="198"/>
                  </a:lnTo>
                  <a:lnTo>
                    <a:pt x="152" y="188"/>
                  </a:lnTo>
                  <a:lnTo>
                    <a:pt x="148" y="178"/>
                  </a:lnTo>
                  <a:lnTo>
                    <a:pt x="142" y="168"/>
                  </a:lnTo>
                  <a:lnTo>
                    <a:pt x="140" y="158"/>
                  </a:lnTo>
                  <a:lnTo>
                    <a:pt x="138" y="152"/>
                  </a:lnTo>
                  <a:lnTo>
                    <a:pt x="138" y="146"/>
                  </a:lnTo>
                  <a:lnTo>
                    <a:pt x="138" y="144"/>
                  </a:lnTo>
                  <a:lnTo>
                    <a:pt x="138" y="142"/>
                  </a:lnTo>
                  <a:lnTo>
                    <a:pt x="140" y="140"/>
                  </a:lnTo>
                  <a:lnTo>
                    <a:pt x="142" y="138"/>
                  </a:lnTo>
                  <a:lnTo>
                    <a:pt x="144" y="138"/>
                  </a:lnTo>
                  <a:lnTo>
                    <a:pt x="148" y="138"/>
                  </a:lnTo>
                  <a:lnTo>
                    <a:pt x="152" y="140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2"/>
                  </a:lnTo>
                  <a:lnTo>
                    <a:pt x="186" y="156"/>
                  </a:lnTo>
                  <a:lnTo>
                    <a:pt x="196" y="162"/>
                  </a:lnTo>
                  <a:lnTo>
                    <a:pt x="204" y="164"/>
                  </a:lnTo>
                  <a:lnTo>
                    <a:pt x="208" y="164"/>
                  </a:lnTo>
                  <a:lnTo>
                    <a:pt x="212" y="166"/>
                  </a:lnTo>
                  <a:lnTo>
                    <a:pt x="216" y="164"/>
                  </a:lnTo>
                  <a:lnTo>
                    <a:pt x="220" y="162"/>
                  </a:lnTo>
                  <a:lnTo>
                    <a:pt x="222" y="160"/>
                  </a:lnTo>
                  <a:lnTo>
                    <a:pt x="222" y="156"/>
                  </a:lnTo>
                  <a:lnTo>
                    <a:pt x="224" y="152"/>
                  </a:lnTo>
                  <a:lnTo>
                    <a:pt x="222" y="146"/>
                  </a:lnTo>
                  <a:lnTo>
                    <a:pt x="220" y="138"/>
                  </a:lnTo>
                  <a:lnTo>
                    <a:pt x="218" y="130"/>
                  </a:lnTo>
                  <a:lnTo>
                    <a:pt x="214" y="118"/>
                  </a:lnTo>
                  <a:lnTo>
                    <a:pt x="210" y="108"/>
                  </a:lnTo>
                  <a:lnTo>
                    <a:pt x="206" y="100"/>
                  </a:lnTo>
                  <a:lnTo>
                    <a:pt x="204" y="92"/>
                  </a:lnTo>
                  <a:lnTo>
                    <a:pt x="204" y="88"/>
                  </a:lnTo>
                  <a:lnTo>
                    <a:pt x="204" y="84"/>
                  </a:lnTo>
                  <a:lnTo>
                    <a:pt x="204" y="82"/>
                  </a:lnTo>
                  <a:lnTo>
                    <a:pt x="206" y="80"/>
                  </a:lnTo>
                  <a:lnTo>
                    <a:pt x="208" y="80"/>
                  </a:lnTo>
                  <a:lnTo>
                    <a:pt x="210" y="80"/>
                  </a:lnTo>
                  <a:lnTo>
                    <a:pt x="214" y="80"/>
                  </a:lnTo>
                  <a:lnTo>
                    <a:pt x="218" y="80"/>
                  </a:lnTo>
                  <a:lnTo>
                    <a:pt x="226" y="82"/>
                  </a:lnTo>
                  <a:lnTo>
                    <a:pt x="234" y="86"/>
                  </a:lnTo>
                  <a:lnTo>
                    <a:pt x="244" y="92"/>
                  </a:lnTo>
                  <a:lnTo>
                    <a:pt x="254" y="98"/>
                  </a:lnTo>
                  <a:lnTo>
                    <a:pt x="262" y="102"/>
                  </a:lnTo>
                  <a:lnTo>
                    <a:pt x="270" y="104"/>
                  </a:lnTo>
                  <a:lnTo>
                    <a:pt x="274" y="106"/>
                  </a:lnTo>
                  <a:lnTo>
                    <a:pt x="278" y="106"/>
                  </a:lnTo>
                  <a:lnTo>
                    <a:pt x="282" y="106"/>
                  </a:lnTo>
                  <a:lnTo>
                    <a:pt x="286" y="104"/>
                  </a:lnTo>
                  <a:lnTo>
                    <a:pt x="288" y="100"/>
                  </a:lnTo>
                  <a:lnTo>
                    <a:pt x="290" y="96"/>
                  </a:lnTo>
                  <a:lnTo>
                    <a:pt x="290" y="92"/>
                  </a:lnTo>
                  <a:lnTo>
                    <a:pt x="288" y="88"/>
                  </a:lnTo>
                  <a:lnTo>
                    <a:pt x="288" y="80"/>
                  </a:lnTo>
                  <a:lnTo>
                    <a:pt x="284" y="70"/>
                  </a:lnTo>
                  <a:lnTo>
                    <a:pt x="280" y="60"/>
                  </a:lnTo>
                  <a:lnTo>
                    <a:pt x="276" y="50"/>
                  </a:lnTo>
                  <a:lnTo>
                    <a:pt x="272" y="40"/>
                  </a:lnTo>
                  <a:lnTo>
                    <a:pt x="270" y="34"/>
                  </a:lnTo>
                  <a:lnTo>
                    <a:pt x="270" y="30"/>
                  </a:lnTo>
                  <a:lnTo>
                    <a:pt x="270" y="26"/>
                  </a:lnTo>
                  <a:lnTo>
                    <a:pt x="272" y="24"/>
                  </a:lnTo>
                  <a:lnTo>
                    <a:pt x="272" y="22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4" y="22"/>
                  </a:lnTo>
                  <a:lnTo>
                    <a:pt x="292" y="24"/>
                  </a:lnTo>
                  <a:lnTo>
                    <a:pt x="300" y="28"/>
                  </a:lnTo>
                  <a:lnTo>
                    <a:pt x="310" y="34"/>
                  </a:lnTo>
                  <a:lnTo>
                    <a:pt x="320" y="40"/>
                  </a:lnTo>
                  <a:lnTo>
                    <a:pt x="328" y="44"/>
                  </a:lnTo>
                  <a:lnTo>
                    <a:pt x="336" y="46"/>
                  </a:lnTo>
                  <a:lnTo>
                    <a:pt x="340" y="48"/>
                  </a:lnTo>
                  <a:lnTo>
                    <a:pt x="346" y="48"/>
                  </a:lnTo>
                  <a:lnTo>
                    <a:pt x="348" y="46"/>
                  </a:lnTo>
                  <a:lnTo>
                    <a:pt x="352" y="44"/>
                  </a:lnTo>
                  <a:lnTo>
                    <a:pt x="354" y="42"/>
                  </a:lnTo>
                  <a:lnTo>
                    <a:pt x="356" y="38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54" y="22"/>
                  </a:lnTo>
                  <a:lnTo>
                    <a:pt x="350" y="12"/>
                  </a:lnTo>
                  <a:lnTo>
                    <a:pt x="346" y="2"/>
                  </a:lnTo>
                  <a:lnTo>
                    <a:pt x="346" y="0"/>
                  </a:lnTo>
                  <a:lnTo>
                    <a:pt x="340" y="0"/>
                  </a:lnTo>
                  <a:lnTo>
                    <a:pt x="342" y="4"/>
                  </a:lnTo>
                  <a:lnTo>
                    <a:pt x="346" y="14"/>
                  </a:lnTo>
                  <a:lnTo>
                    <a:pt x="348" y="22"/>
                  </a:lnTo>
                  <a:lnTo>
                    <a:pt x="350" y="30"/>
                  </a:lnTo>
                  <a:lnTo>
                    <a:pt x="352" y="34"/>
                  </a:lnTo>
                  <a:lnTo>
                    <a:pt x="350" y="38"/>
                  </a:lnTo>
                  <a:lnTo>
                    <a:pt x="350" y="40"/>
                  </a:lnTo>
                  <a:lnTo>
                    <a:pt x="348" y="42"/>
                  </a:lnTo>
                  <a:lnTo>
                    <a:pt x="344" y="42"/>
                  </a:lnTo>
                  <a:lnTo>
                    <a:pt x="342" y="42"/>
                  </a:lnTo>
                  <a:lnTo>
                    <a:pt x="338" y="42"/>
                  </a:lnTo>
                  <a:lnTo>
                    <a:pt x="330" y="40"/>
                  </a:lnTo>
                  <a:lnTo>
                    <a:pt x="322" y="34"/>
                  </a:lnTo>
                  <a:lnTo>
                    <a:pt x="312" y="30"/>
                  </a:lnTo>
                  <a:lnTo>
                    <a:pt x="302" y="24"/>
                  </a:lnTo>
                  <a:lnTo>
                    <a:pt x="294" y="20"/>
                  </a:lnTo>
                  <a:lnTo>
                    <a:pt x="286" y="18"/>
                  </a:lnTo>
                  <a:lnTo>
                    <a:pt x="280" y="16"/>
                  </a:lnTo>
                  <a:lnTo>
                    <a:pt x="276" y="16"/>
                  </a:lnTo>
                  <a:lnTo>
                    <a:pt x="272" y="16"/>
                  </a:lnTo>
                  <a:lnTo>
                    <a:pt x="270" y="18"/>
                  </a:lnTo>
                  <a:lnTo>
                    <a:pt x="268" y="22"/>
                  </a:lnTo>
                  <a:lnTo>
                    <a:pt x="266" y="24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8" y="42"/>
                  </a:lnTo>
                  <a:lnTo>
                    <a:pt x="272" y="52"/>
                  </a:lnTo>
                  <a:lnTo>
                    <a:pt x="276" y="62"/>
                  </a:lnTo>
                  <a:lnTo>
                    <a:pt x="280" y="72"/>
                  </a:lnTo>
                  <a:lnTo>
                    <a:pt x="282" y="80"/>
                  </a:lnTo>
                  <a:lnTo>
                    <a:pt x="284" y="88"/>
                  </a:lnTo>
                  <a:lnTo>
                    <a:pt x="284" y="92"/>
                  </a:lnTo>
                  <a:lnTo>
                    <a:pt x="284" y="96"/>
                  </a:lnTo>
                  <a:lnTo>
                    <a:pt x="284" y="98"/>
                  </a:lnTo>
                  <a:lnTo>
                    <a:pt x="282" y="100"/>
                  </a:lnTo>
                  <a:lnTo>
                    <a:pt x="280" y="102"/>
                  </a:lnTo>
                  <a:lnTo>
                    <a:pt x="278" y="102"/>
                  </a:lnTo>
                  <a:lnTo>
                    <a:pt x="274" y="102"/>
                  </a:lnTo>
                  <a:lnTo>
                    <a:pt x="270" y="100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88"/>
                  </a:lnTo>
                  <a:lnTo>
                    <a:pt x="236" y="82"/>
                  </a:lnTo>
                  <a:lnTo>
                    <a:pt x="226" y="78"/>
                  </a:lnTo>
                  <a:lnTo>
                    <a:pt x="220" y="76"/>
                  </a:lnTo>
                  <a:lnTo>
                    <a:pt x="214" y="74"/>
                  </a:lnTo>
                  <a:lnTo>
                    <a:pt x="210" y="74"/>
                  </a:lnTo>
                  <a:lnTo>
                    <a:pt x="206" y="76"/>
                  </a:lnTo>
                  <a:lnTo>
                    <a:pt x="204" y="78"/>
                  </a:lnTo>
                  <a:lnTo>
                    <a:pt x="200" y="80"/>
                  </a:lnTo>
                  <a:lnTo>
                    <a:pt x="200" y="84"/>
                  </a:lnTo>
                  <a:lnTo>
                    <a:pt x="200" y="88"/>
                  </a:lnTo>
                  <a:lnTo>
                    <a:pt x="200" y="94"/>
                  </a:lnTo>
                  <a:lnTo>
                    <a:pt x="202" y="100"/>
                  </a:lnTo>
                  <a:lnTo>
                    <a:pt x="204" y="110"/>
                  </a:lnTo>
                  <a:lnTo>
                    <a:pt x="210" y="120"/>
                  </a:lnTo>
                  <a:lnTo>
                    <a:pt x="214" y="130"/>
                  </a:lnTo>
                  <a:lnTo>
                    <a:pt x="216" y="140"/>
                  </a:lnTo>
                  <a:lnTo>
                    <a:pt x="218" y="148"/>
                  </a:lnTo>
                  <a:lnTo>
                    <a:pt x="218" y="152"/>
                  </a:lnTo>
                  <a:lnTo>
                    <a:pt x="218" y="154"/>
                  </a:lnTo>
                  <a:lnTo>
                    <a:pt x="218" y="158"/>
                  </a:lnTo>
                  <a:lnTo>
                    <a:pt x="216" y="158"/>
                  </a:lnTo>
                  <a:lnTo>
                    <a:pt x="214" y="160"/>
                  </a:lnTo>
                  <a:lnTo>
                    <a:pt x="212" y="160"/>
                  </a:lnTo>
                  <a:lnTo>
                    <a:pt x="208" y="160"/>
                  </a:lnTo>
                  <a:lnTo>
                    <a:pt x="204" y="160"/>
                  </a:lnTo>
                  <a:lnTo>
                    <a:pt x="198" y="156"/>
                  </a:lnTo>
                  <a:lnTo>
                    <a:pt x="188" y="152"/>
                  </a:lnTo>
                  <a:lnTo>
                    <a:pt x="180" y="148"/>
                  </a:lnTo>
                  <a:lnTo>
                    <a:pt x="170" y="142"/>
                  </a:lnTo>
                  <a:lnTo>
                    <a:pt x="160" y="138"/>
                  </a:lnTo>
                  <a:lnTo>
                    <a:pt x="154" y="134"/>
                  </a:lnTo>
                  <a:lnTo>
                    <a:pt x="148" y="134"/>
                  </a:lnTo>
                  <a:lnTo>
                    <a:pt x="144" y="134"/>
                  </a:lnTo>
                  <a:lnTo>
                    <a:pt x="140" y="134"/>
                  </a:lnTo>
                  <a:lnTo>
                    <a:pt x="136" y="136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2"/>
                  </a:lnTo>
                  <a:lnTo>
                    <a:pt x="136" y="160"/>
                  </a:lnTo>
                  <a:lnTo>
                    <a:pt x="138" y="168"/>
                  </a:lnTo>
                  <a:lnTo>
                    <a:pt x="142" y="180"/>
                  </a:lnTo>
                  <a:lnTo>
                    <a:pt x="148" y="190"/>
                  </a:lnTo>
                  <a:lnTo>
                    <a:pt x="150" y="198"/>
                  </a:lnTo>
                  <a:lnTo>
                    <a:pt x="152" y="206"/>
                  </a:lnTo>
                  <a:lnTo>
                    <a:pt x="152" y="210"/>
                  </a:lnTo>
                  <a:lnTo>
                    <a:pt x="152" y="214"/>
                  </a:lnTo>
                  <a:lnTo>
                    <a:pt x="152" y="216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20"/>
                  </a:lnTo>
                  <a:lnTo>
                    <a:pt x="142" y="218"/>
                  </a:lnTo>
                  <a:lnTo>
                    <a:pt x="138" y="218"/>
                  </a:lnTo>
                  <a:lnTo>
                    <a:pt x="132" y="216"/>
                  </a:lnTo>
                  <a:lnTo>
                    <a:pt x="122" y="212"/>
                  </a:lnTo>
                  <a:lnTo>
                    <a:pt x="114" y="206"/>
                  </a:lnTo>
                  <a:lnTo>
                    <a:pt x="102" y="200"/>
                  </a:lnTo>
                  <a:lnTo>
                    <a:pt x="94" y="196"/>
                  </a:lnTo>
                  <a:lnTo>
                    <a:pt x="86" y="194"/>
                  </a:lnTo>
                  <a:lnTo>
                    <a:pt x="82" y="192"/>
                  </a:lnTo>
                  <a:lnTo>
                    <a:pt x="78" y="192"/>
                  </a:lnTo>
                  <a:lnTo>
                    <a:pt x="74" y="192"/>
                  </a:lnTo>
                  <a:lnTo>
                    <a:pt x="70" y="194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6" y="206"/>
                  </a:lnTo>
                  <a:lnTo>
                    <a:pt x="68" y="210"/>
                  </a:lnTo>
                  <a:lnTo>
                    <a:pt x="70" y="218"/>
                  </a:lnTo>
                  <a:lnTo>
                    <a:pt x="72" y="228"/>
                  </a:lnTo>
                  <a:lnTo>
                    <a:pt x="76" y="238"/>
                  </a:lnTo>
                  <a:lnTo>
                    <a:pt x="80" y="248"/>
                  </a:lnTo>
                  <a:lnTo>
                    <a:pt x="84" y="258"/>
                  </a:lnTo>
                  <a:lnTo>
                    <a:pt x="86" y="264"/>
                  </a:lnTo>
                  <a:lnTo>
                    <a:pt x="86" y="270"/>
                  </a:lnTo>
                  <a:lnTo>
                    <a:pt x="86" y="272"/>
                  </a:lnTo>
                  <a:lnTo>
                    <a:pt x="86" y="274"/>
                  </a:lnTo>
                  <a:lnTo>
                    <a:pt x="84" y="276"/>
                  </a:lnTo>
                  <a:lnTo>
                    <a:pt x="82" y="278"/>
                  </a:lnTo>
                  <a:lnTo>
                    <a:pt x="80" y="278"/>
                  </a:lnTo>
                  <a:lnTo>
                    <a:pt x="76" y="278"/>
                  </a:lnTo>
                  <a:lnTo>
                    <a:pt x="72" y="276"/>
                  </a:lnTo>
                  <a:lnTo>
                    <a:pt x="64" y="274"/>
                  </a:lnTo>
                  <a:lnTo>
                    <a:pt x="56" y="270"/>
                  </a:lnTo>
                  <a:lnTo>
                    <a:pt x="46" y="264"/>
                  </a:lnTo>
                  <a:lnTo>
                    <a:pt x="36" y="260"/>
                  </a:lnTo>
                  <a:lnTo>
                    <a:pt x="28" y="254"/>
                  </a:lnTo>
                  <a:lnTo>
                    <a:pt x="20" y="252"/>
                  </a:lnTo>
                  <a:lnTo>
                    <a:pt x="16" y="252"/>
                  </a:lnTo>
                  <a:lnTo>
                    <a:pt x="12" y="250"/>
                  </a:lnTo>
                  <a:lnTo>
                    <a:pt x="8" y="252"/>
                  </a:lnTo>
                  <a:lnTo>
                    <a:pt x="4" y="254"/>
                  </a:lnTo>
                  <a:lnTo>
                    <a:pt x="2" y="256"/>
                  </a:lnTo>
                  <a:lnTo>
                    <a:pt x="0" y="26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2" y="278"/>
                  </a:lnTo>
                  <a:lnTo>
                    <a:pt x="6" y="286"/>
                  </a:lnTo>
                  <a:lnTo>
                    <a:pt x="10" y="298"/>
                  </a:lnTo>
                  <a:lnTo>
                    <a:pt x="12" y="300"/>
                  </a:lnTo>
                  <a:lnTo>
                    <a:pt x="16" y="298"/>
                  </a:lnTo>
                  <a:lnTo>
                    <a:pt x="14" y="29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5" name="Freeform 16"/>
            <p:cNvSpPr>
              <a:spLocks/>
            </p:cNvSpPr>
            <p:nvPr/>
          </p:nvSpPr>
          <p:spPr bwMode="auto">
            <a:xfrm>
              <a:off x="1752" y="854"/>
              <a:ext cx="24" cy="20"/>
            </a:xfrm>
            <a:custGeom>
              <a:avLst/>
              <a:gdLst>
                <a:gd name="T0" fmla="*/ 24 w 24"/>
                <a:gd name="T1" fmla="*/ 0 h 20"/>
                <a:gd name="T2" fmla="*/ 10 w 24"/>
                <a:gd name="T3" fmla="*/ 20 h 20"/>
                <a:gd name="T4" fmla="*/ 8 w 24"/>
                <a:gd name="T5" fmla="*/ 10 h 20"/>
                <a:gd name="T6" fmla="*/ 0 w 24"/>
                <a:gd name="T7" fmla="*/ 6 h 20"/>
                <a:gd name="T8" fmla="*/ 24 w 2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0"/>
                <a:gd name="T17" fmla="*/ 24 w 2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0">
                  <a:moveTo>
                    <a:pt x="24" y="0"/>
                  </a:moveTo>
                  <a:lnTo>
                    <a:pt x="10" y="20"/>
                  </a:lnTo>
                  <a:lnTo>
                    <a:pt x="8" y="10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Freeform 17"/>
            <p:cNvSpPr>
              <a:spLocks noEditPoints="1"/>
            </p:cNvSpPr>
            <p:nvPr/>
          </p:nvSpPr>
          <p:spPr bwMode="auto">
            <a:xfrm>
              <a:off x="1740" y="844"/>
              <a:ext cx="48" cy="40"/>
            </a:xfrm>
            <a:custGeom>
              <a:avLst/>
              <a:gdLst>
                <a:gd name="T0" fmla="*/ 32 w 48"/>
                <a:gd name="T1" fmla="*/ 6 h 40"/>
                <a:gd name="T2" fmla="*/ 18 w 48"/>
                <a:gd name="T3" fmla="*/ 26 h 40"/>
                <a:gd name="T4" fmla="*/ 22 w 48"/>
                <a:gd name="T5" fmla="*/ 30 h 40"/>
                <a:gd name="T6" fmla="*/ 26 w 48"/>
                <a:gd name="T7" fmla="*/ 28 h 40"/>
                <a:gd name="T8" fmla="*/ 24 w 48"/>
                <a:gd name="T9" fmla="*/ 20 h 40"/>
                <a:gd name="T10" fmla="*/ 24 w 48"/>
                <a:gd name="T11" fmla="*/ 18 h 40"/>
                <a:gd name="T12" fmla="*/ 22 w 48"/>
                <a:gd name="T13" fmla="*/ 16 h 40"/>
                <a:gd name="T14" fmla="*/ 14 w 48"/>
                <a:gd name="T15" fmla="*/ 12 h 40"/>
                <a:gd name="T16" fmla="*/ 12 w 48"/>
                <a:gd name="T17" fmla="*/ 16 h 40"/>
                <a:gd name="T18" fmla="*/ 14 w 48"/>
                <a:gd name="T19" fmla="*/ 20 h 40"/>
                <a:gd name="T20" fmla="*/ 38 w 48"/>
                <a:gd name="T21" fmla="*/ 14 h 40"/>
                <a:gd name="T22" fmla="*/ 36 w 48"/>
                <a:gd name="T23" fmla="*/ 10 h 40"/>
                <a:gd name="T24" fmla="*/ 32 w 48"/>
                <a:gd name="T25" fmla="*/ 6 h 40"/>
                <a:gd name="T26" fmla="*/ 34 w 48"/>
                <a:gd name="T27" fmla="*/ 4 h 40"/>
                <a:gd name="T28" fmla="*/ 12 w 48"/>
                <a:gd name="T29" fmla="*/ 12 h 40"/>
                <a:gd name="T30" fmla="*/ 0 w 48"/>
                <a:gd name="T31" fmla="*/ 16 h 40"/>
                <a:gd name="T32" fmla="*/ 10 w 48"/>
                <a:gd name="T33" fmla="*/ 20 h 40"/>
                <a:gd name="T34" fmla="*/ 18 w 48"/>
                <a:gd name="T35" fmla="*/ 24 h 40"/>
                <a:gd name="T36" fmla="*/ 20 w 48"/>
                <a:gd name="T37" fmla="*/ 20 h 40"/>
                <a:gd name="T38" fmla="*/ 16 w 48"/>
                <a:gd name="T39" fmla="*/ 22 h 40"/>
                <a:gd name="T40" fmla="*/ 16 w 48"/>
                <a:gd name="T41" fmla="*/ 30 h 40"/>
                <a:gd name="T42" fmla="*/ 18 w 48"/>
                <a:gd name="T43" fmla="*/ 40 h 40"/>
                <a:gd name="T44" fmla="*/ 26 w 48"/>
                <a:gd name="T45" fmla="*/ 32 h 40"/>
                <a:gd name="T46" fmla="*/ 40 w 48"/>
                <a:gd name="T47" fmla="*/ 12 h 40"/>
                <a:gd name="T48" fmla="*/ 48 w 48"/>
                <a:gd name="T49" fmla="*/ 0 h 40"/>
                <a:gd name="T50" fmla="*/ 34 w 48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40"/>
                <a:gd name="T80" fmla="*/ 48 w 48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40">
                  <a:moveTo>
                    <a:pt x="32" y="6"/>
                  </a:moveTo>
                  <a:lnTo>
                    <a:pt x="18" y="26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6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38" y="14"/>
                  </a:lnTo>
                  <a:lnTo>
                    <a:pt x="36" y="10"/>
                  </a:lnTo>
                  <a:lnTo>
                    <a:pt x="32" y="6"/>
                  </a:lnTo>
                  <a:close/>
                  <a:moveTo>
                    <a:pt x="34" y="4"/>
                  </a:moveTo>
                  <a:lnTo>
                    <a:pt x="12" y="12"/>
                  </a:lnTo>
                  <a:lnTo>
                    <a:pt x="0" y="16"/>
                  </a:lnTo>
                  <a:lnTo>
                    <a:pt x="10" y="20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6" y="30"/>
                  </a:lnTo>
                  <a:lnTo>
                    <a:pt x="18" y="40"/>
                  </a:lnTo>
                  <a:lnTo>
                    <a:pt x="26" y="32"/>
                  </a:lnTo>
                  <a:lnTo>
                    <a:pt x="40" y="12"/>
                  </a:lnTo>
                  <a:lnTo>
                    <a:pt x="48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Freeform 18"/>
            <p:cNvSpPr>
              <a:spLocks/>
            </p:cNvSpPr>
            <p:nvPr/>
          </p:nvSpPr>
          <p:spPr bwMode="auto">
            <a:xfrm>
              <a:off x="1616" y="754"/>
              <a:ext cx="300" cy="212"/>
            </a:xfrm>
            <a:custGeom>
              <a:avLst/>
              <a:gdLst>
                <a:gd name="T0" fmla="*/ 4 w 300"/>
                <a:gd name="T1" fmla="*/ 210 h 212"/>
                <a:gd name="T2" fmla="*/ 298 w 300"/>
                <a:gd name="T3" fmla="*/ 6 h 212"/>
                <a:gd name="T4" fmla="*/ 300 w 300"/>
                <a:gd name="T5" fmla="*/ 4 h 212"/>
                <a:gd name="T6" fmla="*/ 298 w 300"/>
                <a:gd name="T7" fmla="*/ 0 h 212"/>
                <a:gd name="T8" fmla="*/ 296 w 300"/>
                <a:gd name="T9" fmla="*/ 2 h 212"/>
                <a:gd name="T10" fmla="*/ 2 w 300"/>
                <a:gd name="T11" fmla="*/ 206 h 212"/>
                <a:gd name="T12" fmla="*/ 0 w 300"/>
                <a:gd name="T13" fmla="*/ 208 h 212"/>
                <a:gd name="T14" fmla="*/ 2 w 300"/>
                <a:gd name="T15" fmla="*/ 212 h 212"/>
                <a:gd name="T16" fmla="*/ 4 w 300"/>
                <a:gd name="T17" fmla="*/ 210 h 2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0"/>
                <a:gd name="T28" fmla="*/ 0 h 212"/>
                <a:gd name="T29" fmla="*/ 300 w 300"/>
                <a:gd name="T30" fmla="*/ 212 h 2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0" h="212">
                  <a:moveTo>
                    <a:pt x="4" y="210"/>
                  </a:moveTo>
                  <a:lnTo>
                    <a:pt x="298" y="6"/>
                  </a:lnTo>
                  <a:lnTo>
                    <a:pt x="300" y="4"/>
                  </a:lnTo>
                  <a:lnTo>
                    <a:pt x="298" y="0"/>
                  </a:lnTo>
                  <a:lnTo>
                    <a:pt x="296" y="2"/>
                  </a:lnTo>
                  <a:lnTo>
                    <a:pt x="2" y="206"/>
                  </a:lnTo>
                  <a:lnTo>
                    <a:pt x="0" y="208"/>
                  </a:lnTo>
                  <a:lnTo>
                    <a:pt x="2" y="212"/>
                  </a:lnTo>
                  <a:lnTo>
                    <a:pt x="4" y="2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8" name="Freeform 19"/>
            <p:cNvSpPr>
              <a:spLocks/>
            </p:cNvSpPr>
            <p:nvPr/>
          </p:nvSpPr>
          <p:spPr bwMode="auto">
            <a:xfrm>
              <a:off x="1478" y="956"/>
              <a:ext cx="22" cy="14"/>
            </a:xfrm>
            <a:custGeom>
              <a:avLst/>
              <a:gdLst>
                <a:gd name="T0" fmla="*/ 22 w 22"/>
                <a:gd name="T1" fmla="*/ 6 h 14"/>
                <a:gd name="T2" fmla="*/ 0 w 22"/>
                <a:gd name="T3" fmla="*/ 14 h 14"/>
                <a:gd name="T4" fmla="*/ 4 w 22"/>
                <a:gd name="T5" fmla="*/ 6 h 14"/>
                <a:gd name="T6" fmla="*/ 0 w 22"/>
                <a:gd name="T7" fmla="*/ 0 h 14"/>
                <a:gd name="T8" fmla="*/ 22 w 22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22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699" name="Freeform 20"/>
            <p:cNvSpPr>
              <a:spLocks noEditPoints="1"/>
            </p:cNvSpPr>
            <p:nvPr/>
          </p:nvSpPr>
          <p:spPr bwMode="auto">
            <a:xfrm>
              <a:off x="1468" y="948"/>
              <a:ext cx="48" cy="30"/>
            </a:xfrm>
            <a:custGeom>
              <a:avLst/>
              <a:gdLst>
                <a:gd name="T0" fmla="*/ 30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0 w 48"/>
                <a:gd name="T21" fmla="*/ 20 h 30"/>
                <a:gd name="T22" fmla="*/ 32 w 48"/>
                <a:gd name="T23" fmla="*/ 14 h 30"/>
                <a:gd name="T24" fmla="*/ 30 w 48"/>
                <a:gd name="T25" fmla="*/ 10 h 30"/>
                <a:gd name="T26" fmla="*/ 34 w 48"/>
                <a:gd name="T27" fmla="*/ 10 h 30"/>
                <a:gd name="T28" fmla="*/ 10 w 48"/>
                <a:gd name="T29" fmla="*/ 2 h 30"/>
                <a:gd name="T30" fmla="*/ 0 w 48"/>
                <a:gd name="T31" fmla="*/ 0 h 30"/>
                <a:gd name="T32" fmla="*/ 4 w 48"/>
                <a:gd name="T33" fmla="*/ 10 h 30"/>
                <a:gd name="T34" fmla="*/ 8 w 48"/>
                <a:gd name="T35" fmla="*/ 16 h 30"/>
                <a:gd name="T36" fmla="*/ 14 w 48"/>
                <a:gd name="T37" fmla="*/ 14 h 30"/>
                <a:gd name="T38" fmla="*/ 8 w 48"/>
                <a:gd name="T39" fmla="*/ 12 h 30"/>
                <a:gd name="T40" fmla="*/ 4 w 48"/>
                <a:gd name="T41" fmla="*/ 20 h 30"/>
                <a:gd name="T42" fmla="*/ 0 w 48"/>
                <a:gd name="T43" fmla="*/ 30 h 30"/>
                <a:gd name="T44" fmla="*/ 10 w 48"/>
                <a:gd name="T45" fmla="*/ 28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0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8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0" name="Freeform 21"/>
            <p:cNvSpPr>
              <a:spLocks/>
            </p:cNvSpPr>
            <p:nvPr/>
          </p:nvSpPr>
          <p:spPr bwMode="auto">
            <a:xfrm>
              <a:off x="1356" y="960"/>
              <a:ext cx="266" cy="6"/>
            </a:xfrm>
            <a:custGeom>
              <a:avLst/>
              <a:gdLst>
                <a:gd name="T0" fmla="*/ 2 w 266"/>
                <a:gd name="T1" fmla="*/ 6 h 6"/>
                <a:gd name="T2" fmla="*/ 264 w 266"/>
                <a:gd name="T3" fmla="*/ 6 h 6"/>
                <a:gd name="T4" fmla="*/ 266 w 266"/>
                <a:gd name="T5" fmla="*/ 6 h 6"/>
                <a:gd name="T6" fmla="*/ 266 w 266"/>
                <a:gd name="T7" fmla="*/ 0 h 6"/>
                <a:gd name="T8" fmla="*/ 264 w 266"/>
                <a:gd name="T9" fmla="*/ 0 h 6"/>
                <a:gd name="T10" fmla="*/ 2 w 266"/>
                <a:gd name="T11" fmla="*/ 0 h 6"/>
                <a:gd name="T12" fmla="*/ 0 w 266"/>
                <a:gd name="T13" fmla="*/ 0 h 6"/>
                <a:gd name="T14" fmla="*/ 0 w 266"/>
                <a:gd name="T15" fmla="*/ 6 h 6"/>
                <a:gd name="T16" fmla="*/ 2 w 26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6"/>
                <a:gd name="T28" fmla="*/ 0 h 6"/>
                <a:gd name="T29" fmla="*/ 266 w 26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6" h="6">
                  <a:moveTo>
                    <a:pt x="2" y="6"/>
                  </a:moveTo>
                  <a:lnTo>
                    <a:pt x="264" y="6"/>
                  </a:lnTo>
                  <a:lnTo>
                    <a:pt x="266" y="6"/>
                  </a:lnTo>
                  <a:lnTo>
                    <a:pt x="266" y="0"/>
                  </a:lnTo>
                  <a:lnTo>
                    <a:pt x="2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1" name="Freeform 22"/>
            <p:cNvSpPr>
              <a:spLocks/>
            </p:cNvSpPr>
            <p:nvPr/>
          </p:nvSpPr>
          <p:spPr bwMode="auto">
            <a:xfrm>
              <a:off x="3106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2" name="Freeform 23"/>
            <p:cNvSpPr>
              <a:spLocks noEditPoints="1"/>
            </p:cNvSpPr>
            <p:nvPr/>
          </p:nvSpPr>
          <p:spPr bwMode="auto">
            <a:xfrm>
              <a:off x="3098" y="934"/>
              <a:ext cx="46" cy="30"/>
            </a:xfrm>
            <a:custGeom>
              <a:avLst/>
              <a:gdLst>
                <a:gd name="T0" fmla="*/ 30 w 46"/>
                <a:gd name="T1" fmla="*/ 10 h 30"/>
                <a:gd name="T2" fmla="*/ 6 w 46"/>
                <a:gd name="T3" fmla="*/ 18 h 30"/>
                <a:gd name="T4" fmla="*/ 8 w 46"/>
                <a:gd name="T5" fmla="*/ 22 h 30"/>
                <a:gd name="T6" fmla="*/ 12 w 46"/>
                <a:gd name="T7" fmla="*/ 24 h 30"/>
                <a:gd name="T8" fmla="*/ 16 w 46"/>
                <a:gd name="T9" fmla="*/ 16 h 30"/>
                <a:gd name="T10" fmla="*/ 18 w 46"/>
                <a:gd name="T11" fmla="*/ 14 h 30"/>
                <a:gd name="T12" fmla="*/ 16 w 46"/>
                <a:gd name="T13" fmla="*/ 12 h 30"/>
                <a:gd name="T14" fmla="*/ 12 w 46"/>
                <a:gd name="T15" fmla="*/ 4 h 30"/>
                <a:gd name="T16" fmla="*/ 8 w 46"/>
                <a:gd name="T17" fmla="*/ 8 h 30"/>
                <a:gd name="T18" fmla="*/ 6 w 46"/>
                <a:gd name="T19" fmla="*/ 12 h 30"/>
                <a:gd name="T20" fmla="*/ 30 w 46"/>
                <a:gd name="T21" fmla="*/ 20 h 30"/>
                <a:gd name="T22" fmla="*/ 32 w 46"/>
                <a:gd name="T23" fmla="*/ 14 h 30"/>
                <a:gd name="T24" fmla="*/ 30 w 46"/>
                <a:gd name="T25" fmla="*/ 10 h 30"/>
                <a:gd name="T26" fmla="*/ 34 w 46"/>
                <a:gd name="T27" fmla="*/ 10 h 30"/>
                <a:gd name="T28" fmla="*/ 10 w 46"/>
                <a:gd name="T29" fmla="*/ 2 h 30"/>
                <a:gd name="T30" fmla="*/ 0 w 46"/>
                <a:gd name="T31" fmla="*/ 0 h 30"/>
                <a:gd name="T32" fmla="*/ 4 w 46"/>
                <a:gd name="T33" fmla="*/ 10 h 30"/>
                <a:gd name="T34" fmla="*/ 8 w 46"/>
                <a:gd name="T35" fmla="*/ 16 h 30"/>
                <a:gd name="T36" fmla="*/ 12 w 46"/>
                <a:gd name="T37" fmla="*/ 14 h 30"/>
                <a:gd name="T38" fmla="*/ 8 w 46"/>
                <a:gd name="T39" fmla="*/ 12 h 30"/>
                <a:gd name="T40" fmla="*/ 4 w 46"/>
                <a:gd name="T41" fmla="*/ 20 h 30"/>
                <a:gd name="T42" fmla="*/ 0 w 46"/>
                <a:gd name="T43" fmla="*/ 30 h 30"/>
                <a:gd name="T44" fmla="*/ 10 w 46"/>
                <a:gd name="T45" fmla="*/ 26 h 30"/>
                <a:gd name="T46" fmla="*/ 34 w 46"/>
                <a:gd name="T47" fmla="*/ 20 h 30"/>
                <a:gd name="T48" fmla="*/ 46 w 46"/>
                <a:gd name="T49" fmla="*/ 14 h 30"/>
                <a:gd name="T50" fmla="*/ 34 w 46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30"/>
                <a:gd name="T80" fmla="*/ 46 w 46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30">
                  <a:moveTo>
                    <a:pt x="30" y="10"/>
                  </a:moveTo>
                  <a:lnTo>
                    <a:pt x="6" y="18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16"/>
                  </a:lnTo>
                  <a:lnTo>
                    <a:pt x="18" y="14"/>
                  </a:lnTo>
                  <a:lnTo>
                    <a:pt x="16" y="1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30" y="20"/>
                  </a:lnTo>
                  <a:lnTo>
                    <a:pt x="32" y="14"/>
                  </a:lnTo>
                  <a:lnTo>
                    <a:pt x="30" y="10"/>
                  </a:lnTo>
                  <a:close/>
                  <a:moveTo>
                    <a:pt x="34" y="10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4" y="10"/>
                  </a:lnTo>
                  <a:lnTo>
                    <a:pt x="8" y="16"/>
                  </a:lnTo>
                  <a:lnTo>
                    <a:pt x="12" y="14"/>
                  </a:lnTo>
                  <a:lnTo>
                    <a:pt x="8" y="12"/>
                  </a:lnTo>
                  <a:lnTo>
                    <a:pt x="4" y="20"/>
                  </a:lnTo>
                  <a:lnTo>
                    <a:pt x="0" y="30"/>
                  </a:lnTo>
                  <a:lnTo>
                    <a:pt x="10" y="26"/>
                  </a:lnTo>
                  <a:lnTo>
                    <a:pt x="34" y="20"/>
                  </a:lnTo>
                  <a:lnTo>
                    <a:pt x="46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3" name="Freeform 24"/>
            <p:cNvSpPr>
              <a:spLocks/>
            </p:cNvSpPr>
            <p:nvPr/>
          </p:nvSpPr>
          <p:spPr bwMode="auto">
            <a:xfrm>
              <a:off x="3008" y="946"/>
              <a:ext cx="220" cy="6"/>
            </a:xfrm>
            <a:custGeom>
              <a:avLst/>
              <a:gdLst>
                <a:gd name="T0" fmla="*/ 2 w 220"/>
                <a:gd name="T1" fmla="*/ 6 h 6"/>
                <a:gd name="T2" fmla="*/ 218 w 220"/>
                <a:gd name="T3" fmla="*/ 6 h 6"/>
                <a:gd name="T4" fmla="*/ 220 w 220"/>
                <a:gd name="T5" fmla="*/ 6 h 6"/>
                <a:gd name="T6" fmla="*/ 220 w 220"/>
                <a:gd name="T7" fmla="*/ 0 h 6"/>
                <a:gd name="T8" fmla="*/ 218 w 220"/>
                <a:gd name="T9" fmla="*/ 0 h 6"/>
                <a:gd name="T10" fmla="*/ 2 w 220"/>
                <a:gd name="T11" fmla="*/ 0 h 6"/>
                <a:gd name="T12" fmla="*/ 0 w 220"/>
                <a:gd name="T13" fmla="*/ 0 h 6"/>
                <a:gd name="T14" fmla="*/ 0 w 220"/>
                <a:gd name="T15" fmla="*/ 6 h 6"/>
                <a:gd name="T16" fmla="*/ 2 w 22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6"/>
                <a:gd name="T29" fmla="*/ 220 w 22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6">
                  <a:moveTo>
                    <a:pt x="2" y="6"/>
                  </a:moveTo>
                  <a:lnTo>
                    <a:pt x="218" y="6"/>
                  </a:lnTo>
                  <a:lnTo>
                    <a:pt x="220" y="6"/>
                  </a:lnTo>
                  <a:lnTo>
                    <a:pt x="220" y="0"/>
                  </a:lnTo>
                  <a:lnTo>
                    <a:pt x="21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4" name="Freeform 25"/>
            <p:cNvSpPr>
              <a:spLocks/>
            </p:cNvSpPr>
            <p:nvPr/>
          </p:nvSpPr>
          <p:spPr bwMode="auto">
            <a:xfrm>
              <a:off x="3312" y="942"/>
              <a:ext cx="24" cy="14"/>
            </a:xfrm>
            <a:custGeom>
              <a:avLst/>
              <a:gdLst>
                <a:gd name="T0" fmla="*/ 24 w 24"/>
                <a:gd name="T1" fmla="*/ 6 h 14"/>
                <a:gd name="T2" fmla="*/ 0 w 24"/>
                <a:gd name="T3" fmla="*/ 14 h 14"/>
                <a:gd name="T4" fmla="*/ 4 w 24"/>
                <a:gd name="T5" fmla="*/ 6 h 14"/>
                <a:gd name="T6" fmla="*/ 0 w 24"/>
                <a:gd name="T7" fmla="*/ 0 h 14"/>
                <a:gd name="T8" fmla="*/ 24 w 24"/>
                <a:gd name="T9" fmla="*/ 6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14"/>
                <a:gd name="T17" fmla="*/ 24 w 24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14">
                  <a:moveTo>
                    <a:pt x="24" y="6"/>
                  </a:moveTo>
                  <a:lnTo>
                    <a:pt x="0" y="14"/>
                  </a:lnTo>
                  <a:lnTo>
                    <a:pt x="4" y="6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5" name="Freeform 26"/>
            <p:cNvSpPr>
              <a:spLocks noEditPoints="1"/>
            </p:cNvSpPr>
            <p:nvPr/>
          </p:nvSpPr>
          <p:spPr bwMode="auto">
            <a:xfrm>
              <a:off x="3302" y="934"/>
              <a:ext cx="48" cy="30"/>
            </a:xfrm>
            <a:custGeom>
              <a:avLst/>
              <a:gdLst>
                <a:gd name="T0" fmla="*/ 32 w 48"/>
                <a:gd name="T1" fmla="*/ 10 h 30"/>
                <a:gd name="T2" fmla="*/ 8 w 48"/>
                <a:gd name="T3" fmla="*/ 18 h 30"/>
                <a:gd name="T4" fmla="*/ 10 w 48"/>
                <a:gd name="T5" fmla="*/ 22 h 30"/>
                <a:gd name="T6" fmla="*/ 14 w 48"/>
                <a:gd name="T7" fmla="*/ 24 h 30"/>
                <a:gd name="T8" fmla="*/ 18 w 48"/>
                <a:gd name="T9" fmla="*/ 16 h 30"/>
                <a:gd name="T10" fmla="*/ 18 w 48"/>
                <a:gd name="T11" fmla="*/ 14 h 30"/>
                <a:gd name="T12" fmla="*/ 18 w 48"/>
                <a:gd name="T13" fmla="*/ 12 h 30"/>
                <a:gd name="T14" fmla="*/ 14 w 48"/>
                <a:gd name="T15" fmla="*/ 4 h 30"/>
                <a:gd name="T16" fmla="*/ 10 w 48"/>
                <a:gd name="T17" fmla="*/ 8 h 30"/>
                <a:gd name="T18" fmla="*/ 8 w 48"/>
                <a:gd name="T19" fmla="*/ 12 h 30"/>
                <a:gd name="T20" fmla="*/ 32 w 48"/>
                <a:gd name="T21" fmla="*/ 20 h 30"/>
                <a:gd name="T22" fmla="*/ 34 w 48"/>
                <a:gd name="T23" fmla="*/ 14 h 30"/>
                <a:gd name="T24" fmla="*/ 32 w 48"/>
                <a:gd name="T25" fmla="*/ 10 h 30"/>
                <a:gd name="T26" fmla="*/ 34 w 48"/>
                <a:gd name="T27" fmla="*/ 10 h 30"/>
                <a:gd name="T28" fmla="*/ 12 w 48"/>
                <a:gd name="T29" fmla="*/ 2 h 30"/>
                <a:gd name="T30" fmla="*/ 0 w 48"/>
                <a:gd name="T31" fmla="*/ 0 h 30"/>
                <a:gd name="T32" fmla="*/ 6 w 48"/>
                <a:gd name="T33" fmla="*/ 10 h 30"/>
                <a:gd name="T34" fmla="*/ 10 w 48"/>
                <a:gd name="T35" fmla="*/ 16 h 30"/>
                <a:gd name="T36" fmla="*/ 14 w 48"/>
                <a:gd name="T37" fmla="*/ 14 h 30"/>
                <a:gd name="T38" fmla="*/ 10 w 48"/>
                <a:gd name="T39" fmla="*/ 12 h 30"/>
                <a:gd name="T40" fmla="*/ 6 w 48"/>
                <a:gd name="T41" fmla="*/ 20 h 30"/>
                <a:gd name="T42" fmla="*/ 0 w 48"/>
                <a:gd name="T43" fmla="*/ 30 h 30"/>
                <a:gd name="T44" fmla="*/ 12 w 48"/>
                <a:gd name="T45" fmla="*/ 26 h 30"/>
                <a:gd name="T46" fmla="*/ 34 w 48"/>
                <a:gd name="T47" fmla="*/ 20 h 30"/>
                <a:gd name="T48" fmla="*/ 48 w 48"/>
                <a:gd name="T49" fmla="*/ 14 h 30"/>
                <a:gd name="T50" fmla="*/ 34 w 48"/>
                <a:gd name="T51" fmla="*/ 10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"/>
                <a:gd name="T79" fmla="*/ 0 h 30"/>
                <a:gd name="T80" fmla="*/ 48 w 48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" h="30">
                  <a:moveTo>
                    <a:pt x="32" y="10"/>
                  </a:moveTo>
                  <a:lnTo>
                    <a:pt x="8" y="18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14" y="4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32" y="20"/>
                  </a:lnTo>
                  <a:lnTo>
                    <a:pt x="34" y="14"/>
                  </a:lnTo>
                  <a:lnTo>
                    <a:pt x="32" y="10"/>
                  </a:lnTo>
                  <a:close/>
                  <a:moveTo>
                    <a:pt x="34" y="10"/>
                  </a:moveTo>
                  <a:lnTo>
                    <a:pt x="12" y="2"/>
                  </a:lnTo>
                  <a:lnTo>
                    <a:pt x="0" y="0"/>
                  </a:lnTo>
                  <a:lnTo>
                    <a:pt x="6" y="10"/>
                  </a:lnTo>
                  <a:lnTo>
                    <a:pt x="10" y="16"/>
                  </a:lnTo>
                  <a:lnTo>
                    <a:pt x="14" y="14"/>
                  </a:lnTo>
                  <a:lnTo>
                    <a:pt x="10" y="12"/>
                  </a:lnTo>
                  <a:lnTo>
                    <a:pt x="6" y="20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34" y="20"/>
                  </a:lnTo>
                  <a:lnTo>
                    <a:pt x="48" y="14"/>
                  </a:lnTo>
                  <a:lnTo>
                    <a:pt x="34" y="1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6" name="Freeform 27"/>
            <p:cNvSpPr>
              <a:spLocks/>
            </p:cNvSpPr>
            <p:nvPr/>
          </p:nvSpPr>
          <p:spPr bwMode="auto">
            <a:xfrm>
              <a:off x="3224" y="946"/>
              <a:ext cx="200" cy="6"/>
            </a:xfrm>
            <a:custGeom>
              <a:avLst/>
              <a:gdLst>
                <a:gd name="T0" fmla="*/ 2 w 200"/>
                <a:gd name="T1" fmla="*/ 6 h 6"/>
                <a:gd name="T2" fmla="*/ 198 w 200"/>
                <a:gd name="T3" fmla="*/ 6 h 6"/>
                <a:gd name="T4" fmla="*/ 200 w 200"/>
                <a:gd name="T5" fmla="*/ 6 h 6"/>
                <a:gd name="T6" fmla="*/ 200 w 200"/>
                <a:gd name="T7" fmla="*/ 0 h 6"/>
                <a:gd name="T8" fmla="*/ 198 w 200"/>
                <a:gd name="T9" fmla="*/ 0 h 6"/>
                <a:gd name="T10" fmla="*/ 2 w 200"/>
                <a:gd name="T11" fmla="*/ 0 h 6"/>
                <a:gd name="T12" fmla="*/ 0 w 200"/>
                <a:gd name="T13" fmla="*/ 0 h 6"/>
                <a:gd name="T14" fmla="*/ 0 w 200"/>
                <a:gd name="T15" fmla="*/ 6 h 6"/>
                <a:gd name="T16" fmla="*/ 2 w 200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0"/>
                <a:gd name="T28" fmla="*/ 0 h 6"/>
                <a:gd name="T29" fmla="*/ 200 w 200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0" h="6">
                  <a:moveTo>
                    <a:pt x="2" y="6"/>
                  </a:moveTo>
                  <a:lnTo>
                    <a:pt x="198" y="6"/>
                  </a:lnTo>
                  <a:lnTo>
                    <a:pt x="200" y="6"/>
                  </a:lnTo>
                  <a:lnTo>
                    <a:pt x="200" y="0"/>
                  </a:lnTo>
                  <a:lnTo>
                    <a:pt x="198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7" name="Freeform 28"/>
            <p:cNvSpPr>
              <a:spLocks/>
            </p:cNvSpPr>
            <p:nvPr/>
          </p:nvSpPr>
          <p:spPr bwMode="auto">
            <a:xfrm>
              <a:off x="3520" y="844"/>
              <a:ext cx="22" cy="20"/>
            </a:xfrm>
            <a:custGeom>
              <a:avLst/>
              <a:gdLst>
                <a:gd name="T0" fmla="*/ 22 w 22"/>
                <a:gd name="T1" fmla="*/ 0 h 20"/>
                <a:gd name="T2" fmla="*/ 10 w 22"/>
                <a:gd name="T3" fmla="*/ 20 h 20"/>
                <a:gd name="T4" fmla="*/ 8 w 22"/>
                <a:gd name="T5" fmla="*/ 12 h 20"/>
                <a:gd name="T6" fmla="*/ 0 w 22"/>
                <a:gd name="T7" fmla="*/ 8 h 20"/>
                <a:gd name="T8" fmla="*/ 22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22" y="0"/>
                  </a:moveTo>
                  <a:lnTo>
                    <a:pt x="10" y="20"/>
                  </a:lnTo>
                  <a:lnTo>
                    <a:pt x="8" y="12"/>
                  </a:lnTo>
                  <a:lnTo>
                    <a:pt x="0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8" name="Freeform 29"/>
            <p:cNvSpPr>
              <a:spLocks noEditPoints="1"/>
            </p:cNvSpPr>
            <p:nvPr/>
          </p:nvSpPr>
          <p:spPr bwMode="auto">
            <a:xfrm>
              <a:off x="3508" y="834"/>
              <a:ext cx="46" cy="42"/>
            </a:xfrm>
            <a:custGeom>
              <a:avLst/>
              <a:gdLst>
                <a:gd name="T0" fmla="*/ 30 w 46"/>
                <a:gd name="T1" fmla="*/ 6 h 42"/>
                <a:gd name="T2" fmla="*/ 18 w 46"/>
                <a:gd name="T3" fmla="*/ 28 h 42"/>
                <a:gd name="T4" fmla="*/ 22 w 46"/>
                <a:gd name="T5" fmla="*/ 30 h 42"/>
                <a:gd name="T6" fmla="*/ 26 w 46"/>
                <a:gd name="T7" fmla="*/ 30 h 42"/>
                <a:gd name="T8" fmla="*/ 24 w 46"/>
                <a:gd name="T9" fmla="*/ 20 h 42"/>
                <a:gd name="T10" fmla="*/ 24 w 46"/>
                <a:gd name="T11" fmla="*/ 18 h 42"/>
                <a:gd name="T12" fmla="*/ 22 w 46"/>
                <a:gd name="T13" fmla="*/ 18 h 42"/>
                <a:gd name="T14" fmla="*/ 14 w 46"/>
                <a:gd name="T15" fmla="*/ 14 h 42"/>
                <a:gd name="T16" fmla="*/ 12 w 46"/>
                <a:gd name="T17" fmla="*/ 18 h 42"/>
                <a:gd name="T18" fmla="*/ 14 w 46"/>
                <a:gd name="T19" fmla="*/ 22 h 42"/>
                <a:gd name="T20" fmla="*/ 36 w 46"/>
                <a:gd name="T21" fmla="*/ 14 h 42"/>
                <a:gd name="T22" fmla="*/ 34 w 46"/>
                <a:gd name="T23" fmla="*/ 10 h 42"/>
                <a:gd name="T24" fmla="*/ 30 w 46"/>
                <a:gd name="T25" fmla="*/ 6 h 42"/>
                <a:gd name="T26" fmla="*/ 32 w 46"/>
                <a:gd name="T27" fmla="*/ 4 h 42"/>
                <a:gd name="T28" fmla="*/ 10 w 46"/>
                <a:gd name="T29" fmla="*/ 14 h 42"/>
                <a:gd name="T30" fmla="*/ 0 w 46"/>
                <a:gd name="T31" fmla="*/ 18 h 42"/>
                <a:gd name="T32" fmla="*/ 10 w 46"/>
                <a:gd name="T33" fmla="*/ 22 h 42"/>
                <a:gd name="T34" fmla="*/ 18 w 46"/>
                <a:gd name="T35" fmla="*/ 26 h 42"/>
                <a:gd name="T36" fmla="*/ 20 w 46"/>
                <a:gd name="T37" fmla="*/ 22 h 42"/>
                <a:gd name="T38" fmla="*/ 16 w 46"/>
                <a:gd name="T39" fmla="*/ 24 h 42"/>
                <a:gd name="T40" fmla="*/ 18 w 46"/>
                <a:gd name="T41" fmla="*/ 32 h 42"/>
                <a:gd name="T42" fmla="*/ 20 w 46"/>
                <a:gd name="T43" fmla="*/ 42 h 42"/>
                <a:gd name="T44" fmla="*/ 26 w 46"/>
                <a:gd name="T45" fmla="*/ 32 h 42"/>
                <a:gd name="T46" fmla="*/ 38 w 46"/>
                <a:gd name="T47" fmla="*/ 12 h 42"/>
                <a:gd name="T48" fmla="*/ 46 w 46"/>
                <a:gd name="T49" fmla="*/ 0 h 42"/>
                <a:gd name="T50" fmla="*/ 32 w 46"/>
                <a:gd name="T51" fmla="*/ 4 h 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"/>
                <a:gd name="T79" fmla="*/ 0 h 42"/>
                <a:gd name="T80" fmla="*/ 46 w 46"/>
                <a:gd name="T81" fmla="*/ 42 h 4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" h="42">
                  <a:moveTo>
                    <a:pt x="30" y="6"/>
                  </a:moveTo>
                  <a:lnTo>
                    <a:pt x="18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36" y="14"/>
                  </a:lnTo>
                  <a:lnTo>
                    <a:pt x="34" y="10"/>
                  </a:lnTo>
                  <a:lnTo>
                    <a:pt x="30" y="6"/>
                  </a:lnTo>
                  <a:close/>
                  <a:moveTo>
                    <a:pt x="32" y="4"/>
                  </a:moveTo>
                  <a:lnTo>
                    <a:pt x="10" y="14"/>
                  </a:lnTo>
                  <a:lnTo>
                    <a:pt x="0" y="18"/>
                  </a:lnTo>
                  <a:lnTo>
                    <a:pt x="10" y="22"/>
                  </a:lnTo>
                  <a:lnTo>
                    <a:pt x="18" y="26"/>
                  </a:lnTo>
                  <a:lnTo>
                    <a:pt x="20" y="22"/>
                  </a:lnTo>
                  <a:lnTo>
                    <a:pt x="16" y="24"/>
                  </a:lnTo>
                  <a:lnTo>
                    <a:pt x="18" y="32"/>
                  </a:lnTo>
                  <a:lnTo>
                    <a:pt x="20" y="42"/>
                  </a:lnTo>
                  <a:lnTo>
                    <a:pt x="26" y="32"/>
                  </a:lnTo>
                  <a:lnTo>
                    <a:pt x="38" y="12"/>
                  </a:lnTo>
                  <a:lnTo>
                    <a:pt x="46" y="0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09" name="Freeform 30"/>
            <p:cNvSpPr>
              <a:spLocks/>
            </p:cNvSpPr>
            <p:nvPr/>
          </p:nvSpPr>
          <p:spPr bwMode="auto">
            <a:xfrm>
              <a:off x="3418" y="750"/>
              <a:ext cx="230" cy="202"/>
            </a:xfrm>
            <a:custGeom>
              <a:avLst/>
              <a:gdLst>
                <a:gd name="T0" fmla="*/ 6 w 230"/>
                <a:gd name="T1" fmla="*/ 200 h 202"/>
                <a:gd name="T2" fmla="*/ 230 w 230"/>
                <a:gd name="T3" fmla="*/ 4 h 202"/>
                <a:gd name="T4" fmla="*/ 230 w 230"/>
                <a:gd name="T5" fmla="*/ 2 h 202"/>
                <a:gd name="T6" fmla="*/ 228 w 230"/>
                <a:gd name="T7" fmla="*/ 0 h 202"/>
                <a:gd name="T8" fmla="*/ 226 w 230"/>
                <a:gd name="T9" fmla="*/ 0 h 202"/>
                <a:gd name="T10" fmla="*/ 2 w 230"/>
                <a:gd name="T11" fmla="*/ 198 h 202"/>
                <a:gd name="T12" fmla="*/ 0 w 230"/>
                <a:gd name="T13" fmla="*/ 198 h 202"/>
                <a:gd name="T14" fmla="*/ 4 w 230"/>
                <a:gd name="T15" fmla="*/ 202 h 202"/>
                <a:gd name="T16" fmla="*/ 6 w 230"/>
                <a:gd name="T17" fmla="*/ 200 h 2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0"/>
                <a:gd name="T28" fmla="*/ 0 h 202"/>
                <a:gd name="T29" fmla="*/ 230 w 230"/>
                <a:gd name="T30" fmla="*/ 202 h 2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0" h="202">
                  <a:moveTo>
                    <a:pt x="6" y="200"/>
                  </a:moveTo>
                  <a:lnTo>
                    <a:pt x="230" y="4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6" y="0"/>
                  </a:lnTo>
                  <a:lnTo>
                    <a:pt x="2" y="198"/>
                  </a:lnTo>
                  <a:lnTo>
                    <a:pt x="0" y="198"/>
                  </a:lnTo>
                  <a:lnTo>
                    <a:pt x="4" y="202"/>
                  </a:lnTo>
                  <a:lnTo>
                    <a:pt x="6" y="2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0" name="Freeform 31"/>
            <p:cNvSpPr>
              <a:spLocks/>
            </p:cNvSpPr>
            <p:nvPr/>
          </p:nvSpPr>
          <p:spPr bwMode="auto">
            <a:xfrm>
              <a:off x="3190" y="726"/>
              <a:ext cx="252" cy="226"/>
            </a:xfrm>
            <a:custGeom>
              <a:avLst/>
              <a:gdLst>
                <a:gd name="T0" fmla="*/ 8 w 252"/>
                <a:gd name="T1" fmla="*/ 202 h 226"/>
                <a:gd name="T2" fmla="*/ 6 w 252"/>
                <a:gd name="T3" fmla="*/ 184 h 226"/>
                <a:gd name="T4" fmla="*/ 16 w 252"/>
                <a:gd name="T5" fmla="*/ 178 h 226"/>
                <a:gd name="T6" fmla="*/ 38 w 252"/>
                <a:gd name="T7" fmla="*/ 184 h 226"/>
                <a:gd name="T8" fmla="*/ 70 w 252"/>
                <a:gd name="T9" fmla="*/ 196 h 226"/>
                <a:gd name="T10" fmla="*/ 90 w 252"/>
                <a:gd name="T11" fmla="*/ 198 h 226"/>
                <a:gd name="T12" fmla="*/ 100 w 252"/>
                <a:gd name="T13" fmla="*/ 184 h 226"/>
                <a:gd name="T14" fmla="*/ 94 w 252"/>
                <a:gd name="T15" fmla="*/ 160 h 226"/>
                <a:gd name="T16" fmla="*/ 84 w 252"/>
                <a:gd name="T17" fmla="*/ 130 h 226"/>
                <a:gd name="T18" fmla="*/ 82 w 252"/>
                <a:gd name="T19" fmla="*/ 110 h 226"/>
                <a:gd name="T20" fmla="*/ 92 w 252"/>
                <a:gd name="T21" fmla="*/ 106 h 226"/>
                <a:gd name="T22" fmla="*/ 116 w 252"/>
                <a:gd name="T23" fmla="*/ 110 h 226"/>
                <a:gd name="T24" fmla="*/ 146 w 252"/>
                <a:gd name="T25" fmla="*/ 124 h 226"/>
                <a:gd name="T26" fmla="*/ 166 w 252"/>
                <a:gd name="T27" fmla="*/ 124 h 226"/>
                <a:gd name="T28" fmla="*/ 176 w 252"/>
                <a:gd name="T29" fmla="*/ 112 h 226"/>
                <a:gd name="T30" fmla="*/ 172 w 252"/>
                <a:gd name="T31" fmla="*/ 86 h 226"/>
                <a:gd name="T32" fmla="*/ 160 w 252"/>
                <a:gd name="T33" fmla="*/ 56 h 226"/>
                <a:gd name="T34" fmla="*/ 158 w 252"/>
                <a:gd name="T35" fmla="*/ 38 h 226"/>
                <a:gd name="T36" fmla="*/ 168 w 252"/>
                <a:gd name="T37" fmla="*/ 32 h 226"/>
                <a:gd name="T38" fmla="*/ 192 w 252"/>
                <a:gd name="T39" fmla="*/ 38 h 226"/>
                <a:gd name="T40" fmla="*/ 222 w 252"/>
                <a:gd name="T41" fmla="*/ 50 h 226"/>
                <a:gd name="T42" fmla="*/ 244 w 252"/>
                <a:gd name="T43" fmla="*/ 52 h 226"/>
                <a:gd name="T44" fmla="*/ 252 w 252"/>
                <a:gd name="T45" fmla="*/ 38 h 226"/>
                <a:gd name="T46" fmla="*/ 248 w 252"/>
                <a:gd name="T47" fmla="*/ 14 h 226"/>
                <a:gd name="T48" fmla="*/ 238 w 252"/>
                <a:gd name="T49" fmla="*/ 2 h 226"/>
                <a:gd name="T50" fmla="*/ 246 w 252"/>
                <a:gd name="T51" fmla="*/ 24 h 226"/>
                <a:gd name="T52" fmla="*/ 246 w 252"/>
                <a:gd name="T53" fmla="*/ 42 h 226"/>
                <a:gd name="T54" fmla="*/ 236 w 252"/>
                <a:gd name="T55" fmla="*/ 48 h 226"/>
                <a:gd name="T56" fmla="*/ 214 w 252"/>
                <a:gd name="T57" fmla="*/ 42 h 226"/>
                <a:gd name="T58" fmla="*/ 184 w 252"/>
                <a:gd name="T59" fmla="*/ 30 h 226"/>
                <a:gd name="T60" fmla="*/ 162 w 252"/>
                <a:gd name="T61" fmla="*/ 28 h 226"/>
                <a:gd name="T62" fmla="*/ 154 w 252"/>
                <a:gd name="T63" fmla="*/ 42 h 226"/>
                <a:gd name="T64" fmla="*/ 158 w 252"/>
                <a:gd name="T65" fmla="*/ 66 h 226"/>
                <a:gd name="T66" fmla="*/ 170 w 252"/>
                <a:gd name="T67" fmla="*/ 98 h 226"/>
                <a:gd name="T68" fmla="*/ 170 w 252"/>
                <a:gd name="T69" fmla="*/ 116 h 226"/>
                <a:gd name="T70" fmla="*/ 160 w 252"/>
                <a:gd name="T71" fmla="*/ 122 h 226"/>
                <a:gd name="T72" fmla="*/ 138 w 252"/>
                <a:gd name="T73" fmla="*/ 116 h 226"/>
                <a:gd name="T74" fmla="*/ 108 w 252"/>
                <a:gd name="T75" fmla="*/ 102 h 226"/>
                <a:gd name="T76" fmla="*/ 86 w 252"/>
                <a:gd name="T77" fmla="*/ 102 h 226"/>
                <a:gd name="T78" fmla="*/ 78 w 252"/>
                <a:gd name="T79" fmla="*/ 114 h 226"/>
                <a:gd name="T80" fmla="*/ 82 w 252"/>
                <a:gd name="T81" fmla="*/ 140 h 226"/>
                <a:gd name="T82" fmla="*/ 94 w 252"/>
                <a:gd name="T83" fmla="*/ 170 h 226"/>
                <a:gd name="T84" fmla="*/ 94 w 252"/>
                <a:gd name="T85" fmla="*/ 188 h 226"/>
                <a:gd name="T86" fmla="*/ 84 w 252"/>
                <a:gd name="T87" fmla="*/ 194 h 226"/>
                <a:gd name="T88" fmla="*/ 62 w 252"/>
                <a:gd name="T89" fmla="*/ 188 h 226"/>
                <a:gd name="T90" fmla="*/ 30 w 252"/>
                <a:gd name="T91" fmla="*/ 176 h 226"/>
                <a:gd name="T92" fmla="*/ 10 w 252"/>
                <a:gd name="T93" fmla="*/ 174 h 226"/>
                <a:gd name="T94" fmla="*/ 0 w 252"/>
                <a:gd name="T95" fmla="*/ 188 h 226"/>
                <a:gd name="T96" fmla="*/ 6 w 252"/>
                <a:gd name="T97" fmla="*/ 212 h 226"/>
                <a:gd name="T98" fmla="*/ 16 w 252"/>
                <a:gd name="T99" fmla="*/ 224 h 22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2"/>
                <a:gd name="T151" fmla="*/ 0 h 226"/>
                <a:gd name="T152" fmla="*/ 252 w 252"/>
                <a:gd name="T153" fmla="*/ 226 h 22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2" h="226">
                  <a:moveTo>
                    <a:pt x="14" y="222"/>
                  </a:moveTo>
                  <a:lnTo>
                    <a:pt x="10" y="212"/>
                  </a:lnTo>
                  <a:lnTo>
                    <a:pt x="8" y="202"/>
                  </a:lnTo>
                  <a:lnTo>
                    <a:pt x="6" y="194"/>
                  </a:lnTo>
                  <a:lnTo>
                    <a:pt x="6" y="188"/>
                  </a:lnTo>
                  <a:lnTo>
                    <a:pt x="6" y="184"/>
                  </a:lnTo>
                  <a:lnTo>
                    <a:pt x="8" y="180"/>
                  </a:lnTo>
                  <a:lnTo>
                    <a:pt x="12" y="178"/>
                  </a:lnTo>
                  <a:lnTo>
                    <a:pt x="16" y="178"/>
                  </a:lnTo>
                  <a:lnTo>
                    <a:pt x="22" y="178"/>
                  </a:lnTo>
                  <a:lnTo>
                    <a:pt x="30" y="180"/>
                  </a:lnTo>
                  <a:lnTo>
                    <a:pt x="38" y="184"/>
                  </a:lnTo>
                  <a:lnTo>
                    <a:pt x="50" y="188"/>
                  </a:lnTo>
                  <a:lnTo>
                    <a:pt x="60" y="194"/>
                  </a:lnTo>
                  <a:lnTo>
                    <a:pt x="70" y="196"/>
                  </a:lnTo>
                  <a:lnTo>
                    <a:pt x="78" y="198"/>
                  </a:lnTo>
                  <a:lnTo>
                    <a:pt x="84" y="198"/>
                  </a:lnTo>
                  <a:lnTo>
                    <a:pt x="90" y="198"/>
                  </a:lnTo>
                  <a:lnTo>
                    <a:pt x="96" y="194"/>
                  </a:lnTo>
                  <a:lnTo>
                    <a:pt x="98" y="190"/>
                  </a:lnTo>
                  <a:lnTo>
                    <a:pt x="100" y="184"/>
                  </a:lnTo>
                  <a:lnTo>
                    <a:pt x="100" y="178"/>
                  </a:lnTo>
                  <a:lnTo>
                    <a:pt x="98" y="170"/>
                  </a:lnTo>
                  <a:lnTo>
                    <a:pt x="94" y="160"/>
                  </a:lnTo>
                  <a:lnTo>
                    <a:pt x="90" y="148"/>
                  </a:lnTo>
                  <a:lnTo>
                    <a:pt x="86" y="138"/>
                  </a:lnTo>
                  <a:lnTo>
                    <a:pt x="84" y="130"/>
                  </a:lnTo>
                  <a:lnTo>
                    <a:pt x="82" y="122"/>
                  </a:lnTo>
                  <a:lnTo>
                    <a:pt x="82" y="116"/>
                  </a:lnTo>
                  <a:lnTo>
                    <a:pt x="82" y="110"/>
                  </a:lnTo>
                  <a:lnTo>
                    <a:pt x="84" y="108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8" y="106"/>
                  </a:lnTo>
                  <a:lnTo>
                    <a:pt x="106" y="108"/>
                  </a:lnTo>
                  <a:lnTo>
                    <a:pt x="116" y="110"/>
                  </a:lnTo>
                  <a:lnTo>
                    <a:pt x="126" y="116"/>
                  </a:lnTo>
                  <a:lnTo>
                    <a:pt x="136" y="120"/>
                  </a:lnTo>
                  <a:lnTo>
                    <a:pt x="146" y="124"/>
                  </a:lnTo>
                  <a:lnTo>
                    <a:pt x="154" y="126"/>
                  </a:lnTo>
                  <a:lnTo>
                    <a:pt x="162" y="126"/>
                  </a:lnTo>
                  <a:lnTo>
                    <a:pt x="166" y="124"/>
                  </a:lnTo>
                  <a:lnTo>
                    <a:pt x="172" y="122"/>
                  </a:lnTo>
                  <a:lnTo>
                    <a:pt x="174" y="118"/>
                  </a:lnTo>
                  <a:lnTo>
                    <a:pt x="176" y="112"/>
                  </a:lnTo>
                  <a:lnTo>
                    <a:pt x="176" y="104"/>
                  </a:lnTo>
                  <a:lnTo>
                    <a:pt x="174" y="96"/>
                  </a:lnTo>
                  <a:lnTo>
                    <a:pt x="172" y="86"/>
                  </a:lnTo>
                  <a:lnTo>
                    <a:pt x="166" y="76"/>
                  </a:lnTo>
                  <a:lnTo>
                    <a:pt x="162" y="66"/>
                  </a:lnTo>
                  <a:lnTo>
                    <a:pt x="160" y="56"/>
                  </a:lnTo>
                  <a:lnTo>
                    <a:pt x="158" y="48"/>
                  </a:lnTo>
                  <a:lnTo>
                    <a:pt x="158" y="42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4" y="32"/>
                  </a:lnTo>
                  <a:lnTo>
                    <a:pt x="168" y="32"/>
                  </a:lnTo>
                  <a:lnTo>
                    <a:pt x="174" y="32"/>
                  </a:lnTo>
                  <a:lnTo>
                    <a:pt x="182" y="34"/>
                  </a:lnTo>
                  <a:lnTo>
                    <a:pt x="192" y="38"/>
                  </a:lnTo>
                  <a:lnTo>
                    <a:pt x="202" y="42"/>
                  </a:lnTo>
                  <a:lnTo>
                    <a:pt x="212" y="46"/>
                  </a:lnTo>
                  <a:lnTo>
                    <a:pt x="222" y="50"/>
                  </a:lnTo>
                  <a:lnTo>
                    <a:pt x="230" y="52"/>
                  </a:lnTo>
                  <a:lnTo>
                    <a:pt x="238" y="52"/>
                  </a:lnTo>
                  <a:lnTo>
                    <a:pt x="244" y="52"/>
                  </a:lnTo>
                  <a:lnTo>
                    <a:pt x="248" y="48"/>
                  </a:lnTo>
                  <a:lnTo>
                    <a:pt x="250" y="44"/>
                  </a:lnTo>
                  <a:lnTo>
                    <a:pt x="252" y="38"/>
                  </a:lnTo>
                  <a:lnTo>
                    <a:pt x="252" y="32"/>
                  </a:lnTo>
                  <a:lnTo>
                    <a:pt x="250" y="24"/>
                  </a:lnTo>
                  <a:lnTo>
                    <a:pt x="248" y="14"/>
                  </a:lnTo>
                  <a:lnTo>
                    <a:pt x="242" y="2"/>
                  </a:lnTo>
                  <a:lnTo>
                    <a:pt x="242" y="0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2" y="14"/>
                  </a:lnTo>
                  <a:lnTo>
                    <a:pt x="246" y="24"/>
                  </a:lnTo>
                  <a:lnTo>
                    <a:pt x="248" y="32"/>
                  </a:lnTo>
                  <a:lnTo>
                    <a:pt x="248" y="38"/>
                  </a:lnTo>
                  <a:lnTo>
                    <a:pt x="246" y="42"/>
                  </a:lnTo>
                  <a:lnTo>
                    <a:pt x="244" y="46"/>
                  </a:lnTo>
                  <a:lnTo>
                    <a:pt x="242" y="48"/>
                  </a:lnTo>
                  <a:lnTo>
                    <a:pt x="236" y="48"/>
                  </a:lnTo>
                  <a:lnTo>
                    <a:pt x="230" y="48"/>
                  </a:lnTo>
                  <a:lnTo>
                    <a:pt x="224" y="46"/>
                  </a:lnTo>
                  <a:lnTo>
                    <a:pt x="214" y="42"/>
                  </a:lnTo>
                  <a:lnTo>
                    <a:pt x="204" y="38"/>
                  </a:lnTo>
                  <a:lnTo>
                    <a:pt x="192" y="34"/>
                  </a:lnTo>
                  <a:lnTo>
                    <a:pt x="184" y="30"/>
                  </a:lnTo>
                  <a:lnTo>
                    <a:pt x="176" y="28"/>
                  </a:lnTo>
                  <a:lnTo>
                    <a:pt x="168" y="28"/>
                  </a:lnTo>
                  <a:lnTo>
                    <a:pt x="162" y="28"/>
                  </a:lnTo>
                  <a:lnTo>
                    <a:pt x="158" y="32"/>
                  </a:lnTo>
                  <a:lnTo>
                    <a:pt x="154" y="36"/>
                  </a:lnTo>
                  <a:lnTo>
                    <a:pt x="154" y="42"/>
                  </a:lnTo>
                  <a:lnTo>
                    <a:pt x="154" y="48"/>
                  </a:lnTo>
                  <a:lnTo>
                    <a:pt x="156" y="56"/>
                  </a:lnTo>
                  <a:lnTo>
                    <a:pt x="158" y="66"/>
                  </a:lnTo>
                  <a:lnTo>
                    <a:pt x="162" y="78"/>
                  </a:lnTo>
                  <a:lnTo>
                    <a:pt x="166" y="88"/>
                  </a:lnTo>
                  <a:lnTo>
                    <a:pt x="170" y="98"/>
                  </a:lnTo>
                  <a:lnTo>
                    <a:pt x="170" y="104"/>
                  </a:lnTo>
                  <a:lnTo>
                    <a:pt x="172" y="110"/>
                  </a:lnTo>
                  <a:lnTo>
                    <a:pt x="170" y="116"/>
                  </a:lnTo>
                  <a:lnTo>
                    <a:pt x="168" y="118"/>
                  </a:lnTo>
                  <a:lnTo>
                    <a:pt x="164" y="120"/>
                  </a:lnTo>
                  <a:lnTo>
                    <a:pt x="160" y="122"/>
                  </a:lnTo>
                  <a:lnTo>
                    <a:pt x="154" y="120"/>
                  </a:lnTo>
                  <a:lnTo>
                    <a:pt x="146" y="118"/>
                  </a:lnTo>
                  <a:lnTo>
                    <a:pt x="138" y="116"/>
                  </a:lnTo>
                  <a:lnTo>
                    <a:pt x="128" y="110"/>
                  </a:lnTo>
                  <a:lnTo>
                    <a:pt x="116" y="106"/>
                  </a:lnTo>
                  <a:lnTo>
                    <a:pt x="108" y="102"/>
                  </a:lnTo>
                  <a:lnTo>
                    <a:pt x="100" y="100"/>
                  </a:lnTo>
                  <a:lnTo>
                    <a:pt x="92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8" y="108"/>
                  </a:lnTo>
                  <a:lnTo>
                    <a:pt x="78" y="114"/>
                  </a:lnTo>
                  <a:lnTo>
                    <a:pt x="78" y="122"/>
                  </a:lnTo>
                  <a:lnTo>
                    <a:pt x="78" y="130"/>
                  </a:lnTo>
                  <a:lnTo>
                    <a:pt x="82" y="140"/>
                  </a:lnTo>
                  <a:lnTo>
                    <a:pt x="86" y="150"/>
                  </a:lnTo>
                  <a:lnTo>
                    <a:pt x="90" y="162"/>
                  </a:lnTo>
                  <a:lnTo>
                    <a:pt x="94" y="170"/>
                  </a:lnTo>
                  <a:lnTo>
                    <a:pt x="94" y="178"/>
                  </a:lnTo>
                  <a:lnTo>
                    <a:pt x="94" y="184"/>
                  </a:lnTo>
                  <a:lnTo>
                    <a:pt x="94" y="188"/>
                  </a:lnTo>
                  <a:lnTo>
                    <a:pt x="92" y="192"/>
                  </a:lnTo>
                  <a:lnTo>
                    <a:pt x="88" y="194"/>
                  </a:lnTo>
                  <a:lnTo>
                    <a:pt x="84" y="194"/>
                  </a:lnTo>
                  <a:lnTo>
                    <a:pt x="78" y="194"/>
                  </a:lnTo>
                  <a:lnTo>
                    <a:pt x="70" y="192"/>
                  </a:lnTo>
                  <a:lnTo>
                    <a:pt x="62" y="188"/>
                  </a:lnTo>
                  <a:lnTo>
                    <a:pt x="52" y="184"/>
                  </a:lnTo>
                  <a:lnTo>
                    <a:pt x="40" y="180"/>
                  </a:lnTo>
                  <a:lnTo>
                    <a:pt x="30" y="176"/>
                  </a:lnTo>
                  <a:lnTo>
                    <a:pt x="22" y="174"/>
                  </a:lnTo>
                  <a:lnTo>
                    <a:pt x="16" y="174"/>
                  </a:lnTo>
                  <a:lnTo>
                    <a:pt x="10" y="174"/>
                  </a:lnTo>
                  <a:lnTo>
                    <a:pt x="6" y="178"/>
                  </a:lnTo>
                  <a:lnTo>
                    <a:pt x="2" y="182"/>
                  </a:lnTo>
                  <a:lnTo>
                    <a:pt x="0" y="188"/>
                  </a:lnTo>
                  <a:lnTo>
                    <a:pt x="2" y="194"/>
                  </a:lnTo>
                  <a:lnTo>
                    <a:pt x="2" y="204"/>
                  </a:lnTo>
                  <a:lnTo>
                    <a:pt x="6" y="212"/>
                  </a:lnTo>
                  <a:lnTo>
                    <a:pt x="10" y="224"/>
                  </a:lnTo>
                  <a:lnTo>
                    <a:pt x="10" y="226"/>
                  </a:lnTo>
                  <a:lnTo>
                    <a:pt x="16" y="224"/>
                  </a:lnTo>
                  <a:lnTo>
                    <a:pt x="14" y="2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1" name="Freeform 32"/>
            <p:cNvSpPr>
              <a:spLocks/>
            </p:cNvSpPr>
            <p:nvPr/>
          </p:nvSpPr>
          <p:spPr bwMode="auto">
            <a:xfrm>
              <a:off x="3418" y="942"/>
              <a:ext cx="292" cy="330"/>
            </a:xfrm>
            <a:custGeom>
              <a:avLst/>
              <a:gdLst>
                <a:gd name="T0" fmla="*/ 32 w 292"/>
                <a:gd name="T1" fmla="*/ 6 h 330"/>
                <a:gd name="T2" fmla="*/ 48 w 292"/>
                <a:gd name="T3" fmla="*/ 12 h 330"/>
                <a:gd name="T4" fmla="*/ 42 w 292"/>
                <a:gd name="T5" fmla="*/ 38 h 330"/>
                <a:gd name="T6" fmla="*/ 26 w 292"/>
                <a:gd name="T7" fmla="*/ 78 h 330"/>
                <a:gd name="T8" fmla="*/ 34 w 292"/>
                <a:gd name="T9" fmla="*/ 98 h 330"/>
                <a:gd name="T10" fmla="*/ 64 w 292"/>
                <a:gd name="T11" fmla="*/ 94 h 330"/>
                <a:gd name="T12" fmla="*/ 104 w 292"/>
                <a:gd name="T13" fmla="*/ 82 h 330"/>
                <a:gd name="T14" fmla="*/ 118 w 292"/>
                <a:gd name="T15" fmla="*/ 88 h 330"/>
                <a:gd name="T16" fmla="*/ 112 w 292"/>
                <a:gd name="T17" fmla="*/ 116 h 330"/>
                <a:gd name="T18" fmla="*/ 98 w 292"/>
                <a:gd name="T19" fmla="*/ 154 h 330"/>
                <a:gd name="T20" fmla="*/ 104 w 292"/>
                <a:gd name="T21" fmla="*/ 174 h 330"/>
                <a:gd name="T22" fmla="*/ 136 w 292"/>
                <a:gd name="T23" fmla="*/ 172 h 330"/>
                <a:gd name="T24" fmla="*/ 174 w 292"/>
                <a:gd name="T25" fmla="*/ 160 h 330"/>
                <a:gd name="T26" fmla="*/ 190 w 292"/>
                <a:gd name="T27" fmla="*/ 166 h 330"/>
                <a:gd name="T28" fmla="*/ 184 w 292"/>
                <a:gd name="T29" fmla="*/ 192 h 330"/>
                <a:gd name="T30" fmla="*/ 168 w 292"/>
                <a:gd name="T31" fmla="*/ 232 h 330"/>
                <a:gd name="T32" fmla="*/ 176 w 292"/>
                <a:gd name="T33" fmla="*/ 252 h 330"/>
                <a:gd name="T34" fmla="*/ 206 w 292"/>
                <a:gd name="T35" fmla="*/ 248 h 330"/>
                <a:gd name="T36" fmla="*/ 246 w 292"/>
                <a:gd name="T37" fmla="*/ 236 h 330"/>
                <a:gd name="T38" fmla="*/ 260 w 292"/>
                <a:gd name="T39" fmla="*/ 242 h 330"/>
                <a:gd name="T40" fmla="*/ 256 w 292"/>
                <a:gd name="T41" fmla="*/ 270 h 330"/>
                <a:gd name="T42" fmla="*/ 240 w 292"/>
                <a:gd name="T43" fmla="*/ 308 h 330"/>
                <a:gd name="T44" fmla="*/ 248 w 292"/>
                <a:gd name="T45" fmla="*/ 328 h 330"/>
                <a:gd name="T46" fmla="*/ 278 w 292"/>
                <a:gd name="T47" fmla="*/ 326 h 330"/>
                <a:gd name="T48" fmla="*/ 288 w 292"/>
                <a:gd name="T49" fmla="*/ 318 h 330"/>
                <a:gd name="T50" fmla="*/ 254 w 292"/>
                <a:gd name="T51" fmla="*/ 326 h 330"/>
                <a:gd name="T52" fmla="*/ 244 w 292"/>
                <a:gd name="T53" fmla="*/ 314 h 330"/>
                <a:gd name="T54" fmla="*/ 254 w 292"/>
                <a:gd name="T55" fmla="*/ 282 h 330"/>
                <a:gd name="T56" fmla="*/ 266 w 292"/>
                <a:gd name="T57" fmla="*/ 246 h 330"/>
                <a:gd name="T58" fmla="*/ 252 w 292"/>
                <a:gd name="T59" fmla="*/ 232 h 330"/>
                <a:gd name="T60" fmla="*/ 216 w 292"/>
                <a:gd name="T61" fmla="*/ 240 h 330"/>
                <a:gd name="T62" fmla="*/ 182 w 292"/>
                <a:gd name="T63" fmla="*/ 248 h 330"/>
                <a:gd name="T64" fmla="*/ 172 w 292"/>
                <a:gd name="T65" fmla="*/ 238 h 330"/>
                <a:gd name="T66" fmla="*/ 184 w 292"/>
                <a:gd name="T67" fmla="*/ 206 h 330"/>
                <a:gd name="T68" fmla="*/ 194 w 292"/>
                <a:gd name="T69" fmla="*/ 170 h 330"/>
                <a:gd name="T70" fmla="*/ 182 w 292"/>
                <a:gd name="T71" fmla="*/ 154 h 330"/>
                <a:gd name="T72" fmla="*/ 144 w 292"/>
                <a:gd name="T73" fmla="*/ 164 h 330"/>
                <a:gd name="T74" fmla="*/ 112 w 292"/>
                <a:gd name="T75" fmla="*/ 172 h 330"/>
                <a:gd name="T76" fmla="*/ 102 w 292"/>
                <a:gd name="T77" fmla="*/ 160 h 330"/>
                <a:gd name="T78" fmla="*/ 112 w 292"/>
                <a:gd name="T79" fmla="*/ 128 h 330"/>
                <a:gd name="T80" fmla="*/ 124 w 292"/>
                <a:gd name="T81" fmla="*/ 92 h 330"/>
                <a:gd name="T82" fmla="*/ 110 w 292"/>
                <a:gd name="T83" fmla="*/ 78 h 330"/>
                <a:gd name="T84" fmla="*/ 74 w 292"/>
                <a:gd name="T85" fmla="*/ 86 h 330"/>
                <a:gd name="T86" fmla="*/ 40 w 292"/>
                <a:gd name="T87" fmla="*/ 94 h 330"/>
                <a:gd name="T88" fmla="*/ 30 w 292"/>
                <a:gd name="T89" fmla="*/ 84 h 330"/>
                <a:gd name="T90" fmla="*/ 42 w 292"/>
                <a:gd name="T91" fmla="*/ 52 h 330"/>
                <a:gd name="T92" fmla="*/ 52 w 292"/>
                <a:gd name="T93" fmla="*/ 16 h 330"/>
                <a:gd name="T94" fmla="*/ 38 w 292"/>
                <a:gd name="T95" fmla="*/ 0 h 330"/>
                <a:gd name="T96" fmla="*/ 2 w 292"/>
                <a:gd name="T97" fmla="*/ 10 h 3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2"/>
                <a:gd name="T148" fmla="*/ 0 h 330"/>
                <a:gd name="T149" fmla="*/ 292 w 292"/>
                <a:gd name="T150" fmla="*/ 330 h 3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2" h="330">
                  <a:moveTo>
                    <a:pt x="4" y="14"/>
                  </a:moveTo>
                  <a:lnTo>
                    <a:pt x="14" y="10"/>
                  </a:lnTo>
                  <a:lnTo>
                    <a:pt x="24" y="6"/>
                  </a:lnTo>
                  <a:lnTo>
                    <a:pt x="32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8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22"/>
                  </a:lnTo>
                  <a:lnTo>
                    <a:pt x="46" y="30"/>
                  </a:lnTo>
                  <a:lnTo>
                    <a:pt x="42" y="38"/>
                  </a:lnTo>
                  <a:lnTo>
                    <a:pt x="36" y="48"/>
                  </a:lnTo>
                  <a:lnTo>
                    <a:pt x="32" y="60"/>
                  </a:lnTo>
                  <a:lnTo>
                    <a:pt x="28" y="68"/>
                  </a:lnTo>
                  <a:lnTo>
                    <a:pt x="26" y="78"/>
                  </a:lnTo>
                  <a:lnTo>
                    <a:pt x="26" y="84"/>
                  </a:lnTo>
                  <a:lnTo>
                    <a:pt x="26" y="90"/>
                  </a:lnTo>
                  <a:lnTo>
                    <a:pt x="30" y="94"/>
                  </a:lnTo>
                  <a:lnTo>
                    <a:pt x="34" y="98"/>
                  </a:lnTo>
                  <a:lnTo>
                    <a:pt x="40" y="100"/>
                  </a:lnTo>
                  <a:lnTo>
                    <a:pt x="46" y="100"/>
                  </a:lnTo>
                  <a:lnTo>
                    <a:pt x="54" y="98"/>
                  </a:lnTo>
                  <a:lnTo>
                    <a:pt x="64" y="94"/>
                  </a:lnTo>
                  <a:lnTo>
                    <a:pt x="76" y="90"/>
                  </a:lnTo>
                  <a:lnTo>
                    <a:pt x="86" y="86"/>
                  </a:lnTo>
                  <a:lnTo>
                    <a:pt x="96" y="84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14" y="84"/>
                  </a:lnTo>
                  <a:lnTo>
                    <a:pt x="116" y="86"/>
                  </a:lnTo>
                  <a:lnTo>
                    <a:pt x="118" y="88"/>
                  </a:lnTo>
                  <a:lnTo>
                    <a:pt x="118" y="94"/>
                  </a:lnTo>
                  <a:lnTo>
                    <a:pt x="118" y="100"/>
                  </a:lnTo>
                  <a:lnTo>
                    <a:pt x="116" y="106"/>
                  </a:lnTo>
                  <a:lnTo>
                    <a:pt x="112" y="116"/>
                  </a:lnTo>
                  <a:lnTo>
                    <a:pt x="108" y="126"/>
                  </a:lnTo>
                  <a:lnTo>
                    <a:pt x="104" y="136"/>
                  </a:lnTo>
                  <a:lnTo>
                    <a:pt x="100" y="146"/>
                  </a:lnTo>
                  <a:lnTo>
                    <a:pt x="98" y="154"/>
                  </a:lnTo>
                  <a:lnTo>
                    <a:pt x="96" y="162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4" y="174"/>
                  </a:lnTo>
                  <a:lnTo>
                    <a:pt x="110" y="176"/>
                  </a:lnTo>
                  <a:lnTo>
                    <a:pt x="118" y="176"/>
                  </a:lnTo>
                  <a:lnTo>
                    <a:pt x="126" y="174"/>
                  </a:lnTo>
                  <a:lnTo>
                    <a:pt x="136" y="172"/>
                  </a:lnTo>
                  <a:lnTo>
                    <a:pt x="146" y="168"/>
                  </a:lnTo>
                  <a:lnTo>
                    <a:pt x="158" y="164"/>
                  </a:lnTo>
                  <a:lnTo>
                    <a:pt x="166" y="162"/>
                  </a:lnTo>
                  <a:lnTo>
                    <a:pt x="174" y="160"/>
                  </a:lnTo>
                  <a:lnTo>
                    <a:pt x="180" y="160"/>
                  </a:lnTo>
                  <a:lnTo>
                    <a:pt x="184" y="160"/>
                  </a:lnTo>
                  <a:lnTo>
                    <a:pt x="188" y="162"/>
                  </a:lnTo>
                  <a:lnTo>
                    <a:pt x="190" y="166"/>
                  </a:lnTo>
                  <a:lnTo>
                    <a:pt x="190" y="170"/>
                  </a:lnTo>
                  <a:lnTo>
                    <a:pt x="190" y="176"/>
                  </a:lnTo>
                  <a:lnTo>
                    <a:pt x="188" y="184"/>
                  </a:lnTo>
                  <a:lnTo>
                    <a:pt x="184" y="192"/>
                  </a:lnTo>
                  <a:lnTo>
                    <a:pt x="180" y="202"/>
                  </a:lnTo>
                  <a:lnTo>
                    <a:pt x="174" y="214"/>
                  </a:lnTo>
                  <a:lnTo>
                    <a:pt x="170" y="224"/>
                  </a:lnTo>
                  <a:lnTo>
                    <a:pt x="168" y="232"/>
                  </a:lnTo>
                  <a:lnTo>
                    <a:pt x="168" y="238"/>
                  </a:lnTo>
                  <a:lnTo>
                    <a:pt x="170" y="244"/>
                  </a:lnTo>
                  <a:lnTo>
                    <a:pt x="172" y="248"/>
                  </a:lnTo>
                  <a:lnTo>
                    <a:pt x="176" y="252"/>
                  </a:lnTo>
                  <a:lnTo>
                    <a:pt x="182" y="254"/>
                  </a:lnTo>
                  <a:lnTo>
                    <a:pt x="190" y="254"/>
                  </a:lnTo>
                  <a:lnTo>
                    <a:pt x="198" y="252"/>
                  </a:lnTo>
                  <a:lnTo>
                    <a:pt x="206" y="248"/>
                  </a:lnTo>
                  <a:lnTo>
                    <a:pt x="218" y="244"/>
                  </a:lnTo>
                  <a:lnTo>
                    <a:pt x="228" y="240"/>
                  </a:lnTo>
                  <a:lnTo>
                    <a:pt x="238" y="238"/>
                  </a:lnTo>
                  <a:lnTo>
                    <a:pt x="246" y="236"/>
                  </a:lnTo>
                  <a:lnTo>
                    <a:pt x="252" y="236"/>
                  </a:lnTo>
                  <a:lnTo>
                    <a:pt x="256" y="238"/>
                  </a:lnTo>
                  <a:lnTo>
                    <a:pt x="258" y="240"/>
                  </a:lnTo>
                  <a:lnTo>
                    <a:pt x="260" y="242"/>
                  </a:lnTo>
                  <a:lnTo>
                    <a:pt x="262" y="248"/>
                  </a:lnTo>
                  <a:lnTo>
                    <a:pt x="260" y="254"/>
                  </a:lnTo>
                  <a:lnTo>
                    <a:pt x="258" y="260"/>
                  </a:lnTo>
                  <a:lnTo>
                    <a:pt x="256" y="270"/>
                  </a:lnTo>
                  <a:lnTo>
                    <a:pt x="250" y="280"/>
                  </a:lnTo>
                  <a:lnTo>
                    <a:pt x="246" y="290"/>
                  </a:lnTo>
                  <a:lnTo>
                    <a:pt x="242" y="300"/>
                  </a:lnTo>
                  <a:lnTo>
                    <a:pt x="240" y="308"/>
                  </a:lnTo>
                  <a:lnTo>
                    <a:pt x="240" y="316"/>
                  </a:lnTo>
                  <a:lnTo>
                    <a:pt x="240" y="322"/>
                  </a:lnTo>
                  <a:lnTo>
                    <a:pt x="244" y="326"/>
                  </a:lnTo>
                  <a:lnTo>
                    <a:pt x="248" y="328"/>
                  </a:lnTo>
                  <a:lnTo>
                    <a:pt x="254" y="330"/>
                  </a:lnTo>
                  <a:lnTo>
                    <a:pt x="260" y="330"/>
                  </a:lnTo>
                  <a:lnTo>
                    <a:pt x="268" y="328"/>
                  </a:lnTo>
                  <a:lnTo>
                    <a:pt x="278" y="326"/>
                  </a:lnTo>
                  <a:lnTo>
                    <a:pt x="290" y="322"/>
                  </a:lnTo>
                  <a:lnTo>
                    <a:pt x="292" y="320"/>
                  </a:lnTo>
                  <a:lnTo>
                    <a:pt x="290" y="316"/>
                  </a:lnTo>
                  <a:lnTo>
                    <a:pt x="288" y="318"/>
                  </a:lnTo>
                  <a:lnTo>
                    <a:pt x="276" y="322"/>
                  </a:lnTo>
                  <a:lnTo>
                    <a:pt x="268" y="324"/>
                  </a:lnTo>
                  <a:lnTo>
                    <a:pt x="260" y="326"/>
                  </a:lnTo>
                  <a:lnTo>
                    <a:pt x="254" y="326"/>
                  </a:lnTo>
                  <a:lnTo>
                    <a:pt x="250" y="324"/>
                  </a:lnTo>
                  <a:lnTo>
                    <a:pt x="246" y="322"/>
                  </a:lnTo>
                  <a:lnTo>
                    <a:pt x="244" y="320"/>
                  </a:lnTo>
                  <a:lnTo>
                    <a:pt x="244" y="314"/>
                  </a:lnTo>
                  <a:lnTo>
                    <a:pt x="244" y="308"/>
                  </a:lnTo>
                  <a:lnTo>
                    <a:pt x="246" y="302"/>
                  </a:lnTo>
                  <a:lnTo>
                    <a:pt x="250" y="292"/>
                  </a:lnTo>
                  <a:lnTo>
                    <a:pt x="254" y="282"/>
                  </a:lnTo>
                  <a:lnTo>
                    <a:pt x="260" y="272"/>
                  </a:lnTo>
                  <a:lnTo>
                    <a:pt x="264" y="262"/>
                  </a:lnTo>
                  <a:lnTo>
                    <a:pt x="266" y="254"/>
                  </a:lnTo>
                  <a:lnTo>
                    <a:pt x="266" y="246"/>
                  </a:lnTo>
                  <a:lnTo>
                    <a:pt x="264" y="240"/>
                  </a:lnTo>
                  <a:lnTo>
                    <a:pt x="262" y="236"/>
                  </a:lnTo>
                  <a:lnTo>
                    <a:pt x="258" y="234"/>
                  </a:lnTo>
                  <a:lnTo>
                    <a:pt x="252" y="232"/>
                  </a:lnTo>
                  <a:lnTo>
                    <a:pt x="246" y="232"/>
                  </a:lnTo>
                  <a:lnTo>
                    <a:pt x="236" y="234"/>
                  </a:lnTo>
                  <a:lnTo>
                    <a:pt x="228" y="236"/>
                  </a:lnTo>
                  <a:lnTo>
                    <a:pt x="216" y="240"/>
                  </a:lnTo>
                  <a:lnTo>
                    <a:pt x="206" y="244"/>
                  </a:lnTo>
                  <a:lnTo>
                    <a:pt x="196" y="248"/>
                  </a:lnTo>
                  <a:lnTo>
                    <a:pt x="188" y="248"/>
                  </a:lnTo>
                  <a:lnTo>
                    <a:pt x="182" y="248"/>
                  </a:lnTo>
                  <a:lnTo>
                    <a:pt x="178" y="248"/>
                  </a:lnTo>
                  <a:lnTo>
                    <a:pt x="176" y="246"/>
                  </a:lnTo>
                  <a:lnTo>
                    <a:pt x="174" y="242"/>
                  </a:lnTo>
                  <a:lnTo>
                    <a:pt x="172" y="238"/>
                  </a:lnTo>
                  <a:lnTo>
                    <a:pt x="174" y="232"/>
                  </a:lnTo>
                  <a:lnTo>
                    <a:pt x="176" y="224"/>
                  </a:lnTo>
                  <a:lnTo>
                    <a:pt x="178" y="216"/>
                  </a:lnTo>
                  <a:lnTo>
                    <a:pt x="184" y="206"/>
                  </a:lnTo>
                  <a:lnTo>
                    <a:pt x="188" y="194"/>
                  </a:lnTo>
                  <a:lnTo>
                    <a:pt x="192" y="186"/>
                  </a:lnTo>
                  <a:lnTo>
                    <a:pt x="194" y="176"/>
                  </a:lnTo>
                  <a:lnTo>
                    <a:pt x="194" y="170"/>
                  </a:lnTo>
                  <a:lnTo>
                    <a:pt x="194" y="164"/>
                  </a:lnTo>
                  <a:lnTo>
                    <a:pt x="192" y="160"/>
                  </a:lnTo>
                  <a:lnTo>
                    <a:pt x="186" y="156"/>
                  </a:lnTo>
                  <a:lnTo>
                    <a:pt x="182" y="154"/>
                  </a:lnTo>
                  <a:lnTo>
                    <a:pt x="174" y="154"/>
                  </a:lnTo>
                  <a:lnTo>
                    <a:pt x="166" y="156"/>
                  </a:lnTo>
                  <a:lnTo>
                    <a:pt x="156" y="160"/>
                  </a:lnTo>
                  <a:lnTo>
                    <a:pt x="144" y="164"/>
                  </a:lnTo>
                  <a:lnTo>
                    <a:pt x="134" y="168"/>
                  </a:lnTo>
                  <a:lnTo>
                    <a:pt x="126" y="170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0"/>
                  </a:lnTo>
                  <a:lnTo>
                    <a:pt x="104" y="168"/>
                  </a:lnTo>
                  <a:lnTo>
                    <a:pt x="102" y="166"/>
                  </a:lnTo>
                  <a:lnTo>
                    <a:pt x="102" y="160"/>
                  </a:lnTo>
                  <a:lnTo>
                    <a:pt x="102" y="154"/>
                  </a:lnTo>
                  <a:lnTo>
                    <a:pt x="104" y="148"/>
                  </a:lnTo>
                  <a:lnTo>
                    <a:pt x="108" y="138"/>
                  </a:lnTo>
                  <a:lnTo>
                    <a:pt x="112" y="128"/>
                  </a:lnTo>
                  <a:lnTo>
                    <a:pt x="118" y="118"/>
                  </a:lnTo>
                  <a:lnTo>
                    <a:pt x="120" y="108"/>
                  </a:lnTo>
                  <a:lnTo>
                    <a:pt x="122" y="100"/>
                  </a:lnTo>
                  <a:lnTo>
                    <a:pt x="124" y="92"/>
                  </a:lnTo>
                  <a:lnTo>
                    <a:pt x="122" y="86"/>
                  </a:lnTo>
                  <a:lnTo>
                    <a:pt x="120" y="82"/>
                  </a:lnTo>
                  <a:lnTo>
                    <a:pt x="116" y="80"/>
                  </a:lnTo>
                  <a:lnTo>
                    <a:pt x="110" y="78"/>
                  </a:lnTo>
                  <a:lnTo>
                    <a:pt x="102" y="78"/>
                  </a:lnTo>
                  <a:lnTo>
                    <a:pt x="94" y="80"/>
                  </a:lnTo>
                  <a:lnTo>
                    <a:pt x="84" y="82"/>
                  </a:lnTo>
                  <a:lnTo>
                    <a:pt x="74" y="86"/>
                  </a:lnTo>
                  <a:lnTo>
                    <a:pt x="64" y="90"/>
                  </a:lnTo>
                  <a:lnTo>
                    <a:pt x="54" y="92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32" y="88"/>
                  </a:lnTo>
                  <a:lnTo>
                    <a:pt x="30" y="84"/>
                  </a:lnTo>
                  <a:lnTo>
                    <a:pt x="30" y="78"/>
                  </a:lnTo>
                  <a:lnTo>
                    <a:pt x="32" y="70"/>
                  </a:lnTo>
                  <a:lnTo>
                    <a:pt x="36" y="62"/>
                  </a:lnTo>
                  <a:lnTo>
                    <a:pt x="42" y="52"/>
                  </a:lnTo>
                  <a:lnTo>
                    <a:pt x="46" y="40"/>
                  </a:lnTo>
                  <a:lnTo>
                    <a:pt x="50" y="30"/>
                  </a:lnTo>
                  <a:lnTo>
                    <a:pt x="52" y="22"/>
                  </a:lnTo>
                  <a:lnTo>
                    <a:pt x="52" y="16"/>
                  </a:lnTo>
                  <a:lnTo>
                    <a:pt x="52" y="10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4" y="2"/>
                  </a:lnTo>
                  <a:lnTo>
                    <a:pt x="14" y="6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2" name="Freeform 33"/>
            <p:cNvSpPr>
              <a:spLocks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2"/>
                <a:gd name="T52" fmla="*/ 0 h 112"/>
                <a:gd name="T53" fmla="*/ 112 w 1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3" name="Freeform 34"/>
            <p:cNvSpPr>
              <a:spLocks noEditPoints="1"/>
            </p:cNvSpPr>
            <p:nvPr/>
          </p:nvSpPr>
          <p:spPr bwMode="auto">
            <a:xfrm>
              <a:off x="3664" y="1248"/>
              <a:ext cx="112" cy="112"/>
            </a:xfrm>
            <a:custGeom>
              <a:avLst/>
              <a:gdLst>
                <a:gd name="T0" fmla="*/ 102 w 112"/>
                <a:gd name="T1" fmla="*/ 88 h 112"/>
                <a:gd name="T2" fmla="*/ 86 w 112"/>
                <a:gd name="T3" fmla="*/ 104 h 112"/>
                <a:gd name="T4" fmla="*/ 66 w 112"/>
                <a:gd name="T5" fmla="*/ 112 h 112"/>
                <a:gd name="T6" fmla="*/ 44 w 112"/>
                <a:gd name="T7" fmla="*/ 112 h 112"/>
                <a:gd name="T8" fmla="*/ 24 w 112"/>
                <a:gd name="T9" fmla="*/ 102 h 112"/>
                <a:gd name="T10" fmla="*/ 8 w 112"/>
                <a:gd name="T11" fmla="*/ 86 h 112"/>
                <a:gd name="T12" fmla="*/ 0 w 112"/>
                <a:gd name="T13" fmla="*/ 66 h 112"/>
                <a:gd name="T14" fmla="*/ 0 w 112"/>
                <a:gd name="T15" fmla="*/ 44 h 112"/>
                <a:gd name="T16" fmla="*/ 10 w 112"/>
                <a:gd name="T17" fmla="*/ 22 h 112"/>
                <a:gd name="T18" fmla="*/ 26 w 112"/>
                <a:gd name="T19" fmla="*/ 8 h 112"/>
                <a:gd name="T20" fmla="*/ 46 w 112"/>
                <a:gd name="T21" fmla="*/ 0 h 112"/>
                <a:gd name="T22" fmla="*/ 68 w 112"/>
                <a:gd name="T23" fmla="*/ 0 h 112"/>
                <a:gd name="T24" fmla="*/ 88 w 112"/>
                <a:gd name="T25" fmla="*/ 8 h 112"/>
                <a:gd name="T26" fmla="*/ 104 w 112"/>
                <a:gd name="T27" fmla="*/ 26 h 112"/>
                <a:gd name="T28" fmla="*/ 112 w 112"/>
                <a:gd name="T29" fmla="*/ 46 h 112"/>
                <a:gd name="T30" fmla="*/ 112 w 112"/>
                <a:gd name="T31" fmla="*/ 68 h 112"/>
                <a:gd name="T32" fmla="*/ 102 w 112"/>
                <a:gd name="T33" fmla="*/ 88 h 112"/>
                <a:gd name="T34" fmla="*/ 102 w 112"/>
                <a:gd name="T35" fmla="*/ 88 h 112"/>
                <a:gd name="T36" fmla="*/ 112 w 112"/>
                <a:gd name="T37" fmla="*/ 68 h 112"/>
                <a:gd name="T38" fmla="*/ 112 w 112"/>
                <a:gd name="T39" fmla="*/ 46 h 112"/>
                <a:gd name="T40" fmla="*/ 104 w 112"/>
                <a:gd name="T41" fmla="*/ 26 h 112"/>
                <a:gd name="T42" fmla="*/ 88 w 112"/>
                <a:gd name="T43" fmla="*/ 8 h 112"/>
                <a:gd name="T44" fmla="*/ 68 w 112"/>
                <a:gd name="T45" fmla="*/ 0 h 112"/>
                <a:gd name="T46" fmla="*/ 46 w 112"/>
                <a:gd name="T47" fmla="*/ 0 h 112"/>
                <a:gd name="T48" fmla="*/ 26 w 112"/>
                <a:gd name="T49" fmla="*/ 8 h 112"/>
                <a:gd name="T50" fmla="*/ 10 w 112"/>
                <a:gd name="T51" fmla="*/ 22 h 112"/>
                <a:gd name="T52" fmla="*/ 0 w 112"/>
                <a:gd name="T53" fmla="*/ 44 h 112"/>
                <a:gd name="T54" fmla="*/ 0 w 112"/>
                <a:gd name="T55" fmla="*/ 66 h 112"/>
                <a:gd name="T56" fmla="*/ 8 w 112"/>
                <a:gd name="T57" fmla="*/ 86 h 112"/>
                <a:gd name="T58" fmla="*/ 24 w 112"/>
                <a:gd name="T59" fmla="*/ 102 h 112"/>
                <a:gd name="T60" fmla="*/ 44 w 112"/>
                <a:gd name="T61" fmla="*/ 112 h 112"/>
                <a:gd name="T62" fmla="*/ 66 w 112"/>
                <a:gd name="T63" fmla="*/ 112 h 112"/>
                <a:gd name="T64" fmla="*/ 86 w 112"/>
                <a:gd name="T65" fmla="*/ 104 h 112"/>
                <a:gd name="T66" fmla="*/ 102 w 112"/>
                <a:gd name="T67" fmla="*/ 88 h 1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2"/>
                <a:gd name="T103" fmla="*/ 0 h 112"/>
                <a:gd name="T104" fmla="*/ 112 w 112"/>
                <a:gd name="T105" fmla="*/ 112 h 1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2" h="112">
                  <a:moveTo>
                    <a:pt x="102" y="88"/>
                  </a:moveTo>
                  <a:lnTo>
                    <a:pt x="86" y="104"/>
                  </a:lnTo>
                  <a:lnTo>
                    <a:pt x="66" y="112"/>
                  </a:lnTo>
                  <a:lnTo>
                    <a:pt x="44" y="112"/>
                  </a:lnTo>
                  <a:lnTo>
                    <a:pt x="24" y="102"/>
                  </a:lnTo>
                  <a:lnTo>
                    <a:pt x="8" y="86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0" y="22"/>
                  </a:lnTo>
                  <a:lnTo>
                    <a:pt x="26" y="8"/>
                  </a:lnTo>
                  <a:lnTo>
                    <a:pt x="46" y="0"/>
                  </a:lnTo>
                  <a:lnTo>
                    <a:pt x="68" y="0"/>
                  </a:lnTo>
                  <a:lnTo>
                    <a:pt x="88" y="8"/>
                  </a:lnTo>
                  <a:lnTo>
                    <a:pt x="104" y="26"/>
                  </a:lnTo>
                  <a:lnTo>
                    <a:pt x="112" y="46"/>
                  </a:lnTo>
                  <a:lnTo>
                    <a:pt x="112" y="68"/>
                  </a:lnTo>
                  <a:lnTo>
                    <a:pt x="102" y="88"/>
                  </a:lnTo>
                  <a:close/>
                  <a:moveTo>
                    <a:pt x="102" y="88"/>
                  </a:moveTo>
                  <a:lnTo>
                    <a:pt x="112" y="68"/>
                  </a:lnTo>
                  <a:lnTo>
                    <a:pt x="112" y="46"/>
                  </a:lnTo>
                  <a:lnTo>
                    <a:pt x="104" y="26"/>
                  </a:lnTo>
                  <a:lnTo>
                    <a:pt x="88" y="8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6" y="8"/>
                  </a:lnTo>
                  <a:lnTo>
                    <a:pt x="10" y="22"/>
                  </a:lnTo>
                  <a:lnTo>
                    <a:pt x="0" y="44"/>
                  </a:lnTo>
                  <a:lnTo>
                    <a:pt x="0" y="66"/>
                  </a:lnTo>
                  <a:lnTo>
                    <a:pt x="8" y="86"/>
                  </a:lnTo>
                  <a:lnTo>
                    <a:pt x="24" y="102"/>
                  </a:lnTo>
                  <a:lnTo>
                    <a:pt x="44" y="112"/>
                  </a:lnTo>
                  <a:lnTo>
                    <a:pt x="66" y="112"/>
                  </a:lnTo>
                  <a:lnTo>
                    <a:pt x="86" y="104"/>
                  </a:lnTo>
                  <a:lnTo>
                    <a:pt x="102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4" name="Freeform 35"/>
            <p:cNvSpPr>
              <a:spLocks/>
            </p:cNvSpPr>
            <p:nvPr/>
          </p:nvSpPr>
          <p:spPr bwMode="auto">
            <a:xfrm>
              <a:off x="3214" y="1306"/>
              <a:ext cx="494" cy="4"/>
            </a:xfrm>
            <a:custGeom>
              <a:avLst/>
              <a:gdLst>
                <a:gd name="T0" fmla="*/ 2 w 494"/>
                <a:gd name="T1" fmla="*/ 4 h 4"/>
                <a:gd name="T2" fmla="*/ 492 w 494"/>
                <a:gd name="T3" fmla="*/ 4 h 4"/>
                <a:gd name="T4" fmla="*/ 494 w 494"/>
                <a:gd name="T5" fmla="*/ 4 h 4"/>
                <a:gd name="T6" fmla="*/ 494 w 494"/>
                <a:gd name="T7" fmla="*/ 0 h 4"/>
                <a:gd name="T8" fmla="*/ 492 w 494"/>
                <a:gd name="T9" fmla="*/ 0 h 4"/>
                <a:gd name="T10" fmla="*/ 2 w 494"/>
                <a:gd name="T11" fmla="*/ 0 h 4"/>
                <a:gd name="T12" fmla="*/ 0 w 494"/>
                <a:gd name="T13" fmla="*/ 0 h 4"/>
                <a:gd name="T14" fmla="*/ 0 w 494"/>
                <a:gd name="T15" fmla="*/ 4 h 4"/>
                <a:gd name="T16" fmla="*/ 2 w 494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4"/>
                <a:gd name="T28" fmla="*/ 0 h 4"/>
                <a:gd name="T29" fmla="*/ 494 w 494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4" h="4">
                  <a:moveTo>
                    <a:pt x="2" y="4"/>
                  </a:moveTo>
                  <a:lnTo>
                    <a:pt x="492" y="4"/>
                  </a:lnTo>
                  <a:lnTo>
                    <a:pt x="494" y="4"/>
                  </a:lnTo>
                  <a:lnTo>
                    <a:pt x="494" y="0"/>
                  </a:lnTo>
                  <a:lnTo>
                    <a:pt x="49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5" name="Freeform 36"/>
            <p:cNvSpPr>
              <a:spLocks/>
            </p:cNvSpPr>
            <p:nvPr/>
          </p:nvSpPr>
          <p:spPr bwMode="auto">
            <a:xfrm>
              <a:off x="3774" y="1306"/>
              <a:ext cx="368" cy="4"/>
            </a:xfrm>
            <a:custGeom>
              <a:avLst/>
              <a:gdLst>
                <a:gd name="T0" fmla="*/ 2 w 368"/>
                <a:gd name="T1" fmla="*/ 4 h 4"/>
                <a:gd name="T2" fmla="*/ 366 w 368"/>
                <a:gd name="T3" fmla="*/ 4 h 4"/>
                <a:gd name="T4" fmla="*/ 368 w 368"/>
                <a:gd name="T5" fmla="*/ 4 h 4"/>
                <a:gd name="T6" fmla="*/ 368 w 368"/>
                <a:gd name="T7" fmla="*/ 0 h 4"/>
                <a:gd name="T8" fmla="*/ 366 w 368"/>
                <a:gd name="T9" fmla="*/ 0 h 4"/>
                <a:gd name="T10" fmla="*/ 2 w 368"/>
                <a:gd name="T11" fmla="*/ 0 h 4"/>
                <a:gd name="T12" fmla="*/ 0 w 368"/>
                <a:gd name="T13" fmla="*/ 0 h 4"/>
                <a:gd name="T14" fmla="*/ 0 w 368"/>
                <a:gd name="T15" fmla="*/ 4 h 4"/>
                <a:gd name="T16" fmla="*/ 2 w 368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4"/>
                <a:gd name="T29" fmla="*/ 368 w 368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4">
                  <a:moveTo>
                    <a:pt x="2" y="4"/>
                  </a:moveTo>
                  <a:lnTo>
                    <a:pt x="366" y="4"/>
                  </a:lnTo>
                  <a:lnTo>
                    <a:pt x="368" y="4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6" name="Freeform 37"/>
            <p:cNvSpPr>
              <a:spLocks/>
            </p:cNvSpPr>
            <p:nvPr/>
          </p:nvSpPr>
          <p:spPr bwMode="auto">
            <a:xfrm>
              <a:off x="3214" y="1320"/>
              <a:ext cx="466" cy="4"/>
            </a:xfrm>
            <a:custGeom>
              <a:avLst/>
              <a:gdLst>
                <a:gd name="T0" fmla="*/ 2 w 466"/>
                <a:gd name="T1" fmla="*/ 4 h 4"/>
                <a:gd name="T2" fmla="*/ 464 w 466"/>
                <a:gd name="T3" fmla="*/ 4 h 4"/>
                <a:gd name="T4" fmla="*/ 466 w 466"/>
                <a:gd name="T5" fmla="*/ 4 h 4"/>
                <a:gd name="T6" fmla="*/ 466 w 466"/>
                <a:gd name="T7" fmla="*/ 0 h 4"/>
                <a:gd name="T8" fmla="*/ 464 w 466"/>
                <a:gd name="T9" fmla="*/ 0 h 4"/>
                <a:gd name="T10" fmla="*/ 2 w 466"/>
                <a:gd name="T11" fmla="*/ 0 h 4"/>
                <a:gd name="T12" fmla="*/ 0 w 466"/>
                <a:gd name="T13" fmla="*/ 0 h 4"/>
                <a:gd name="T14" fmla="*/ 0 w 466"/>
                <a:gd name="T15" fmla="*/ 4 h 4"/>
                <a:gd name="T16" fmla="*/ 2 w 466"/>
                <a:gd name="T17" fmla="*/ 4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6"/>
                <a:gd name="T28" fmla="*/ 0 h 4"/>
                <a:gd name="T29" fmla="*/ 466 w 466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6" h="4">
                  <a:moveTo>
                    <a:pt x="2" y="4"/>
                  </a:moveTo>
                  <a:lnTo>
                    <a:pt x="464" y="4"/>
                  </a:lnTo>
                  <a:lnTo>
                    <a:pt x="466" y="4"/>
                  </a:lnTo>
                  <a:lnTo>
                    <a:pt x="466" y="0"/>
                  </a:lnTo>
                  <a:lnTo>
                    <a:pt x="46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7" name="Freeform 38"/>
            <p:cNvSpPr>
              <a:spLocks/>
            </p:cNvSpPr>
            <p:nvPr/>
          </p:nvSpPr>
          <p:spPr bwMode="auto">
            <a:xfrm>
              <a:off x="3760" y="1324"/>
              <a:ext cx="388" cy="6"/>
            </a:xfrm>
            <a:custGeom>
              <a:avLst/>
              <a:gdLst>
                <a:gd name="T0" fmla="*/ 2 w 388"/>
                <a:gd name="T1" fmla="*/ 6 h 6"/>
                <a:gd name="T2" fmla="*/ 386 w 388"/>
                <a:gd name="T3" fmla="*/ 6 h 6"/>
                <a:gd name="T4" fmla="*/ 388 w 388"/>
                <a:gd name="T5" fmla="*/ 6 h 6"/>
                <a:gd name="T6" fmla="*/ 388 w 388"/>
                <a:gd name="T7" fmla="*/ 0 h 6"/>
                <a:gd name="T8" fmla="*/ 386 w 388"/>
                <a:gd name="T9" fmla="*/ 0 h 6"/>
                <a:gd name="T10" fmla="*/ 2 w 388"/>
                <a:gd name="T11" fmla="*/ 0 h 6"/>
                <a:gd name="T12" fmla="*/ 0 w 388"/>
                <a:gd name="T13" fmla="*/ 0 h 6"/>
                <a:gd name="T14" fmla="*/ 0 w 388"/>
                <a:gd name="T15" fmla="*/ 6 h 6"/>
                <a:gd name="T16" fmla="*/ 2 w 38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8"/>
                <a:gd name="T28" fmla="*/ 0 h 6"/>
                <a:gd name="T29" fmla="*/ 388 w 38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8" h="6">
                  <a:moveTo>
                    <a:pt x="2" y="6"/>
                  </a:moveTo>
                  <a:lnTo>
                    <a:pt x="386" y="6"/>
                  </a:lnTo>
                  <a:lnTo>
                    <a:pt x="388" y="6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8" name="Freeform 39"/>
            <p:cNvSpPr>
              <a:spLocks/>
            </p:cNvSpPr>
            <p:nvPr/>
          </p:nvSpPr>
          <p:spPr bwMode="auto">
            <a:xfrm>
              <a:off x="3214" y="1282"/>
              <a:ext cx="500" cy="10"/>
            </a:xfrm>
            <a:custGeom>
              <a:avLst/>
              <a:gdLst>
                <a:gd name="T0" fmla="*/ 2 w 500"/>
                <a:gd name="T1" fmla="*/ 6 h 10"/>
                <a:gd name="T2" fmla="*/ 496 w 500"/>
                <a:gd name="T3" fmla="*/ 10 h 10"/>
                <a:gd name="T4" fmla="*/ 500 w 500"/>
                <a:gd name="T5" fmla="*/ 10 h 10"/>
                <a:gd name="T6" fmla="*/ 500 w 500"/>
                <a:gd name="T7" fmla="*/ 6 h 10"/>
                <a:gd name="T8" fmla="*/ 496 w 500"/>
                <a:gd name="T9" fmla="*/ 6 h 10"/>
                <a:gd name="T10" fmla="*/ 2 w 500"/>
                <a:gd name="T11" fmla="*/ 0 h 10"/>
                <a:gd name="T12" fmla="*/ 0 w 500"/>
                <a:gd name="T13" fmla="*/ 0 h 10"/>
                <a:gd name="T14" fmla="*/ 0 w 500"/>
                <a:gd name="T15" fmla="*/ 6 h 10"/>
                <a:gd name="T16" fmla="*/ 2 w 500"/>
                <a:gd name="T17" fmla="*/ 6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0"/>
                <a:gd name="T28" fmla="*/ 0 h 10"/>
                <a:gd name="T29" fmla="*/ 500 w 500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0" h="10">
                  <a:moveTo>
                    <a:pt x="2" y="6"/>
                  </a:moveTo>
                  <a:lnTo>
                    <a:pt x="496" y="10"/>
                  </a:lnTo>
                  <a:lnTo>
                    <a:pt x="500" y="10"/>
                  </a:lnTo>
                  <a:lnTo>
                    <a:pt x="500" y="6"/>
                  </a:lnTo>
                  <a:lnTo>
                    <a:pt x="496" y="6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719" name="Freeform 40"/>
            <p:cNvSpPr>
              <a:spLocks/>
            </p:cNvSpPr>
            <p:nvPr/>
          </p:nvSpPr>
          <p:spPr bwMode="auto">
            <a:xfrm>
              <a:off x="3774" y="1282"/>
              <a:ext cx="368" cy="6"/>
            </a:xfrm>
            <a:custGeom>
              <a:avLst/>
              <a:gdLst>
                <a:gd name="T0" fmla="*/ 2 w 368"/>
                <a:gd name="T1" fmla="*/ 6 h 6"/>
                <a:gd name="T2" fmla="*/ 366 w 368"/>
                <a:gd name="T3" fmla="*/ 6 h 6"/>
                <a:gd name="T4" fmla="*/ 368 w 368"/>
                <a:gd name="T5" fmla="*/ 6 h 6"/>
                <a:gd name="T6" fmla="*/ 368 w 368"/>
                <a:gd name="T7" fmla="*/ 0 h 6"/>
                <a:gd name="T8" fmla="*/ 366 w 368"/>
                <a:gd name="T9" fmla="*/ 0 h 6"/>
                <a:gd name="T10" fmla="*/ 2 w 368"/>
                <a:gd name="T11" fmla="*/ 0 h 6"/>
                <a:gd name="T12" fmla="*/ 0 w 368"/>
                <a:gd name="T13" fmla="*/ 0 h 6"/>
                <a:gd name="T14" fmla="*/ 0 w 368"/>
                <a:gd name="T15" fmla="*/ 6 h 6"/>
                <a:gd name="T16" fmla="*/ 2 w 36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8"/>
                <a:gd name="T28" fmla="*/ 0 h 6"/>
                <a:gd name="T29" fmla="*/ 368 w 368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8" h="6">
                  <a:moveTo>
                    <a:pt x="2" y="6"/>
                  </a:moveTo>
                  <a:lnTo>
                    <a:pt x="366" y="6"/>
                  </a:lnTo>
                  <a:lnTo>
                    <a:pt x="368" y="6"/>
                  </a:lnTo>
                  <a:lnTo>
                    <a:pt x="368" y="0"/>
                  </a:lnTo>
                  <a:lnTo>
                    <a:pt x="36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8676" name="Text Box 41"/>
          <p:cNvSpPr txBox="1">
            <a:spLocks noChangeArrowheads="1"/>
          </p:cNvSpPr>
          <p:nvPr/>
        </p:nvSpPr>
        <p:spPr bwMode="auto">
          <a:xfrm>
            <a:off x="2590800" y="1077913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DVCS</a:t>
            </a:r>
          </a:p>
        </p:txBody>
      </p:sp>
      <p:sp>
        <p:nvSpPr>
          <p:cNvPr id="28677" name="Text Box 42"/>
          <p:cNvSpPr txBox="1">
            <a:spLocks noChangeArrowheads="1"/>
          </p:cNvSpPr>
          <p:nvPr/>
        </p:nvSpPr>
        <p:spPr bwMode="auto">
          <a:xfrm>
            <a:off x="5543550" y="1077913"/>
            <a:ext cx="1981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  <a:cs typeface="Arial" charset="0"/>
              </a:rPr>
              <a:t>Bethe-Heitler</a:t>
            </a:r>
          </a:p>
        </p:txBody>
      </p:sp>
      <p:sp>
        <p:nvSpPr>
          <p:cNvPr id="28678" name="Text Box 43"/>
          <p:cNvSpPr txBox="1">
            <a:spLocks noChangeArrowheads="1"/>
          </p:cNvSpPr>
          <p:nvPr/>
        </p:nvSpPr>
        <p:spPr bwMode="auto">
          <a:xfrm>
            <a:off x="2916238" y="1655763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b="1">
                <a:solidFill>
                  <a:srgbClr val="FF0000"/>
                </a:solidFill>
              </a:rPr>
              <a:t>GPDs</a:t>
            </a:r>
          </a:p>
        </p:txBody>
      </p: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24075" y="3573463"/>
            <a:ext cx="4975225" cy="492125"/>
            <a:chOff x="1156" y="2532"/>
            <a:chExt cx="3134" cy="310"/>
          </a:xfrm>
        </p:grpSpPr>
        <p:sp>
          <p:nvSpPr>
            <p:cNvPr id="28682" name="Rectangle 53"/>
            <p:cNvSpPr>
              <a:spLocks noChangeArrowheads="1"/>
            </p:cNvSpPr>
            <p:nvPr/>
          </p:nvSpPr>
          <p:spPr bwMode="auto">
            <a:xfrm>
              <a:off x="1156" y="2532"/>
              <a:ext cx="3134" cy="31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600" b="1">
                  <a:solidFill>
                    <a:schemeClr val="accent2"/>
                  </a:solidFill>
                  <a:latin typeface="Times New Roman" pitchFamily="18" charset="0"/>
                </a:rPr>
                <a:t>Obs= Amp(DVCS+BH)      </a:t>
              </a:r>
              <a:r>
                <a:rPr lang="fr-FR" sz="2600" b="1">
                  <a:solidFill>
                    <a:srgbClr val="F91C17"/>
                  </a:solidFill>
                  <a:latin typeface="Times New Roman" pitchFamily="18" charset="0"/>
                </a:rPr>
                <a:t>CFFs</a:t>
              </a:r>
            </a:p>
          </p:txBody>
        </p:sp>
        <p:sp>
          <p:nvSpPr>
            <p:cNvPr id="28683" name="AutoShape 56"/>
            <p:cNvSpPr>
              <a:spLocks noChangeArrowheads="1"/>
            </p:cNvSpPr>
            <p:nvPr/>
          </p:nvSpPr>
          <p:spPr bwMode="auto">
            <a:xfrm>
              <a:off x="3333" y="2613"/>
              <a:ext cx="182" cy="182"/>
            </a:xfrm>
            <a:prstGeom prst="flowChartSummingJunct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06585" name="Rectangle 57"/>
          <p:cNvSpPr>
            <a:spLocks noChangeArrowheads="1"/>
          </p:cNvSpPr>
          <p:nvPr/>
        </p:nvSpPr>
        <p:spPr bwMode="auto">
          <a:xfrm>
            <a:off x="-541338" y="2328863"/>
            <a:ext cx="9761538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Can one recover the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8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F91C17"/>
                </a:solidFill>
                <a:latin typeface="Times New Roman" pitchFamily="18" charset="0"/>
              </a:rPr>
              <a:t>CFFs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from the DVCS observables?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" name="Rectangle 2"/>
          <p:cNvSpPr>
            <a:spLocks noChangeArrowheads="1"/>
          </p:cNvSpPr>
          <p:nvPr/>
        </p:nvSpPr>
        <p:spPr bwMode="auto">
          <a:xfrm>
            <a:off x="414338" y="4706938"/>
            <a:ext cx="8177212" cy="13858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Two (quasi-) model-independent approaches 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    to extract, at fixed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800" b="1" baseline="-25000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and </a:t>
            </a:r>
            <a:r>
              <a:rPr lang="fr-FR" sz="2800" b="1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800" b="1" baseline="3000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800" b="1">
                <a:solidFill>
                  <a:srgbClr val="00B0F0"/>
                </a:solidFill>
                <a:latin typeface="Times New Roman" pitchFamily="18" charset="0"/>
              </a:rPr>
              <a:t>(« local » fitting)</a:t>
            </a:r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,</a:t>
            </a:r>
          </a:p>
          <a:p>
            <a:pPr defTabSz="762000" eaLnBrk="0" hangingPunct="0"/>
            <a:r>
              <a:rPr lang="fr-FR" sz="2800" b="1">
                <a:solidFill>
                  <a:schemeClr val="accent2"/>
                </a:solidFill>
                <a:latin typeface="Times New Roman" pitchFamily="18" charset="0"/>
              </a:rPr>
              <a:t>	     the CFFs from the DVCS observables</a:t>
            </a:r>
            <a:endParaRPr lang="fr-FR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406585" grpId="0"/>
      <p:bldP spid="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213100"/>
            <a:ext cx="7191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1570038" y="5373688"/>
            <a:ext cx="4114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1476375" y="5689600"/>
            <a:ext cx="5661025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UL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latin typeface="Times New Roman" pitchFamily="18" charset="0"/>
              </a:rPr>
              <a:t>+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)(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x</a:t>
            </a:r>
            <a:r>
              <a:rPr lang="en-US" baseline="-25000">
                <a:latin typeface="Times New Roman" pitchFamily="18" charset="0"/>
              </a:rPr>
              <a:t>B</a:t>
            </a:r>
            <a:r>
              <a:rPr lang="en-US">
                <a:latin typeface="Times New Roman" pitchFamily="18" charset="0"/>
              </a:rPr>
              <a:t>/2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) –</a:t>
            </a:r>
            <a:r>
              <a:rPr lang="en-US">
                <a:latin typeface="Symbol" pitchFamily="18" charset="2"/>
                <a:cs typeface="Times New Roman" pitchFamily="18" charset="0"/>
              </a:rPr>
              <a:t>x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kF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Monotype Corsiva" pitchFamily="66" charset="0"/>
              </a:rPr>
              <a:t>+…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77" name="Rectangle 9"/>
          <p:cNvSpPr>
            <a:spLocks noChangeArrowheads="1"/>
          </p:cNvSpPr>
          <p:nvPr/>
        </p:nvSpPr>
        <p:spPr bwMode="auto">
          <a:xfrm>
            <a:off x="3333750" y="549910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8" name="Rectangle 9"/>
          <p:cNvSpPr>
            <a:spLocks noChangeArrowheads="1"/>
          </p:cNvSpPr>
          <p:nvPr/>
        </p:nvSpPr>
        <p:spPr bwMode="auto">
          <a:xfrm>
            <a:off x="6161088" y="5505450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28679" name="Text Box 3"/>
          <p:cNvSpPr txBox="1">
            <a:spLocks noChangeArrowheads="1"/>
          </p:cNvSpPr>
          <p:nvPr/>
        </p:nvSpPr>
        <p:spPr bwMode="auto">
          <a:xfrm>
            <a:off x="1463675" y="5199063"/>
            <a:ext cx="4305300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Ds</a:t>
            </a:r>
            <a:r>
              <a:rPr lang="en-US" baseline="-25000">
                <a:latin typeface="Times New Roman" pitchFamily="18" charset="0"/>
              </a:rPr>
              <a:t>LU</a:t>
            </a:r>
            <a:r>
              <a:rPr lang="en-US">
                <a:latin typeface="Times New Roman" pitchFamily="18" charset="0"/>
              </a:rPr>
              <a:t> ~ 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sin</a:t>
            </a:r>
            <a:r>
              <a:rPr lang="en-US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Im{F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+ </a:t>
            </a:r>
            <a:r>
              <a:rPr lang="en-US">
                <a:latin typeface="Symbol" pitchFamily="18" charset="2"/>
              </a:rPr>
              <a:t>x</a:t>
            </a:r>
            <a:r>
              <a:rPr lang="en-US">
                <a:latin typeface="Times New Roman" pitchFamily="18" charset="0"/>
              </a:rPr>
              <a:t>(F</a:t>
            </a:r>
            <a:r>
              <a:rPr lang="en-US" baseline="-25000">
                <a:latin typeface="Times New Roman" pitchFamily="18" charset="0"/>
              </a:rPr>
              <a:t>1</a:t>
            </a:r>
            <a:r>
              <a:rPr lang="en-US">
                <a:latin typeface="Times New Roman" pitchFamily="18" charset="0"/>
              </a:rPr>
              <a:t>+F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latin typeface="Times New Roman" pitchFamily="18" charset="0"/>
              </a:rPr>
              <a:t>)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H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-kF</a:t>
            </a:r>
            <a:r>
              <a:rPr lang="en-US" baseline="-25000">
                <a:latin typeface="Times New Roman" pitchFamily="18" charset="0"/>
              </a:rPr>
              <a:t>2</a:t>
            </a:r>
            <a:r>
              <a:rPr lang="en-US">
                <a:solidFill>
                  <a:srgbClr val="0000FF"/>
                </a:solidFill>
                <a:latin typeface="Monotype Corsiva" pitchFamily="66" charset="0"/>
              </a:rPr>
              <a:t>E</a:t>
            </a:r>
            <a:r>
              <a:rPr lang="en-US">
                <a:latin typeface="Times New Roman" pitchFamily="18" charset="0"/>
              </a:rPr>
              <a:t>}d</a:t>
            </a:r>
            <a:r>
              <a:rPr lang="en-US">
                <a:latin typeface="Symbol" pitchFamily="18" charset="2"/>
              </a:rPr>
              <a:t>f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4510088" y="5013325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~</a:t>
            </a:r>
            <a:endParaRPr lang="en-US" sz="240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0729" name="Rectangle 3"/>
          <p:cNvSpPr>
            <a:spLocks noChangeArrowheads="1"/>
          </p:cNvSpPr>
          <p:nvPr/>
        </p:nvSpPr>
        <p:spPr bwMode="auto">
          <a:xfrm>
            <a:off x="2024063" y="96838"/>
            <a:ext cx="4644220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Mapping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 and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linearization</a:t>
            </a:r>
            <a:endParaRPr lang="fr-FR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755650" y="765175"/>
            <a:ext cx="8569325" cy="230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If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enough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measured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one has a system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of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equations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8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unknowns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endParaRPr lang="fr-FR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reasonable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approximations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leading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-twist dominance,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neglect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of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1/Q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terms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,...)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the system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can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be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linear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practical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for the </a:t>
            </a:r>
            <a:r>
              <a:rPr lang="fr-FR" sz="2400" b="1" dirty="0" err="1">
                <a:solidFill>
                  <a:srgbClr val="FF33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FF33CC"/>
                </a:solidFill>
                <a:latin typeface="Times New Roman" pitchFamily="18" charset="0"/>
              </a:rPr>
              <a:t> propagation)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39553" y="6300028"/>
            <a:ext cx="81369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K. </a:t>
            </a:r>
            <a:r>
              <a:rPr lang="fr-FR" b="1" dirty="0" err="1">
                <a:solidFill>
                  <a:srgbClr val="00B050"/>
                </a:solidFill>
              </a:rPr>
              <a:t>Kumericki</a:t>
            </a:r>
            <a:r>
              <a:rPr lang="fr-FR" b="1" dirty="0">
                <a:solidFill>
                  <a:srgbClr val="00B050"/>
                </a:solidFill>
              </a:rPr>
              <a:t>, D. Mueller, M. </a:t>
            </a:r>
            <a:r>
              <a:rPr lang="fr-FR" b="1" dirty="0" smtClean="0">
                <a:solidFill>
                  <a:srgbClr val="00B050"/>
                </a:solidFill>
              </a:rPr>
              <a:t>Murray </a:t>
            </a:r>
            <a:r>
              <a:rPr lang="en-US" b="1" dirty="0" err="1" smtClean="0"/>
              <a:t>Phys.Part.Nucl</a:t>
            </a:r>
            <a:r>
              <a:rPr lang="en-US" b="1" dirty="0" smtClean="0"/>
              <a:t>. 45 (2014) 4, 723</a:t>
            </a:r>
            <a:endParaRPr lang="fr-F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6" grpId="0" animBg="1"/>
      <p:bldP spid="28677" grpId="0"/>
      <p:bldP spid="28678" grpId="0"/>
      <p:bldP spid="28679" grpId="0" animBg="1"/>
      <p:bldP spid="28680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766998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. For instance (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naive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):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3" name="Groupe 16"/>
          <p:cNvGrpSpPr/>
          <p:nvPr/>
        </p:nvGrpSpPr>
        <p:grpSpPr>
          <a:xfrm>
            <a:off x="827584" y="6058619"/>
            <a:ext cx="7711118" cy="682749"/>
            <a:chOff x="827584" y="6058619"/>
            <a:chExt cx="7711118" cy="682749"/>
          </a:xfrm>
        </p:grpSpPr>
        <p:pic>
          <p:nvPicPr>
            <p:cNvPr id="8294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27584" y="6058619"/>
              <a:ext cx="1881043" cy="682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4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6093296"/>
              <a:ext cx="3606662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3275856" y="6187076"/>
              <a:ext cx="14029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00CC"/>
                  </a:solidFill>
                  <a:latin typeface="Times New Roman" pitchFamily="18" charset="0"/>
                </a:rPr>
                <a:t>If -10&lt;x&lt;10:</a:t>
              </a:r>
              <a:endParaRPr lang="fr-FR" dirty="0">
                <a:solidFill>
                  <a:srgbClr val="0000C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 cstate="print"/>
          <a:srcRect r="50502"/>
          <a:stretch>
            <a:fillRect/>
          </a:stretch>
        </p:blipFill>
        <p:spPr bwMode="auto">
          <a:xfrm>
            <a:off x="152400" y="1119188"/>
            <a:ext cx="437473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1724"/>
          <a:stretch>
            <a:fillRect/>
          </a:stretch>
        </p:blipFill>
        <p:spPr bwMode="auto">
          <a:xfrm>
            <a:off x="4724923" y="1119188"/>
            <a:ext cx="4266677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87624" y="476672"/>
            <a:ext cx="64003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Examples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of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correlation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between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and </a:t>
            </a:r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H</a:t>
            </a:r>
            <a:r>
              <a:rPr lang="fr-FR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60232" y="260648"/>
            <a:ext cx="35137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 smtClean="0">
                <a:solidFill>
                  <a:srgbClr val="FF0000"/>
                </a:solidFill>
                <a:latin typeface="Times New Roman" pitchFamily="18" charset="0"/>
              </a:rPr>
              <a:t>~</a:t>
            </a:r>
            <a:endParaRPr lang="fr-FR" sz="2400" b="1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82"/>
          <p:cNvGrpSpPr>
            <a:grpSpLocks/>
          </p:cNvGrpSpPr>
          <p:nvPr/>
        </p:nvGrpSpPr>
        <p:grpSpPr bwMode="auto">
          <a:xfrm>
            <a:off x="2392015" y="5949280"/>
            <a:ext cx="4340225" cy="746420"/>
            <a:chOff x="246" y="937"/>
            <a:chExt cx="2734" cy="470"/>
          </a:xfrm>
        </p:grpSpPr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246" y="1176"/>
              <a:ext cx="2712" cy="23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Symbol" pitchFamily="18" charset="2"/>
                </a:rPr>
                <a:t>Ds</a:t>
              </a:r>
              <a:r>
                <a:rPr lang="en-US" baseline="-25000">
                  <a:latin typeface="Times New Roman" pitchFamily="18" charset="0"/>
                </a:rPr>
                <a:t>LU</a:t>
              </a:r>
              <a:r>
                <a:rPr lang="en-US">
                  <a:latin typeface="Times New Roman" pitchFamily="18" charset="0"/>
                </a:rPr>
                <a:t> ~ </a:t>
              </a:r>
              <a:r>
                <a:rPr lang="en-US">
                  <a:solidFill>
                    <a:srgbClr val="FF3300"/>
                  </a:solidFill>
                  <a:latin typeface="Times New Roman" pitchFamily="18" charset="0"/>
                </a:rPr>
                <a:t>sin</a:t>
              </a:r>
              <a:r>
                <a:rPr lang="en-US">
                  <a:solidFill>
                    <a:srgbClr val="FF3300"/>
                  </a:solidFill>
                  <a:latin typeface="Symbol" pitchFamily="18" charset="2"/>
                </a:rPr>
                <a:t>f</a:t>
              </a:r>
              <a:r>
                <a:rPr lang="en-US">
                  <a:solidFill>
                    <a:srgbClr val="FF3300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Im{F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>
                  <a:solidFill>
                    <a:schemeClr val="hlink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+ </a:t>
              </a:r>
              <a:r>
                <a:rPr lang="en-US">
                  <a:latin typeface="Symbol" pitchFamily="18" charset="2"/>
                </a:rPr>
                <a:t>x</a:t>
              </a:r>
              <a:r>
                <a:rPr lang="en-US">
                  <a:latin typeface="Times New Roman" pitchFamily="18" charset="0"/>
                </a:rPr>
                <a:t>(F</a:t>
              </a:r>
              <a:r>
                <a:rPr lang="en-US" baseline="-25000">
                  <a:latin typeface="Times New Roman" pitchFamily="18" charset="0"/>
                </a:rPr>
                <a:t>1</a:t>
              </a:r>
              <a:r>
                <a:rPr lang="en-US">
                  <a:latin typeface="Times New Roman" pitchFamily="18" charset="0"/>
                </a:rPr>
                <a:t>+F</a:t>
              </a:r>
              <a:r>
                <a:rPr lang="en-US" baseline="-25000">
                  <a:latin typeface="Times New Roman" pitchFamily="18" charset="0"/>
                </a:rPr>
                <a:t>2</a:t>
              </a:r>
              <a:r>
                <a:rPr lang="en-US">
                  <a:latin typeface="Times New Roman" pitchFamily="18" charset="0"/>
                </a:rPr>
                <a:t>)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H</a:t>
              </a:r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 </a:t>
              </a:r>
              <a:r>
                <a:rPr lang="en-US">
                  <a:latin typeface="Times New Roman" pitchFamily="18" charset="0"/>
                </a:rPr>
                <a:t>-kF</a:t>
              </a:r>
              <a:r>
                <a:rPr lang="en-US" baseline="-25000">
                  <a:latin typeface="Times New Roman" pitchFamily="18" charset="0"/>
                </a:rPr>
                <a:t>2</a:t>
              </a:r>
              <a:r>
                <a:rPr lang="en-US">
                  <a:solidFill>
                    <a:srgbClr val="0000FF"/>
                  </a:solidFill>
                  <a:latin typeface="Monotype Corsiva" pitchFamily="66" charset="0"/>
                </a:rPr>
                <a:t>E</a:t>
              </a:r>
              <a:r>
                <a:rPr lang="en-US">
                  <a:latin typeface="Times New Roman" pitchFamily="18" charset="0"/>
                </a:rPr>
                <a:t>}d</a:t>
              </a:r>
              <a:r>
                <a:rPr lang="en-US">
                  <a:latin typeface="Symbol" pitchFamily="18" charset="2"/>
                </a:rPr>
                <a:t>f</a:t>
              </a: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65" y="1059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solidFill>
                    <a:srgbClr val="0000FF"/>
                  </a:solidFill>
                  <a:latin typeface="Times New Roman" pitchFamily="18" charset="0"/>
                </a:rPr>
                <a:t>~</a:t>
              </a:r>
              <a:endParaRPr lang="en-US" sz="2400">
                <a:solidFill>
                  <a:srgbClr val="0000FF"/>
                </a:solidFill>
                <a:latin typeface="Tahoma" pitchFamily="34" charset="0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46" y="937"/>
              <a:ext cx="263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Times New Roman" pitchFamily="18" charset="0"/>
                </a:rPr>
                <a:t>Polarized beam, unpolarized target </a:t>
              </a:r>
              <a:r>
                <a:rPr lang="en-US">
                  <a:solidFill>
                    <a:srgbClr val="00B050"/>
                  </a:solidFill>
                  <a:latin typeface="Times New Roman" pitchFamily="18" charset="0"/>
                </a:rPr>
                <a:t>(BSA) </a:t>
              </a:r>
              <a:r>
                <a:rPr lang="en-US">
                  <a:latin typeface="Times New Roman" pitchFamily="18" charset="0"/>
                </a:rPr>
                <a:t>:</a:t>
              </a:r>
            </a:p>
          </p:txBody>
        </p:sp>
      </p:grp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6730190" y="6657171"/>
            <a:ext cx="184731" cy="4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2595563" y="96838"/>
            <a:ext cx="3857082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fr-FR" sz="2800" b="1" dirty="0" smtClean="0">
                <a:solidFill>
                  <a:srgbClr val="FF0000"/>
                </a:solidFill>
                <a:latin typeface="Times New Roman" pitchFamily="18" charset="0"/>
              </a:rPr>
              <a:t>/ 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«Brute force » </a:t>
            </a:r>
            <a:r>
              <a:rPr lang="fr-FR" sz="2800" b="1" dirty="0" err="1">
                <a:solidFill>
                  <a:srgbClr val="FF0000"/>
                </a:solidFill>
                <a:latin typeface="Times New Roman" pitchFamily="18" charset="0"/>
              </a:rPr>
              <a:t>fitting</a:t>
            </a:r>
            <a:r>
              <a:rPr lang="fr-FR" sz="2800" b="1" dirty="0">
                <a:solidFill>
                  <a:srgbClr val="FF0000"/>
                </a:solidFill>
                <a:latin typeface="Times New Roman" pitchFamily="18" charset="0"/>
              </a:rPr>
              <a:t> 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563563" y="765175"/>
            <a:ext cx="8489950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minimization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(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</a:rPr>
              <a:t>MINUIT + MINOS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of  the </a:t>
            </a: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available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DVCS observables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at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given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chemeClr val="hlink"/>
                </a:solidFill>
                <a:latin typeface="Times New Roman" pitchFamily="18" charset="0"/>
              </a:rPr>
              <a:t>x</a:t>
            </a:r>
            <a:r>
              <a:rPr lang="fr-FR" sz="2400" b="1" baseline="-25000" dirty="0" err="1">
                <a:solidFill>
                  <a:schemeClr val="hlink"/>
                </a:solidFill>
                <a:latin typeface="Times New Roman" pitchFamily="18" charset="0"/>
              </a:rPr>
              <a:t>B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,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t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and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chemeClr val="hlink"/>
                </a:solidFill>
                <a:latin typeface="Times New Roman" pitchFamily="18" charset="0"/>
              </a:rPr>
              <a:t>Q</a:t>
            </a:r>
            <a:r>
              <a:rPr lang="fr-FR" sz="2400" b="1" baseline="30000" dirty="0">
                <a:solidFill>
                  <a:schemeClr val="hlink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point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by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varying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within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limited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 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hyper-space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(</a:t>
            </a:r>
            <a:r>
              <a:rPr lang="fr-FR" sz="2400" b="1" dirty="0" err="1">
                <a:solidFill>
                  <a:srgbClr val="00B0F0"/>
                </a:solidFill>
                <a:latin typeface="Times New Roman" pitchFamily="18" charset="0"/>
              </a:rPr>
              <a:t>e.g</a:t>
            </a:r>
            <a:r>
              <a:rPr lang="fr-FR" sz="2400" b="1" dirty="0">
                <a:solidFill>
                  <a:srgbClr val="00B0F0"/>
                </a:solidFill>
                <a:latin typeface="Times New Roman" pitchFamily="18" charset="0"/>
              </a:rPr>
              <a:t>. 5xVGG)</a:t>
            </a: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566738" y="2060575"/>
            <a:ext cx="6615112" cy="1939925"/>
            <a:chOff x="566738" y="2060575"/>
            <a:chExt cx="6615112" cy="1939925"/>
          </a:xfrm>
        </p:grpSpPr>
        <p:sp>
          <p:nvSpPr>
            <p:cNvPr id="29704" name="Rectangle 2"/>
            <p:cNvSpPr>
              <a:spLocks noChangeArrowheads="1"/>
            </p:cNvSpPr>
            <p:nvPr/>
          </p:nvSpPr>
          <p:spPr bwMode="auto">
            <a:xfrm>
              <a:off x="566738" y="2060575"/>
              <a:ext cx="6615112" cy="193992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defTabSz="762000" eaLnBrk="0" hangingPunct="0"/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The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problem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can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be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(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largely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) </a:t>
              </a:r>
              <a:r>
                <a:rPr lang="fr-FR" sz="2400" b="1" dirty="0" err="1" smtClean="0">
                  <a:solidFill>
                    <a:srgbClr val="0000CC"/>
                  </a:solidFill>
                  <a:latin typeface="Times New Roman" pitchFamily="18" charset="0"/>
                </a:rPr>
                <a:t>underconstrained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: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Hall A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and </a:t>
              </a:r>
              <a:r>
                <a:rPr lang="fr-FR" sz="2400" b="1" dirty="0" err="1">
                  <a:solidFill>
                    <a:srgbClr val="00B0F0"/>
                  </a:solidFill>
                  <a:latin typeface="Times New Roman" pitchFamily="18" charset="0"/>
                </a:rPr>
                <a:t>unpol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. X-sections</a:t>
              </a:r>
            </a:p>
            <a:p>
              <a:pPr defTabSz="762000" eaLnBrk="0" hangingPunct="0"/>
              <a:r>
                <a:rPr lang="fr-FR" sz="2400" b="1" dirty="0" err="1">
                  <a:solidFill>
                    <a:srgbClr val="FF0000"/>
                  </a:solidFill>
                  <a:latin typeface="Times New Roman" pitchFamily="18" charset="0"/>
                </a:rPr>
                <a:t>JLab</a:t>
              </a:r>
              <a:r>
                <a:rPr lang="fr-FR" sz="2400" b="1" dirty="0">
                  <a:solidFill>
                    <a:srgbClr val="FF0000"/>
                  </a:solidFill>
                  <a:latin typeface="Times New Roman" pitchFamily="18" charset="0"/>
                </a:rPr>
                <a:t> CLAS</a:t>
              </a:r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: </a:t>
              </a:r>
              <a:r>
                <a:rPr lang="fr-FR" sz="2400" b="1" dirty="0">
                  <a:solidFill>
                    <a:srgbClr val="00B0F0"/>
                  </a:solidFill>
                  <a:latin typeface="Times New Roman" pitchFamily="18" charset="0"/>
                </a:rPr>
                <a:t>BSA + TSA</a:t>
              </a:r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  <a:p>
              <a:pPr defTabSz="762000" eaLnBrk="0" hangingPunct="0"/>
              <a:r>
                <a:rPr lang="fr-FR" sz="2400" b="1" dirty="0">
                  <a:solidFill>
                    <a:schemeClr val="accent2"/>
                  </a:solidFill>
                  <a:latin typeface="Times New Roman" pitchFamily="18" charset="0"/>
                </a:rPr>
                <a:t>		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2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constraints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and 8 </a:t>
              </a:r>
              <a:r>
                <a:rPr lang="fr-FR" sz="2400" b="1" dirty="0" err="1">
                  <a:solidFill>
                    <a:srgbClr val="0000CC"/>
                  </a:solidFill>
                  <a:latin typeface="Times New Roman" pitchFamily="18" charset="0"/>
                </a:rPr>
                <a:t>parameters</a:t>
              </a:r>
              <a:r>
                <a:rPr lang="fr-FR" sz="2400" b="1" dirty="0">
                  <a:solidFill>
                    <a:srgbClr val="0000CC"/>
                  </a:solidFill>
                  <a:latin typeface="Times New Roman" pitchFamily="18" charset="0"/>
                </a:rPr>
                <a:t> !</a:t>
              </a:r>
            </a:p>
            <a:p>
              <a:pPr defTabSz="762000" eaLnBrk="0" hangingPunct="0"/>
              <a:endParaRPr lang="fr-FR" sz="24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58" name="Flèche droite 57"/>
            <p:cNvSpPr/>
            <p:nvPr/>
          </p:nvSpPr>
          <p:spPr>
            <a:xfrm>
              <a:off x="1079500" y="3141663"/>
              <a:ext cx="755650" cy="5746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611188" y="3357563"/>
            <a:ext cx="8605837" cy="1568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However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as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some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observables are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largely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dominated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by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a single or a few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CFFs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there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is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a convergence (i.e. a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well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defined</a:t>
            </a:r>
            <a:endParaRPr lang="fr-FR" sz="24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minimum </a:t>
            </a:r>
            <a:r>
              <a:rPr lang="fr-FR" sz="2400" b="1" dirty="0">
                <a:solidFill>
                  <a:srgbClr val="00B0F0"/>
                </a:solidFill>
                <a:latin typeface="Symbol" pitchFamily="18" charset="2"/>
              </a:rPr>
              <a:t>c</a:t>
            </a:r>
            <a:r>
              <a:rPr lang="fr-FR" sz="2400" b="1" baseline="30000" dirty="0">
                <a:solidFill>
                  <a:srgbClr val="00B0F0"/>
                </a:solidFill>
                <a:latin typeface="Times New Roman" pitchFamily="18" charset="0"/>
              </a:rPr>
              <a:t>2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) for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these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latter CFFs.</a:t>
            </a:r>
          </a:p>
        </p:txBody>
      </p:sp>
      <p:sp>
        <p:nvSpPr>
          <p:cNvPr id="60" name="Rectangle 2"/>
          <p:cNvSpPr>
            <a:spLocks noChangeArrowheads="1"/>
          </p:cNvSpPr>
          <p:nvPr/>
        </p:nvSpPr>
        <p:spPr bwMode="auto">
          <a:xfrm>
            <a:off x="635000" y="4676775"/>
            <a:ext cx="7284174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762000" eaLnBrk="0" hangingPunct="0"/>
            <a:endParaRPr lang="fr-FR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contribution of the non-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CFF </a:t>
            </a:r>
            <a:r>
              <a:rPr lang="fr-FR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enters</a:t>
            </a:r>
            <a:r>
              <a:rPr lang="fr-FR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in </a:t>
            </a:r>
          </a:p>
          <a:p>
            <a:pPr defTabSz="762000" eaLnBrk="0" hangingPunct="0"/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error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bar of the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converging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00CC"/>
                </a:solidFill>
                <a:latin typeface="Times New Roman" pitchFamily="18" charset="0"/>
              </a:rPr>
              <a:t>ones</a:t>
            </a:r>
            <a:r>
              <a:rPr lang="fr-FR" sz="24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3" name="Groupe 14"/>
          <p:cNvGrpSpPr/>
          <p:nvPr/>
        </p:nvGrpSpPr>
        <p:grpSpPr>
          <a:xfrm>
            <a:off x="-36512" y="5949280"/>
            <a:ext cx="9073008" cy="801380"/>
            <a:chOff x="-36512" y="5949280"/>
            <a:chExt cx="9073008" cy="801380"/>
          </a:xfrm>
        </p:grpSpPr>
        <p:sp>
          <p:nvSpPr>
            <p:cNvPr id="29706" name="Text Box 46"/>
            <p:cNvSpPr txBox="1">
              <a:spLocks noChangeArrowheads="1"/>
            </p:cNvSpPr>
            <p:nvPr/>
          </p:nvSpPr>
          <p:spPr bwMode="auto">
            <a:xfrm>
              <a:off x="179512" y="5949280"/>
              <a:ext cx="2825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EPJA 37 (2008) 319</a:t>
              </a:r>
            </a:p>
          </p:txBody>
        </p:sp>
        <p:sp>
          <p:nvSpPr>
            <p:cNvPr id="29707" name="Text Box 47"/>
            <p:cNvSpPr txBox="1">
              <a:spLocks noChangeArrowheads="1"/>
            </p:cNvSpPr>
            <p:nvPr/>
          </p:nvSpPr>
          <p:spPr bwMode="auto">
            <a:xfrm>
              <a:off x="-36512" y="6381328"/>
              <a:ext cx="44513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&amp; H. </a:t>
              </a:r>
              <a:r>
                <a:rPr lang="fr-FR" b="1" dirty="0" smtClean="0">
                  <a:solidFill>
                    <a:srgbClr val="00B050"/>
                  </a:solidFill>
                </a:rPr>
                <a:t>Moutarde </a:t>
              </a:r>
              <a:r>
                <a:rPr lang="fr-FR" b="1" dirty="0"/>
                <a:t>EPJA 42 (2009) 71</a:t>
              </a:r>
            </a:p>
          </p:txBody>
        </p:sp>
        <p:sp>
          <p:nvSpPr>
            <p:cNvPr id="12" name="Text Box 49"/>
            <p:cNvSpPr txBox="1">
              <a:spLocks noChangeArrowheads="1"/>
            </p:cNvSpPr>
            <p:nvPr/>
          </p:nvSpPr>
          <p:spPr bwMode="auto">
            <a:xfrm>
              <a:off x="6084168" y="5949280"/>
              <a:ext cx="277495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/>
                <a:t>PLB 693 (2010) 17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832" y="5949280"/>
              <a:ext cx="2839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b="1" dirty="0" smtClean="0">
                  <a:solidFill>
                    <a:srgbClr val="00B050"/>
                  </a:solidFill>
                </a:rPr>
                <a:t>M.G. </a:t>
              </a:r>
              <a:r>
                <a:rPr lang="fr-FR" b="1" dirty="0" smtClean="0"/>
                <a:t>PLB 689 (2010) 156</a:t>
              </a:r>
              <a:endParaRPr lang="fr-FR" b="1" dirty="0"/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4273654" y="6381328"/>
              <a:ext cx="4762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M.G. </a:t>
              </a:r>
              <a:r>
                <a:rPr lang="fr-FR" b="1" dirty="0" smtClean="0">
                  <a:solidFill>
                    <a:srgbClr val="00B050"/>
                  </a:solidFill>
                </a:rPr>
                <a:t>&amp; M. Boer </a:t>
              </a:r>
              <a:r>
                <a:rPr lang="fr-FR" b="1" dirty="0" err="1" smtClean="0"/>
                <a:t>J.Phys.</a:t>
              </a:r>
              <a:r>
                <a:rPr lang="fr-FR" b="1" dirty="0" smtClean="0"/>
                <a:t>G 42 </a:t>
              </a:r>
              <a:r>
                <a:rPr lang="fr-FR" b="1" dirty="0"/>
                <a:t>(</a:t>
              </a:r>
              <a:r>
                <a:rPr lang="fr-FR" b="1" dirty="0" smtClean="0"/>
                <a:t>2015) 034023</a:t>
              </a:r>
              <a:endParaRPr lang="fr-F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849</Words>
  <Application>Microsoft Office PowerPoint</Application>
  <PresentationFormat>Affichage à l'écran (4:3)</PresentationFormat>
  <Paragraphs>182</Paragraphs>
  <Slides>32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Company>INFN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 Central Neutron Detector:  Physics and Instrumentation</dc:title>
  <dc:creator>Raffaella De Vita</dc:creator>
  <cp:lastModifiedBy>$guidal</cp:lastModifiedBy>
  <cp:revision>692</cp:revision>
  <dcterms:created xsi:type="dcterms:W3CDTF">2010-06-16T00:37:51Z</dcterms:created>
  <dcterms:modified xsi:type="dcterms:W3CDTF">2016-09-29T08:43:34Z</dcterms:modified>
</cp:coreProperties>
</file>