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546" r:id="rId2"/>
    <p:sldId id="501" r:id="rId3"/>
    <p:sldId id="576" r:id="rId4"/>
    <p:sldId id="577" r:id="rId5"/>
    <p:sldId id="570" r:id="rId6"/>
    <p:sldId id="569" r:id="rId7"/>
    <p:sldId id="572" r:id="rId8"/>
    <p:sldId id="571" r:id="rId9"/>
    <p:sldId id="573" r:id="rId10"/>
    <p:sldId id="574" r:id="rId11"/>
    <p:sldId id="575" r:id="rId12"/>
    <p:sldId id="578" r:id="rId13"/>
    <p:sldId id="579" r:id="rId14"/>
    <p:sldId id="582" r:id="rId15"/>
    <p:sldId id="560" r:id="rId16"/>
    <p:sldId id="583" r:id="rId17"/>
    <p:sldId id="584" r:id="rId18"/>
    <p:sldId id="585" r:id="rId19"/>
    <p:sldId id="568" r:id="rId20"/>
    <p:sldId id="548" r:id="rId21"/>
    <p:sldId id="587" r:id="rId22"/>
    <p:sldId id="552" r:id="rId23"/>
    <p:sldId id="551" r:id="rId24"/>
    <p:sldId id="556" r:id="rId25"/>
    <p:sldId id="557" r:id="rId26"/>
    <p:sldId id="535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00"/>
    <a:srgbClr val="800000"/>
    <a:srgbClr val="A50021"/>
    <a:srgbClr val="CC0000"/>
    <a:srgbClr val="4C004C"/>
    <a:srgbClr val="420042"/>
    <a:srgbClr val="580058"/>
    <a:srgbClr val="660066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6093" autoAdjust="0"/>
  </p:normalViewPr>
  <p:slideViewPr>
    <p:cSldViewPr>
      <p:cViewPr varScale="1">
        <p:scale>
          <a:sx n="69" d="100"/>
          <a:sy n="69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A589-A843-42BC-AF55-72CDF2722784}" type="datetimeFigureOut">
              <a:rPr lang="fr-FR" smtClean="0"/>
              <a:pPr/>
              <a:t>28/09/2016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91FEE-D672-4141-98A7-0B945BAB3C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8946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28/09/2016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24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62.png"/><Relationship Id="rId18" Type="http://schemas.openxmlformats.org/officeDocument/2006/relationships/image" Target="../media/image93.png"/><Relationship Id="rId3" Type="http://schemas.openxmlformats.org/officeDocument/2006/relationships/image" Target="../media/image82.png"/><Relationship Id="rId21" Type="http://schemas.openxmlformats.org/officeDocument/2006/relationships/image" Target="../media/image96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2.png"/><Relationship Id="rId2" Type="http://schemas.openxmlformats.org/officeDocument/2006/relationships/image" Target="../media/image65.png"/><Relationship Id="rId16" Type="http://schemas.openxmlformats.org/officeDocument/2006/relationships/image" Target="../media/image67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64.png"/><Relationship Id="rId23" Type="http://schemas.openxmlformats.org/officeDocument/2006/relationships/image" Target="../media/image98.png"/><Relationship Id="rId10" Type="http://schemas.openxmlformats.org/officeDocument/2006/relationships/image" Target="../media/image89.png"/><Relationship Id="rId19" Type="http://schemas.openxmlformats.org/officeDocument/2006/relationships/image" Target="../media/image9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63.png"/><Relationship Id="rId22" Type="http://schemas.openxmlformats.org/officeDocument/2006/relationships/image" Target="../media/image9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34.png"/><Relationship Id="rId7" Type="http://schemas.openxmlformats.org/officeDocument/2006/relationships/image" Target="../media/image11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34.png"/><Relationship Id="rId7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0.png"/><Relationship Id="rId7" Type="http://schemas.openxmlformats.org/officeDocument/2006/relationships/image" Target="../media/image3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21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4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26.png"/><Relationship Id="rId3" Type="http://schemas.openxmlformats.org/officeDocument/2006/relationships/image" Target="../media/image123.png"/><Relationship Id="rId7" Type="http://schemas.openxmlformats.org/officeDocument/2006/relationships/image" Target="../media/image32.png"/><Relationship Id="rId12" Type="http://schemas.openxmlformats.org/officeDocument/2006/relationships/image" Target="../media/image11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15.png"/><Relationship Id="rId5" Type="http://schemas.openxmlformats.org/officeDocument/2006/relationships/image" Target="../media/image40.png"/><Relationship Id="rId10" Type="http://schemas.openxmlformats.org/officeDocument/2006/relationships/image" Target="../media/image125.png"/><Relationship Id="rId4" Type="http://schemas.openxmlformats.org/officeDocument/2006/relationships/image" Target="../media/image34.png"/><Relationship Id="rId9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4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492896"/>
            <a:ext cx="9144000" cy="1655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55" name="Titre 1"/>
          <p:cNvSpPr txBox="1">
            <a:spLocks/>
          </p:cNvSpPr>
          <p:nvPr/>
        </p:nvSpPr>
        <p:spPr bwMode="auto">
          <a:xfrm>
            <a:off x="107504" y="2581796"/>
            <a:ext cx="89519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Distributions </a:t>
            </a:r>
            <a:r>
              <a:rPr lang="fr-FR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partoniques</a:t>
            </a:r>
            <a:r>
              <a:rPr lang="fr-FR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simples</a:t>
            </a:r>
          </a:p>
          <a:p>
            <a:pPr algn="ctr"/>
            <a:r>
              <a:rPr lang="fr-FR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dans le nucléon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6" name="Titre 1"/>
          <p:cNvSpPr txBox="1">
            <a:spLocks/>
          </p:cNvSpPr>
          <p:nvPr/>
        </p:nvSpPr>
        <p:spPr bwMode="auto">
          <a:xfrm>
            <a:off x="1619672" y="6353175"/>
            <a:ext cx="597666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 b="1" dirty="0" err="1" smtClean="0">
                <a:latin typeface="Tahoma" pitchFamily="34" charset="0"/>
                <a:cs typeface="Tahoma" pitchFamily="34" charset="0"/>
              </a:rPr>
              <a:t>September</a:t>
            </a: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 29th, IPNO, Orsay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276600" y="4551710"/>
            <a:ext cx="2663825" cy="74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Cédric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Lorcé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Sous-titre 2"/>
          <p:cNvSpPr>
            <a:spLocks noGrp="1"/>
          </p:cNvSpPr>
          <p:nvPr>
            <p:ph type="subTitle" idx="1"/>
          </p:nvPr>
        </p:nvSpPr>
        <p:spPr>
          <a:xfrm>
            <a:off x="3131840" y="5400000"/>
            <a:ext cx="1223714" cy="28823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CPHT</a:t>
            </a:r>
            <a:endParaRPr lang="fr-F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22" descr="http://www.studyramagrandesecoles.com/fckEditor/upload/Logo%20Ecole%20polytechnique%20horizontal%20jpeg%20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537" y="5157192"/>
            <a:ext cx="159267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987824" y="692696"/>
            <a:ext cx="597666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Meeting</a:t>
            </a:r>
            <a:r>
              <a:rPr kumimoji="0" lang="fr-FR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de lancement du GDR QCD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interactions simples et multiples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entre partons dans les nucléons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3" name="Picture 2" descr="http://cdn.phys.org/newman/gfx/news/hires/2016/2-physicistsz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5" y="341511"/>
            <a:ext cx="2711746" cy="1719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87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1" y="2924945"/>
            <a:ext cx="3724751" cy="84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9732" y="1290785"/>
            <a:ext cx="2104326" cy="1052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2267896" y="1324078"/>
            <a:ext cx="1368000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075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Spin-</a:t>
            </a:r>
            <a:r>
              <a:rPr lang="fr-FR" altLang="fr-FR" sz="2800" dirty="0" err="1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orbit</a:t>
            </a:r>
            <a:r>
              <a:rPr lang="fr-FR" altLang="fr-FR" sz="28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2800" dirty="0" err="1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correlations</a:t>
            </a:r>
            <a:endParaRPr lang="fr-FR" altLang="fr-FR" sz="2800" dirty="0" smtClean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62" y="1816550"/>
            <a:ext cx="1096310" cy="460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861" t="12532" r="1780" b="13692"/>
          <a:stretch/>
        </p:blipFill>
        <p:spPr bwMode="auto">
          <a:xfrm>
            <a:off x="3019165" y="1722675"/>
            <a:ext cx="274960" cy="27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llipse 28"/>
          <p:cNvSpPr/>
          <p:nvPr/>
        </p:nvSpPr>
        <p:spPr>
          <a:xfrm>
            <a:off x="6516368" y="1324078"/>
            <a:ext cx="1368000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34" y="1816550"/>
            <a:ext cx="1096310" cy="460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ficher l'image d'origin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93088" y="1640549"/>
            <a:ext cx="432000" cy="3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861" t="12532" r="1780" b="13692"/>
          <a:stretch/>
        </p:blipFill>
        <p:spPr bwMode="auto">
          <a:xfrm>
            <a:off x="7267637" y="1722675"/>
            <a:ext cx="274960" cy="27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Espace réservé du contenu 2"/>
          <p:cNvSpPr txBox="1">
            <a:spLocks/>
          </p:cNvSpPr>
          <p:nvPr/>
        </p:nvSpPr>
        <p:spPr bwMode="auto">
          <a:xfrm>
            <a:off x="1337251" y="980728"/>
            <a:ext cx="140812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1200" b="1" dirty="0" smtClean="0">
                <a:latin typeface="Tahoma" pitchFamily="34" charset="0"/>
                <a:cs typeface="Tahoma" pitchFamily="34" charset="0"/>
              </a:rPr>
              <a:t>Quark OAM</a:t>
            </a:r>
            <a:endParaRPr lang="fr-FR" alt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Espace réservé du contenu 2"/>
          <p:cNvSpPr txBox="1">
            <a:spLocks/>
          </p:cNvSpPr>
          <p:nvPr/>
        </p:nvSpPr>
        <p:spPr bwMode="auto">
          <a:xfrm>
            <a:off x="5364240" y="980728"/>
            <a:ext cx="17281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1200" b="1" dirty="0" smtClean="0">
                <a:latin typeface="Tahoma" pitchFamily="34" charset="0"/>
                <a:cs typeface="Tahoma" pitchFamily="34" charset="0"/>
              </a:rPr>
              <a:t>Quark spin-</a:t>
            </a:r>
            <a:r>
              <a:rPr lang="fr-FR" altLang="fr-FR" sz="1200" b="1" dirty="0" err="1" smtClean="0">
                <a:latin typeface="Tahoma" pitchFamily="34" charset="0"/>
                <a:cs typeface="Tahoma" pitchFamily="34" charset="0"/>
              </a:rPr>
              <a:t>orbit</a:t>
            </a:r>
            <a:r>
              <a:rPr lang="fr-FR" altLang="fr-FR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200" b="1" dirty="0" err="1" smtClean="0">
                <a:latin typeface="Tahoma" pitchFamily="34" charset="0"/>
                <a:cs typeface="Tahoma" pitchFamily="34" charset="0"/>
              </a:rPr>
              <a:t>correlation</a:t>
            </a:r>
            <a:endParaRPr lang="fr-FR" altLang="fr-FR" sz="1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6"/>
            <a:ext cx="3334703" cy="84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Espace réservé du contenu 2"/>
          <p:cNvSpPr txBox="1">
            <a:spLocks/>
          </p:cNvSpPr>
          <p:nvPr/>
        </p:nvSpPr>
        <p:spPr bwMode="auto">
          <a:xfrm rot="16200000">
            <a:off x="-316160" y="5076800"/>
            <a:ext cx="1800200" cy="3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200" b="1" dirty="0" err="1" smtClean="0">
                <a:latin typeface="Tahoma" pitchFamily="34" charset="0"/>
                <a:cs typeface="Tahoma" pitchFamily="34" charset="0"/>
              </a:rPr>
              <a:t>Nucleon</a:t>
            </a: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200" b="1" dirty="0" err="1" smtClean="0">
                <a:latin typeface="Tahoma" pitchFamily="34" charset="0"/>
                <a:cs typeface="Tahoma" pitchFamily="34" charset="0"/>
              </a:rPr>
              <a:t>polarization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5" name="Groupe 44"/>
          <p:cNvGrpSpPr>
            <a:grpSpLocks noChangeAspect="1"/>
          </p:cNvGrpSpPr>
          <p:nvPr/>
        </p:nvGrpSpPr>
        <p:grpSpPr>
          <a:xfrm>
            <a:off x="778554" y="4349197"/>
            <a:ext cx="5449782" cy="1813420"/>
            <a:chOff x="2324620" y="1212316"/>
            <a:chExt cx="6228885" cy="2072668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620" y="1212316"/>
              <a:ext cx="6228885" cy="207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7" name="Connecteur droit 46"/>
            <p:cNvCxnSpPr/>
            <p:nvPr/>
          </p:nvCxnSpPr>
          <p:spPr>
            <a:xfrm>
              <a:off x="3995936" y="1332000"/>
              <a:ext cx="0" cy="181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2358000" y="2160000"/>
              <a:ext cx="61024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5508104" y="1332000"/>
              <a:ext cx="0" cy="181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2771800" y="1332000"/>
              <a:ext cx="0" cy="181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2358000" y="2484000"/>
              <a:ext cx="61024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Espace réservé du contenu 2"/>
          <p:cNvSpPr txBox="1">
            <a:spLocks/>
          </p:cNvSpPr>
          <p:nvPr/>
        </p:nvSpPr>
        <p:spPr bwMode="auto">
          <a:xfrm>
            <a:off x="2195736" y="4077072"/>
            <a:ext cx="2706649" cy="3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Quark </a:t>
            </a:r>
            <a:r>
              <a:rPr lang="fr-FR" sz="1200" b="1" dirty="0" err="1" smtClean="0">
                <a:latin typeface="Tahoma" pitchFamily="34" charset="0"/>
                <a:cs typeface="Tahoma" pitchFamily="34" charset="0"/>
              </a:rPr>
              <a:t>polarization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3" name="Picture 34" descr="screenshot_07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371200"/>
            <a:ext cx="1756028" cy="175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oup 13"/>
          <p:cNvGrpSpPr>
            <a:grpSpLocks/>
          </p:cNvGrpSpPr>
          <p:nvPr/>
        </p:nvGrpSpPr>
        <p:grpSpPr bwMode="auto">
          <a:xfrm>
            <a:off x="7347299" y="3933056"/>
            <a:ext cx="669925" cy="341312"/>
            <a:chOff x="286" y="3388"/>
            <a:chExt cx="380" cy="194"/>
          </a:xfrm>
        </p:grpSpPr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286" y="3408"/>
              <a:ext cx="367" cy="17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6" name="Text Box 15"/>
            <p:cNvSpPr txBox="1">
              <a:spLocks noChangeArrowheads="1"/>
            </p:cNvSpPr>
            <p:nvPr/>
          </p:nvSpPr>
          <p:spPr bwMode="auto">
            <a:xfrm>
              <a:off x="289" y="3388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600" dirty="0" err="1">
                  <a:latin typeface="Tahoma" pitchFamily="34" charset="0"/>
                  <a:cs typeface="Tahoma" pitchFamily="34" charset="0"/>
                </a:rPr>
                <a:t>GPDs</a:t>
              </a:r>
              <a:endParaRPr lang="fr-BE" sz="16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7" name="Espace réservé du contenu 2"/>
          <p:cNvSpPr txBox="1">
            <a:spLocks/>
          </p:cNvSpPr>
          <p:nvPr/>
        </p:nvSpPr>
        <p:spPr bwMode="auto">
          <a:xfrm>
            <a:off x="683568" y="6364560"/>
            <a:ext cx="446449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Increase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interest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in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other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AM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correlations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?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2931" y="4859999"/>
            <a:ext cx="131092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1169801" y="5191213"/>
            <a:ext cx="1071022" cy="27060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00" y="5842800"/>
            <a:ext cx="208883" cy="1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00" y="5418000"/>
            <a:ext cx="143351" cy="17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32"/>
          <p:cNvSpPr>
            <a:spLocks noChangeArrowheads="1"/>
          </p:cNvSpPr>
          <p:nvPr/>
        </p:nvSpPr>
        <p:spPr bwMode="auto">
          <a:xfrm>
            <a:off x="7595775" y="2678723"/>
            <a:ext cx="11526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(2014)]</a:t>
            </a:r>
          </a:p>
        </p:txBody>
      </p:sp>
      <p:sp>
        <p:nvSpPr>
          <p:cNvPr id="75" name="Rectangle 32"/>
          <p:cNvSpPr>
            <a:spLocks noChangeArrowheads="1"/>
          </p:cNvSpPr>
          <p:nvPr/>
        </p:nvSpPr>
        <p:spPr bwMode="auto">
          <a:xfrm>
            <a:off x="4613864" y="6135107"/>
            <a:ext cx="19023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 (2016)]</a:t>
            </a:r>
          </a:p>
        </p:txBody>
      </p:sp>
    </p:spTree>
    <p:extLst>
      <p:ext uri="{BB962C8B-B14F-4D97-AF65-F5344CB8AC3E}">
        <p14:creationId xmlns="" xmlns:p14="http://schemas.microsoft.com/office/powerpoint/2010/main" val="21432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883" y="4480075"/>
            <a:ext cx="6376485" cy="218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075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 err="1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Transversity</a:t>
            </a:r>
            <a:r>
              <a:rPr lang="fr-FR" altLang="fr-FR" sz="28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2800" dirty="0" err="1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GPDs</a:t>
            </a:r>
            <a:endParaRPr lang="fr-FR" altLang="fr-FR" sz="2800" dirty="0" smtClean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Espace réservé du contenu 2"/>
          <p:cNvSpPr txBox="1">
            <a:spLocks/>
          </p:cNvSpPr>
          <p:nvPr/>
        </p:nvSpPr>
        <p:spPr bwMode="auto">
          <a:xfrm>
            <a:off x="683568" y="3645024"/>
            <a:ext cx="748883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Focus on DVMP ?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Comparison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with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other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constraints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(SIDIS,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dihadron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) on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nucleon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tensor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charge ?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Violations of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Soffer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bound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?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3254790" y="963960"/>
            <a:ext cx="563667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Transversity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helicity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-flip)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is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not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a simple rotation of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helicity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13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9792" y="908720"/>
            <a:ext cx="441327" cy="441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683568" y="964800"/>
            <a:ext cx="197971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Relativistic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effects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2772" name="Picture 4" descr="Résultat de recherche d'images pour &quot;transversity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628800"/>
            <a:ext cx="1872208" cy="1845462"/>
          </a:xfrm>
          <a:prstGeom prst="rect">
            <a:avLst/>
          </a:prstGeom>
          <a:noFill/>
        </p:spPr>
      </p:pic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3635896" y="2204864"/>
            <a:ext cx="38164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BSM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physics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can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in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principle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couple to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any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nucleon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charge !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6588224" y="6525344"/>
            <a:ext cx="17281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Radici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0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. (2015)]</a:t>
            </a: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6372200" y="1301279"/>
            <a:ext cx="25202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Ralston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fr-BE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Soper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(1979)]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[Jaffe, Ji (1991)]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Barone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fr-BE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Drago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fr-BE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Ratcliffe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(2002)]</a:t>
            </a:r>
          </a:p>
        </p:txBody>
      </p:sp>
    </p:spTree>
    <p:extLst>
      <p:ext uri="{BB962C8B-B14F-4D97-AF65-F5344CB8AC3E}">
        <p14:creationId xmlns="" xmlns:p14="http://schemas.microsoft.com/office/powerpoint/2010/main" val="34262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879599" y="1124744"/>
            <a:ext cx="2588096" cy="2736304"/>
            <a:chOff x="3456" y="2064"/>
            <a:chExt cx="1903" cy="2160"/>
          </a:xfrm>
        </p:grpSpPr>
        <p:pic>
          <p:nvPicPr>
            <p:cNvPr id="8243" name="Picture 36" descr="sli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6" y="2064"/>
              <a:ext cx="1903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44" name="Line 28"/>
            <p:cNvSpPr>
              <a:spLocks noChangeShapeType="1"/>
            </p:cNvSpPr>
            <p:nvPr/>
          </p:nvSpPr>
          <p:spPr bwMode="auto">
            <a:xfrm rot="-300000" flipH="1" flipV="1">
              <a:off x="4416" y="3021"/>
              <a:ext cx="67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8245" name="Picture 3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3888"/>
              <a:ext cx="450" cy="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5" name="Picture 3"/>
          <p:cNvPicPr preferRelativeResize="0"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7319" y="1340768"/>
            <a:ext cx="2244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9"/>
          <p:cNvPicPr>
            <a:picLocks noChangeAspect="1" noChangeArrowheads="1"/>
          </p:cNvPicPr>
          <p:nvPr/>
        </p:nvPicPr>
        <p:blipFill>
          <a:blip r:embed="rId5" cstate="print"/>
          <a:srcRect b="-864"/>
          <a:stretch>
            <a:fillRect/>
          </a:stretch>
        </p:blipFill>
        <p:spPr bwMode="auto">
          <a:xfrm>
            <a:off x="7152332" y="3239418"/>
            <a:ext cx="13081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390457" y="2488531"/>
            <a:ext cx="508000" cy="338137"/>
            <a:chOff x="3716" y="2778"/>
            <a:chExt cx="320" cy="213"/>
          </a:xfrm>
        </p:grpSpPr>
        <p:sp>
          <p:nvSpPr>
            <p:cNvPr id="8241" name="Rectangle 8"/>
            <p:cNvSpPr>
              <a:spLocks noChangeArrowheads="1"/>
            </p:cNvSpPr>
            <p:nvPr/>
          </p:nvSpPr>
          <p:spPr bwMode="auto">
            <a:xfrm>
              <a:off x="3716" y="2799"/>
              <a:ext cx="317" cy="192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42" name="Text Box 9"/>
            <p:cNvSpPr txBox="1">
              <a:spLocks noChangeArrowheads="1"/>
            </p:cNvSpPr>
            <p:nvPr/>
          </p:nvSpPr>
          <p:spPr bwMode="auto">
            <a:xfrm>
              <a:off x="3727" y="2778"/>
              <a:ext cx="30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600">
                  <a:latin typeface="Tahoma" pitchFamily="34" charset="0"/>
                  <a:cs typeface="Tahoma" pitchFamily="34" charset="0"/>
                </a:rPr>
                <a:t>FFs</a:t>
              </a:r>
            </a:p>
          </p:txBody>
        </p:sp>
      </p:grpSp>
      <p:sp>
        <p:nvSpPr>
          <p:cNvPr id="8198" name="Rectangle à coins arrondis 54"/>
          <p:cNvSpPr>
            <a:spLocks noChangeArrowheads="1"/>
          </p:cNvSpPr>
          <p:nvPr/>
        </p:nvSpPr>
        <p:spPr bwMode="auto">
          <a:xfrm>
            <a:off x="7517457" y="2885406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00" name="Rectangle à coins arrondis 54"/>
          <p:cNvSpPr>
            <a:spLocks noChangeArrowheads="1"/>
          </p:cNvSpPr>
          <p:nvPr/>
        </p:nvSpPr>
        <p:spPr bwMode="auto">
          <a:xfrm>
            <a:off x="6398269" y="2880643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188719" y="2483768"/>
            <a:ext cx="636588" cy="339725"/>
            <a:chOff x="1417" y="2689"/>
            <a:chExt cx="401" cy="259"/>
          </a:xfrm>
        </p:grpSpPr>
        <p:sp>
          <p:nvSpPr>
            <p:cNvPr id="8239" name="Rectangle 11"/>
            <p:cNvSpPr>
              <a:spLocks noChangeArrowheads="1"/>
            </p:cNvSpPr>
            <p:nvPr/>
          </p:nvSpPr>
          <p:spPr bwMode="auto">
            <a:xfrm>
              <a:off x="1417" y="2705"/>
              <a:ext cx="386" cy="23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40" name="Text Box 12"/>
            <p:cNvSpPr txBox="1">
              <a:spLocks noChangeArrowheads="1"/>
            </p:cNvSpPr>
            <p:nvPr/>
          </p:nvSpPr>
          <p:spPr bwMode="auto">
            <a:xfrm>
              <a:off x="1417" y="2689"/>
              <a:ext cx="4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600">
                  <a:latin typeface="Tahoma" pitchFamily="34" charset="0"/>
                  <a:cs typeface="Tahoma" pitchFamily="34" charset="0"/>
                </a:rPr>
                <a:t>PDFs</a:t>
              </a:r>
            </a:p>
          </p:txBody>
        </p:sp>
      </p:grpSp>
      <p:pic>
        <p:nvPicPr>
          <p:cNvPr id="8202" name="Picture 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61" r="36586" b="16280"/>
          <a:stretch>
            <a:fillRect/>
          </a:stretch>
        </p:blipFill>
        <p:spPr bwMode="auto">
          <a:xfrm>
            <a:off x="6436369" y="2837781"/>
            <a:ext cx="1428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71182" y="3920456"/>
            <a:ext cx="914400" cy="333375"/>
            <a:chOff x="2448" y="3755"/>
            <a:chExt cx="576" cy="208"/>
          </a:xfrm>
        </p:grpSpPr>
        <p:sp>
          <p:nvSpPr>
            <p:cNvPr id="8237" name="Rectangle 5"/>
            <p:cNvSpPr>
              <a:spLocks noChangeArrowheads="1"/>
            </p:cNvSpPr>
            <p:nvPr/>
          </p:nvSpPr>
          <p:spPr bwMode="auto">
            <a:xfrm>
              <a:off x="2448" y="3770"/>
              <a:ext cx="576" cy="193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8" name="Text Box 6"/>
            <p:cNvSpPr txBox="1">
              <a:spLocks noChangeArrowheads="1"/>
            </p:cNvSpPr>
            <p:nvPr/>
          </p:nvSpPr>
          <p:spPr bwMode="auto">
            <a:xfrm>
              <a:off x="2448" y="3755"/>
              <a:ext cx="57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600">
                  <a:latin typeface="Tahoma" pitchFamily="34" charset="0"/>
                  <a:cs typeface="Tahoma" pitchFamily="34" charset="0"/>
                </a:rPr>
                <a:t>Charges</a:t>
              </a:r>
            </a:p>
          </p:txBody>
        </p:sp>
      </p:grpSp>
      <p:pic>
        <p:nvPicPr>
          <p:cNvPr id="8204" name="Picture 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4794" y="3352131"/>
            <a:ext cx="5032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4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614" b="4486"/>
          <a:stretch>
            <a:fillRect/>
          </a:stretch>
        </p:blipFill>
        <p:spPr bwMode="auto">
          <a:xfrm>
            <a:off x="7555557" y="2920331"/>
            <a:ext cx="18256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392044" y="1285206"/>
            <a:ext cx="669925" cy="341312"/>
            <a:chOff x="286" y="3388"/>
            <a:chExt cx="380" cy="194"/>
          </a:xfrm>
        </p:grpSpPr>
        <p:sp>
          <p:nvSpPr>
            <p:cNvPr id="8235" name="Rectangle 14"/>
            <p:cNvSpPr>
              <a:spLocks noChangeArrowheads="1"/>
            </p:cNvSpPr>
            <p:nvPr/>
          </p:nvSpPr>
          <p:spPr bwMode="auto">
            <a:xfrm>
              <a:off x="286" y="3408"/>
              <a:ext cx="367" cy="17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6" name="Text Box 15"/>
            <p:cNvSpPr txBox="1">
              <a:spLocks noChangeArrowheads="1"/>
            </p:cNvSpPr>
            <p:nvPr/>
          </p:nvSpPr>
          <p:spPr bwMode="auto">
            <a:xfrm>
              <a:off x="289" y="3388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600">
                  <a:latin typeface="Tahoma" pitchFamily="34" charset="0"/>
                  <a:cs typeface="Tahoma" pitchFamily="34" charset="0"/>
                </a:rPr>
                <a:t>GPDs</a:t>
              </a:r>
            </a:p>
          </p:txBody>
        </p:sp>
      </p:grpSp>
      <p:grpSp>
        <p:nvGrpSpPr>
          <p:cNvPr id="7" name="Groupe 44"/>
          <p:cNvGrpSpPr>
            <a:grpSpLocks/>
          </p:cNvGrpSpPr>
          <p:nvPr/>
        </p:nvGrpSpPr>
        <p:grpSpPr bwMode="auto">
          <a:xfrm>
            <a:off x="7509519" y="1699543"/>
            <a:ext cx="431800" cy="228600"/>
            <a:chOff x="6390000" y="3711575"/>
            <a:chExt cx="432000" cy="228600"/>
          </a:xfrm>
        </p:grpSpPr>
        <p:sp>
          <p:nvSpPr>
            <p:cNvPr id="8233" name="Rectangle à coins arrondis 54"/>
            <p:cNvSpPr>
              <a:spLocks noChangeArrowheads="1"/>
            </p:cNvSpPr>
            <p:nvPr/>
          </p:nvSpPr>
          <p:spPr bwMode="auto">
            <a:xfrm>
              <a:off x="6390000" y="3711575"/>
              <a:ext cx="432000" cy="2286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8234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33756" y="3733800"/>
              <a:ext cx="348044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8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other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3D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internal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structure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09" name="Rectangle à coins arrondis 54"/>
          <p:cNvSpPr>
            <a:spLocks noChangeArrowheads="1"/>
          </p:cNvSpPr>
          <p:nvPr/>
        </p:nvSpPr>
        <p:spPr bwMode="auto">
          <a:xfrm>
            <a:off x="4577407" y="1699543"/>
            <a:ext cx="522287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4475807" y="1293143"/>
            <a:ext cx="706437" cy="338138"/>
            <a:chOff x="3016" y="2238"/>
            <a:chExt cx="445" cy="213"/>
          </a:xfrm>
        </p:grpSpPr>
        <p:sp>
          <p:nvSpPr>
            <p:cNvPr id="8231" name="Rectangle 60"/>
            <p:cNvSpPr>
              <a:spLocks noChangeArrowheads="1"/>
            </p:cNvSpPr>
            <p:nvPr/>
          </p:nvSpPr>
          <p:spPr bwMode="auto">
            <a:xfrm>
              <a:off x="3016" y="2256"/>
              <a:ext cx="440" cy="192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232" name="Text Box 61"/>
            <p:cNvSpPr txBox="1">
              <a:spLocks noChangeArrowheads="1"/>
            </p:cNvSpPr>
            <p:nvPr/>
          </p:nvSpPr>
          <p:spPr bwMode="auto">
            <a:xfrm>
              <a:off x="3024" y="2238"/>
              <a:ext cx="43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600">
                  <a:latin typeface="Tahoma" pitchFamily="34" charset="0"/>
                  <a:cs typeface="Tahoma" pitchFamily="34" charset="0"/>
                </a:rPr>
                <a:t>TMDs</a:t>
              </a:r>
            </a:p>
          </p:txBody>
        </p:sp>
      </p:grpSp>
      <p:pic>
        <p:nvPicPr>
          <p:cNvPr id="8211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15"/>
          <a:stretch>
            <a:fillRect/>
          </a:stretch>
        </p:blipFill>
        <p:spPr bwMode="auto">
          <a:xfrm>
            <a:off x="1235447" y="4316600"/>
            <a:ext cx="1944216" cy="221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3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6144" y="1677318"/>
            <a:ext cx="4206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4" name="Text Box 44"/>
          <p:cNvSpPr txBox="1">
            <a:spLocks noChangeArrowheads="1"/>
          </p:cNvSpPr>
          <p:nvPr/>
        </p:nvSpPr>
        <p:spPr bwMode="auto">
          <a:xfrm>
            <a:off x="5369247" y="5482952"/>
            <a:ext cx="939800" cy="400050"/>
          </a:xfrm>
          <a:prstGeom prst="rect">
            <a:avLst/>
          </a:prstGeom>
          <a:solidFill>
            <a:srgbClr val="0033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>
                <a:latin typeface="Tahoma" pitchFamily="34" charset="0"/>
                <a:cs typeface="Tahoma" pitchFamily="34" charset="0"/>
              </a:rPr>
              <a:t>Momentum space</a:t>
            </a:r>
          </a:p>
        </p:txBody>
      </p:sp>
      <p:sp>
        <p:nvSpPr>
          <p:cNvPr id="8215" name="Text Box 45"/>
          <p:cNvSpPr txBox="1">
            <a:spLocks noChangeArrowheads="1"/>
          </p:cNvSpPr>
          <p:nvPr/>
        </p:nvSpPr>
        <p:spPr bwMode="auto">
          <a:xfrm>
            <a:off x="7502847" y="5482952"/>
            <a:ext cx="711200" cy="400050"/>
          </a:xfrm>
          <a:prstGeom prst="rect">
            <a:avLst/>
          </a:prstGeom>
          <a:solidFill>
            <a:srgbClr val="0033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>
                <a:latin typeface="Tahoma" pitchFamily="34" charset="0"/>
                <a:cs typeface="Tahoma" pitchFamily="34" charset="0"/>
              </a:rPr>
              <a:t>Position space</a:t>
            </a:r>
          </a:p>
        </p:txBody>
      </p:sp>
      <p:pic>
        <p:nvPicPr>
          <p:cNvPr id="8216" name="Picture 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2247" y="5413102"/>
            <a:ext cx="7461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35847" y="5559152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8" name="AutoShape 39"/>
          <p:cNvSpPr>
            <a:spLocks noChangeArrowheads="1"/>
          </p:cNvSpPr>
          <p:nvPr/>
        </p:nvSpPr>
        <p:spPr bwMode="auto">
          <a:xfrm>
            <a:off x="5717232" y="1389981"/>
            <a:ext cx="1143000" cy="144462"/>
          </a:xfrm>
          <a:prstGeom prst="leftRightArrow">
            <a:avLst>
              <a:gd name="adj1" fmla="val 50000"/>
              <a:gd name="adj2" fmla="val 9304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19" name="Text Box 44"/>
          <p:cNvSpPr txBox="1">
            <a:spLocks noChangeArrowheads="1"/>
          </p:cNvSpPr>
          <p:nvPr/>
        </p:nvSpPr>
        <p:spPr bwMode="auto">
          <a:xfrm>
            <a:off x="5833119" y="959768"/>
            <a:ext cx="93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>
                <a:latin typeface="Tahoma" pitchFamily="34" charset="0"/>
                <a:cs typeface="Tahoma" pitchFamily="34" charset="0"/>
              </a:rPr>
              <a:t>No direct relation !</a:t>
            </a:r>
          </a:p>
        </p:txBody>
      </p:sp>
      <p:sp>
        <p:nvSpPr>
          <p:cNvPr id="8221" name="Text Box 1016"/>
          <p:cNvSpPr txBox="1">
            <a:spLocks noChangeArrowheads="1"/>
          </p:cNvSpPr>
          <p:nvPr/>
        </p:nvSpPr>
        <p:spPr bwMode="auto">
          <a:xfrm>
            <a:off x="5771951" y="4797152"/>
            <a:ext cx="990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000" b="1" dirty="0" err="1">
                <a:latin typeface="Tahoma" pitchFamily="34" charset="0"/>
                <a:cs typeface="Tahoma" pitchFamily="34" charset="0"/>
              </a:rPr>
              <a:t>Average</a:t>
            </a:r>
            <a:r>
              <a:rPr lang="fr-BE" sz="1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BE" sz="1000" b="1" dirty="0" err="1">
                <a:latin typeface="Tahoma" pitchFamily="34" charset="0"/>
                <a:cs typeface="Tahoma" pitchFamily="34" charset="0"/>
              </a:rPr>
              <a:t>momentum</a:t>
            </a:r>
            <a:endParaRPr lang="fr-BE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22" name="Text Box 1017"/>
          <p:cNvSpPr txBox="1">
            <a:spLocks noChangeArrowheads="1"/>
          </p:cNvSpPr>
          <p:nvPr/>
        </p:nvSpPr>
        <p:spPr bwMode="auto">
          <a:xfrm>
            <a:off x="7045647" y="4798739"/>
            <a:ext cx="74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000" b="1" dirty="0">
                <a:latin typeface="Tahoma" pitchFamily="34" charset="0"/>
                <a:cs typeface="Tahoma" pitchFamily="34" charset="0"/>
              </a:rPr>
              <a:t>Position shift</a:t>
            </a:r>
          </a:p>
        </p:txBody>
      </p:sp>
      <p:sp>
        <p:nvSpPr>
          <p:cNvPr id="8223" name="Text Box 1018"/>
          <p:cNvSpPr txBox="1">
            <a:spLocks noChangeArrowheads="1"/>
          </p:cNvSpPr>
          <p:nvPr/>
        </p:nvSpPr>
        <p:spPr bwMode="auto">
          <a:xfrm>
            <a:off x="6921163" y="6229077"/>
            <a:ext cx="1155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000" b="1">
                <a:latin typeface="Tahoma" pitchFamily="34" charset="0"/>
                <a:cs typeface="Tahoma" pitchFamily="34" charset="0"/>
              </a:rPr>
              <a:t>Average position</a:t>
            </a:r>
          </a:p>
        </p:txBody>
      </p:sp>
      <p:sp>
        <p:nvSpPr>
          <p:cNvPr id="8224" name="Text Box 1019"/>
          <p:cNvSpPr txBox="1">
            <a:spLocks noChangeArrowheads="1"/>
          </p:cNvSpPr>
          <p:nvPr/>
        </p:nvSpPr>
        <p:spPr bwMode="auto">
          <a:xfrm>
            <a:off x="5848152" y="6229077"/>
            <a:ext cx="9075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000" b="1">
                <a:latin typeface="Tahoma" pitchFamily="34" charset="0"/>
                <a:cs typeface="Tahoma" pitchFamily="34" charset="0"/>
              </a:rPr>
              <a:t>Momentum transfer</a:t>
            </a:r>
          </a:p>
        </p:txBody>
      </p:sp>
      <p:sp>
        <p:nvSpPr>
          <p:cNvPr id="8225" name="Line 1020"/>
          <p:cNvSpPr>
            <a:spLocks noChangeShapeType="1"/>
          </p:cNvSpPr>
          <p:nvPr/>
        </p:nvSpPr>
        <p:spPr bwMode="auto">
          <a:xfrm>
            <a:off x="6396360" y="5178152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226" name="Line 1021"/>
          <p:cNvSpPr>
            <a:spLocks noChangeShapeType="1"/>
          </p:cNvSpPr>
          <p:nvPr/>
        </p:nvSpPr>
        <p:spPr bwMode="auto">
          <a:xfrm flipH="1">
            <a:off x="7198047" y="5178152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227" name="Line 1022"/>
          <p:cNvSpPr>
            <a:spLocks noChangeShapeType="1"/>
          </p:cNvSpPr>
          <p:nvPr/>
        </p:nvSpPr>
        <p:spPr bwMode="auto">
          <a:xfrm flipV="1">
            <a:off x="6436047" y="6016352"/>
            <a:ext cx="152400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228" name="Line 1023"/>
          <p:cNvSpPr>
            <a:spLocks noChangeShapeType="1"/>
          </p:cNvSpPr>
          <p:nvPr/>
        </p:nvSpPr>
        <p:spPr bwMode="auto">
          <a:xfrm flipH="1" flipV="1">
            <a:off x="7198047" y="6016352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229" name="Rectangle 55"/>
          <p:cNvSpPr>
            <a:spLocks noChangeArrowheads="1"/>
          </p:cNvSpPr>
          <p:nvPr/>
        </p:nvSpPr>
        <p:spPr bwMode="auto">
          <a:xfrm>
            <a:off x="803399" y="908720"/>
            <a:ext cx="2590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Momentum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space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imaging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587375" y="3985319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Spin-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momentum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correlations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5" name="Picture 13" descr="Afficher l'image d'orig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8372">
            <a:off x="3726971" y="1528035"/>
            <a:ext cx="649362" cy="649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2360" y="3505200"/>
            <a:ext cx="28352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4341" name="Picture 16"/>
          <p:cNvPicPr>
            <a:picLocks noChangeAspect="1" noChangeArrowheads="1"/>
          </p:cNvPicPr>
          <p:nvPr/>
        </p:nvPicPr>
        <p:blipFill>
          <a:blip r:embed="rId3" cstate="print"/>
          <a:srcRect t="37013" b="36909"/>
          <a:stretch>
            <a:fillRect/>
          </a:stretch>
        </p:blipFill>
        <p:spPr bwMode="auto">
          <a:xfrm>
            <a:off x="2987824" y="1395859"/>
            <a:ext cx="36496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53"/>
          <p:cNvSpPr txBox="1">
            <a:spLocks noChangeArrowheads="1"/>
          </p:cNvSpPr>
          <p:nvPr/>
        </p:nvSpPr>
        <p:spPr bwMode="auto">
          <a:xfrm>
            <a:off x="5181600" y="1926084"/>
            <a:ext cx="798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FSI</a:t>
            </a:r>
          </a:p>
        </p:txBody>
      </p:sp>
      <p:sp>
        <p:nvSpPr>
          <p:cNvPr id="14343" name="Text Box 53"/>
          <p:cNvSpPr txBox="1">
            <a:spLocks noChangeArrowheads="1"/>
          </p:cNvSpPr>
          <p:nvPr/>
        </p:nvSpPr>
        <p:spPr bwMode="auto">
          <a:xfrm>
            <a:off x="3211513" y="1926084"/>
            <a:ext cx="798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ISI</a:t>
            </a:r>
          </a:p>
        </p:txBody>
      </p:sp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4" cstate="print"/>
          <a:srcRect r="87169"/>
          <a:stretch>
            <a:fillRect/>
          </a:stretch>
        </p:blipFill>
        <p:spPr bwMode="auto">
          <a:xfrm>
            <a:off x="5559425" y="901675"/>
            <a:ext cx="2317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53"/>
          <p:cNvSpPr txBox="1">
            <a:spLocks noChangeArrowheads="1"/>
          </p:cNvSpPr>
          <p:nvPr/>
        </p:nvSpPr>
        <p:spPr bwMode="auto">
          <a:xfrm>
            <a:off x="1093788" y="1548259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 dirty="0" err="1">
                <a:latin typeface="Tahoma" pitchFamily="34" charset="0"/>
                <a:cs typeface="Tahoma" pitchFamily="34" charset="0"/>
              </a:rPr>
              <a:t>Drell</a:t>
            </a:r>
            <a:r>
              <a:rPr lang="fr-BE" sz="1200" b="1" dirty="0">
                <a:latin typeface="Tahoma" pitchFamily="34" charset="0"/>
                <a:cs typeface="Tahoma" pitchFamily="34" charset="0"/>
              </a:rPr>
              <a:t>-Yan</a:t>
            </a:r>
          </a:p>
        </p:txBody>
      </p:sp>
      <p:pic>
        <p:nvPicPr>
          <p:cNvPr id="14346" name="Picture 24"/>
          <p:cNvPicPr>
            <a:picLocks noChangeAspect="1" noChangeArrowheads="1"/>
          </p:cNvPicPr>
          <p:nvPr/>
        </p:nvPicPr>
        <p:blipFill>
          <a:blip r:embed="rId5" cstate="print"/>
          <a:srcRect t="59956"/>
          <a:stretch>
            <a:fillRect/>
          </a:stretch>
        </p:blipFill>
        <p:spPr bwMode="auto">
          <a:xfrm>
            <a:off x="674714" y="1849884"/>
            <a:ext cx="2025078" cy="128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5"/>
          <p:cNvPicPr>
            <a:picLocks noChangeAspect="1" noChangeArrowheads="1"/>
          </p:cNvPicPr>
          <p:nvPr/>
        </p:nvPicPr>
        <p:blipFill>
          <a:blip r:embed="rId6" cstate="print"/>
          <a:srcRect b="57391"/>
          <a:stretch>
            <a:fillRect/>
          </a:stretch>
        </p:blipFill>
        <p:spPr bwMode="auto">
          <a:xfrm>
            <a:off x="6588099" y="1773683"/>
            <a:ext cx="2016349" cy="136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53"/>
          <p:cNvSpPr txBox="1">
            <a:spLocks noChangeArrowheads="1"/>
          </p:cNvSpPr>
          <p:nvPr/>
        </p:nvSpPr>
        <p:spPr bwMode="auto">
          <a:xfrm>
            <a:off x="7053708" y="1548259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 dirty="0">
                <a:latin typeface="Tahoma" pitchFamily="34" charset="0"/>
                <a:cs typeface="Tahoma" pitchFamily="34" charset="0"/>
              </a:rPr>
              <a:t>SIDIS</a:t>
            </a:r>
          </a:p>
        </p:txBody>
      </p:sp>
      <p:sp>
        <p:nvSpPr>
          <p:cNvPr id="14349" name="Espace réservé du contenu 2"/>
          <p:cNvSpPr txBox="1">
            <a:spLocks/>
          </p:cNvSpPr>
          <p:nvPr/>
        </p:nvSpPr>
        <p:spPr bwMode="auto">
          <a:xfrm>
            <a:off x="3048000" y="901675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Non-trivial gauge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link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50" name="Espace réservé du contenu 2"/>
          <p:cNvSpPr txBox="1">
            <a:spLocks/>
          </p:cNvSpPr>
          <p:nvPr/>
        </p:nvSpPr>
        <p:spPr bwMode="auto">
          <a:xfrm>
            <a:off x="611560" y="36322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>
                <a:latin typeface="Tahoma" pitchFamily="34" charset="0"/>
                <a:cs typeface="Tahoma" pitchFamily="34" charset="0"/>
              </a:rPr>
              <a:t>CPT invariance</a:t>
            </a:r>
          </a:p>
        </p:txBody>
      </p:sp>
      <p:sp>
        <p:nvSpPr>
          <p:cNvPr id="18" name="Flèche vers le bas 17"/>
          <p:cNvSpPr/>
          <p:nvPr/>
        </p:nvSpPr>
        <p:spPr>
          <a:xfrm rot="5400000" flipV="1">
            <a:off x="2620542" y="3563143"/>
            <a:ext cx="107950" cy="468313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126160" y="3429000"/>
            <a:ext cx="2971800" cy="76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360" name="Espace réservé du contenu 2"/>
          <p:cNvSpPr txBox="1">
            <a:spLocks/>
          </p:cNvSpPr>
          <p:nvPr/>
        </p:nvSpPr>
        <p:spPr bwMode="auto">
          <a:xfrm>
            <a:off x="6478960" y="36576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200" b="1" dirty="0" err="1" smtClean="0">
                <a:latin typeface="Tahoma" pitchFamily="34" charset="0"/>
                <a:cs typeface="Tahoma" pitchFamily="34" charset="0"/>
              </a:rPr>
              <a:t>Fundamental</a:t>
            </a: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 test </a:t>
            </a:r>
            <a:r>
              <a:rPr lang="fr-FR" sz="1200" b="1" dirty="0">
                <a:latin typeface="Tahoma" pitchFamily="34" charset="0"/>
                <a:cs typeface="Tahoma" pitchFamily="34" charset="0"/>
              </a:rPr>
              <a:t>!</a:t>
            </a:r>
          </a:p>
        </p:txBody>
      </p:sp>
      <p:sp>
        <p:nvSpPr>
          <p:cNvPr id="14361" name="Text Box 86"/>
          <p:cNvSpPr txBox="1">
            <a:spLocks noChangeArrowheads="1"/>
          </p:cNvSpPr>
          <p:nvPr/>
        </p:nvSpPr>
        <p:spPr bwMode="auto">
          <a:xfrm>
            <a:off x="5564832" y="901675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[Belitsky </a:t>
            </a:r>
            <a:r>
              <a:rPr lang="fr-BE" sz="1000" b="1" i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(2003)]</a:t>
            </a:r>
          </a:p>
          <a:p>
            <a:pPr algn="r"/>
            <a:r>
              <a:rPr lang="fr-BE" sz="1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[Boer </a:t>
            </a:r>
            <a:r>
              <a:rPr lang="fr-BE" sz="1000" b="1" i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(2003)]</a:t>
            </a:r>
            <a:endParaRPr lang="fr-FR" sz="1000" b="1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62" name="Espace réservé du contenu 2"/>
          <p:cNvSpPr txBox="1">
            <a:spLocks/>
          </p:cNvSpPr>
          <p:nvPr/>
        </p:nvSpPr>
        <p:spPr bwMode="auto">
          <a:xfrm>
            <a:off x="3735760" y="41910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900" b="1" dirty="0" err="1">
                <a:latin typeface="Tahoma" pitchFamily="34" charset="0"/>
                <a:cs typeface="Tahoma" pitchFamily="34" charset="0"/>
              </a:rPr>
              <a:t>Naive</a:t>
            </a:r>
            <a:r>
              <a:rPr lang="fr-FR" sz="9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900" b="1" dirty="0" err="1">
                <a:latin typeface="Tahoma" pitchFamily="34" charset="0"/>
                <a:cs typeface="Tahoma" pitchFamily="34" charset="0"/>
              </a:rPr>
              <a:t>T-odd</a:t>
            </a:r>
            <a:endParaRPr lang="fr-FR" sz="9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6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Importance of the gauge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link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 l="60066" b="91333"/>
          <a:stretch>
            <a:fillRect/>
          </a:stretch>
        </p:blipFill>
        <p:spPr bwMode="auto">
          <a:xfrm>
            <a:off x="6228184" y="4509120"/>
            <a:ext cx="2600843" cy="25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809728"/>
            <a:ext cx="4883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Espace réservé du contenu 2"/>
          <p:cNvSpPr txBox="1">
            <a:spLocks/>
          </p:cNvSpPr>
          <p:nvPr/>
        </p:nvSpPr>
        <p:spPr bwMode="auto">
          <a:xfrm>
            <a:off x="359296" y="5301208"/>
            <a:ext cx="3276600" cy="28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Clear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SIDIS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experimental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signal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7411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49079"/>
            <a:ext cx="3312368" cy="234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Espace réservé du contenu 2"/>
          <p:cNvSpPr txBox="1">
            <a:spLocks/>
          </p:cNvSpPr>
          <p:nvPr/>
        </p:nvSpPr>
        <p:spPr bwMode="auto">
          <a:xfrm>
            <a:off x="1403648" y="3861048"/>
            <a:ext cx="2209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200" b="1" dirty="0" err="1">
                <a:latin typeface="Tahoma" pitchFamily="34" charset="0"/>
                <a:cs typeface="Tahoma" pitchFamily="34" charset="0"/>
              </a:rPr>
              <a:t>Entangled</a:t>
            </a:r>
            <a:r>
              <a:rPr lang="fr-FR" sz="1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200" b="1" dirty="0" err="1">
                <a:latin typeface="Tahoma" pitchFamily="34" charset="0"/>
                <a:cs typeface="Tahoma" pitchFamily="34" charset="0"/>
              </a:rPr>
              <a:t>color</a:t>
            </a:r>
            <a:r>
              <a:rPr lang="fr-FR" sz="1200" b="1" dirty="0">
                <a:latin typeface="Tahoma" pitchFamily="34" charset="0"/>
                <a:cs typeface="Tahoma" pitchFamily="34" charset="0"/>
              </a:rPr>
              <a:t> flow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322655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Espace réservé du contenu 2"/>
          <p:cNvSpPr txBox="1">
            <a:spLocks/>
          </p:cNvSpPr>
          <p:nvPr/>
        </p:nvSpPr>
        <p:spPr bwMode="auto">
          <a:xfrm>
            <a:off x="463624" y="908720"/>
            <a:ext cx="792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Tests 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of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universality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(</a:t>
            </a:r>
            <a:r>
              <a:rPr lang="fr-FR" sz="1400" b="1" i="1" dirty="0" err="1">
                <a:latin typeface="Tahoma" pitchFamily="34" charset="0"/>
                <a:cs typeface="Tahoma" pitchFamily="34" charset="0"/>
              </a:rPr>
              <a:t>e.g</a:t>
            </a:r>
            <a:r>
              <a:rPr lang="fr-FR" sz="1400" b="1" i="1" dirty="0">
                <a:latin typeface="Tahoma" pitchFamily="34" charset="0"/>
                <a:cs typeface="Tahoma" pitchFamily="34" charset="0"/>
              </a:rPr>
              <a:t>.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with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DY) 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and TMD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evolution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? 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Model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dependence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parametrization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and 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extrapolations ?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Precise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determination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of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polarized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TMDs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?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Extraction 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of gluon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TMDs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?</a:t>
            </a:r>
          </a:p>
          <a:p>
            <a:pPr algn="l"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Reduction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to standard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PDFs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?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Relation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with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higher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-twist 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distributions ?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Link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with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low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i="1" dirty="0">
                <a:latin typeface="Tahoma" pitchFamily="34" charset="0"/>
                <a:cs typeface="Tahoma" pitchFamily="34" charset="0"/>
              </a:rPr>
              <a:t>x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fr-FR" sz="1400" b="1" i="1" dirty="0">
                <a:latin typeface="Tahoma" pitchFamily="34" charset="0"/>
                <a:cs typeface="Tahoma" pitchFamily="34" charset="0"/>
              </a:rPr>
              <a:t>k</a:t>
            </a:r>
            <a:r>
              <a:rPr lang="fr-FR" sz="1400" b="1" i="1" baseline="-25000" dirty="0">
                <a:latin typeface="Tahoma" pitchFamily="34" charset="0"/>
                <a:cs typeface="Tahoma" pitchFamily="34" charset="0"/>
              </a:rPr>
              <a:t>T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factorization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?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Sign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mismatch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with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collinear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twist-3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approach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?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Factorization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breaking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in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some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pp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scattering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?</a:t>
            </a:r>
          </a:p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Information on quark OAM ?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  <a:p>
            <a:pPr algn="l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…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6" name="Text Box 86"/>
          <p:cNvSpPr txBox="1">
            <a:spLocks noChangeArrowheads="1"/>
          </p:cNvSpPr>
          <p:nvPr/>
        </p:nvSpPr>
        <p:spPr bwMode="auto">
          <a:xfrm>
            <a:off x="1500808" y="6260455"/>
            <a:ext cx="2895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[Rogers, </a:t>
            </a:r>
            <a:r>
              <a:rPr lang="fr-BE" sz="1000" b="1" dirty="0" err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Mulders</a:t>
            </a:r>
            <a:r>
              <a:rPr lang="fr-BE" sz="1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(2011)]</a:t>
            </a:r>
          </a:p>
        </p:txBody>
      </p:sp>
      <p:sp>
        <p:nvSpPr>
          <p:cNvPr id="17417" name="Text Box 86"/>
          <p:cNvSpPr txBox="1">
            <a:spLocks noChangeArrowheads="1"/>
          </p:cNvSpPr>
          <p:nvPr/>
        </p:nvSpPr>
        <p:spPr bwMode="auto">
          <a:xfrm>
            <a:off x="6516216" y="6309320"/>
            <a:ext cx="1751112" cy="25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[Kang </a:t>
            </a:r>
            <a:r>
              <a:rPr lang="fr-BE" sz="1000" b="1" i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(2011)]</a:t>
            </a:r>
          </a:p>
        </p:txBody>
      </p:sp>
      <p:pic>
        <p:nvPicPr>
          <p:cNvPr id="17418" name="Picture 6"/>
          <p:cNvPicPr>
            <a:picLocks noChangeAspect="1" noChangeArrowheads="1"/>
          </p:cNvPicPr>
          <p:nvPr/>
        </p:nvPicPr>
        <p:blipFill>
          <a:blip r:embed="rId4" cstate="print"/>
          <a:srcRect r="56073"/>
          <a:stretch>
            <a:fillRect/>
          </a:stretch>
        </p:blipFill>
        <p:spPr bwMode="auto">
          <a:xfrm>
            <a:off x="5292080" y="3789040"/>
            <a:ext cx="27727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Espace réservé du contenu 2"/>
          <p:cNvSpPr txBox="1">
            <a:spLocks/>
          </p:cNvSpPr>
          <p:nvPr/>
        </p:nvSpPr>
        <p:spPr bwMode="auto">
          <a:xfrm>
            <a:off x="7092280" y="5034448"/>
            <a:ext cx="938771" cy="41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Direct extraction</a:t>
            </a:r>
          </a:p>
        </p:txBody>
      </p:sp>
      <p:sp>
        <p:nvSpPr>
          <p:cNvPr id="17420" name="Espace réservé du contenu 2"/>
          <p:cNvSpPr txBox="1">
            <a:spLocks/>
          </p:cNvSpPr>
          <p:nvPr/>
        </p:nvSpPr>
        <p:spPr bwMode="auto">
          <a:xfrm>
            <a:off x="7020272" y="4293096"/>
            <a:ext cx="1034008" cy="26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0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Via </a:t>
            </a:r>
            <a:r>
              <a:rPr lang="fr-FR" sz="1000" b="1" dirty="0" err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Sivers</a:t>
            </a:r>
            <a:r>
              <a:rPr lang="fr-FR" sz="10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TMD</a:t>
            </a:r>
            <a:endParaRPr lang="fr-FR" sz="1000" b="1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21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Many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open questions and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problems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075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 err="1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Higher</a:t>
            </a:r>
            <a:r>
              <a:rPr lang="fr-FR" altLang="fr-FR" sz="28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fr-FR" altLang="fr-FR" sz="2800" dirty="0" err="1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dimensional</a:t>
            </a:r>
            <a:r>
              <a:rPr lang="fr-FR" altLang="fr-FR" sz="28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2800" dirty="0" err="1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internal</a:t>
            </a:r>
            <a:r>
              <a:rPr lang="fr-FR" altLang="fr-FR" sz="28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structure</a:t>
            </a:r>
          </a:p>
        </p:txBody>
      </p:sp>
      <p:pic>
        <p:nvPicPr>
          <p:cNvPr id="2070" name="Picture 22" descr="http://www.josleys.com/galleries/creatures74/hyp3d_00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06" y="1988840"/>
            <a:ext cx="7003234" cy="4373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720565" cy="2691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83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44"/>
          <p:cNvGrpSpPr>
            <a:grpSpLocks/>
          </p:cNvGrpSpPr>
          <p:nvPr/>
        </p:nvGrpSpPr>
        <p:grpSpPr bwMode="auto">
          <a:xfrm>
            <a:off x="5849938" y="3617913"/>
            <a:ext cx="431800" cy="228600"/>
            <a:chOff x="6390000" y="3711575"/>
            <a:chExt cx="432000" cy="228600"/>
          </a:xfrm>
        </p:grpSpPr>
        <p:sp>
          <p:nvSpPr>
            <p:cNvPr id="21580" name="Rectangle à coins arrondis 54"/>
            <p:cNvSpPr>
              <a:spLocks noChangeArrowheads="1"/>
            </p:cNvSpPr>
            <p:nvPr/>
          </p:nvSpPr>
          <p:spPr bwMode="auto">
            <a:xfrm>
              <a:off x="6390000" y="3711575"/>
              <a:ext cx="432000" cy="2286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2158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33756" y="3733800"/>
              <a:ext cx="348044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8213" y="2087563"/>
            <a:ext cx="22479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509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Unifying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picture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e 53"/>
          <p:cNvGrpSpPr>
            <a:grpSpLocks noChangeAspect="1"/>
          </p:cNvGrpSpPr>
          <p:nvPr/>
        </p:nvGrpSpPr>
        <p:grpSpPr bwMode="auto">
          <a:xfrm>
            <a:off x="1365250" y="4822825"/>
            <a:ext cx="1479550" cy="1501775"/>
            <a:chOff x="609600" y="4725988"/>
            <a:chExt cx="1844675" cy="1871662"/>
          </a:xfrm>
        </p:grpSpPr>
        <p:pic>
          <p:nvPicPr>
            <p:cNvPr id="21578" name="Picture 30" descr="E:\Physique\Talks\QCD_EVOLUTION2012\PDF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9" name="Picture 6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8175" y="5181600"/>
              <a:ext cx="546100" cy="14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 42"/>
          <p:cNvGrpSpPr>
            <a:grpSpLocks noChangeAspect="1"/>
          </p:cNvGrpSpPr>
          <p:nvPr/>
        </p:nvGrpSpPr>
        <p:grpSpPr bwMode="auto">
          <a:xfrm>
            <a:off x="577850" y="2841625"/>
            <a:ext cx="1479550" cy="1501775"/>
            <a:chOff x="2667000" y="2362200"/>
            <a:chExt cx="1844675" cy="1871662"/>
          </a:xfrm>
        </p:grpSpPr>
        <p:pic>
          <p:nvPicPr>
            <p:cNvPr id="21575" name="Picture 6" descr="E:\Physique\Talks\QCD_EVOLUTION2012\TM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2362200"/>
              <a:ext cx="1776413" cy="187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6" name="Picture 6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766" r="47266" b="6572"/>
            <a:stretch>
              <a:fillRect/>
            </a:stretch>
          </p:blipFill>
          <p:spPr bwMode="auto">
            <a:xfrm>
              <a:off x="3429000" y="2657475"/>
              <a:ext cx="179388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7" name="Picture 6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5575" y="2817812"/>
              <a:ext cx="546100" cy="14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 47"/>
          <p:cNvGrpSpPr>
            <a:grpSpLocks noChangeAspect="1"/>
          </p:cNvGrpSpPr>
          <p:nvPr/>
        </p:nvGrpSpPr>
        <p:grpSpPr bwMode="auto">
          <a:xfrm>
            <a:off x="7391400" y="2819400"/>
            <a:ext cx="1479550" cy="1501775"/>
            <a:chOff x="609600" y="4725988"/>
            <a:chExt cx="1844675" cy="1871662"/>
          </a:xfrm>
        </p:grpSpPr>
        <p:pic>
          <p:nvPicPr>
            <p:cNvPr id="21572" name="Picture 42" descr="E:\Physique\Talks\QCD_EVOLUTION2012\GPD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3" name="Picture 5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4" name="Picture 6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8175" y="5181600"/>
              <a:ext cx="546100" cy="14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e 50"/>
          <p:cNvGrpSpPr>
            <a:grpSpLocks noChangeAspect="1"/>
          </p:cNvGrpSpPr>
          <p:nvPr/>
        </p:nvGrpSpPr>
        <p:grpSpPr bwMode="auto">
          <a:xfrm>
            <a:off x="6934200" y="4114800"/>
            <a:ext cx="1425575" cy="1501775"/>
            <a:chOff x="609600" y="4725988"/>
            <a:chExt cx="1776413" cy="1871662"/>
          </a:xfrm>
        </p:grpSpPr>
        <p:pic>
          <p:nvPicPr>
            <p:cNvPr id="21570" name="Picture 118" descr="E:\Physique\Talks\QCD_EVOLUTION2012\FF.pn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1" name="Picture 5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0" name="Connecteur droit avec flèche 119"/>
          <p:cNvCxnSpPr/>
          <p:nvPr/>
        </p:nvCxnSpPr>
        <p:spPr>
          <a:xfrm>
            <a:off x="6629400" y="3352800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>
            <a:off x="6400800" y="4572000"/>
            <a:ext cx="6858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>
          <a:xfrm flipH="1">
            <a:off x="2133600" y="33528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3124200"/>
            <a:ext cx="3270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Text Box 41"/>
          <p:cNvSpPr txBox="1">
            <a:spLocks noChangeArrowheads="1"/>
          </p:cNvSpPr>
          <p:nvPr/>
        </p:nvSpPr>
        <p:spPr bwMode="auto">
          <a:xfrm>
            <a:off x="8001000" y="3792538"/>
            <a:ext cx="1295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2+1D</a:t>
            </a:r>
          </a:p>
        </p:txBody>
      </p:sp>
      <p:sp>
        <p:nvSpPr>
          <p:cNvPr id="21519" name="Text Box 41"/>
          <p:cNvSpPr txBox="1">
            <a:spLocks noChangeArrowheads="1"/>
          </p:cNvSpPr>
          <p:nvPr/>
        </p:nvSpPr>
        <p:spPr bwMode="auto">
          <a:xfrm>
            <a:off x="7543800" y="5087938"/>
            <a:ext cx="1295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2+0D</a:t>
            </a:r>
          </a:p>
        </p:txBody>
      </p:sp>
      <p:sp>
        <p:nvSpPr>
          <p:cNvPr id="21520" name="Text Box 41"/>
          <p:cNvSpPr txBox="1">
            <a:spLocks noChangeArrowheads="1"/>
          </p:cNvSpPr>
          <p:nvPr/>
        </p:nvSpPr>
        <p:spPr bwMode="auto">
          <a:xfrm>
            <a:off x="1168400" y="3810000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0+3D</a:t>
            </a:r>
          </a:p>
        </p:txBody>
      </p:sp>
      <p:sp>
        <p:nvSpPr>
          <p:cNvPr id="21521" name="Text Box 41"/>
          <p:cNvSpPr txBox="1">
            <a:spLocks noChangeArrowheads="1"/>
          </p:cNvSpPr>
          <p:nvPr/>
        </p:nvSpPr>
        <p:spPr bwMode="auto">
          <a:xfrm>
            <a:off x="1949450" y="5791200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0+1D</a:t>
            </a:r>
          </a:p>
        </p:txBody>
      </p:sp>
      <p:grpSp>
        <p:nvGrpSpPr>
          <p:cNvPr id="7" name="Groupe 43"/>
          <p:cNvGrpSpPr>
            <a:grpSpLocks noChangeAspect="1"/>
          </p:cNvGrpSpPr>
          <p:nvPr/>
        </p:nvGrpSpPr>
        <p:grpSpPr bwMode="auto">
          <a:xfrm>
            <a:off x="6629400" y="1370013"/>
            <a:ext cx="1479550" cy="1501775"/>
            <a:chOff x="228600" y="3429000"/>
            <a:chExt cx="1844675" cy="1871663"/>
          </a:xfrm>
        </p:grpSpPr>
        <p:pic>
          <p:nvPicPr>
            <p:cNvPr id="21566" name="Picture 5" descr="E:\Physique\Talks\QCD_EVOLUTION2012\Wigner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8600" y="3429000"/>
              <a:ext cx="1776413" cy="187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7" name="Picture 6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766" r="47266" b="6572"/>
            <a:stretch>
              <a:fillRect/>
            </a:stretch>
          </p:blipFill>
          <p:spPr bwMode="auto">
            <a:xfrm>
              <a:off x="990600" y="3725863"/>
              <a:ext cx="179388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8" name="Picture 5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0882" b="6572"/>
            <a:stretch>
              <a:fillRect/>
            </a:stretch>
          </p:blipFill>
          <p:spPr bwMode="auto">
            <a:xfrm>
              <a:off x="1066800" y="4105275"/>
              <a:ext cx="1428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9" name="Picture 6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7175" y="3886200"/>
              <a:ext cx="546100" cy="14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9" name="Connecteur droit avec flèche 138"/>
          <p:cNvCxnSpPr/>
          <p:nvPr/>
        </p:nvCxnSpPr>
        <p:spPr>
          <a:xfrm>
            <a:off x="5530850" y="1903413"/>
            <a:ext cx="12954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69050" y="1674813"/>
            <a:ext cx="3270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5" name="Text Box 41"/>
          <p:cNvSpPr txBox="1">
            <a:spLocks noChangeArrowheads="1"/>
          </p:cNvSpPr>
          <p:nvPr/>
        </p:nvSpPr>
        <p:spPr bwMode="auto">
          <a:xfrm>
            <a:off x="7239000" y="2343150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2+3D</a:t>
            </a:r>
          </a:p>
        </p:txBody>
      </p:sp>
      <p:sp>
        <p:nvSpPr>
          <p:cNvPr id="21526" name="Text Box 21"/>
          <p:cNvSpPr txBox="1">
            <a:spLocks noChangeArrowheads="1"/>
          </p:cNvSpPr>
          <p:nvPr/>
        </p:nvSpPr>
        <p:spPr bwMode="auto">
          <a:xfrm>
            <a:off x="4543200" y="6526800"/>
            <a:ext cx="4572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Pasquini, </a:t>
            </a:r>
            <a:r>
              <a:rPr lang="fr-BE" sz="1000" b="1" dirty="0" err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Vanderhaeghen</a:t>
            </a:r>
            <a:r>
              <a:rPr lang="fr-BE" sz="1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(2011)]</a:t>
            </a:r>
          </a:p>
        </p:txBody>
      </p:sp>
      <p:sp>
        <p:nvSpPr>
          <p:cNvPr id="21527" name="Rectangle à coins arrondis 54"/>
          <p:cNvSpPr>
            <a:spLocks noChangeArrowheads="1"/>
          </p:cNvSpPr>
          <p:nvPr/>
        </p:nvSpPr>
        <p:spPr bwMode="auto">
          <a:xfrm>
            <a:off x="5054600" y="2157413"/>
            <a:ext cx="755650" cy="2381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1528" name="Picture 19"/>
          <p:cNvPicPr>
            <a:picLocks noChangeAspect="1" noChangeArrowheads="1"/>
          </p:cNvPicPr>
          <p:nvPr/>
        </p:nvPicPr>
        <p:blipFill>
          <a:blip r:embed="rId13" cstate="print"/>
          <a:srcRect b="-864"/>
          <a:stretch>
            <a:fillRect/>
          </a:stretch>
        </p:blipFill>
        <p:spPr bwMode="auto">
          <a:xfrm>
            <a:off x="5484813" y="5148263"/>
            <a:ext cx="13081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413254" y="1746253"/>
            <a:ext cx="863600" cy="338138"/>
            <a:chOff x="4042" y="769"/>
            <a:chExt cx="544" cy="213"/>
          </a:xfrm>
        </p:grpSpPr>
        <p:sp>
          <p:nvSpPr>
            <p:cNvPr id="21564" name="Rectangle 20"/>
            <p:cNvSpPr>
              <a:spLocks noChangeArrowheads="1"/>
            </p:cNvSpPr>
            <p:nvPr/>
          </p:nvSpPr>
          <p:spPr bwMode="auto">
            <a:xfrm>
              <a:off x="4042" y="783"/>
              <a:ext cx="544" cy="193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565" name="Text Box 21"/>
            <p:cNvSpPr txBox="1">
              <a:spLocks noChangeArrowheads="1"/>
            </p:cNvSpPr>
            <p:nvPr/>
          </p:nvSpPr>
          <p:spPr bwMode="auto">
            <a:xfrm>
              <a:off x="4051" y="769"/>
              <a:ext cx="53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BE" sz="1600" dirty="0" err="1">
                  <a:latin typeface="Tahoma" pitchFamily="34" charset="0"/>
                  <a:cs typeface="Tahoma" pitchFamily="34" charset="0"/>
                </a:rPr>
                <a:t>GTMDs</a:t>
              </a:r>
              <a:endParaRPr lang="fr-BE" sz="16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530" name="Rectangle à coins arrondis 54"/>
          <p:cNvSpPr>
            <a:spLocks noChangeArrowheads="1"/>
          </p:cNvSpPr>
          <p:nvPr/>
        </p:nvSpPr>
        <p:spPr bwMode="auto">
          <a:xfrm>
            <a:off x="2909888" y="3608388"/>
            <a:ext cx="522287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2808288" y="3201988"/>
            <a:ext cx="706437" cy="338137"/>
            <a:chOff x="3016" y="2238"/>
            <a:chExt cx="445" cy="213"/>
          </a:xfrm>
        </p:grpSpPr>
        <p:sp>
          <p:nvSpPr>
            <p:cNvPr id="21562" name="Rectangle 60"/>
            <p:cNvSpPr>
              <a:spLocks noChangeArrowheads="1"/>
            </p:cNvSpPr>
            <p:nvPr/>
          </p:nvSpPr>
          <p:spPr bwMode="auto">
            <a:xfrm>
              <a:off x="3016" y="2256"/>
              <a:ext cx="440" cy="192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563" name="Text Box 61"/>
            <p:cNvSpPr txBox="1">
              <a:spLocks noChangeArrowheads="1"/>
            </p:cNvSpPr>
            <p:nvPr/>
          </p:nvSpPr>
          <p:spPr bwMode="auto">
            <a:xfrm>
              <a:off x="3024" y="2238"/>
              <a:ext cx="43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BE" sz="1600" dirty="0" err="1">
                  <a:latin typeface="Tahoma" pitchFamily="34" charset="0"/>
                  <a:cs typeface="Tahoma" pitchFamily="34" charset="0"/>
                </a:rPr>
                <a:t>TMDs</a:t>
              </a:r>
              <a:endParaRPr lang="fr-BE" sz="1600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5741988" y="4402138"/>
            <a:ext cx="508000" cy="338137"/>
            <a:chOff x="3716" y="2778"/>
            <a:chExt cx="320" cy="213"/>
          </a:xfrm>
        </p:grpSpPr>
        <p:sp>
          <p:nvSpPr>
            <p:cNvPr id="21560" name="Rectangle 8"/>
            <p:cNvSpPr>
              <a:spLocks noChangeArrowheads="1"/>
            </p:cNvSpPr>
            <p:nvPr/>
          </p:nvSpPr>
          <p:spPr bwMode="auto">
            <a:xfrm>
              <a:off x="3716" y="2799"/>
              <a:ext cx="317" cy="192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561" name="Text Box 9"/>
            <p:cNvSpPr txBox="1">
              <a:spLocks noChangeArrowheads="1"/>
            </p:cNvSpPr>
            <p:nvPr/>
          </p:nvSpPr>
          <p:spPr bwMode="auto">
            <a:xfrm>
              <a:off x="3727" y="2778"/>
              <a:ext cx="30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BE" sz="1600" dirty="0" err="1">
                  <a:latin typeface="Tahoma" pitchFamily="34" charset="0"/>
                  <a:cs typeface="Tahoma" pitchFamily="34" charset="0"/>
                </a:rPr>
                <a:t>FFs</a:t>
              </a:r>
              <a:endParaRPr lang="fr-BE" sz="16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533" name="Rectangle à coins arrondis 54"/>
          <p:cNvSpPr>
            <a:spLocks noChangeArrowheads="1"/>
          </p:cNvSpPr>
          <p:nvPr/>
        </p:nvSpPr>
        <p:spPr bwMode="auto">
          <a:xfrm>
            <a:off x="5868988" y="4799013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34" name="Rectangle à coins arrondis 54"/>
          <p:cNvSpPr>
            <a:spLocks noChangeArrowheads="1"/>
          </p:cNvSpPr>
          <p:nvPr/>
        </p:nvSpPr>
        <p:spPr bwMode="auto">
          <a:xfrm>
            <a:off x="4767263" y="4799013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557713" y="4402138"/>
            <a:ext cx="636587" cy="339725"/>
            <a:chOff x="1417" y="2689"/>
            <a:chExt cx="401" cy="259"/>
          </a:xfrm>
        </p:grpSpPr>
        <p:sp>
          <p:nvSpPr>
            <p:cNvPr id="21558" name="Rectangle 11"/>
            <p:cNvSpPr>
              <a:spLocks noChangeArrowheads="1"/>
            </p:cNvSpPr>
            <p:nvPr/>
          </p:nvSpPr>
          <p:spPr bwMode="auto">
            <a:xfrm>
              <a:off x="1417" y="2705"/>
              <a:ext cx="386" cy="23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559" name="Text Box 12"/>
            <p:cNvSpPr txBox="1">
              <a:spLocks noChangeArrowheads="1"/>
            </p:cNvSpPr>
            <p:nvPr/>
          </p:nvSpPr>
          <p:spPr bwMode="auto">
            <a:xfrm>
              <a:off x="1417" y="2689"/>
              <a:ext cx="4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BE" sz="1600" dirty="0" err="1">
                  <a:latin typeface="Tahoma" pitchFamily="34" charset="0"/>
                  <a:cs typeface="Tahoma" pitchFamily="34" charset="0"/>
                </a:rPr>
                <a:t>PDFs</a:t>
              </a:r>
              <a:endParaRPr lang="fr-BE" sz="1600" dirty="0"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1536" name="Picture 2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61" r="36586" b="16280"/>
          <a:stretch>
            <a:fillRect/>
          </a:stretch>
        </p:blipFill>
        <p:spPr bwMode="auto">
          <a:xfrm>
            <a:off x="4813300" y="4756150"/>
            <a:ext cx="1428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3940175" y="5838820"/>
            <a:ext cx="914400" cy="338183"/>
            <a:chOff x="2448" y="3755"/>
            <a:chExt cx="576" cy="211"/>
          </a:xfrm>
        </p:grpSpPr>
        <p:sp>
          <p:nvSpPr>
            <p:cNvPr id="21556" name="Rectangle 5"/>
            <p:cNvSpPr>
              <a:spLocks noChangeArrowheads="1"/>
            </p:cNvSpPr>
            <p:nvPr/>
          </p:nvSpPr>
          <p:spPr bwMode="auto">
            <a:xfrm>
              <a:off x="2448" y="3770"/>
              <a:ext cx="576" cy="193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557" name="Text Box 6"/>
            <p:cNvSpPr txBox="1">
              <a:spLocks noChangeArrowheads="1"/>
            </p:cNvSpPr>
            <p:nvPr/>
          </p:nvSpPr>
          <p:spPr bwMode="auto">
            <a:xfrm>
              <a:off x="2448" y="3755"/>
              <a:ext cx="57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BE" sz="1600" dirty="0">
                  <a:latin typeface="Tahoma" pitchFamily="34" charset="0"/>
                  <a:cs typeface="Tahoma" pitchFamily="34" charset="0"/>
                </a:rPr>
                <a:t>Charges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738813" y="3195638"/>
            <a:ext cx="669925" cy="341312"/>
            <a:chOff x="286" y="3388"/>
            <a:chExt cx="380" cy="194"/>
          </a:xfrm>
        </p:grpSpPr>
        <p:sp>
          <p:nvSpPr>
            <p:cNvPr id="21554" name="Rectangle 14"/>
            <p:cNvSpPr>
              <a:spLocks noChangeArrowheads="1"/>
            </p:cNvSpPr>
            <p:nvPr/>
          </p:nvSpPr>
          <p:spPr bwMode="auto">
            <a:xfrm>
              <a:off x="286" y="3408"/>
              <a:ext cx="367" cy="17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555" name="Text Box 15"/>
            <p:cNvSpPr txBox="1">
              <a:spLocks noChangeArrowheads="1"/>
            </p:cNvSpPr>
            <p:nvPr/>
          </p:nvSpPr>
          <p:spPr bwMode="auto">
            <a:xfrm>
              <a:off x="289" y="3388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BE" sz="1600" dirty="0" err="1">
                  <a:latin typeface="Tahoma" pitchFamily="34" charset="0"/>
                  <a:cs typeface="Tahoma" pitchFamily="34" charset="0"/>
                </a:rPr>
                <a:t>GPDs</a:t>
              </a:r>
              <a:endParaRPr lang="fr-BE" sz="1600" dirty="0">
                <a:latin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23" name="Connecteur droit avec flèche 122"/>
          <p:cNvCxnSpPr/>
          <p:nvPr/>
        </p:nvCxnSpPr>
        <p:spPr>
          <a:xfrm flipH="1">
            <a:off x="2863850" y="4724400"/>
            <a:ext cx="1371600" cy="6858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>
            <a:off x="0" y="2879725"/>
            <a:ext cx="9144000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1" name="Espace réservé du contenu 2"/>
          <p:cNvSpPr txBox="1">
            <a:spLocks/>
          </p:cNvSpPr>
          <p:nvPr/>
        </p:nvSpPr>
        <p:spPr bwMode="auto">
          <a:xfrm rot="-5400000">
            <a:off x="-990600" y="47244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»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objects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42" name="Espace réservé du contenu 2"/>
          <p:cNvSpPr txBox="1">
            <a:spLocks/>
          </p:cNvSpPr>
          <p:nvPr/>
        </p:nvSpPr>
        <p:spPr bwMode="auto">
          <a:xfrm rot="-5400000">
            <a:off x="-685800" y="1524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>
                <a:latin typeface="Tahoma" pitchFamily="34" charset="0"/>
                <a:cs typeface="Tahoma" pitchFamily="34" charset="0"/>
              </a:rPr>
              <a:t>Theoretical tools</a:t>
            </a:r>
          </a:p>
          <a:p>
            <a:pPr algn="ctr">
              <a:spcBef>
                <a:spcPct val="20000"/>
              </a:spcBef>
            </a:pPr>
            <a:endParaRPr lang="fr-FR" sz="1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43" name="Espace réservé du contenu 2"/>
          <p:cNvSpPr txBox="1">
            <a:spLocks/>
          </p:cNvSpPr>
          <p:nvPr/>
        </p:nvSpPr>
        <p:spPr bwMode="auto">
          <a:xfrm>
            <a:off x="5940152" y="1066800"/>
            <a:ext cx="2822848" cy="34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200" b="1" dirty="0">
                <a:latin typeface="Tahoma" pitchFamily="34" charset="0"/>
                <a:cs typeface="Tahoma" pitchFamily="34" charset="0"/>
              </a:rPr>
              <a:t>Phase-</a:t>
            </a:r>
            <a:r>
              <a:rPr lang="fr-FR" sz="1200" b="1" dirty="0" err="1">
                <a:latin typeface="Tahoma" pitchFamily="34" charset="0"/>
                <a:cs typeface="Tahoma" pitchFamily="34" charset="0"/>
              </a:rPr>
              <a:t>space</a:t>
            </a:r>
            <a:r>
              <a:rPr lang="fr-FR" sz="1200" b="1" dirty="0">
                <a:latin typeface="Tahoma" pitchFamily="34" charset="0"/>
                <a:cs typeface="Tahoma" pitchFamily="34" charset="0"/>
              </a:rPr>
              <a:t> (Wigner) distribution</a:t>
            </a:r>
          </a:p>
        </p:txBody>
      </p:sp>
      <p:pic>
        <p:nvPicPr>
          <p:cNvPr id="21544" name="Picture 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72200" y="5257800"/>
            <a:ext cx="5032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5" name="Picture 4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614" b="4486"/>
          <a:stretch>
            <a:fillRect/>
          </a:stretch>
        </p:blipFill>
        <p:spPr bwMode="auto">
          <a:xfrm>
            <a:off x="5903913" y="4824413"/>
            <a:ext cx="18256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6" name="Picture 3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00450"/>
            <a:ext cx="4206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7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4288" y="2141538"/>
            <a:ext cx="660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609600" y="1600200"/>
            <a:ext cx="1143000" cy="1066800"/>
            <a:chOff x="3600" y="1056"/>
            <a:chExt cx="1680" cy="1824"/>
          </a:xfrm>
        </p:grpSpPr>
        <p:pic>
          <p:nvPicPr>
            <p:cNvPr id="21550" name="Picture 63"/>
            <p:cNvPicPr>
              <a:picLocks noChangeAspect="1" noChangeArrowheads="1"/>
            </p:cNvPicPr>
            <p:nvPr/>
          </p:nvPicPr>
          <p:blipFill>
            <a:blip r:embed="rId18" cstate="print"/>
            <a:srcRect r="4382"/>
            <a:stretch>
              <a:fillRect/>
            </a:stretch>
          </p:blipFill>
          <p:spPr bwMode="auto">
            <a:xfrm>
              <a:off x="3600" y="1056"/>
              <a:ext cx="1200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1" name="Picture 64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6" y="2736"/>
              <a:ext cx="1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2" name="Picture 65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2736"/>
              <a:ext cx="1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3" name="Picture 66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96" y="1248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" name="Picture 77" descr="http://www.psdgraphics.com/file/down-arrow-icon.jpg"/>
          <p:cNvPicPr>
            <a:picLocks noChangeAspect="1" noChangeArrowheads="1"/>
          </p:cNvPicPr>
          <p:nvPr/>
        </p:nvPicPr>
        <p:blipFill>
          <a:blip r:embed="rId22" cstate="print"/>
          <a:srcRect l="11307" t="7066" r="15195" b="8127"/>
          <a:stretch>
            <a:fillRect/>
          </a:stretch>
        </p:blipFill>
        <p:spPr bwMode="auto">
          <a:xfrm>
            <a:off x="4572000" y="1260475"/>
            <a:ext cx="457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23" cstate="print"/>
          <a:srcRect l="61905" r="11905"/>
          <a:stretch>
            <a:fillRect/>
          </a:stretch>
        </p:blipFill>
        <p:spPr bwMode="auto">
          <a:xfrm>
            <a:off x="3535363" y="1066800"/>
            <a:ext cx="8080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23" cstate="print"/>
          <a:srcRect l="30952" r="42857"/>
          <a:stretch>
            <a:fillRect/>
          </a:stretch>
        </p:blipFill>
        <p:spPr bwMode="auto">
          <a:xfrm>
            <a:off x="2697163" y="1066800"/>
            <a:ext cx="8080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23" cstate="print"/>
          <a:srcRect r="73810"/>
          <a:stretch>
            <a:fillRect/>
          </a:stretch>
        </p:blipFill>
        <p:spPr bwMode="auto">
          <a:xfrm>
            <a:off x="1858963" y="1066800"/>
            <a:ext cx="8080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Espace réservé du contenu 2"/>
          <p:cNvSpPr txBox="1">
            <a:spLocks/>
          </p:cNvSpPr>
          <p:nvPr/>
        </p:nvSpPr>
        <p:spPr bwMode="auto">
          <a:xfrm>
            <a:off x="2483768" y="692696"/>
            <a:ext cx="144016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LFWF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4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07504" y="2999626"/>
            <a:ext cx="4536504" cy="33123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012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Phase-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space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structure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 bwMode="auto">
          <a:xfrm>
            <a:off x="540000" y="908720"/>
            <a:ext cx="81369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Natural relation to OAM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4644008" y="1412659"/>
            <a:ext cx="41052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Pasquini, </a:t>
            </a:r>
            <a:r>
              <a:rPr lang="fr-BE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Xiong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Yuan (2012)]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(2013)]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7452360" cy="50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31674"/>
            <a:ext cx="1986153" cy="198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8220" y="3431673"/>
            <a:ext cx="1986153" cy="198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6087" y="3431673"/>
            <a:ext cx="1986153" cy="198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8335" y="3431673"/>
            <a:ext cx="1986153" cy="198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4932040" y="6384002"/>
            <a:ext cx="41052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 (2016)]</a:t>
            </a:r>
          </a:p>
        </p:txBody>
      </p:sp>
      <p:cxnSp>
        <p:nvCxnSpPr>
          <p:cNvPr id="37" name="Connecteur droit avec flèche 36"/>
          <p:cNvCxnSpPr>
            <a:stCxn id="55" idx="1"/>
          </p:cNvCxnSpPr>
          <p:nvPr/>
        </p:nvCxnSpPr>
        <p:spPr>
          <a:xfrm flipH="1">
            <a:off x="2339752" y="2657594"/>
            <a:ext cx="2700300" cy="702072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55" idx="1"/>
          </p:cNvCxnSpPr>
          <p:nvPr/>
        </p:nvCxnSpPr>
        <p:spPr>
          <a:xfrm flipH="1">
            <a:off x="3779912" y="2657594"/>
            <a:ext cx="1260140" cy="63006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60" idx="1"/>
          </p:cNvCxnSpPr>
          <p:nvPr/>
        </p:nvCxnSpPr>
        <p:spPr>
          <a:xfrm flipH="1">
            <a:off x="6372200" y="2711594"/>
            <a:ext cx="900100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60" idx="1"/>
          </p:cNvCxnSpPr>
          <p:nvPr/>
        </p:nvCxnSpPr>
        <p:spPr>
          <a:xfrm>
            <a:off x="7272300" y="2711594"/>
            <a:ext cx="468052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ccolade ouvrante 54"/>
          <p:cNvSpPr/>
          <p:nvPr/>
        </p:nvSpPr>
        <p:spPr>
          <a:xfrm rot="-5400000">
            <a:off x="5013052" y="1802502"/>
            <a:ext cx="54000" cy="165618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Accolade ouvrante 59"/>
          <p:cNvSpPr/>
          <p:nvPr/>
        </p:nvSpPr>
        <p:spPr>
          <a:xfrm rot="-5400000">
            <a:off x="7218300" y="1469462"/>
            <a:ext cx="108000" cy="23762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avec flèche 70"/>
          <p:cNvCxnSpPr/>
          <p:nvPr/>
        </p:nvCxnSpPr>
        <p:spPr>
          <a:xfrm flipV="1">
            <a:off x="1169992" y="3271418"/>
            <a:ext cx="0" cy="11520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1169992" y="4419818"/>
            <a:ext cx="1152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 cstate="print"/>
          <a:srcRect l="82712"/>
          <a:stretch>
            <a:fillRect/>
          </a:stretch>
        </p:blipFill>
        <p:spPr bwMode="auto">
          <a:xfrm>
            <a:off x="1529992" y="3314618"/>
            <a:ext cx="30101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9"/>
          <p:cNvPicPr>
            <a:picLocks noChangeAspect="1" noChangeArrowheads="1"/>
          </p:cNvPicPr>
          <p:nvPr/>
        </p:nvPicPr>
        <p:blipFill>
          <a:blip r:embed="rId7" cstate="print"/>
          <a:srcRect l="53281" t="-4001" r="26041" b="911"/>
          <a:stretch>
            <a:fillRect/>
          </a:stretch>
        </p:blipFill>
        <p:spPr bwMode="auto">
          <a:xfrm>
            <a:off x="2015992" y="3818618"/>
            <a:ext cx="3600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9"/>
          <p:cNvPicPr>
            <a:picLocks noChangeAspect="1" noChangeArrowheads="1"/>
          </p:cNvPicPr>
          <p:nvPr/>
        </p:nvPicPr>
        <p:blipFill>
          <a:blip r:embed="rId7" cstate="print"/>
          <a:srcRect l="21812" t="-8002" r="55471" b="4912"/>
          <a:stretch>
            <a:fillRect/>
          </a:stretch>
        </p:blipFill>
        <p:spPr bwMode="auto">
          <a:xfrm>
            <a:off x="971600" y="3071634"/>
            <a:ext cx="39553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9"/>
          <p:cNvPicPr>
            <a:picLocks noChangeAspect="1" noChangeArrowheads="1"/>
          </p:cNvPicPr>
          <p:nvPr/>
        </p:nvPicPr>
        <p:blipFill>
          <a:blip r:embed="rId7" cstate="print"/>
          <a:srcRect r="89719" b="8913"/>
          <a:stretch>
            <a:fillRect/>
          </a:stretch>
        </p:blipFill>
        <p:spPr bwMode="auto">
          <a:xfrm>
            <a:off x="2232000" y="4511794"/>
            <a:ext cx="179010" cy="19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Connecteur droit avec flèche 80"/>
          <p:cNvCxnSpPr/>
          <p:nvPr/>
        </p:nvCxnSpPr>
        <p:spPr>
          <a:xfrm flipV="1">
            <a:off x="1702792" y="3494618"/>
            <a:ext cx="0" cy="3960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>
            <a:off x="1691680" y="3890618"/>
            <a:ext cx="396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space réservé du contenu 2"/>
          <p:cNvSpPr txBox="1">
            <a:spLocks/>
          </p:cNvSpPr>
          <p:nvPr/>
        </p:nvSpPr>
        <p:spPr bwMode="auto">
          <a:xfrm>
            <a:off x="3779912" y="3287658"/>
            <a:ext cx="10801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ISI/FSI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5" name="Espace réservé du contenu 2"/>
          <p:cNvSpPr txBox="1">
            <a:spLocks/>
          </p:cNvSpPr>
          <p:nvPr/>
        </p:nvSpPr>
        <p:spPr bwMode="auto">
          <a:xfrm>
            <a:off x="467544" y="5951954"/>
            <a:ext cx="144016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200" b="1" dirty="0" err="1" smtClean="0">
                <a:latin typeface="Tahoma" pitchFamily="34" charset="0"/>
                <a:cs typeface="Tahoma" pitchFamily="34" charset="0"/>
              </a:rPr>
              <a:t>Density</a:t>
            </a: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 mode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6" name="Espace réservé du contenu 2"/>
          <p:cNvSpPr txBox="1">
            <a:spLocks/>
          </p:cNvSpPr>
          <p:nvPr/>
        </p:nvSpPr>
        <p:spPr bwMode="auto">
          <a:xfrm>
            <a:off x="2771800" y="5951954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Inflation mode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7" name="Espace réservé du contenu 2"/>
          <p:cNvSpPr txBox="1">
            <a:spLocks/>
          </p:cNvSpPr>
          <p:nvPr/>
        </p:nvSpPr>
        <p:spPr bwMode="auto">
          <a:xfrm>
            <a:off x="5004048" y="5951954"/>
            <a:ext cx="144016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Orbital mode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8" name="Espace réservé du contenu 2"/>
          <p:cNvSpPr txBox="1">
            <a:spLocks/>
          </p:cNvSpPr>
          <p:nvPr/>
        </p:nvSpPr>
        <p:spPr bwMode="auto">
          <a:xfrm>
            <a:off x="7236296" y="5951954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200" b="1" smtClean="0">
                <a:latin typeface="Tahoma" pitchFamily="34" charset="0"/>
                <a:cs typeface="Tahoma" pitchFamily="34" charset="0"/>
              </a:rPr>
              <a:t>Spiral </a:t>
            </a: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mode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41576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9" cstate="print"/>
          <a:srcRect l="64465" b="-3560"/>
          <a:stretch>
            <a:fillRect/>
          </a:stretch>
        </p:blipFill>
        <p:spPr bwMode="auto">
          <a:xfrm>
            <a:off x="6946355" y="5519908"/>
            <a:ext cx="2018133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9" cstate="print"/>
          <a:srcRect l="35804" r="41374" b="-1148"/>
          <a:stretch>
            <a:fillRect/>
          </a:stretch>
        </p:blipFill>
        <p:spPr bwMode="auto">
          <a:xfrm>
            <a:off x="5004066" y="5519908"/>
            <a:ext cx="1296126" cy="3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9" cstate="print"/>
          <a:srcRect l="11708" r="67752" b="1263"/>
          <a:stretch>
            <a:fillRect/>
          </a:stretch>
        </p:blipFill>
        <p:spPr bwMode="auto">
          <a:xfrm>
            <a:off x="2829412" y="5519907"/>
            <a:ext cx="1166524" cy="30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9" cstate="print"/>
          <a:srcRect r="91848" b="3674"/>
          <a:stretch>
            <a:fillRect/>
          </a:stretch>
        </p:blipFill>
        <p:spPr bwMode="auto">
          <a:xfrm>
            <a:off x="899592" y="5519907"/>
            <a:ext cx="462975" cy="30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Espace réservé du contenu 2"/>
          <p:cNvSpPr txBox="1">
            <a:spLocks/>
          </p:cNvSpPr>
          <p:nvPr/>
        </p:nvSpPr>
        <p:spPr bwMode="auto">
          <a:xfrm>
            <a:off x="8172400" y="3287658"/>
            <a:ext cx="10801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ISI/FSI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Espace réservé du contenu 2"/>
          <p:cNvSpPr txBox="1">
            <a:spLocks/>
          </p:cNvSpPr>
          <p:nvPr/>
        </p:nvSpPr>
        <p:spPr bwMode="auto">
          <a:xfrm>
            <a:off x="683568" y="6381328"/>
            <a:ext cx="3456384" cy="34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Partly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) a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ccessible 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via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GPDs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&amp;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TMDs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uu.nl/sites/default/files/styles/image_1085x580/public/images/beta_cgc-sketch-1-2_1085x580.jpg?itok=bHB4HEih"/>
          <p:cNvPicPr>
            <a:picLocks noChangeAspect="1" noChangeArrowheads="1"/>
          </p:cNvPicPr>
          <p:nvPr/>
        </p:nvPicPr>
        <p:blipFill>
          <a:blip r:embed="rId2" cstate="print"/>
          <a:srcRect l="68493" t="35002" r="2511" b="11183"/>
          <a:stretch>
            <a:fillRect/>
          </a:stretch>
        </p:blipFill>
        <p:spPr bwMode="auto">
          <a:xfrm>
            <a:off x="2051272" y="1628800"/>
            <a:ext cx="1524170" cy="15121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012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Observability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and challenges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 bwMode="auto">
          <a:xfrm>
            <a:off x="467544" y="1196752"/>
            <a:ext cx="81369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Possibility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to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access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gluon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GTMDs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at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low</a:t>
            </a:r>
            <a:r>
              <a:rPr lang="fr-FR" sz="1400" b="1" i="1" dirty="0" smtClean="0">
                <a:latin typeface="Tahoma" pitchFamily="34" charset="0"/>
                <a:cs typeface="Tahoma" pitchFamily="34" charset="0"/>
              </a:rPr>
              <a:t> x 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?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563440" y="1268760"/>
            <a:ext cx="41052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[Hatta, </a:t>
            </a:r>
            <a:r>
              <a:rPr lang="fr-BE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Xiao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Yuan (2016)]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Altinoluk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0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. (2016)]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Hagiwara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Hatta, Ueda (2016)]</a:t>
            </a:r>
          </a:p>
        </p:txBody>
      </p:sp>
      <p:sp>
        <p:nvSpPr>
          <p:cNvPr id="45" name="Espace réservé du contenu 2"/>
          <p:cNvSpPr txBox="1">
            <a:spLocks/>
          </p:cNvSpPr>
          <p:nvPr/>
        </p:nvSpPr>
        <p:spPr bwMode="auto">
          <a:xfrm>
            <a:off x="467096" y="3356992"/>
            <a:ext cx="81369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Reduction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to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GPDs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?</a:t>
            </a:r>
          </a:p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Link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with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collinear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evolution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?</a:t>
            </a:r>
          </a:p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Interpolation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between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GPD and TMD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parametrizations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?</a:t>
            </a:r>
          </a:p>
          <a:p>
            <a:pPr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Processes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at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high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i="1" dirty="0" smtClean="0">
                <a:latin typeface="Tahoma" pitchFamily="34" charset="0"/>
                <a:cs typeface="Tahoma" pitchFamily="34" charset="0"/>
              </a:rPr>
              <a:t>x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?</a:t>
            </a:r>
          </a:p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Signature of the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Heisenberg’s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uncertainty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relations ?</a:t>
            </a:r>
          </a:p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Gauge links and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process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dependence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?</a:t>
            </a:r>
          </a:p>
          <a:p>
            <a:pPr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Factorization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?</a:t>
            </a:r>
          </a:p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Semi-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classical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picture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analogy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with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hydrodynamics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?</a:t>
            </a:r>
          </a:p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New information about the EMT ?</a:t>
            </a:r>
          </a:p>
          <a:p>
            <a:pPr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Lattice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simulations ?</a:t>
            </a:r>
          </a:p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…</a:t>
            </a:r>
          </a:p>
        </p:txBody>
      </p:sp>
      <p:sp>
        <p:nvSpPr>
          <p:cNvPr id="46" name="Espace réservé du contenu 2"/>
          <p:cNvSpPr txBox="1">
            <a:spLocks/>
          </p:cNvSpPr>
          <p:nvPr/>
        </p:nvSpPr>
        <p:spPr bwMode="auto">
          <a:xfrm>
            <a:off x="3851472" y="2204864"/>
            <a:ext cx="6480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CGC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4278" name="Picture 6" descr="Résultat de recherche d'images pour &quot;wigner distribution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89040"/>
            <a:ext cx="3261409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075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 err="1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Miscellanei</a:t>
            </a:r>
            <a:endParaRPr lang="fr-FR" altLang="fr-FR" sz="2800" dirty="0" smtClean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" name="Espace réservé du contenu 2"/>
          <p:cNvSpPr txBox="1">
            <a:spLocks/>
          </p:cNvSpPr>
          <p:nvPr/>
        </p:nvSpPr>
        <p:spPr bwMode="auto">
          <a:xfrm>
            <a:off x="843030" y="1412776"/>
            <a:ext cx="732937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How to « 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sell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 »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our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work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to people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outside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our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community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?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Role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played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by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automated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codes and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libraries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(PARTONS,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TMDlib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, …) ?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Missing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data and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required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precision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for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better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phenomenological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extractions ?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Higher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-spin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targets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(light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nuclei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) ?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New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processes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and observables ?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New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phenomenological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strategies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approaches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?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Preparing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ourselves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for the EIC ?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Extension of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our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approach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to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nuclear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physics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heavy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quarks, SM, BSM, … ?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Cross-talk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with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other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groups (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multiparton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nuclear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effects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heavy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ions …) ?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fr-FR" altLang="fr-FR" sz="1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fr-FR" altLang="fr-FR" sz="1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fr-FR" altLang="fr-FR" sz="1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fr-FR" altLang="fr-FR" sz="1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52936"/>
            <a:ext cx="161413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85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5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Foreword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611560" y="1844824"/>
            <a:ext cx="81369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2000" b="1" dirty="0" smtClean="0">
                <a:latin typeface="Tahoma" pitchFamily="34" charset="0"/>
                <a:cs typeface="Tahoma" pitchFamily="34" charset="0"/>
              </a:rPr>
              <a:t>This </a:t>
            </a:r>
            <a:r>
              <a:rPr lang="fr-FR" sz="2000" b="1" dirty="0" err="1" smtClean="0">
                <a:latin typeface="Tahoma" pitchFamily="34" charset="0"/>
                <a:cs typeface="Tahoma" pitchFamily="34" charset="0"/>
              </a:rPr>
              <a:t>presentation</a:t>
            </a:r>
            <a:r>
              <a:rPr lang="fr-FR" sz="2000" b="1" dirty="0" smtClean="0">
                <a:latin typeface="Tahoma" pitchFamily="34" charset="0"/>
                <a:cs typeface="Tahoma" pitchFamily="34" charset="0"/>
              </a:rPr>
              <a:t> …</a:t>
            </a:r>
          </a:p>
          <a:p>
            <a:pPr>
              <a:spcBef>
                <a:spcPct val="20000"/>
              </a:spcBef>
            </a:pPr>
            <a:endParaRPr lang="fr-FR" sz="2000" b="1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fr-FR" sz="2000" b="1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…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is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meant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to </a:t>
            </a:r>
            <a:r>
              <a:rPr lang="fr-FR" sz="16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stimulate</a:t>
            </a:r>
            <a:r>
              <a:rPr lang="fr-FR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discussions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so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don’t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hesitate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to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interrupt</a:t>
            </a:r>
            <a:endParaRPr lang="fr-FR" sz="1600" b="1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</a:pPr>
            <a:endParaRPr lang="fr-FR" sz="1600" b="1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	…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is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a </a:t>
            </a:r>
            <a:r>
              <a:rPr lang="fr-FR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potpourri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miscellaneous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thoughts</a:t>
            </a:r>
            <a:r>
              <a:rPr lang="fr-FR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and questions</a:t>
            </a:r>
            <a:endParaRPr lang="fr-FR" sz="1600" b="1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</a:pPr>
            <a:endParaRPr lang="fr-FR" sz="1600" b="1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	…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is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inevitably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biased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by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my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own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interests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, for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which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I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apologize</a:t>
            </a:r>
            <a:endParaRPr lang="fr-FR" sz="1600" b="1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</a:pPr>
            <a:endParaRPr lang="fr-FR" sz="1600" b="1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	…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is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certainly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incomplete</a:t>
            </a:r>
            <a:endParaRPr lang="fr-FR" sz="1600" b="1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</a:pPr>
            <a:endParaRPr lang="fr-FR" sz="1600" b="1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	…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is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focused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on the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study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of the </a:t>
            </a:r>
            <a:r>
              <a:rPr lang="fr-FR" sz="16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nucleon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but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can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easily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be</a:t>
            </a:r>
            <a:r>
              <a:rPr lang="fr-FR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atin typeface="Tahoma" pitchFamily="34" charset="0"/>
                <a:cs typeface="Tahoma" pitchFamily="34" charset="0"/>
              </a:rPr>
              <a:t>extended</a:t>
            </a:r>
            <a:endParaRPr lang="fr-FR" sz="1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Conclusion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" name="Picture 4" descr="E:\Images\1247---base_image_4.1424269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02886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E:\Images\1247---base_image_4.1424269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44" y="2413422"/>
            <a:ext cx="3082296" cy="2311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space réservé du contenu 2"/>
          <p:cNvSpPr txBox="1">
            <a:spLocks/>
          </p:cNvSpPr>
          <p:nvPr/>
        </p:nvSpPr>
        <p:spPr bwMode="auto">
          <a:xfrm>
            <a:off x="1331640" y="2052000"/>
            <a:ext cx="1656184" cy="27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b="1" dirty="0" err="1" smtClean="0">
                <a:latin typeface="Tahoma" pitchFamily="34" charset="0"/>
                <a:cs typeface="Tahoma" pitchFamily="34" charset="0"/>
              </a:rPr>
              <a:t>Today</a:t>
            </a:r>
            <a:endParaRPr lang="fr-FR" altLang="fr-FR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 bwMode="auto">
          <a:xfrm>
            <a:off x="6156176" y="2052000"/>
            <a:ext cx="1656184" cy="27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b="1" dirty="0" err="1" smtClean="0">
                <a:latin typeface="Tahoma" pitchFamily="34" charset="0"/>
                <a:cs typeface="Tahoma" pitchFamily="34" charset="0"/>
              </a:rPr>
              <a:t>Tomorrow</a:t>
            </a:r>
            <a:r>
              <a:rPr lang="fr-FR" altLang="fr-FR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b="1" dirty="0" smtClean="0">
                <a:latin typeface="Tahoma" pitchFamily="34" charset="0"/>
                <a:cs typeface="Tahoma" pitchFamily="34" charset="0"/>
              </a:rPr>
              <a:t>?</a:t>
            </a:r>
            <a:endParaRPr lang="fr-FR" altLang="fr-FR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" name="Picture 13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3928" y="292494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Espace réservé du contenu 2"/>
          <p:cNvSpPr txBox="1">
            <a:spLocks/>
          </p:cNvSpPr>
          <p:nvPr/>
        </p:nvSpPr>
        <p:spPr bwMode="auto">
          <a:xfrm>
            <a:off x="3851920" y="2980184"/>
            <a:ext cx="151216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2400" b="1" dirty="0" smtClean="0">
                <a:latin typeface="Tahoma" pitchFamily="34" charset="0"/>
                <a:cs typeface="Tahoma" pitchFamily="34" charset="0"/>
              </a:rPr>
              <a:t>GDR</a:t>
            </a:r>
            <a:endParaRPr lang="fr-FR" altLang="fr-FR" sz="2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0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24336"/>
            <a:ext cx="9144000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68960"/>
            <a:ext cx="9144000" cy="72494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Backup </a:t>
            </a:r>
            <a:r>
              <a:rPr lang="fr-FR" sz="32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slides</a:t>
            </a:r>
            <a:endParaRPr lang="fr-FR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45224"/>
            <a:ext cx="3238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Groupe 65"/>
          <p:cNvGrpSpPr/>
          <p:nvPr/>
        </p:nvGrpSpPr>
        <p:grpSpPr>
          <a:xfrm>
            <a:off x="683568" y="5061797"/>
            <a:ext cx="2545080" cy="1602105"/>
            <a:chOff x="5278118" y="4869159"/>
            <a:chExt cx="2545080" cy="1602105"/>
          </a:xfrm>
        </p:grpSpPr>
        <p:pic>
          <p:nvPicPr>
            <p:cNvPr id="67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118" y="4869159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 Box 53"/>
            <p:cNvSpPr txBox="1">
              <a:spLocks noChangeArrowheads="1"/>
            </p:cNvSpPr>
            <p:nvPr/>
          </p:nvSpPr>
          <p:spPr bwMode="auto">
            <a:xfrm>
              <a:off x="6048000" y="5040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91657"/>
            <a:ext cx="2809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683568" y="1191060"/>
            <a:ext cx="2545080" cy="1602106"/>
            <a:chOff x="395536" y="1474298"/>
            <a:chExt cx="2545080" cy="1602106"/>
          </a:xfrm>
        </p:grpSpPr>
        <p:grpSp>
          <p:nvGrpSpPr>
            <p:cNvPr id="59" name="Groupe 58"/>
            <p:cNvGrpSpPr/>
            <p:nvPr/>
          </p:nvGrpSpPr>
          <p:grpSpPr>
            <a:xfrm>
              <a:off x="395536" y="1474298"/>
              <a:ext cx="2545080" cy="1602105"/>
              <a:chOff x="5278118" y="4869159"/>
              <a:chExt cx="2545080" cy="1602105"/>
            </a:xfrm>
          </p:grpSpPr>
          <p:pic>
            <p:nvPicPr>
              <p:cNvPr id="63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8118" y="4869159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Text Box 53"/>
              <p:cNvSpPr txBox="1">
                <a:spLocks noChangeArrowheads="1"/>
              </p:cNvSpPr>
              <p:nvPr/>
            </p:nvSpPr>
            <p:spPr bwMode="auto">
              <a:xfrm>
                <a:off x="6048000" y="5040000"/>
                <a:ext cx="436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L</a:t>
                </a:r>
                <a:r>
                  <a:rPr lang="fr-BE" sz="1400" b="1" baseline="-25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q</a:t>
                </a:r>
                <a:endPara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5" name="Groupe 34"/>
            <p:cNvGrpSpPr/>
            <p:nvPr/>
          </p:nvGrpSpPr>
          <p:grpSpPr>
            <a:xfrm>
              <a:off x="395536" y="1474299"/>
              <a:ext cx="2545080" cy="1602105"/>
              <a:chOff x="2578150" y="4967014"/>
              <a:chExt cx="2545080" cy="1602105"/>
            </a:xfrm>
          </p:grpSpPr>
          <p:pic>
            <p:nvPicPr>
              <p:cNvPr id="37" name="Picture 1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8150" y="4967014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xt Box 53"/>
              <p:cNvSpPr txBox="1">
                <a:spLocks noChangeArrowheads="1"/>
              </p:cNvSpPr>
              <p:nvPr/>
            </p:nvSpPr>
            <p:spPr bwMode="auto">
              <a:xfrm>
                <a:off x="2932018" y="5400000"/>
                <a:ext cx="50138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BE" sz="1400" b="1" dirty="0" err="1" smtClean="0">
                    <a:latin typeface="Tahoma" pitchFamily="34" charset="0"/>
                    <a:cs typeface="Tahoma" pitchFamily="34" charset="0"/>
                  </a:rPr>
                  <a:t>L</a:t>
                </a:r>
                <a:r>
                  <a:rPr lang="fr-BE" sz="1400" b="1" baseline="-25000" dirty="0" err="1" smtClean="0">
                    <a:latin typeface="Tahoma" pitchFamily="34" charset="0"/>
                    <a:cs typeface="Tahoma" pitchFamily="34" charset="0"/>
                  </a:rPr>
                  <a:t>pot</a:t>
                </a:r>
                <a:endParaRPr lang="fr-BE" sz="1400" b="1" baseline="-25000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40" name="Picture 14"/>
          <p:cNvPicPr>
            <a:picLocks noChangeAspect="1" noChangeArrowheads="1"/>
          </p:cNvPicPr>
          <p:nvPr/>
        </p:nvPicPr>
        <p:blipFill rotWithShape="1">
          <a:blip r:embed="rId6" cstate="print"/>
          <a:srcRect t="24484" r="85985" b="51031"/>
          <a:stretch/>
        </p:blipFill>
        <p:spPr bwMode="auto">
          <a:xfrm>
            <a:off x="2445357" y="1482386"/>
            <a:ext cx="332193" cy="49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Accessing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the contributions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TMDs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Accolade ouvrante 54"/>
          <p:cNvSpPr/>
          <p:nvPr/>
        </p:nvSpPr>
        <p:spPr>
          <a:xfrm rot="10800000">
            <a:off x="2209792" y="1278425"/>
            <a:ext cx="133248" cy="9022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4283149" y="2127164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[Ma, Schmidt (1998)]</a:t>
            </a:r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4283968" y="3711340"/>
            <a:ext cx="410527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She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Zhu, Ma (2009)]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Avakian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(2010)]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Efremov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(2010)]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 (2012)]</a:t>
            </a: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 bwMode="auto">
          <a:xfrm>
            <a:off x="6588224" y="1137940"/>
            <a:ext cx="165618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>
                <a:latin typeface="Tahoma" pitchFamily="34" charset="0"/>
                <a:cs typeface="Tahoma" pitchFamily="34" charset="0"/>
              </a:rPr>
              <a:t>Model-</a:t>
            </a:r>
            <a:r>
              <a:rPr lang="fr-FR" sz="1100" b="1" dirty="0" err="1">
                <a:latin typeface="Tahoma" pitchFamily="34" charset="0"/>
                <a:cs typeface="Tahoma" pitchFamily="34" charset="0"/>
              </a:rPr>
              <a:t>dependent</a:t>
            </a:r>
            <a:r>
              <a:rPr lang="fr-FR" sz="1100" b="1" dirty="0">
                <a:latin typeface="Tahoma" pitchFamily="34" charset="0"/>
                <a:cs typeface="Tahoma" pitchFamily="34" charset="0"/>
              </a:rPr>
              <a:t> !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5899" y="1131614"/>
            <a:ext cx="274333" cy="2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35473"/>
            <a:ext cx="3352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Espace réservé du contenu 2"/>
          <p:cNvSpPr txBox="1">
            <a:spLocks/>
          </p:cNvSpPr>
          <p:nvPr/>
        </p:nvSpPr>
        <p:spPr bwMode="auto">
          <a:xfrm>
            <a:off x="3203848" y="1092316"/>
            <a:ext cx="249493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Transversity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relation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Espace réservé du contenu 2"/>
          <p:cNvSpPr txBox="1">
            <a:spLocks/>
          </p:cNvSpPr>
          <p:nvPr/>
        </p:nvSpPr>
        <p:spPr bwMode="auto">
          <a:xfrm>
            <a:off x="3203848" y="2730316"/>
            <a:ext cx="249493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Pretzelosity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relation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Espace réservé du contenu 2"/>
          <p:cNvSpPr txBox="1">
            <a:spLocks/>
          </p:cNvSpPr>
          <p:nvPr/>
        </p:nvSpPr>
        <p:spPr bwMode="auto">
          <a:xfrm>
            <a:off x="6588224" y="2781562"/>
            <a:ext cx="165618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>
                <a:latin typeface="Tahoma" pitchFamily="34" charset="0"/>
                <a:cs typeface="Tahoma" pitchFamily="34" charset="0"/>
              </a:rPr>
              <a:t>Model-</a:t>
            </a:r>
            <a:r>
              <a:rPr lang="fr-FR" sz="1100" b="1" dirty="0" err="1">
                <a:latin typeface="Tahoma" pitchFamily="34" charset="0"/>
                <a:cs typeface="Tahoma" pitchFamily="34" charset="0"/>
              </a:rPr>
              <a:t>dependent</a:t>
            </a:r>
            <a:r>
              <a:rPr lang="fr-FR" sz="1100" b="1" dirty="0">
                <a:latin typeface="Tahoma" pitchFamily="34" charset="0"/>
                <a:cs typeface="Tahoma" pitchFamily="34" charset="0"/>
              </a:rPr>
              <a:t> !</a:t>
            </a: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5899" y="2775236"/>
            <a:ext cx="274333" cy="2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Espace réservé du contenu 2"/>
          <p:cNvSpPr txBox="1">
            <a:spLocks/>
          </p:cNvSpPr>
          <p:nvPr/>
        </p:nvSpPr>
        <p:spPr bwMode="auto">
          <a:xfrm>
            <a:off x="3203848" y="5013176"/>
            <a:ext cx="249493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Lensing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relation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Espace réservé du contenu 2"/>
          <p:cNvSpPr txBox="1">
            <a:spLocks/>
          </p:cNvSpPr>
          <p:nvPr/>
        </p:nvSpPr>
        <p:spPr bwMode="auto">
          <a:xfrm>
            <a:off x="6588224" y="5064422"/>
            <a:ext cx="165618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>
                <a:latin typeface="Tahoma" pitchFamily="34" charset="0"/>
                <a:cs typeface="Tahoma" pitchFamily="34" charset="0"/>
              </a:rPr>
              <a:t>Model-</a:t>
            </a:r>
            <a:r>
              <a:rPr lang="fr-FR" sz="1100" b="1" dirty="0" err="1">
                <a:latin typeface="Tahoma" pitchFamily="34" charset="0"/>
                <a:cs typeface="Tahoma" pitchFamily="34" charset="0"/>
              </a:rPr>
              <a:t>dependent</a:t>
            </a:r>
            <a:r>
              <a:rPr lang="fr-FR" sz="1100" b="1" dirty="0">
                <a:latin typeface="Tahoma" pitchFamily="34" charset="0"/>
                <a:cs typeface="Tahoma" pitchFamily="34" charset="0"/>
              </a:rPr>
              <a:t> !</a:t>
            </a:r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5899" y="5058096"/>
            <a:ext cx="274333" cy="2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4283968" y="5949280"/>
            <a:ext cx="41052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Burkardt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(2004)]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Bacchetta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Radici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(2011)]</a:t>
            </a:r>
          </a:p>
        </p:txBody>
      </p:sp>
    </p:spTree>
    <p:extLst>
      <p:ext uri="{BB962C8B-B14F-4D97-AF65-F5344CB8AC3E}">
        <p14:creationId xmlns="" xmlns:p14="http://schemas.microsoft.com/office/powerpoint/2010/main" val="21564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2"/>
          <p:cNvSpPr>
            <a:spLocks noChangeArrowheads="1"/>
          </p:cNvSpPr>
          <p:nvPr/>
        </p:nvSpPr>
        <p:spPr bwMode="auto">
          <a:xfrm>
            <a:off x="4283149" y="2165284"/>
            <a:ext cx="41052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 (2011)]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[Hatta (2011)]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75374"/>
            <a:ext cx="3838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Groupe 65"/>
          <p:cNvGrpSpPr/>
          <p:nvPr/>
        </p:nvGrpSpPr>
        <p:grpSpPr>
          <a:xfrm>
            <a:off x="683568" y="3915127"/>
            <a:ext cx="2545080" cy="1602105"/>
            <a:chOff x="5278118" y="4869159"/>
            <a:chExt cx="2545080" cy="1602105"/>
          </a:xfrm>
        </p:grpSpPr>
        <p:pic>
          <p:nvPicPr>
            <p:cNvPr id="67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118" y="4869159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 Box 53"/>
            <p:cNvSpPr txBox="1">
              <a:spLocks noChangeArrowheads="1"/>
            </p:cNvSpPr>
            <p:nvPr/>
          </p:nvSpPr>
          <p:spPr bwMode="auto">
            <a:xfrm>
              <a:off x="6048000" y="5040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683568" y="1079472"/>
            <a:ext cx="2545080" cy="1602106"/>
            <a:chOff x="395536" y="1474298"/>
            <a:chExt cx="2545080" cy="1602106"/>
          </a:xfrm>
        </p:grpSpPr>
        <p:grpSp>
          <p:nvGrpSpPr>
            <p:cNvPr id="59" name="Groupe 58"/>
            <p:cNvGrpSpPr/>
            <p:nvPr/>
          </p:nvGrpSpPr>
          <p:grpSpPr>
            <a:xfrm>
              <a:off x="395536" y="1474298"/>
              <a:ext cx="2545080" cy="1602105"/>
              <a:chOff x="5278118" y="4869159"/>
              <a:chExt cx="2545080" cy="1602105"/>
            </a:xfrm>
          </p:grpSpPr>
          <p:pic>
            <p:nvPicPr>
              <p:cNvPr id="63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8118" y="4869159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Text Box 53"/>
              <p:cNvSpPr txBox="1">
                <a:spLocks noChangeArrowheads="1"/>
              </p:cNvSpPr>
              <p:nvPr/>
            </p:nvSpPr>
            <p:spPr bwMode="auto">
              <a:xfrm>
                <a:off x="6048000" y="5040000"/>
                <a:ext cx="436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L</a:t>
                </a:r>
                <a:r>
                  <a:rPr lang="fr-BE" sz="1400" b="1" baseline="-25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q</a:t>
                </a:r>
                <a:endPara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5" name="Groupe 34"/>
            <p:cNvGrpSpPr/>
            <p:nvPr/>
          </p:nvGrpSpPr>
          <p:grpSpPr>
            <a:xfrm>
              <a:off x="395536" y="1474299"/>
              <a:ext cx="2545080" cy="1602105"/>
              <a:chOff x="2578150" y="4967014"/>
              <a:chExt cx="2545080" cy="1602105"/>
            </a:xfrm>
          </p:grpSpPr>
          <p:pic>
            <p:nvPicPr>
              <p:cNvPr id="37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8150" y="4967014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xt Box 53"/>
              <p:cNvSpPr txBox="1">
                <a:spLocks noChangeArrowheads="1"/>
              </p:cNvSpPr>
              <p:nvPr/>
            </p:nvSpPr>
            <p:spPr bwMode="auto">
              <a:xfrm>
                <a:off x="2932018" y="5400000"/>
                <a:ext cx="50138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BE" sz="1400" b="1" dirty="0" err="1" smtClean="0">
                    <a:latin typeface="Tahoma" pitchFamily="34" charset="0"/>
                    <a:cs typeface="Tahoma" pitchFamily="34" charset="0"/>
                  </a:rPr>
                  <a:t>L</a:t>
                </a:r>
                <a:r>
                  <a:rPr lang="fr-BE" sz="1400" b="1" baseline="-25000" dirty="0" err="1" smtClean="0">
                    <a:latin typeface="Tahoma" pitchFamily="34" charset="0"/>
                    <a:cs typeface="Tahoma" pitchFamily="34" charset="0"/>
                  </a:rPr>
                  <a:t>pot</a:t>
                </a:r>
                <a:endParaRPr lang="fr-BE" sz="1400" b="1" baseline="-25000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40" name="Picture 14"/>
          <p:cNvPicPr>
            <a:picLocks noChangeAspect="1" noChangeArrowheads="1"/>
          </p:cNvPicPr>
          <p:nvPr/>
        </p:nvPicPr>
        <p:blipFill rotWithShape="1">
          <a:blip r:embed="rId5" cstate="print"/>
          <a:srcRect t="24484" r="85985" b="51031"/>
          <a:stretch/>
        </p:blipFill>
        <p:spPr bwMode="auto">
          <a:xfrm>
            <a:off x="2445357" y="1370798"/>
            <a:ext cx="332193" cy="49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Accessing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the contributions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GTMDs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Accolade ouvrante 54"/>
          <p:cNvSpPr/>
          <p:nvPr/>
        </p:nvSpPr>
        <p:spPr>
          <a:xfrm rot="10800000">
            <a:off x="2209792" y="1166837"/>
            <a:ext cx="133248" cy="9022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space réservé du contenu 2"/>
          <p:cNvSpPr txBox="1">
            <a:spLocks/>
          </p:cNvSpPr>
          <p:nvPr/>
        </p:nvSpPr>
        <p:spPr bwMode="auto">
          <a:xfrm>
            <a:off x="3203848" y="1124744"/>
            <a:ext cx="41044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F</a:t>
            </a:r>
            <a:r>
              <a:rPr lang="fr-FR" sz="1400" b="1" baseline="-25000" dirty="0" smtClean="0">
                <a:latin typeface="Tahoma" pitchFamily="34" charset="0"/>
                <a:cs typeface="Tahoma" pitchFamily="34" charset="0"/>
              </a:rPr>
              <a:t>14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relation 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staple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 gauge 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link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70" name="Groupe 69"/>
          <p:cNvGrpSpPr/>
          <p:nvPr/>
        </p:nvGrpSpPr>
        <p:grpSpPr>
          <a:xfrm>
            <a:off x="802784" y="1466855"/>
            <a:ext cx="2545080" cy="1602105"/>
            <a:chOff x="783047" y="5067255"/>
            <a:chExt cx="2545080" cy="1602105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047" y="5067255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Text Box 53"/>
            <p:cNvSpPr txBox="1">
              <a:spLocks noChangeArrowheads="1"/>
            </p:cNvSpPr>
            <p:nvPr/>
          </p:nvSpPr>
          <p:spPr bwMode="auto">
            <a:xfrm>
              <a:off x="1692000" y="5850000"/>
              <a:ext cx="4365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chemeClr val="bg1"/>
                  </a:solidFill>
                  <a:latin typeface="Lucida Calligraphy" pitchFamily="66" charset="0"/>
                  <a:cs typeface="Tahoma" pitchFamily="34" charset="0"/>
                </a:rPr>
                <a:t>L</a:t>
              </a:r>
              <a:r>
                <a: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</a:p>
          </p:txBody>
        </p:sp>
      </p:grpSp>
      <p:sp>
        <p:nvSpPr>
          <p:cNvPr id="75" name="Espace réservé du contenu 2"/>
          <p:cNvSpPr txBox="1">
            <a:spLocks/>
          </p:cNvSpPr>
          <p:nvPr/>
        </p:nvSpPr>
        <p:spPr bwMode="auto">
          <a:xfrm>
            <a:off x="3203848" y="3861048"/>
            <a:ext cx="41044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F</a:t>
            </a:r>
            <a:r>
              <a:rPr lang="fr-FR" sz="1400" b="1" baseline="-25000" dirty="0">
                <a:latin typeface="Tahoma" pitchFamily="34" charset="0"/>
                <a:cs typeface="Tahoma" pitchFamily="34" charset="0"/>
              </a:rPr>
              <a:t>14</a:t>
            </a:r>
            <a:r>
              <a:rPr lang="fr-FR" sz="1400" b="1" dirty="0">
                <a:latin typeface="Tahoma" pitchFamily="34" charset="0"/>
                <a:cs typeface="Tahoma" pitchFamily="34" charset="0"/>
              </a:rPr>
              <a:t> relation 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(straight gauge 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link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00" y="4293096"/>
            <a:ext cx="34813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5560942"/>
            <a:ext cx="274333" cy="2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00" y="5485894"/>
            <a:ext cx="35385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32"/>
          <p:cNvSpPr>
            <a:spLocks noChangeArrowheads="1"/>
          </p:cNvSpPr>
          <p:nvPr/>
        </p:nvSpPr>
        <p:spPr bwMode="auto">
          <a:xfrm>
            <a:off x="4283968" y="4824024"/>
            <a:ext cx="41052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[Ji,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Xiong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Yuan (2012)]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(2012)]</a:t>
            </a:r>
          </a:p>
        </p:txBody>
      </p:sp>
      <p:sp>
        <p:nvSpPr>
          <p:cNvPr id="84" name="Rectangle 32"/>
          <p:cNvSpPr>
            <a:spLocks noChangeArrowheads="1"/>
          </p:cNvSpPr>
          <p:nvPr/>
        </p:nvSpPr>
        <p:spPr bwMode="auto">
          <a:xfrm>
            <a:off x="4283968" y="6032321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[Liu, C.L. (2015)]</a:t>
            </a:r>
          </a:p>
        </p:txBody>
      </p:sp>
    </p:spTree>
    <p:extLst>
      <p:ext uri="{BB962C8B-B14F-4D97-AF65-F5344CB8AC3E}">
        <p14:creationId xmlns="" xmlns:p14="http://schemas.microsoft.com/office/powerpoint/2010/main" val="42703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36" y="2776819"/>
            <a:ext cx="3022620" cy="13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Accessing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the contributions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EMFFs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Espace réservé du contenu 2"/>
          <p:cNvSpPr txBox="1">
            <a:spLocks/>
          </p:cNvSpPr>
          <p:nvPr/>
        </p:nvSpPr>
        <p:spPr bwMode="auto">
          <a:xfrm>
            <a:off x="4572000" y="1052736"/>
            <a:ext cx="41044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Ji relation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1628062" y="4437809"/>
            <a:ext cx="6068507" cy="2087535"/>
            <a:chOff x="3347864" y="3140968"/>
            <a:chExt cx="4935571" cy="169781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62" t="2124" r="1464" b="2456"/>
            <a:stretch/>
          </p:blipFill>
          <p:spPr bwMode="auto">
            <a:xfrm>
              <a:off x="3347864" y="3140968"/>
              <a:ext cx="4935571" cy="1697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760000" y="3140968"/>
              <a:ext cx="91648" cy="1697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658768" y="1095028"/>
            <a:ext cx="2545080" cy="1602106"/>
            <a:chOff x="-468560" y="952473"/>
            <a:chExt cx="2545080" cy="1602106"/>
          </a:xfrm>
        </p:grpSpPr>
        <p:grpSp>
          <p:nvGrpSpPr>
            <p:cNvPr id="33" name="Groupe 32"/>
            <p:cNvGrpSpPr/>
            <p:nvPr/>
          </p:nvGrpSpPr>
          <p:grpSpPr>
            <a:xfrm>
              <a:off x="-468560" y="952473"/>
              <a:ext cx="2545080" cy="1602105"/>
              <a:chOff x="5278118" y="4869159"/>
              <a:chExt cx="2545080" cy="1602105"/>
            </a:xfrm>
          </p:grpSpPr>
          <p:pic>
            <p:nvPicPr>
              <p:cNvPr id="42" name="Picture 1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8118" y="4869159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53"/>
              <p:cNvSpPr txBox="1">
                <a:spLocks noChangeArrowheads="1"/>
              </p:cNvSpPr>
              <p:nvPr/>
            </p:nvSpPr>
            <p:spPr bwMode="auto">
              <a:xfrm>
                <a:off x="6048000" y="5040000"/>
                <a:ext cx="436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L</a:t>
                </a:r>
                <a:r>
                  <a:rPr lang="fr-BE" sz="1400" b="1" baseline="-25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q</a:t>
                </a:r>
                <a:endPara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-468560" y="952474"/>
              <a:ext cx="2545080" cy="1602105"/>
              <a:chOff x="-468560" y="980728"/>
              <a:chExt cx="2545080" cy="1602105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68560" y="980728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 Box 53"/>
              <p:cNvSpPr txBox="1">
                <a:spLocks noChangeArrowheads="1"/>
              </p:cNvSpPr>
              <p:nvPr/>
            </p:nvSpPr>
            <p:spPr bwMode="auto">
              <a:xfrm>
                <a:off x="936000" y="1224000"/>
                <a:ext cx="436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1" dirty="0" err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fr-BE" sz="1400" b="1" baseline="-25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q</a:t>
                </a:r>
                <a:endPara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4" name="Groupe 43"/>
          <p:cNvGrpSpPr/>
          <p:nvPr/>
        </p:nvGrpSpPr>
        <p:grpSpPr>
          <a:xfrm>
            <a:off x="648000" y="1457973"/>
            <a:ext cx="2555848" cy="1610987"/>
            <a:chOff x="648000" y="2113573"/>
            <a:chExt cx="2555848" cy="1610987"/>
          </a:xfrm>
        </p:grpSpPr>
        <p:grpSp>
          <p:nvGrpSpPr>
            <p:cNvPr id="45" name="Groupe 44"/>
            <p:cNvGrpSpPr/>
            <p:nvPr/>
          </p:nvGrpSpPr>
          <p:grpSpPr>
            <a:xfrm>
              <a:off x="658768" y="2113573"/>
              <a:ext cx="2545080" cy="1602105"/>
              <a:chOff x="-468560" y="2360568"/>
              <a:chExt cx="2545080" cy="1602105"/>
            </a:xfrm>
          </p:grpSpPr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68560" y="2360568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Text Box 53"/>
              <p:cNvSpPr txBox="1">
                <a:spLocks noChangeArrowheads="1"/>
              </p:cNvSpPr>
              <p:nvPr/>
            </p:nvSpPr>
            <p:spPr bwMode="auto">
              <a:xfrm>
                <a:off x="1152000" y="3006000"/>
                <a:ext cx="436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fr-BE" sz="1400" b="1" baseline="-25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G</a:t>
                </a:r>
              </a:p>
            </p:txBody>
          </p:sp>
        </p:grpSp>
        <p:grpSp>
          <p:nvGrpSpPr>
            <p:cNvPr id="46" name="Groupe 45"/>
            <p:cNvGrpSpPr/>
            <p:nvPr/>
          </p:nvGrpSpPr>
          <p:grpSpPr>
            <a:xfrm>
              <a:off x="648000" y="2120400"/>
              <a:ext cx="2545080" cy="1604160"/>
              <a:chOff x="4184491" y="3218338"/>
              <a:chExt cx="2545080" cy="1604160"/>
            </a:xfrm>
          </p:grpSpPr>
          <p:grpSp>
            <p:nvGrpSpPr>
              <p:cNvPr id="47" name="Groupe 46"/>
              <p:cNvGrpSpPr/>
              <p:nvPr/>
            </p:nvGrpSpPr>
            <p:grpSpPr>
              <a:xfrm>
                <a:off x="4184491" y="3218338"/>
                <a:ext cx="2545080" cy="1602105"/>
                <a:chOff x="2578150" y="4967014"/>
                <a:chExt cx="2545080" cy="1602105"/>
              </a:xfrm>
            </p:grpSpPr>
            <p:pic>
              <p:nvPicPr>
                <p:cNvPr id="51" name="Picture 1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8150" y="4967014"/>
                  <a:ext cx="2545080" cy="1602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932018" y="5400000"/>
                  <a:ext cx="50138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BE" sz="1400" b="1" dirty="0" err="1" smtClean="0">
                      <a:latin typeface="Tahoma" pitchFamily="34" charset="0"/>
                      <a:cs typeface="Tahoma" pitchFamily="34" charset="0"/>
                    </a:rPr>
                    <a:t>L</a:t>
                  </a:r>
                  <a:r>
                    <a:rPr lang="fr-BE" sz="1400" b="1" baseline="-25000" dirty="0" err="1" smtClean="0">
                      <a:latin typeface="Tahoma" pitchFamily="34" charset="0"/>
                      <a:cs typeface="Tahoma" pitchFamily="34" charset="0"/>
                    </a:rPr>
                    <a:t>pot</a:t>
                  </a:r>
                  <a:endParaRPr lang="fr-BE" sz="1400" b="1" baseline="-25000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48" name="Groupe 47"/>
              <p:cNvGrpSpPr/>
              <p:nvPr/>
            </p:nvGrpSpPr>
            <p:grpSpPr>
              <a:xfrm>
                <a:off x="4184491" y="3220393"/>
                <a:ext cx="2545080" cy="1602105"/>
                <a:chOff x="771737" y="5067255"/>
                <a:chExt cx="2545080" cy="1602105"/>
              </a:xfrm>
            </p:grpSpPr>
            <p:pic>
              <p:nvPicPr>
                <p:cNvPr id="49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1737" y="5067255"/>
                  <a:ext cx="2545080" cy="1602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692000" y="5850000"/>
                  <a:ext cx="436563" cy="307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BE" sz="1400" b="1" dirty="0" smtClean="0">
                      <a:solidFill>
                        <a:schemeClr val="bg1"/>
                      </a:solidFill>
                      <a:latin typeface="Lucida Calligraphy" pitchFamily="66" charset="0"/>
                      <a:cs typeface="Tahoma" pitchFamily="34" charset="0"/>
                    </a:rPr>
                    <a:t>L</a:t>
                  </a:r>
                  <a:r>
                    <a:rPr lang="fr-BE" sz="1400" b="1" baseline="-25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G</a:t>
                  </a:r>
                </a:p>
              </p:txBody>
            </p:sp>
          </p:grpSp>
        </p:grpSp>
      </p:grpSp>
      <p:sp>
        <p:nvSpPr>
          <p:cNvPr id="57" name="Accolade ouvrante 56"/>
          <p:cNvSpPr/>
          <p:nvPr/>
        </p:nvSpPr>
        <p:spPr>
          <a:xfrm rot="10800000">
            <a:off x="3059832" y="1095028"/>
            <a:ext cx="133248" cy="8027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00" y="1351794"/>
            <a:ext cx="2047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50" y="2317440"/>
            <a:ext cx="2428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Accolade ouvrante 60"/>
          <p:cNvSpPr/>
          <p:nvPr/>
        </p:nvSpPr>
        <p:spPr>
          <a:xfrm rot="10800000">
            <a:off x="3059832" y="2002208"/>
            <a:ext cx="133248" cy="8733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space réservé du contenu 2"/>
          <p:cNvSpPr txBox="1">
            <a:spLocks/>
          </p:cNvSpPr>
          <p:nvPr/>
        </p:nvSpPr>
        <p:spPr bwMode="auto">
          <a:xfrm>
            <a:off x="4572000" y="2636912"/>
            <a:ext cx="41044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Lattice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24" y="1585050"/>
            <a:ext cx="23764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 Box 67"/>
          <p:cNvSpPr txBox="1">
            <a:spLocks noChangeArrowheads="1"/>
          </p:cNvSpPr>
          <p:nvPr/>
        </p:nvSpPr>
        <p:spPr bwMode="auto">
          <a:xfrm>
            <a:off x="6588224" y="1999873"/>
            <a:ext cx="15481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(1997)]</a:t>
            </a:r>
          </a:p>
        </p:txBody>
      </p:sp>
      <p:sp>
        <p:nvSpPr>
          <p:cNvPr id="73" name="Espace réservé du contenu 2"/>
          <p:cNvSpPr txBox="1">
            <a:spLocks/>
          </p:cNvSpPr>
          <p:nvPr/>
        </p:nvSpPr>
        <p:spPr bwMode="auto">
          <a:xfrm>
            <a:off x="1259632" y="4293096"/>
            <a:ext cx="20162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100" b="1" dirty="0" err="1" smtClean="0">
                <a:latin typeface="Symbol" panose="05050102010706020507" pitchFamily="18" charset="2"/>
                <a:cs typeface="Tahoma" pitchFamily="34" charset="0"/>
              </a:rPr>
              <a:t>c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QCD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 collaboration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Rectangle 32"/>
          <p:cNvSpPr>
            <a:spLocks noChangeArrowheads="1"/>
          </p:cNvSpPr>
          <p:nvPr/>
        </p:nvSpPr>
        <p:spPr bwMode="auto">
          <a:xfrm>
            <a:off x="3779093" y="6392361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Deka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(2015)]</a:t>
            </a:r>
          </a:p>
        </p:txBody>
      </p:sp>
      <p:sp>
        <p:nvSpPr>
          <p:cNvPr id="76" name="Espace réservé du contenu 2"/>
          <p:cNvSpPr txBox="1">
            <a:spLocks/>
          </p:cNvSpPr>
          <p:nvPr/>
        </p:nvSpPr>
        <p:spPr bwMode="auto">
          <a:xfrm>
            <a:off x="5606596" y="2813686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CI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Espace réservé du contenu 2"/>
          <p:cNvSpPr txBox="1">
            <a:spLocks/>
          </p:cNvSpPr>
          <p:nvPr/>
        </p:nvSpPr>
        <p:spPr bwMode="auto">
          <a:xfrm>
            <a:off x="7236296" y="2813686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>
                <a:latin typeface="Tahoma" pitchFamily="34" charset="0"/>
                <a:cs typeface="Tahoma" pitchFamily="34" charset="0"/>
              </a:rPr>
              <a:t>D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I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8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Accessing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the contributions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quasi-distributions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Espace réservé du contenu 2"/>
          <p:cNvSpPr txBox="1">
            <a:spLocks/>
          </p:cNvSpPr>
          <p:nvPr/>
        </p:nvSpPr>
        <p:spPr bwMode="auto">
          <a:xfrm>
            <a:off x="3563888" y="1052736"/>
            <a:ext cx="41044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Large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momentum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effective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theory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05" y="3573016"/>
            <a:ext cx="4197186" cy="260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289"/>
          <a:stretch/>
        </p:blipFill>
        <p:spPr bwMode="auto">
          <a:xfrm flipH="1">
            <a:off x="7222239" y="3084868"/>
            <a:ext cx="1414800" cy="128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67"/>
          <p:cNvSpPr txBox="1">
            <a:spLocks noChangeArrowheads="1"/>
          </p:cNvSpPr>
          <p:nvPr/>
        </p:nvSpPr>
        <p:spPr bwMode="auto">
          <a:xfrm>
            <a:off x="1814946" y="3368025"/>
            <a:ext cx="28784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200" b="1" i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M. </a:t>
            </a:r>
            <a:r>
              <a:rPr lang="fr-BE" sz="1200" b="1" i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Engelhardt</a:t>
            </a:r>
            <a:r>
              <a:rPr lang="fr-BE" sz="1200" b="1" i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, POETIC6 (2015)</a:t>
            </a:r>
          </a:p>
        </p:txBody>
      </p:sp>
      <p:sp>
        <p:nvSpPr>
          <p:cNvPr id="79" name="Text Box 67"/>
          <p:cNvSpPr txBox="1">
            <a:spLocks noChangeArrowheads="1"/>
          </p:cNvSpPr>
          <p:nvPr/>
        </p:nvSpPr>
        <p:spPr bwMode="auto">
          <a:xfrm>
            <a:off x="6012160" y="1997804"/>
            <a:ext cx="2268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 (2013)]</a:t>
            </a:r>
          </a:p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[Ji, Zhang, Zhao (2015)]</a:t>
            </a:r>
          </a:p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[Zhao, Liu, Yang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(2016)]</a:t>
            </a:r>
          </a:p>
        </p:txBody>
      </p:sp>
      <p:grpSp>
        <p:nvGrpSpPr>
          <p:cNvPr id="88" name="Groupe 87"/>
          <p:cNvGrpSpPr/>
          <p:nvPr/>
        </p:nvGrpSpPr>
        <p:grpSpPr>
          <a:xfrm>
            <a:off x="518830" y="989007"/>
            <a:ext cx="2545080" cy="1602105"/>
            <a:chOff x="5278118" y="4869159"/>
            <a:chExt cx="2545080" cy="1602105"/>
          </a:xfrm>
        </p:grpSpPr>
        <p:pic>
          <p:nvPicPr>
            <p:cNvPr id="92" name="Picture 1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118" y="4869159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Text Box 53"/>
            <p:cNvSpPr txBox="1">
              <a:spLocks noChangeArrowheads="1"/>
            </p:cNvSpPr>
            <p:nvPr/>
          </p:nvSpPr>
          <p:spPr bwMode="auto">
            <a:xfrm>
              <a:off x="6048000" y="5040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655217" y="974411"/>
            <a:ext cx="2545080" cy="1602105"/>
            <a:chOff x="-468560" y="980728"/>
            <a:chExt cx="2545080" cy="1602105"/>
          </a:xfrm>
        </p:grpSpPr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8560" y="980728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Text Box 53"/>
            <p:cNvSpPr txBox="1">
              <a:spLocks noChangeArrowheads="1"/>
            </p:cNvSpPr>
            <p:nvPr/>
          </p:nvSpPr>
          <p:spPr bwMode="auto">
            <a:xfrm>
              <a:off x="936000" y="1224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5" name="Groupe 94"/>
          <p:cNvGrpSpPr/>
          <p:nvPr/>
        </p:nvGrpSpPr>
        <p:grpSpPr>
          <a:xfrm>
            <a:off x="709096" y="1217683"/>
            <a:ext cx="2545080" cy="1602105"/>
            <a:chOff x="-468560" y="2360568"/>
            <a:chExt cx="2545080" cy="1602105"/>
          </a:xfrm>
        </p:grpSpPr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8560" y="2360568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Text Box 53"/>
            <p:cNvSpPr txBox="1">
              <a:spLocks noChangeArrowheads="1"/>
            </p:cNvSpPr>
            <p:nvPr/>
          </p:nvSpPr>
          <p:spPr bwMode="auto">
            <a:xfrm>
              <a:off x="1152000" y="3006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</a:t>
              </a:r>
              <a:r>
                <a: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</a:p>
          </p:txBody>
        </p:sp>
      </p:grpSp>
      <p:grpSp>
        <p:nvGrpSpPr>
          <p:cNvPr id="97" name="Groupe 96"/>
          <p:cNvGrpSpPr/>
          <p:nvPr/>
        </p:nvGrpSpPr>
        <p:grpSpPr>
          <a:xfrm>
            <a:off x="460195" y="1196752"/>
            <a:ext cx="2545080" cy="1602105"/>
            <a:chOff x="2578150" y="4967014"/>
            <a:chExt cx="2545080" cy="1602105"/>
          </a:xfrm>
        </p:grpSpPr>
        <p:pic>
          <p:nvPicPr>
            <p:cNvPr id="101" name="Picture 1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50" y="4967014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Text Box 53"/>
            <p:cNvSpPr txBox="1">
              <a:spLocks noChangeArrowheads="1"/>
            </p:cNvSpPr>
            <p:nvPr/>
          </p:nvSpPr>
          <p:spPr bwMode="auto">
            <a:xfrm>
              <a:off x="2932018" y="5400000"/>
              <a:ext cx="5013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BE" sz="1400" b="1" dirty="0" err="1" smtClean="0"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 smtClean="0">
                  <a:latin typeface="Tahoma" pitchFamily="34" charset="0"/>
                  <a:cs typeface="Tahoma" pitchFamily="34" charset="0"/>
                </a:rPr>
                <a:t>pot</a:t>
              </a:r>
              <a:endParaRPr lang="fr-BE" sz="1400" b="1" baseline="-25000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588621" y="1403490"/>
            <a:ext cx="2545080" cy="1602105"/>
            <a:chOff x="771737" y="5067255"/>
            <a:chExt cx="2545080" cy="1602105"/>
          </a:xfrm>
        </p:grpSpPr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37" y="5067255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Text Box 53"/>
            <p:cNvSpPr txBox="1">
              <a:spLocks noChangeArrowheads="1"/>
            </p:cNvSpPr>
            <p:nvPr/>
          </p:nvSpPr>
          <p:spPr bwMode="auto">
            <a:xfrm>
              <a:off x="1692000" y="5850000"/>
              <a:ext cx="4365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chemeClr val="bg1"/>
                  </a:solidFill>
                  <a:latin typeface="Lucida Calligraphy" pitchFamily="66" charset="0"/>
                  <a:cs typeface="Tahoma" pitchFamily="34" charset="0"/>
                </a:rPr>
                <a:t>L</a:t>
              </a:r>
              <a:r>
                <a: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</a:p>
          </p:txBody>
        </p:sp>
      </p:grp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09200"/>
            <a:ext cx="20764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154"/>
          <a:stretch/>
        </p:blipFill>
        <p:spPr bwMode="auto">
          <a:xfrm>
            <a:off x="5292080" y="3032612"/>
            <a:ext cx="1413159" cy="14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179"/>
          <a:stretch/>
        </p:blipFill>
        <p:spPr bwMode="auto">
          <a:xfrm>
            <a:off x="7568594" y="4467398"/>
            <a:ext cx="72209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2954"/>
          <a:stretch/>
        </p:blipFill>
        <p:spPr bwMode="auto">
          <a:xfrm>
            <a:off x="5693433" y="4467398"/>
            <a:ext cx="61045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28" r="91604" b="17178"/>
          <a:stretch/>
        </p:blipFill>
        <p:spPr bwMode="auto">
          <a:xfrm>
            <a:off x="737679" y="6247344"/>
            <a:ext cx="281502" cy="29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28" r="91604" b="17178"/>
          <a:stretch/>
        </p:blipFill>
        <p:spPr bwMode="auto">
          <a:xfrm>
            <a:off x="4541007" y="6247344"/>
            <a:ext cx="281502" cy="29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84" r="91999" b="16896"/>
          <a:stretch/>
        </p:blipFill>
        <p:spPr bwMode="auto">
          <a:xfrm>
            <a:off x="2642400" y="6237312"/>
            <a:ext cx="278533" cy="30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Espace réservé du contenu 2"/>
          <p:cNvSpPr txBox="1">
            <a:spLocks/>
          </p:cNvSpPr>
          <p:nvPr/>
        </p:nvSpPr>
        <p:spPr bwMode="auto">
          <a:xfrm>
            <a:off x="4724091" y="5819245"/>
            <a:ext cx="128806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Staple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length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4025363" y="5733256"/>
            <a:ext cx="5040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3925735" y="5885656"/>
            <a:ext cx="6036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4529419" y="5733256"/>
            <a:ext cx="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1019181" y="5878760"/>
            <a:ext cx="5040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1019181" y="5727856"/>
            <a:ext cx="6036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flipV="1">
            <a:off x="1022400" y="5727856"/>
            <a:ext cx="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851920" y="6390013"/>
            <a:ext cx="603684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/>
          <p:nvPr/>
        </p:nvCxnSpPr>
        <p:spPr>
          <a:xfrm rot="10800000">
            <a:off x="1087996" y="6390013"/>
            <a:ext cx="603684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7836"/>
          <a:stretch/>
        </p:blipFill>
        <p:spPr bwMode="auto">
          <a:xfrm>
            <a:off x="6705239" y="3599668"/>
            <a:ext cx="193258" cy="16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37" r="59931"/>
          <a:stretch/>
        </p:blipFill>
        <p:spPr bwMode="auto">
          <a:xfrm>
            <a:off x="5931409" y="2868782"/>
            <a:ext cx="242002" cy="16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54" r="28267"/>
          <a:stretch/>
        </p:blipFill>
        <p:spPr bwMode="auto">
          <a:xfrm>
            <a:off x="8498188" y="3002953"/>
            <a:ext cx="277701" cy="16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652"/>
          <a:stretch/>
        </p:blipFill>
        <p:spPr bwMode="auto">
          <a:xfrm>
            <a:off x="7135439" y="3002953"/>
            <a:ext cx="243844" cy="16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8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012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Density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level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 bwMode="auto">
          <a:xfrm>
            <a:off x="539552" y="908720"/>
            <a:ext cx="28083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At the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density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level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111"/>
          <a:stretch/>
        </p:blipFill>
        <p:spPr bwMode="auto">
          <a:xfrm>
            <a:off x="1979712" y="1412776"/>
            <a:ext cx="4248150" cy="10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554"/>
          <a:stretch/>
        </p:blipFill>
        <p:spPr bwMode="auto">
          <a:xfrm>
            <a:off x="1979712" y="3257369"/>
            <a:ext cx="4248150" cy="147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space réservé du contenu 2"/>
          <p:cNvSpPr txBox="1">
            <a:spLocks/>
          </p:cNvSpPr>
          <p:nvPr/>
        </p:nvSpPr>
        <p:spPr bwMode="auto">
          <a:xfrm>
            <a:off x="971600" y="2780928"/>
            <a:ext cx="159787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b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ut …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19317"/>
            <a:ext cx="274333" cy="2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67"/>
          <p:cNvSpPr txBox="1">
            <a:spLocks noChangeArrowheads="1"/>
          </p:cNvSpPr>
          <p:nvPr/>
        </p:nvSpPr>
        <p:spPr bwMode="auto">
          <a:xfrm>
            <a:off x="5183956" y="2359913"/>
            <a:ext cx="3204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Pasquini, Yuan (2012)]</a:t>
            </a:r>
          </a:p>
        </p:txBody>
      </p:sp>
      <p:sp>
        <p:nvSpPr>
          <p:cNvPr id="39" name="Text Box 67"/>
          <p:cNvSpPr txBox="1">
            <a:spLocks noChangeArrowheads="1"/>
          </p:cNvSpPr>
          <p:nvPr/>
        </p:nvSpPr>
        <p:spPr bwMode="auto">
          <a:xfrm>
            <a:off x="5183956" y="4705781"/>
            <a:ext cx="3204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(2012)]</a:t>
            </a:r>
          </a:p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Liu (2016)]</a:t>
            </a:r>
          </a:p>
        </p:txBody>
      </p:sp>
      <p:sp>
        <p:nvSpPr>
          <p:cNvPr id="40" name="Espace réservé du contenu 2"/>
          <p:cNvSpPr txBox="1">
            <a:spLocks/>
          </p:cNvSpPr>
          <p:nvPr/>
        </p:nvSpPr>
        <p:spPr bwMode="auto">
          <a:xfrm>
            <a:off x="539552" y="5301208"/>
            <a:ext cx="28083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Lorentz invariance relation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33256"/>
            <a:ext cx="62150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5183956" y="6176337"/>
            <a:ext cx="3204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Rajan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(2016)]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5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What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do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we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want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?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0" name="Espace réservé du contenu 2"/>
          <p:cNvSpPr txBox="1">
            <a:spLocks/>
          </p:cNvSpPr>
          <p:nvPr/>
        </p:nvSpPr>
        <p:spPr bwMode="auto">
          <a:xfrm>
            <a:off x="467544" y="908720"/>
            <a:ext cx="732937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QCD-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based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description of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observed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asymmetries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?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1" name="Groupe 16"/>
          <p:cNvGrpSpPr>
            <a:grpSpLocks noChangeAspect="1"/>
          </p:cNvGrpSpPr>
          <p:nvPr/>
        </p:nvGrpSpPr>
        <p:grpSpPr bwMode="auto">
          <a:xfrm>
            <a:off x="988640" y="1637184"/>
            <a:ext cx="3013075" cy="1905000"/>
            <a:chOff x="815975" y="2559050"/>
            <a:chExt cx="2571750" cy="1625600"/>
          </a:xfrm>
        </p:grpSpPr>
        <p:pic>
          <p:nvPicPr>
            <p:cNvPr id="102" name="Picture 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2175" y="2673350"/>
              <a:ext cx="2495550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5975" y="2559050"/>
              <a:ext cx="9906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4" name="Groupe 17"/>
          <p:cNvGrpSpPr>
            <a:grpSpLocks noChangeAspect="1"/>
          </p:cNvGrpSpPr>
          <p:nvPr/>
        </p:nvGrpSpPr>
        <p:grpSpPr bwMode="auto">
          <a:xfrm>
            <a:off x="4471615" y="1484784"/>
            <a:ext cx="4060825" cy="3001962"/>
            <a:chOff x="3886200" y="1600200"/>
            <a:chExt cx="3200400" cy="2365375"/>
          </a:xfrm>
        </p:grpSpPr>
        <p:pic>
          <p:nvPicPr>
            <p:cNvPr id="105" name="Picture 21" descr="http://inspirehep.net/record/1086190/files/FNAL_91_xF_Improved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6200" y="1600200"/>
              <a:ext cx="3200400" cy="236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4" descr="transverse_single_spin_scatteri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67200" y="1936750"/>
              <a:ext cx="103822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2490" y="4059709"/>
            <a:ext cx="21145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240" y="3750171"/>
            <a:ext cx="33718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5" descr="True or false?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93" t="20290" r="52744" b="22774"/>
          <a:stretch>
            <a:fillRect/>
          </a:stretch>
        </p:blipFill>
        <p:spPr bwMode="auto">
          <a:xfrm>
            <a:off x="2286000" y="5610225"/>
            <a:ext cx="381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5" descr="True or false?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48" t="20290" r="-17389" b="27654"/>
          <a:stretch>
            <a:fillRect/>
          </a:stretch>
        </p:blipFill>
        <p:spPr bwMode="auto">
          <a:xfrm>
            <a:off x="2209800" y="51530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Espace réservé du contenu 2"/>
          <p:cNvSpPr txBox="1">
            <a:spLocks/>
          </p:cNvSpPr>
          <p:nvPr/>
        </p:nvSpPr>
        <p:spPr bwMode="auto">
          <a:xfrm>
            <a:off x="755576" y="5153025"/>
            <a:ext cx="1454224" cy="22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200" b="1" dirty="0" err="1">
                <a:latin typeface="Tahoma" pitchFamily="34" charset="0"/>
                <a:cs typeface="Tahoma" pitchFamily="34" charset="0"/>
              </a:rPr>
              <a:t>Collinear</a:t>
            </a:r>
            <a:r>
              <a:rPr lang="fr-FR" sz="1200" b="1" dirty="0">
                <a:latin typeface="Tahoma" pitchFamily="34" charset="0"/>
                <a:cs typeface="Tahoma" pitchFamily="34" charset="0"/>
              </a:rPr>
              <a:t> twist-2</a:t>
            </a:r>
          </a:p>
        </p:txBody>
      </p:sp>
      <p:sp>
        <p:nvSpPr>
          <p:cNvPr id="112" name="Espace réservé du contenu 2"/>
          <p:cNvSpPr txBox="1">
            <a:spLocks/>
          </p:cNvSpPr>
          <p:nvPr/>
        </p:nvSpPr>
        <p:spPr bwMode="auto">
          <a:xfrm>
            <a:off x="755576" y="5686425"/>
            <a:ext cx="14478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200" b="1" dirty="0" err="1">
                <a:latin typeface="Tahoma" pitchFamily="34" charset="0"/>
                <a:cs typeface="Tahoma" pitchFamily="34" charset="0"/>
              </a:rPr>
              <a:t>Intrinsic</a:t>
            </a:r>
            <a:r>
              <a:rPr lang="fr-FR" sz="1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200" b="1" i="1" dirty="0">
                <a:latin typeface="Tahoma" pitchFamily="34" charset="0"/>
                <a:cs typeface="Tahoma" pitchFamily="34" charset="0"/>
              </a:rPr>
              <a:t>k</a:t>
            </a:r>
            <a:r>
              <a:rPr lang="fr-FR" sz="1200" b="1" i="1" baseline="-25000" dirty="0">
                <a:latin typeface="Tahoma" pitchFamily="34" charset="0"/>
                <a:cs typeface="Tahoma" pitchFamily="34" charset="0"/>
              </a:rPr>
              <a:t>T</a:t>
            </a:r>
          </a:p>
        </p:txBody>
      </p:sp>
      <p:pic>
        <p:nvPicPr>
          <p:cNvPr id="11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95625" y="5162550"/>
            <a:ext cx="922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Espace réservé du contenu 2"/>
          <p:cNvSpPr txBox="1">
            <a:spLocks/>
          </p:cNvSpPr>
          <p:nvPr/>
        </p:nvSpPr>
        <p:spPr bwMode="auto">
          <a:xfrm>
            <a:off x="5029200" y="5181600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200" b="1">
                <a:latin typeface="Tahoma" pitchFamily="34" charset="0"/>
                <a:cs typeface="Tahoma" pitchFamily="34" charset="0"/>
              </a:rPr>
              <a:t>Too small !</a:t>
            </a:r>
          </a:p>
        </p:txBody>
      </p:sp>
      <p:sp>
        <p:nvSpPr>
          <p:cNvPr id="115" name="Text Box 86"/>
          <p:cNvSpPr txBox="1">
            <a:spLocks noChangeArrowheads="1"/>
          </p:cNvSpPr>
          <p:nvPr/>
        </p:nvSpPr>
        <p:spPr bwMode="auto">
          <a:xfrm>
            <a:off x="5780856" y="5157788"/>
            <a:ext cx="2895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[Kane, Pumplin, Repko (1978)]</a:t>
            </a:r>
          </a:p>
        </p:txBody>
      </p:sp>
      <p:sp>
        <p:nvSpPr>
          <p:cNvPr id="116" name="Espace réservé du contenu 2"/>
          <p:cNvSpPr txBox="1">
            <a:spLocks/>
          </p:cNvSpPr>
          <p:nvPr/>
        </p:nvSpPr>
        <p:spPr bwMode="auto">
          <a:xfrm>
            <a:off x="3886200" y="4833938"/>
            <a:ext cx="1837928" cy="25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200" b="1" dirty="0">
                <a:latin typeface="Tahoma" pitchFamily="34" charset="0"/>
                <a:cs typeface="Tahoma" pitchFamily="34" charset="0"/>
              </a:rPr>
              <a:t>Price for </a:t>
            </a:r>
            <a:r>
              <a:rPr lang="fr-FR" sz="1200" b="1" dirty="0" err="1">
                <a:latin typeface="Tahoma" pitchFamily="34" charset="0"/>
                <a:cs typeface="Tahoma" pitchFamily="34" charset="0"/>
              </a:rPr>
              <a:t>helicity</a:t>
            </a:r>
            <a:r>
              <a:rPr lang="fr-FR" sz="1200" b="1" dirty="0">
                <a:latin typeface="Tahoma" pitchFamily="34" charset="0"/>
                <a:cs typeface="Tahoma" pitchFamily="34" charset="0"/>
              </a:rPr>
              <a:t> flip</a:t>
            </a:r>
          </a:p>
        </p:txBody>
      </p:sp>
      <p:cxnSp>
        <p:nvCxnSpPr>
          <p:cNvPr id="117" name="Connecteur droit 116"/>
          <p:cNvCxnSpPr/>
          <p:nvPr/>
        </p:nvCxnSpPr>
        <p:spPr>
          <a:xfrm>
            <a:off x="3733800" y="4953000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>
            <a:off x="3733800" y="4953000"/>
            <a:ext cx="180975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Flèche vers le bas 118"/>
          <p:cNvSpPr/>
          <p:nvPr/>
        </p:nvSpPr>
        <p:spPr>
          <a:xfrm rot="5400000" flipV="1">
            <a:off x="4614862" y="4959351"/>
            <a:ext cx="144463" cy="684212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0" name="Picture 40" descr="E:\Quark_correlator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8306" y="5949280"/>
            <a:ext cx="241098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5313" y="5734050"/>
            <a:ext cx="13065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Espace réservé du contenu 2"/>
          <p:cNvSpPr txBox="1">
            <a:spLocks/>
          </p:cNvSpPr>
          <p:nvPr/>
        </p:nvSpPr>
        <p:spPr bwMode="auto">
          <a:xfrm>
            <a:off x="683568" y="6172200"/>
            <a:ext cx="1602432" cy="20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200" b="1" dirty="0" err="1">
                <a:latin typeface="Tahoma" pitchFamily="34" charset="0"/>
                <a:cs typeface="Tahoma" pitchFamily="34" charset="0"/>
              </a:rPr>
              <a:t>Collinear</a:t>
            </a:r>
            <a:r>
              <a:rPr lang="fr-FR" sz="1200" b="1" dirty="0">
                <a:latin typeface="Tahoma" pitchFamily="34" charset="0"/>
                <a:cs typeface="Tahoma" pitchFamily="34" charset="0"/>
              </a:rPr>
              <a:t> twist-3</a:t>
            </a:r>
            <a:endParaRPr lang="fr-FR" sz="1200" b="1" i="1" baseline="-25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3" name="Picture 5" descr="True or false?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93" t="20290" r="52744" b="22774"/>
          <a:stretch>
            <a:fillRect/>
          </a:stretch>
        </p:blipFill>
        <p:spPr bwMode="auto">
          <a:xfrm>
            <a:off x="2286000" y="6067425"/>
            <a:ext cx="381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4200" y="6199188"/>
            <a:ext cx="13065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Espace réservé du contenu 2"/>
          <p:cNvSpPr txBox="1">
            <a:spLocks/>
          </p:cNvSpPr>
          <p:nvPr/>
        </p:nvSpPr>
        <p:spPr bwMode="auto">
          <a:xfrm>
            <a:off x="323528" y="1656000"/>
            <a:ext cx="79208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E.g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.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5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What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do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we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want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?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e 4"/>
          <p:cNvGrpSpPr>
            <a:grpSpLocks noChangeAspect="1"/>
          </p:cNvGrpSpPr>
          <p:nvPr/>
        </p:nvGrpSpPr>
        <p:grpSpPr>
          <a:xfrm>
            <a:off x="2628120" y="1628800"/>
            <a:ext cx="1512000" cy="1512168"/>
            <a:chOff x="6372296" y="1484784"/>
            <a:chExt cx="864000" cy="864096"/>
          </a:xfrm>
        </p:grpSpPr>
        <p:sp>
          <p:nvSpPr>
            <p:cNvPr id="7" name="Ellipse 6"/>
            <p:cNvSpPr/>
            <p:nvPr/>
          </p:nvSpPr>
          <p:spPr bwMode="auto">
            <a:xfrm>
              <a:off x="6372296" y="1484784"/>
              <a:ext cx="864000" cy="864096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12700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>
              <a:spLocks noChangeAspect="1"/>
            </p:cNvSpPr>
            <p:nvPr/>
          </p:nvSpPr>
          <p:spPr bwMode="auto">
            <a:xfrm>
              <a:off x="6581308" y="1933332"/>
              <a:ext cx="86410" cy="86410"/>
            </a:xfrm>
            <a:prstGeom prst="ellipse">
              <a:avLst/>
            </a:prstGeom>
            <a:solidFill>
              <a:srgbClr val="035BEB"/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>
              <a:spLocks noChangeAspect="1"/>
            </p:cNvSpPr>
            <p:nvPr/>
          </p:nvSpPr>
          <p:spPr bwMode="auto">
            <a:xfrm>
              <a:off x="6926947" y="2027861"/>
              <a:ext cx="86410" cy="8641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>
              <a:spLocks noChangeAspect="1"/>
            </p:cNvSpPr>
            <p:nvPr/>
          </p:nvSpPr>
          <p:spPr bwMode="auto">
            <a:xfrm>
              <a:off x="6776913" y="1708543"/>
              <a:ext cx="86410" cy="8641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10"/>
          <p:cNvGrpSpPr>
            <a:grpSpLocks noChangeAspect="1"/>
          </p:cNvGrpSpPr>
          <p:nvPr/>
        </p:nvGrpSpPr>
        <p:grpSpPr>
          <a:xfrm>
            <a:off x="4932208" y="1628800"/>
            <a:ext cx="1512000" cy="1512168"/>
            <a:chOff x="7346034" y="1484784"/>
            <a:chExt cx="864000" cy="864096"/>
          </a:xfrm>
        </p:grpSpPr>
        <p:sp>
          <p:nvSpPr>
            <p:cNvPr id="12" name="Ellipse 11"/>
            <p:cNvSpPr/>
            <p:nvPr/>
          </p:nvSpPr>
          <p:spPr bwMode="auto">
            <a:xfrm>
              <a:off x="7346034" y="1484784"/>
              <a:ext cx="864000" cy="8640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>
              <a:spLocks noChangeAspect="1"/>
            </p:cNvSpPr>
            <p:nvPr/>
          </p:nvSpPr>
          <p:spPr bwMode="auto">
            <a:xfrm>
              <a:off x="7480800" y="1857600"/>
              <a:ext cx="240265" cy="240265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>
              <a:spLocks noChangeAspect="1"/>
            </p:cNvSpPr>
            <p:nvPr/>
          </p:nvSpPr>
          <p:spPr bwMode="auto">
            <a:xfrm>
              <a:off x="7822800" y="1947600"/>
              <a:ext cx="240265" cy="240265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>
              <a:spLocks noChangeAspect="1"/>
            </p:cNvSpPr>
            <p:nvPr/>
          </p:nvSpPr>
          <p:spPr bwMode="auto">
            <a:xfrm>
              <a:off x="7675200" y="1630800"/>
              <a:ext cx="240265" cy="240265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>
              <a:spLocks noChangeAspect="1"/>
            </p:cNvSpPr>
            <p:nvPr/>
          </p:nvSpPr>
          <p:spPr bwMode="auto">
            <a:xfrm>
              <a:off x="7555046" y="1933332"/>
              <a:ext cx="86410" cy="86410"/>
            </a:xfrm>
            <a:prstGeom prst="ellipse">
              <a:avLst/>
            </a:prstGeom>
            <a:solidFill>
              <a:srgbClr val="035BEB"/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 bwMode="auto">
            <a:xfrm>
              <a:off x="7900685" y="2027861"/>
              <a:ext cx="86410" cy="8641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>
              <a:spLocks noChangeAspect="1"/>
            </p:cNvSpPr>
            <p:nvPr/>
          </p:nvSpPr>
          <p:spPr bwMode="auto">
            <a:xfrm>
              <a:off x="7750651" y="1708543"/>
              <a:ext cx="86410" cy="8641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18"/>
          <p:cNvGrpSpPr>
            <a:grpSpLocks noChangeAspect="1"/>
          </p:cNvGrpSpPr>
          <p:nvPr/>
        </p:nvGrpSpPr>
        <p:grpSpPr>
          <a:xfrm>
            <a:off x="1475824" y="3284984"/>
            <a:ext cx="1512000" cy="1512168"/>
            <a:chOff x="5904104" y="2348880"/>
            <a:chExt cx="864000" cy="864096"/>
          </a:xfrm>
        </p:grpSpPr>
        <p:sp>
          <p:nvSpPr>
            <p:cNvPr id="20" name="Ellipse 19"/>
            <p:cNvSpPr/>
            <p:nvPr/>
          </p:nvSpPr>
          <p:spPr bwMode="auto">
            <a:xfrm>
              <a:off x="5904104" y="2348880"/>
              <a:ext cx="864000" cy="8640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>
              <a:spLocks noChangeAspect="1"/>
            </p:cNvSpPr>
            <p:nvPr/>
          </p:nvSpPr>
          <p:spPr bwMode="auto">
            <a:xfrm>
              <a:off x="6113116" y="2797428"/>
              <a:ext cx="86410" cy="86410"/>
            </a:xfrm>
            <a:prstGeom prst="ellipse">
              <a:avLst/>
            </a:prstGeom>
            <a:solidFill>
              <a:srgbClr val="035BEB"/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>
              <a:spLocks noChangeAspect="1"/>
            </p:cNvSpPr>
            <p:nvPr/>
          </p:nvSpPr>
          <p:spPr bwMode="auto">
            <a:xfrm>
              <a:off x="6458755" y="2891957"/>
              <a:ext cx="86410" cy="8641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>
              <a:spLocks noChangeAspect="1"/>
            </p:cNvSpPr>
            <p:nvPr/>
          </p:nvSpPr>
          <p:spPr bwMode="auto">
            <a:xfrm>
              <a:off x="6308721" y="2572639"/>
              <a:ext cx="86410" cy="8641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>
              <a:spLocks noChangeAspect="1"/>
            </p:cNvSpPr>
            <p:nvPr/>
          </p:nvSpPr>
          <p:spPr bwMode="auto">
            <a:xfrm>
              <a:off x="6461121" y="2725039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>
              <a:spLocks noChangeAspect="1"/>
            </p:cNvSpPr>
            <p:nvPr/>
          </p:nvSpPr>
          <p:spPr bwMode="auto">
            <a:xfrm>
              <a:off x="6376709" y="3029839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>
              <a:spLocks noChangeAspect="1"/>
            </p:cNvSpPr>
            <p:nvPr/>
          </p:nvSpPr>
          <p:spPr bwMode="auto">
            <a:xfrm>
              <a:off x="6114960" y="2534538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>
              <a:spLocks noChangeAspect="1"/>
            </p:cNvSpPr>
            <p:nvPr/>
          </p:nvSpPr>
          <p:spPr bwMode="auto">
            <a:xfrm>
              <a:off x="6296275" y="2797428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>
              <a:spLocks noChangeAspect="1"/>
            </p:cNvSpPr>
            <p:nvPr/>
          </p:nvSpPr>
          <p:spPr bwMode="auto">
            <a:xfrm>
              <a:off x="6458755" y="2491333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>
              <a:spLocks noChangeAspect="1"/>
            </p:cNvSpPr>
            <p:nvPr/>
          </p:nvSpPr>
          <p:spPr bwMode="auto">
            <a:xfrm>
              <a:off x="6162919" y="2986634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>
              <a:spLocks noChangeAspect="1"/>
            </p:cNvSpPr>
            <p:nvPr/>
          </p:nvSpPr>
          <p:spPr bwMode="auto">
            <a:xfrm>
              <a:off x="6026706" y="2681834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>
              <a:spLocks noChangeAspect="1"/>
            </p:cNvSpPr>
            <p:nvPr/>
          </p:nvSpPr>
          <p:spPr bwMode="auto">
            <a:xfrm>
              <a:off x="6613521" y="2877439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>
              <a:spLocks noChangeAspect="1"/>
            </p:cNvSpPr>
            <p:nvPr/>
          </p:nvSpPr>
          <p:spPr bwMode="auto">
            <a:xfrm>
              <a:off x="5985345" y="2900224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>
              <a:spLocks noChangeAspect="1"/>
            </p:cNvSpPr>
            <p:nvPr/>
          </p:nvSpPr>
          <p:spPr bwMode="auto">
            <a:xfrm>
              <a:off x="6285886" y="2404923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>
              <a:spLocks noChangeAspect="1"/>
            </p:cNvSpPr>
            <p:nvPr/>
          </p:nvSpPr>
          <p:spPr bwMode="auto">
            <a:xfrm>
              <a:off x="6626357" y="2638629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35"/>
          <p:cNvGrpSpPr>
            <a:grpSpLocks noChangeAspect="1"/>
          </p:cNvGrpSpPr>
          <p:nvPr/>
        </p:nvGrpSpPr>
        <p:grpSpPr>
          <a:xfrm>
            <a:off x="3780080" y="3284984"/>
            <a:ext cx="1512000" cy="1512168"/>
            <a:chOff x="6855035" y="2348880"/>
            <a:chExt cx="864000" cy="864096"/>
          </a:xfrm>
        </p:grpSpPr>
        <p:sp>
          <p:nvSpPr>
            <p:cNvPr id="37" name="Ellipse 36"/>
            <p:cNvSpPr/>
            <p:nvPr/>
          </p:nvSpPr>
          <p:spPr bwMode="auto">
            <a:xfrm>
              <a:off x="6855035" y="2348880"/>
              <a:ext cx="864000" cy="8640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>
              <a:spLocks noChangeAspect="1"/>
            </p:cNvSpPr>
            <p:nvPr/>
          </p:nvSpPr>
          <p:spPr bwMode="auto">
            <a:xfrm>
              <a:off x="7064047" y="2797428"/>
              <a:ext cx="86410" cy="86410"/>
            </a:xfrm>
            <a:prstGeom prst="ellipse">
              <a:avLst/>
            </a:prstGeom>
            <a:solidFill>
              <a:srgbClr val="035BEB"/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>
              <a:spLocks noChangeAspect="1"/>
            </p:cNvSpPr>
            <p:nvPr/>
          </p:nvSpPr>
          <p:spPr bwMode="auto">
            <a:xfrm>
              <a:off x="7409686" y="2891957"/>
              <a:ext cx="86410" cy="8641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>
              <a:spLocks noChangeAspect="1"/>
            </p:cNvSpPr>
            <p:nvPr/>
          </p:nvSpPr>
          <p:spPr bwMode="auto">
            <a:xfrm>
              <a:off x="7259652" y="2572639"/>
              <a:ext cx="86410" cy="8641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>
              <a:spLocks noChangeAspect="1"/>
            </p:cNvSpPr>
            <p:nvPr/>
          </p:nvSpPr>
          <p:spPr bwMode="auto">
            <a:xfrm>
              <a:off x="7333200" y="2498400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>
              <a:spLocks noChangeAspect="1"/>
            </p:cNvSpPr>
            <p:nvPr/>
          </p:nvSpPr>
          <p:spPr bwMode="auto">
            <a:xfrm>
              <a:off x="7358400" y="2624400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>
              <a:spLocks noChangeAspect="1"/>
            </p:cNvSpPr>
            <p:nvPr/>
          </p:nvSpPr>
          <p:spPr bwMode="auto">
            <a:xfrm>
              <a:off x="7200625" y="2499403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>
              <a:spLocks noChangeAspect="1"/>
            </p:cNvSpPr>
            <p:nvPr/>
          </p:nvSpPr>
          <p:spPr bwMode="auto">
            <a:xfrm>
              <a:off x="7173242" y="2620948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>
              <a:spLocks noChangeAspect="1"/>
            </p:cNvSpPr>
            <p:nvPr/>
          </p:nvSpPr>
          <p:spPr bwMode="auto">
            <a:xfrm>
              <a:off x="7020842" y="2722069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>
              <a:spLocks noChangeAspect="1"/>
            </p:cNvSpPr>
            <p:nvPr/>
          </p:nvSpPr>
          <p:spPr bwMode="auto">
            <a:xfrm>
              <a:off x="6977637" y="2834234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>
              <a:spLocks noChangeAspect="1"/>
            </p:cNvSpPr>
            <p:nvPr/>
          </p:nvSpPr>
          <p:spPr bwMode="auto">
            <a:xfrm>
              <a:off x="7084459" y="2887514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>
              <a:spLocks noChangeAspect="1"/>
            </p:cNvSpPr>
            <p:nvPr/>
          </p:nvSpPr>
          <p:spPr bwMode="auto">
            <a:xfrm>
              <a:off x="7164000" y="2791029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>
              <a:spLocks noChangeAspect="1"/>
            </p:cNvSpPr>
            <p:nvPr/>
          </p:nvSpPr>
          <p:spPr bwMode="auto">
            <a:xfrm>
              <a:off x="7259624" y="2667600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/>
            <p:cNvSpPr>
              <a:spLocks noChangeAspect="1"/>
            </p:cNvSpPr>
            <p:nvPr/>
          </p:nvSpPr>
          <p:spPr bwMode="auto">
            <a:xfrm>
              <a:off x="7333200" y="2831264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>
              <a:spLocks noChangeAspect="1"/>
            </p:cNvSpPr>
            <p:nvPr/>
          </p:nvSpPr>
          <p:spPr bwMode="auto">
            <a:xfrm>
              <a:off x="7333200" y="2934000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>
              <a:spLocks noChangeAspect="1"/>
            </p:cNvSpPr>
            <p:nvPr/>
          </p:nvSpPr>
          <p:spPr bwMode="auto">
            <a:xfrm>
              <a:off x="7445235" y="2797428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>
              <a:spLocks noChangeAspect="1"/>
            </p:cNvSpPr>
            <p:nvPr/>
          </p:nvSpPr>
          <p:spPr bwMode="auto">
            <a:xfrm>
              <a:off x="7496670" y="2917674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>
              <a:spLocks noChangeAspect="1"/>
            </p:cNvSpPr>
            <p:nvPr/>
          </p:nvSpPr>
          <p:spPr bwMode="auto">
            <a:xfrm>
              <a:off x="7416000" y="2995200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4"/>
          <p:cNvGrpSpPr>
            <a:grpSpLocks noChangeAspect="1"/>
          </p:cNvGrpSpPr>
          <p:nvPr/>
        </p:nvGrpSpPr>
        <p:grpSpPr>
          <a:xfrm>
            <a:off x="6156176" y="3284984"/>
            <a:ext cx="1512000" cy="1512168"/>
            <a:chOff x="7812456" y="2348880"/>
            <a:chExt cx="864000" cy="864096"/>
          </a:xfrm>
        </p:grpSpPr>
        <p:sp>
          <p:nvSpPr>
            <p:cNvPr id="56" name="Ellipse 55"/>
            <p:cNvSpPr/>
            <p:nvPr/>
          </p:nvSpPr>
          <p:spPr bwMode="auto">
            <a:xfrm>
              <a:off x="7812456" y="2348880"/>
              <a:ext cx="864000" cy="8640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>
              <a:spLocks noChangeAspect="1"/>
            </p:cNvSpPr>
            <p:nvPr/>
          </p:nvSpPr>
          <p:spPr bwMode="auto">
            <a:xfrm>
              <a:off x="8021468" y="2797428"/>
              <a:ext cx="86410" cy="86410"/>
            </a:xfrm>
            <a:prstGeom prst="ellipse">
              <a:avLst/>
            </a:prstGeom>
            <a:solidFill>
              <a:srgbClr val="035BEB"/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Ellipse 57"/>
            <p:cNvSpPr>
              <a:spLocks noChangeAspect="1"/>
            </p:cNvSpPr>
            <p:nvPr/>
          </p:nvSpPr>
          <p:spPr bwMode="auto">
            <a:xfrm>
              <a:off x="8367107" y="2891957"/>
              <a:ext cx="86410" cy="86410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>
              <a:spLocks noChangeAspect="1"/>
            </p:cNvSpPr>
            <p:nvPr/>
          </p:nvSpPr>
          <p:spPr bwMode="auto">
            <a:xfrm>
              <a:off x="8217073" y="2572639"/>
              <a:ext cx="86410" cy="8641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/>
            <p:cNvSpPr>
              <a:spLocks noChangeAspect="1"/>
            </p:cNvSpPr>
            <p:nvPr/>
          </p:nvSpPr>
          <p:spPr bwMode="auto">
            <a:xfrm>
              <a:off x="8158046" y="2696172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/>
            <p:cNvSpPr>
              <a:spLocks noChangeAspect="1"/>
            </p:cNvSpPr>
            <p:nvPr/>
          </p:nvSpPr>
          <p:spPr bwMode="auto">
            <a:xfrm>
              <a:off x="8249664" y="2848752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>
              <a:spLocks noChangeAspect="1"/>
            </p:cNvSpPr>
            <p:nvPr/>
          </p:nvSpPr>
          <p:spPr bwMode="auto">
            <a:xfrm>
              <a:off x="8303045" y="2734753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>
              <a:spLocks noChangeAspect="1"/>
            </p:cNvSpPr>
            <p:nvPr/>
          </p:nvSpPr>
          <p:spPr bwMode="auto">
            <a:xfrm>
              <a:off x="8291960" y="2676348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63"/>
            <p:cNvSpPr>
              <a:spLocks noChangeAspect="1"/>
            </p:cNvSpPr>
            <p:nvPr/>
          </p:nvSpPr>
          <p:spPr bwMode="auto">
            <a:xfrm>
              <a:off x="8114841" y="2747824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>
              <a:spLocks noChangeAspect="1"/>
            </p:cNvSpPr>
            <p:nvPr/>
          </p:nvSpPr>
          <p:spPr bwMode="auto">
            <a:xfrm>
              <a:off x="8323902" y="2791029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>
              <a:spLocks noChangeAspect="1"/>
            </p:cNvSpPr>
            <p:nvPr/>
          </p:nvSpPr>
          <p:spPr bwMode="auto">
            <a:xfrm>
              <a:off x="8092537" y="2648343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>
              <a:spLocks noChangeAspect="1"/>
            </p:cNvSpPr>
            <p:nvPr/>
          </p:nvSpPr>
          <p:spPr bwMode="auto">
            <a:xfrm>
              <a:off x="8135742" y="2874469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>
              <a:spLocks noChangeAspect="1"/>
            </p:cNvSpPr>
            <p:nvPr/>
          </p:nvSpPr>
          <p:spPr bwMode="auto">
            <a:xfrm>
              <a:off x="8198777" y="2801104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>
              <a:spLocks noChangeAspect="1"/>
            </p:cNvSpPr>
            <p:nvPr/>
          </p:nvSpPr>
          <p:spPr bwMode="auto">
            <a:xfrm>
              <a:off x="8217073" y="2704619"/>
              <a:ext cx="86410" cy="86410"/>
            </a:xfrm>
            <a:prstGeom prst="ellipse">
              <a:avLst/>
            </a:prstGeom>
            <a:solidFill>
              <a:srgbClr val="FFCC66">
                <a:alpha val="75000"/>
              </a:srgbClr>
            </a:solidFill>
            <a:ln w="63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7" name="Espace réservé du contenu 2"/>
          <p:cNvSpPr txBox="1">
            <a:spLocks/>
          </p:cNvSpPr>
          <p:nvPr/>
        </p:nvSpPr>
        <p:spPr bwMode="auto">
          <a:xfrm>
            <a:off x="467544" y="908720"/>
            <a:ext cx="732937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Better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understanding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nucleon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internal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structure ?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Espace réservé du contenu 2"/>
          <p:cNvSpPr txBox="1">
            <a:spLocks/>
          </p:cNvSpPr>
          <p:nvPr/>
        </p:nvSpPr>
        <p:spPr bwMode="auto">
          <a:xfrm>
            <a:off x="467544" y="5212432"/>
            <a:ext cx="732937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Origin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nucleon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mass ?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Origin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nucleon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spin ?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Confinement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mechanism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?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Chiral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symmetry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breaking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?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075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Parton distributions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 bwMode="auto">
          <a:xfrm>
            <a:off x="395536" y="836712"/>
            <a:ext cx="85851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2000" b="1" dirty="0" err="1" smtClean="0">
                <a:latin typeface="Tahoma" pitchFamily="34" charset="0"/>
                <a:cs typeface="Tahoma" pitchFamily="34" charset="0"/>
              </a:rPr>
              <a:t>PDFs</a:t>
            </a:r>
            <a:endParaRPr lang="fr-FR" altLang="fr-FR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95" y="1494573"/>
            <a:ext cx="1885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66173"/>
            <a:ext cx="19034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57" y="4272698"/>
            <a:ext cx="18573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E:\Physique\Images\8quark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00" t="1765" r="48334" b="73529"/>
          <a:stretch>
            <a:fillRect/>
          </a:stretch>
        </p:blipFill>
        <p:spPr bwMode="auto">
          <a:xfrm>
            <a:off x="441739" y="1685818"/>
            <a:ext cx="670544" cy="88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e 38"/>
          <p:cNvGrpSpPr>
            <a:grpSpLocks noChangeAspect="1"/>
          </p:cNvGrpSpPr>
          <p:nvPr/>
        </p:nvGrpSpPr>
        <p:grpSpPr bwMode="auto">
          <a:xfrm>
            <a:off x="293117" y="3001111"/>
            <a:ext cx="968375" cy="1008062"/>
            <a:chOff x="6248400" y="1447800"/>
            <a:chExt cx="2590800" cy="2695459"/>
          </a:xfrm>
        </p:grpSpPr>
        <p:pic>
          <p:nvPicPr>
            <p:cNvPr id="23" name="Picture 8" descr="E:\Physique\Images\8quark1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000" t="8235" b="52942"/>
            <a:stretch>
              <a:fillRect/>
            </a:stretch>
          </p:blipFill>
          <p:spPr bwMode="auto">
            <a:xfrm>
              <a:off x="6553200" y="1447800"/>
              <a:ext cx="22860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6248400" y="16764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stealth" w="lg" len="lg"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 rot="-3551122">
              <a:off x="6644367" y="3351059"/>
              <a:ext cx="457200" cy="112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stealth" w="lg" len="lg"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  <p:sp>
          <p:nvSpPr>
            <p:cNvPr id="26" name="Rectangle 37"/>
            <p:cNvSpPr>
              <a:spLocks noChangeArrowheads="1"/>
            </p:cNvSpPr>
            <p:nvPr/>
          </p:nvSpPr>
          <p:spPr bwMode="auto">
            <a:xfrm>
              <a:off x="6248400" y="32004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stealth" w="lg" len="lg"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</p:grpSp>
      <p:grpSp>
        <p:nvGrpSpPr>
          <p:cNvPr id="27" name="Groupe 41"/>
          <p:cNvGrpSpPr>
            <a:grpSpLocks noChangeAspect="1"/>
          </p:cNvGrpSpPr>
          <p:nvPr/>
        </p:nvGrpSpPr>
        <p:grpSpPr bwMode="auto">
          <a:xfrm>
            <a:off x="397892" y="4437029"/>
            <a:ext cx="925513" cy="914400"/>
            <a:chOff x="4724400" y="3886815"/>
            <a:chExt cx="3778543" cy="3730010"/>
          </a:xfrm>
        </p:grpSpPr>
        <p:pic>
          <p:nvPicPr>
            <p:cNvPr id="28" name="Picture 9" descr="E:\Physique\Images\8quark1.jpe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2352" r="20000"/>
            <a:stretch>
              <a:fillRect/>
            </a:stretch>
          </p:blipFill>
          <p:spPr bwMode="auto">
            <a:xfrm>
              <a:off x="4724400" y="4038600"/>
              <a:ext cx="3505200" cy="357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 rot="2365400">
              <a:off x="7353842" y="3886815"/>
              <a:ext cx="1149101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 type="stealth" w="lg" len="lg"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fr-FR" altLang="fr-FR"/>
            </a:p>
          </p:txBody>
        </p:sp>
      </p:grpSp>
      <p:sp>
        <p:nvSpPr>
          <p:cNvPr id="33" name="Espace réservé du contenu 2"/>
          <p:cNvSpPr txBox="1">
            <a:spLocks/>
          </p:cNvSpPr>
          <p:nvPr/>
        </p:nvSpPr>
        <p:spPr bwMode="auto">
          <a:xfrm>
            <a:off x="1547664" y="916660"/>
            <a:ext cx="187220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1200" b="1" dirty="0" err="1" smtClean="0">
                <a:latin typeface="Tahoma" pitchFamily="34" charset="0"/>
                <a:cs typeface="Tahoma" pitchFamily="34" charset="0"/>
              </a:rPr>
              <a:t>Momentum</a:t>
            </a:r>
            <a:r>
              <a:rPr lang="fr-FR" altLang="fr-FR" sz="1200" b="1" dirty="0" smtClean="0">
                <a:latin typeface="Tahoma" pitchFamily="34" charset="0"/>
                <a:cs typeface="Tahoma" pitchFamily="34" charset="0"/>
              </a:rPr>
              <a:t> fraction</a:t>
            </a:r>
            <a:endParaRPr lang="fr-FR" altLang="fr-FR" sz="12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61" name="Group 1762"/>
          <p:cNvGrpSpPr>
            <a:grpSpLocks noChangeAspect="1"/>
          </p:cNvGrpSpPr>
          <p:nvPr/>
        </p:nvGrpSpPr>
        <p:grpSpPr bwMode="auto">
          <a:xfrm>
            <a:off x="3707904" y="1752916"/>
            <a:ext cx="2749390" cy="2695481"/>
            <a:chOff x="868" y="144"/>
            <a:chExt cx="4024" cy="4032"/>
          </a:xfrm>
        </p:grpSpPr>
        <p:sp>
          <p:nvSpPr>
            <p:cNvPr id="262" name="AutoShape 1763"/>
            <p:cNvSpPr>
              <a:spLocks noChangeAspect="1" noChangeArrowheads="1" noTextEdit="1"/>
            </p:cNvSpPr>
            <p:nvPr/>
          </p:nvSpPr>
          <p:spPr bwMode="auto">
            <a:xfrm>
              <a:off x="868" y="144"/>
              <a:ext cx="4024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63" name="Group 1764"/>
            <p:cNvGrpSpPr>
              <a:grpSpLocks noChangeAspect="1"/>
            </p:cNvGrpSpPr>
            <p:nvPr/>
          </p:nvGrpSpPr>
          <p:grpSpPr bwMode="auto">
            <a:xfrm>
              <a:off x="902" y="597"/>
              <a:ext cx="3955" cy="3128"/>
              <a:chOff x="902" y="597"/>
              <a:chExt cx="3955" cy="3128"/>
            </a:xfrm>
          </p:grpSpPr>
          <p:sp>
            <p:nvSpPr>
              <p:cNvPr id="284" name="Line 1765"/>
              <p:cNvSpPr>
                <a:spLocks noChangeAspect="1" noChangeShapeType="1"/>
              </p:cNvSpPr>
              <p:nvPr/>
            </p:nvSpPr>
            <p:spPr bwMode="auto">
              <a:xfrm flipV="1">
                <a:off x="1617" y="3463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" name="Rectangle 1766"/>
              <p:cNvSpPr>
                <a:spLocks noChangeAspect="1" noChangeArrowheads="1"/>
              </p:cNvSpPr>
              <p:nvPr/>
            </p:nvSpPr>
            <p:spPr bwMode="auto">
              <a:xfrm>
                <a:off x="1404" y="3654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86" name="Freeform 1767"/>
              <p:cNvSpPr>
                <a:spLocks noChangeAspect="1"/>
              </p:cNvSpPr>
              <p:nvPr/>
            </p:nvSpPr>
            <p:spPr bwMode="auto">
              <a:xfrm>
                <a:off x="1567" y="3571"/>
                <a:ext cx="93" cy="152"/>
              </a:xfrm>
              <a:custGeom>
                <a:avLst/>
                <a:gdLst>
                  <a:gd name="T0" fmla="*/ 93 w 93"/>
                  <a:gd name="T1" fmla="*/ 0 h 152"/>
                  <a:gd name="T2" fmla="*/ 59 w 93"/>
                  <a:gd name="T3" fmla="*/ 123 h 152"/>
                  <a:gd name="T4" fmla="*/ 56 w 93"/>
                  <a:gd name="T5" fmla="*/ 128 h 152"/>
                  <a:gd name="T6" fmla="*/ 54 w 93"/>
                  <a:gd name="T7" fmla="*/ 136 h 152"/>
                  <a:gd name="T8" fmla="*/ 54 w 93"/>
                  <a:gd name="T9" fmla="*/ 138 h 152"/>
                  <a:gd name="T10" fmla="*/ 55 w 93"/>
                  <a:gd name="T11" fmla="*/ 139 h 152"/>
                  <a:gd name="T12" fmla="*/ 55 w 93"/>
                  <a:gd name="T13" fmla="*/ 141 h 152"/>
                  <a:gd name="T14" fmla="*/ 59 w 93"/>
                  <a:gd name="T15" fmla="*/ 144 h 152"/>
                  <a:gd name="T16" fmla="*/ 62 w 93"/>
                  <a:gd name="T17" fmla="*/ 144 h 152"/>
                  <a:gd name="T18" fmla="*/ 70 w 93"/>
                  <a:gd name="T19" fmla="*/ 147 h 152"/>
                  <a:gd name="T20" fmla="*/ 75 w 93"/>
                  <a:gd name="T21" fmla="*/ 147 h 152"/>
                  <a:gd name="T22" fmla="*/ 75 w 93"/>
                  <a:gd name="T23" fmla="*/ 152 h 152"/>
                  <a:gd name="T24" fmla="*/ 0 w 93"/>
                  <a:gd name="T25" fmla="*/ 152 h 152"/>
                  <a:gd name="T26" fmla="*/ 2 w 93"/>
                  <a:gd name="T27" fmla="*/ 147 h 152"/>
                  <a:gd name="T28" fmla="*/ 11 w 93"/>
                  <a:gd name="T29" fmla="*/ 147 h 152"/>
                  <a:gd name="T30" fmla="*/ 16 w 93"/>
                  <a:gd name="T31" fmla="*/ 144 h 152"/>
                  <a:gd name="T32" fmla="*/ 20 w 93"/>
                  <a:gd name="T33" fmla="*/ 144 h 152"/>
                  <a:gd name="T34" fmla="*/ 22 w 93"/>
                  <a:gd name="T35" fmla="*/ 143 h 152"/>
                  <a:gd name="T36" fmla="*/ 27 w 93"/>
                  <a:gd name="T37" fmla="*/ 138 h 152"/>
                  <a:gd name="T38" fmla="*/ 27 w 93"/>
                  <a:gd name="T39" fmla="*/ 136 h 152"/>
                  <a:gd name="T40" fmla="*/ 28 w 93"/>
                  <a:gd name="T41" fmla="*/ 133 h 152"/>
                  <a:gd name="T42" fmla="*/ 31 w 93"/>
                  <a:gd name="T43" fmla="*/ 123 h 152"/>
                  <a:gd name="T44" fmla="*/ 51 w 93"/>
                  <a:gd name="T45" fmla="*/ 51 h 152"/>
                  <a:gd name="T46" fmla="*/ 56 w 93"/>
                  <a:gd name="T47" fmla="*/ 39 h 152"/>
                  <a:gd name="T48" fmla="*/ 57 w 93"/>
                  <a:gd name="T49" fmla="*/ 35 h 152"/>
                  <a:gd name="T50" fmla="*/ 57 w 93"/>
                  <a:gd name="T51" fmla="*/ 33 h 152"/>
                  <a:gd name="T52" fmla="*/ 59 w 93"/>
                  <a:gd name="T53" fmla="*/ 33 h 152"/>
                  <a:gd name="T54" fmla="*/ 59 w 93"/>
                  <a:gd name="T55" fmla="*/ 24 h 152"/>
                  <a:gd name="T56" fmla="*/ 57 w 93"/>
                  <a:gd name="T57" fmla="*/ 21 h 152"/>
                  <a:gd name="T58" fmla="*/ 56 w 93"/>
                  <a:gd name="T59" fmla="*/ 18 h 152"/>
                  <a:gd name="T60" fmla="*/ 51 w 93"/>
                  <a:gd name="T61" fmla="*/ 16 h 152"/>
                  <a:gd name="T62" fmla="*/ 34 w 93"/>
                  <a:gd name="T63" fmla="*/ 16 h 152"/>
                  <a:gd name="T64" fmla="*/ 34 w 93"/>
                  <a:gd name="T65" fmla="*/ 13 h 152"/>
                  <a:gd name="T66" fmla="*/ 88 w 93"/>
                  <a:gd name="T67" fmla="*/ 0 h 152"/>
                  <a:gd name="T68" fmla="*/ 93 w 93"/>
                  <a:gd name="T69" fmla="*/ 0 h 1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152"/>
                  <a:gd name="T107" fmla="*/ 93 w 93"/>
                  <a:gd name="T108" fmla="*/ 152 h 1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152">
                    <a:moveTo>
                      <a:pt x="93" y="0"/>
                    </a:moveTo>
                    <a:lnTo>
                      <a:pt x="59" y="123"/>
                    </a:lnTo>
                    <a:lnTo>
                      <a:pt x="56" y="128"/>
                    </a:lnTo>
                    <a:lnTo>
                      <a:pt x="54" y="136"/>
                    </a:lnTo>
                    <a:lnTo>
                      <a:pt x="54" y="138"/>
                    </a:lnTo>
                    <a:lnTo>
                      <a:pt x="55" y="139"/>
                    </a:lnTo>
                    <a:lnTo>
                      <a:pt x="55" y="141"/>
                    </a:lnTo>
                    <a:lnTo>
                      <a:pt x="59" y="144"/>
                    </a:lnTo>
                    <a:lnTo>
                      <a:pt x="62" y="144"/>
                    </a:lnTo>
                    <a:lnTo>
                      <a:pt x="70" y="147"/>
                    </a:lnTo>
                    <a:lnTo>
                      <a:pt x="75" y="147"/>
                    </a:lnTo>
                    <a:lnTo>
                      <a:pt x="75" y="152"/>
                    </a:lnTo>
                    <a:lnTo>
                      <a:pt x="0" y="152"/>
                    </a:lnTo>
                    <a:lnTo>
                      <a:pt x="2" y="147"/>
                    </a:lnTo>
                    <a:lnTo>
                      <a:pt x="11" y="147"/>
                    </a:lnTo>
                    <a:lnTo>
                      <a:pt x="16" y="144"/>
                    </a:lnTo>
                    <a:lnTo>
                      <a:pt x="20" y="144"/>
                    </a:lnTo>
                    <a:lnTo>
                      <a:pt x="22" y="143"/>
                    </a:lnTo>
                    <a:lnTo>
                      <a:pt x="27" y="138"/>
                    </a:lnTo>
                    <a:lnTo>
                      <a:pt x="27" y="136"/>
                    </a:lnTo>
                    <a:lnTo>
                      <a:pt x="28" y="133"/>
                    </a:lnTo>
                    <a:lnTo>
                      <a:pt x="31" y="123"/>
                    </a:lnTo>
                    <a:lnTo>
                      <a:pt x="51" y="51"/>
                    </a:lnTo>
                    <a:lnTo>
                      <a:pt x="56" y="39"/>
                    </a:lnTo>
                    <a:lnTo>
                      <a:pt x="57" y="35"/>
                    </a:lnTo>
                    <a:lnTo>
                      <a:pt x="57" y="33"/>
                    </a:lnTo>
                    <a:lnTo>
                      <a:pt x="59" y="33"/>
                    </a:lnTo>
                    <a:lnTo>
                      <a:pt x="59" y="24"/>
                    </a:lnTo>
                    <a:lnTo>
                      <a:pt x="57" y="21"/>
                    </a:lnTo>
                    <a:lnTo>
                      <a:pt x="56" y="18"/>
                    </a:lnTo>
                    <a:lnTo>
                      <a:pt x="51" y="16"/>
                    </a:lnTo>
                    <a:lnTo>
                      <a:pt x="34" y="16"/>
                    </a:lnTo>
                    <a:lnTo>
                      <a:pt x="34" y="13"/>
                    </a:lnTo>
                    <a:lnTo>
                      <a:pt x="88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" name="Freeform 1768"/>
              <p:cNvSpPr>
                <a:spLocks noChangeAspect="1"/>
              </p:cNvSpPr>
              <p:nvPr/>
            </p:nvSpPr>
            <p:spPr bwMode="auto">
              <a:xfrm>
                <a:off x="1672" y="3690"/>
                <a:ext cx="34" cy="35"/>
              </a:xfrm>
              <a:custGeom>
                <a:avLst/>
                <a:gdLst>
                  <a:gd name="T0" fmla="*/ 16 w 34"/>
                  <a:gd name="T1" fmla="*/ 0 h 35"/>
                  <a:gd name="T2" fmla="*/ 26 w 34"/>
                  <a:gd name="T3" fmla="*/ 2 h 35"/>
                  <a:gd name="T4" fmla="*/ 31 w 34"/>
                  <a:gd name="T5" fmla="*/ 4 h 35"/>
                  <a:gd name="T6" fmla="*/ 32 w 34"/>
                  <a:gd name="T7" fmla="*/ 8 h 35"/>
                  <a:gd name="T8" fmla="*/ 34 w 34"/>
                  <a:gd name="T9" fmla="*/ 13 h 35"/>
                  <a:gd name="T10" fmla="*/ 34 w 34"/>
                  <a:gd name="T11" fmla="*/ 22 h 35"/>
                  <a:gd name="T12" fmla="*/ 32 w 34"/>
                  <a:gd name="T13" fmla="*/ 25 h 35"/>
                  <a:gd name="T14" fmla="*/ 31 w 34"/>
                  <a:gd name="T15" fmla="*/ 30 h 35"/>
                  <a:gd name="T16" fmla="*/ 28 w 34"/>
                  <a:gd name="T17" fmla="*/ 33 h 35"/>
                  <a:gd name="T18" fmla="*/ 23 w 34"/>
                  <a:gd name="T19" fmla="*/ 35 h 35"/>
                  <a:gd name="T20" fmla="*/ 11 w 34"/>
                  <a:gd name="T21" fmla="*/ 35 h 35"/>
                  <a:gd name="T22" fmla="*/ 9 w 34"/>
                  <a:gd name="T23" fmla="*/ 34 h 35"/>
                  <a:gd name="T24" fmla="*/ 3 w 34"/>
                  <a:gd name="T25" fmla="*/ 28 h 35"/>
                  <a:gd name="T26" fmla="*/ 0 w 34"/>
                  <a:gd name="T27" fmla="*/ 23 h 35"/>
                  <a:gd name="T28" fmla="*/ 0 w 34"/>
                  <a:gd name="T29" fmla="*/ 12 h 35"/>
                  <a:gd name="T30" fmla="*/ 3 w 34"/>
                  <a:gd name="T31" fmla="*/ 7 h 35"/>
                  <a:gd name="T32" fmla="*/ 5 w 34"/>
                  <a:gd name="T33" fmla="*/ 4 h 35"/>
                  <a:gd name="T34" fmla="*/ 7 w 34"/>
                  <a:gd name="T35" fmla="*/ 3 h 35"/>
                  <a:gd name="T36" fmla="*/ 10 w 34"/>
                  <a:gd name="T37" fmla="*/ 1 h 35"/>
                  <a:gd name="T38" fmla="*/ 14 w 34"/>
                  <a:gd name="T39" fmla="*/ 1 h 35"/>
                  <a:gd name="T40" fmla="*/ 16 w 34"/>
                  <a:gd name="T41" fmla="*/ 0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35"/>
                  <a:gd name="T65" fmla="*/ 34 w 34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35">
                    <a:moveTo>
                      <a:pt x="16" y="0"/>
                    </a:moveTo>
                    <a:lnTo>
                      <a:pt x="26" y="2"/>
                    </a:lnTo>
                    <a:lnTo>
                      <a:pt x="31" y="4"/>
                    </a:lnTo>
                    <a:lnTo>
                      <a:pt x="32" y="8"/>
                    </a:lnTo>
                    <a:lnTo>
                      <a:pt x="34" y="13"/>
                    </a:lnTo>
                    <a:lnTo>
                      <a:pt x="34" y="22"/>
                    </a:lnTo>
                    <a:lnTo>
                      <a:pt x="32" y="25"/>
                    </a:lnTo>
                    <a:lnTo>
                      <a:pt x="31" y="30"/>
                    </a:lnTo>
                    <a:lnTo>
                      <a:pt x="28" y="33"/>
                    </a:lnTo>
                    <a:lnTo>
                      <a:pt x="23" y="35"/>
                    </a:lnTo>
                    <a:lnTo>
                      <a:pt x="11" y="35"/>
                    </a:lnTo>
                    <a:lnTo>
                      <a:pt x="9" y="34"/>
                    </a:lnTo>
                    <a:lnTo>
                      <a:pt x="3" y="28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4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" name="Freeform 1769"/>
              <p:cNvSpPr>
                <a:spLocks noChangeAspect="1"/>
              </p:cNvSpPr>
              <p:nvPr/>
            </p:nvSpPr>
            <p:spPr bwMode="auto">
              <a:xfrm>
                <a:off x="1737" y="3573"/>
                <a:ext cx="105" cy="152"/>
              </a:xfrm>
              <a:custGeom>
                <a:avLst/>
                <a:gdLst>
                  <a:gd name="T0" fmla="*/ 49 w 105"/>
                  <a:gd name="T1" fmla="*/ 0 h 152"/>
                  <a:gd name="T2" fmla="*/ 105 w 105"/>
                  <a:gd name="T3" fmla="*/ 0 h 152"/>
                  <a:gd name="T4" fmla="*/ 98 w 105"/>
                  <a:gd name="T5" fmla="*/ 26 h 152"/>
                  <a:gd name="T6" fmla="*/ 46 w 105"/>
                  <a:gd name="T7" fmla="*/ 26 h 152"/>
                  <a:gd name="T8" fmla="*/ 40 w 105"/>
                  <a:gd name="T9" fmla="*/ 40 h 152"/>
                  <a:gd name="T10" fmla="*/ 55 w 105"/>
                  <a:gd name="T11" fmla="*/ 43 h 152"/>
                  <a:gd name="T12" fmla="*/ 66 w 105"/>
                  <a:gd name="T13" fmla="*/ 49 h 152"/>
                  <a:gd name="T14" fmla="*/ 69 w 105"/>
                  <a:gd name="T15" fmla="*/ 52 h 152"/>
                  <a:gd name="T16" fmla="*/ 73 w 105"/>
                  <a:gd name="T17" fmla="*/ 55 h 152"/>
                  <a:gd name="T18" fmla="*/ 77 w 105"/>
                  <a:gd name="T19" fmla="*/ 58 h 152"/>
                  <a:gd name="T20" fmla="*/ 82 w 105"/>
                  <a:gd name="T21" fmla="*/ 65 h 152"/>
                  <a:gd name="T22" fmla="*/ 87 w 105"/>
                  <a:gd name="T23" fmla="*/ 77 h 152"/>
                  <a:gd name="T24" fmla="*/ 89 w 105"/>
                  <a:gd name="T25" fmla="*/ 88 h 152"/>
                  <a:gd name="T26" fmla="*/ 87 w 105"/>
                  <a:gd name="T27" fmla="*/ 104 h 152"/>
                  <a:gd name="T28" fmla="*/ 79 w 105"/>
                  <a:gd name="T29" fmla="*/ 119 h 152"/>
                  <a:gd name="T30" fmla="*/ 69 w 105"/>
                  <a:gd name="T31" fmla="*/ 132 h 152"/>
                  <a:gd name="T32" fmla="*/ 56 w 105"/>
                  <a:gd name="T33" fmla="*/ 142 h 152"/>
                  <a:gd name="T34" fmla="*/ 46 w 105"/>
                  <a:gd name="T35" fmla="*/ 148 h 152"/>
                  <a:gd name="T36" fmla="*/ 35 w 105"/>
                  <a:gd name="T37" fmla="*/ 151 h 152"/>
                  <a:gd name="T38" fmla="*/ 23 w 105"/>
                  <a:gd name="T39" fmla="*/ 152 h 152"/>
                  <a:gd name="T40" fmla="*/ 16 w 105"/>
                  <a:gd name="T41" fmla="*/ 152 h 152"/>
                  <a:gd name="T42" fmla="*/ 11 w 105"/>
                  <a:gd name="T43" fmla="*/ 151 h 152"/>
                  <a:gd name="T44" fmla="*/ 8 w 105"/>
                  <a:gd name="T45" fmla="*/ 150 h 152"/>
                  <a:gd name="T46" fmla="*/ 5 w 105"/>
                  <a:gd name="T47" fmla="*/ 147 h 152"/>
                  <a:gd name="T48" fmla="*/ 3 w 105"/>
                  <a:gd name="T49" fmla="*/ 145 h 152"/>
                  <a:gd name="T50" fmla="*/ 1 w 105"/>
                  <a:gd name="T51" fmla="*/ 142 h 152"/>
                  <a:gd name="T52" fmla="*/ 1 w 105"/>
                  <a:gd name="T53" fmla="*/ 140 h 152"/>
                  <a:gd name="T54" fmla="*/ 0 w 105"/>
                  <a:gd name="T55" fmla="*/ 137 h 152"/>
                  <a:gd name="T56" fmla="*/ 0 w 105"/>
                  <a:gd name="T57" fmla="*/ 134 h 152"/>
                  <a:gd name="T58" fmla="*/ 2 w 105"/>
                  <a:gd name="T59" fmla="*/ 129 h 152"/>
                  <a:gd name="T60" fmla="*/ 7 w 105"/>
                  <a:gd name="T61" fmla="*/ 126 h 152"/>
                  <a:gd name="T62" fmla="*/ 17 w 105"/>
                  <a:gd name="T63" fmla="*/ 126 h 152"/>
                  <a:gd name="T64" fmla="*/ 21 w 105"/>
                  <a:gd name="T65" fmla="*/ 130 h 152"/>
                  <a:gd name="T66" fmla="*/ 23 w 105"/>
                  <a:gd name="T67" fmla="*/ 131 h 152"/>
                  <a:gd name="T68" fmla="*/ 27 w 105"/>
                  <a:gd name="T69" fmla="*/ 134 h 152"/>
                  <a:gd name="T70" fmla="*/ 30 w 105"/>
                  <a:gd name="T71" fmla="*/ 137 h 152"/>
                  <a:gd name="T72" fmla="*/ 38 w 105"/>
                  <a:gd name="T73" fmla="*/ 142 h 152"/>
                  <a:gd name="T74" fmla="*/ 47 w 105"/>
                  <a:gd name="T75" fmla="*/ 142 h 152"/>
                  <a:gd name="T76" fmla="*/ 51 w 105"/>
                  <a:gd name="T77" fmla="*/ 140 h 152"/>
                  <a:gd name="T78" fmla="*/ 56 w 105"/>
                  <a:gd name="T79" fmla="*/ 136 h 152"/>
                  <a:gd name="T80" fmla="*/ 60 w 105"/>
                  <a:gd name="T81" fmla="*/ 129 h 152"/>
                  <a:gd name="T82" fmla="*/ 62 w 105"/>
                  <a:gd name="T83" fmla="*/ 120 h 152"/>
                  <a:gd name="T84" fmla="*/ 63 w 105"/>
                  <a:gd name="T85" fmla="*/ 110 h 152"/>
                  <a:gd name="T86" fmla="*/ 61 w 105"/>
                  <a:gd name="T87" fmla="*/ 97 h 152"/>
                  <a:gd name="T88" fmla="*/ 56 w 105"/>
                  <a:gd name="T89" fmla="*/ 86 h 152"/>
                  <a:gd name="T90" fmla="*/ 54 w 105"/>
                  <a:gd name="T91" fmla="*/ 81 h 152"/>
                  <a:gd name="T92" fmla="*/ 51 w 105"/>
                  <a:gd name="T93" fmla="*/ 77 h 152"/>
                  <a:gd name="T94" fmla="*/ 44 w 105"/>
                  <a:gd name="T95" fmla="*/ 70 h 152"/>
                  <a:gd name="T96" fmla="*/ 40 w 105"/>
                  <a:gd name="T97" fmla="*/ 68 h 152"/>
                  <a:gd name="T98" fmla="*/ 32 w 105"/>
                  <a:gd name="T99" fmla="*/ 65 h 152"/>
                  <a:gd name="T100" fmla="*/ 19 w 105"/>
                  <a:gd name="T101" fmla="*/ 63 h 152"/>
                  <a:gd name="T102" fmla="*/ 49 w 105"/>
                  <a:gd name="T103" fmla="*/ 0 h 1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5"/>
                  <a:gd name="T157" fmla="*/ 0 h 152"/>
                  <a:gd name="T158" fmla="*/ 105 w 105"/>
                  <a:gd name="T159" fmla="*/ 152 h 1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5" h="152">
                    <a:moveTo>
                      <a:pt x="49" y="0"/>
                    </a:moveTo>
                    <a:lnTo>
                      <a:pt x="105" y="0"/>
                    </a:lnTo>
                    <a:lnTo>
                      <a:pt x="98" y="26"/>
                    </a:lnTo>
                    <a:lnTo>
                      <a:pt x="46" y="26"/>
                    </a:lnTo>
                    <a:lnTo>
                      <a:pt x="40" y="40"/>
                    </a:lnTo>
                    <a:lnTo>
                      <a:pt x="55" y="43"/>
                    </a:lnTo>
                    <a:lnTo>
                      <a:pt x="66" y="49"/>
                    </a:lnTo>
                    <a:lnTo>
                      <a:pt x="69" y="52"/>
                    </a:lnTo>
                    <a:lnTo>
                      <a:pt x="73" y="55"/>
                    </a:lnTo>
                    <a:lnTo>
                      <a:pt x="77" y="58"/>
                    </a:lnTo>
                    <a:lnTo>
                      <a:pt x="82" y="65"/>
                    </a:lnTo>
                    <a:lnTo>
                      <a:pt x="87" y="77"/>
                    </a:lnTo>
                    <a:lnTo>
                      <a:pt x="89" y="88"/>
                    </a:lnTo>
                    <a:lnTo>
                      <a:pt x="87" y="104"/>
                    </a:lnTo>
                    <a:lnTo>
                      <a:pt x="79" y="119"/>
                    </a:lnTo>
                    <a:lnTo>
                      <a:pt x="69" y="132"/>
                    </a:lnTo>
                    <a:lnTo>
                      <a:pt x="56" y="142"/>
                    </a:lnTo>
                    <a:lnTo>
                      <a:pt x="46" y="148"/>
                    </a:lnTo>
                    <a:lnTo>
                      <a:pt x="35" y="151"/>
                    </a:lnTo>
                    <a:lnTo>
                      <a:pt x="23" y="152"/>
                    </a:lnTo>
                    <a:lnTo>
                      <a:pt x="16" y="152"/>
                    </a:lnTo>
                    <a:lnTo>
                      <a:pt x="11" y="151"/>
                    </a:lnTo>
                    <a:lnTo>
                      <a:pt x="8" y="150"/>
                    </a:lnTo>
                    <a:lnTo>
                      <a:pt x="5" y="147"/>
                    </a:lnTo>
                    <a:lnTo>
                      <a:pt x="3" y="145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2" y="129"/>
                    </a:lnTo>
                    <a:lnTo>
                      <a:pt x="7" y="126"/>
                    </a:lnTo>
                    <a:lnTo>
                      <a:pt x="17" y="126"/>
                    </a:lnTo>
                    <a:lnTo>
                      <a:pt x="21" y="130"/>
                    </a:lnTo>
                    <a:lnTo>
                      <a:pt x="23" y="131"/>
                    </a:lnTo>
                    <a:lnTo>
                      <a:pt x="27" y="134"/>
                    </a:lnTo>
                    <a:lnTo>
                      <a:pt x="30" y="137"/>
                    </a:lnTo>
                    <a:lnTo>
                      <a:pt x="38" y="142"/>
                    </a:lnTo>
                    <a:lnTo>
                      <a:pt x="47" y="142"/>
                    </a:lnTo>
                    <a:lnTo>
                      <a:pt x="51" y="140"/>
                    </a:lnTo>
                    <a:lnTo>
                      <a:pt x="56" y="136"/>
                    </a:lnTo>
                    <a:lnTo>
                      <a:pt x="60" y="129"/>
                    </a:lnTo>
                    <a:lnTo>
                      <a:pt x="62" y="120"/>
                    </a:lnTo>
                    <a:lnTo>
                      <a:pt x="63" y="110"/>
                    </a:lnTo>
                    <a:lnTo>
                      <a:pt x="61" y="97"/>
                    </a:lnTo>
                    <a:lnTo>
                      <a:pt x="56" y="86"/>
                    </a:lnTo>
                    <a:lnTo>
                      <a:pt x="54" y="81"/>
                    </a:lnTo>
                    <a:lnTo>
                      <a:pt x="51" y="77"/>
                    </a:lnTo>
                    <a:lnTo>
                      <a:pt x="44" y="70"/>
                    </a:lnTo>
                    <a:lnTo>
                      <a:pt x="40" y="68"/>
                    </a:lnTo>
                    <a:lnTo>
                      <a:pt x="32" y="65"/>
                    </a:lnTo>
                    <a:lnTo>
                      <a:pt x="19" y="6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" name="Line 1770"/>
              <p:cNvSpPr>
                <a:spLocks noChangeAspect="1" noChangeShapeType="1"/>
              </p:cNvSpPr>
              <p:nvPr/>
            </p:nvSpPr>
            <p:spPr bwMode="auto">
              <a:xfrm flipV="1">
                <a:off x="1971" y="3463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" name="Rectangle 1771"/>
              <p:cNvSpPr>
                <a:spLocks noChangeAspect="1" noChangeArrowheads="1"/>
              </p:cNvSpPr>
              <p:nvPr/>
            </p:nvSpPr>
            <p:spPr bwMode="auto">
              <a:xfrm>
                <a:off x="1844" y="3654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91" name="Freeform 1772"/>
              <p:cNvSpPr>
                <a:spLocks noChangeAspect="1"/>
              </p:cNvSpPr>
              <p:nvPr/>
            </p:nvSpPr>
            <p:spPr bwMode="auto">
              <a:xfrm>
                <a:off x="2007" y="3571"/>
                <a:ext cx="93" cy="152"/>
              </a:xfrm>
              <a:custGeom>
                <a:avLst/>
                <a:gdLst>
                  <a:gd name="T0" fmla="*/ 93 w 93"/>
                  <a:gd name="T1" fmla="*/ 0 h 152"/>
                  <a:gd name="T2" fmla="*/ 59 w 93"/>
                  <a:gd name="T3" fmla="*/ 123 h 152"/>
                  <a:gd name="T4" fmla="*/ 56 w 93"/>
                  <a:gd name="T5" fmla="*/ 128 h 152"/>
                  <a:gd name="T6" fmla="*/ 54 w 93"/>
                  <a:gd name="T7" fmla="*/ 136 h 152"/>
                  <a:gd name="T8" fmla="*/ 54 w 93"/>
                  <a:gd name="T9" fmla="*/ 138 h 152"/>
                  <a:gd name="T10" fmla="*/ 55 w 93"/>
                  <a:gd name="T11" fmla="*/ 139 h 152"/>
                  <a:gd name="T12" fmla="*/ 55 w 93"/>
                  <a:gd name="T13" fmla="*/ 141 h 152"/>
                  <a:gd name="T14" fmla="*/ 59 w 93"/>
                  <a:gd name="T15" fmla="*/ 144 h 152"/>
                  <a:gd name="T16" fmla="*/ 62 w 93"/>
                  <a:gd name="T17" fmla="*/ 144 h 152"/>
                  <a:gd name="T18" fmla="*/ 70 w 93"/>
                  <a:gd name="T19" fmla="*/ 147 h 152"/>
                  <a:gd name="T20" fmla="*/ 74 w 93"/>
                  <a:gd name="T21" fmla="*/ 147 h 152"/>
                  <a:gd name="T22" fmla="*/ 74 w 93"/>
                  <a:gd name="T23" fmla="*/ 152 h 152"/>
                  <a:gd name="T24" fmla="*/ 0 w 93"/>
                  <a:gd name="T25" fmla="*/ 152 h 152"/>
                  <a:gd name="T26" fmla="*/ 2 w 93"/>
                  <a:gd name="T27" fmla="*/ 147 h 152"/>
                  <a:gd name="T28" fmla="*/ 11 w 93"/>
                  <a:gd name="T29" fmla="*/ 147 h 152"/>
                  <a:gd name="T30" fmla="*/ 16 w 93"/>
                  <a:gd name="T31" fmla="*/ 144 h 152"/>
                  <a:gd name="T32" fmla="*/ 19 w 93"/>
                  <a:gd name="T33" fmla="*/ 144 h 152"/>
                  <a:gd name="T34" fmla="*/ 22 w 93"/>
                  <a:gd name="T35" fmla="*/ 143 h 152"/>
                  <a:gd name="T36" fmla="*/ 27 w 93"/>
                  <a:gd name="T37" fmla="*/ 138 h 152"/>
                  <a:gd name="T38" fmla="*/ 27 w 93"/>
                  <a:gd name="T39" fmla="*/ 136 h 152"/>
                  <a:gd name="T40" fmla="*/ 28 w 93"/>
                  <a:gd name="T41" fmla="*/ 133 h 152"/>
                  <a:gd name="T42" fmla="*/ 30 w 93"/>
                  <a:gd name="T43" fmla="*/ 123 h 152"/>
                  <a:gd name="T44" fmla="*/ 51 w 93"/>
                  <a:gd name="T45" fmla="*/ 51 h 152"/>
                  <a:gd name="T46" fmla="*/ 56 w 93"/>
                  <a:gd name="T47" fmla="*/ 39 h 152"/>
                  <a:gd name="T48" fmla="*/ 57 w 93"/>
                  <a:gd name="T49" fmla="*/ 35 h 152"/>
                  <a:gd name="T50" fmla="*/ 57 w 93"/>
                  <a:gd name="T51" fmla="*/ 33 h 152"/>
                  <a:gd name="T52" fmla="*/ 59 w 93"/>
                  <a:gd name="T53" fmla="*/ 33 h 152"/>
                  <a:gd name="T54" fmla="*/ 59 w 93"/>
                  <a:gd name="T55" fmla="*/ 24 h 152"/>
                  <a:gd name="T56" fmla="*/ 57 w 93"/>
                  <a:gd name="T57" fmla="*/ 21 h 152"/>
                  <a:gd name="T58" fmla="*/ 56 w 93"/>
                  <a:gd name="T59" fmla="*/ 18 h 152"/>
                  <a:gd name="T60" fmla="*/ 51 w 93"/>
                  <a:gd name="T61" fmla="*/ 16 h 152"/>
                  <a:gd name="T62" fmla="*/ 34 w 93"/>
                  <a:gd name="T63" fmla="*/ 16 h 152"/>
                  <a:gd name="T64" fmla="*/ 34 w 93"/>
                  <a:gd name="T65" fmla="*/ 13 h 152"/>
                  <a:gd name="T66" fmla="*/ 88 w 93"/>
                  <a:gd name="T67" fmla="*/ 0 h 152"/>
                  <a:gd name="T68" fmla="*/ 93 w 93"/>
                  <a:gd name="T69" fmla="*/ 0 h 1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152"/>
                  <a:gd name="T107" fmla="*/ 93 w 93"/>
                  <a:gd name="T108" fmla="*/ 152 h 1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152">
                    <a:moveTo>
                      <a:pt x="93" y="0"/>
                    </a:moveTo>
                    <a:lnTo>
                      <a:pt x="59" y="123"/>
                    </a:lnTo>
                    <a:lnTo>
                      <a:pt x="56" y="128"/>
                    </a:lnTo>
                    <a:lnTo>
                      <a:pt x="54" y="136"/>
                    </a:lnTo>
                    <a:lnTo>
                      <a:pt x="54" y="138"/>
                    </a:lnTo>
                    <a:lnTo>
                      <a:pt x="55" y="139"/>
                    </a:lnTo>
                    <a:lnTo>
                      <a:pt x="55" y="141"/>
                    </a:lnTo>
                    <a:lnTo>
                      <a:pt x="59" y="144"/>
                    </a:lnTo>
                    <a:lnTo>
                      <a:pt x="62" y="144"/>
                    </a:lnTo>
                    <a:lnTo>
                      <a:pt x="70" y="147"/>
                    </a:lnTo>
                    <a:lnTo>
                      <a:pt x="74" y="147"/>
                    </a:lnTo>
                    <a:lnTo>
                      <a:pt x="74" y="152"/>
                    </a:lnTo>
                    <a:lnTo>
                      <a:pt x="0" y="152"/>
                    </a:lnTo>
                    <a:lnTo>
                      <a:pt x="2" y="147"/>
                    </a:lnTo>
                    <a:lnTo>
                      <a:pt x="11" y="147"/>
                    </a:lnTo>
                    <a:lnTo>
                      <a:pt x="16" y="144"/>
                    </a:lnTo>
                    <a:lnTo>
                      <a:pt x="19" y="144"/>
                    </a:lnTo>
                    <a:lnTo>
                      <a:pt x="22" y="143"/>
                    </a:lnTo>
                    <a:lnTo>
                      <a:pt x="27" y="138"/>
                    </a:lnTo>
                    <a:lnTo>
                      <a:pt x="27" y="136"/>
                    </a:lnTo>
                    <a:lnTo>
                      <a:pt x="28" y="133"/>
                    </a:lnTo>
                    <a:lnTo>
                      <a:pt x="30" y="123"/>
                    </a:lnTo>
                    <a:lnTo>
                      <a:pt x="51" y="51"/>
                    </a:lnTo>
                    <a:lnTo>
                      <a:pt x="56" y="39"/>
                    </a:lnTo>
                    <a:lnTo>
                      <a:pt x="57" y="35"/>
                    </a:lnTo>
                    <a:lnTo>
                      <a:pt x="57" y="33"/>
                    </a:lnTo>
                    <a:lnTo>
                      <a:pt x="59" y="33"/>
                    </a:lnTo>
                    <a:lnTo>
                      <a:pt x="59" y="24"/>
                    </a:lnTo>
                    <a:lnTo>
                      <a:pt x="57" y="21"/>
                    </a:lnTo>
                    <a:lnTo>
                      <a:pt x="56" y="18"/>
                    </a:lnTo>
                    <a:lnTo>
                      <a:pt x="51" y="16"/>
                    </a:lnTo>
                    <a:lnTo>
                      <a:pt x="34" y="16"/>
                    </a:lnTo>
                    <a:lnTo>
                      <a:pt x="34" y="13"/>
                    </a:lnTo>
                    <a:lnTo>
                      <a:pt x="88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" name="Line 1773"/>
              <p:cNvSpPr>
                <a:spLocks noChangeAspect="1" noChangeShapeType="1"/>
              </p:cNvSpPr>
              <p:nvPr/>
            </p:nvSpPr>
            <p:spPr bwMode="auto">
              <a:xfrm flipV="1">
                <a:off x="2327" y="3463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" name="Rectangle 1774"/>
              <p:cNvSpPr>
                <a:spLocks noChangeAspect="1" noChangeArrowheads="1"/>
              </p:cNvSpPr>
              <p:nvPr/>
            </p:nvSpPr>
            <p:spPr bwMode="auto">
              <a:xfrm>
                <a:off x="2113" y="3654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94" name="Freeform 1775"/>
              <p:cNvSpPr>
                <a:spLocks noChangeAspect="1" noEditPoints="1"/>
              </p:cNvSpPr>
              <p:nvPr/>
            </p:nvSpPr>
            <p:spPr bwMode="auto">
              <a:xfrm>
                <a:off x="2284" y="3571"/>
                <a:ext cx="100" cy="154"/>
              </a:xfrm>
              <a:custGeom>
                <a:avLst/>
                <a:gdLst>
                  <a:gd name="T0" fmla="*/ 72 w 100"/>
                  <a:gd name="T1" fmla="*/ 0 h 154"/>
                  <a:gd name="T2" fmla="*/ 82 w 100"/>
                  <a:gd name="T3" fmla="*/ 4 h 154"/>
                  <a:gd name="T4" fmla="*/ 96 w 100"/>
                  <a:gd name="T5" fmla="*/ 18 h 154"/>
                  <a:gd name="T6" fmla="*/ 99 w 100"/>
                  <a:gd name="T7" fmla="*/ 28 h 154"/>
                  <a:gd name="T8" fmla="*/ 100 w 100"/>
                  <a:gd name="T9" fmla="*/ 37 h 154"/>
                  <a:gd name="T10" fmla="*/ 99 w 100"/>
                  <a:gd name="T11" fmla="*/ 60 h 154"/>
                  <a:gd name="T12" fmla="*/ 91 w 100"/>
                  <a:gd name="T13" fmla="*/ 97 h 154"/>
                  <a:gd name="T14" fmla="*/ 75 w 100"/>
                  <a:gd name="T15" fmla="*/ 127 h 154"/>
                  <a:gd name="T16" fmla="*/ 61 w 100"/>
                  <a:gd name="T17" fmla="*/ 142 h 154"/>
                  <a:gd name="T18" fmla="*/ 49 w 100"/>
                  <a:gd name="T19" fmla="*/ 149 h 154"/>
                  <a:gd name="T20" fmla="*/ 38 w 100"/>
                  <a:gd name="T21" fmla="*/ 154 h 154"/>
                  <a:gd name="T22" fmla="*/ 23 w 100"/>
                  <a:gd name="T23" fmla="*/ 153 h 154"/>
                  <a:gd name="T24" fmla="*/ 16 w 100"/>
                  <a:gd name="T25" fmla="*/ 149 h 154"/>
                  <a:gd name="T26" fmla="*/ 6 w 100"/>
                  <a:gd name="T27" fmla="*/ 138 h 154"/>
                  <a:gd name="T28" fmla="*/ 2 w 100"/>
                  <a:gd name="T29" fmla="*/ 122 h 154"/>
                  <a:gd name="T30" fmla="*/ 0 w 100"/>
                  <a:gd name="T31" fmla="*/ 95 h 154"/>
                  <a:gd name="T32" fmla="*/ 9 w 100"/>
                  <a:gd name="T33" fmla="*/ 61 h 154"/>
                  <a:gd name="T34" fmla="*/ 27 w 100"/>
                  <a:gd name="T35" fmla="*/ 26 h 154"/>
                  <a:gd name="T36" fmla="*/ 49 w 100"/>
                  <a:gd name="T37" fmla="*/ 5 h 154"/>
                  <a:gd name="T38" fmla="*/ 58 w 100"/>
                  <a:gd name="T39" fmla="*/ 1 h 154"/>
                  <a:gd name="T40" fmla="*/ 67 w 100"/>
                  <a:gd name="T41" fmla="*/ 0 h 154"/>
                  <a:gd name="T42" fmla="*/ 65 w 100"/>
                  <a:gd name="T43" fmla="*/ 5 h 154"/>
                  <a:gd name="T44" fmla="*/ 60 w 100"/>
                  <a:gd name="T45" fmla="*/ 7 h 154"/>
                  <a:gd name="T46" fmla="*/ 58 w 100"/>
                  <a:gd name="T47" fmla="*/ 11 h 154"/>
                  <a:gd name="T48" fmla="*/ 54 w 100"/>
                  <a:gd name="T49" fmla="*/ 17 h 154"/>
                  <a:gd name="T50" fmla="*/ 52 w 100"/>
                  <a:gd name="T51" fmla="*/ 28 h 154"/>
                  <a:gd name="T52" fmla="*/ 39 w 100"/>
                  <a:gd name="T53" fmla="*/ 65 h 154"/>
                  <a:gd name="T54" fmla="*/ 28 w 100"/>
                  <a:gd name="T55" fmla="*/ 101 h 154"/>
                  <a:gd name="T56" fmla="*/ 23 w 100"/>
                  <a:gd name="T57" fmla="*/ 119 h 154"/>
                  <a:gd name="T58" fmla="*/ 21 w 100"/>
                  <a:gd name="T59" fmla="*/ 144 h 154"/>
                  <a:gd name="T60" fmla="*/ 28 w 100"/>
                  <a:gd name="T61" fmla="*/ 149 h 154"/>
                  <a:gd name="T62" fmla="*/ 39 w 100"/>
                  <a:gd name="T63" fmla="*/ 147 h 154"/>
                  <a:gd name="T64" fmla="*/ 49 w 100"/>
                  <a:gd name="T65" fmla="*/ 131 h 154"/>
                  <a:gd name="T66" fmla="*/ 64 w 100"/>
                  <a:gd name="T67" fmla="*/ 82 h 154"/>
                  <a:gd name="T68" fmla="*/ 77 w 100"/>
                  <a:gd name="T69" fmla="*/ 32 h 154"/>
                  <a:gd name="T70" fmla="*/ 78 w 100"/>
                  <a:gd name="T71" fmla="*/ 9 h 154"/>
                  <a:gd name="T72" fmla="*/ 70 w 100"/>
                  <a:gd name="T73" fmla="*/ 5 h 1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0"/>
                  <a:gd name="T112" fmla="*/ 0 h 154"/>
                  <a:gd name="T113" fmla="*/ 100 w 100"/>
                  <a:gd name="T114" fmla="*/ 154 h 1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0" h="154">
                    <a:moveTo>
                      <a:pt x="67" y="0"/>
                    </a:moveTo>
                    <a:lnTo>
                      <a:pt x="72" y="0"/>
                    </a:lnTo>
                    <a:lnTo>
                      <a:pt x="77" y="1"/>
                    </a:lnTo>
                    <a:lnTo>
                      <a:pt x="82" y="4"/>
                    </a:lnTo>
                    <a:lnTo>
                      <a:pt x="93" y="15"/>
                    </a:lnTo>
                    <a:lnTo>
                      <a:pt x="96" y="18"/>
                    </a:lnTo>
                    <a:lnTo>
                      <a:pt x="98" y="23"/>
                    </a:lnTo>
                    <a:lnTo>
                      <a:pt x="99" y="28"/>
                    </a:lnTo>
                    <a:lnTo>
                      <a:pt x="99" y="33"/>
                    </a:lnTo>
                    <a:lnTo>
                      <a:pt x="100" y="37"/>
                    </a:lnTo>
                    <a:lnTo>
                      <a:pt x="100" y="42"/>
                    </a:lnTo>
                    <a:lnTo>
                      <a:pt x="99" y="60"/>
                    </a:lnTo>
                    <a:lnTo>
                      <a:pt x="96" y="79"/>
                    </a:lnTo>
                    <a:lnTo>
                      <a:pt x="91" y="97"/>
                    </a:lnTo>
                    <a:lnTo>
                      <a:pt x="83" y="112"/>
                    </a:lnTo>
                    <a:lnTo>
                      <a:pt x="75" y="127"/>
                    </a:lnTo>
                    <a:lnTo>
                      <a:pt x="65" y="138"/>
                    </a:lnTo>
                    <a:lnTo>
                      <a:pt x="61" y="142"/>
                    </a:lnTo>
                    <a:lnTo>
                      <a:pt x="54" y="147"/>
                    </a:lnTo>
                    <a:lnTo>
                      <a:pt x="49" y="149"/>
                    </a:lnTo>
                    <a:lnTo>
                      <a:pt x="45" y="152"/>
                    </a:lnTo>
                    <a:lnTo>
                      <a:pt x="38" y="154"/>
                    </a:lnTo>
                    <a:lnTo>
                      <a:pt x="26" y="154"/>
                    </a:lnTo>
                    <a:lnTo>
                      <a:pt x="23" y="153"/>
                    </a:lnTo>
                    <a:lnTo>
                      <a:pt x="20" y="152"/>
                    </a:lnTo>
                    <a:lnTo>
                      <a:pt x="16" y="149"/>
                    </a:lnTo>
                    <a:lnTo>
                      <a:pt x="9" y="142"/>
                    </a:lnTo>
                    <a:lnTo>
                      <a:pt x="6" y="138"/>
                    </a:lnTo>
                    <a:lnTo>
                      <a:pt x="4" y="133"/>
                    </a:lnTo>
                    <a:lnTo>
                      <a:pt x="2" y="122"/>
                    </a:lnTo>
                    <a:lnTo>
                      <a:pt x="0" y="112"/>
                    </a:lnTo>
                    <a:lnTo>
                      <a:pt x="0" y="95"/>
                    </a:lnTo>
                    <a:lnTo>
                      <a:pt x="4" y="78"/>
                    </a:lnTo>
                    <a:lnTo>
                      <a:pt x="9" y="61"/>
                    </a:lnTo>
                    <a:lnTo>
                      <a:pt x="17" y="42"/>
                    </a:lnTo>
                    <a:lnTo>
                      <a:pt x="27" y="26"/>
                    </a:lnTo>
                    <a:lnTo>
                      <a:pt x="38" y="13"/>
                    </a:lnTo>
                    <a:lnTo>
                      <a:pt x="49" y="5"/>
                    </a:lnTo>
                    <a:lnTo>
                      <a:pt x="54" y="2"/>
                    </a:lnTo>
                    <a:lnTo>
                      <a:pt x="58" y="1"/>
                    </a:lnTo>
                    <a:lnTo>
                      <a:pt x="63" y="0"/>
                    </a:lnTo>
                    <a:lnTo>
                      <a:pt x="67" y="0"/>
                    </a:lnTo>
                    <a:close/>
                    <a:moveTo>
                      <a:pt x="70" y="5"/>
                    </a:moveTo>
                    <a:lnTo>
                      <a:pt x="65" y="5"/>
                    </a:lnTo>
                    <a:lnTo>
                      <a:pt x="63" y="7"/>
                    </a:lnTo>
                    <a:lnTo>
                      <a:pt x="60" y="7"/>
                    </a:lnTo>
                    <a:lnTo>
                      <a:pt x="59" y="10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4" y="17"/>
                    </a:lnTo>
                    <a:lnTo>
                      <a:pt x="53" y="22"/>
                    </a:lnTo>
                    <a:lnTo>
                      <a:pt x="52" y="28"/>
                    </a:lnTo>
                    <a:lnTo>
                      <a:pt x="44" y="45"/>
                    </a:lnTo>
                    <a:lnTo>
                      <a:pt x="39" y="65"/>
                    </a:lnTo>
                    <a:lnTo>
                      <a:pt x="32" y="87"/>
                    </a:lnTo>
                    <a:lnTo>
                      <a:pt x="28" y="101"/>
                    </a:lnTo>
                    <a:lnTo>
                      <a:pt x="25" y="112"/>
                    </a:lnTo>
                    <a:lnTo>
                      <a:pt x="23" y="119"/>
                    </a:lnTo>
                    <a:lnTo>
                      <a:pt x="21" y="126"/>
                    </a:lnTo>
                    <a:lnTo>
                      <a:pt x="21" y="144"/>
                    </a:lnTo>
                    <a:lnTo>
                      <a:pt x="23" y="147"/>
                    </a:lnTo>
                    <a:lnTo>
                      <a:pt x="28" y="149"/>
                    </a:lnTo>
                    <a:lnTo>
                      <a:pt x="37" y="149"/>
                    </a:lnTo>
                    <a:lnTo>
                      <a:pt x="39" y="147"/>
                    </a:lnTo>
                    <a:lnTo>
                      <a:pt x="47" y="137"/>
                    </a:lnTo>
                    <a:lnTo>
                      <a:pt x="49" y="131"/>
                    </a:lnTo>
                    <a:lnTo>
                      <a:pt x="56" y="109"/>
                    </a:lnTo>
                    <a:lnTo>
                      <a:pt x="64" y="82"/>
                    </a:lnTo>
                    <a:lnTo>
                      <a:pt x="72" y="51"/>
                    </a:lnTo>
                    <a:lnTo>
                      <a:pt x="77" y="32"/>
                    </a:lnTo>
                    <a:lnTo>
                      <a:pt x="78" y="16"/>
                    </a:lnTo>
                    <a:lnTo>
                      <a:pt x="78" y="9"/>
                    </a:lnTo>
                    <a:lnTo>
                      <a:pt x="75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" name="Freeform 1776"/>
              <p:cNvSpPr>
                <a:spLocks noChangeAspect="1"/>
              </p:cNvSpPr>
              <p:nvPr/>
            </p:nvSpPr>
            <p:spPr bwMode="auto">
              <a:xfrm>
                <a:off x="2382" y="3690"/>
                <a:ext cx="34" cy="35"/>
              </a:xfrm>
              <a:custGeom>
                <a:avLst/>
                <a:gdLst>
                  <a:gd name="T0" fmla="*/ 16 w 34"/>
                  <a:gd name="T1" fmla="*/ 0 h 35"/>
                  <a:gd name="T2" fmla="*/ 26 w 34"/>
                  <a:gd name="T3" fmla="*/ 2 h 35"/>
                  <a:gd name="T4" fmla="*/ 31 w 34"/>
                  <a:gd name="T5" fmla="*/ 4 h 35"/>
                  <a:gd name="T6" fmla="*/ 32 w 34"/>
                  <a:gd name="T7" fmla="*/ 8 h 35"/>
                  <a:gd name="T8" fmla="*/ 34 w 34"/>
                  <a:gd name="T9" fmla="*/ 13 h 35"/>
                  <a:gd name="T10" fmla="*/ 34 w 34"/>
                  <a:gd name="T11" fmla="*/ 22 h 35"/>
                  <a:gd name="T12" fmla="*/ 32 w 34"/>
                  <a:gd name="T13" fmla="*/ 25 h 35"/>
                  <a:gd name="T14" fmla="*/ 31 w 34"/>
                  <a:gd name="T15" fmla="*/ 30 h 35"/>
                  <a:gd name="T16" fmla="*/ 28 w 34"/>
                  <a:gd name="T17" fmla="*/ 33 h 35"/>
                  <a:gd name="T18" fmla="*/ 23 w 34"/>
                  <a:gd name="T19" fmla="*/ 35 h 35"/>
                  <a:gd name="T20" fmla="*/ 11 w 34"/>
                  <a:gd name="T21" fmla="*/ 35 h 35"/>
                  <a:gd name="T22" fmla="*/ 9 w 34"/>
                  <a:gd name="T23" fmla="*/ 34 h 35"/>
                  <a:gd name="T24" fmla="*/ 2 w 34"/>
                  <a:gd name="T25" fmla="*/ 28 h 35"/>
                  <a:gd name="T26" fmla="*/ 0 w 34"/>
                  <a:gd name="T27" fmla="*/ 23 h 35"/>
                  <a:gd name="T28" fmla="*/ 0 w 34"/>
                  <a:gd name="T29" fmla="*/ 12 h 35"/>
                  <a:gd name="T30" fmla="*/ 2 w 34"/>
                  <a:gd name="T31" fmla="*/ 7 h 35"/>
                  <a:gd name="T32" fmla="*/ 5 w 34"/>
                  <a:gd name="T33" fmla="*/ 4 h 35"/>
                  <a:gd name="T34" fmla="*/ 7 w 34"/>
                  <a:gd name="T35" fmla="*/ 3 h 35"/>
                  <a:gd name="T36" fmla="*/ 10 w 34"/>
                  <a:gd name="T37" fmla="*/ 1 h 35"/>
                  <a:gd name="T38" fmla="*/ 13 w 34"/>
                  <a:gd name="T39" fmla="*/ 1 h 35"/>
                  <a:gd name="T40" fmla="*/ 16 w 34"/>
                  <a:gd name="T41" fmla="*/ 0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35"/>
                  <a:gd name="T65" fmla="*/ 34 w 34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35">
                    <a:moveTo>
                      <a:pt x="16" y="0"/>
                    </a:moveTo>
                    <a:lnTo>
                      <a:pt x="26" y="2"/>
                    </a:lnTo>
                    <a:lnTo>
                      <a:pt x="31" y="4"/>
                    </a:lnTo>
                    <a:lnTo>
                      <a:pt x="32" y="8"/>
                    </a:lnTo>
                    <a:lnTo>
                      <a:pt x="34" y="13"/>
                    </a:lnTo>
                    <a:lnTo>
                      <a:pt x="34" y="22"/>
                    </a:lnTo>
                    <a:lnTo>
                      <a:pt x="32" y="25"/>
                    </a:lnTo>
                    <a:lnTo>
                      <a:pt x="31" y="30"/>
                    </a:lnTo>
                    <a:lnTo>
                      <a:pt x="28" y="33"/>
                    </a:lnTo>
                    <a:lnTo>
                      <a:pt x="23" y="35"/>
                    </a:lnTo>
                    <a:lnTo>
                      <a:pt x="11" y="35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" name="Freeform 1777"/>
              <p:cNvSpPr>
                <a:spLocks noChangeAspect="1"/>
              </p:cNvSpPr>
              <p:nvPr/>
            </p:nvSpPr>
            <p:spPr bwMode="auto">
              <a:xfrm>
                <a:off x="2447" y="3573"/>
                <a:ext cx="105" cy="152"/>
              </a:xfrm>
              <a:custGeom>
                <a:avLst/>
                <a:gdLst>
                  <a:gd name="T0" fmla="*/ 49 w 105"/>
                  <a:gd name="T1" fmla="*/ 0 h 152"/>
                  <a:gd name="T2" fmla="*/ 105 w 105"/>
                  <a:gd name="T3" fmla="*/ 0 h 152"/>
                  <a:gd name="T4" fmla="*/ 98 w 105"/>
                  <a:gd name="T5" fmla="*/ 26 h 152"/>
                  <a:gd name="T6" fmla="*/ 46 w 105"/>
                  <a:gd name="T7" fmla="*/ 26 h 152"/>
                  <a:gd name="T8" fmla="*/ 40 w 105"/>
                  <a:gd name="T9" fmla="*/ 40 h 152"/>
                  <a:gd name="T10" fmla="*/ 55 w 105"/>
                  <a:gd name="T11" fmla="*/ 43 h 152"/>
                  <a:gd name="T12" fmla="*/ 66 w 105"/>
                  <a:gd name="T13" fmla="*/ 49 h 152"/>
                  <a:gd name="T14" fmla="*/ 69 w 105"/>
                  <a:gd name="T15" fmla="*/ 52 h 152"/>
                  <a:gd name="T16" fmla="*/ 73 w 105"/>
                  <a:gd name="T17" fmla="*/ 55 h 152"/>
                  <a:gd name="T18" fmla="*/ 77 w 105"/>
                  <a:gd name="T19" fmla="*/ 58 h 152"/>
                  <a:gd name="T20" fmla="*/ 82 w 105"/>
                  <a:gd name="T21" fmla="*/ 65 h 152"/>
                  <a:gd name="T22" fmla="*/ 87 w 105"/>
                  <a:gd name="T23" fmla="*/ 77 h 152"/>
                  <a:gd name="T24" fmla="*/ 89 w 105"/>
                  <a:gd name="T25" fmla="*/ 88 h 152"/>
                  <a:gd name="T26" fmla="*/ 87 w 105"/>
                  <a:gd name="T27" fmla="*/ 104 h 152"/>
                  <a:gd name="T28" fmla="*/ 79 w 105"/>
                  <a:gd name="T29" fmla="*/ 119 h 152"/>
                  <a:gd name="T30" fmla="*/ 69 w 105"/>
                  <a:gd name="T31" fmla="*/ 132 h 152"/>
                  <a:gd name="T32" fmla="*/ 56 w 105"/>
                  <a:gd name="T33" fmla="*/ 142 h 152"/>
                  <a:gd name="T34" fmla="*/ 46 w 105"/>
                  <a:gd name="T35" fmla="*/ 148 h 152"/>
                  <a:gd name="T36" fmla="*/ 35 w 105"/>
                  <a:gd name="T37" fmla="*/ 151 h 152"/>
                  <a:gd name="T38" fmla="*/ 23 w 105"/>
                  <a:gd name="T39" fmla="*/ 152 h 152"/>
                  <a:gd name="T40" fmla="*/ 16 w 105"/>
                  <a:gd name="T41" fmla="*/ 152 h 152"/>
                  <a:gd name="T42" fmla="*/ 11 w 105"/>
                  <a:gd name="T43" fmla="*/ 151 h 152"/>
                  <a:gd name="T44" fmla="*/ 8 w 105"/>
                  <a:gd name="T45" fmla="*/ 150 h 152"/>
                  <a:gd name="T46" fmla="*/ 5 w 105"/>
                  <a:gd name="T47" fmla="*/ 147 h 152"/>
                  <a:gd name="T48" fmla="*/ 3 w 105"/>
                  <a:gd name="T49" fmla="*/ 145 h 152"/>
                  <a:gd name="T50" fmla="*/ 1 w 105"/>
                  <a:gd name="T51" fmla="*/ 142 h 152"/>
                  <a:gd name="T52" fmla="*/ 1 w 105"/>
                  <a:gd name="T53" fmla="*/ 140 h 152"/>
                  <a:gd name="T54" fmla="*/ 0 w 105"/>
                  <a:gd name="T55" fmla="*/ 137 h 152"/>
                  <a:gd name="T56" fmla="*/ 0 w 105"/>
                  <a:gd name="T57" fmla="*/ 134 h 152"/>
                  <a:gd name="T58" fmla="*/ 2 w 105"/>
                  <a:gd name="T59" fmla="*/ 129 h 152"/>
                  <a:gd name="T60" fmla="*/ 7 w 105"/>
                  <a:gd name="T61" fmla="*/ 126 h 152"/>
                  <a:gd name="T62" fmla="*/ 17 w 105"/>
                  <a:gd name="T63" fmla="*/ 126 h 152"/>
                  <a:gd name="T64" fmla="*/ 21 w 105"/>
                  <a:gd name="T65" fmla="*/ 130 h 152"/>
                  <a:gd name="T66" fmla="*/ 23 w 105"/>
                  <a:gd name="T67" fmla="*/ 131 h 152"/>
                  <a:gd name="T68" fmla="*/ 27 w 105"/>
                  <a:gd name="T69" fmla="*/ 134 h 152"/>
                  <a:gd name="T70" fmla="*/ 30 w 105"/>
                  <a:gd name="T71" fmla="*/ 137 h 152"/>
                  <a:gd name="T72" fmla="*/ 38 w 105"/>
                  <a:gd name="T73" fmla="*/ 142 h 152"/>
                  <a:gd name="T74" fmla="*/ 47 w 105"/>
                  <a:gd name="T75" fmla="*/ 142 h 152"/>
                  <a:gd name="T76" fmla="*/ 51 w 105"/>
                  <a:gd name="T77" fmla="*/ 140 h 152"/>
                  <a:gd name="T78" fmla="*/ 56 w 105"/>
                  <a:gd name="T79" fmla="*/ 136 h 152"/>
                  <a:gd name="T80" fmla="*/ 60 w 105"/>
                  <a:gd name="T81" fmla="*/ 129 h 152"/>
                  <a:gd name="T82" fmla="*/ 62 w 105"/>
                  <a:gd name="T83" fmla="*/ 120 h 152"/>
                  <a:gd name="T84" fmla="*/ 63 w 105"/>
                  <a:gd name="T85" fmla="*/ 110 h 152"/>
                  <a:gd name="T86" fmla="*/ 61 w 105"/>
                  <a:gd name="T87" fmla="*/ 97 h 152"/>
                  <a:gd name="T88" fmla="*/ 56 w 105"/>
                  <a:gd name="T89" fmla="*/ 86 h 152"/>
                  <a:gd name="T90" fmla="*/ 54 w 105"/>
                  <a:gd name="T91" fmla="*/ 81 h 152"/>
                  <a:gd name="T92" fmla="*/ 51 w 105"/>
                  <a:gd name="T93" fmla="*/ 77 h 152"/>
                  <a:gd name="T94" fmla="*/ 44 w 105"/>
                  <a:gd name="T95" fmla="*/ 70 h 152"/>
                  <a:gd name="T96" fmla="*/ 40 w 105"/>
                  <a:gd name="T97" fmla="*/ 68 h 152"/>
                  <a:gd name="T98" fmla="*/ 32 w 105"/>
                  <a:gd name="T99" fmla="*/ 65 h 152"/>
                  <a:gd name="T100" fmla="*/ 19 w 105"/>
                  <a:gd name="T101" fmla="*/ 63 h 152"/>
                  <a:gd name="T102" fmla="*/ 49 w 105"/>
                  <a:gd name="T103" fmla="*/ 0 h 1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5"/>
                  <a:gd name="T157" fmla="*/ 0 h 152"/>
                  <a:gd name="T158" fmla="*/ 105 w 105"/>
                  <a:gd name="T159" fmla="*/ 152 h 1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5" h="152">
                    <a:moveTo>
                      <a:pt x="49" y="0"/>
                    </a:moveTo>
                    <a:lnTo>
                      <a:pt x="105" y="0"/>
                    </a:lnTo>
                    <a:lnTo>
                      <a:pt x="98" y="26"/>
                    </a:lnTo>
                    <a:lnTo>
                      <a:pt x="46" y="26"/>
                    </a:lnTo>
                    <a:lnTo>
                      <a:pt x="40" y="40"/>
                    </a:lnTo>
                    <a:lnTo>
                      <a:pt x="55" y="43"/>
                    </a:lnTo>
                    <a:lnTo>
                      <a:pt x="66" y="49"/>
                    </a:lnTo>
                    <a:lnTo>
                      <a:pt x="69" y="52"/>
                    </a:lnTo>
                    <a:lnTo>
                      <a:pt x="73" y="55"/>
                    </a:lnTo>
                    <a:lnTo>
                      <a:pt x="77" y="58"/>
                    </a:lnTo>
                    <a:lnTo>
                      <a:pt x="82" y="65"/>
                    </a:lnTo>
                    <a:lnTo>
                      <a:pt x="87" y="77"/>
                    </a:lnTo>
                    <a:lnTo>
                      <a:pt x="89" y="88"/>
                    </a:lnTo>
                    <a:lnTo>
                      <a:pt x="87" y="104"/>
                    </a:lnTo>
                    <a:lnTo>
                      <a:pt x="79" y="119"/>
                    </a:lnTo>
                    <a:lnTo>
                      <a:pt x="69" y="132"/>
                    </a:lnTo>
                    <a:lnTo>
                      <a:pt x="56" y="142"/>
                    </a:lnTo>
                    <a:lnTo>
                      <a:pt x="46" y="148"/>
                    </a:lnTo>
                    <a:lnTo>
                      <a:pt x="35" y="151"/>
                    </a:lnTo>
                    <a:lnTo>
                      <a:pt x="23" y="152"/>
                    </a:lnTo>
                    <a:lnTo>
                      <a:pt x="16" y="152"/>
                    </a:lnTo>
                    <a:lnTo>
                      <a:pt x="11" y="151"/>
                    </a:lnTo>
                    <a:lnTo>
                      <a:pt x="8" y="150"/>
                    </a:lnTo>
                    <a:lnTo>
                      <a:pt x="5" y="147"/>
                    </a:lnTo>
                    <a:lnTo>
                      <a:pt x="3" y="145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2" y="129"/>
                    </a:lnTo>
                    <a:lnTo>
                      <a:pt x="7" y="126"/>
                    </a:lnTo>
                    <a:lnTo>
                      <a:pt x="17" y="126"/>
                    </a:lnTo>
                    <a:lnTo>
                      <a:pt x="21" y="130"/>
                    </a:lnTo>
                    <a:lnTo>
                      <a:pt x="23" y="131"/>
                    </a:lnTo>
                    <a:lnTo>
                      <a:pt x="27" y="134"/>
                    </a:lnTo>
                    <a:lnTo>
                      <a:pt x="30" y="137"/>
                    </a:lnTo>
                    <a:lnTo>
                      <a:pt x="38" y="142"/>
                    </a:lnTo>
                    <a:lnTo>
                      <a:pt x="47" y="142"/>
                    </a:lnTo>
                    <a:lnTo>
                      <a:pt x="51" y="140"/>
                    </a:lnTo>
                    <a:lnTo>
                      <a:pt x="56" y="136"/>
                    </a:lnTo>
                    <a:lnTo>
                      <a:pt x="60" y="129"/>
                    </a:lnTo>
                    <a:lnTo>
                      <a:pt x="62" y="120"/>
                    </a:lnTo>
                    <a:lnTo>
                      <a:pt x="63" y="110"/>
                    </a:lnTo>
                    <a:lnTo>
                      <a:pt x="61" y="97"/>
                    </a:lnTo>
                    <a:lnTo>
                      <a:pt x="56" y="86"/>
                    </a:lnTo>
                    <a:lnTo>
                      <a:pt x="54" y="81"/>
                    </a:lnTo>
                    <a:lnTo>
                      <a:pt x="51" y="77"/>
                    </a:lnTo>
                    <a:lnTo>
                      <a:pt x="44" y="70"/>
                    </a:lnTo>
                    <a:lnTo>
                      <a:pt x="40" y="68"/>
                    </a:lnTo>
                    <a:lnTo>
                      <a:pt x="32" y="65"/>
                    </a:lnTo>
                    <a:lnTo>
                      <a:pt x="19" y="6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" name="Line 1778"/>
              <p:cNvSpPr>
                <a:spLocks noChangeAspect="1" noChangeShapeType="1"/>
              </p:cNvSpPr>
              <p:nvPr/>
            </p:nvSpPr>
            <p:spPr bwMode="auto">
              <a:xfrm flipV="1">
                <a:off x="2683" y="3463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" name="Freeform 1779"/>
              <p:cNvSpPr>
                <a:spLocks noChangeAspect="1" noEditPoints="1"/>
              </p:cNvSpPr>
              <p:nvPr/>
            </p:nvSpPr>
            <p:spPr bwMode="auto">
              <a:xfrm>
                <a:off x="2639" y="3571"/>
                <a:ext cx="100" cy="154"/>
              </a:xfrm>
              <a:custGeom>
                <a:avLst/>
                <a:gdLst>
                  <a:gd name="T0" fmla="*/ 72 w 100"/>
                  <a:gd name="T1" fmla="*/ 0 h 154"/>
                  <a:gd name="T2" fmla="*/ 82 w 100"/>
                  <a:gd name="T3" fmla="*/ 4 h 154"/>
                  <a:gd name="T4" fmla="*/ 95 w 100"/>
                  <a:gd name="T5" fmla="*/ 18 h 154"/>
                  <a:gd name="T6" fmla="*/ 99 w 100"/>
                  <a:gd name="T7" fmla="*/ 28 h 154"/>
                  <a:gd name="T8" fmla="*/ 100 w 100"/>
                  <a:gd name="T9" fmla="*/ 37 h 154"/>
                  <a:gd name="T10" fmla="*/ 99 w 100"/>
                  <a:gd name="T11" fmla="*/ 60 h 154"/>
                  <a:gd name="T12" fmla="*/ 90 w 100"/>
                  <a:gd name="T13" fmla="*/ 97 h 154"/>
                  <a:gd name="T14" fmla="*/ 74 w 100"/>
                  <a:gd name="T15" fmla="*/ 127 h 154"/>
                  <a:gd name="T16" fmla="*/ 61 w 100"/>
                  <a:gd name="T17" fmla="*/ 142 h 154"/>
                  <a:gd name="T18" fmla="*/ 49 w 100"/>
                  <a:gd name="T19" fmla="*/ 149 h 154"/>
                  <a:gd name="T20" fmla="*/ 38 w 100"/>
                  <a:gd name="T21" fmla="*/ 154 h 154"/>
                  <a:gd name="T22" fmla="*/ 23 w 100"/>
                  <a:gd name="T23" fmla="*/ 153 h 154"/>
                  <a:gd name="T24" fmla="*/ 16 w 100"/>
                  <a:gd name="T25" fmla="*/ 149 h 154"/>
                  <a:gd name="T26" fmla="*/ 6 w 100"/>
                  <a:gd name="T27" fmla="*/ 138 h 154"/>
                  <a:gd name="T28" fmla="*/ 1 w 100"/>
                  <a:gd name="T29" fmla="*/ 122 h 154"/>
                  <a:gd name="T30" fmla="*/ 0 w 100"/>
                  <a:gd name="T31" fmla="*/ 95 h 154"/>
                  <a:gd name="T32" fmla="*/ 8 w 100"/>
                  <a:gd name="T33" fmla="*/ 61 h 154"/>
                  <a:gd name="T34" fmla="*/ 27 w 100"/>
                  <a:gd name="T35" fmla="*/ 26 h 154"/>
                  <a:gd name="T36" fmla="*/ 49 w 100"/>
                  <a:gd name="T37" fmla="*/ 5 h 154"/>
                  <a:gd name="T38" fmla="*/ 57 w 100"/>
                  <a:gd name="T39" fmla="*/ 1 h 154"/>
                  <a:gd name="T40" fmla="*/ 67 w 100"/>
                  <a:gd name="T41" fmla="*/ 0 h 154"/>
                  <a:gd name="T42" fmla="*/ 64 w 100"/>
                  <a:gd name="T43" fmla="*/ 5 h 154"/>
                  <a:gd name="T44" fmla="*/ 60 w 100"/>
                  <a:gd name="T45" fmla="*/ 7 h 154"/>
                  <a:gd name="T46" fmla="*/ 57 w 100"/>
                  <a:gd name="T47" fmla="*/ 11 h 154"/>
                  <a:gd name="T48" fmla="*/ 53 w 100"/>
                  <a:gd name="T49" fmla="*/ 17 h 154"/>
                  <a:gd name="T50" fmla="*/ 51 w 100"/>
                  <a:gd name="T51" fmla="*/ 28 h 154"/>
                  <a:gd name="T52" fmla="*/ 39 w 100"/>
                  <a:gd name="T53" fmla="*/ 65 h 154"/>
                  <a:gd name="T54" fmla="*/ 28 w 100"/>
                  <a:gd name="T55" fmla="*/ 101 h 154"/>
                  <a:gd name="T56" fmla="*/ 23 w 100"/>
                  <a:gd name="T57" fmla="*/ 119 h 154"/>
                  <a:gd name="T58" fmla="*/ 20 w 100"/>
                  <a:gd name="T59" fmla="*/ 144 h 154"/>
                  <a:gd name="T60" fmla="*/ 28 w 100"/>
                  <a:gd name="T61" fmla="*/ 149 h 154"/>
                  <a:gd name="T62" fmla="*/ 39 w 100"/>
                  <a:gd name="T63" fmla="*/ 147 h 154"/>
                  <a:gd name="T64" fmla="*/ 49 w 100"/>
                  <a:gd name="T65" fmla="*/ 131 h 154"/>
                  <a:gd name="T66" fmla="*/ 63 w 100"/>
                  <a:gd name="T67" fmla="*/ 82 h 154"/>
                  <a:gd name="T68" fmla="*/ 77 w 100"/>
                  <a:gd name="T69" fmla="*/ 32 h 154"/>
                  <a:gd name="T70" fmla="*/ 78 w 100"/>
                  <a:gd name="T71" fmla="*/ 9 h 154"/>
                  <a:gd name="T72" fmla="*/ 69 w 100"/>
                  <a:gd name="T73" fmla="*/ 5 h 1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0"/>
                  <a:gd name="T112" fmla="*/ 0 h 154"/>
                  <a:gd name="T113" fmla="*/ 100 w 100"/>
                  <a:gd name="T114" fmla="*/ 154 h 1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0" h="154">
                    <a:moveTo>
                      <a:pt x="67" y="0"/>
                    </a:moveTo>
                    <a:lnTo>
                      <a:pt x="72" y="0"/>
                    </a:lnTo>
                    <a:lnTo>
                      <a:pt x="77" y="1"/>
                    </a:lnTo>
                    <a:lnTo>
                      <a:pt x="82" y="4"/>
                    </a:lnTo>
                    <a:lnTo>
                      <a:pt x="93" y="15"/>
                    </a:lnTo>
                    <a:lnTo>
                      <a:pt x="95" y="18"/>
                    </a:lnTo>
                    <a:lnTo>
                      <a:pt x="97" y="23"/>
                    </a:lnTo>
                    <a:lnTo>
                      <a:pt x="99" y="28"/>
                    </a:lnTo>
                    <a:lnTo>
                      <a:pt x="99" y="33"/>
                    </a:lnTo>
                    <a:lnTo>
                      <a:pt x="100" y="37"/>
                    </a:lnTo>
                    <a:lnTo>
                      <a:pt x="100" y="42"/>
                    </a:lnTo>
                    <a:lnTo>
                      <a:pt x="99" y="60"/>
                    </a:lnTo>
                    <a:lnTo>
                      <a:pt x="95" y="79"/>
                    </a:lnTo>
                    <a:lnTo>
                      <a:pt x="90" y="97"/>
                    </a:lnTo>
                    <a:lnTo>
                      <a:pt x="83" y="112"/>
                    </a:lnTo>
                    <a:lnTo>
                      <a:pt x="74" y="127"/>
                    </a:lnTo>
                    <a:lnTo>
                      <a:pt x="64" y="138"/>
                    </a:lnTo>
                    <a:lnTo>
                      <a:pt x="61" y="142"/>
                    </a:lnTo>
                    <a:lnTo>
                      <a:pt x="53" y="147"/>
                    </a:lnTo>
                    <a:lnTo>
                      <a:pt x="49" y="149"/>
                    </a:lnTo>
                    <a:lnTo>
                      <a:pt x="45" y="152"/>
                    </a:lnTo>
                    <a:lnTo>
                      <a:pt x="38" y="154"/>
                    </a:lnTo>
                    <a:lnTo>
                      <a:pt x="25" y="154"/>
                    </a:lnTo>
                    <a:lnTo>
                      <a:pt x="23" y="153"/>
                    </a:lnTo>
                    <a:lnTo>
                      <a:pt x="19" y="152"/>
                    </a:lnTo>
                    <a:lnTo>
                      <a:pt x="16" y="149"/>
                    </a:lnTo>
                    <a:lnTo>
                      <a:pt x="8" y="142"/>
                    </a:lnTo>
                    <a:lnTo>
                      <a:pt x="6" y="138"/>
                    </a:lnTo>
                    <a:lnTo>
                      <a:pt x="3" y="133"/>
                    </a:lnTo>
                    <a:lnTo>
                      <a:pt x="1" y="122"/>
                    </a:lnTo>
                    <a:lnTo>
                      <a:pt x="0" y="112"/>
                    </a:lnTo>
                    <a:lnTo>
                      <a:pt x="0" y="95"/>
                    </a:lnTo>
                    <a:lnTo>
                      <a:pt x="3" y="78"/>
                    </a:lnTo>
                    <a:lnTo>
                      <a:pt x="8" y="61"/>
                    </a:lnTo>
                    <a:lnTo>
                      <a:pt x="17" y="42"/>
                    </a:lnTo>
                    <a:lnTo>
                      <a:pt x="27" y="26"/>
                    </a:lnTo>
                    <a:lnTo>
                      <a:pt x="38" y="13"/>
                    </a:lnTo>
                    <a:lnTo>
                      <a:pt x="49" y="5"/>
                    </a:lnTo>
                    <a:lnTo>
                      <a:pt x="53" y="2"/>
                    </a:lnTo>
                    <a:lnTo>
                      <a:pt x="57" y="1"/>
                    </a:lnTo>
                    <a:lnTo>
                      <a:pt x="62" y="0"/>
                    </a:lnTo>
                    <a:lnTo>
                      <a:pt x="67" y="0"/>
                    </a:lnTo>
                    <a:close/>
                    <a:moveTo>
                      <a:pt x="69" y="5"/>
                    </a:moveTo>
                    <a:lnTo>
                      <a:pt x="64" y="5"/>
                    </a:lnTo>
                    <a:lnTo>
                      <a:pt x="62" y="7"/>
                    </a:lnTo>
                    <a:lnTo>
                      <a:pt x="60" y="7"/>
                    </a:lnTo>
                    <a:lnTo>
                      <a:pt x="58" y="10"/>
                    </a:lnTo>
                    <a:lnTo>
                      <a:pt x="57" y="11"/>
                    </a:lnTo>
                    <a:lnTo>
                      <a:pt x="56" y="13"/>
                    </a:lnTo>
                    <a:lnTo>
                      <a:pt x="53" y="17"/>
                    </a:lnTo>
                    <a:lnTo>
                      <a:pt x="52" y="22"/>
                    </a:lnTo>
                    <a:lnTo>
                      <a:pt x="51" y="28"/>
                    </a:lnTo>
                    <a:lnTo>
                      <a:pt x="44" y="45"/>
                    </a:lnTo>
                    <a:lnTo>
                      <a:pt x="39" y="65"/>
                    </a:lnTo>
                    <a:lnTo>
                      <a:pt x="31" y="87"/>
                    </a:lnTo>
                    <a:lnTo>
                      <a:pt x="28" y="101"/>
                    </a:lnTo>
                    <a:lnTo>
                      <a:pt x="24" y="112"/>
                    </a:lnTo>
                    <a:lnTo>
                      <a:pt x="23" y="119"/>
                    </a:lnTo>
                    <a:lnTo>
                      <a:pt x="20" y="126"/>
                    </a:lnTo>
                    <a:lnTo>
                      <a:pt x="20" y="144"/>
                    </a:lnTo>
                    <a:lnTo>
                      <a:pt x="23" y="147"/>
                    </a:lnTo>
                    <a:lnTo>
                      <a:pt x="28" y="149"/>
                    </a:lnTo>
                    <a:lnTo>
                      <a:pt x="36" y="149"/>
                    </a:lnTo>
                    <a:lnTo>
                      <a:pt x="39" y="147"/>
                    </a:lnTo>
                    <a:lnTo>
                      <a:pt x="46" y="137"/>
                    </a:lnTo>
                    <a:lnTo>
                      <a:pt x="49" y="131"/>
                    </a:lnTo>
                    <a:lnTo>
                      <a:pt x="56" y="109"/>
                    </a:lnTo>
                    <a:lnTo>
                      <a:pt x="63" y="82"/>
                    </a:lnTo>
                    <a:lnTo>
                      <a:pt x="72" y="51"/>
                    </a:lnTo>
                    <a:lnTo>
                      <a:pt x="77" y="32"/>
                    </a:lnTo>
                    <a:lnTo>
                      <a:pt x="78" y="16"/>
                    </a:lnTo>
                    <a:lnTo>
                      <a:pt x="78" y="9"/>
                    </a:lnTo>
                    <a:lnTo>
                      <a:pt x="74" y="5"/>
                    </a:lnTo>
                    <a:lnTo>
                      <a:pt x="69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9" name="Line 1780"/>
              <p:cNvSpPr>
                <a:spLocks noChangeAspect="1" noChangeShapeType="1"/>
              </p:cNvSpPr>
              <p:nvPr/>
            </p:nvSpPr>
            <p:spPr bwMode="auto">
              <a:xfrm flipV="1">
                <a:off x="3038" y="3463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0" name="Freeform 1781"/>
              <p:cNvSpPr>
                <a:spLocks noChangeAspect="1" noEditPoints="1"/>
              </p:cNvSpPr>
              <p:nvPr/>
            </p:nvSpPr>
            <p:spPr bwMode="auto">
              <a:xfrm>
                <a:off x="2910" y="3571"/>
                <a:ext cx="100" cy="154"/>
              </a:xfrm>
              <a:custGeom>
                <a:avLst/>
                <a:gdLst>
                  <a:gd name="T0" fmla="*/ 72 w 100"/>
                  <a:gd name="T1" fmla="*/ 0 h 154"/>
                  <a:gd name="T2" fmla="*/ 82 w 100"/>
                  <a:gd name="T3" fmla="*/ 4 h 154"/>
                  <a:gd name="T4" fmla="*/ 95 w 100"/>
                  <a:gd name="T5" fmla="*/ 18 h 154"/>
                  <a:gd name="T6" fmla="*/ 99 w 100"/>
                  <a:gd name="T7" fmla="*/ 28 h 154"/>
                  <a:gd name="T8" fmla="*/ 100 w 100"/>
                  <a:gd name="T9" fmla="*/ 37 h 154"/>
                  <a:gd name="T10" fmla="*/ 99 w 100"/>
                  <a:gd name="T11" fmla="*/ 60 h 154"/>
                  <a:gd name="T12" fmla="*/ 90 w 100"/>
                  <a:gd name="T13" fmla="*/ 97 h 154"/>
                  <a:gd name="T14" fmla="*/ 74 w 100"/>
                  <a:gd name="T15" fmla="*/ 127 h 154"/>
                  <a:gd name="T16" fmla="*/ 61 w 100"/>
                  <a:gd name="T17" fmla="*/ 142 h 154"/>
                  <a:gd name="T18" fmla="*/ 49 w 100"/>
                  <a:gd name="T19" fmla="*/ 149 h 154"/>
                  <a:gd name="T20" fmla="*/ 38 w 100"/>
                  <a:gd name="T21" fmla="*/ 154 h 154"/>
                  <a:gd name="T22" fmla="*/ 23 w 100"/>
                  <a:gd name="T23" fmla="*/ 153 h 154"/>
                  <a:gd name="T24" fmla="*/ 16 w 100"/>
                  <a:gd name="T25" fmla="*/ 149 h 154"/>
                  <a:gd name="T26" fmla="*/ 6 w 100"/>
                  <a:gd name="T27" fmla="*/ 138 h 154"/>
                  <a:gd name="T28" fmla="*/ 1 w 100"/>
                  <a:gd name="T29" fmla="*/ 122 h 154"/>
                  <a:gd name="T30" fmla="*/ 0 w 100"/>
                  <a:gd name="T31" fmla="*/ 95 h 154"/>
                  <a:gd name="T32" fmla="*/ 8 w 100"/>
                  <a:gd name="T33" fmla="*/ 61 h 154"/>
                  <a:gd name="T34" fmla="*/ 27 w 100"/>
                  <a:gd name="T35" fmla="*/ 26 h 154"/>
                  <a:gd name="T36" fmla="*/ 49 w 100"/>
                  <a:gd name="T37" fmla="*/ 5 h 154"/>
                  <a:gd name="T38" fmla="*/ 57 w 100"/>
                  <a:gd name="T39" fmla="*/ 1 h 154"/>
                  <a:gd name="T40" fmla="*/ 67 w 100"/>
                  <a:gd name="T41" fmla="*/ 0 h 154"/>
                  <a:gd name="T42" fmla="*/ 65 w 100"/>
                  <a:gd name="T43" fmla="*/ 5 h 154"/>
                  <a:gd name="T44" fmla="*/ 60 w 100"/>
                  <a:gd name="T45" fmla="*/ 7 h 154"/>
                  <a:gd name="T46" fmla="*/ 57 w 100"/>
                  <a:gd name="T47" fmla="*/ 11 h 154"/>
                  <a:gd name="T48" fmla="*/ 54 w 100"/>
                  <a:gd name="T49" fmla="*/ 17 h 154"/>
                  <a:gd name="T50" fmla="*/ 51 w 100"/>
                  <a:gd name="T51" fmla="*/ 28 h 154"/>
                  <a:gd name="T52" fmla="*/ 39 w 100"/>
                  <a:gd name="T53" fmla="*/ 65 h 154"/>
                  <a:gd name="T54" fmla="*/ 28 w 100"/>
                  <a:gd name="T55" fmla="*/ 101 h 154"/>
                  <a:gd name="T56" fmla="*/ 23 w 100"/>
                  <a:gd name="T57" fmla="*/ 119 h 154"/>
                  <a:gd name="T58" fmla="*/ 21 w 100"/>
                  <a:gd name="T59" fmla="*/ 144 h 154"/>
                  <a:gd name="T60" fmla="*/ 28 w 100"/>
                  <a:gd name="T61" fmla="*/ 149 h 154"/>
                  <a:gd name="T62" fmla="*/ 39 w 100"/>
                  <a:gd name="T63" fmla="*/ 147 h 154"/>
                  <a:gd name="T64" fmla="*/ 49 w 100"/>
                  <a:gd name="T65" fmla="*/ 131 h 154"/>
                  <a:gd name="T66" fmla="*/ 63 w 100"/>
                  <a:gd name="T67" fmla="*/ 82 h 154"/>
                  <a:gd name="T68" fmla="*/ 77 w 100"/>
                  <a:gd name="T69" fmla="*/ 32 h 154"/>
                  <a:gd name="T70" fmla="*/ 78 w 100"/>
                  <a:gd name="T71" fmla="*/ 9 h 154"/>
                  <a:gd name="T72" fmla="*/ 70 w 100"/>
                  <a:gd name="T73" fmla="*/ 5 h 1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0"/>
                  <a:gd name="T112" fmla="*/ 0 h 154"/>
                  <a:gd name="T113" fmla="*/ 100 w 100"/>
                  <a:gd name="T114" fmla="*/ 154 h 1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0" h="154">
                    <a:moveTo>
                      <a:pt x="67" y="0"/>
                    </a:moveTo>
                    <a:lnTo>
                      <a:pt x="72" y="0"/>
                    </a:lnTo>
                    <a:lnTo>
                      <a:pt x="77" y="1"/>
                    </a:lnTo>
                    <a:lnTo>
                      <a:pt x="82" y="4"/>
                    </a:lnTo>
                    <a:lnTo>
                      <a:pt x="93" y="15"/>
                    </a:lnTo>
                    <a:lnTo>
                      <a:pt x="95" y="18"/>
                    </a:lnTo>
                    <a:lnTo>
                      <a:pt x="98" y="23"/>
                    </a:lnTo>
                    <a:lnTo>
                      <a:pt x="99" y="28"/>
                    </a:lnTo>
                    <a:lnTo>
                      <a:pt x="99" y="33"/>
                    </a:lnTo>
                    <a:lnTo>
                      <a:pt x="100" y="37"/>
                    </a:lnTo>
                    <a:lnTo>
                      <a:pt x="100" y="42"/>
                    </a:lnTo>
                    <a:lnTo>
                      <a:pt x="99" y="60"/>
                    </a:lnTo>
                    <a:lnTo>
                      <a:pt x="95" y="79"/>
                    </a:lnTo>
                    <a:lnTo>
                      <a:pt x="90" y="97"/>
                    </a:lnTo>
                    <a:lnTo>
                      <a:pt x="83" y="112"/>
                    </a:lnTo>
                    <a:lnTo>
                      <a:pt x="74" y="127"/>
                    </a:lnTo>
                    <a:lnTo>
                      <a:pt x="65" y="138"/>
                    </a:lnTo>
                    <a:lnTo>
                      <a:pt x="61" y="142"/>
                    </a:lnTo>
                    <a:lnTo>
                      <a:pt x="54" y="147"/>
                    </a:lnTo>
                    <a:lnTo>
                      <a:pt x="49" y="149"/>
                    </a:lnTo>
                    <a:lnTo>
                      <a:pt x="45" y="152"/>
                    </a:lnTo>
                    <a:lnTo>
                      <a:pt x="38" y="154"/>
                    </a:lnTo>
                    <a:lnTo>
                      <a:pt x="26" y="154"/>
                    </a:lnTo>
                    <a:lnTo>
                      <a:pt x="23" y="153"/>
                    </a:lnTo>
                    <a:lnTo>
                      <a:pt x="19" y="152"/>
                    </a:lnTo>
                    <a:lnTo>
                      <a:pt x="16" y="149"/>
                    </a:lnTo>
                    <a:lnTo>
                      <a:pt x="8" y="142"/>
                    </a:lnTo>
                    <a:lnTo>
                      <a:pt x="6" y="138"/>
                    </a:lnTo>
                    <a:lnTo>
                      <a:pt x="4" y="133"/>
                    </a:lnTo>
                    <a:lnTo>
                      <a:pt x="1" y="122"/>
                    </a:lnTo>
                    <a:lnTo>
                      <a:pt x="0" y="112"/>
                    </a:lnTo>
                    <a:lnTo>
                      <a:pt x="0" y="95"/>
                    </a:lnTo>
                    <a:lnTo>
                      <a:pt x="4" y="78"/>
                    </a:lnTo>
                    <a:lnTo>
                      <a:pt x="8" y="61"/>
                    </a:lnTo>
                    <a:lnTo>
                      <a:pt x="17" y="42"/>
                    </a:lnTo>
                    <a:lnTo>
                      <a:pt x="27" y="26"/>
                    </a:lnTo>
                    <a:lnTo>
                      <a:pt x="38" y="13"/>
                    </a:lnTo>
                    <a:lnTo>
                      <a:pt x="49" y="5"/>
                    </a:lnTo>
                    <a:lnTo>
                      <a:pt x="54" y="2"/>
                    </a:lnTo>
                    <a:lnTo>
                      <a:pt x="57" y="1"/>
                    </a:lnTo>
                    <a:lnTo>
                      <a:pt x="62" y="0"/>
                    </a:lnTo>
                    <a:lnTo>
                      <a:pt x="67" y="0"/>
                    </a:lnTo>
                    <a:close/>
                    <a:moveTo>
                      <a:pt x="70" y="5"/>
                    </a:moveTo>
                    <a:lnTo>
                      <a:pt x="65" y="5"/>
                    </a:lnTo>
                    <a:lnTo>
                      <a:pt x="62" y="7"/>
                    </a:lnTo>
                    <a:lnTo>
                      <a:pt x="60" y="7"/>
                    </a:lnTo>
                    <a:lnTo>
                      <a:pt x="59" y="10"/>
                    </a:lnTo>
                    <a:lnTo>
                      <a:pt x="57" y="11"/>
                    </a:lnTo>
                    <a:lnTo>
                      <a:pt x="56" y="13"/>
                    </a:lnTo>
                    <a:lnTo>
                      <a:pt x="54" y="17"/>
                    </a:lnTo>
                    <a:lnTo>
                      <a:pt x="52" y="22"/>
                    </a:lnTo>
                    <a:lnTo>
                      <a:pt x="51" y="28"/>
                    </a:lnTo>
                    <a:lnTo>
                      <a:pt x="44" y="45"/>
                    </a:lnTo>
                    <a:lnTo>
                      <a:pt x="39" y="65"/>
                    </a:lnTo>
                    <a:lnTo>
                      <a:pt x="32" y="87"/>
                    </a:lnTo>
                    <a:lnTo>
                      <a:pt x="28" y="101"/>
                    </a:lnTo>
                    <a:lnTo>
                      <a:pt x="24" y="112"/>
                    </a:lnTo>
                    <a:lnTo>
                      <a:pt x="23" y="119"/>
                    </a:lnTo>
                    <a:lnTo>
                      <a:pt x="21" y="126"/>
                    </a:lnTo>
                    <a:lnTo>
                      <a:pt x="21" y="144"/>
                    </a:lnTo>
                    <a:lnTo>
                      <a:pt x="23" y="147"/>
                    </a:lnTo>
                    <a:lnTo>
                      <a:pt x="28" y="149"/>
                    </a:lnTo>
                    <a:lnTo>
                      <a:pt x="37" y="149"/>
                    </a:lnTo>
                    <a:lnTo>
                      <a:pt x="39" y="147"/>
                    </a:lnTo>
                    <a:lnTo>
                      <a:pt x="46" y="137"/>
                    </a:lnTo>
                    <a:lnTo>
                      <a:pt x="49" y="131"/>
                    </a:lnTo>
                    <a:lnTo>
                      <a:pt x="56" y="109"/>
                    </a:lnTo>
                    <a:lnTo>
                      <a:pt x="63" y="82"/>
                    </a:lnTo>
                    <a:lnTo>
                      <a:pt x="72" y="51"/>
                    </a:lnTo>
                    <a:lnTo>
                      <a:pt x="77" y="32"/>
                    </a:lnTo>
                    <a:lnTo>
                      <a:pt x="78" y="16"/>
                    </a:lnTo>
                    <a:lnTo>
                      <a:pt x="78" y="9"/>
                    </a:lnTo>
                    <a:lnTo>
                      <a:pt x="74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" name="Freeform 1782"/>
              <p:cNvSpPr>
                <a:spLocks noChangeAspect="1"/>
              </p:cNvSpPr>
              <p:nvPr/>
            </p:nvSpPr>
            <p:spPr bwMode="auto">
              <a:xfrm>
                <a:off x="3008" y="3690"/>
                <a:ext cx="34" cy="35"/>
              </a:xfrm>
              <a:custGeom>
                <a:avLst/>
                <a:gdLst>
                  <a:gd name="T0" fmla="*/ 16 w 34"/>
                  <a:gd name="T1" fmla="*/ 0 h 35"/>
                  <a:gd name="T2" fmla="*/ 25 w 34"/>
                  <a:gd name="T3" fmla="*/ 2 h 35"/>
                  <a:gd name="T4" fmla="*/ 30 w 34"/>
                  <a:gd name="T5" fmla="*/ 4 h 35"/>
                  <a:gd name="T6" fmla="*/ 31 w 34"/>
                  <a:gd name="T7" fmla="*/ 8 h 35"/>
                  <a:gd name="T8" fmla="*/ 34 w 34"/>
                  <a:gd name="T9" fmla="*/ 13 h 35"/>
                  <a:gd name="T10" fmla="*/ 34 w 34"/>
                  <a:gd name="T11" fmla="*/ 22 h 35"/>
                  <a:gd name="T12" fmla="*/ 31 w 34"/>
                  <a:gd name="T13" fmla="*/ 25 h 35"/>
                  <a:gd name="T14" fmla="*/ 30 w 34"/>
                  <a:gd name="T15" fmla="*/ 30 h 35"/>
                  <a:gd name="T16" fmla="*/ 28 w 34"/>
                  <a:gd name="T17" fmla="*/ 33 h 35"/>
                  <a:gd name="T18" fmla="*/ 23 w 34"/>
                  <a:gd name="T19" fmla="*/ 35 h 35"/>
                  <a:gd name="T20" fmla="*/ 11 w 34"/>
                  <a:gd name="T21" fmla="*/ 35 h 35"/>
                  <a:gd name="T22" fmla="*/ 8 w 34"/>
                  <a:gd name="T23" fmla="*/ 34 h 35"/>
                  <a:gd name="T24" fmla="*/ 2 w 34"/>
                  <a:gd name="T25" fmla="*/ 28 h 35"/>
                  <a:gd name="T26" fmla="*/ 0 w 34"/>
                  <a:gd name="T27" fmla="*/ 23 h 35"/>
                  <a:gd name="T28" fmla="*/ 0 w 34"/>
                  <a:gd name="T29" fmla="*/ 12 h 35"/>
                  <a:gd name="T30" fmla="*/ 2 w 34"/>
                  <a:gd name="T31" fmla="*/ 7 h 35"/>
                  <a:gd name="T32" fmla="*/ 5 w 34"/>
                  <a:gd name="T33" fmla="*/ 4 h 35"/>
                  <a:gd name="T34" fmla="*/ 7 w 34"/>
                  <a:gd name="T35" fmla="*/ 3 h 35"/>
                  <a:gd name="T36" fmla="*/ 9 w 34"/>
                  <a:gd name="T37" fmla="*/ 1 h 35"/>
                  <a:gd name="T38" fmla="*/ 13 w 34"/>
                  <a:gd name="T39" fmla="*/ 1 h 35"/>
                  <a:gd name="T40" fmla="*/ 16 w 34"/>
                  <a:gd name="T41" fmla="*/ 0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35"/>
                  <a:gd name="T65" fmla="*/ 34 w 34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35">
                    <a:moveTo>
                      <a:pt x="16" y="0"/>
                    </a:moveTo>
                    <a:lnTo>
                      <a:pt x="25" y="2"/>
                    </a:lnTo>
                    <a:lnTo>
                      <a:pt x="30" y="4"/>
                    </a:lnTo>
                    <a:lnTo>
                      <a:pt x="31" y="8"/>
                    </a:lnTo>
                    <a:lnTo>
                      <a:pt x="34" y="13"/>
                    </a:lnTo>
                    <a:lnTo>
                      <a:pt x="34" y="22"/>
                    </a:lnTo>
                    <a:lnTo>
                      <a:pt x="31" y="25"/>
                    </a:lnTo>
                    <a:lnTo>
                      <a:pt x="30" y="30"/>
                    </a:lnTo>
                    <a:lnTo>
                      <a:pt x="28" y="33"/>
                    </a:lnTo>
                    <a:lnTo>
                      <a:pt x="23" y="35"/>
                    </a:lnTo>
                    <a:lnTo>
                      <a:pt x="11" y="35"/>
                    </a:lnTo>
                    <a:lnTo>
                      <a:pt x="8" y="34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" name="Freeform 1783"/>
              <p:cNvSpPr>
                <a:spLocks noChangeAspect="1"/>
              </p:cNvSpPr>
              <p:nvPr/>
            </p:nvSpPr>
            <p:spPr bwMode="auto">
              <a:xfrm>
                <a:off x="3072" y="3573"/>
                <a:ext cx="106" cy="152"/>
              </a:xfrm>
              <a:custGeom>
                <a:avLst/>
                <a:gdLst>
                  <a:gd name="T0" fmla="*/ 49 w 106"/>
                  <a:gd name="T1" fmla="*/ 0 h 152"/>
                  <a:gd name="T2" fmla="*/ 106 w 106"/>
                  <a:gd name="T3" fmla="*/ 0 h 152"/>
                  <a:gd name="T4" fmla="*/ 98 w 106"/>
                  <a:gd name="T5" fmla="*/ 26 h 152"/>
                  <a:gd name="T6" fmla="*/ 47 w 106"/>
                  <a:gd name="T7" fmla="*/ 26 h 152"/>
                  <a:gd name="T8" fmla="*/ 41 w 106"/>
                  <a:gd name="T9" fmla="*/ 40 h 152"/>
                  <a:gd name="T10" fmla="*/ 55 w 106"/>
                  <a:gd name="T11" fmla="*/ 43 h 152"/>
                  <a:gd name="T12" fmla="*/ 66 w 106"/>
                  <a:gd name="T13" fmla="*/ 49 h 152"/>
                  <a:gd name="T14" fmla="*/ 70 w 106"/>
                  <a:gd name="T15" fmla="*/ 52 h 152"/>
                  <a:gd name="T16" fmla="*/ 74 w 106"/>
                  <a:gd name="T17" fmla="*/ 55 h 152"/>
                  <a:gd name="T18" fmla="*/ 77 w 106"/>
                  <a:gd name="T19" fmla="*/ 58 h 152"/>
                  <a:gd name="T20" fmla="*/ 82 w 106"/>
                  <a:gd name="T21" fmla="*/ 65 h 152"/>
                  <a:gd name="T22" fmla="*/ 87 w 106"/>
                  <a:gd name="T23" fmla="*/ 77 h 152"/>
                  <a:gd name="T24" fmla="*/ 90 w 106"/>
                  <a:gd name="T25" fmla="*/ 88 h 152"/>
                  <a:gd name="T26" fmla="*/ 87 w 106"/>
                  <a:gd name="T27" fmla="*/ 104 h 152"/>
                  <a:gd name="T28" fmla="*/ 80 w 106"/>
                  <a:gd name="T29" fmla="*/ 119 h 152"/>
                  <a:gd name="T30" fmla="*/ 70 w 106"/>
                  <a:gd name="T31" fmla="*/ 132 h 152"/>
                  <a:gd name="T32" fmla="*/ 57 w 106"/>
                  <a:gd name="T33" fmla="*/ 142 h 152"/>
                  <a:gd name="T34" fmla="*/ 47 w 106"/>
                  <a:gd name="T35" fmla="*/ 148 h 152"/>
                  <a:gd name="T36" fmla="*/ 36 w 106"/>
                  <a:gd name="T37" fmla="*/ 151 h 152"/>
                  <a:gd name="T38" fmla="*/ 24 w 106"/>
                  <a:gd name="T39" fmla="*/ 152 h 152"/>
                  <a:gd name="T40" fmla="*/ 16 w 106"/>
                  <a:gd name="T41" fmla="*/ 152 h 152"/>
                  <a:gd name="T42" fmla="*/ 11 w 106"/>
                  <a:gd name="T43" fmla="*/ 151 h 152"/>
                  <a:gd name="T44" fmla="*/ 9 w 106"/>
                  <a:gd name="T45" fmla="*/ 150 h 152"/>
                  <a:gd name="T46" fmla="*/ 5 w 106"/>
                  <a:gd name="T47" fmla="*/ 147 h 152"/>
                  <a:gd name="T48" fmla="*/ 4 w 106"/>
                  <a:gd name="T49" fmla="*/ 145 h 152"/>
                  <a:gd name="T50" fmla="*/ 2 w 106"/>
                  <a:gd name="T51" fmla="*/ 142 h 152"/>
                  <a:gd name="T52" fmla="*/ 2 w 106"/>
                  <a:gd name="T53" fmla="*/ 140 h 152"/>
                  <a:gd name="T54" fmla="*/ 0 w 106"/>
                  <a:gd name="T55" fmla="*/ 137 h 152"/>
                  <a:gd name="T56" fmla="*/ 0 w 106"/>
                  <a:gd name="T57" fmla="*/ 134 h 152"/>
                  <a:gd name="T58" fmla="*/ 3 w 106"/>
                  <a:gd name="T59" fmla="*/ 129 h 152"/>
                  <a:gd name="T60" fmla="*/ 8 w 106"/>
                  <a:gd name="T61" fmla="*/ 126 h 152"/>
                  <a:gd name="T62" fmla="*/ 18 w 106"/>
                  <a:gd name="T63" fmla="*/ 126 h 152"/>
                  <a:gd name="T64" fmla="*/ 21 w 106"/>
                  <a:gd name="T65" fmla="*/ 130 h 152"/>
                  <a:gd name="T66" fmla="*/ 24 w 106"/>
                  <a:gd name="T67" fmla="*/ 131 h 152"/>
                  <a:gd name="T68" fmla="*/ 27 w 106"/>
                  <a:gd name="T69" fmla="*/ 134 h 152"/>
                  <a:gd name="T70" fmla="*/ 31 w 106"/>
                  <a:gd name="T71" fmla="*/ 137 h 152"/>
                  <a:gd name="T72" fmla="*/ 38 w 106"/>
                  <a:gd name="T73" fmla="*/ 142 h 152"/>
                  <a:gd name="T74" fmla="*/ 48 w 106"/>
                  <a:gd name="T75" fmla="*/ 142 h 152"/>
                  <a:gd name="T76" fmla="*/ 52 w 106"/>
                  <a:gd name="T77" fmla="*/ 140 h 152"/>
                  <a:gd name="T78" fmla="*/ 57 w 106"/>
                  <a:gd name="T79" fmla="*/ 136 h 152"/>
                  <a:gd name="T80" fmla="*/ 60 w 106"/>
                  <a:gd name="T81" fmla="*/ 129 h 152"/>
                  <a:gd name="T82" fmla="*/ 63 w 106"/>
                  <a:gd name="T83" fmla="*/ 120 h 152"/>
                  <a:gd name="T84" fmla="*/ 64 w 106"/>
                  <a:gd name="T85" fmla="*/ 110 h 152"/>
                  <a:gd name="T86" fmla="*/ 62 w 106"/>
                  <a:gd name="T87" fmla="*/ 97 h 152"/>
                  <a:gd name="T88" fmla="*/ 57 w 106"/>
                  <a:gd name="T89" fmla="*/ 86 h 152"/>
                  <a:gd name="T90" fmla="*/ 54 w 106"/>
                  <a:gd name="T91" fmla="*/ 81 h 152"/>
                  <a:gd name="T92" fmla="*/ 52 w 106"/>
                  <a:gd name="T93" fmla="*/ 77 h 152"/>
                  <a:gd name="T94" fmla="*/ 44 w 106"/>
                  <a:gd name="T95" fmla="*/ 70 h 152"/>
                  <a:gd name="T96" fmla="*/ 41 w 106"/>
                  <a:gd name="T97" fmla="*/ 68 h 152"/>
                  <a:gd name="T98" fmla="*/ 32 w 106"/>
                  <a:gd name="T99" fmla="*/ 65 h 152"/>
                  <a:gd name="T100" fmla="*/ 20 w 106"/>
                  <a:gd name="T101" fmla="*/ 63 h 152"/>
                  <a:gd name="T102" fmla="*/ 49 w 106"/>
                  <a:gd name="T103" fmla="*/ 0 h 1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6"/>
                  <a:gd name="T157" fmla="*/ 0 h 152"/>
                  <a:gd name="T158" fmla="*/ 106 w 106"/>
                  <a:gd name="T159" fmla="*/ 152 h 1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6" h="152">
                    <a:moveTo>
                      <a:pt x="49" y="0"/>
                    </a:moveTo>
                    <a:lnTo>
                      <a:pt x="106" y="0"/>
                    </a:lnTo>
                    <a:lnTo>
                      <a:pt x="98" y="26"/>
                    </a:lnTo>
                    <a:lnTo>
                      <a:pt x="47" y="26"/>
                    </a:lnTo>
                    <a:lnTo>
                      <a:pt x="41" y="40"/>
                    </a:lnTo>
                    <a:lnTo>
                      <a:pt x="55" y="43"/>
                    </a:lnTo>
                    <a:lnTo>
                      <a:pt x="66" y="49"/>
                    </a:lnTo>
                    <a:lnTo>
                      <a:pt x="70" y="52"/>
                    </a:lnTo>
                    <a:lnTo>
                      <a:pt x="74" y="55"/>
                    </a:lnTo>
                    <a:lnTo>
                      <a:pt x="77" y="58"/>
                    </a:lnTo>
                    <a:lnTo>
                      <a:pt x="82" y="65"/>
                    </a:lnTo>
                    <a:lnTo>
                      <a:pt x="87" y="77"/>
                    </a:lnTo>
                    <a:lnTo>
                      <a:pt x="90" y="88"/>
                    </a:lnTo>
                    <a:lnTo>
                      <a:pt x="87" y="104"/>
                    </a:lnTo>
                    <a:lnTo>
                      <a:pt x="80" y="119"/>
                    </a:lnTo>
                    <a:lnTo>
                      <a:pt x="70" y="132"/>
                    </a:lnTo>
                    <a:lnTo>
                      <a:pt x="57" y="142"/>
                    </a:lnTo>
                    <a:lnTo>
                      <a:pt x="47" y="148"/>
                    </a:lnTo>
                    <a:lnTo>
                      <a:pt x="36" y="151"/>
                    </a:lnTo>
                    <a:lnTo>
                      <a:pt x="24" y="152"/>
                    </a:lnTo>
                    <a:lnTo>
                      <a:pt x="16" y="152"/>
                    </a:lnTo>
                    <a:lnTo>
                      <a:pt x="11" y="151"/>
                    </a:lnTo>
                    <a:lnTo>
                      <a:pt x="9" y="150"/>
                    </a:lnTo>
                    <a:lnTo>
                      <a:pt x="5" y="147"/>
                    </a:lnTo>
                    <a:lnTo>
                      <a:pt x="4" y="145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3" y="129"/>
                    </a:lnTo>
                    <a:lnTo>
                      <a:pt x="8" y="126"/>
                    </a:lnTo>
                    <a:lnTo>
                      <a:pt x="18" y="126"/>
                    </a:lnTo>
                    <a:lnTo>
                      <a:pt x="21" y="130"/>
                    </a:lnTo>
                    <a:lnTo>
                      <a:pt x="24" y="131"/>
                    </a:lnTo>
                    <a:lnTo>
                      <a:pt x="27" y="134"/>
                    </a:lnTo>
                    <a:lnTo>
                      <a:pt x="31" y="137"/>
                    </a:lnTo>
                    <a:lnTo>
                      <a:pt x="38" y="142"/>
                    </a:lnTo>
                    <a:lnTo>
                      <a:pt x="48" y="142"/>
                    </a:lnTo>
                    <a:lnTo>
                      <a:pt x="52" y="140"/>
                    </a:lnTo>
                    <a:lnTo>
                      <a:pt x="57" y="136"/>
                    </a:lnTo>
                    <a:lnTo>
                      <a:pt x="60" y="129"/>
                    </a:lnTo>
                    <a:lnTo>
                      <a:pt x="63" y="120"/>
                    </a:lnTo>
                    <a:lnTo>
                      <a:pt x="64" y="110"/>
                    </a:lnTo>
                    <a:lnTo>
                      <a:pt x="62" y="97"/>
                    </a:lnTo>
                    <a:lnTo>
                      <a:pt x="57" y="86"/>
                    </a:lnTo>
                    <a:lnTo>
                      <a:pt x="54" y="81"/>
                    </a:lnTo>
                    <a:lnTo>
                      <a:pt x="52" y="77"/>
                    </a:lnTo>
                    <a:lnTo>
                      <a:pt x="44" y="70"/>
                    </a:lnTo>
                    <a:lnTo>
                      <a:pt x="41" y="68"/>
                    </a:lnTo>
                    <a:lnTo>
                      <a:pt x="32" y="65"/>
                    </a:lnTo>
                    <a:lnTo>
                      <a:pt x="20" y="6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" name="Line 1784"/>
              <p:cNvSpPr>
                <a:spLocks noChangeAspect="1" noChangeShapeType="1"/>
              </p:cNvSpPr>
              <p:nvPr/>
            </p:nvSpPr>
            <p:spPr bwMode="auto">
              <a:xfrm flipV="1">
                <a:off x="3394" y="3463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" name="Freeform 1785"/>
              <p:cNvSpPr>
                <a:spLocks noChangeAspect="1"/>
              </p:cNvSpPr>
              <p:nvPr/>
            </p:nvSpPr>
            <p:spPr bwMode="auto">
              <a:xfrm>
                <a:off x="3343" y="3571"/>
                <a:ext cx="92" cy="152"/>
              </a:xfrm>
              <a:custGeom>
                <a:avLst/>
                <a:gdLst>
                  <a:gd name="T0" fmla="*/ 92 w 92"/>
                  <a:gd name="T1" fmla="*/ 0 h 152"/>
                  <a:gd name="T2" fmla="*/ 58 w 92"/>
                  <a:gd name="T3" fmla="*/ 123 h 152"/>
                  <a:gd name="T4" fmla="*/ 56 w 92"/>
                  <a:gd name="T5" fmla="*/ 128 h 152"/>
                  <a:gd name="T6" fmla="*/ 53 w 92"/>
                  <a:gd name="T7" fmla="*/ 136 h 152"/>
                  <a:gd name="T8" fmla="*/ 53 w 92"/>
                  <a:gd name="T9" fmla="*/ 138 h 152"/>
                  <a:gd name="T10" fmla="*/ 55 w 92"/>
                  <a:gd name="T11" fmla="*/ 139 h 152"/>
                  <a:gd name="T12" fmla="*/ 55 w 92"/>
                  <a:gd name="T13" fmla="*/ 141 h 152"/>
                  <a:gd name="T14" fmla="*/ 58 w 92"/>
                  <a:gd name="T15" fmla="*/ 144 h 152"/>
                  <a:gd name="T16" fmla="*/ 62 w 92"/>
                  <a:gd name="T17" fmla="*/ 144 h 152"/>
                  <a:gd name="T18" fmla="*/ 69 w 92"/>
                  <a:gd name="T19" fmla="*/ 147 h 152"/>
                  <a:gd name="T20" fmla="*/ 74 w 92"/>
                  <a:gd name="T21" fmla="*/ 147 h 152"/>
                  <a:gd name="T22" fmla="*/ 74 w 92"/>
                  <a:gd name="T23" fmla="*/ 152 h 152"/>
                  <a:gd name="T24" fmla="*/ 0 w 92"/>
                  <a:gd name="T25" fmla="*/ 152 h 152"/>
                  <a:gd name="T26" fmla="*/ 2 w 92"/>
                  <a:gd name="T27" fmla="*/ 147 h 152"/>
                  <a:gd name="T28" fmla="*/ 11 w 92"/>
                  <a:gd name="T29" fmla="*/ 147 h 152"/>
                  <a:gd name="T30" fmla="*/ 15 w 92"/>
                  <a:gd name="T31" fmla="*/ 144 h 152"/>
                  <a:gd name="T32" fmla="*/ 19 w 92"/>
                  <a:gd name="T33" fmla="*/ 144 h 152"/>
                  <a:gd name="T34" fmla="*/ 22 w 92"/>
                  <a:gd name="T35" fmla="*/ 143 h 152"/>
                  <a:gd name="T36" fmla="*/ 26 w 92"/>
                  <a:gd name="T37" fmla="*/ 138 h 152"/>
                  <a:gd name="T38" fmla="*/ 26 w 92"/>
                  <a:gd name="T39" fmla="*/ 136 h 152"/>
                  <a:gd name="T40" fmla="*/ 28 w 92"/>
                  <a:gd name="T41" fmla="*/ 133 h 152"/>
                  <a:gd name="T42" fmla="*/ 30 w 92"/>
                  <a:gd name="T43" fmla="*/ 123 h 152"/>
                  <a:gd name="T44" fmla="*/ 51 w 92"/>
                  <a:gd name="T45" fmla="*/ 51 h 152"/>
                  <a:gd name="T46" fmla="*/ 56 w 92"/>
                  <a:gd name="T47" fmla="*/ 39 h 152"/>
                  <a:gd name="T48" fmla="*/ 57 w 92"/>
                  <a:gd name="T49" fmla="*/ 35 h 152"/>
                  <a:gd name="T50" fmla="*/ 57 w 92"/>
                  <a:gd name="T51" fmla="*/ 33 h 152"/>
                  <a:gd name="T52" fmla="*/ 58 w 92"/>
                  <a:gd name="T53" fmla="*/ 33 h 152"/>
                  <a:gd name="T54" fmla="*/ 58 w 92"/>
                  <a:gd name="T55" fmla="*/ 24 h 152"/>
                  <a:gd name="T56" fmla="*/ 57 w 92"/>
                  <a:gd name="T57" fmla="*/ 21 h 152"/>
                  <a:gd name="T58" fmla="*/ 56 w 92"/>
                  <a:gd name="T59" fmla="*/ 18 h 152"/>
                  <a:gd name="T60" fmla="*/ 51 w 92"/>
                  <a:gd name="T61" fmla="*/ 16 h 152"/>
                  <a:gd name="T62" fmla="*/ 34 w 92"/>
                  <a:gd name="T63" fmla="*/ 16 h 152"/>
                  <a:gd name="T64" fmla="*/ 34 w 92"/>
                  <a:gd name="T65" fmla="*/ 13 h 152"/>
                  <a:gd name="T66" fmla="*/ 88 w 92"/>
                  <a:gd name="T67" fmla="*/ 0 h 152"/>
                  <a:gd name="T68" fmla="*/ 92 w 92"/>
                  <a:gd name="T69" fmla="*/ 0 h 1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2"/>
                  <a:gd name="T106" fmla="*/ 0 h 152"/>
                  <a:gd name="T107" fmla="*/ 92 w 92"/>
                  <a:gd name="T108" fmla="*/ 152 h 1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2" h="152">
                    <a:moveTo>
                      <a:pt x="92" y="0"/>
                    </a:moveTo>
                    <a:lnTo>
                      <a:pt x="58" y="123"/>
                    </a:lnTo>
                    <a:lnTo>
                      <a:pt x="56" y="128"/>
                    </a:lnTo>
                    <a:lnTo>
                      <a:pt x="53" y="136"/>
                    </a:lnTo>
                    <a:lnTo>
                      <a:pt x="53" y="138"/>
                    </a:lnTo>
                    <a:lnTo>
                      <a:pt x="55" y="139"/>
                    </a:lnTo>
                    <a:lnTo>
                      <a:pt x="55" y="141"/>
                    </a:lnTo>
                    <a:lnTo>
                      <a:pt x="58" y="144"/>
                    </a:lnTo>
                    <a:lnTo>
                      <a:pt x="62" y="144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152"/>
                    </a:lnTo>
                    <a:lnTo>
                      <a:pt x="0" y="152"/>
                    </a:lnTo>
                    <a:lnTo>
                      <a:pt x="2" y="147"/>
                    </a:lnTo>
                    <a:lnTo>
                      <a:pt x="11" y="147"/>
                    </a:lnTo>
                    <a:lnTo>
                      <a:pt x="15" y="144"/>
                    </a:lnTo>
                    <a:lnTo>
                      <a:pt x="19" y="144"/>
                    </a:lnTo>
                    <a:lnTo>
                      <a:pt x="22" y="143"/>
                    </a:lnTo>
                    <a:lnTo>
                      <a:pt x="26" y="138"/>
                    </a:lnTo>
                    <a:lnTo>
                      <a:pt x="26" y="136"/>
                    </a:lnTo>
                    <a:lnTo>
                      <a:pt x="28" y="133"/>
                    </a:lnTo>
                    <a:lnTo>
                      <a:pt x="30" y="123"/>
                    </a:lnTo>
                    <a:lnTo>
                      <a:pt x="51" y="51"/>
                    </a:lnTo>
                    <a:lnTo>
                      <a:pt x="56" y="39"/>
                    </a:lnTo>
                    <a:lnTo>
                      <a:pt x="57" y="35"/>
                    </a:lnTo>
                    <a:lnTo>
                      <a:pt x="57" y="33"/>
                    </a:lnTo>
                    <a:lnTo>
                      <a:pt x="58" y="33"/>
                    </a:lnTo>
                    <a:lnTo>
                      <a:pt x="58" y="24"/>
                    </a:lnTo>
                    <a:lnTo>
                      <a:pt x="57" y="21"/>
                    </a:lnTo>
                    <a:lnTo>
                      <a:pt x="56" y="18"/>
                    </a:lnTo>
                    <a:lnTo>
                      <a:pt x="51" y="16"/>
                    </a:lnTo>
                    <a:lnTo>
                      <a:pt x="34" y="16"/>
                    </a:lnTo>
                    <a:lnTo>
                      <a:pt x="34" y="13"/>
                    </a:lnTo>
                    <a:lnTo>
                      <a:pt x="88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" name="Line 1786"/>
              <p:cNvSpPr>
                <a:spLocks noChangeAspect="1" noChangeShapeType="1"/>
              </p:cNvSpPr>
              <p:nvPr/>
            </p:nvSpPr>
            <p:spPr bwMode="auto">
              <a:xfrm flipV="1">
                <a:off x="3749" y="3463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" name="Freeform 1787"/>
              <p:cNvSpPr>
                <a:spLocks noChangeAspect="1"/>
              </p:cNvSpPr>
              <p:nvPr/>
            </p:nvSpPr>
            <p:spPr bwMode="auto">
              <a:xfrm>
                <a:off x="3614" y="3571"/>
                <a:ext cx="93" cy="152"/>
              </a:xfrm>
              <a:custGeom>
                <a:avLst/>
                <a:gdLst>
                  <a:gd name="T0" fmla="*/ 93 w 93"/>
                  <a:gd name="T1" fmla="*/ 0 h 152"/>
                  <a:gd name="T2" fmla="*/ 58 w 93"/>
                  <a:gd name="T3" fmla="*/ 123 h 152"/>
                  <a:gd name="T4" fmla="*/ 56 w 93"/>
                  <a:gd name="T5" fmla="*/ 128 h 152"/>
                  <a:gd name="T6" fmla="*/ 54 w 93"/>
                  <a:gd name="T7" fmla="*/ 136 h 152"/>
                  <a:gd name="T8" fmla="*/ 54 w 93"/>
                  <a:gd name="T9" fmla="*/ 138 h 152"/>
                  <a:gd name="T10" fmla="*/ 55 w 93"/>
                  <a:gd name="T11" fmla="*/ 139 h 152"/>
                  <a:gd name="T12" fmla="*/ 55 w 93"/>
                  <a:gd name="T13" fmla="*/ 141 h 152"/>
                  <a:gd name="T14" fmla="*/ 58 w 93"/>
                  <a:gd name="T15" fmla="*/ 144 h 152"/>
                  <a:gd name="T16" fmla="*/ 62 w 93"/>
                  <a:gd name="T17" fmla="*/ 144 h 152"/>
                  <a:gd name="T18" fmla="*/ 69 w 93"/>
                  <a:gd name="T19" fmla="*/ 147 h 152"/>
                  <a:gd name="T20" fmla="*/ 74 w 93"/>
                  <a:gd name="T21" fmla="*/ 147 h 152"/>
                  <a:gd name="T22" fmla="*/ 74 w 93"/>
                  <a:gd name="T23" fmla="*/ 152 h 152"/>
                  <a:gd name="T24" fmla="*/ 0 w 93"/>
                  <a:gd name="T25" fmla="*/ 152 h 152"/>
                  <a:gd name="T26" fmla="*/ 2 w 93"/>
                  <a:gd name="T27" fmla="*/ 147 h 152"/>
                  <a:gd name="T28" fmla="*/ 11 w 93"/>
                  <a:gd name="T29" fmla="*/ 147 h 152"/>
                  <a:gd name="T30" fmla="*/ 16 w 93"/>
                  <a:gd name="T31" fmla="*/ 144 h 152"/>
                  <a:gd name="T32" fmla="*/ 19 w 93"/>
                  <a:gd name="T33" fmla="*/ 144 h 152"/>
                  <a:gd name="T34" fmla="*/ 22 w 93"/>
                  <a:gd name="T35" fmla="*/ 143 h 152"/>
                  <a:gd name="T36" fmla="*/ 27 w 93"/>
                  <a:gd name="T37" fmla="*/ 138 h 152"/>
                  <a:gd name="T38" fmla="*/ 27 w 93"/>
                  <a:gd name="T39" fmla="*/ 136 h 152"/>
                  <a:gd name="T40" fmla="*/ 28 w 93"/>
                  <a:gd name="T41" fmla="*/ 133 h 152"/>
                  <a:gd name="T42" fmla="*/ 30 w 93"/>
                  <a:gd name="T43" fmla="*/ 123 h 152"/>
                  <a:gd name="T44" fmla="*/ 51 w 93"/>
                  <a:gd name="T45" fmla="*/ 51 h 152"/>
                  <a:gd name="T46" fmla="*/ 56 w 93"/>
                  <a:gd name="T47" fmla="*/ 39 h 152"/>
                  <a:gd name="T48" fmla="*/ 57 w 93"/>
                  <a:gd name="T49" fmla="*/ 35 h 152"/>
                  <a:gd name="T50" fmla="*/ 57 w 93"/>
                  <a:gd name="T51" fmla="*/ 33 h 152"/>
                  <a:gd name="T52" fmla="*/ 58 w 93"/>
                  <a:gd name="T53" fmla="*/ 33 h 152"/>
                  <a:gd name="T54" fmla="*/ 58 w 93"/>
                  <a:gd name="T55" fmla="*/ 24 h 152"/>
                  <a:gd name="T56" fmla="*/ 57 w 93"/>
                  <a:gd name="T57" fmla="*/ 21 h 152"/>
                  <a:gd name="T58" fmla="*/ 56 w 93"/>
                  <a:gd name="T59" fmla="*/ 18 h 152"/>
                  <a:gd name="T60" fmla="*/ 51 w 93"/>
                  <a:gd name="T61" fmla="*/ 16 h 152"/>
                  <a:gd name="T62" fmla="*/ 34 w 93"/>
                  <a:gd name="T63" fmla="*/ 16 h 152"/>
                  <a:gd name="T64" fmla="*/ 34 w 93"/>
                  <a:gd name="T65" fmla="*/ 13 h 152"/>
                  <a:gd name="T66" fmla="*/ 88 w 93"/>
                  <a:gd name="T67" fmla="*/ 0 h 152"/>
                  <a:gd name="T68" fmla="*/ 93 w 93"/>
                  <a:gd name="T69" fmla="*/ 0 h 1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152"/>
                  <a:gd name="T107" fmla="*/ 93 w 93"/>
                  <a:gd name="T108" fmla="*/ 152 h 1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152">
                    <a:moveTo>
                      <a:pt x="93" y="0"/>
                    </a:moveTo>
                    <a:lnTo>
                      <a:pt x="58" y="123"/>
                    </a:lnTo>
                    <a:lnTo>
                      <a:pt x="56" y="128"/>
                    </a:lnTo>
                    <a:lnTo>
                      <a:pt x="54" y="136"/>
                    </a:lnTo>
                    <a:lnTo>
                      <a:pt x="54" y="138"/>
                    </a:lnTo>
                    <a:lnTo>
                      <a:pt x="55" y="139"/>
                    </a:lnTo>
                    <a:lnTo>
                      <a:pt x="55" y="141"/>
                    </a:lnTo>
                    <a:lnTo>
                      <a:pt x="58" y="144"/>
                    </a:lnTo>
                    <a:lnTo>
                      <a:pt x="62" y="144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152"/>
                    </a:lnTo>
                    <a:lnTo>
                      <a:pt x="0" y="152"/>
                    </a:lnTo>
                    <a:lnTo>
                      <a:pt x="2" y="147"/>
                    </a:lnTo>
                    <a:lnTo>
                      <a:pt x="11" y="147"/>
                    </a:lnTo>
                    <a:lnTo>
                      <a:pt x="16" y="144"/>
                    </a:lnTo>
                    <a:lnTo>
                      <a:pt x="19" y="144"/>
                    </a:lnTo>
                    <a:lnTo>
                      <a:pt x="22" y="143"/>
                    </a:lnTo>
                    <a:lnTo>
                      <a:pt x="27" y="138"/>
                    </a:lnTo>
                    <a:lnTo>
                      <a:pt x="27" y="136"/>
                    </a:lnTo>
                    <a:lnTo>
                      <a:pt x="28" y="133"/>
                    </a:lnTo>
                    <a:lnTo>
                      <a:pt x="30" y="123"/>
                    </a:lnTo>
                    <a:lnTo>
                      <a:pt x="51" y="51"/>
                    </a:lnTo>
                    <a:lnTo>
                      <a:pt x="56" y="39"/>
                    </a:lnTo>
                    <a:lnTo>
                      <a:pt x="57" y="35"/>
                    </a:lnTo>
                    <a:lnTo>
                      <a:pt x="57" y="33"/>
                    </a:lnTo>
                    <a:lnTo>
                      <a:pt x="58" y="33"/>
                    </a:lnTo>
                    <a:lnTo>
                      <a:pt x="58" y="24"/>
                    </a:lnTo>
                    <a:lnTo>
                      <a:pt x="57" y="21"/>
                    </a:lnTo>
                    <a:lnTo>
                      <a:pt x="56" y="18"/>
                    </a:lnTo>
                    <a:lnTo>
                      <a:pt x="51" y="16"/>
                    </a:lnTo>
                    <a:lnTo>
                      <a:pt x="34" y="16"/>
                    </a:lnTo>
                    <a:lnTo>
                      <a:pt x="34" y="13"/>
                    </a:lnTo>
                    <a:lnTo>
                      <a:pt x="88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" name="Freeform 1788"/>
              <p:cNvSpPr>
                <a:spLocks noChangeAspect="1"/>
              </p:cNvSpPr>
              <p:nvPr/>
            </p:nvSpPr>
            <p:spPr bwMode="auto">
              <a:xfrm>
                <a:off x="3719" y="3690"/>
                <a:ext cx="34" cy="35"/>
              </a:xfrm>
              <a:custGeom>
                <a:avLst/>
                <a:gdLst>
                  <a:gd name="T0" fmla="*/ 16 w 34"/>
                  <a:gd name="T1" fmla="*/ 0 h 35"/>
                  <a:gd name="T2" fmla="*/ 26 w 34"/>
                  <a:gd name="T3" fmla="*/ 2 h 35"/>
                  <a:gd name="T4" fmla="*/ 30 w 34"/>
                  <a:gd name="T5" fmla="*/ 4 h 35"/>
                  <a:gd name="T6" fmla="*/ 32 w 34"/>
                  <a:gd name="T7" fmla="*/ 8 h 35"/>
                  <a:gd name="T8" fmla="*/ 34 w 34"/>
                  <a:gd name="T9" fmla="*/ 13 h 35"/>
                  <a:gd name="T10" fmla="*/ 34 w 34"/>
                  <a:gd name="T11" fmla="*/ 22 h 35"/>
                  <a:gd name="T12" fmla="*/ 32 w 34"/>
                  <a:gd name="T13" fmla="*/ 25 h 35"/>
                  <a:gd name="T14" fmla="*/ 30 w 34"/>
                  <a:gd name="T15" fmla="*/ 30 h 35"/>
                  <a:gd name="T16" fmla="*/ 28 w 34"/>
                  <a:gd name="T17" fmla="*/ 33 h 35"/>
                  <a:gd name="T18" fmla="*/ 23 w 34"/>
                  <a:gd name="T19" fmla="*/ 35 h 35"/>
                  <a:gd name="T20" fmla="*/ 11 w 34"/>
                  <a:gd name="T21" fmla="*/ 35 h 35"/>
                  <a:gd name="T22" fmla="*/ 8 w 34"/>
                  <a:gd name="T23" fmla="*/ 34 h 35"/>
                  <a:gd name="T24" fmla="*/ 2 w 34"/>
                  <a:gd name="T25" fmla="*/ 28 h 35"/>
                  <a:gd name="T26" fmla="*/ 0 w 34"/>
                  <a:gd name="T27" fmla="*/ 23 h 35"/>
                  <a:gd name="T28" fmla="*/ 0 w 34"/>
                  <a:gd name="T29" fmla="*/ 12 h 35"/>
                  <a:gd name="T30" fmla="*/ 2 w 34"/>
                  <a:gd name="T31" fmla="*/ 7 h 35"/>
                  <a:gd name="T32" fmla="*/ 5 w 34"/>
                  <a:gd name="T33" fmla="*/ 4 h 35"/>
                  <a:gd name="T34" fmla="*/ 7 w 34"/>
                  <a:gd name="T35" fmla="*/ 3 h 35"/>
                  <a:gd name="T36" fmla="*/ 10 w 34"/>
                  <a:gd name="T37" fmla="*/ 1 h 35"/>
                  <a:gd name="T38" fmla="*/ 13 w 34"/>
                  <a:gd name="T39" fmla="*/ 1 h 35"/>
                  <a:gd name="T40" fmla="*/ 16 w 34"/>
                  <a:gd name="T41" fmla="*/ 0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35"/>
                  <a:gd name="T65" fmla="*/ 34 w 34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35">
                    <a:moveTo>
                      <a:pt x="16" y="0"/>
                    </a:moveTo>
                    <a:lnTo>
                      <a:pt x="26" y="2"/>
                    </a:lnTo>
                    <a:lnTo>
                      <a:pt x="30" y="4"/>
                    </a:lnTo>
                    <a:lnTo>
                      <a:pt x="32" y="8"/>
                    </a:lnTo>
                    <a:lnTo>
                      <a:pt x="34" y="13"/>
                    </a:lnTo>
                    <a:lnTo>
                      <a:pt x="34" y="22"/>
                    </a:lnTo>
                    <a:lnTo>
                      <a:pt x="32" y="25"/>
                    </a:lnTo>
                    <a:lnTo>
                      <a:pt x="30" y="30"/>
                    </a:lnTo>
                    <a:lnTo>
                      <a:pt x="28" y="33"/>
                    </a:lnTo>
                    <a:lnTo>
                      <a:pt x="23" y="35"/>
                    </a:lnTo>
                    <a:lnTo>
                      <a:pt x="11" y="35"/>
                    </a:lnTo>
                    <a:lnTo>
                      <a:pt x="8" y="34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" name="Freeform 1789"/>
              <p:cNvSpPr>
                <a:spLocks noChangeAspect="1"/>
              </p:cNvSpPr>
              <p:nvPr/>
            </p:nvSpPr>
            <p:spPr bwMode="auto">
              <a:xfrm>
                <a:off x="3784" y="3573"/>
                <a:ext cx="105" cy="152"/>
              </a:xfrm>
              <a:custGeom>
                <a:avLst/>
                <a:gdLst>
                  <a:gd name="T0" fmla="*/ 49 w 105"/>
                  <a:gd name="T1" fmla="*/ 0 h 152"/>
                  <a:gd name="T2" fmla="*/ 105 w 105"/>
                  <a:gd name="T3" fmla="*/ 0 h 152"/>
                  <a:gd name="T4" fmla="*/ 97 w 105"/>
                  <a:gd name="T5" fmla="*/ 26 h 152"/>
                  <a:gd name="T6" fmla="*/ 46 w 105"/>
                  <a:gd name="T7" fmla="*/ 26 h 152"/>
                  <a:gd name="T8" fmla="*/ 40 w 105"/>
                  <a:gd name="T9" fmla="*/ 40 h 152"/>
                  <a:gd name="T10" fmla="*/ 55 w 105"/>
                  <a:gd name="T11" fmla="*/ 43 h 152"/>
                  <a:gd name="T12" fmla="*/ 66 w 105"/>
                  <a:gd name="T13" fmla="*/ 49 h 152"/>
                  <a:gd name="T14" fmla="*/ 69 w 105"/>
                  <a:gd name="T15" fmla="*/ 52 h 152"/>
                  <a:gd name="T16" fmla="*/ 73 w 105"/>
                  <a:gd name="T17" fmla="*/ 55 h 152"/>
                  <a:gd name="T18" fmla="*/ 77 w 105"/>
                  <a:gd name="T19" fmla="*/ 58 h 152"/>
                  <a:gd name="T20" fmla="*/ 82 w 105"/>
                  <a:gd name="T21" fmla="*/ 65 h 152"/>
                  <a:gd name="T22" fmla="*/ 86 w 105"/>
                  <a:gd name="T23" fmla="*/ 77 h 152"/>
                  <a:gd name="T24" fmla="*/ 89 w 105"/>
                  <a:gd name="T25" fmla="*/ 88 h 152"/>
                  <a:gd name="T26" fmla="*/ 86 w 105"/>
                  <a:gd name="T27" fmla="*/ 104 h 152"/>
                  <a:gd name="T28" fmla="*/ 79 w 105"/>
                  <a:gd name="T29" fmla="*/ 119 h 152"/>
                  <a:gd name="T30" fmla="*/ 69 w 105"/>
                  <a:gd name="T31" fmla="*/ 132 h 152"/>
                  <a:gd name="T32" fmla="*/ 56 w 105"/>
                  <a:gd name="T33" fmla="*/ 142 h 152"/>
                  <a:gd name="T34" fmla="*/ 46 w 105"/>
                  <a:gd name="T35" fmla="*/ 148 h 152"/>
                  <a:gd name="T36" fmla="*/ 35 w 105"/>
                  <a:gd name="T37" fmla="*/ 151 h 152"/>
                  <a:gd name="T38" fmla="*/ 23 w 105"/>
                  <a:gd name="T39" fmla="*/ 152 h 152"/>
                  <a:gd name="T40" fmla="*/ 16 w 105"/>
                  <a:gd name="T41" fmla="*/ 152 h 152"/>
                  <a:gd name="T42" fmla="*/ 11 w 105"/>
                  <a:gd name="T43" fmla="*/ 151 h 152"/>
                  <a:gd name="T44" fmla="*/ 8 w 105"/>
                  <a:gd name="T45" fmla="*/ 150 h 152"/>
                  <a:gd name="T46" fmla="*/ 5 w 105"/>
                  <a:gd name="T47" fmla="*/ 147 h 152"/>
                  <a:gd name="T48" fmla="*/ 3 w 105"/>
                  <a:gd name="T49" fmla="*/ 145 h 152"/>
                  <a:gd name="T50" fmla="*/ 1 w 105"/>
                  <a:gd name="T51" fmla="*/ 142 h 152"/>
                  <a:gd name="T52" fmla="*/ 1 w 105"/>
                  <a:gd name="T53" fmla="*/ 140 h 152"/>
                  <a:gd name="T54" fmla="*/ 0 w 105"/>
                  <a:gd name="T55" fmla="*/ 137 h 152"/>
                  <a:gd name="T56" fmla="*/ 0 w 105"/>
                  <a:gd name="T57" fmla="*/ 134 h 152"/>
                  <a:gd name="T58" fmla="*/ 2 w 105"/>
                  <a:gd name="T59" fmla="*/ 129 h 152"/>
                  <a:gd name="T60" fmla="*/ 7 w 105"/>
                  <a:gd name="T61" fmla="*/ 126 h 152"/>
                  <a:gd name="T62" fmla="*/ 17 w 105"/>
                  <a:gd name="T63" fmla="*/ 126 h 152"/>
                  <a:gd name="T64" fmla="*/ 20 w 105"/>
                  <a:gd name="T65" fmla="*/ 130 h 152"/>
                  <a:gd name="T66" fmla="*/ 23 w 105"/>
                  <a:gd name="T67" fmla="*/ 131 h 152"/>
                  <a:gd name="T68" fmla="*/ 27 w 105"/>
                  <a:gd name="T69" fmla="*/ 134 h 152"/>
                  <a:gd name="T70" fmla="*/ 30 w 105"/>
                  <a:gd name="T71" fmla="*/ 137 h 152"/>
                  <a:gd name="T72" fmla="*/ 38 w 105"/>
                  <a:gd name="T73" fmla="*/ 142 h 152"/>
                  <a:gd name="T74" fmla="*/ 47 w 105"/>
                  <a:gd name="T75" fmla="*/ 142 h 152"/>
                  <a:gd name="T76" fmla="*/ 51 w 105"/>
                  <a:gd name="T77" fmla="*/ 140 h 152"/>
                  <a:gd name="T78" fmla="*/ 56 w 105"/>
                  <a:gd name="T79" fmla="*/ 136 h 152"/>
                  <a:gd name="T80" fmla="*/ 60 w 105"/>
                  <a:gd name="T81" fmla="*/ 129 h 152"/>
                  <a:gd name="T82" fmla="*/ 62 w 105"/>
                  <a:gd name="T83" fmla="*/ 120 h 152"/>
                  <a:gd name="T84" fmla="*/ 63 w 105"/>
                  <a:gd name="T85" fmla="*/ 110 h 152"/>
                  <a:gd name="T86" fmla="*/ 61 w 105"/>
                  <a:gd name="T87" fmla="*/ 97 h 152"/>
                  <a:gd name="T88" fmla="*/ 56 w 105"/>
                  <a:gd name="T89" fmla="*/ 86 h 152"/>
                  <a:gd name="T90" fmla="*/ 53 w 105"/>
                  <a:gd name="T91" fmla="*/ 81 h 152"/>
                  <a:gd name="T92" fmla="*/ 51 w 105"/>
                  <a:gd name="T93" fmla="*/ 77 h 152"/>
                  <a:gd name="T94" fmla="*/ 44 w 105"/>
                  <a:gd name="T95" fmla="*/ 70 h 152"/>
                  <a:gd name="T96" fmla="*/ 40 w 105"/>
                  <a:gd name="T97" fmla="*/ 68 h 152"/>
                  <a:gd name="T98" fmla="*/ 31 w 105"/>
                  <a:gd name="T99" fmla="*/ 65 h 152"/>
                  <a:gd name="T100" fmla="*/ 19 w 105"/>
                  <a:gd name="T101" fmla="*/ 63 h 152"/>
                  <a:gd name="T102" fmla="*/ 49 w 105"/>
                  <a:gd name="T103" fmla="*/ 0 h 1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5"/>
                  <a:gd name="T157" fmla="*/ 0 h 152"/>
                  <a:gd name="T158" fmla="*/ 105 w 105"/>
                  <a:gd name="T159" fmla="*/ 152 h 1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5" h="152">
                    <a:moveTo>
                      <a:pt x="49" y="0"/>
                    </a:moveTo>
                    <a:lnTo>
                      <a:pt x="105" y="0"/>
                    </a:lnTo>
                    <a:lnTo>
                      <a:pt x="97" y="26"/>
                    </a:lnTo>
                    <a:lnTo>
                      <a:pt x="46" y="26"/>
                    </a:lnTo>
                    <a:lnTo>
                      <a:pt x="40" y="40"/>
                    </a:lnTo>
                    <a:lnTo>
                      <a:pt x="55" y="43"/>
                    </a:lnTo>
                    <a:lnTo>
                      <a:pt x="66" y="49"/>
                    </a:lnTo>
                    <a:lnTo>
                      <a:pt x="69" y="52"/>
                    </a:lnTo>
                    <a:lnTo>
                      <a:pt x="73" y="55"/>
                    </a:lnTo>
                    <a:lnTo>
                      <a:pt x="77" y="58"/>
                    </a:lnTo>
                    <a:lnTo>
                      <a:pt x="82" y="65"/>
                    </a:lnTo>
                    <a:lnTo>
                      <a:pt x="86" y="77"/>
                    </a:lnTo>
                    <a:lnTo>
                      <a:pt x="89" y="88"/>
                    </a:lnTo>
                    <a:lnTo>
                      <a:pt x="86" y="104"/>
                    </a:lnTo>
                    <a:lnTo>
                      <a:pt x="79" y="119"/>
                    </a:lnTo>
                    <a:lnTo>
                      <a:pt x="69" y="132"/>
                    </a:lnTo>
                    <a:lnTo>
                      <a:pt x="56" y="142"/>
                    </a:lnTo>
                    <a:lnTo>
                      <a:pt x="46" y="148"/>
                    </a:lnTo>
                    <a:lnTo>
                      <a:pt x="35" y="151"/>
                    </a:lnTo>
                    <a:lnTo>
                      <a:pt x="23" y="152"/>
                    </a:lnTo>
                    <a:lnTo>
                      <a:pt x="16" y="152"/>
                    </a:lnTo>
                    <a:lnTo>
                      <a:pt x="11" y="151"/>
                    </a:lnTo>
                    <a:lnTo>
                      <a:pt x="8" y="150"/>
                    </a:lnTo>
                    <a:lnTo>
                      <a:pt x="5" y="147"/>
                    </a:lnTo>
                    <a:lnTo>
                      <a:pt x="3" y="145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2" y="129"/>
                    </a:lnTo>
                    <a:lnTo>
                      <a:pt x="7" y="126"/>
                    </a:lnTo>
                    <a:lnTo>
                      <a:pt x="17" y="126"/>
                    </a:lnTo>
                    <a:lnTo>
                      <a:pt x="20" y="130"/>
                    </a:lnTo>
                    <a:lnTo>
                      <a:pt x="23" y="131"/>
                    </a:lnTo>
                    <a:lnTo>
                      <a:pt x="27" y="134"/>
                    </a:lnTo>
                    <a:lnTo>
                      <a:pt x="30" y="137"/>
                    </a:lnTo>
                    <a:lnTo>
                      <a:pt x="38" y="142"/>
                    </a:lnTo>
                    <a:lnTo>
                      <a:pt x="47" y="142"/>
                    </a:lnTo>
                    <a:lnTo>
                      <a:pt x="51" y="140"/>
                    </a:lnTo>
                    <a:lnTo>
                      <a:pt x="56" y="136"/>
                    </a:lnTo>
                    <a:lnTo>
                      <a:pt x="60" y="129"/>
                    </a:lnTo>
                    <a:lnTo>
                      <a:pt x="62" y="120"/>
                    </a:lnTo>
                    <a:lnTo>
                      <a:pt x="63" y="110"/>
                    </a:lnTo>
                    <a:lnTo>
                      <a:pt x="61" y="97"/>
                    </a:lnTo>
                    <a:lnTo>
                      <a:pt x="56" y="86"/>
                    </a:lnTo>
                    <a:lnTo>
                      <a:pt x="53" y="81"/>
                    </a:lnTo>
                    <a:lnTo>
                      <a:pt x="51" y="77"/>
                    </a:lnTo>
                    <a:lnTo>
                      <a:pt x="44" y="70"/>
                    </a:lnTo>
                    <a:lnTo>
                      <a:pt x="40" y="68"/>
                    </a:lnTo>
                    <a:lnTo>
                      <a:pt x="31" y="65"/>
                    </a:lnTo>
                    <a:lnTo>
                      <a:pt x="19" y="6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" name="Line 1790"/>
              <p:cNvSpPr>
                <a:spLocks noChangeAspect="1" noChangeShapeType="1"/>
              </p:cNvSpPr>
              <p:nvPr/>
            </p:nvSpPr>
            <p:spPr bwMode="auto">
              <a:xfrm flipV="1">
                <a:off x="1688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" name="Line 1791"/>
              <p:cNvSpPr>
                <a:spLocks noChangeAspect="1" noChangeShapeType="1"/>
              </p:cNvSpPr>
              <p:nvPr/>
            </p:nvSpPr>
            <p:spPr bwMode="auto">
              <a:xfrm flipV="1">
                <a:off x="1759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" name="Line 1792"/>
              <p:cNvSpPr>
                <a:spLocks noChangeAspect="1" noChangeShapeType="1"/>
              </p:cNvSpPr>
              <p:nvPr/>
            </p:nvSpPr>
            <p:spPr bwMode="auto">
              <a:xfrm flipV="1">
                <a:off x="1830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" name="Line 1793"/>
              <p:cNvSpPr>
                <a:spLocks noChangeAspect="1" noChangeShapeType="1"/>
              </p:cNvSpPr>
              <p:nvPr/>
            </p:nvSpPr>
            <p:spPr bwMode="auto">
              <a:xfrm flipV="1">
                <a:off x="1901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" name="Line 1794"/>
              <p:cNvSpPr>
                <a:spLocks noChangeAspect="1" noChangeShapeType="1"/>
              </p:cNvSpPr>
              <p:nvPr/>
            </p:nvSpPr>
            <p:spPr bwMode="auto">
              <a:xfrm flipV="1">
                <a:off x="2044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" name="Line 1795"/>
              <p:cNvSpPr>
                <a:spLocks noChangeAspect="1" noChangeShapeType="1"/>
              </p:cNvSpPr>
              <p:nvPr/>
            </p:nvSpPr>
            <p:spPr bwMode="auto">
              <a:xfrm flipV="1">
                <a:off x="2114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" name="Line 1796"/>
              <p:cNvSpPr>
                <a:spLocks noChangeAspect="1" noChangeShapeType="1"/>
              </p:cNvSpPr>
              <p:nvPr/>
            </p:nvSpPr>
            <p:spPr bwMode="auto">
              <a:xfrm flipV="1">
                <a:off x="2185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" name="Line 1797"/>
              <p:cNvSpPr>
                <a:spLocks noChangeAspect="1" noChangeShapeType="1"/>
              </p:cNvSpPr>
              <p:nvPr/>
            </p:nvSpPr>
            <p:spPr bwMode="auto">
              <a:xfrm flipV="1">
                <a:off x="2256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" name="Line 1798"/>
              <p:cNvSpPr>
                <a:spLocks noChangeAspect="1" noChangeShapeType="1"/>
              </p:cNvSpPr>
              <p:nvPr/>
            </p:nvSpPr>
            <p:spPr bwMode="auto">
              <a:xfrm flipV="1">
                <a:off x="2399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" name="Line 1799"/>
              <p:cNvSpPr>
                <a:spLocks noChangeAspect="1" noChangeShapeType="1"/>
              </p:cNvSpPr>
              <p:nvPr/>
            </p:nvSpPr>
            <p:spPr bwMode="auto">
              <a:xfrm flipV="1">
                <a:off x="2470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" name="Line 1800"/>
              <p:cNvSpPr>
                <a:spLocks noChangeAspect="1" noChangeShapeType="1"/>
              </p:cNvSpPr>
              <p:nvPr/>
            </p:nvSpPr>
            <p:spPr bwMode="auto">
              <a:xfrm flipV="1">
                <a:off x="2541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" name="Line 1801"/>
              <p:cNvSpPr>
                <a:spLocks noChangeAspect="1" noChangeShapeType="1"/>
              </p:cNvSpPr>
              <p:nvPr/>
            </p:nvSpPr>
            <p:spPr bwMode="auto">
              <a:xfrm flipV="1">
                <a:off x="2612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" name="Line 1802"/>
              <p:cNvSpPr>
                <a:spLocks noChangeAspect="1" noChangeShapeType="1"/>
              </p:cNvSpPr>
              <p:nvPr/>
            </p:nvSpPr>
            <p:spPr bwMode="auto">
              <a:xfrm flipV="1">
                <a:off x="2754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" name="Line 1803"/>
              <p:cNvSpPr>
                <a:spLocks noChangeAspect="1" noChangeShapeType="1"/>
              </p:cNvSpPr>
              <p:nvPr/>
            </p:nvSpPr>
            <p:spPr bwMode="auto">
              <a:xfrm flipV="1">
                <a:off x="2826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" name="Line 1804"/>
              <p:cNvSpPr>
                <a:spLocks noChangeAspect="1" noChangeShapeType="1"/>
              </p:cNvSpPr>
              <p:nvPr/>
            </p:nvSpPr>
            <p:spPr bwMode="auto">
              <a:xfrm flipV="1">
                <a:off x="2896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" name="Line 1805"/>
              <p:cNvSpPr>
                <a:spLocks noChangeAspect="1" noChangeShapeType="1"/>
              </p:cNvSpPr>
              <p:nvPr/>
            </p:nvSpPr>
            <p:spPr bwMode="auto">
              <a:xfrm flipV="1">
                <a:off x="2967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" name="Line 1806"/>
              <p:cNvSpPr>
                <a:spLocks noChangeAspect="1" noChangeShapeType="1"/>
              </p:cNvSpPr>
              <p:nvPr/>
            </p:nvSpPr>
            <p:spPr bwMode="auto">
              <a:xfrm flipV="1">
                <a:off x="3109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" name="Line 1807"/>
              <p:cNvSpPr>
                <a:spLocks noChangeAspect="1" noChangeShapeType="1"/>
              </p:cNvSpPr>
              <p:nvPr/>
            </p:nvSpPr>
            <p:spPr bwMode="auto">
              <a:xfrm flipV="1">
                <a:off x="3180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" name="Line 1808"/>
              <p:cNvSpPr>
                <a:spLocks noChangeAspect="1" noChangeShapeType="1"/>
              </p:cNvSpPr>
              <p:nvPr/>
            </p:nvSpPr>
            <p:spPr bwMode="auto">
              <a:xfrm flipV="1">
                <a:off x="3252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" name="Line 1809"/>
              <p:cNvSpPr>
                <a:spLocks noChangeAspect="1" noChangeShapeType="1"/>
              </p:cNvSpPr>
              <p:nvPr/>
            </p:nvSpPr>
            <p:spPr bwMode="auto">
              <a:xfrm flipV="1">
                <a:off x="3323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9" name="Line 1810"/>
              <p:cNvSpPr>
                <a:spLocks noChangeAspect="1" noChangeShapeType="1"/>
              </p:cNvSpPr>
              <p:nvPr/>
            </p:nvSpPr>
            <p:spPr bwMode="auto">
              <a:xfrm flipV="1">
                <a:off x="3465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0" name="Line 1811"/>
              <p:cNvSpPr>
                <a:spLocks noChangeAspect="1" noChangeShapeType="1"/>
              </p:cNvSpPr>
              <p:nvPr/>
            </p:nvSpPr>
            <p:spPr bwMode="auto">
              <a:xfrm flipV="1">
                <a:off x="3536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1" name="Line 1812"/>
              <p:cNvSpPr>
                <a:spLocks noChangeAspect="1" noChangeShapeType="1"/>
              </p:cNvSpPr>
              <p:nvPr/>
            </p:nvSpPr>
            <p:spPr bwMode="auto">
              <a:xfrm flipV="1">
                <a:off x="3608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2" name="Line 1813"/>
              <p:cNvSpPr>
                <a:spLocks noChangeAspect="1" noChangeShapeType="1"/>
              </p:cNvSpPr>
              <p:nvPr/>
            </p:nvSpPr>
            <p:spPr bwMode="auto">
              <a:xfrm flipV="1">
                <a:off x="3679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3" name="Line 1814"/>
              <p:cNvSpPr>
                <a:spLocks noChangeAspect="1" noChangeShapeType="1"/>
              </p:cNvSpPr>
              <p:nvPr/>
            </p:nvSpPr>
            <p:spPr bwMode="auto">
              <a:xfrm flipV="1">
                <a:off x="1545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4" name="Line 1815"/>
              <p:cNvSpPr>
                <a:spLocks noChangeAspect="1" noChangeShapeType="1"/>
              </p:cNvSpPr>
              <p:nvPr/>
            </p:nvSpPr>
            <p:spPr bwMode="auto">
              <a:xfrm flipV="1">
                <a:off x="1474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" name="Line 1816"/>
              <p:cNvSpPr>
                <a:spLocks noChangeAspect="1" noChangeShapeType="1"/>
              </p:cNvSpPr>
              <p:nvPr/>
            </p:nvSpPr>
            <p:spPr bwMode="auto">
              <a:xfrm flipV="1">
                <a:off x="1403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" name="Line 1817"/>
              <p:cNvSpPr>
                <a:spLocks noChangeAspect="1" noChangeShapeType="1"/>
              </p:cNvSpPr>
              <p:nvPr/>
            </p:nvSpPr>
            <p:spPr bwMode="auto">
              <a:xfrm flipV="1">
                <a:off x="3820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" name="Line 1818"/>
              <p:cNvSpPr>
                <a:spLocks noChangeAspect="1" noChangeShapeType="1"/>
              </p:cNvSpPr>
              <p:nvPr/>
            </p:nvSpPr>
            <p:spPr bwMode="auto">
              <a:xfrm flipV="1">
                <a:off x="3891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" name="Line 1819"/>
              <p:cNvSpPr>
                <a:spLocks noChangeAspect="1" noChangeShapeType="1"/>
              </p:cNvSpPr>
              <p:nvPr/>
            </p:nvSpPr>
            <p:spPr bwMode="auto">
              <a:xfrm flipV="1">
                <a:off x="3962" y="3471"/>
                <a:ext cx="0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" name="Line 1820"/>
              <p:cNvSpPr>
                <a:spLocks noChangeAspect="1" noChangeShapeType="1"/>
              </p:cNvSpPr>
              <p:nvPr/>
            </p:nvSpPr>
            <p:spPr bwMode="auto">
              <a:xfrm>
                <a:off x="1389" y="3479"/>
                <a:ext cx="258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0" name="Line 1821"/>
              <p:cNvSpPr>
                <a:spLocks noChangeAspect="1" noChangeShapeType="1"/>
              </p:cNvSpPr>
              <p:nvPr/>
            </p:nvSpPr>
            <p:spPr bwMode="auto">
              <a:xfrm>
                <a:off x="1389" y="3252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1" name="Rectangle 1822"/>
              <p:cNvSpPr>
                <a:spLocks noChangeAspect="1" noChangeArrowheads="1"/>
              </p:cNvSpPr>
              <p:nvPr/>
            </p:nvSpPr>
            <p:spPr bwMode="auto">
              <a:xfrm>
                <a:off x="902" y="3261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42" name="Freeform 1823"/>
              <p:cNvSpPr>
                <a:spLocks noChangeAspect="1"/>
              </p:cNvSpPr>
              <p:nvPr/>
            </p:nvSpPr>
            <p:spPr bwMode="auto">
              <a:xfrm>
                <a:off x="1065" y="3177"/>
                <a:ext cx="93" cy="152"/>
              </a:xfrm>
              <a:custGeom>
                <a:avLst/>
                <a:gdLst>
                  <a:gd name="T0" fmla="*/ 93 w 93"/>
                  <a:gd name="T1" fmla="*/ 0 h 152"/>
                  <a:gd name="T2" fmla="*/ 58 w 93"/>
                  <a:gd name="T3" fmla="*/ 124 h 152"/>
                  <a:gd name="T4" fmla="*/ 56 w 93"/>
                  <a:gd name="T5" fmla="*/ 129 h 152"/>
                  <a:gd name="T6" fmla="*/ 54 w 93"/>
                  <a:gd name="T7" fmla="*/ 136 h 152"/>
                  <a:gd name="T8" fmla="*/ 54 w 93"/>
                  <a:gd name="T9" fmla="*/ 139 h 152"/>
                  <a:gd name="T10" fmla="*/ 55 w 93"/>
                  <a:gd name="T11" fmla="*/ 140 h 152"/>
                  <a:gd name="T12" fmla="*/ 55 w 93"/>
                  <a:gd name="T13" fmla="*/ 141 h 152"/>
                  <a:gd name="T14" fmla="*/ 58 w 93"/>
                  <a:gd name="T15" fmla="*/ 145 h 152"/>
                  <a:gd name="T16" fmla="*/ 62 w 93"/>
                  <a:gd name="T17" fmla="*/ 145 h 152"/>
                  <a:gd name="T18" fmla="*/ 69 w 93"/>
                  <a:gd name="T19" fmla="*/ 147 h 152"/>
                  <a:gd name="T20" fmla="*/ 74 w 93"/>
                  <a:gd name="T21" fmla="*/ 147 h 152"/>
                  <a:gd name="T22" fmla="*/ 74 w 93"/>
                  <a:gd name="T23" fmla="*/ 152 h 152"/>
                  <a:gd name="T24" fmla="*/ 0 w 93"/>
                  <a:gd name="T25" fmla="*/ 152 h 152"/>
                  <a:gd name="T26" fmla="*/ 2 w 93"/>
                  <a:gd name="T27" fmla="*/ 147 h 152"/>
                  <a:gd name="T28" fmla="*/ 11 w 93"/>
                  <a:gd name="T29" fmla="*/ 147 h 152"/>
                  <a:gd name="T30" fmla="*/ 16 w 93"/>
                  <a:gd name="T31" fmla="*/ 145 h 152"/>
                  <a:gd name="T32" fmla="*/ 19 w 93"/>
                  <a:gd name="T33" fmla="*/ 145 h 152"/>
                  <a:gd name="T34" fmla="*/ 22 w 93"/>
                  <a:gd name="T35" fmla="*/ 143 h 152"/>
                  <a:gd name="T36" fmla="*/ 27 w 93"/>
                  <a:gd name="T37" fmla="*/ 139 h 152"/>
                  <a:gd name="T38" fmla="*/ 27 w 93"/>
                  <a:gd name="T39" fmla="*/ 136 h 152"/>
                  <a:gd name="T40" fmla="*/ 28 w 93"/>
                  <a:gd name="T41" fmla="*/ 134 h 152"/>
                  <a:gd name="T42" fmla="*/ 30 w 93"/>
                  <a:gd name="T43" fmla="*/ 124 h 152"/>
                  <a:gd name="T44" fmla="*/ 51 w 93"/>
                  <a:gd name="T45" fmla="*/ 52 h 152"/>
                  <a:gd name="T46" fmla="*/ 56 w 93"/>
                  <a:gd name="T47" fmla="*/ 40 h 152"/>
                  <a:gd name="T48" fmla="*/ 57 w 93"/>
                  <a:gd name="T49" fmla="*/ 36 h 152"/>
                  <a:gd name="T50" fmla="*/ 57 w 93"/>
                  <a:gd name="T51" fmla="*/ 33 h 152"/>
                  <a:gd name="T52" fmla="*/ 58 w 93"/>
                  <a:gd name="T53" fmla="*/ 33 h 152"/>
                  <a:gd name="T54" fmla="*/ 58 w 93"/>
                  <a:gd name="T55" fmla="*/ 25 h 152"/>
                  <a:gd name="T56" fmla="*/ 57 w 93"/>
                  <a:gd name="T57" fmla="*/ 21 h 152"/>
                  <a:gd name="T58" fmla="*/ 56 w 93"/>
                  <a:gd name="T59" fmla="*/ 19 h 152"/>
                  <a:gd name="T60" fmla="*/ 51 w 93"/>
                  <a:gd name="T61" fmla="*/ 16 h 152"/>
                  <a:gd name="T62" fmla="*/ 34 w 93"/>
                  <a:gd name="T63" fmla="*/ 16 h 152"/>
                  <a:gd name="T64" fmla="*/ 34 w 93"/>
                  <a:gd name="T65" fmla="*/ 14 h 152"/>
                  <a:gd name="T66" fmla="*/ 88 w 93"/>
                  <a:gd name="T67" fmla="*/ 0 h 152"/>
                  <a:gd name="T68" fmla="*/ 93 w 93"/>
                  <a:gd name="T69" fmla="*/ 0 h 1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152"/>
                  <a:gd name="T107" fmla="*/ 93 w 93"/>
                  <a:gd name="T108" fmla="*/ 152 h 1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152">
                    <a:moveTo>
                      <a:pt x="93" y="0"/>
                    </a:moveTo>
                    <a:lnTo>
                      <a:pt x="58" y="124"/>
                    </a:lnTo>
                    <a:lnTo>
                      <a:pt x="56" y="129"/>
                    </a:lnTo>
                    <a:lnTo>
                      <a:pt x="54" y="136"/>
                    </a:lnTo>
                    <a:lnTo>
                      <a:pt x="54" y="139"/>
                    </a:lnTo>
                    <a:lnTo>
                      <a:pt x="55" y="140"/>
                    </a:lnTo>
                    <a:lnTo>
                      <a:pt x="55" y="141"/>
                    </a:lnTo>
                    <a:lnTo>
                      <a:pt x="58" y="145"/>
                    </a:lnTo>
                    <a:lnTo>
                      <a:pt x="62" y="145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152"/>
                    </a:lnTo>
                    <a:lnTo>
                      <a:pt x="0" y="152"/>
                    </a:lnTo>
                    <a:lnTo>
                      <a:pt x="2" y="147"/>
                    </a:lnTo>
                    <a:lnTo>
                      <a:pt x="11" y="147"/>
                    </a:lnTo>
                    <a:lnTo>
                      <a:pt x="16" y="145"/>
                    </a:lnTo>
                    <a:lnTo>
                      <a:pt x="19" y="145"/>
                    </a:lnTo>
                    <a:lnTo>
                      <a:pt x="22" y="143"/>
                    </a:lnTo>
                    <a:lnTo>
                      <a:pt x="27" y="139"/>
                    </a:lnTo>
                    <a:lnTo>
                      <a:pt x="27" y="136"/>
                    </a:lnTo>
                    <a:lnTo>
                      <a:pt x="28" y="134"/>
                    </a:lnTo>
                    <a:lnTo>
                      <a:pt x="30" y="124"/>
                    </a:lnTo>
                    <a:lnTo>
                      <a:pt x="51" y="52"/>
                    </a:lnTo>
                    <a:lnTo>
                      <a:pt x="56" y="40"/>
                    </a:lnTo>
                    <a:lnTo>
                      <a:pt x="57" y="36"/>
                    </a:lnTo>
                    <a:lnTo>
                      <a:pt x="57" y="33"/>
                    </a:lnTo>
                    <a:lnTo>
                      <a:pt x="58" y="33"/>
                    </a:lnTo>
                    <a:lnTo>
                      <a:pt x="58" y="25"/>
                    </a:lnTo>
                    <a:lnTo>
                      <a:pt x="57" y="21"/>
                    </a:lnTo>
                    <a:lnTo>
                      <a:pt x="56" y="19"/>
                    </a:lnTo>
                    <a:lnTo>
                      <a:pt x="51" y="16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88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3" name="Freeform 1824"/>
              <p:cNvSpPr>
                <a:spLocks noChangeAspect="1"/>
              </p:cNvSpPr>
              <p:nvPr/>
            </p:nvSpPr>
            <p:spPr bwMode="auto">
              <a:xfrm>
                <a:off x="1170" y="3296"/>
                <a:ext cx="34" cy="35"/>
              </a:xfrm>
              <a:custGeom>
                <a:avLst/>
                <a:gdLst>
                  <a:gd name="T0" fmla="*/ 16 w 34"/>
                  <a:gd name="T1" fmla="*/ 0 h 35"/>
                  <a:gd name="T2" fmla="*/ 25 w 34"/>
                  <a:gd name="T3" fmla="*/ 2 h 35"/>
                  <a:gd name="T4" fmla="*/ 30 w 34"/>
                  <a:gd name="T5" fmla="*/ 5 h 35"/>
                  <a:gd name="T6" fmla="*/ 32 w 34"/>
                  <a:gd name="T7" fmla="*/ 9 h 35"/>
                  <a:gd name="T8" fmla="*/ 34 w 34"/>
                  <a:gd name="T9" fmla="*/ 13 h 35"/>
                  <a:gd name="T10" fmla="*/ 34 w 34"/>
                  <a:gd name="T11" fmla="*/ 22 h 35"/>
                  <a:gd name="T12" fmla="*/ 32 w 34"/>
                  <a:gd name="T13" fmla="*/ 26 h 35"/>
                  <a:gd name="T14" fmla="*/ 30 w 34"/>
                  <a:gd name="T15" fmla="*/ 31 h 35"/>
                  <a:gd name="T16" fmla="*/ 28 w 34"/>
                  <a:gd name="T17" fmla="*/ 33 h 35"/>
                  <a:gd name="T18" fmla="*/ 23 w 34"/>
                  <a:gd name="T19" fmla="*/ 35 h 35"/>
                  <a:gd name="T20" fmla="*/ 11 w 34"/>
                  <a:gd name="T21" fmla="*/ 35 h 35"/>
                  <a:gd name="T22" fmla="*/ 8 w 34"/>
                  <a:gd name="T23" fmla="*/ 34 h 35"/>
                  <a:gd name="T24" fmla="*/ 2 w 34"/>
                  <a:gd name="T25" fmla="*/ 28 h 35"/>
                  <a:gd name="T26" fmla="*/ 0 w 34"/>
                  <a:gd name="T27" fmla="*/ 23 h 35"/>
                  <a:gd name="T28" fmla="*/ 0 w 34"/>
                  <a:gd name="T29" fmla="*/ 12 h 35"/>
                  <a:gd name="T30" fmla="*/ 2 w 34"/>
                  <a:gd name="T31" fmla="*/ 7 h 35"/>
                  <a:gd name="T32" fmla="*/ 5 w 34"/>
                  <a:gd name="T33" fmla="*/ 5 h 35"/>
                  <a:gd name="T34" fmla="*/ 7 w 34"/>
                  <a:gd name="T35" fmla="*/ 4 h 35"/>
                  <a:gd name="T36" fmla="*/ 10 w 34"/>
                  <a:gd name="T37" fmla="*/ 1 h 35"/>
                  <a:gd name="T38" fmla="*/ 13 w 34"/>
                  <a:gd name="T39" fmla="*/ 1 h 35"/>
                  <a:gd name="T40" fmla="*/ 16 w 34"/>
                  <a:gd name="T41" fmla="*/ 0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35"/>
                  <a:gd name="T65" fmla="*/ 34 w 34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35">
                    <a:moveTo>
                      <a:pt x="16" y="0"/>
                    </a:moveTo>
                    <a:lnTo>
                      <a:pt x="25" y="2"/>
                    </a:lnTo>
                    <a:lnTo>
                      <a:pt x="30" y="5"/>
                    </a:lnTo>
                    <a:lnTo>
                      <a:pt x="32" y="9"/>
                    </a:lnTo>
                    <a:lnTo>
                      <a:pt x="34" y="13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30" y="31"/>
                    </a:lnTo>
                    <a:lnTo>
                      <a:pt x="28" y="33"/>
                    </a:lnTo>
                    <a:lnTo>
                      <a:pt x="23" y="35"/>
                    </a:lnTo>
                    <a:lnTo>
                      <a:pt x="11" y="35"/>
                    </a:lnTo>
                    <a:lnTo>
                      <a:pt x="8" y="34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4" name="Freeform 1825"/>
              <p:cNvSpPr>
                <a:spLocks noChangeAspect="1"/>
              </p:cNvSpPr>
              <p:nvPr/>
            </p:nvSpPr>
            <p:spPr bwMode="auto">
              <a:xfrm>
                <a:off x="1235" y="3180"/>
                <a:ext cx="105" cy="151"/>
              </a:xfrm>
              <a:custGeom>
                <a:avLst/>
                <a:gdLst>
                  <a:gd name="T0" fmla="*/ 48 w 105"/>
                  <a:gd name="T1" fmla="*/ 0 h 151"/>
                  <a:gd name="T2" fmla="*/ 105 w 105"/>
                  <a:gd name="T3" fmla="*/ 0 h 151"/>
                  <a:gd name="T4" fmla="*/ 97 w 105"/>
                  <a:gd name="T5" fmla="*/ 26 h 151"/>
                  <a:gd name="T6" fmla="*/ 46 w 105"/>
                  <a:gd name="T7" fmla="*/ 26 h 151"/>
                  <a:gd name="T8" fmla="*/ 40 w 105"/>
                  <a:gd name="T9" fmla="*/ 39 h 151"/>
                  <a:gd name="T10" fmla="*/ 55 w 105"/>
                  <a:gd name="T11" fmla="*/ 43 h 151"/>
                  <a:gd name="T12" fmla="*/ 66 w 105"/>
                  <a:gd name="T13" fmla="*/ 49 h 151"/>
                  <a:gd name="T14" fmla="*/ 69 w 105"/>
                  <a:gd name="T15" fmla="*/ 51 h 151"/>
                  <a:gd name="T16" fmla="*/ 73 w 105"/>
                  <a:gd name="T17" fmla="*/ 55 h 151"/>
                  <a:gd name="T18" fmla="*/ 77 w 105"/>
                  <a:gd name="T19" fmla="*/ 57 h 151"/>
                  <a:gd name="T20" fmla="*/ 81 w 105"/>
                  <a:gd name="T21" fmla="*/ 65 h 151"/>
                  <a:gd name="T22" fmla="*/ 86 w 105"/>
                  <a:gd name="T23" fmla="*/ 77 h 151"/>
                  <a:gd name="T24" fmla="*/ 89 w 105"/>
                  <a:gd name="T25" fmla="*/ 88 h 151"/>
                  <a:gd name="T26" fmla="*/ 86 w 105"/>
                  <a:gd name="T27" fmla="*/ 104 h 151"/>
                  <a:gd name="T28" fmla="*/ 79 w 105"/>
                  <a:gd name="T29" fmla="*/ 118 h 151"/>
                  <a:gd name="T30" fmla="*/ 69 w 105"/>
                  <a:gd name="T31" fmla="*/ 132 h 151"/>
                  <a:gd name="T32" fmla="*/ 56 w 105"/>
                  <a:gd name="T33" fmla="*/ 142 h 151"/>
                  <a:gd name="T34" fmla="*/ 46 w 105"/>
                  <a:gd name="T35" fmla="*/ 148 h 151"/>
                  <a:gd name="T36" fmla="*/ 35 w 105"/>
                  <a:gd name="T37" fmla="*/ 150 h 151"/>
                  <a:gd name="T38" fmla="*/ 23 w 105"/>
                  <a:gd name="T39" fmla="*/ 151 h 151"/>
                  <a:gd name="T40" fmla="*/ 15 w 105"/>
                  <a:gd name="T41" fmla="*/ 151 h 151"/>
                  <a:gd name="T42" fmla="*/ 11 w 105"/>
                  <a:gd name="T43" fmla="*/ 150 h 151"/>
                  <a:gd name="T44" fmla="*/ 8 w 105"/>
                  <a:gd name="T45" fmla="*/ 149 h 151"/>
                  <a:gd name="T46" fmla="*/ 4 w 105"/>
                  <a:gd name="T47" fmla="*/ 147 h 151"/>
                  <a:gd name="T48" fmla="*/ 3 w 105"/>
                  <a:gd name="T49" fmla="*/ 144 h 151"/>
                  <a:gd name="T50" fmla="*/ 1 w 105"/>
                  <a:gd name="T51" fmla="*/ 142 h 151"/>
                  <a:gd name="T52" fmla="*/ 1 w 105"/>
                  <a:gd name="T53" fmla="*/ 139 h 151"/>
                  <a:gd name="T54" fmla="*/ 0 w 105"/>
                  <a:gd name="T55" fmla="*/ 137 h 151"/>
                  <a:gd name="T56" fmla="*/ 0 w 105"/>
                  <a:gd name="T57" fmla="*/ 133 h 151"/>
                  <a:gd name="T58" fmla="*/ 2 w 105"/>
                  <a:gd name="T59" fmla="*/ 128 h 151"/>
                  <a:gd name="T60" fmla="*/ 7 w 105"/>
                  <a:gd name="T61" fmla="*/ 126 h 151"/>
                  <a:gd name="T62" fmla="*/ 17 w 105"/>
                  <a:gd name="T63" fmla="*/ 126 h 151"/>
                  <a:gd name="T64" fmla="*/ 20 w 105"/>
                  <a:gd name="T65" fmla="*/ 129 h 151"/>
                  <a:gd name="T66" fmla="*/ 23 w 105"/>
                  <a:gd name="T67" fmla="*/ 131 h 151"/>
                  <a:gd name="T68" fmla="*/ 26 w 105"/>
                  <a:gd name="T69" fmla="*/ 133 h 151"/>
                  <a:gd name="T70" fmla="*/ 30 w 105"/>
                  <a:gd name="T71" fmla="*/ 137 h 151"/>
                  <a:gd name="T72" fmla="*/ 37 w 105"/>
                  <a:gd name="T73" fmla="*/ 142 h 151"/>
                  <a:gd name="T74" fmla="*/ 47 w 105"/>
                  <a:gd name="T75" fmla="*/ 142 h 151"/>
                  <a:gd name="T76" fmla="*/ 51 w 105"/>
                  <a:gd name="T77" fmla="*/ 139 h 151"/>
                  <a:gd name="T78" fmla="*/ 56 w 105"/>
                  <a:gd name="T79" fmla="*/ 136 h 151"/>
                  <a:gd name="T80" fmla="*/ 59 w 105"/>
                  <a:gd name="T81" fmla="*/ 128 h 151"/>
                  <a:gd name="T82" fmla="*/ 62 w 105"/>
                  <a:gd name="T83" fmla="*/ 120 h 151"/>
                  <a:gd name="T84" fmla="*/ 63 w 105"/>
                  <a:gd name="T85" fmla="*/ 110 h 151"/>
                  <a:gd name="T86" fmla="*/ 61 w 105"/>
                  <a:gd name="T87" fmla="*/ 96 h 151"/>
                  <a:gd name="T88" fmla="*/ 56 w 105"/>
                  <a:gd name="T89" fmla="*/ 85 h 151"/>
                  <a:gd name="T90" fmla="*/ 53 w 105"/>
                  <a:gd name="T91" fmla="*/ 81 h 151"/>
                  <a:gd name="T92" fmla="*/ 51 w 105"/>
                  <a:gd name="T93" fmla="*/ 77 h 151"/>
                  <a:gd name="T94" fmla="*/ 44 w 105"/>
                  <a:gd name="T95" fmla="*/ 70 h 151"/>
                  <a:gd name="T96" fmla="*/ 40 w 105"/>
                  <a:gd name="T97" fmla="*/ 67 h 151"/>
                  <a:gd name="T98" fmla="*/ 31 w 105"/>
                  <a:gd name="T99" fmla="*/ 65 h 151"/>
                  <a:gd name="T100" fmla="*/ 19 w 105"/>
                  <a:gd name="T101" fmla="*/ 62 h 151"/>
                  <a:gd name="T102" fmla="*/ 48 w 105"/>
                  <a:gd name="T103" fmla="*/ 0 h 15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5"/>
                  <a:gd name="T157" fmla="*/ 0 h 151"/>
                  <a:gd name="T158" fmla="*/ 105 w 105"/>
                  <a:gd name="T159" fmla="*/ 151 h 15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5" h="151">
                    <a:moveTo>
                      <a:pt x="48" y="0"/>
                    </a:moveTo>
                    <a:lnTo>
                      <a:pt x="105" y="0"/>
                    </a:lnTo>
                    <a:lnTo>
                      <a:pt x="97" y="26"/>
                    </a:lnTo>
                    <a:lnTo>
                      <a:pt x="46" y="26"/>
                    </a:lnTo>
                    <a:lnTo>
                      <a:pt x="40" y="39"/>
                    </a:lnTo>
                    <a:lnTo>
                      <a:pt x="55" y="43"/>
                    </a:lnTo>
                    <a:lnTo>
                      <a:pt x="66" y="49"/>
                    </a:lnTo>
                    <a:lnTo>
                      <a:pt x="69" y="51"/>
                    </a:lnTo>
                    <a:lnTo>
                      <a:pt x="73" y="55"/>
                    </a:lnTo>
                    <a:lnTo>
                      <a:pt x="77" y="57"/>
                    </a:lnTo>
                    <a:lnTo>
                      <a:pt x="81" y="65"/>
                    </a:lnTo>
                    <a:lnTo>
                      <a:pt x="86" y="77"/>
                    </a:lnTo>
                    <a:lnTo>
                      <a:pt x="89" y="88"/>
                    </a:lnTo>
                    <a:lnTo>
                      <a:pt x="86" y="104"/>
                    </a:lnTo>
                    <a:lnTo>
                      <a:pt x="79" y="118"/>
                    </a:lnTo>
                    <a:lnTo>
                      <a:pt x="69" y="132"/>
                    </a:lnTo>
                    <a:lnTo>
                      <a:pt x="56" y="142"/>
                    </a:lnTo>
                    <a:lnTo>
                      <a:pt x="46" y="148"/>
                    </a:lnTo>
                    <a:lnTo>
                      <a:pt x="35" y="150"/>
                    </a:lnTo>
                    <a:lnTo>
                      <a:pt x="23" y="151"/>
                    </a:lnTo>
                    <a:lnTo>
                      <a:pt x="15" y="151"/>
                    </a:lnTo>
                    <a:lnTo>
                      <a:pt x="11" y="150"/>
                    </a:lnTo>
                    <a:lnTo>
                      <a:pt x="8" y="149"/>
                    </a:lnTo>
                    <a:lnTo>
                      <a:pt x="4" y="147"/>
                    </a:lnTo>
                    <a:lnTo>
                      <a:pt x="3" y="144"/>
                    </a:lnTo>
                    <a:lnTo>
                      <a:pt x="1" y="142"/>
                    </a:lnTo>
                    <a:lnTo>
                      <a:pt x="1" y="139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2" y="128"/>
                    </a:lnTo>
                    <a:lnTo>
                      <a:pt x="7" y="126"/>
                    </a:lnTo>
                    <a:lnTo>
                      <a:pt x="17" y="126"/>
                    </a:lnTo>
                    <a:lnTo>
                      <a:pt x="20" y="129"/>
                    </a:lnTo>
                    <a:lnTo>
                      <a:pt x="23" y="131"/>
                    </a:lnTo>
                    <a:lnTo>
                      <a:pt x="26" y="133"/>
                    </a:lnTo>
                    <a:lnTo>
                      <a:pt x="30" y="137"/>
                    </a:lnTo>
                    <a:lnTo>
                      <a:pt x="37" y="142"/>
                    </a:lnTo>
                    <a:lnTo>
                      <a:pt x="47" y="142"/>
                    </a:lnTo>
                    <a:lnTo>
                      <a:pt x="51" y="139"/>
                    </a:lnTo>
                    <a:lnTo>
                      <a:pt x="56" y="136"/>
                    </a:lnTo>
                    <a:lnTo>
                      <a:pt x="59" y="128"/>
                    </a:lnTo>
                    <a:lnTo>
                      <a:pt x="62" y="120"/>
                    </a:lnTo>
                    <a:lnTo>
                      <a:pt x="63" y="110"/>
                    </a:lnTo>
                    <a:lnTo>
                      <a:pt x="61" y="96"/>
                    </a:lnTo>
                    <a:lnTo>
                      <a:pt x="56" y="85"/>
                    </a:lnTo>
                    <a:lnTo>
                      <a:pt x="53" y="81"/>
                    </a:lnTo>
                    <a:lnTo>
                      <a:pt x="51" y="77"/>
                    </a:lnTo>
                    <a:lnTo>
                      <a:pt x="44" y="70"/>
                    </a:lnTo>
                    <a:lnTo>
                      <a:pt x="40" y="67"/>
                    </a:lnTo>
                    <a:lnTo>
                      <a:pt x="31" y="65"/>
                    </a:lnTo>
                    <a:lnTo>
                      <a:pt x="19" y="6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5" name="Line 1826"/>
              <p:cNvSpPr>
                <a:spLocks noChangeAspect="1" noChangeShapeType="1"/>
              </p:cNvSpPr>
              <p:nvPr/>
            </p:nvSpPr>
            <p:spPr bwMode="auto">
              <a:xfrm>
                <a:off x="1389" y="2896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6" name="Rectangle 1827"/>
              <p:cNvSpPr>
                <a:spLocks noChangeAspect="1" noChangeArrowheads="1"/>
              </p:cNvSpPr>
              <p:nvPr/>
            </p:nvSpPr>
            <p:spPr bwMode="auto">
              <a:xfrm>
                <a:off x="1071" y="2905"/>
                <a:ext cx="124" cy="2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47" name="Freeform 1828"/>
              <p:cNvSpPr>
                <a:spLocks noChangeAspect="1"/>
              </p:cNvSpPr>
              <p:nvPr/>
            </p:nvSpPr>
            <p:spPr bwMode="auto">
              <a:xfrm>
                <a:off x="1233" y="2822"/>
                <a:ext cx="93" cy="151"/>
              </a:xfrm>
              <a:custGeom>
                <a:avLst/>
                <a:gdLst>
                  <a:gd name="T0" fmla="*/ 93 w 93"/>
                  <a:gd name="T1" fmla="*/ 0 h 151"/>
                  <a:gd name="T2" fmla="*/ 59 w 93"/>
                  <a:gd name="T3" fmla="*/ 123 h 151"/>
                  <a:gd name="T4" fmla="*/ 57 w 93"/>
                  <a:gd name="T5" fmla="*/ 128 h 151"/>
                  <a:gd name="T6" fmla="*/ 54 w 93"/>
                  <a:gd name="T7" fmla="*/ 135 h 151"/>
                  <a:gd name="T8" fmla="*/ 54 w 93"/>
                  <a:gd name="T9" fmla="*/ 138 h 151"/>
                  <a:gd name="T10" fmla="*/ 55 w 93"/>
                  <a:gd name="T11" fmla="*/ 139 h 151"/>
                  <a:gd name="T12" fmla="*/ 55 w 93"/>
                  <a:gd name="T13" fmla="*/ 140 h 151"/>
                  <a:gd name="T14" fmla="*/ 59 w 93"/>
                  <a:gd name="T15" fmla="*/ 144 h 151"/>
                  <a:gd name="T16" fmla="*/ 63 w 93"/>
                  <a:gd name="T17" fmla="*/ 144 h 151"/>
                  <a:gd name="T18" fmla="*/ 70 w 93"/>
                  <a:gd name="T19" fmla="*/ 146 h 151"/>
                  <a:gd name="T20" fmla="*/ 75 w 93"/>
                  <a:gd name="T21" fmla="*/ 146 h 151"/>
                  <a:gd name="T22" fmla="*/ 75 w 93"/>
                  <a:gd name="T23" fmla="*/ 151 h 151"/>
                  <a:gd name="T24" fmla="*/ 0 w 93"/>
                  <a:gd name="T25" fmla="*/ 151 h 151"/>
                  <a:gd name="T26" fmla="*/ 3 w 93"/>
                  <a:gd name="T27" fmla="*/ 146 h 151"/>
                  <a:gd name="T28" fmla="*/ 11 w 93"/>
                  <a:gd name="T29" fmla="*/ 146 h 151"/>
                  <a:gd name="T30" fmla="*/ 16 w 93"/>
                  <a:gd name="T31" fmla="*/ 144 h 151"/>
                  <a:gd name="T32" fmla="*/ 20 w 93"/>
                  <a:gd name="T33" fmla="*/ 144 h 151"/>
                  <a:gd name="T34" fmla="*/ 22 w 93"/>
                  <a:gd name="T35" fmla="*/ 143 h 151"/>
                  <a:gd name="T36" fmla="*/ 27 w 93"/>
                  <a:gd name="T37" fmla="*/ 138 h 151"/>
                  <a:gd name="T38" fmla="*/ 27 w 93"/>
                  <a:gd name="T39" fmla="*/ 135 h 151"/>
                  <a:gd name="T40" fmla="*/ 28 w 93"/>
                  <a:gd name="T41" fmla="*/ 133 h 151"/>
                  <a:gd name="T42" fmla="*/ 31 w 93"/>
                  <a:gd name="T43" fmla="*/ 123 h 151"/>
                  <a:gd name="T44" fmla="*/ 52 w 93"/>
                  <a:gd name="T45" fmla="*/ 51 h 151"/>
                  <a:gd name="T46" fmla="*/ 57 w 93"/>
                  <a:gd name="T47" fmla="*/ 39 h 151"/>
                  <a:gd name="T48" fmla="*/ 58 w 93"/>
                  <a:gd name="T49" fmla="*/ 35 h 151"/>
                  <a:gd name="T50" fmla="*/ 58 w 93"/>
                  <a:gd name="T51" fmla="*/ 33 h 151"/>
                  <a:gd name="T52" fmla="*/ 59 w 93"/>
                  <a:gd name="T53" fmla="*/ 33 h 151"/>
                  <a:gd name="T54" fmla="*/ 59 w 93"/>
                  <a:gd name="T55" fmla="*/ 24 h 151"/>
                  <a:gd name="T56" fmla="*/ 58 w 93"/>
                  <a:gd name="T57" fmla="*/ 21 h 151"/>
                  <a:gd name="T58" fmla="*/ 57 w 93"/>
                  <a:gd name="T59" fmla="*/ 18 h 151"/>
                  <a:gd name="T60" fmla="*/ 52 w 93"/>
                  <a:gd name="T61" fmla="*/ 16 h 151"/>
                  <a:gd name="T62" fmla="*/ 35 w 93"/>
                  <a:gd name="T63" fmla="*/ 16 h 151"/>
                  <a:gd name="T64" fmla="*/ 35 w 93"/>
                  <a:gd name="T65" fmla="*/ 13 h 151"/>
                  <a:gd name="T66" fmla="*/ 88 w 93"/>
                  <a:gd name="T67" fmla="*/ 0 h 151"/>
                  <a:gd name="T68" fmla="*/ 93 w 93"/>
                  <a:gd name="T69" fmla="*/ 0 h 1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151"/>
                  <a:gd name="T107" fmla="*/ 93 w 93"/>
                  <a:gd name="T108" fmla="*/ 151 h 1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151">
                    <a:moveTo>
                      <a:pt x="93" y="0"/>
                    </a:moveTo>
                    <a:lnTo>
                      <a:pt x="59" y="123"/>
                    </a:lnTo>
                    <a:lnTo>
                      <a:pt x="57" y="128"/>
                    </a:lnTo>
                    <a:lnTo>
                      <a:pt x="54" y="135"/>
                    </a:lnTo>
                    <a:lnTo>
                      <a:pt x="54" y="138"/>
                    </a:lnTo>
                    <a:lnTo>
                      <a:pt x="55" y="139"/>
                    </a:lnTo>
                    <a:lnTo>
                      <a:pt x="55" y="140"/>
                    </a:lnTo>
                    <a:lnTo>
                      <a:pt x="59" y="144"/>
                    </a:lnTo>
                    <a:lnTo>
                      <a:pt x="63" y="144"/>
                    </a:lnTo>
                    <a:lnTo>
                      <a:pt x="70" y="146"/>
                    </a:lnTo>
                    <a:lnTo>
                      <a:pt x="75" y="146"/>
                    </a:lnTo>
                    <a:lnTo>
                      <a:pt x="75" y="151"/>
                    </a:lnTo>
                    <a:lnTo>
                      <a:pt x="0" y="151"/>
                    </a:lnTo>
                    <a:lnTo>
                      <a:pt x="3" y="146"/>
                    </a:lnTo>
                    <a:lnTo>
                      <a:pt x="11" y="146"/>
                    </a:lnTo>
                    <a:lnTo>
                      <a:pt x="16" y="144"/>
                    </a:lnTo>
                    <a:lnTo>
                      <a:pt x="20" y="144"/>
                    </a:lnTo>
                    <a:lnTo>
                      <a:pt x="22" y="143"/>
                    </a:lnTo>
                    <a:lnTo>
                      <a:pt x="27" y="138"/>
                    </a:lnTo>
                    <a:lnTo>
                      <a:pt x="27" y="135"/>
                    </a:lnTo>
                    <a:lnTo>
                      <a:pt x="28" y="133"/>
                    </a:lnTo>
                    <a:lnTo>
                      <a:pt x="31" y="123"/>
                    </a:lnTo>
                    <a:lnTo>
                      <a:pt x="52" y="51"/>
                    </a:lnTo>
                    <a:lnTo>
                      <a:pt x="57" y="39"/>
                    </a:lnTo>
                    <a:lnTo>
                      <a:pt x="58" y="35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59" y="24"/>
                    </a:lnTo>
                    <a:lnTo>
                      <a:pt x="58" y="21"/>
                    </a:lnTo>
                    <a:lnTo>
                      <a:pt x="57" y="18"/>
                    </a:lnTo>
                    <a:lnTo>
                      <a:pt x="52" y="16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88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8" name="Line 1829"/>
              <p:cNvSpPr>
                <a:spLocks noChangeAspect="1" noChangeShapeType="1"/>
              </p:cNvSpPr>
              <p:nvPr/>
            </p:nvSpPr>
            <p:spPr bwMode="auto">
              <a:xfrm>
                <a:off x="1389" y="2542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9" name="Rectangle 1830"/>
              <p:cNvSpPr>
                <a:spLocks noChangeAspect="1" noChangeArrowheads="1"/>
              </p:cNvSpPr>
              <p:nvPr/>
            </p:nvSpPr>
            <p:spPr bwMode="auto">
              <a:xfrm>
                <a:off x="902" y="2550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" name="Freeform 1831"/>
              <p:cNvSpPr>
                <a:spLocks noChangeAspect="1" noEditPoints="1"/>
              </p:cNvSpPr>
              <p:nvPr/>
            </p:nvSpPr>
            <p:spPr bwMode="auto">
              <a:xfrm>
                <a:off x="1072" y="2467"/>
                <a:ext cx="100" cy="154"/>
              </a:xfrm>
              <a:custGeom>
                <a:avLst/>
                <a:gdLst>
                  <a:gd name="T0" fmla="*/ 72 w 100"/>
                  <a:gd name="T1" fmla="*/ 0 h 154"/>
                  <a:gd name="T2" fmla="*/ 82 w 100"/>
                  <a:gd name="T3" fmla="*/ 4 h 154"/>
                  <a:gd name="T4" fmla="*/ 95 w 100"/>
                  <a:gd name="T5" fmla="*/ 19 h 154"/>
                  <a:gd name="T6" fmla="*/ 99 w 100"/>
                  <a:gd name="T7" fmla="*/ 28 h 154"/>
                  <a:gd name="T8" fmla="*/ 100 w 100"/>
                  <a:gd name="T9" fmla="*/ 37 h 154"/>
                  <a:gd name="T10" fmla="*/ 99 w 100"/>
                  <a:gd name="T11" fmla="*/ 60 h 154"/>
                  <a:gd name="T12" fmla="*/ 90 w 100"/>
                  <a:gd name="T13" fmla="*/ 97 h 154"/>
                  <a:gd name="T14" fmla="*/ 75 w 100"/>
                  <a:gd name="T15" fmla="*/ 127 h 154"/>
                  <a:gd name="T16" fmla="*/ 61 w 100"/>
                  <a:gd name="T17" fmla="*/ 142 h 154"/>
                  <a:gd name="T18" fmla="*/ 49 w 100"/>
                  <a:gd name="T19" fmla="*/ 149 h 154"/>
                  <a:gd name="T20" fmla="*/ 38 w 100"/>
                  <a:gd name="T21" fmla="*/ 154 h 154"/>
                  <a:gd name="T22" fmla="*/ 23 w 100"/>
                  <a:gd name="T23" fmla="*/ 153 h 154"/>
                  <a:gd name="T24" fmla="*/ 16 w 100"/>
                  <a:gd name="T25" fmla="*/ 149 h 154"/>
                  <a:gd name="T26" fmla="*/ 6 w 100"/>
                  <a:gd name="T27" fmla="*/ 138 h 154"/>
                  <a:gd name="T28" fmla="*/ 1 w 100"/>
                  <a:gd name="T29" fmla="*/ 123 h 154"/>
                  <a:gd name="T30" fmla="*/ 0 w 100"/>
                  <a:gd name="T31" fmla="*/ 96 h 154"/>
                  <a:gd name="T32" fmla="*/ 9 w 100"/>
                  <a:gd name="T33" fmla="*/ 61 h 154"/>
                  <a:gd name="T34" fmla="*/ 27 w 100"/>
                  <a:gd name="T35" fmla="*/ 26 h 154"/>
                  <a:gd name="T36" fmla="*/ 49 w 100"/>
                  <a:gd name="T37" fmla="*/ 5 h 154"/>
                  <a:gd name="T38" fmla="*/ 58 w 100"/>
                  <a:gd name="T39" fmla="*/ 2 h 154"/>
                  <a:gd name="T40" fmla="*/ 67 w 100"/>
                  <a:gd name="T41" fmla="*/ 0 h 154"/>
                  <a:gd name="T42" fmla="*/ 65 w 100"/>
                  <a:gd name="T43" fmla="*/ 5 h 154"/>
                  <a:gd name="T44" fmla="*/ 60 w 100"/>
                  <a:gd name="T45" fmla="*/ 8 h 154"/>
                  <a:gd name="T46" fmla="*/ 58 w 100"/>
                  <a:gd name="T47" fmla="*/ 11 h 154"/>
                  <a:gd name="T48" fmla="*/ 54 w 100"/>
                  <a:gd name="T49" fmla="*/ 17 h 154"/>
                  <a:gd name="T50" fmla="*/ 51 w 100"/>
                  <a:gd name="T51" fmla="*/ 28 h 154"/>
                  <a:gd name="T52" fmla="*/ 39 w 100"/>
                  <a:gd name="T53" fmla="*/ 65 h 154"/>
                  <a:gd name="T54" fmla="*/ 28 w 100"/>
                  <a:gd name="T55" fmla="*/ 102 h 154"/>
                  <a:gd name="T56" fmla="*/ 23 w 100"/>
                  <a:gd name="T57" fmla="*/ 119 h 154"/>
                  <a:gd name="T58" fmla="*/ 21 w 100"/>
                  <a:gd name="T59" fmla="*/ 145 h 154"/>
                  <a:gd name="T60" fmla="*/ 28 w 100"/>
                  <a:gd name="T61" fmla="*/ 149 h 154"/>
                  <a:gd name="T62" fmla="*/ 39 w 100"/>
                  <a:gd name="T63" fmla="*/ 147 h 154"/>
                  <a:gd name="T64" fmla="*/ 49 w 100"/>
                  <a:gd name="T65" fmla="*/ 131 h 154"/>
                  <a:gd name="T66" fmla="*/ 64 w 100"/>
                  <a:gd name="T67" fmla="*/ 82 h 154"/>
                  <a:gd name="T68" fmla="*/ 77 w 100"/>
                  <a:gd name="T69" fmla="*/ 32 h 154"/>
                  <a:gd name="T70" fmla="*/ 78 w 100"/>
                  <a:gd name="T71" fmla="*/ 9 h 154"/>
                  <a:gd name="T72" fmla="*/ 70 w 100"/>
                  <a:gd name="T73" fmla="*/ 5 h 1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0"/>
                  <a:gd name="T112" fmla="*/ 0 h 154"/>
                  <a:gd name="T113" fmla="*/ 100 w 100"/>
                  <a:gd name="T114" fmla="*/ 154 h 1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0" h="154">
                    <a:moveTo>
                      <a:pt x="67" y="0"/>
                    </a:moveTo>
                    <a:lnTo>
                      <a:pt x="72" y="0"/>
                    </a:lnTo>
                    <a:lnTo>
                      <a:pt x="77" y="2"/>
                    </a:lnTo>
                    <a:lnTo>
                      <a:pt x="82" y="4"/>
                    </a:lnTo>
                    <a:lnTo>
                      <a:pt x="93" y="15"/>
                    </a:lnTo>
                    <a:lnTo>
                      <a:pt x="95" y="19"/>
                    </a:lnTo>
                    <a:lnTo>
                      <a:pt x="98" y="24"/>
                    </a:lnTo>
                    <a:lnTo>
                      <a:pt x="99" y="28"/>
                    </a:lnTo>
                    <a:lnTo>
                      <a:pt x="99" y="33"/>
                    </a:lnTo>
                    <a:lnTo>
                      <a:pt x="100" y="37"/>
                    </a:lnTo>
                    <a:lnTo>
                      <a:pt x="100" y="42"/>
                    </a:lnTo>
                    <a:lnTo>
                      <a:pt x="99" y="60"/>
                    </a:lnTo>
                    <a:lnTo>
                      <a:pt x="95" y="80"/>
                    </a:lnTo>
                    <a:lnTo>
                      <a:pt x="90" y="97"/>
                    </a:lnTo>
                    <a:lnTo>
                      <a:pt x="83" y="113"/>
                    </a:lnTo>
                    <a:lnTo>
                      <a:pt x="75" y="127"/>
                    </a:lnTo>
                    <a:lnTo>
                      <a:pt x="65" y="138"/>
                    </a:lnTo>
                    <a:lnTo>
                      <a:pt x="61" y="142"/>
                    </a:lnTo>
                    <a:lnTo>
                      <a:pt x="54" y="147"/>
                    </a:lnTo>
                    <a:lnTo>
                      <a:pt x="49" y="149"/>
                    </a:lnTo>
                    <a:lnTo>
                      <a:pt x="45" y="152"/>
                    </a:lnTo>
                    <a:lnTo>
                      <a:pt x="38" y="154"/>
                    </a:lnTo>
                    <a:lnTo>
                      <a:pt x="26" y="154"/>
                    </a:lnTo>
                    <a:lnTo>
                      <a:pt x="23" y="153"/>
                    </a:lnTo>
                    <a:lnTo>
                      <a:pt x="20" y="152"/>
                    </a:lnTo>
                    <a:lnTo>
                      <a:pt x="16" y="149"/>
                    </a:lnTo>
                    <a:lnTo>
                      <a:pt x="9" y="142"/>
                    </a:lnTo>
                    <a:lnTo>
                      <a:pt x="6" y="138"/>
                    </a:lnTo>
                    <a:lnTo>
                      <a:pt x="4" y="134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96"/>
                    </a:lnTo>
                    <a:lnTo>
                      <a:pt x="4" y="79"/>
                    </a:lnTo>
                    <a:lnTo>
                      <a:pt x="9" y="61"/>
                    </a:lnTo>
                    <a:lnTo>
                      <a:pt x="17" y="42"/>
                    </a:lnTo>
                    <a:lnTo>
                      <a:pt x="27" y="26"/>
                    </a:lnTo>
                    <a:lnTo>
                      <a:pt x="38" y="14"/>
                    </a:lnTo>
                    <a:lnTo>
                      <a:pt x="49" y="5"/>
                    </a:lnTo>
                    <a:lnTo>
                      <a:pt x="54" y="3"/>
                    </a:lnTo>
                    <a:lnTo>
                      <a:pt x="58" y="2"/>
                    </a:lnTo>
                    <a:lnTo>
                      <a:pt x="62" y="0"/>
                    </a:lnTo>
                    <a:lnTo>
                      <a:pt x="67" y="0"/>
                    </a:lnTo>
                    <a:close/>
                    <a:moveTo>
                      <a:pt x="70" y="5"/>
                    </a:moveTo>
                    <a:lnTo>
                      <a:pt x="65" y="5"/>
                    </a:lnTo>
                    <a:lnTo>
                      <a:pt x="62" y="8"/>
                    </a:lnTo>
                    <a:lnTo>
                      <a:pt x="60" y="8"/>
                    </a:lnTo>
                    <a:lnTo>
                      <a:pt x="59" y="10"/>
                    </a:lnTo>
                    <a:lnTo>
                      <a:pt x="58" y="11"/>
                    </a:lnTo>
                    <a:lnTo>
                      <a:pt x="56" y="14"/>
                    </a:lnTo>
                    <a:lnTo>
                      <a:pt x="54" y="17"/>
                    </a:lnTo>
                    <a:lnTo>
                      <a:pt x="53" y="22"/>
                    </a:lnTo>
                    <a:lnTo>
                      <a:pt x="51" y="28"/>
                    </a:lnTo>
                    <a:lnTo>
                      <a:pt x="44" y="46"/>
                    </a:lnTo>
                    <a:lnTo>
                      <a:pt x="39" y="65"/>
                    </a:lnTo>
                    <a:lnTo>
                      <a:pt x="32" y="87"/>
                    </a:lnTo>
                    <a:lnTo>
                      <a:pt x="28" y="102"/>
                    </a:lnTo>
                    <a:lnTo>
                      <a:pt x="25" y="113"/>
                    </a:lnTo>
                    <a:lnTo>
                      <a:pt x="23" y="119"/>
                    </a:lnTo>
                    <a:lnTo>
                      <a:pt x="21" y="126"/>
                    </a:lnTo>
                    <a:lnTo>
                      <a:pt x="21" y="145"/>
                    </a:lnTo>
                    <a:lnTo>
                      <a:pt x="23" y="147"/>
                    </a:lnTo>
                    <a:lnTo>
                      <a:pt x="28" y="149"/>
                    </a:lnTo>
                    <a:lnTo>
                      <a:pt x="37" y="149"/>
                    </a:lnTo>
                    <a:lnTo>
                      <a:pt x="39" y="147"/>
                    </a:lnTo>
                    <a:lnTo>
                      <a:pt x="47" y="137"/>
                    </a:lnTo>
                    <a:lnTo>
                      <a:pt x="49" y="131"/>
                    </a:lnTo>
                    <a:lnTo>
                      <a:pt x="56" y="109"/>
                    </a:lnTo>
                    <a:lnTo>
                      <a:pt x="64" y="82"/>
                    </a:lnTo>
                    <a:lnTo>
                      <a:pt x="72" y="52"/>
                    </a:lnTo>
                    <a:lnTo>
                      <a:pt x="77" y="32"/>
                    </a:lnTo>
                    <a:lnTo>
                      <a:pt x="78" y="16"/>
                    </a:lnTo>
                    <a:lnTo>
                      <a:pt x="78" y="9"/>
                    </a:lnTo>
                    <a:lnTo>
                      <a:pt x="75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1" name="Freeform 1832"/>
              <p:cNvSpPr>
                <a:spLocks noChangeAspect="1"/>
              </p:cNvSpPr>
              <p:nvPr/>
            </p:nvSpPr>
            <p:spPr bwMode="auto">
              <a:xfrm>
                <a:off x="1170" y="2586"/>
                <a:ext cx="34" cy="35"/>
              </a:xfrm>
              <a:custGeom>
                <a:avLst/>
                <a:gdLst>
                  <a:gd name="T0" fmla="*/ 16 w 34"/>
                  <a:gd name="T1" fmla="*/ 0 h 35"/>
                  <a:gd name="T2" fmla="*/ 25 w 34"/>
                  <a:gd name="T3" fmla="*/ 2 h 35"/>
                  <a:gd name="T4" fmla="*/ 30 w 34"/>
                  <a:gd name="T5" fmla="*/ 5 h 35"/>
                  <a:gd name="T6" fmla="*/ 32 w 34"/>
                  <a:gd name="T7" fmla="*/ 8 h 35"/>
                  <a:gd name="T8" fmla="*/ 34 w 34"/>
                  <a:gd name="T9" fmla="*/ 13 h 35"/>
                  <a:gd name="T10" fmla="*/ 34 w 34"/>
                  <a:gd name="T11" fmla="*/ 22 h 35"/>
                  <a:gd name="T12" fmla="*/ 32 w 34"/>
                  <a:gd name="T13" fmla="*/ 26 h 35"/>
                  <a:gd name="T14" fmla="*/ 30 w 34"/>
                  <a:gd name="T15" fmla="*/ 30 h 35"/>
                  <a:gd name="T16" fmla="*/ 28 w 34"/>
                  <a:gd name="T17" fmla="*/ 33 h 35"/>
                  <a:gd name="T18" fmla="*/ 23 w 34"/>
                  <a:gd name="T19" fmla="*/ 35 h 35"/>
                  <a:gd name="T20" fmla="*/ 11 w 34"/>
                  <a:gd name="T21" fmla="*/ 35 h 35"/>
                  <a:gd name="T22" fmla="*/ 8 w 34"/>
                  <a:gd name="T23" fmla="*/ 34 h 35"/>
                  <a:gd name="T24" fmla="*/ 2 w 34"/>
                  <a:gd name="T25" fmla="*/ 28 h 35"/>
                  <a:gd name="T26" fmla="*/ 0 w 34"/>
                  <a:gd name="T27" fmla="*/ 23 h 35"/>
                  <a:gd name="T28" fmla="*/ 0 w 34"/>
                  <a:gd name="T29" fmla="*/ 12 h 35"/>
                  <a:gd name="T30" fmla="*/ 2 w 34"/>
                  <a:gd name="T31" fmla="*/ 7 h 35"/>
                  <a:gd name="T32" fmla="*/ 5 w 34"/>
                  <a:gd name="T33" fmla="*/ 5 h 35"/>
                  <a:gd name="T34" fmla="*/ 7 w 34"/>
                  <a:gd name="T35" fmla="*/ 4 h 35"/>
                  <a:gd name="T36" fmla="*/ 10 w 34"/>
                  <a:gd name="T37" fmla="*/ 1 h 35"/>
                  <a:gd name="T38" fmla="*/ 13 w 34"/>
                  <a:gd name="T39" fmla="*/ 1 h 35"/>
                  <a:gd name="T40" fmla="*/ 16 w 34"/>
                  <a:gd name="T41" fmla="*/ 0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35"/>
                  <a:gd name="T65" fmla="*/ 34 w 34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35">
                    <a:moveTo>
                      <a:pt x="16" y="0"/>
                    </a:moveTo>
                    <a:lnTo>
                      <a:pt x="25" y="2"/>
                    </a:lnTo>
                    <a:lnTo>
                      <a:pt x="30" y="5"/>
                    </a:lnTo>
                    <a:lnTo>
                      <a:pt x="32" y="8"/>
                    </a:lnTo>
                    <a:lnTo>
                      <a:pt x="34" y="13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30" y="30"/>
                    </a:lnTo>
                    <a:lnTo>
                      <a:pt x="28" y="33"/>
                    </a:lnTo>
                    <a:lnTo>
                      <a:pt x="23" y="35"/>
                    </a:lnTo>
                    <a:lnTo>
                      <a:pt x="11" y="35"/>
                    </a:lnTo>
                    <a:lnTo>
                      <a:pt x="8" y="34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2" name="Freeform 1833"/>
              <p:cNvSpPr>
                <a:spLocks noChangeAspect="1"/>
              </p:cNvSpPr>
              <p:nvPr/>
            </p:nvSpPr>
            <p:spPr bwMode="auto">
              <a:xfrm>
                <a:off x="1235" y="2470"/>
                <a:ext cx="105" cy="151"/>
              </a:xfrm>
              <a:custGeom>
                <a:avLst/>
                <a:gdLst>
                  <a:gd name="T0" fmla="*/ 48 w 105"/>
                  <a:gd name="T1" fmla="*/ 0 h 151"/>
                  <a:gd name="T2" fmla="*/ 105 w 105"/>
                  <a:gd name="T3" fmla="*/ 0 h 151"/>
                  <a:gd name="T4" fmla="*/ 97 w 105"/>
                  <a:gd name="T5" fmla="*/ 25 h 151"/>
                  <a:gd name="T6" fmla="*/ 46 w 105"/>
                  <a:gd name="T7" fmla="*/ 25 h 151"/>
                  <a:gd name="T8" fmla="*/ 40 w 105"/>
                  <a:gd name="T9" fmla="*/ 39 h 151"/>
                  <a:gd name="T10" fmla="*/ 55 w 105"/>
                  <a:gd name="T11" fmla="*/ 43 h 151"/>
                  <a:gd name="T12" fmla="*/ 66 w 105"/>
                  <a:gd name="T13" fmla="*/ 49 h 151"/>
                  <a:gd name="T14" fmla="*/ 69 w 105"/>
                  <a:gd name="T15" fmla="*/ 51 h 151"/>
                  <a:gd name="T16" fmla="*/ 73 w 105"/>
                  <a:gd name="T17" fmla="*/ 55 h 151"/>
                  <a:gd name="T18" fmla="*/ 77 w 105"/>
                  <a:gd name="T19" fmla="*/ 57 h 151"/>
                  <a:gd name="T20" fmla="*/ 81 w 105"/>
                  <a:gd name="T21" fmla="*/ 65 h 151"/>
                  <a:gd name="T22" fmla="*/ 86 w 105"/>
                  <a:gd name="T23" fmla="*/ 77 h 151"/>
                  <a:gd name="T24" fmla="*/ 89 w 105"/>
                  <a:gd name="T25" fmla="*/ 88 h 151"/>
                  <a:gd name="T26" fmla="*/ 86 w 105"/>
                  <a:gd name="T27" fmla="*/ 104 h 151"/>
                  <a:gd name="T28" fmla="*/ 79 w 105"/>
                  <a:gd name="T29" fmla="*/ 118 h 151"/>
                  <a:gd name="T30" fmla="*/ 69 w 105"/>
                  <a:gd name="T31" fmla="*/ 132 h 151"/>
                  <a:gd name="T32" fmla="*/ 56 w 105"/>
                  <a:gd name="T33" fmla="*/ 142 h 151"/>
                  <a:gd name="T34" fmla="*/ 46 w 105"/>
                  <a:gd name="T35" fmla="*/ 148 h 151"/>
                  <a:gd name="T36" fmla="*/ 35 w 105"/>
                  <a:gd name="T37" fmla="*/ 150 h 151"/>
                  <a:gd name="T38" fmla="*/ 23 w 105"/>
                  <a:gd name="T39" fmla="*/ 151 h 151"/>
                  <a:gd name="T40" fmla="*/ 15 w 105"/>
                  <a:gd name="T41" fmla="*/ 151 h 151"/>
                  <a:gd name="T42" fmla="*/ 11 w 105"/>
                  <a:gd name="T43" fmla="*/ 150 h 151"/>
                  <a:gd name="T44" fmla="*/ 8 w 105"/>
                  <a:gd name="T45" fmla="*/ 149 h 151"/>
                  <a:gd name="T46" fmla="*/ 4 w 105"/>
                  <a:gd name="T47" fmla="*/ 146 h 151"/>
                  <a:gd name="T48" fmla="*/ 3 w 105"/>
                  <a:gd name="T49" fmla="*/ 144 h 151"/>
                  <a:gd name="T50" fmla="*/ 1 w 105"/>
                  <a:gd name="T51" fmla="*/ 142 h 151"/>
                  <a:gd name="T52" fmla="*/ 1 w 105"/>
                  <a:gd name="T53" fmla="*/ 139 h 151"/>
                  <a:gd name="T54" fmla="*/ 0 w 105"/>
                  <a:gd name="T55" fmla="*/ 137 h 151"/>
                  <a:gd name="T56" fmla="*/ 0 w 105"/>
                  <a:gd name="T57" fmla="*/ 133 h 151"/>
                  <a:gd name="T58" fmla="*/ 2 w 105"/>
                  <a:gd name="T59" fmla="*/ 128 h 151"/>
                  <a:gd name="T60" fmla="*/ 7 w 105"/>
                  <a:gd name="T61" fmla="*/ 126 h 151"/>
                  <a:gd name="T62" fmla="*/ 17 w 105"/>
                  <a:gd name="T63" fmla="*/ 126 h 151"/>
                  <a:gd name="T64" fmla="*/ 20 w 105"/>
                  <a:gd name="T65" fmla="*/ 129 h 151"/>
                  <a:gd name="T66" fmla="*/ 23 w 105"/>
                  <a:gd name="T67" fmla="*/ 131 h 151"/>
                  <a:gd name="T68" fmla="*/ 26 w 105"/>
                  <a:gd name="T69" fmla="*/ 133 h 151"/>
                  <a:gd name="T70" fmla="*/ 30 w 105"/>
                  <a:gd name="T71" fmla="*/ 137 h 151"/>
                  <a:gd name="T72" fmla="*/ 37 w 105"/>
                  <a:gd name="T73" fmla="*/ 142 h 151"/>
                  <a:gd name="T74" fmla="*/ 47 w 105"/>
                  <a:gd name="T75" fmla="*/ 142 h 151"/>
                  <a:gd name="T76" fmla="*/ 51 w 105"/>
                  <a:gd name="T77" fmla="*/ 139 h 151"/>
                  <a:gd name="T78" fmla="*/ 56 w 105"/>
                  <a:gd name="T79" fmla="*/ 135 h 151"/>
                  <a:gd name="T80" fmla="*/ 59 w 105"/>
                  <a:gd name="T81" fmla="*/ 128 h 151"/>
                  <a:gd name="T82" fmla="*/ 62 w 105"/>
                  <a:gd name="T83" fmla="*/ 120 h 151"/>
                  <a:gd name="T84" fmla="*/ 63 w 105"/>
                  <a:gd name="T85" fmla="*/ 110 h 151"/>
                  <a:gd name="T86" fmla="*/ 61 w 105"/>
                  <a:gd name="T87" fmla="*/ 96 h 151"/>
                  <a:gd name="T88" fmla="*/ 56 w 105"/>
                  <a:gd name="T89" fmla="*/ 85 h 151"/>
                  <a:gd name="T90" fmla="*/ 53 w 105"/>
                  <a:gd name="T91" fmla="*/ 80 h 151"/>
                  <a:gd name="T92" fmla="*/ 51 w 105"/>
                  <a:gd name="T93" fmla="*/ 77 h 151"/>
                  <a:gd name="T94" fmla="*/ 44 w 105"/>
                  <a:gd name="T95" fmla="*/ 69 h 151"/>
                  <a:gd name="T96" fmla="*/ 40 w 105"/>
                  <a:gd name="T97" fmla="*/ 67 h 151"/>
                  <a:gd name="T98" fmla="*/ 31 w 105"/>
                  <a:gd name="T99" fmla="*/ 65 h 151"/>
                  <a:gd name="T100" fmla="*/ 19 w 105"/>
                  <a:gd name="T101" fmla="*/ 62 h 151"/>
                  <a:gd name="T102" fmla="*/ 48 w 105"/>
                  <a:gd name="T103" fmla="*/ 0 h 15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5"/>
                  <a:gd name="T157" fmla="*/ 0 h 151"/>
                  <a:gd name="T158" fmla="*/ 105 w 105"/>
                  <a:gd name="T159" fmla="*/ 151 h 15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5" h="151">
                    <a:moveTo>
                      <a:pt x="48" y="0"/>
                    </a:moveTo>
                    <a:lnTo>
                      <a:pt x="105" y="0"/>
                    </a:lnTo>
                    <a:lnTo>
                      <a:pt x="97" y="25"/>
                    </a:lnTo>
                    <a:lnTo>
                      <a:pt x="46" y="25"/>
                    </a:lnTo>
                    <a:lnTo>
                      <a:pt x="40" y="39"/>
                    </a:lnTo>
                    <a:lnTo>
                      <a:pt x="55" y="43"/>
                    </a:lnTo>
                    <a:lnTo>
                      <a:pt x="66" y="49"/>
                    </a:lnTo>
                    <a:lnTo>
                      <a:pt x="69" y="51"/>
                    </a:lnTo>
                    <a:lnTo>
                      <a:pt x="73" y="55"/>
                    </a:lnTo>
                    <a:lnTo>
                      <a:pt x="77" y="57"/>
                    </a:lnTo>
                    <a:lnTo>
                      <a:pt x="81" y="65"/>
                    </a:lnTo>
                    <a:lnTo>
                      <a:pt x="86" y="77"/>
                    </a:lnTo>
                    <a:lnTo>
                      <a:pt x="89" y="88"/>
                    </a:lnTo>
                    <a:lnTo>
                      <a:pt x="86" y="104"/>
                    </a:lnTo>
                    <a:lnTo>
                      <a:pt x="79" y="118"/>
                    </a:lnTo>
                    <a:lnTo>
                      <a:pt x="69" y="132"/>
                    </a:lnTo>
                    <a:lnTo>
                      <a:pt x="56" y="142"/>
                    </a:lnTo>
                    <a:lnTo>
                      <a:pt x="46" y="148"/>
                    </a:lnTo>
                    <a:lnTo>
                      <a:pt x="35" y="150"/>
                    </a:lnTo>
                    <a:lnTo>
                      <a:pt x="23" y="151"/>
                    </a:lnTo>
                    <a:lnTo>
                      <a:pt x="15" y="151"/>
                    </a:lnTo>
                    <a:lnTo>
                      <a:pt x="11" y="150"/>
                    </a:lnTo>
                    <a:lnTo>
                      <a:pt x="8" y="149"/>
                    </a:lnTo>
                    <a:lnTo>
                      <a:pt x="4" y="146"/>
                    </a:lnTo>
                    <a:lnTo>
                      <a:pt x="3" y="144"/>
                    </a:lnTo>
                    <a:lnTo>
                      <a:pt x="1" y="142"/>
                    </a:lnTo>
                    <a:lnTo>
                      <a:pt x="1" y="139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2" y="128"/>
                    </a:lnTo>
                    <a:lnTo>
                      <a:pt x="7" y="126"/>
                    </a:lnTo>
                    <a:lnTo>
                      <a:pt x="17" y="126"/>
                    </a:lnTo>
                    <a:lnTo>
                      <a:pt x="20" y="129"/>
                    </a:lnTo>
                    <a:lnTo>
                      <a:pt x="23" y="131"/>
                    </a:lnTo>
                    <a:lnTo>
                      <a:pt x="26" y="133"/>
                    </a:lnTo>
                    <a:lnTo>
                      <a:pt x="30" y="137"/>
                    </a:lnTo>
                    <a:lnTo>
                      <a:pt x="37" y="142"/>
                    </a:lnTo>
                    <a:lnTo>
                      <a:pt x="47" y="142"/>
                    </a:lnTo>
                    <a:lnTo>
                      <a:pt x="51" y="139"/>
                    </a:lnTo>
                    <a:lnTo>
                      <a:pt x="56" y="135"/>
                    </a:lnTo>
                    <a:lnTo>
                      <a:pt x="59" y="128"/>
                    </a:lnTo>
                    <a:lnTo>
                      <a:pt x="62" y="120"/>
                    </a:lnTo>
                    <a:lnTo>
                      <a:pt x="63" y="110"/>
                    </a:lnTo>
                    <a:lnTo>
                      <a:pt x="61" y="96"/>
                    </a:lnTo>
                    <a:lnTo>
                      <a:pt x="56" y="85"/>
                    </a:lnTo>
                    <a:lnTo>
                      <a:pt x="53" y="80"/>
                    </a:lnTo>
                    <a:lnTo>
                      <a:pt x="51" y="77"/>
                    </a:lnTo>
                    <a:lnTo>
                      <a:pt x="44" y="69"/>
                    </a:lnTo>
                    <a:lnTo>
                      <a:pt x="40" y="67"/>
                    </a:lnTo>
                    <a:lnTo>
                      <a:pt x="31" y="65"/>
                    </a:lnTo>
                    <a:lnTo>
                      <a:pt x="19" y="6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3" name="Line 1834"/>
              <p:cNvSpPr>
                <a:spLocks noChangeAspect="1" noChangeShapeType="1"/>
              </p:cNvSpPr>
              <p:nvPr/>
            </p:nvSpPr>
            <p:spPr bwMode="auto">
              <a:xfrm>
                <a:off x="1389" y="2186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4" name="Freeform 1835"/>
              <p:cNvSpPr>
                <a:spLocks noChangeAspect="1" noEditPoints="1"/>
              </p:cNvSpPr>
              <p:nvPr/>
            </p:nvSpPr>
            <p:spPr bwMode="auto">
              <a:xfrm>
                <a:off x="1239" y="2112"/>
                <a:ext cx="101" cy="154"/>
              </a:xfrm>
              <a:custGeom>
                <a:avLst/>
                <a:gdLst>
                  <a:gd name="T0" fmla="*/ 73 w 101"/>
                  <a:gd name="T1" fmla="*/ 0 h 154"/>
                  <a:gd name="T2" fmla="*/ 82 w 101"/>
                  <a:gd name="T3" fmla="*/ 3 h 154"/>
                  <a:gd name="T4" fmla="*/ 96 w 101"/>
                  <a:gd name="T5" fmla="*/ 18 h 154"/>
                  <a:gd name="T6" fmla="*/ 99 w 101"/>
                  <a:gd name="T7" fmla="*/ 28 h 154"/>
                  <a:gd name="T8" fmla="*/ 101 w 101"/>
                  <a:gd name="T9" fmla="*/ 36 h 154"/>
                  <a:gd name="T10" fmla="*/ 99 w 101"/>
                  <a:gd name="T11" fmla="*/ 60 h 154"/>
                  <a:gd name="T12" fmla="*/ 91 w 101"/>
                  <a:gd name="T13" fmla="*/ 96 h 154"/>
                  <a:gd name="T14" fmla="*/ 75 w 101"/>
                  <a:gd name="T15" fmla="*/ 127 h 154"/>
                  <a:gd name="T16" fmla="*/ 62 w 101"/>
                  <a:gd name="T17" fmla="*/ 141 h 154"/>
                  <a:gd name="T18" fmla="*/ 49 w 101"/>
                  <a:gd name="T19" fmla="*/ 149 h 154"/>
                  <a:gd name="T20" fmla="*/ 38 w 101"/>
                  <a:gd name="T21" fmla="*/ 154 h 154"/>
                  <a:gd name="T22" fmla="*/ 24 w 101"/>
                  <a:gd name="T23" fmla="*/ 152 h 154"/>
                  <a:gd name="T24" fmla="*/ 16 w 101"/>
                  <a:gd name="T25" fmla="*/ 149 h 154"/>
                  <a:gd name="T26" fmla="*/ 7 w 101"/>
                  <a:gd name="T27" fmla="*/ 138 h 154"/>
                  <a:gd name="T28" fmla="*/ 2 w 101"/>
                  <a:gd name="T29" fmla="*/ 122 h 154"/>
                  <a:gd name="T30" fmla="*/ 0 w 101"/>
                  <a:gd name="T31" fmla="*/ 95 h 154"/>
                  <a:gd name="T32" fmla="*/ 9 w 101"/>
                  <a:gd name="T33" fmla="*/ 61 h 154"/>
                  <a:gd name="T34" fmla="*/ 27 w 101"/>
                  <a:gd name="T35" fmla="*/ 25 h 154"/>
                  <a:gd name="T36" fmla="*/ 49 w 101"/>
                  <a:gd name="T37" fmla="*/ 5 h 154"/>
                  <a:gd name="T38" fmla="*/ 58 w 101"/>
                  <a:gd name="T39" fmla="*/ 1 h 154"/>
                  <a:gd name="T40" fmla="*/ 68 w 101"/>
                  <a:gd name="T41" fmla="*/ 0 h 154"/>
                  <a:gd name="T42" fmla="*/ 65 w 101"/>
                  <a:gd name="T43" fmla="*/ 5 h 154"/>
                  <a:gd name="T44" fmla="*/ 60 w 101"/>
                  <a:gd name="T45" fmla="*/ 7 h 154"/>
                  <a:gd name="T46" fmla="*/ 58 w 101"/>
                  <a:gd name="T47" fmla="*/ 11 h 154"/>
                  <a:gd name="T48" fmla="*/ 54 w 101"/>
                  <a:gd name="T49" fmla="*/ 17 h 154"/>
                  <a:gd name="T50" fmla="*/ 52 w 101"/>
                  <a:gd name="T51" fmla="*/ 28 h 154"/>
                  <a:gd name="T52" fmla="*/ 40 w 101"/>
                  <a:gd name="T53" fmla="*/ 64 h 154"/>
                  <a:gd name="T54" fmla="*/ 29 w 101"/>
                  <a:gd name="T55" fmla="*/ 101 h 154"/>
                  <a:gd name="T56" fmla="*/ 24 w 101"/>
                  <a:gd name="T57" fmla="*/ 118 h 154"/>
                  <a:gd name="T58" fmla="*/ 21 w 101"/>
                  <a:gd name="T59" fmla="*/ 144 h 154"/>
                  <a:gd name="T60" fmla="*/ 29 w 101"/>
                  <a:gd name="T61" fmla="*/ 149 h 154"/>
                  <a:gd name="T62" fmla="*/ 40 w 101"/>
                  <a:gd name="T63" fmla="*/ 146 h 154"/>
                  <a:gd name="T64" fmla="*/ 49 w 101"/>
                  <a:gd name="T65" fmla="*/ 130 h 154"/>
                  <a:gd name="T66" fmla="*/ 64 w 101"/>
                  <a:gd name="T67" fmla="*/ 82 h 154"/>
                  <a:gd name="T68" fmla="*/ 77 w 101"/>
                  <a:gd name="T69" fmla="*/ 32 h 154"/>
                  <a:gd name="T70" fmla="*/ 79 w 101"/>
                  <a:gd name="T71" fmla="*/ 8 h 154"/>
                  <a:gd name="T72" fmla="*/ 70 w 101"/>
                  <a:gd name="T73" fmla="*/ 5 h 1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1"/>
                  <a:gd name="T112" fmla="*/ 0 h 154"/>
                  <a:gd name="T113" fmla="*/ 101 w 101"/>
                  <a:gd name="T114" fmla="*/ 154 h 1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1" h="154">
                    <a:moveTo>
                      <a:pt x="68" y="0"/>
                    </a:moveTo>
                    <a:lnTo>
                      <a:pt x="73" y="0"/>
                    </a:lnTo>
                    <a:lnTo>
                      <a:pt x="77" y="1"/>
                    </a:lnTo>
                    <a:lnTo>
                      <a:pt x="82" y="3"/>
                    </a:lnTo>
                    <a:lnTo>
                      <a:pt x="93" y="14"/>
                    </a:lnTo>
                    <a:lnTo>
                      <a:pt x="96" y="18"/>
                    </a:lnTo>
                    <a:lnTo>
                      <a:pt x="98" y="23"/>
                    </a:lnTo>
                    <a:lnTo>
                      <a:pt x="99" y="28"/>
                    </a:lnTo>
                    <a:lnTo>
                      <a:pt x="99" y="33"/>
                    </a:lnTo>
                    <a:lnTo>
                      <a:pt x="101" y="36"/>
                    </a:lnTo>
                    <a:lnTo>
                      <a:pt x="101" y="41"/>
                    </a:lnTo>
                    <a:lnTo>
                      <a:pt x="99" y="60"/>
                    </a:lnTo>
                    <a:lnTo>
                      <a:pt x="96" y="79"/>
                    </a:lnTo>
                    <a:lnTo>
                      <a:pt x="91" y="96"/>
                    </a:lnTo>
                    <a:lnTo>
                      <a:pt x="84" y="112"/>
                    </a:lnTo>
                    <a:lnTo>
                      <a:pt x="75" y="127"/>
                    </a:lnTo>
                    <a:lnTo>
                      <a:pt x="65" y="138"/>
                    </a:lnTo>
                    <a:lnTo>
                      <a:pt x="62" y="141"/>
                    </a:lnTo>
                    <a:lnTo>
                      <a:pt x="54" y="146"/>
                    </a:lnTo>
                    <a:lnTo>
                      <a:pt x="49" y="149"/>
                    </a:lnTo>
                    <a:lnTo>
                      <a:pt x="46" y="151"/>
                    </a:lnTo>
                    <a:lnTo>
                      <a:pt x="38" y="154"/>
                    </a:lnTo>
                    <a:lnTo>
                      <a:pt x="26" y="154"/>
                    </a:lnTo>
                    <a:lnTo>
                      <a:pt x="24" y="152"/>
                    </a:lnTo>
                    <a:lnTo>
                      <a:pt x="20" y="151"/>
                    </a:lnTo>
                    <a:lnTo>
                      <a:pt x="16" y="149"/>
                    </a:lnTo>
                    <a:lnTo>
                      <a:pt x="9" y="141"/>
                    </a:lnTo>
                    <a:lnTo>
                      <a:pt x="7" y="138"/>
                    </a:lnTo>
                    <a:lnTo>
                      <a:pt x="4" y="133"/>
                    </a:lnTo>
                    <a:lnTo>
                      <a:pt x="2" y="122"/>
                    </a:lnTo>
                    <a:lnTo>
                      <a:pt x="0" y="112"/>
                    </a:lnTo>
                    <a:lnTo>
                      <a:pt x="0" y="95"/>
                    </a:lnTo>
                    <a:lnTo>
                      <a:pt x="4" y="78"/>
                    </a:lnTo>
                    <a:lnTo>
                      <a:pt x="9" y="61"/>
                    </a:lnTo>
                    <a:lnTo>
                      <a:pt x="18" y="41"/>
                    </a:lnTo>
                    <a:lnTo>
                      <a:pt x="27" y="25"/>
                    </a:lnTo>
                    <a:lnTo>
                      <a:pt x="38" y="13"/>
                    </a:lnTo>
                    <a:lnTo>
                      <a:pt x="49" y="5"/>
                    </a:lnTo>
                    <a:lnTo>
                      <a:pt x="54" y="2"/>
                    </a:lnTo>
                    <a:lnTo>
                      <a:pt x="58" y="1"/>
                    </a:lnTo>
                    <a:lnTo>
                      <a:pt x="63" y="0"/>
                    </a:lnTo>
                    <a:lnTo>
                      <a:pt x="68" y="0"/>
                    </a:lnTo>
                    <a:close/>
                    <a:moveTo>
                      <a:pt x="70" y="5"/>
                    </a:moveTo>
                    <a:lnTo>
                      <a:pt x="65" y="5"/>
                    </a:lnTo>
                    <a:lnTo>
                      <a:pt x="63" y="7"/>
                    </a:lnTo>
                    <a:lnTo>
                      <a:pt x="60" y="7"/>
                    </a:lnTo>
                    <a:lnTo>
                      <a:pt x="59" y="10"/>
                    </a:lnTo>
                    <a:lnTo>
                      <a:pt x="58" y="11"/>
                    </a:lnTo>
                    <a:lnTo>
                      <a:pt x="57" y="13"/>
                    </a:lnTo>
                    <a:lnTo>
                      <a:pt x="54" y="17"/>
                    </a:lnTo>
                    <a:lnTo>
                      <a:pt x="53" y="22"/>
                    </a:lnTo>
                    <a:lnTo>
                      <a:pt x="52" y="28"/>
                    </a:lnTo>
                    <a:lnTo>
                      <a:pt x="44" y="45"/>
                    </a:lnTo>
                    <a:lnTo>
                      <a:pt x="40" y="64"/>
                    </a:lnTo>
                    <a:lnTo>
                      <a:pt x="32" y="86"/>
                    </a:lnTo>
                    <a:lnTo>
                      <a:pt x="29" y="101"/>
                    </a:lnTo>
                    <a:lnTo>
                      <a:pt x="25" y="112"/>
                    </a:lnTo>
                    <a:lnTo>
                      <a:pt x="24" y="118"/>
                    </a:lnTo>
                    <a:lnTo>
                      <a:pt x="21" y="126"/>
                    </a:lnTo>
                    <a:lnTo>
                      <a:pt x="21" y="144"/>
                    </a:lnTo>
                    <a:lnTo>
                      <a:pt x="24" y="146"/>
                    </a:lnTo>
                    <a:lnTo>
                      <a:pt x="29" y="149"/>
                    </a:lnTo>
                    <a:lnTo>
                      <a:pt x="37" y="149"/>
                    </a:lnTo>
                    <a:lnTo>
                      <a:pt x="40" y="146"/>
                    </a:lnTo>
                    <a:lnTo>
                      <a:pt x="47" y="137"/>
                    </a:lnTo>
                    <a:lnTo>
                      <a:pt x="49" y="130"/>
                    </a:lnTo>
                    <a:lnTo>
                      <a:pt x="57" y="108"/>
                    </a:lnTo>
                    <a:lnTo>
                      <a:pt x="64" y="82"/>
                    </a:lnTo>
                    <a:lnTo>
                      <a:pt x="73" y="51"/>
                    </a:lnTo>
                    <a:lnTo>
                      <a:pt x="77" y="32"/>
                    </a:lnTo>
                    <a:lnTo>
                      <a:pt x="79" y="16"/>
                    </a:lnTo>
                    <a:lnTo>
                      <a:pt x="79" y="8"/>
                    </a:lnTo>
                    <a:lnTo>
                      <a:pt x="75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5" name="Line 1836"/>
              <p:cNvSpPr>
                <a:spLocks noChangeAspect="1" noChangeShapeType="1"/>
              </p:cNvSpPr>
              <p:nvPr/>
            </p:nvSpPr>
            <p:spPr bwMode="auto">
              <a:xfrm>
                <a:off x="1389" y="1831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6" name="Freeform 1837"/>
              <p:cNvSpPr>
                <a:spLocks noChangeAspect="1" noEditPoints="1"/>
              </p:cNvSpPr>
              <p:nvPr/>
            </p:nvSpPr>
            <p:spPr bwMode="auto">
              <a:xfrm>
                <a:off x="1072" y="1756"/>
                <a:ext cx="100" cy="154"/>
              </a:xfrm>
              <a:custGeom>
                <a:avLst/>
                <a:gdLst>
                  <a:gd name="T0" fmla="*/ 72 w 100"/>
                  <a:gd name="T1" fmla="*/ 0 h 154"/>
                  <a:gd name="T2" fmla="*/ 82 w 100"/>
                  <a:gd name="T3" fmla="*/ 4 h 154"/>
                  <a:gd name="T4" fmla="*/ 95 w 100"/>
                  <a:gd name="T5" fmla="*/ 18 h 154"/>
                  <a:gd name="T6" fmla="*/ 99 w 100"/>
                  <a:gd name="T7" fmla="*/ 28 h 154"/>
                  <a:gd name="T8" fmla="*/ 100 w 100"/>
                  <a:gd name="T9" fmla="*/ 37 h 154"/>
                  <a:gd name="T10" fmla="*/ 99 w 100"/>
                  <a:gd name="T11" fmla="*/ 60 h 154"/>
                  <a:gd name="T12" fmla="*/ 90 w 100"/>
                  <a:gd name="T13" fmla="*/ 97 h 154"/>
                  <a:gd name="T14" fmla="*/ 75 w 100"/>
                  <a:gd name="T15" fmla="*/ 127 h 154"/>
                  <a:gd name="T16" fmla="*/ 61 w 100"/>
                  <a:gd name="T17" fmla="*/ 142 h 154"/>
                  <a:gd name="T18" fmla="*/ 49 w 100"/>
                  <a:gd name="T19" fmla="*/ 149 h 154"/>
                  <a:gd name="T20" fmla="*/ 38 w 100"/>
                  <a:gd name="T21" fmla="*/ 154 h 154"/>
                  <a:gd name="T22" fmla="*/ 23 w 100"/>
                  <a:gd name="T23" fmla="*/ 153 h 154"/>
                  <a:gd name="T24" fmla="*/ 16 w 100"/>
                  <a:gd name="T25" fmla="*/ 149 h 154"/>
                  <a:gd name="T26" fmla="*/ 6 w 100"/>
                  <a:gd name="T27" fmla="*/ 138 h 154"/>
                  <a:gd name="T28" fmla="*/ 1 w 100"/>
                  <a:gd name="T29" fmla="*/ 122 h 154"/>
                  <a:gd name="T30" fmla="*/ 0 w 100"/>
                  <a:gd name="T31" fmla="*/ 95 h 154"/>
                  <a:gd name="T32" fmla="*/ 9 w 100"/>
                  <a:gd name="T33" fmla="*/ 61 h 154"/>
                  <a:gd name="T34" fmla="*/ 27 w 100"/>
                  <a:gd name="T35" fmla="*/ 26 h 154"/>
                  <a:gd name="T36" fmla="*/ 49 w 100"/>
                  <a:gd name="T37" fmla="*/ 5 h 154"/>
                  <a:gd name="T38" fmla="*/ 58 w 100"/>
                  <a:gd name="T39" fmla="*/ 1 h 154"/>
                  <a:gd name="T40" fmla="*/ 67 w 100"/>
                  <a:gd name="T41" fmla="*/ 0 h 154"/>
                  <a:gd name="T42" fmla="*/ 65 w 100"/>
                  <a:gd name="T43" fmla="*/ 5 h 154"/>
                  <a:gd name="T44" fmla="*/ 60 w 100"/>
                  <a:gd name="T45" fmla="*/ 7 h 154"/>
                  <a:gd name="T46" fmla="*/ 58 w 100"/>
                  <a:gd name="T47" fmla="*/ 11 h 154"/>
                  <a:gd name="T48" fmla="*/ 54 w 100"/>
                  <a:gd name="T49" fmla="*/ 17 h 154"/>
                  <a:gd name="T50" fmla="*/ 51 w 100"/>
                  <a:gd name="T51" fmla="*/ 28 h 154"/>
                  <a:gd name="T52" fmla="*/ 39 w 100"/>
                  <a:gd name="T53" fmla="*/ 65 h 154"/>
                  <a:gd name="T54" fmla="*/ 28 w 100"/>
                  <a:gd name="T55" fmla="*/ 102 h 154"/>
                  <a:gd name="T56" fmla="*/ 23 w 100"/>
                  <a:gd name="T57" fmla="*/ 119 h 154"/>
                  <a:gd name="T58" fmla="*/ 21 w 100"/>
                  <a:gd name="T59" fmla="*/ 144 h 154"/>
                  <a:gd name="T60" fmla="*/ 28 w 100"/>
                  <a:gd name="T61" fmla="*/ 149 h 154"/>
                  <a:gd name="T62" fmla="*/ 39 w 100"/>
                  <a:gd name="T63" fmla="*/ 147 h 154"/>
                  <a:gd name="T64" fmla="*/ 49 w 100"/>
                  <a:gd name="T65" fmla="*/ 131 h 154"/>
                  <a:gd name="T66" fmla="*/ 64 w 100"/>
                  <a:gd name="T67" fmla="*/ 82 h 154"/>
                  <a:gd name="T68" fmla="*/ 77 w 100"/>
                  <a:gd name="T69" fmla="*/ 32 h 154"/>
                  <a:gd name="T70" fmla="*/ 78 w 100"/>
                  <a:gd name="T71" fmla="*/ 9 h 154"/>
                  <a:gd name="T72" fmla="*/ 70 w 100"/>
                  <a:gd name="T73" fmla="*/ 5 h 1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0"/>
                  <a:gd name="T112" fmla="*/ 0 h 154"/>
                  <a:gd name="T113" fmla="*/ 100 w 100"/>
                  <a:gd name="T114" fmla="*/ 154 h 1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0" h="154">
                    <a:moveTo>
                      <a:pt x="67" y="0"/>
                    </a:moveTo>
                    <a:lnTo>
                      <a:pt x="72" y="0"/>
                    </a:lnTo>
                    <a:lnTo>
                      <a:pt x="77" y="1"/>
                    </a:lnTo>
                    <a:lnTo>
                      <a:pt x="82" y="4"/>
                    </a:lnTo>
                    <a:lnTo>
                      <a:pt x="93" y="15"/>
                    </a:lnTo>
                    <a:lnTo>
                      <a:pt x="95" y="18"/>
                    </a:lnTo>
                    <a:lnTo>
                      <a:pt x="98" y="23"/>
                    </a:lnTo>
                    <a:lnTo>
                      <a:pt x="99" y="28"/>
                    </a:lnTo>
                    <a:lnTo>
                      <a:pt x="99" y="33"/>
                    </a:lnTo>
                    <a:lnTo>
                      <a:pt x="100" y="37"/>
                    </a:lnTo>
                    <a:lnTo>
                      <a:pt x="100" y="42"/>
                    </a:lnTo>
                    <a:lnTo>
                      <a:pt x="99" y="60"/>
                    </a:lnTo>
                    <a:lnTo>
                      <a:pt x="95" y="80"/>
                    </a:lnTo>
                    <a:lnTo>
                      <a:pt x="90" y="97"/>
                    </a:lnTo>
                    <a:lnTo>
                      <a:pt x="83" y="113"/>
                    </a:lnTo>
                    <a:lnTo>
                      <a:pt x="75" y="127"/>
                    </a:lnTo>
                    <a:lnTo>
                      <a:pt x="65" y="138"/>
                    </a:lnTo>
                    <a:lnTo>
                      <a:pt x="61" y="142"/>
                    </a:lnTo>
                    <a:lnTo>
                      <a:pt x="54" y="147"/>
                    </a:lnTo>
                    <a:lnTo>
                      <a:pt x="49" y="149"/>
                    </a:lnTo>
                    <a:lnTo>
                      <a:pt x="45" y="152"/>
                    </a:lnTo>
                    <a:lnTo>
                      <a:pt x="38" y="154"/>
                    </a:lnTo>
                    <a:lnTo>
                      <a:pt x="26" y="154"/>
                    </a:lnTo>
                    <a:lnTo>
                      <a:pt x="23" y="153"/>
                    </a:lnTo>
                    <a:lnTo>
                      <a:pt x="20" y="152"/>
                    </a:lnTo>
                    <a:lnTo>
                      <a:pt x="16" y="149"/>
                    </a:lnTo>
                    <a:lnTo>
                      <a:pt x="9" y="142"/>
                    </a:lnTo>
                    <a:lnTo>
                      <a:pt x="6" y="138"/>
                    </a:lnTo>
                    <a:lnTo>
                      <a:pt x="4" y="133"/>
                    </a:lnTo>
                    <a:lnTo>
                      <a:pt x="1" y="122"/>
                    </a:lnTo>
                    <a:lnTo>
                      <a:pt x="0" y="113"/>
                    </a:lnTo>
                    <a:lnTo>
                      <a:pt x="0" y="95"/>
                    </a:lnTo>
                    <a:lnTo>
                      <a:pt x="4" y="78"/>
                    </a:lnTo>
                    <a:lnTo>
                      <a:pt x="9" y="61"/>
                    </a:lnTo>
                    <a:lnTo>
                      <a:pt x="17" y="42"/>
                    </a:lnTo>
                    <a:lnTo>
                      <a:pt x="27" y="26"/>
                    </a:lnTo>
                    <a:lnTo>
                      <a:pt x="38" y="14"/>
                    </a:lnTo>
                    <a:lnTo>
                      <a:pt x="49" y="5"/>
                    </a:lnTo>
                    <a:lnTo>
                      <a:pt x="54" y="3"/>
                    </a:lnTo>
                    <a:lnTo>
                      <a:pt x="58" y="1"/>
                    </a:lnTo>
                    <a:lnTo>
                      <a:pt x="62" y="0"/>
                    </a:lnTo>
                    <a:lnTo>
                      <a:pt x="67" y="0"/>
                    </a:lnTo>
                    <a:close/>
                    <a:moveTo>
                      <a:pt x="70" y="5"/>
                    </a:moveTo>
                    <a:lnTo>
                      <a:pt x="65" y="5"/>
                    </a:lnTo>
                    <a:lnTo>
                      <a:pt x="62" y="7"/>
                    </a:lnTo>
                    <a:lnTo>
                      <a:pt x="60" y="7"/>
                    </a:lnTo>
                    <a:lnTo>
                      <a:pt x="59" y="10"/>
                    </a:lnTo>
                    <a:lnTo>
                      <a:pt x="58" y="11"/>
                    </a:lnTo>
                    <a:lnTo>
                      <a:pt x="56" y="14"/>
                    </a:lnTo>
                    <a:lnTo>
                      <a:pt x="54" y="17"/>
                    </a:lnTo>
                    <a:lnTo>
                      <a:pt x="53" y="22"/>
                    </a:lnTo>
                    <a:lnTo>
                      <a:pt x="51" y="28"/>
                    </a:lnTo>
                    <a:lnTo>
                      <a:pt x="44" y="45"/>
                    </a:lnTo>
                    <a:lnTo>
                      <a:pt x="39" y="65"/>
                    </a:lnTo>
                    <a:lnTo>
                      <a:pt x="32" y="87"/>
                    </a:lnTo>
                    <a:lnTo>
                      <a:pt x="28" y="102"/>
                    </a:lnTo>
                    <a:lnTo>
                      <a:pt x="25" y="113"/>
                    </a:lnTo>
                    <a:lnTo>
                      <a:pt x="23" y="119"/>
                    </a:lnTo>
                    <a:lnTo>
                      <a:pt x="21" y="126"/>
                    </a:lnTo>
                    <a:lnTo>
                      <a:pt x="21" y="144"/>
                    </a:lnTo>
                    <a:lnTo>
                      <a:pt x="23" y="147"/>
                    </a:lnTo>
                    <a:lnTo>
                      <a:pt x="28" y="149"/>
                    </a:lnTo>
                    <a:lnTo>
                      <a:pt x="37" y="149"/>
                    </a:lnTo>
                    <a:lnTo>
                      <a:pt x="39" y="147"/>
                    </a:lnTo>
                    <a:lnTo>
                      <a:pt x="47" y="137"/>
                    </a:lnTo>
                    <a:lnTo>
                      <a:pt x="49" y="131"/>
                    </a:lnTo>
                    <a:lnTo>
                      <a:pt x="56" y="109"/>
                    </a:lnTo>
                    <a:lnTo>
                      <a:pt x="64" y="82"/>
                    </a:lnTo>
                    <a:lnTo>
                      <a:pt x="72" y="51"/>
                    </a:lnTo>
                    <a:lnTo>
                      <a:pt x="77" y="32"/>
                    </a:lnTo>
                    <a:lnTo>
                      <a:pt x="78" y="16"/>
                    </a:lnTo>
                    <a:lnTo>
                      <a:pt x="78" y="9"/>
                    </a:lnTo>
                    <a:lnTo>
                      <a:pt x="75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7" name="Freeform 1838"/>
              <p:cNvSpPr>
                <a:spLocks noChangeAspect="1"/>
              </p:cNvSpPr>
              <p:nvPr/>
            </p:nvSpPr>
            <p:spPr bwMode="auto">
              <a:xfrm>
                <a:off x="1170" y="1875"/>
                <a:ext cx="34" cy="35"/>
              </a:xfrm>
              <a:custGeom>
                <a:avLst/>
                <a:gdLst>
                  <a:gd name="T0" fmla="*/ 16 w 34"/>
                  <a:gd name="T1" fmla="*/ 0 h 35"/>
                  <a:gd name="T2" fmla="*/ 25 w 34"/>
                  <a:gd name="T3" fmla="*/ 2 h 35"/>
                  <a:gd name="T4" fmla="*/ 30 w 34"/>
                  <a:gd name="T5" fmla="*/ 5 h 35"/>
                  <a:gd name="T6" fmla="*/ 32 w 34"/>
                  <a:gd name="T7" fmla="*/ 8 h 35"/>
                  <a:gd name="T8" fmla="*/ 34 w 34"/>
                  <a:gd name="T9" fmla="*/ 13 h 35"/>
                  <a:gd name="T10" fmla="*/ 34 w 34"/>
                  <a:gd name="T11" fmla="*/ 22 h 35"/>
                  <a:gd name="T12" fmla="*/ 32 w 34"/>
                  <a:gd name="T13" fmla="*/ 25 h 35"/>
                  <a:gd name="T14" fmla="*/ 30 w 34"/>
                  <a:gd name="T15" fmla="*/ 30 h 35"/>
                  <a:gd name="T16" fmla="*/ 28 w 34"/>
                  <a:gd name="T17" fmla="*/ 33 h 35"/>
                  <a:gd name="T18" fmla="*/ 23 w 34"/>
                  <a:gd name="T19" fmla="*/ 35 h 35"/>
                  <a:gd name="T20" fmla="*/ 11 w 34"/>
                  <a:gd name="T21" fmla="*/ 35 h 35"/>
                  <a:gd name="T22" fmla="*/ 8 w 34"/>
                  <a:gd name="T23" fmla="*/ 34 h 35"/>
                  <a:gd name="T24" fmla="*/ 2 w 34"/>
                  <a:gd name="T25" fmla="*/ 28 h 35"/>
                  <a:gd name="T26" fmla="*/ 0 w 34"/>
                  <a:gd name="T27" fmla="*/ 23 h 35"/>
                  <a:gd name="T28" fmla="*/ 0 w 34"/>
                  <a:gd name="T29" fmla="*/ 12 h 35"/>
                  <a:gd name="T30" fmla="*/ 2 w 34"/>
                  <a:gd name="T31" fmla="*/ 7 h 35"/>
                  <a:gd name="T32" fmla="*/ 5 w 34"/>
                  <a:gd name="T33" fmla="*/ 5 h 35"/>
                  <a:gd name="T34" fmla="*/ 7 w 34"/>
                  <a:gd name="T35" fmla="*/ 3 h 35"/>
                  <a:gd name="T36" fmla="*/ 10 w 34"/>
                  <a:gd name="T37" fmla="*/ 1 h 35"/>
                  <a:gd name="T38" fmla="*/ 13 w 34"/>
                  <a:gd name="T39" fmla="*/ 1 h 35"/>
                  <a:gd name="T40" fmla="*/ 16 w 34"/>
                  <a:gd name="T41" fmla="*/ 0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35"/>
                  <a:gd name="T65" fmla="*/ 34 w 34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35">
                    <a:moveTo>
                      <a:pt x="16" y="0"/>
                    </a:moveTo>
                    <a:lnTo>
                      <a:pt x="25" y="2"/>
                    </a:lnTo>
                    <a:lnTo>
                      <a:pt x="30" y="5"/>
                    </a:lnTo>
                    <a:lnTo>
                      <a:pt x="32" y="8"/>
                    </a:lnTo>
                    <a:lnTo>
                      <a:pt x="34" y="13"/>
                    </a:lnTo>
                    <a:lnTo>
                      <a:pt x="34" y="22"/>
                    </a:lnTo>
                    <a:lnTo>
                      <a:pt x="32" y="25"/>
                    </a:lnTo>
                    <a:lnTo>
                      <a:pt x="30" y="30"/>
                    </a:lnTo>
                    <a:lnTo>
                      <a:pt x="28" y="33"/>
                    </a:lnTo>
                    <a:lnTo>
                      <a:pt x="23" y="35"/>
                    </a:lnTo>
                    <a:lnTo>
                      <a:pt x="11" y="35"/>
                    </a:lnTo>
                    <a:lnTo>
                      <a:pt x="8" y="34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" name="Freeform 1839"/>
              <p:cNvSpPr>
                <a:spLocks noChangeAspect="1"/>
              </p:cNvSpPr>
              <p:nvPr/>
            </p:nvSpPr>
            <p:spPr bwMode="auto">
              <a:xfrm>
                <a:off x="1235" y="1759"/>
                <a:ext cx="105" cy="151"/>
              </a:xfrm>
              <a:custGeom>
                <a:avLst/>
                <a:gdLst>
                  <a:gd name="T0" fmla="*/ 48 w 105"/>
                  <a:gd name="T1" fmla="*/ 0 h 151"/>
                  <a:gd name="T2" fmla="*/ 105 w 105"/>
                  <a:gd name="T3" fmla="*/ 0 h 151"/>
                  <a:gd name="T4" fmla="*/ 97 w 105"/>
                  <a:gd name="T5" fmla="*/ 25 h 151"/>
                  <a:gd name="T6" fmla="*/ 46 w 105"/>
                  <a:gd name="T7" fmla="*/ 25 h 151"/>
                  <a:gd name="T8" fmla="*/ 40 w 105"/>
                  <a:gd name="T9" fmla="*/ 39 h 151"/>
                  <a:gd name="T10" fmla="*/ 55 w 105"/>
                  <a:gd name="T11" fmla="*/ 42 h 151"/>
                  <a:gd name="T12" fmla="*/ 66 w 105"/>
                  <a:gd name="T13" fmla="*/ 48 h 151"/>
                  <a:gd name="T14" fmla="*/ 69 w 105"/>
                  <a:gd name="T15" fmla="*/ 51 h 151"/>
                  <a:gd name="T16" fmla="*/ 73 w 105"/>
                  <a:gd name="T17" fmla="*/ 55 h 151"/>
                  <a:gd name="T18" fmla="*/ 77 w 105"/>
                  <a:gd name="T19" fmla="*/ 57 h 151"/>
                  <a:gd name="T20" fmla="*/ 81 w 105"/>
                  <a:gd name="T21" fmla="*/ 64 h 151"/>
                  <a:gd name="T22" fmla="*/ 86 w 105"/>
                  <a:gd name="T23" fmla="*/ 77 h 151"/>
                  <a:gd name="T24" fmla="*/ 89 w 105"/>
                  <a:gd name="T25" fmla="*/ 88 h 151"/>
                  <a:gd name="T26" fmla="*/ 86 w 105"/>
                  <a:gd name="T27" fmla="*/ 103 h 151"/>
                  <a:gd name="T28" fmla="*/ 79 w 105"/>
                  <a:gd name="T29" fmla="*/ 118 h 151"/>
                  <a:gd name="T30" fmla="*/ 69 w 105"/>
                  <a:gd name="T31" fmla="*/ 132 h 151"/>
                  <a:gd name="T32" fmla="*/ 56 w 105"/>
                  <a:gd name="T33" fmla="*/ 141 h 151"/>
                  <a:gd name="T34" fmla="*/ 46 w 105"/>
                  <a:gd name="T35" fmla="*/ 147 h 151"/>
                  <a:gd name="T36" fmla="*/ 35 w 105"/>
                  <a:gd name="T37" fmla="*/ 150 h 151"/>
                  <a:gd name="T38" fmla="*/ 23 w 105"/>
                  <a:gd name="T39" fmla="*/ 151 h 151"/>
                  <a:gd name="T40" fmla="*/ 15 w 105"/>
                  <a:gd name="T41" fmla="*/ 151 h 151"/>
                  <a:gd name="T42" fmla="*/ 11 w 105"/>
                  <a:gd name="T43" fmla="*/ 150 h 151"/>
                  <a:gd name="T44" fmla="*/ 8 w 105"/>
                  <a:gd name="T45" fmla="*/ 149 h 151"/>
                  <a:gd name="T46" fmla="*/ 4 w 105"/>
                  <a:gd name="T47" fmla="*/ 146 h 151"/>
                  <a:gd name="T48" fmla="*/ 3 w 105"/>
                  <a:gd name="T49" fmla="*/ 144 h 151"/>
                  <a:gd name="T50" fmla="*/ 1 w 105"/>
                  <a:gd name="T51" fmla="*/ 141 h 151"/>
                  <a:gd name="T52" fmla="*/ 1 w 105"/>
                  <a:gd name="T53" fmla="*/ 139 h 151"/>
                  <a:gd name="T54" fmla="*/ 0 w 105"/>
                  <a:gd name="T55" fmla="*/ 136 h 151"/>
                  <a:gd name="T56" fmla="*/ 0 w 105"/>
                  <a:gd name="T57" fmla="*/ 133 h 151"/>
                  <a:gd name="T58" fmla="*/ 2 w 105"/>
                  <a:gd name="T59" fmla="*/ 128 h 151"/>
                  <a:gd name="T60" fmla="*/ 7 w 105"/>
                  <a:gd name="T61" fmla="*/ 125 h 151"/>
                  <a:gd name="T62" fmla="*/ 17 w 105"/>
                  <a:gd name="T63" fmla="*/ 125 h 151"/>
                  <a:gd name="T64" fmla="*/ 20 w 105"/>
                  <a:gd name="T65" fmla="*/ 129 h 151"/>
                  <a:gd name="T66" fmla="*/ 23 w 105"/>
                  <a:gd name="T67" fmla="*/ 130 h 151"/>
                  <a:gd name="T68" fmla="*/ 26 w 105"/>
                  <a:gd name="T69" fmla="*/ 133 h 151"/>
                  <a:gd name="T70" fmla="*/ 30 w 105"/>
                  <a:gd name="T71" fmla="*/ 136 h 151"/>
                  <a:gd name="T72" fmla="*/ 37 w 105"/>
                  <a:gd name="T73" fmla="*/ 141 h 151"/>
                  <a:gd name="T74" fmla="*/ 47 w 105"/>
                  <a:gd name="T75" fmla="*/ 141 h 151"/>
                  <a:gd name="T76" fmla="*/ 51 w 105"/>
                  <a:gd name="T77" fmla="*/ 139 h 151"/>
                  <a:gd name="T78" fmla="*/ 56 w 105"/>
                  <a:gd name="T79" fmla="*/ 135 h 151"/>
                  <a:gd name="T80" fmla="*/ 59 w 105"/>
                  <a:gd name="T81" fmla="*/ 128 h 151"/>
                  <a:gd name="T82" fmla="*/ 62 w 105"/>
                  <a:gd name="T83" fmla="*/ 119 h 151"/>
                  <a:gd name="T84" fmla="*/ 63 w 105"/>
                  <a:gd name="T85" fmla="*/ 110 h 151"/>
                  <a:gd name="T86" fmla="*/ 61 w 105"/>
                  <a:gd name="T87" fmla="*/ 96 h 151"/>
                  <a:gd name="T88" fmla="*/ 56 w 105"/>
                  <a:gd name="T89" fmla="*/ 85 h 151"/>
                  <a:gd name="T90" fmla="*/ 53 w 105"/>
                  <a:gd name="T91" fmla="*/ 80 h 151"/>
                  <a:gd name="T92" fmla="*/ 51 w 105"/>
                  <a:gd name="T93" fmla="*/ 77 h 151"/>
                  <a:gd name="T94" fmla="*/ 44 w 105"/>
                  <a:gd name="T95" fmla="*/ 69 h 151"/>
                  <a:gd name="T96" fmla="*/ 40 w 105"/>
                  <a:gd name="T97" fmla="*/ 67 h 151"/>
                  <a:gd name="T98" fmla="*/ 31 w 105"/>
                  <a:gd name="T99" fmla="*/ 64 h 151"/>
                  <a:gd name="T100" fmla="*/ 19 w 105"/>
                  <a:gd name="T101" fmla="*/ 62 h 151"/>
                  <a:gd name="T102" fmla="*/ 48 w 105"/>
                  <a:gd name="T103" fmla="*/ 0 h 15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5"/>
                  <a:gd name="T157" fmla="*/ 0 h 151"/>
                  <a:gd name="T158" fmla="*/ 105 w 105"/>
                  <a:gd name="T159" fmla="*/ 151 h 15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5" h="151">
                    <a:moveTo>
                      <a:pt x="48" y="0"/>
                    </a:moveTo>
                    <a:lnTo>
                      <a:pt x="105" y="0"/>
                    </a:lnTo>
                    <a:lnTo>
                      <a:pt x="97" y="25"/>
                    </a:lnTo>
                    <a:lnTo>
                      <a:pt x="46" y="25"/>
                    </a:lnTo>
                    <a:lnTo>
                      <a:pt x="40" y="39"/>
                    </a:lnTo>
                    <a:lnTo>
                      <a:pt x="55" y="42"/>
                    </a:lnTo>
                    <a:lnTo>
                      <a:pt x="66" y="48"/>
                    </a:lnTo>
                    <a:lnTo>
                      <a:pt x="69" y="51"/>
                    </a:lnTo>
                    <a:lnTo>
                      <a:pt x="73" y="55"/>
                    </a:lnTo>
                    <a:lnTo>
                      <a:pt x="77" y="57"/>
                    </a:lnTo>
                    <a:lnTo>
                      <a:pt x="81" y="64"/>
                    </a:lnTo>
                    <a:lnTo>
                      <a:pt x="86" y="77"/>
                    </a:lnTo>
                    <a:lnTo>
                      <a:pt x="89" y="88"/>
                    </a:lnTo>
                    <a:lnTo>
                      <a:pt x="86" y="103"/>
                    </a:lnTo>
                    <a:lnTo>
                      <a:pt x="79" y="118"/>
                    </a:lnTo>
                    <a:lnTo>
                      <a:pt x="69" y="132"/>
                    </a:lnTo>
                    <a:lnTo>
                      <a:pt x="56" y="141"/>
                    </a:lnTo>
                    <a:lnTo>
                      <a:pt x="46" y="147"/>
                    </a:lnTo>
                    <a:lnTo>
                      <a:pt x="35" y="150"/>
                    </a:lnTo>
                    <a:lnTo>
                      <a:pt x="23" y="151"/>
                    </a:lnTo>
                    <a:lnTo>
                      <a:pt x="15" y="151"/>
                    </a:lnTo>
                    <a:lnTo>
                      <a:pt x="11" y="150"/>
                    </a:lnTo>
                    <a:lnTo>
                      <a:pt x="8" y="149"/>
                    </a:lnTo>
                    <a:lnTo>
                      <a:pt x="4" y="146"/>
                    </a:lnTo>
                    <a:lnTo>
                      <a:pt x="3" y="144"/>
                    </a:lnTo>
                    <a:lnTo>
                      <a:pt x="1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0" y="133"/>
                    </a:lnTo>
                    <a:lnTo>
                      <a:pt x="2" y="128"/>
                    </a:lnTo>
                    <a:lnTo>
                      <a:pt x="7" y="125"/>
                    </a:lnTo>
                    <a:lnTo>
                      <a:pt x="17" y="125"/>
                    </a:lnTo>
                    <a:lnTo>
                      <a:pt x="20" y="129"/>
                    </a:lnTo>
                    <a:lnTo>
                      <a:pt x="23" y="130"/>
                    </a:lnTo>
                    <a:lnTo>
                      <a:pt x="26" y="133"/>
                    </a:lnTo>
                    <a:lnTo>
                      <a:pt x="30" y="136"/>
                    </a:lnTo>
                    <a:lnTo>
                      <a:pt x="37" y="141"/>
                    </a:lnTo>
                    <a:lnTo>
                      <a:pt x="47" y="141"/>
                    </a:lnTo>
                    <a:lnTo>
                      <a:pt x="51" y="139"/>
                    </a:lnTo>
                    <a:lnTo>
                      <a:pt x="56" y="135"/>
                    </a:lnTo>
                    <a:lnTo>
                      <a:pt x="59" y="128"/>
                    </a:lnTo>
                    <a:lnTo>
                      <a:pt x="62" y="119"/>
                    </a:lnTo>
                    <a:lnTo>
                      <a:pt x="63" y="110"/>
                    </a:lnTo>
                    <a:lnTo>
                      <a:pt x="61" y="96"/>
                    </a:lnTo>
                    <a:lnTo>
                      <a:pt x="56" y="85"/>
                    </a:lnTo>
                    <a:lnTo>
                      <a:pt x="53" y="80"/>
                    </a:lnTo>
                    <a:lnTo>
                      <a:pt x="51" y="77"/>
                    </a:lnTo>
                    <a:lnTo>
                      <a:pt x="44" y="69"/>
                    </a:lnTo>
                    <a:lnTo>
                      <a:pt x="40" y="67"/>
                    </a:lnTo>
                    <a:lnTo>
                      <a:pt x="31" y="64"/>
                    </a:lnTo>
                    <a:lnTo>
                      <a:pt x="19" y="6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" name="Line 1840"/>
              <p:cNvSpPr>
                <a:spLocks noChangeAspect="1" noChangeShapeType="1"/>
              </p:cNvSpPr>
              <p:nvPr/>
            </p:nvSpPr>
            <p:spPr bwMode="auto">
              <a:xfrm>
                <a:off x="1389" y="1475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" name="Freeform 1841"/>
              <p:cNvSpPr>
                <a:spLocks noChangeAspect="1"/>
              </p:cNvSpPr>
              <p:nvPr/>
            </p:nvSpPr>
            <p:spPr bwMode="auto">
              <a:xfrm>
                <a:off x="1233" y="1400"/>
                <a:ext cx="93" cy="152"/>
              </a:xfrm>
              <a:custGeom>
                <a:avLst/>
                <a:gdLst>
                  <a:gd name="T0" fmla="*/ 93 w 93"/>
                  <a:gd name="T1" fmla="*/ 0 h 152"/>
                  <a:gd name="T2" fmla="*/ 59 w 93"/>
                  <a:gd name="T3" fmla="*/ 124 h 152"/>
                  <a:gd name="T4" fmla="*/ 57 w 93"/>
                  <a:gd name="T5" fmla="*/ 129 h 152"/>
                  <a:gd name="T6" fmla="*/ 54 w 93"/>
                  <a:gd name="T7" fmla="*/ 136 h 152"/>
                  <a:gd name="T8" fmla="*/ 54 w 93"/>
                  <a:gd name="T9" fmla="*/ 139 h 152"/>
                  <a:gd name="T10" fmla="*/ 55 w 93"/>
                  <a:gd name="T11" fmla="*/ 140 h 152"/>
                  <a:gd name="T12" fmla="*/ 55 w 93"/>
                  <a:gd name="T13" fmla="*/ 141 h 152"/>
                  <a:gd name="T14" fmla="*/ 59 w 93"/>
                  <a:gd name="T15" fmla="*/ 145 h 152"/>
                  <a:gd name="T16" fmla="*/ 63 w 93"/>
                  <a:gd name="T17" fmla="*/ 145 h 152"/>
                  <a:gd name="T18" fmla="*/ 70 w 93"/>
                  <a:gd name="T19" fmla="*/ 147 h 152"/>
                  <a:gd name="T20" fmla="*/ 75 w 93"/>
                  <a:gd name="T21" fmla="*/ 147 h 152"/>
                  <a:gd name="T22" fmla="*/ 75 w 93"/>
                  <a:gd name="T23" fmla="*/ 152 h 152"/>
                  <a:gd name="T24" fmla="*/ 0 w 93"/>
                  <a:gd name="T25" fmla="*/ 152 h 152"/>
                  <a:gd name="T26" fmla="*/ 3 w 93"/>
                  <a:gd name="T27" fmla="*/ 147 h 152"/>
                  <a:gd name="T28" fmla="*/ 11 w 93"/>
                  <a:gd name="T29" fmla="*/ 147 h 152"/>
                  <a:gd name="T30" fmla="*/ 16 w 93"/>
                  <a:gd name="T31" fmla="*/ 145 h 152"/>
                  <a:gd name="T32" fmla="*/ 20 w 93"/>
                  <a:gd name="T33" fmla="*/ 145 h 152"/>
                  <a:gd name="T34" fmla="*/ 22 w 93"/>
                  <a:gd name="T35" fmla="*/ 143 h 152"/>
                  <a:gd name="T36" fmla="*/ 27 w 93"/>
                  <a:gd name="T37" fmla="*/ 139 h 152"/>
                  <a:gd name="T38" fmla="*/ 27 w 93"/>
                  <a:gd name="T39" fmla="*/ 136 h 152"/>
                  <a:gd name="T40" fmla="*/ 28 w 93"/>
                  <a:gd name="T41" fmla="*/ 134 h 152"/>
                  <a:gd name="T42" fmla="*/ 31 w 93"/>
                  <a:gd name="T43" fmla="*/ 124 h 152"/>
                  <a:gd name="T44" fmla="*/ 52 w 93"/>
                  <a:gd name="T45" fmla="*/ 52 h 152"/>
                  <a:gd name="T46" fmla="*/ 57 w 93"/>
                  <a:gd name="T47" fmla="*/ 40 h 152"/>
                  <a:gd name="T48" fmla="*/ 58 w 93"/>
                  <a:gd name="T49" fmla="*/ 36 h 152"/>
                  <a:gd name="T50" fmla="*/ 58 w 93"/>
                  <a:gd name="T51" fmla="*/ 33 h 152"/>
                  <a:gd name="T52" fmla="*/ 59 w 93"/>
                  <a:gd name="T53" fmla="*/ 33 h 152"/>
                  <a:gd name="T54" fmla="*/ 59 w 93"/>
                  <a:gd name="T55" fmla="*/ 25 h 152"/>
                  <a:gd name="T56" fmla="*/ 58 w 93"/>
                  <a:gd name="T57" fmla="*/ 21 h 152"/>
                  <a:gd name="T58" fmla="*/ 57 w 93"/>
                  <a:gd name="T59" fmla="*/ 19 h 152"/>
                  <a:gd name="T60" fmla="*/ 52 w 93"/>
                  <a:gd name="T61" fmla="*/ 16 h 152"/>
                  <a:gd name="T62" fmla="*/ 35 w 93"/>
                  <a:gd name="T63" fmla="*/ 16 h 152"/>
                  <a:gd name="T64" fmla="*/ 35 w 93"/>
                  <a:gd name="T65" fmla="*/ 14 h 152"/>
                  <a:gd name="T66" fmla="*/ 88 w 93"/>
                  <a:gd name="T67" fmla="*/ 0 h 152"/>
                  <a:gd name="T68" fmla="*/ 93 w 93"/>
                  <a:gd name="T69" fmla="*/ 0 h 1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152"/>
                  <a:gd name="T107" fmla="*/ 93 w 93"/>
                  <a:gd name="T108" fmla="*/ 152 h 1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152">
                    <a:moveTo>
                      <a:pt x="93" y="0"/>
                    </a:moveTo>
                    <a:lnTo>
                      <a:pt x="59" y="124"/>
                    </a:lnTo>
                    <a:lnTo>
                      <a:pt x="57" y="129"/>
                    </a:lnTo>
                    <a:lnTo>
                      <a:pt x="54" y="136"/>
                    </a:lnTo>
                    <a:lnTo>
                      <a:pt x="54" y="139"/>
                    </a:lnTo>
                    <a:lnTo>
                      <a:pt x="55" y="140"/>
                    </a:lnTo>
                    <a:lnTo>
                      <a:pt x="55" y="141"/>
                    </a:lnTo>
                    <a:lnTo>
                      <a:pt x="59" y="145"/>
                    </a:lnTo>
                    <a:lnTo>
                      <a:pt x="63" y="145"/>
                    </a:lnTo>
                    <a:lnTo>
                      <a:pt x="70" y="147"/>
                    </a:lnTo>
                    <a:lnTo>
                      <a:pt x="75" y="147"/>
                    </a:lnTo>
                    <a:lnTo>
                      <a:pt x="75" y="152"/>
                    </a:lnTo>
                    <a:lnTo>
                      <a:pt x="0" y="152"/>
                    </a:lnTo>
                    <a:lnTo>
                      <a:pt x="3" y="147"/>
                    </a:lnTo>
                    <a:lnTo>
                      <a:pt x="11" y="147"/>
                    </a:lnTo>
                    <a:lnTo>
                      <a:pt x="16" y="145"/>
                    </a:lnTo>
                    <a:lnTo>
                      <a:pt x="20" y="145"/>
                    </a:lnTo>
                    <a:lnTo>
                      <a:pt x="22" y="143"/>
                    </a:lnTo>
                    <a:lnTo>
                      <a:pt x="27" y="139"/>
                    </a:lnTo>
                    <a:lnTo>
                      <a:pt x="27" y="136"/>
                    </a:lnTo>
                    <a:lnTo>
                      <a:pt x="28" y="134"/>
                    </a:lnTo>
                    <a:lnTo>
                      <a:pt x="31" y="124"/>
                    </a:lnTo>
                    <a:lnTo>
                      <a:pt x="52" y="52"/>
                    </a:lnTo>
                    <a:lnTo>
                      <a:pt x="57" y="40"/>
                    </a:lnTo>
                    <a:lnTo>
                      <a:pt x="58" y="36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59" y="25"/>
                    </a:lnTo>
                    <a:lnTo>
                      <a:pt x="58" y="21"/>
                    </a:lnTo>
                    <a:lnTo>
                      <a:pt x="57" y="19"/>
                    </a:lnTo>
                    <a:lnTo>
                      <a:pt x="52" y="16"/>
                    </a:lnTo>
                    <a:lnTo>
                      <a:pt x="35" y="16"/>
                    </a:lnTo>
                    <a:lnTo>
                      <a:pt x="35" y="14"/>
                    </a:lnTo>
                    <a:lnTo>
                      <a:pt x="88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1" name="Line 1842"/>
              <p:cNvSpPr>
                <a:spLocks noChangeAspect="1" noChangeShapeType="1"/>
              </p:cNvSpPr>
              <p:nvPr/>
            </p:nvSpPr>
            <p:spPr bwMode="auto">
              <a:xfrm>
                <a:off x="1389" y="1119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2" name="Freeform 1843"/>
              <p:cNvSpPr>
                <a:spLocks noChangeAspect="1"/>
              </p:cNvSpPr>
              <p:nvPr/>
            </p:nvSpPr>
            <p:spPr bwMode="auto">
              <a:xfrm>
                <a:off x="1065" y="1045"/>
                <a:ext cx="93" cy="151"/>
              </a:xfrm>
              <a:custGeom>
                <a:avLst/>
                <a:gdLst>
                  <a:gd name="T0" fmla="*/ 93 w 93"/>
                  <a:gd name="T1" fmla="*/ 0 h 151"/>
                  <a:gd name="T2" fmla="*/ 58 w 93"/>
                  <a:gd name="T3" fmla="*/ 123 h 151"/>
                  <a:gd name="T4" fmla="*/ 56 w 93"/>
                  <a:gd name="T5" fmla="*/ 128 h 151"/>
                  <a:gd name="T6" fmla="*/ 54 w 93"/>
                  <a:gd name="T7" fmla="*/ 135 h 151"/>
                  <a:gd name="T8" fmla="*/ 54 w 93"/>
                  <a:gd name="T9" fmla="*/ 138 h 151"/>
                  <a:gd name="T10" fmla="*/ 55 w 93"/>
                  <a:gd name="T11" fmla="*/ 139 h 151"/>
                  <a:gd name="T12" fmla="*/ 55 w 93"/>
                  <a:gd name="T13" fmla="*/ 140 h 151"/>
                  <a:gd name="T14" fmla="*/ 58 w 93"/>
                  <a:gd name="T15" fmla="*/ 144 h 151"/>
                  <a:gd name="T16" fmla="*/ 62 w 93"/>
                  <a:gd name="T17" fmla="*/ 144 h 151"/>
                  <a:gd name="T18" fmla="*/ 69 w 93"/>
                  <a:gd name="T19" fmla="*/ 146 h 151"/>
                  <a:gd name="T20" fmla="*/ 74 w 93"/>
                  <a:gd name="T21" fmla="*/ 146 h 151"/>
                  <a:gd name="T22" fmla="*/ 74 w 93"/>
                  <a:gd name="T23" fmla="*/ 151 h 151"/>
                  <a:gd name="T24" fmla="*/ 0 w 93"/>
                  <a:gd name="T25" fmla="*/ 151 h 151"/>
                  <a:gd name="T26" fmla="*/ 2 w 93"/>
                  <a:gd name="T27" fmla="*/ 146 h 151"/>
                  <a:gd name="T28" fmla="*/ 11 w 93"/>
                  <a:gd name="T29" fmla="*/ 146 h 151"/>
                  <a:gd name="T30" fmla="*/ 16 w 93"/>
                  <a:gd name="T31" fmla="*/ 144 h 151"/>
                  <a:gd name="T32" fmla="*/ 19 w 93"/>
                  <a:gd name="T33" fmla="*/ 144 h 151"/>
                  <a:gd name="T34" fmla="*/ 22 w 93"/>
                  <a:gd name="T35" fmla="*/ 143 h 151"/>
                  <a:gd name="T36" fmla="*/ 27 w 93"/>
                  <a:gd name="T37" fmla="*/ 138 h 151"/>
                  <a:gd name="T38" fmla="*/ 27 w 93"/>
                  <a:gd name="T39" fmla="*/ 135 h 151"/>
                  <a:gd name="T40" fmla="*/ 28 w 93"/>
                  <a:gd name="T41" fmla="*/ 133 h 151"/>
                  <a:gd name="T42" fmla="*/ 30 w 93"/>
                  <a:gd name="T43" fmla="*/ 123 h 151"/>
                  <a:gd name="T44" fmla="*/ 51 w 93"/>
                  <a:gd name="T45" fmla="*/ 51 h 151"/>
                  <a:gd name="T46" fmla="*/ 56 w 93"/>
                  <a:gd name="T47" fmla="*/ 39 h 151"/>
                  <a:gd name="T48" fmla="*/ 57 w 93"/>
                  <a:gd name="T49" fmla="*/ 35 h 151"/>
                  <a:gd name="T50" fmla="*/ 57 w 93"/>
                  <a:gd name="T51" fmla="*/ 33 h 151"/>
                  <a:gd name="T52" fmla="*/ 58 w 93"/>
                  <a:gd name="T53" fmla="*/ 33 h 151"/>
                  <a:gd name="T54" fmla="*/ 58 w 93"/>
                  <a:gd name="T55" fmla="*/ 24 h 151"/>
                  <a:gd name="T56" fmla="*/ 57 w 93"/>
                  <a:gd name="T57" fmla="*/ 21 h 151"/>
                  <a:gd name="T58" fmla="*/ 56 w 93"/>
                  <a:gd name="T59" fmla="*/ 18 h 151"/>
                  <a:gd name="T60" fmla="*/ 51 w 93"/>
                  <a:gd name="T61" fmla="*/ 16 h 151"/>
                  <a:gd name="T62" fmla="*/ 34 w 93"/>
                  <a:gd name="T63" fmla="*/ 16 h 151"/>
                  <a:gd name="T64" fmla="*/ 34 w 93"/>
                  <a:gd name="T65" fmla="*/ 13 h 151"/>
                  <a:gd name="T66" fmla="*/ 88 w 93"/>
                  <a:gd name="T67" fmla="*/ 0 h 151"/>
                  <a:gd name="T68" fmla="*/ 93 w 93"/>
                  <a:gd name="T69" fmla="*/ 0 h 1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151"/>
                  <a:gd name="T107" fmla="*/ 93 w 93"/>
                  <a:gd name="T108" fmla="*/ 151 h 1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151">
                    <a:moveTo>
                      <a:pt x="93" y="0"/>
                    </a:moveTo>
                    <a:lnTo>
                      <a:pt x="58" y="123"/>
                    </a:lnTo>
                    <a:lnTo>
                      <a:pt x="56" y="128"/>
                    </a:lnTo>
                    <a:lnTo>
                      <a:pt x="54" y="135"/>
                    </a:lnTo>
                    <a:lnTo>
                      <a:pt x="54" y="138"/>
                    </a:lnTo>
                    <a:lnTo>
                      <a:pt x="55" y="139"/>
                    </a:lnTo>
                    <a:lnTo>
                      <a:pt x="55" y="140"/>
                    </a:lnTo>
                    <a:lnTo>
                      <a:pt x="58" y="144"/>
                    </a:lnTo>
                    <a:lnTo>
                      <a:pt x="62" y="144"/>
                    </a:lnTo>
                    <a:lnTo>
                      <a:pt x="69" y="146"/>
                    </a:lnTo>
                    <a:lnTo>
                      <a:pt x="74" y="146"/>
                    </a:lnTo>
                    <a:lnTo>
                      <a:pt x="74" y="151"/>
                    </a:lnTo>
                    <a:lnTo>
                      <a:pt x="0" y="151"/>
                    </a:lnTo>
                    <a:lnTo>
                      <a:pt x="2" y="146"/>
                    </a:lnTo>
                    <a:lnTo>
                      <a:pt x="11" y="146"/>
                    </a:lnTo>
                    <a:lnTo>
                      <a:pt x="16" y="144"/>
                    </a:lnTo>
                    <a:lnTo>
                      <a:pt x="19" y="144"/>
                    </a:lnTo>
                    <a:lnTo>
                      <a:pt x="22" y="143"/>
                    </a:lnTo>
                    <a:lnTo>
                      <a:pt x="27" y="138"/>
                    </a:lnTo>
                    <a:lnTo>
                      <a:pt x="27" y="135"/>
                    </a:lnTo>
                    <a:lnTo>
                      <a:pt x="28" y="133"/>
                    </a:lnTo>
                    <a:lnTo>
                      <a:pt x="30" y="123"/>
                    </a:lnTo>
                    <a:lnTo>
                      <a:pt x="51" y="51"/>
                    </a:lnTo>
                    <a:lnTo>
                      <a:pt x="56" y="39"/>
                    </a:lnTo>
                    <a:lnTo>
                      <a:pt x="57" y="35"/>
                    </a:lnTo>
                    <a:lnTo>
                      <a:pt x="57" y="33"/>
                    </a:lnTo>
                    <a:lnTo>
                      <a:pt x="58" y="33"/>
                    </a:lnTo>
                    <a:lnTo>
                      <a:pt x="58" y="24"/>
                    </a:lnTo>
                    <a:lnTo>
                      <a:pt x="57" y="21"/>
                    </a:lnTo>
                    <a:lnTo>
                      <a:pt x="56" y="18"/>
                    </a:lnTo>
                    <a:lnTo>
                      <a:pt x="51" y="16"/>
                    </a:lnTo>
                    <a:lnTo>
                      <a:pt x="34" y="16"/>
                    </a:lnTo>
                    <a:lnTo>
                      <a:pt x="34" y="13"/>
                    </a:lnTo>
                    <a:lnTo>
                      <a:pt x="88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3" name="Freeform 1844"/>
              <p:cNvSpPr>
                <a:spLocks noChangeAspect="1"/>
              </p:cNvSpPr>
              <p:nvPr/>
            </p:nvSpPr>
            <p:spPr bwMode="auto">
              <a:xfrm>
                <a:off x="1170" y="1163"/>
                <a:ext cx="34" cy="36"/>
              </a:xfrm>
              <a:custGeom>
                <a:avLst/>
                <a:gdLst>
                  <a:gd name="T0" fmla="*/ 16 w 34"/>
                  <a:gd name="T1" fmla="*/ 0 h 36"/>
                  <a:gd name="T2" fmla="*/ 25 w 34"/>
                  <a:gd name="T3" fmla="*/ 3 h 36"/>
                  <a:gd name="T4" fmla="*/ 30 w 34"/>
                  <a:gd name="T5" fmla="*/ 5 h 36"/>
                  <a:gd name="T6" fmla="*/ 32 w 34"/>
                  <a:gd name="T7" fmla="*/ 9 h 36"/>
                  <a:gd name="T8" fmla="*/ 34 w 34"/>
                  <a:gd name="T9" fmla="*/ 14 h 36"/>
                  <a:gd name="T10" fmla="*/ 34 w 34"/>
                  <a:gd name="T11" fmla="*/ 22 h 36"/>
                  <a:gd name="T12" fmla="*/ 32 w 34"/>
                  <a:gd name="T13" fmla="*/ 26 h 36"/>
                  <a:gd name="T14" fmla="*/ 30 w 34"/>
                  <a:gd name="T15" fmla="*/ 31 h 36"/>
                  <a:gd name="T16" fmla="*/ 28 w 34"/>
                  <a:gd name="T17" fmla="*/ 33 h 36"/>
                  <a:gd name="T18" fmla="*/ 23 w 34"/>
                  <a:gd name="T19" fmla="*/ 36 h 36"/>
                  <a:gd name="T20" fmla="*/ 11 w 34"/>
                  <a:gd name="T21" fmla="*/ 36 h 36"/>
                  <a:gd name="T22" fmla="*/ 8 w 34"/>
                  <a:gd name="T23" fmla="*/ 35 h 36"/>
                  <a:gd name="T24" fmla="*/ 2 w 34"/>
                  <a:gd name="T25" fmla="*/ 28 h 36"/>
                  <a:gd name="T26" fmla="*/ 0 w 34"/>
                  <a:gd name="T27" fmla="*/ 24 h 36"/>
                  <a:gd name="T28" fmla="*/ 0 w 34"/>
                  <a:gd name="T29" fmla="*/ 13 h 36"/>
                  <a:gd name="T30" fmla="*/ 2 w 34"/>
                  <a:gd name="T31" fmla="*/ 8 h 36"/>
                  <a:gd name="T32" fmla="*/ 5 w 34"/>
                  <a:gd name="T33" fmla="*/ 5 h 36"/>
                  <a:gd name="T34" fmla="*/ 7 w 34"/>
                  <a:gd name="T35" fmla="*/ 4 h 36"/>
                  <a:gd name="T36" fmla="*/ 10 w 34"/>
                  <a:gd name="T37" fmla="*/ 2 h 36"/>
                  <a:gd name="T38" fmla="*/ 13 w 34"/>
                  <a:gd name="T39" fmla="*/ 2 h 36"/>
                  <a:gd name="T40" fmla="*/ 16 w 34"/>
                  <a:gd name="T41" fmla="*/ 0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36"/>
                  <a:gd name="T65" fmla="*/ 34 w 34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36">
                    <a:moveTo>
                      <a:pt x="16" y="0"/>
                    </a:moveTo>
                    <a:lnTo>
                      <a:pt x="25" y="3"/>
                    </a:lnTo>
                    <a:lnTo>
                      <a:pt x="30" y="5"/>
                    </a:lnTo>
                    <a:lnTo>
                      <a:pt x="32" y="9"/>
                    </a:lnTo>
                    <a:lnTo>
                      <a:pt x="34" y="14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30" y="31"/>
                    </a:lnTo>
                    <a:lnTo>
                      <a:pt x="28" y="33"/>
                    </a:lnTo>
                    <a:lnTo>
                      <a:pt x="23" y="36"/>
                    </a:lnTo>
                    <a:lnTo>
                      <a:pt x="11" y="36"/>
                    </a:lnTo>
                    <a:lnTo>
                      <a:pt x="8" y="35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4" name="Freeform 1845"/>
              <p:cNvSpPr>
                <a:spLocks noChangeAspect="1"/>
              </p:cNvSpPr>
              <p:nvPr/>
            </p:nvSpPr>
            <p:spPr bwMode="auto">
              <a:xfrm>
                <a:off x="1235" y="1047"/>
                <a:ext cx="105" cy="152"/>
              </a:xfrm>
              <a:custGeom>
                <a:avLst/>
                <a:gdLst>
                  <a:gd name="T0" fmla="*/ 48 w 105"/>
                  <a:gd name="T1" fmla="*/ 0 h 152"/>
                  <a:gd name="T2" fmla="*/ 105 w 105"/>
                  <a:gd name="T3" fmla="*/ 0 h 152"/>
                  <a:gd name="T4" fmla="*/ 97 w 105"/>
                  <a:gd name="T5" fmla="*/ 26 h 152"/>
                  <a:gd name="T6" fmla="*/ 46 w 105"/>
                  <a:gd name="T7" fmla="*/ 26 h 152"/>
                  <a:gd name="T8" fmla="*/ 40 w 105"/>
                  <a:gd name="T9" fmla="*/ 39 h 152"/>
                  <a:gd name="T10" fmla="*/ 55 w 105"/>
                  <a:gd name="T11" fmla="*/ 43 h 152"/>
                  <a:gd name="T12" fmla="*/ 66 w 105"/>
                  <a:gd name="T13" fmla="*/ 49 h 152"/>
                  <a:gd name="T14" fmla="*/ 69 w 105"/>
                  <a:gd name="T15" fmla="*/ 52 h 152"/>
                  <a:gd name="T16" fmla="*/ 73 w 105"/>
                  <a:gd name="T17" fmla="*/ 55 h 152"/>
                  <a:gd name="T18" fmla="*/ 77 w 105"/>
                  <a:gd name="T19" fmla="*/ 58 h 152"/>
                  <a:gd name="T20" fmla="*/ 81 w 105"/>
                  <a:gd name="T21" fmla="*/ 65 h 152"/>
                  <a:gd name="T22" fmla="*/ 86 w 105"/>
                  <a:gd name="T23" fmla="*/ 77 h 152"/>
                  <a:gd name="T24" fmla="*/ 89 w 105"/>
                  <a:gd name="T25" fmla="*/ 88 h 152"/>
                  <a:gd name="T26" fmla="*/ 86 w 105"/>
                  <a:gd name="T27" fmla="*/ 104 h 152"/>
                  <a:gd name="T28" fmla="*/ 79 w 105"/>
                  <a:gd name="T29" fmla="*/ 119 h 152"/>
                  <a:gd name="T30" fmla="*/ 69 w 105"/>
                  <a:gd name="T31" fmla="*/ 132 h 152"/>
                  <a:gd name="T32" fmla="*/ 56 w 105"/>
                  <a:gd name="T33" fmla="*/ 142 h 152"/>
                  <a:gd name="T34" fmla="*/ 46 w 105"/>
                  <a:gd name="T35" fmla="*/ 148 h 152"/>
                  <a:gd name="T36" fmla="*/ 35 w 105"/>
                  <a:gd name="T37" fmla="*/ 151 h 152"/>
                  <a:gd name="T38" fmla="*/ 23 w 105"/>
                  <a:gd name="T39" fmla="*/ 152 h 152"/>
                  <a:gd name="T40" fmla="*/ 15 w 105"/>
                  <a:gd name="T41" fmla="*/ 152 h 152"/>
                  <a:gd name="T42" fmla="*/ 11 w 105"/>
                  <a:gd name="T43" fmla="*/ 151 h 152"/>
                  <a:gd name="T44" fmla="*/ 8 w 105"/>
                  <a:gd name="T45" fmla="*/ 149 h 152"/>
                  <a:gd name="T46" fmla="*/ 4 w 105"/>
                  <a:gd name="T47" fmla="*/ 147 h 152"/>
                  <a:gd name="T48" fmla="*/ 3 w 105"/>
                  <a:gd name="T49" fmla="*/ 144 h 152"/>
                  <a:gd name="T50" fmla="*/ 1 w 105"/>
                  <a:gd name="T51" fmla="*/ 142 h 152"/>
                  <a:gd name="T52" fmla="*/ 1 w 105"/>
                  <a:gd name="T53" fmla="*/ 140 h 152"/>
                  <a:gd name="T54" fmla="*/ 0 w 105"/>
                  <a:gd name="T55" fmla="*/ 137 h 152"/>
                  <a:gd name="T56" fmla="*/ 0 w 105"/>
                  <a:gd name="T57" fmla="*/ 133 h 152"/>
                  <a:gd name="T58" fmla="*/ 2 w 105"/>
                  <a:gd name="T59" fmla="*/ 129 h 152"/>
                  <a:gd name="T60" fmla="*/ 7 w 105"/>
                  <a:gd name="T61" fmla="*/ 126 h 152"/>
                  <a:gd name="T62" fmla="*/ 17 w 105"/>
                  <a:gd name="T63" fmla="*/ 126 h 152"/>
                  <a:gd name="T64" fmla="*/ 20 w 105"/>
                  <a:gd name="T65" fmla="*/ 130 h 152"/>
                  <a:gd name="T66" fmla="*/ 23 w 105"/>
                  <a:gd name="T67" fmla="*/ 131 h 152"/>
                  <a:gd name="T68" fmla="*/ 26 w 105"/>
                  <a:gd name="T69" fmla="*/ 133 h 152"/>
                  <a:gd name="T70" fmla="*/ 30 w 105"/>
                  <a:gd name="T71" fmla="*/ 137 h 152"/>
                  <a:gd name="T72" fmla="*/ 37 w 105"/>
                  <a:gd name="T73" fmla="*/ 142 h 152"/>
                  <a:gd name="T74" fmla="*/ 47 w 105"/>
                  <a:gd name="T75" fmla="*/ 142 h 152"/>
                  <a:gd name="T76" fmla="*/ 51 w 105"/>
                  <a:gd name="T77" fmla="*/ 140 h 152"/>
                  <a:gd name="T78" fmla="*/ 56 w 105"/>
                  <a:gd name="T79" fmla="*/ 136 h 152"/>
                  <a:gd name="T80" fmla="*/ 59 w 105"/>
                  <a:gd name="T81" fmla="*/ 129 h 152"/>
                  <a:gd name="T82" fmla="*/ 62 w 105"/>
                  <a:gd name="T83" fmla="*/ 120 h 152"/>
                  <a:gd name="T84" fmla="*/ 63 w 105"/>
                  <a:gd name="T85" fmla="*/ 110 h 152"/>
                  <a:gd name="T86" fmla="*/ 61 w 105"/>
                  <a:gd name="T87" fmla="*/ 97 h 152"/>
                  <a:gd name="T88" fmla="*/ 56 w 105"/>
                  <a:gd name="T89" fmla="*/ 86 h 152"/>
                  <a:gd name="T90" fmla="*/ 53 w 105"/>
                  <a:gd name="T91" fmla="*/ 81 h 152"/>
                  <a:gd name="T92" fmla="*/ 51 w 105"/>
                  <a:gd name="T93" fmla="*/ 77 h 152"/>
                  <a:gd name="T94" fmla="*/ 44 w 105"/>
                  <a:gd name="T95" fmla="*/ 70 h 152"/>
                  <a:gd name="T96" fmla="*/ 40 w 105"/>
                  <a:gd name="T97" fmla="*/ 67 h 152"/>
                  <a:gd name="T98" fmla="*/ 31 w 105"/>
                  <a:gd name="T99" fmla="*/ 65 h 152"/>
                  <a:gd name="T100" fmla="*/ 19 w 105"/>
                  <a:gd name="T101" fmla="*/ 63 h 152"/>
                  <a:gd name="T102" fmla="*/ 48 w 105"/>
                  <a:gd name="T103" fmla="*/ 0 h 1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5"/>
                  <a:gd name="T157" fmla="*/ 0 h 152"/>
                  <a:gd name="T158" fmla="*/ 105 w 105"/>
                  <a:gd name="T159" fmla="*/ 152 h 1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5" h="152">
                    <a:moveTo>
                      <a:pt x="48" y="0"/>
                    </a:moveTo>
                    <a:lnTo>
                      <a:pt x="105" y="0"/>
                    </a:lnTo>
                    <a:lnTo>
                      <a:pt x="97" y="26"/>
                    </a:lnTo>
                    <a:lnTo>
                      <a:pt x="46" y="26"/>
                    </a:lnTo>
                    <a:lnTo>
                      <a:pt x="40" y="39"/>
                    </a:lnTo>
                    <a:lnTo>
                      <a:pt x="55" y="43"/>
                    </a:lnTo>
                    <a:lnTo>
                      <a:pt x="66" y="49"/>
                    </a:lnTo>
                    <a:lnTo>
                      <a:pt x="69" y="52"/>
                    </a:lnTo>
                    <a:lnTo>
                      <a:pt x="73" y="55"/>
                    </a:lnTo>
                    <a:lnTo>
                      <a:pt x="77" y="58"/>
                    </a:lnTo>
                    <a:lnTo>
                      <a:pt x="81" y="65"/>
                    </a:lnTo>
                    <a:lnTo>
                      <a:pt x="86" y="77"/>
                    </a:lnTo>
                    <a:lnTo>
                      <a:pt x="89" y="88"/>
                    </a:lnTo>
                    <a:lnTo>
                      <a:pt x="86" y="104"/>
                    </a:lnTo>
                    <a:lnTo>
                      <a:pt x="79" y="119"/>
                    </a:lnTo>
                    <a:lnTo>
                      <a:pt x="69" y="132"/>
                    </a:lnTo>
                    <a:lnTo>
                      <a:pt x="56" y="142"/>
                    </a:lnTo>
                    <a:lnTo>
                      <a:pt x="46" y="148"/>
                    </a:lnTo>
                    <a:lnTo>
                      <a:pt x="35" y="151"/>
                    </a:lnTo>
                    <a:lnTo>
                      <a:pt x="23" y="152"/>
                    </a:lnTo>
                    <a:lnTo>
                      <a:pt x="15" y="152"/>
                    </a:lnTo>
                    <a:lnTo>
                      <a:pt x="11" y="151"/>
                    </a:lnTo>
                    <a:lnTo>
                      <a:pt x="8" y="149"/>
                    </a:lnTo>
                    <a:lnTo>
                      <a:pt x="4" y="147"/>
                    </a:lnTo>
                    <a:lnTo>
                      <a:pt x="3" y="144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2" y="129"/>
                    </a:lnTo>
                    <a:lnTo>
                      <a:pt x="7" y="126"/>
                    </a:lnTo>
                    <a:lnTo>
                      <a:pt x="17" y="126"/>
                    </a:lnTo>
                    <a:lnTo>
                      <a:pt x="20" y="130"/>
                    </a:lnTo>
                    <a:lnTo>
                      <a:pt x="23" y="131"/>
                    </a:lnTo>
                    <a:lnTo>
                      <a:pt x="26" y="133"/>
                    </a:lnTo>
                    <a:lnTo>
                      <a:pt x="30" y="137"/>
                    </a:lnTo>
                    <a:lnTo>
                      <a:pt x="37" y="142"/>
                    </a:lnTo>
                    <a:lnTo>
                      <a:pt x="47" y="142"/>
                    </a:lnTo>
                    <a:lnTo>
                      <a:pt x="51" y="140"/>
                    </a:lnTo>
                    <a:lnTo>
                      <a:pt x="56" y="136"/>
                    </a:lnTo>
                    <a:lnTo>
                      <a:pt x="59" y="129"/>
                    </a:lnTo>
                    <a:lnTo>
                      <a:pt x="62" y="120"/>
                    </a:lnTo>
                    <a:lnTo>
                      <a:pt x="63" y="110"/>
                    </a:lnTo>
                    <a:lnTo>
                      <a:pt x="61" y="97"/>
                    </a:lnTo>
                    <a:lnTo>
                      <a:pt x="56" y="86"/>
                    </a:lnTo>
                    <a:lnTo>
                      <a:pt x="53" y="81"/>
                    </a:lnTo>
                    <a:lnTo>
                      <a:pt x="51" y="77"/>
                    </a:lnTo>
                    <a:lnTo>
                      <a:pt x="44" y="70"/>
                    </a:lnTo>
                    <a:lnTo>
                      <a:pt x="40" y="67"/>
                    </a:lnTo>
                    <a:lnTo>
                      <a:pt x="31" y="65"/>
                    </a:lnTo>
                    <a:lnTo>
                      <a:pt x="19" y="6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5" name="Line 1846"/>
              <p:cNvSpPr>
                <a:spLocks noChangeAspect="1" noChangeShapeType="1"/>
              </p:cNvSpPr>
              <p:nvPr/>
            </p:nvSpPr>
            <p:spPr bwMode="auto">
              <a:xfrm>
                <a:off x="1389" y="3181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6" name="Line 1847"/>
              <p:cNvSpPr>
                <a:spLocks noChangeAspect="1" noChangeShapeType="1"/>
              </p:cNvSpPr>
              <p:nvPr/>
            </p:nvSpPr>
            <p:spPr bwMode="auto">
              <a:xfrm>
                <a:off x="1389" y="3110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7" name="Line 1848"/>
              <p:cNvSpPr>
                <a:spLocks noChangeAspect="1" noChangeShapeType="1"/>
              </p:cNvSpPr>
              <p:nvPr/>
            </p:nvSpPr>
            <p:spPr bwMode="auto">
              <a:xfrm>
                <a:off x="1389" y="3039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" name="Line 1849"/>
              <p:cNvSpPr>
                <a:spLocks noChangeAspect="1" noChangeShapeType="1"/>
              </p:cNvSpPr>
              <p:nvPr/>
            </p:nvSpPr>
            <p:spPr bwMode="auto">
              <a:xfrm>
                <a:off x="1389" y="2968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" name="Line 1850"/>
              <p:cNvSpPr>
                <a:spLocks noChangeAspect="1" noChangeShapeType="1"/>
              </p:cNvSpPr>
              <p:nvPr/>
            </p:nvSpPr>
            <p:spPr bwMode="auto">
              <a:xfrm>
                <a:off x="1389" y="2825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" name="Line 1851"/>
              <p:cNvSpPr>
                <a:spLocks noChangeAspect="1" noChangeShapeType="1"/>
              </p:cNvSpPr>
              <p:nvPr/>
            </p:nvSpPr>
            <p:spPr bwMode="auto">
              <a:xfrm>
                <a:off x="1389" y="2755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" name="Line 1852"/>
              <p:cNvSpPr>
                <a:spLocks noChangeAspect="1" noChangeShapeType="1"/>
              </p:cNvSpPr>
              <p:nvPr/>
            </p:nvSpPr>
            <p:spPr bwMode="auto">
              <a:xfrm>
                <a:off x="1389" y="2684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" name="Line 1853"/>
              <p:cNvSpPr>
                <a:spLocks noChangeAspect="1" noChangeShapeType="1"/>
              </p:cNvSpPr>
              <p:nvPr/>
            </p:nvSpPr>
            <p:spPr bwMode="auto">
              <a:xfrm>
                <a:off x="1389" y="2613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" name="Line 1854"/>
              <p:cNvSpPr>
                <a:spLocks noChangeAspect="1" noChangeShapeType="1"/>
              </p:cNvSpPr>
              <p:nvPr/>
            </p:nvSpPr>
            <p:spPr bwMode="auto">
              <a:xfrm>
                <a:off x="1389" y="2470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" name="Line 1855"/>
              <p:cNvSpPr>
                <a:spLocks noChangeAspect="1" noChangeShapeType="1"/>
              </p:cNvSpPr>
              <p:nvPr/>
            </p:nvSpPr>
            <p:spPr bwMode="auto">
              <a:xfrm>
                <a:off x="1389" y="2399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5" name="Line 1856"/>
              <p:cNvSpPr>
                <a:spLocks noChangeAspect="1" noChangeShapeType="1"/>
              </p:cNvSpPr>
              <p:nvPr/>
            </p:nvSpPr>
            <p:spPr bwMode="auto">
              <a:xfrm>
                <a:off x="1389" y="2328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6" name="Line 1857"/>
              <p:cNvSpPr>
                <a:spLocks noChangeAspect="1" noChangeShapeType="1"/>
              </p:cNvSpPr>
              <p:nvPr/>
            </p:nvSpPr>
            <p:spPr bwMode="auto">
              <a:xfrm>
                <a:off x="1389" y="2257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7" name="Line 1858"/>
              <p:cNvSpPr>
                <a:spLocks noChangeAspect="1" noChangeShapeType="1"/>
              </p:cNvSpPr>
              <p:nvPr/>
            </p:nvSpPr>
            <p:spPr bwMode="auto">
              <a:xfrm>
                <a:off x="1389" y="2114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" name="Line 1859"/>
              <p:cNvSpPr>
                <a:spLocks noChangeAspect="1" noChangeShapeType="1"/>
              </p:cNvSpPr>
              <p:nvPr/>
            </p:nvSpPr>
            <p:spPr bwMode="auto">
              <a:xfrm>
                <a:off x="1389" y="2043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" name="Line 1860"/>
              <p:cNvSpPr>
                <a:spLocks noChangeAspect="1" noChangeShapeType="1"/>
              </p:cNvSpPr>
              <p:nvPr/>
            </p:nvSpPr>
            <p:spPr bwMode="auto">
              <a:xfrm>
                <a:off x="1389" y="1972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" name="Line 1861"/>
              <p:cNvSpPr>
                <a:spLocks noChangeAspect="1" noChangeShapeType="1"/>
              </p:cNvSpPr>
              <p:nvPr/>
            </p:nvSpPr>
            <p:spPr bwMode="auto">
              <a:xfrm>
                <a:off x="1389" y="1902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1" name="Line 1862"/>
              <p:cNvSpPr>
                <a:spLocks noChangeAspect="1" noChangeShapeType="1"/>
              </p:cNvSpPr>
              <p:nvPr/>
            </p:nvSpPr>
            <p:spPr bwMode="auto">
              <a:xfrm>
                <a:off x="1389" y="1760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Line 1863"/>
              <p:cNvSpPr>
                <a:spLocks noChangeAspect="1" noChangeShapeType="1"/>
              </p:cNvSpPr>
              <p:nvPr/>
            </p:nvSpPr>
            <p:spPr bwMode="auto">
              <a:xfrm>
                <a:off x="1389" y="1688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Line 1864"/>
              <p:cNvSpPr>
                <a:spLocks noChangeAspect="1" noChangeShapeType="1"/>
              </p:cNvSpPr>
              <p:nvPr/>
            </p:nvSpPr>
            <p:spPr bwMode="auto">
              <a:xfrm>
                <a:off x="1389" y="1617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Line 1865"/>
              <p:cNvSpPr>
                <a:spLocks noChangeAspect="1" noChangeShapeType="1"/>
              </p:cNvSpPr>
              <p:nvPr/>
            </p:nvSpPr>
            <p:spPr bwMode="auto">
              <a:xfrm>
                <a:off x="1389" y="1546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" name="Line 1866"/>
              <p:cNvSpPr>
                <a:spLocks noChangeAspect="1" noChangeShapeType="1"/>
              </p:cNvSpPr>
              <p:nvPr/>
            </p:nvSpPr>
            <p:spPr bwMode="auto">
              <a:xfrm>
                <a:off x="1389" y="1404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6" name="Line 1867"/>
              <p:cNvSpPr>
                <a:spLocks noChangeAspect="1" noChangeShapeType="1"/>
              </p:cNvSpPr>
              <p:nvPr/>
            </p:nvSpPr>
            <p:spPr bwMode="auto">
              <a:xfrm>
                <a:off x="1389" y="1332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Line 1868"/>
              <p:cNvSpPr>
                <a:spLocks noChangeAspect="1" noChangeShapeType="1"/>
              </p:cNvSpPr>
              <p:nvPr/>
            </p:nvSpPr>
            <p:spPr bwMode="auto">
              <a:xfrm>
                <a:off x="1389" y="1261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" name="Line 1869"/>
              <p:cNvSpPr>
                <a:spLocks noChangeAspect="1" noChangeShapeType="1"/>
              </p:cNvSpPr>
              <p:nvPr/>
            </p:nvSpPr>
            <p:spPr bwMode="auto">
              <a:xfrm>
                <a:off x="1389" y="1190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Line 1870"/>
              <p:cNvSpPr>
                <a:spLocks noChangeAspect="1" noChangeShapeType="1"/>
              </p:cNvSpPr>
              <p:nvPr/>
            </p:nvSpPr>
            <p:spPr bwMode="auto">
              <a:xfrm>
                <a:off x="1389" y="3323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" name="Line 1871"/>
              <p:cNvSpPr>
                <a:spLocks noChangeAspect="1" noChangeShapeType="1"/>
              </p:cNvSpPr>
              <p:nvPr/>
            </p:nvSpPr>
            <p:spPr bwMode="auto">
              <a:xfrm>
                <a:off x="1389" y="3395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" name="Line 1872"/>
              <p:cNvSpPr>
                <a:spLocks noChangeAspect="1" noChangeShapeType="1"/>
              </p:cNvSpPr>
              <p:nvPr/>
            </p:nvSpPr>
            <p:spPr bwMode="auto">
              <a:xfrm>
                <a:off x="1389" y="3466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" name="Line 1873"/>
              <p:cNvSpPr>
                <a:spLocks noChangeAspect="1" noChangeShapeType="1"/>
              </p:cNvSpPr>
              <p:nvPr/>
            </p:nvSpPr>
            <p:spPr bwMode="auto">
              <a:xfrm>
                <a:off x="1389" y="1048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Line 1874"/>
              <p:cNvSpPr>
                <a:spLocks noChangeAspect="1" noChangeShapeType="1"/>
              </p:cNvSpPr>
              <p:nvPr/>
            </p:nvSpPr>
            <p:spPr bwMode="auto">
              <a:xfrm>
                <a:off x="1389" y="978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" name="Line 1875"/>
              <p:cNvSpPr>
                <a:spLocks noChangeAspect="1" noChangeShapeType="1"/>
              </p:cNvSpPr>
              <p:nvPr/>
            </p:nvSpPr>
            <p:spPr bwMode="auto">
              <a:xfrm>
                <a:off x="1389" y="905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" name="Line 1876"/>
              <p:cNvSpPr>
                <a:spLocks noChangeAspect="1" noChangeShapeType="1"/>
              </p:cNvSpPr>
              <p:nvPr/>
            </p:nvSpPr>
            <p:spPr bwMode="auto">
              <a:xfrm flipV="1">
                <a:off x="1389" y="892"/>
                <a:ext cx="0" cy="258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Line 1877"/>
              <p:cNvSpPr>
                <a:spLocks noChangeAspect="1" noChangeShapeType="1"/>
              </p:cNvSpPr>
              <p:nvPr/>
            </p:nvSpPr>
            <p:spPr bwMode="auto">
              <a:xfrm flipV="1">
                <a:off x="1617" y="892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7" name="Line 1878"/>
              <p:cNvSpPr>
                <a:spLocks noChangeAspect="1" noChangeShapeType="1"/>
              </p:cNvSpPr>
              <p:nvPr/>
            </p:nvSpPr>
            <p:spPr bwMode="auto">
              <a:xfrm flipV="1">
                <a:off x="1971" y="892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8" name="Line 1879"/>
              <p:cNvSpPr>
                <a:spLocks noChangeAspect="1" noChangeShapeType="1"/>
              </p:cNvSpPr>
              <p:nvPr/>
            </p:nvSpPr>
            <p:spPr bwMode="auto">
              <a:xfrm flipV="1">
                <a:off x="2327" y="892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" name="Line 1880"/>
              <p:cNvSpPr>
                <a:spLocks noChangeAspect="1" noChangeShapeType="1"/>
              </p:cNvSpPr>
              <p:nvPr/>
            </p:nvSpPr>
            <p:spPr bwMode="auto">
              <a:xfrm flipV="1">
                <a:off x="2683" y="892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0" name="Line 1881"/>
              <p:cNvSpPr>
                <a:spLocks noChangeAspect="1" noChangeShapeType="1"/>
              </p:cNvSpPr>
              <p:nvPr/>
            </p:nvSpPr>
            <p:spPr bwMode="auto">
              <a:xfrm flipV="1">
                <a:off x="3038" y="892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1" name="Line 1882"/>
              <p:cNvSpPr>
                <a:spLocks noChangeAspect="1" noChangeShapeType="1"/>
              </p:cNvSpPr>
              <p:nvPr/>
            </p:nvSpPr>
            <p:spPr bwMode="auto">
              <a:xfrm flipV="1">
                <a:off x="3394" y="892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2" name="Line 1883"/>
              <p:cNvSpPr>
                <a:spLocks noChangeAspect="1" noChangeShapeType="1"/>
              </p:cNvSpPr>
              <p:nvPr/>
            </p:nvSpPr>
            <p:spPr bwMode="auto">
              <a:xfrm flipV="1">
                <a:off x="3749" y="892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" name="Line 1884"/>
              <p:cNvSpPr>
                <a:spLocks noChangeAspect="1" noChangeShapeType="1"/>
              </p:cNvSpPr>
              <p:nvPr/>
            </p:nvSpPr>
            <p:spPr bwMode="auto">
              <a:xfrm flipV="1">
                <a:off x="1688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4" name="Line 1885"/>
              <p:cNvSpPr>
                <a:spLocks noChangeAspect="1" noChangeShapeType="1"/>
              </p:cNvSpPr>
              <p:nvPr/>
            </p:nvSpPr>
            <p:spPr bwMode="auto">
              <a:xfrm flipV="1">
                <a:off x="1759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5" name="Line 1886"/>
              <p:cNvSpPr>
                <a:spLocks noChangeAspect="1" noChangeShapeType="1"/>
              </p:cNvSpPr>
              <p:nvPr/>
            </p:nvSpPr>
            <p:spPr bwMode="auto">
              <a:xfrm flipV="1">
                <a:off x="1830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6" name="Line 1887"/>
              <p:cNvSpPr>
                <a:spLocks noChangeAspect="1" noChangeShapeType="1"/>
              </p:cNvSpPr>
              <p:nvPr/>
            </p:nvSpPr>
            <p:spPr bwMode="auto">
              <a:xfrm flipV="1">
                <a:off x="1901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7" name="Line 1888"/>
              <p:cNvSpPr>
                <a:spLocks noChangeAspect="1" noChangeShapeType="1"/>
              </p:cNvSpPr>
              <p:nvPr/>
            </p:nvSpPr>
            <p:spPr bwMode="auto">
              <a:xfrm flipV="1">
                <a:off x="2044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8" name="Line 1889"/>
              <p:cNvSpPr>
                <a:spLocks noChangeAspect="1" noChangeShapeType="1"/>
              </p:cNvSpPr>
              <p:nvPr/>
            </p:nvSpPr>
            <p:spPr bwMode="auto">
              <a:xfrm flipV="1">
                <a:off x="2114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" name="Line 1890"/>
              <p:cNvSpPr>
                <a:spLocks noChangeAspect="1" noChangeShapeType="1"/>
              </p:cNvSpPr>
              <p:nvPr/>
            </p:nvSpPr>
            <p:spPr bwMode="auto">
              <a:xfrm flipV="1">
                <a:off x="2185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" name="Line 1891"/>
              <p:cNvSpPr>
                <a:spLocks noChangeAspect="1" noChangeShapeType="1"/>
              </p:cNvSpPr>
              <p:nvPr/>
            </p:nvSpPr>
            <p:spPr bwMode="auto">
              <a:xfrm flipV="1">
                <a:off x="2256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" name="Line 1892"/>
              <p:cNvSpPr>
                <a:spLocks noChangeAspect="1" noChangeShapeType="1"/>
              </p:cNvSpPr>
              <p:nvPr/>
            </p:nvSpPr>
            <p:spPr bwMode="auto">
              <a:xfrm flipV="1">
                <a:off x="2399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" name="Line 1893"/>
              <p:cNvSpPr>
                <a:spLocks noChangeAspect="1" noChangeShapeType="1"/>
              </p:cNvSpPr>
              <p:nvPr/>
            </p:nvSpPr>
            <p:spPr bwMode="auto">
              <a:xfrm flipV="1">
                <a:off x="2470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3" name="Line 1894"/>
              <p:cNvSpPr>
                <a:spLocks noChangeAspect="1" noChangeShapeType="1"/>
              </p:cNvSpPr>
              <p:nvPr/>
            </p:nvSpPr>
            <p:spPr bwMode="auto">
              <a:xfrm flipV="1">
                <a:off x="2541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" name="Line 1895"/>
              <p:cNvSpPr>
                <a:spLocks noChangeAspect="1" noChangeShapeType="1"/>
              </p:cNvSpPr>
              <p:nvPr/>
            </p:nvSpPr>
            <p:spPr bwMode="auto">
              <a:xfrm flipV="1">
                <a:off x="2612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5" name="Line 1896"/>
              <p:cNvSpPr>
                <a:spLocks noChangeAspect="1" noChangeShapeType="1"/>
              </p:cNvSpPr>
              <p:nvPr/>
            </p:nvSpPr>
            <p:spPr bwMode="auto">
              <a:xfrm flipV="1">
                <a:off x="2754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6" name="Line 1897"/>
              <p:cNvSpPr>
                <a:spLocks noChangeAspect="1" noChangeShapeType="1"/>
              </p:cNvSpPr>
              <p:nvPr/>
            </p:nvSpPr>
            <p:spPr bwMode="auto">
              <a:xfrm flipV="1">
                <a:off x="2826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7" name="Line 1898"/>
              <p:cNvSpPr>
                <a:spLocks noChangeAspect="1" noChangeShapeType="1"/>
              </p:cNvSpPr>
              <p:nvPr/>
            </p:nvSpPr>
            <p:spPr bwMode="auto">
              <a:xfrm flipV="1">
                <a:off x="2896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8" name="Line 1899"/>
              <p:cNvSpPr>
                <a:spLocks noChangeAspect="1" noChangeShapeType="1"/>
              </p:cNvSpPr>
              <p:nvPr/>
            </p:nvSpPr>
            <p:spPr bwMode="auto">
              <a:xfrm flipV="1">
                <a:off x="2967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Line 1900"/>
              <p:cNvSpPr>
                <a:spLocks noChangeAspect="1" noChangeShapeType="1"/>
              </p:cNvSpPr>
              <p:nvPr/>
            </p:nvSpPr>
            <p:spPr bwMode="auto">
              <a:xfrm flipV="1">
                <a:off x="3109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Line 1901"/>
              <p:cNvSpPr>
                <a:spLocks noChangeAspect="1" noChangeShapeType="1"/>
              </p:cNvSpPr>
              <p:nvPr/>
            </p:nvSpPr>
            <p:spPr bwMode="auto">
              <a:xfrm flipV="1">
                <a:off x="3180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1" name="Line 1902"/>
              <p:cNvSpPr>
                <a:spLocks noChangeAspect="1" noChangeShapeType="1"/>
              </p:cNvSpPr>
              <p:nvPr/>
            </p:nvSpPr>
            <p:spPr bwMode="auto">
              <a:xfrm flipV="1">
                <a:off x="3252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2" name="Line 1903"/>
              <p:cNvSpPr>
                <a:spLocks noChangeAspect="1" noChangeShapeType="1"/>
              </p:cNvSpPr>
              <p:nvPr/>
            </p:nvSpPr>
            <p:spPr bwMode="auto">
              <a:xfrm flipV="1">
                <a:off x="3323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3" name="Line 1904"/>
              <p:cNvSpPr>
                <a:spLocks noChangeAspect="1" noChangeShapeType="1"/>
              </p:cNvSpPr>
              <p:nvPr/>
            </p:nvSpPr>
            <p:spPr bwMode="auto">
              <a:xfrm flipV="1">
                <a:off x="3465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4" name="Line 1905"/>
              <p:cNvSpPr>
                <a:spLocks noChangeAspect="1" noChangeShapeType="1"/>
              </p:cNvSpPr>
              <p:nvPr/>
            </p:nvSpPr>
            <p:spPr bwMode="auto">
              <a:xfrm flipV="1">
                <a:off x="3536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5" name="Line 1906"/>
              <p:cNvSpPr>
                <a:spLocks noChangeAspect="1" noChangeShapeType="1"/>
              </p:cNvSpPr>
              <p:nvPr/>
            </p:nvSpPr>
            <p:spPr bwMode="auto">
              <a:xfrm flipV="1">
                <a:off x="3608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6" name="Line 1907"/>
              <p:cNvSpPr>
                <a:spLocks noChangeAspect="1" noChangeShapeType="1"/>
              </p:cNvSpPr>
              <p:nvPr/>
            </p:nvSpPr>
            <p:spPr bwMode="auto">
              <a:xfrm flipV="1">
                <a:off x="3679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" name="Line 1908"/>
              <p:cNvSpPr>
                <a:spLocks noChangeAspect="1" noChangeShapeType="1"/>
              </p:cNvSpPr>
              <p:nvPr/>
            </p:nvSpPr>
            <p:spPr bwMode="auto">
              <a:xfrm flipV="1">
                <a:off x="1545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8" name="Line 1909"/>
              <p:cNvSpPr>
                <a:spLocks noChangeAspect="1" noChangeShapeType="1"/>
              </p:cNvSpPr>
              <p:nvPr/>
            </p:nvSpPr>
            <p:spPr bwMode="auto">
              <a:xfrm flipV="1">
                <a:off x="1474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9" name="Line 1910"/>
              <p:cNvSpPr>
                <a:spLocks noChangeAspect="1" noChangeShapeType="1"/>
              </p:cNvSpPr>
              <p:nvPr/>
            </p:nvSpPr>
            <p:spPr bwMode="auto">
              <a:xfrm flipV="1">
                <a:off x="1403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" name="Line 1911"/>
              <p:cNvSpPr>
                <a:spLocks noChangeAspect="1" noChangeShapeType="1"/>
              </p:cNvSpPr>
              <p:nvPr/>
            </p:nvSpPr>
            <p:spPr bwMode="auto">
              <a:xfrm flipV="1">
                <a:off x="3820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" name="Line 1912"/>
              <p:cNvSpPr>
                <a:spLocks noChangeAspect="1" noChangeShapeType="1"/>
              </p:cNvSpPr>
              <p:nvPr/>
            </p:nvSpPr>
            <p:spPr bwMode="auto">
              <a:xfrm flipV="1">
                <a:off x="3891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" name="Line 1913"/>
              <p:cNvSpPr>
                <a:spLocks noChangeAspect="1" noChangeShapeType="1"/>
              </p:cNvSpPr>
              <p:nvPr/>
            </p:nvSpPr>
            <p:spPr bwMode="auto">
              <a:xfrm flipV="1">
                <a:off x="3962" y="892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3" name="Line 1914"/>
              <p:cNvSpPr>
                <a:spLocks noChangeAspect="1" noChangeShapeType="1"/>
              </p:cNvSpPr>
              <p:nvPr/>
            </p:nvSpPr>
            <p:spPr bwMode="auto">
              <a:xfrm>
                <a:off x="1389" y="892"/>
                <a:ext cx="258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4" name="Line 1915"/>
              <p:cNvSpPr>
                <a:spLocks noChangeAspect="1" noChangeShapeType="1"/>
              </p:cNvSpPr>
              <p:nvPr/>
            </p:nvSpPr>
            <p:spPr bwMode="auto">
              <a:xfrm>
                <a:off x="3961" y="3252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5" name="Line 1916"/>
              <p:cNvSpPr>
                <a:spLocks noChangeAspect="1" noChangeShapeType="1"/>
              </p:cNvSpPr>
              <p:nvPr/>
            </p:nvSpPr>
            <p:spPr bwMode="auto">
              <a:xfrm>
                <a:off x="3961" y="2896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6" name="Line 1917"/>
              <p:cNvSpPr>
                <a:spLocks noChangeAspect="1" noChangeShapeType="1"/>
              </p:cNvSpPr>
              <p:nvPr/>
            </p:nvSpPr>
            <p:spPr bwMode="auto">
              <a:xfrm>
                <a:off x="3961" y="2542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7" name="Line 1918"/>
              <p:cNvSpPr>
                <a:spLocks noChangeAspect="1" noChangeShapeType="1"/>
              </p:cNvSpPr>
              <p:nvPr/>
            </p:nvSpPr>
            <p:spPr bwMode="auto">
              <a:xfrm>
                <a:off x="3961" y="2186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8" name="Line 1919"/>
              <p:cNvSpPr>
                <a:spLocks noChangeAspect="1" noChangeShapeType="1"/>
              </p:cNvSpPr>
              <p:nvPr/>
            </p:nvSpPr>
            <p:spPr bwMode="auto">
              <a:xfrm>
                <a:off x="3961" y="1831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9" name="Line 1920"/>
              <p:cNvSpPr>
                <a:spLocks noChangeAspect="1" noChangeShapeType="1"/>
              </p:cNvSpPr>
              <p:nvPr/>
            </p:nvSpPr>
            <p:spPr bwMode="auto">
              <a:xfrm>
                <a:off x="3961" y="1475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" name="Line 1921"/>
              <p:cNvSpPr>
                <a:spLocks noChangeAspect="1" noChangeShapeType="1"/>
              </p:cNvSpPr>
              <p:nvPr/>
            </p:nvSpPr>
            <p:spPr bwMode="auto">
              <a:xfrm>
                <a:off x="3961" y="1119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" name="Line 1922"/>
              <p:cNvSpPr>
                <a:spLocks noChangeAspect="1" noChangeShapeType="1"/>
              </p:cNvSpPr>
              <p:nvPr/>
            </p:nvSpPr>
            <p:spPr bwMode="auto">
              <a:xfrm>
                <a:off x="3967" y="3181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2" name="Line 1923"/>
              <p:cNvSpPr>
                <a:spLocks noChangeAspect="1" noChangeShapeType="1"/>
              </p:cNvSpPr>
              <p:nvPr/>
            </p:nvSpPr>
            <p:spPr bwMode="auto">
              <a:xfrm>
                <a:off x="3967" y="3110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" name="Line 1924"/>
              <p:cNvSpPr>
                <a:spLocks noChangeAspect="1" noChangeShapeType="1"/>
              </p:cNvSpPr>
              <p:nvPr/>
            </p:nvSpPr>
            <p:spPr bwMode="auto">
              <a:xfrm>
                <a:off x="3967" y="3039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4" name="Line 1925"/>
              <p:cNvSpPr>
                <a:spLocks noChangeAspect="1" noChangeShapeType="1"/>
              </p:cNvSpPr>
              <p:nvPr/>
            </p:nvSpPr>
            <p:spPr bwMode="auto">
              <a:xfrm>
                <a:off x="3967" y="2968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5" name="Line 1926"/>
              <p:cNvSpPr>
                <a:spLocks noChangeAspect="1" noChangeShapeType="1"/>
              </p:cNvSpPr>
              <p:nvPr/>
            </p:nvSpPr>
            <p:spPr bwMode="auto">
              <a:xfrm>
                <a:off x="3967" y="2825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6" name="Line 1927"/>
              <p:cNvSpPr>
                <a:spLocks noChangeAspect="1" noChangeShapeType="1"/>
              </p:cNvSpPr>
              <p:nvPr/>
            </p:nvSpPr>
            <p:spPr bwMode="auto">
              <a:xfrm>
                <a:off x="3967" y="2755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7" name="Line 1928"/>
              <p:cNvSpPr>
                <a:spLocks noChangeAspect="1" noChangeShapeType="1"/>
              </p:cNvSpPr>
              <p:nvPr/>
            </p:nvSpPr>
            <p:spPr bwMode="auto">
              <a:xfrm>
                <a:off x="3967" y="2684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8" name="Line 1929"/>
              <p:cNvSpPr>
                <a:spLocks noChangeAspect="1" noChangeShapeType="1"/>
              </p:cNvSpPr>
              <p:nvPr/>
            </p:nvSpPr>
            <p:spPr bwMode="auto">
              <a:xfrm>
                <a:off x="3967" y="2613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9" name="Line 1930"/>
              <p:cNvSpPr>
                <a:spLocks noChangeAspect="1" noChangeShapeType="1"/>
              </p:cNvSpPr>
              <p:nvPr/>
            </p:nvSpPr>
            <p:spPr bwMode="auto">
              <a:xfrm>
                <a:off x="3967" y="2470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0" name="Line 1931"/>
              <p:cNvSpPr>
                <a:spLocks noChangeAspect="1" noChangeShapeType="1"/>
              </p:cNvSpPr>
              <p:nvPr/>
            </p:nvSpPr>
            <p:spPr bwMode="auto">
              <a:xfrm>
                <a:off x="3967" y="2399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1" name="Line 1932"/>
              <p:cNvSpPr>
                <a:spLocks noChangeAspect="1" noChangeShapeType="1"/>
              </p:cNvSpPr>
              <p:nvPr/>
            </p:nvSpPr>
            <p:spPr bwMode="auto">
              <a:xfrm>
                <a:off x="3967" y="2328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2" name="Line 1933"/>
              <p:cNvSpPr>
                <a:spLocks noChangeAspect="1" noChangeShapeType="1"/>
              </p:cNvSpPr>
              <p:nvPr/>
            </p:nvSpPr>
            <p:spPr bwMode="auto">
              <a:xfrm>
                <a:off x="3967" y="2257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3" name="Line 1934"/>
              <p:cNvSpPr>
                <a:spLocks noChangeAspect="1" noChangeShapeType="1"/>
              </p:cNvSpPr>
              <p:nvPr/>
            </p:nvSpPr>
            <p:spPr bwMode="auto">
              <a:xfrm>
                <a:off x="3967" y="2114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4" name="Line 1935"/>
              <p:cNvSpPr>
                <a:spLocks noChangeAspect="1" noChangeShapeType="1"/>
              </p:cNvSpPr>
              <p:nvPr/>
            </p:nvSpPr>
            <p:spPr bwMode="auto">
              <a:xfrm>
                <a:off x="3967" y="2043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5" name="Line 1936"/>
              <p:cNvSpPr>
                <a:spLocks noChangeAspect="1" noChangeShapeType="1"/>
              </p:cNvSpPr>
              <p:nvPr/>
            </p:nvSpPr>
            <p:spPr bwMode="auto">
              <a:xfrm>
                <a:off x="3967" y="1972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6" name="Line 1937"/>
              <p:cNvSpPr>
                <a:spLocks noChangeAspect="1" noChangeShapeType="1"/>
              </p:cNvSpPr>
              <p:nvPr/>
            </p:nvSpPr>
            <p:spPr bwMode="auto">
              <a:xfrm>
                <a:off x="3967" y="1902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7" name="Line 1938"/>
              <p:cNvSpPr>
                <a:spLocks noChangeAspect="1" noChangeShapeType="1"/>
              </p:cNvSpPr>
              <p:nvPr/>
            </p:nvSpPr>
            <p:spPr bwMode="auto">
              <a:xfrm>
                <a:off x="3967" y="1760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" name="Line 1939"/>
              <p:cNvSpPr>
                <a:spLocks noChangeAspect="1" noChangeShapeType="1"/>
              </p:cNvSpPr>
              <p:nvPr/>
            </p:nvSpPr>
            <p:spPr bwMode="auto">
              <a:xfrm>
                <a:off x="3967" y="1688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" name="Line 1940"/>
              <p:cNvSpPr>
                <a:spLocks noChangeAspect="1" noChangeShapeType="1"/>
              </p:cNvSpPr>
              <p:nvPr/>
            </p:nvSpPr>
            <p:spPr bwMode="auto">
              <a:xfrm>
                <a:off x="3967" y="1617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0" name="Line 1941"/>
              <p:cNvSpPr>
                <a:spLocks noChangeAspect="1" noChangeShapeType="1"/>
              </p:cNvSpPr>
              <p:nvPr/>
            </p:nvSpPr>
            <p:spPr bwMode="auto">
              <a:xfrm>
                <a:off x="3967" y="1546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1" name="Line 1942"/>
              <p:cNvSpPr>
                <a:spLocks noChangeAspect="1" noChangeShapeType="1"/>
              </p:cNvSpPr>
              <p:nvPr/>
            </p:nvSpPr>
            <p:spPr bwMode="auto">
              <a:xfrm>
                <a:off x="3967" y="1404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2" name="Line 1943"/>
              <p:cNvSpPr>
                <a:spLocks noChangeAspect="1" noChangeShapeType="1"/>
              </p:cNvSpPr>
              <p:nvPr/>
            </p:nvSpPr>
            <p:spPr bwMode="auto">
              <a:xfrm>
                <a:off x="3967" y="1332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" name="Line 1944"/>
              <p:cNvSpPr>
                <a:spLocks noChangeAspect="1" noChangeShapeType="1"/>
              </p:cNvSpPr>
              <p:nvPr/>
            </p:nvSpPr>
            <p:spPr bwMode="auto">
              <a:xfrm>
                <a:off x="3967" y="1261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" name="Line 1945"/>
              <p:cNvSpPr>
                <a:spLocks noChangeAspect="1" noChangeShapeType="1"/>
              </p:cNvSpPr>
              <p:nvPr/>
            </p:nvSpPr>
            <p:spPr bwMode="auto">
              <a:xfrm>
                <a:off x="3967" y="1190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" name="Line 1946"/>
              <p:cNvSpPr>
                <a:spLocks noChangeAspect="1" noChangeShapeType="1"/>
              </p:cNvSpPr>
              <p:nvPr/>
            </p:nvSpPr>
            <p:spPr bwMode="auto">
              <a:xfrm>
                <a:off x="3967" y="3323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" name="Line 1947"/>
              <p:cNvSpPr>
                <a:spLocks noChangeAspect="1" noChangeShapeType="1"/>
              </p:cNvSpPr>
              <p:nvPr/>
            </p:nvSpPr>
            <p:spPr bwMode="auto">
              <a:xfrm>
                <a:off x="3967" y="3395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" name="Line 1948"/>
              <p:cNvSpPr>
                <a:spLocks noChangeAspect="1" noChangeShapeType="1"/>
              </p:cNvSpPr>
              <p:nvPr/>
            </p:nvSpPr>
            <p:spPr bwMode="auto">
              <a:xfrm>
                <a:off x="3967" y="3466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" name="Line 1949"/>
              <p:cNvSpPr>
                <a:spLocks noChangeAspect="1" noChangeShapeType="1"/>
              </p:cNvSpPr>
              <p:nvPr/>
            </p:nvSpPr>
            <p:spPr bwMode="auto">
              <a:xfrm>
                <a:off x="3967" y="1048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" name="Line 1950"/>
              <p:cNvSpPr>
                <a:spLocks noChangeAspect="1" noChangeShapeType="1"/>
              </p:cNvSpPr>
              <p:nvPr/>
            </p:nvSpPr>
            <p:spPr bwMode="auto">
              <a:xfrm>
                <a:off x="3967" y="978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" name="Line 1951"/>
              <p:cNvSpPr>
                <a:spLocks noChangeAspect="1" noChangeShapeType="1"/>
              </p:cNvSpPr>
              <p:nvPr/>
            </p:nvSpPr>
            <p:spPr bwMode="auto">
              <a:xfrm>
                <a:off x="3967" y="905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" name="Line 1952"/>
              <p:cNvSpPr>
                <a:spLocks noChangeAspect="1" noChangeShapeType="1"/>
              </p:cNvSpPr>
              <p:nvPr/>
            </p:nvSpPr>
            <p:spPr bwMode="auto">
              <a:xfrm flipV="1">
                <a:off x="3977" y="892"/>
                <a:ext cx="0" cy="258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2" name="Line 1953"/>
              <p:cNvSpPr>
                <a:spLocks noChangeAspect="1" noChangeShapeType="1"/>
              </p:cNvSpPr>
              <p:nvPr/>
            </p:nvSpPr>
            <p:spPr bwMode="auto">
              <a:xfrm>
                <a:off x="1389" y="3479"/>
                <a:ext cx="258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3" name="Freeform 1954"/>
              <p:cNvSpPr>
                <a:spLocks noChangeAspect="1" noEditPoints="1"/>
              </p:cNvSpPr>
              <p:nvPr/>
            </p:nvSpPr>
            <p:spPr bwMode="auto">
              <a:xfrm>
                <a:off x="4063" y="3406"/>
                <a:ext cx="101" cy="154"/>
              </a:xfrm>
              <a:custGeom>
                <a:avLst/>
                <a:gdLst>
                  <a:gd name="T0" fmla="*/ 68 w 101"/>
                  <a:gd name="T1" fmla="*/ 0 h 154"/>
                  <a:gd name="T2" fmla="*/ 49 w 101"/>
                  <a:gd name="T3" fmla="*/ 67 h 154"/>
                  <a:gd name="T4" fmla="*/ 54 w 101"/>
                  <a:gd name="T5" fmla="*/ 61 h 154"/>
                  <a:gd name="T6" fmla="*/ 59 w 101"/>
                  <a:gd name="T7" fmla="*/ 56 h 154"/>
                  <a:gd name="T8" fmla="*/ 63 w 101"/>
                  <a:gd name="T9" fmla="*/ 54 h 154"/>
                  <a:gd name="T10" fmla="*/ 68 w 101"/>
                  <a:gd name="T11" fmla="*/ 51 h 154"/>
                  <a:gd name="T12" fmla="*/ 80 w 101"/>
                  <a:gd name="T13" fmla="*/ 51 h 154"/>
                  <a:gd name="T14" fmla="*/ 85 w 101"/>
                  <a:gd name="T15" fmla="*/ 53 h 154"/>
                  <a:gd name="T16" fmla="*/ 87 w 101"/>
                  <a:gd name="T17" fmla="*/ 54 h 154"/>
                  <a:gd name="T18" fmla="*/ 91 w 101"/>
                  <a:gd name="T19" fmla="*/ 57 h 154"/>
                  <a:gd name="T20" fmla="*/ 93 w 101"/>
                  <a:gd name="T21" fmla="*/ 61 h 154"/>
                  <a:gd name="T22" fmla="*/ 98 w 101"/>
                  <a:gd name="T23" fmla="*/ 71 h 154"/>
                  <a:gd name="T24" fmla="*/ 101 w 101"/>
                  <a:gd name="T25" fmla="*/ 82 h 154"/>
                  <a:gd name="T26" fmla="*/ 98 w 101"/>
                  <a:gd name="T27" fmla="*/ 100 h 154"/>
                  <a:gd name="T28" fmla="*/ 91 w 101"/>
                  <a:gd name="T29" fmla="*/ 117 h 154"/>
                  <a:gd name="T30" fmla="*/ 80 w 101"/>
                  <a:gd name="T31" fmla="*/ 133 h 154"/>
                  <a:gd name="T32" fmla="*/ 68 w 101"/>
                  <a:gd name="T33" fmla="*/ 144 h 154"/>
                  <a:gd name="T34" fmla="*/ 53 w 101"/>
                  <a:gd name="T35" fmla="*/ 152 h 154"/>
                  <a:gd name="T36" fmla="*/ 37 w 101"/>
                  <a:gd name="T37" fmla="*/ 154 h 154"/>
                  <a:gd name="T38" fmla="*/ 26 w 101"/>
                  <a:gd name="T39" fmla="*/ 153 h 154"/>
                  <a:gd name="T40" fmla="*/ 14 w 101"/>
                  <a:gd name="T41" fmla="*/ 150 h 154"/>
                  <a:gd name="T42" fmla="*/ 0 w 101"/>
                  <a:gd name="T43" fmla="*/ 144 h 154"/>
                  <a:gd name="T44" fmla="*/ 33 w 101"/>
                  <a:gd name="T45" fmla="*/ 28 h 154"/>
                  <a:gd name="T46" fmla="*/ 35 w 101"/>
                  <a:gd name="T47" fmla="*/ 23 h 154"/>
                  <a:gd name="T48" fmla="*/ 35 w 101"/>
                  <a:gd name="T49" fmla="*/ 12 h 154"/>
                  <a:gd name="T50" fmla="*/ 33 w 101"/>
                  <a:gd name="T51" fmla="*/ 11 h 154"/>
                  <a:gd name="T52" fmla="*/ 31 w 101"/>
                  <a:gd name="T53" fmla="*/ 10 h 154"/>
                  <a:gd name="T54" fmla="*/ 24 w 101"/>
                  <a:gd name="T55" fmla="*/ 10 h 154"/>
                  <a:gd name="T56" fmla="*/ 24 w 101"/>
                  <a:gd name="T57" fmla="*/ 7 h 154"/>
                  <a:gd name="T58" fmla="*/ 60 w 101"/>
                  <a:gd name="T59" fmla="*/ 0 h 154"/>
                  <a:gd name="T60" fmla="*/ 68 w 101"/>
                  <a:gd name="T61" fmla="*/ 0 h 154"/>
                  <a:gd name="T62" fmla="*/ 26 w 101"/>
                  <a:gd name="T63" fmla="*/ 147 h 154"/>
                  <a:gd name="T64" fmla="*/ 31 w 101"/>
                  <a:gd name="T65" fmla="*/ 149 h 154"/>
                  <a:gd name="T66" fmla="*/ 42 w 101"/>
                  <a:gd name="T67" fmla="*/ 149 h 154"/>
                  <a:gd name="T68" fmla="*/ 44 w 101"/>
                  <a:gd name="T69" fmla="*/ 147 h 154"/>
                  <a:gd name="T70" fmla="*/ 49 w 101"/>
                  <a:gd name="T71" fmla="*/ 144 h 154"/>
                  <a:gd name="T72" fmla="*/ 54 w 101"/>
                  <a:gd name="T73" fmla="*/ 139 h 154"/>
                  <a:gd name="T74" fmla="*/ 59 w 101"/>
                  <a:gd name="T75" fmla="*/ 133 h 154"/>
                  <a:gd name="T76" fmla="*/ 65 w 101"/>
                  <a:gd name="T77" fmla="*/ 122 h 154"/>
                  <a:gd name="T78" fmla="*/ 70 w 101"/>
                  <a:gd name="T79" fmla="*/ 110 h 154"/>
                  <a:gd name="T80" fmla="*/ 74 w 101"/>
                  <a:gd name="T81" fmla="*/ 97 h 154"/>
                  <a:gd name="T82" fmla="*/ 75 w 101"/>
                  <a:gd name="T83" fmla="*/ 84 h 154"/>
                  <a:gd name="T84" fmla="*/ 74 w 101"/>
                  <a:gd name="T85" fmla="*/ 79 h 154"/>
                  <a:gd name="T86" fmla="*/ 73 w 101"/>
                  <a:gd name="T87" fmla="*/ 76 h 154"/>
                  <a:gd name="T88" fmla="*/ 70 w 101"/>
                  <a:gd name="T89" fmla="*/ 72 h 154"/>
                  <a:gd name="T90" fmla="*/ 68 w 101"/>
                  <a:gd name="T91" fmla="*/ 70 h 154"/>
                  <a:gd name="T92" fmla="*/ 63 w 101"/>
                  <a:gd name="T93" fmla="*/ 67 h 154"/>
                  <a:gd name="T94" fmla="*/ 58 w 101"/>
                  <a:gd name="T95" fmla="*/ 68 h 154"/>
                  <a:gd name="T96" fmla="*/ 54 w 101"/>
                  <a:gd name="T97" fmla="*/ 71 h 154"/>
                  <a:gd name="T98" fmla="*/ 49 w 101"/>
                  <a:gd name="T99" fmla="*/ 75 h 154"/>
                  <a:gd name="T100" fmla="*/ 47 w 101"/>
                  <a:gd name="T101" fmla="*/ 77 h 154"/>
                  <a:gd name="T102" fmla="*/ 46 w 101"/>
                  <a:gd name="T103" fmla="*/ 81 h 154"/>
                  <a:gd name="T104" fmla="*/ 43 w 101"/>
                  <a:gd name="T105" fmla="*/ 87 h 154"/>
                  <a:gd name="T106" fmla="*/ 40 w 101"/>
                  <a:gd name="T107" fmla="*/ 93 h 154"/>
                  <a:gd name="T108" fmla="*/ 26 w 101"/>
                  <a:gd name="T109" fmla="*/ 147 h 1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1"/>
                  <a:gd name="T166" fmla="*/ 0 h 154"/>
                  <a:gd name="T167" fmla="*/ 101 w 101"/>
                  <a:gd name="T168" fmla="*/ 154 h 1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1" h="154">
                    <a:moveTo>
                      <a:pt x="68" y="0"/>
                    </a:moveTo>
                    <a:lnTo>
                      <a:pt x="49" y="67"/>
                    </a:lnTo>
                    <a:lnTo>
                      <a:pt x="54" y="61"/>
                    </a:lnTo>
                    <a:lnTo>
                      <a:pt x="59" y="56"/>
                    </a:lnTo>
                    <a:lnTo>
                      <a:pt x="63" y="54"/>
                    </a:lnTo>
                    <a:lnTo>
                      <a:pt x="68" y="51"/>
                    </a:lnTo>
                    <a:lnTo>
                      <a:pt x="80" y="51"/>
                    </a:lnTo>
                    <a:lnTo>
                      <a:pt x="85" y="53"/>
                    </a:lnTo>
                    <a:lnTo>
                      <a:pt x="87" y="54"/>
                    </a:lnTo>
                    <a:lnTo>
                      <a:pt x="91" y="57"/>
                    </a:lnTo>
                    <a:lnTo>
                      <a:pt x="93" y="61"/>
                    </a:lnTo>
                    <a:lnTo>
                      <a:pt x="98" y="71"/>
                    </a:lnTo>
                    <a:lnTo>
                      <a:pt x="101" y="82"/>
                    </a:lnTo>
                    <a:lnTo>
                      <a:pt x="98" y="100"/>
                    </a:lnTo>
                    <a:lnTo>
                      <a:pt x="91" y="117"/>
                    </a:lnTo>
                    <a:lnTo>
                      <a:pt x="80" y="133"/>
                    </a:lnTo>
                    <a:lnTo>
                      <a:pt x="68" y="144"/>
                    </a:lnTo>
                    <a:lnTo>
                      <a:pt x="53" y="152"/>
                    </a:lnTo>
                    <a:lnTo>
                      <a:pt x="37" y="154"/>
                    </a:lnTo>
                    <a:lnTo>
                      <a:pt x="26" y="153"/>
                    </a:lnTo>
                    <a:lnTo>
                      <a:pt x="14" y="150"/>
                    </a:lnTo>
                    <a:lnTo>
                      <a:pt x="0" y="144"/>
                    </a:lnTo>
                    <a:lnTo>
                      <a:pt x="33" y="28"/>
                    </a:lnTo>
                    <a:lnTo>
                      <a:pt x="35" y="23"/>
                    </a:lnTo>
                    <a:lnTo>
                      <a:pt x="35" y="12"/>
                    </a:lnTo>
                    <a:lnTo>
                      <a:pt x="33" y="11"/>
                    </a:lnTo>
                    <a:lnTo>
                      <a:pt x="31" y="10"/>
                    </a:lnTo>
                    <a:lnTo>
                      <a:pt x="24" y="10"/>
                    </a:lnTo>
                    <a:lnTo>
                      <a:pt x="24" y="7"/>
                    </a:lnTo>
                    <a:lnTo>
                      <a:pt x="60" y="0"/>
                    </a:lnTo>
                    <a:lnTo>
                      <a:pt x="68" y="0"/>
                    </a:lnTo>
                    <a:close/>
                    <a:moveTo>
                      <a:pt x="26" y="147"/>
                    </a:moveTo>
                    <a:lnTo>
                      <a:pt x="31" y="149"/>
                    </a:lnTo>
                    <a:lnTo>
                      <a:pt x="42" y="149"/>
                    </a:lnTo>
                    <a:lnTo>
                      <a:pt x="44" y="147"/>
                    </a:lnTo>
                    <a:lnTo>
                      <a:pt x="49" y="144"/>
                    </a:lnTo>
                    <a:lnTo>
                      <a:pt x="54" y="139"/>
                    </a:lnTo>
                    <a:lnTo>
                      <a:pt x="59" y="133"/>
                    </a:lnTo>
                    <a:lnTo>
                      <a:pt x="65" y="122"/>
                    </a:lnTo>
                    <a:lnTo>
                      <a:pt x="70" y="110"/>
                    </a:lnTo>
                    <a:lnTo>
                      <a:pt x="74" y="97"/>
                    </a:lnTo>
                    <a:lnTo>
                      <a:pt x="75" y="84"/>
                    </a:lnTo>
                    <a:lnTo>
                      <a:pt x="74" y="79"/>
                    </a:lnTo>
                    <a:lnTo>
                      <a:pt x="73" y="76"/>
                    </a:lnTo>
                    <a:lnTo>
                      <a:pt x="70" y="72"/>
                    </a:lnTo>
                    <a:lnTo>
                      <a:pt x="68" y="70"/>
                    </a:lnTo>
                    <a:lnTo>
                      <a:pt x="63" y="67"/>
                    </a:lnTo>
                    <a:lnTo>
                      <a:pt x="58" y="68"/>
                    </a:lnTo>
                    <a:lnTo>
                      <a:pt x="54" y="71"/>
                    </a:lnTo>
                    <a:lnTo>
                      <a:pt x="49" y="75"/>
                    </a:lnTo>
                    <a:lnTo>
                      <a:pt x="47" y="77"/>
                    </a:lnTo>
                    <a:lnTo>
                      <a:pt x="46" y="81"/>
                    </a:lnTo>
                    <a:lnTo>
                      <a:pt x="43" y="87"/>
                    </a:lnTo>
                    <a:lnTo>
                      <a:pt x="40" y="93"/>
                    </a:lnTo>
                    <a:lnTo>
                      <a:pt x="26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4" name="Freeform 1955"/>
              <p:cNvSpPr>
                <a:spLocks noChangeAspect="1"/>
              </p:cNvSpPr>
              <p:nvPr/>
            </p:nvSpPr>
            <p:spPr bwMode="auto">
              <a:xfrm>
                <a:off x="4173" y="3520"/>
                <a:ext cx="87" cy="74"/>
              </a:xfrm>
              <a:custGeom>
                <a:avLst/>
                <a:gdLst>
                  <a:gd name="T0" fmla="*/ 41 w 87"/>
                  <a:gd name="T1" fmla="*/ 0 h 74"/>
                  <a:gd name="T2" fmla="*/ 52 w 87"/>
                  <a:gd name="T3" fmla="*/ 25 h 74"/>
                  <a:gd name="T4" fmla="*/ 58 w 87"/>
                  <a:gd name="T5" fmla="*/ 17 h 74"/>
                  <a:gd name="T6" fmla="*/ 63 w 87"/>
                  <a:gd name="T7" fmla="*/ 9 h 74"/>
                  <a:gd name="T8" fmla="*/ 76 w 87"/>
                  <a:gd name="T9" fmla="*/ 0 h 74"/>
                  <a:gd name="T10" fmla="*/ 85 w 87"/>
                  <a:gd name="T11" fmla="*/ 1 h 74"/>
                  <a:gd name="T12" fmla="*/ 87 w 87"/>
                  <a:gd name="T13" fmla="*/ 13 h 74"/>
                  <a:gd name="T14" fmla="*/ 85 w 87"/>
                  <a:gd name="T15" fmla="*/ 17 h 74"/>
                  <a:gd name="T16" fmla="*/ 75 w 87"/>
                  <a:gd name="T17" fmla="*/ 16 h 74"/>
                  <a:gd name="T18" fmla="*/ 63 w 87"/>
                  <a:gd name="T19" fmla="*/ 17 h 74"/>
                  <a:gd name="T20" fmla="*/ 58 w 87"/>
                  <a:gd name="T21" fmla="*/ 25 h 74"/>
                  <a:gd name="T22" fmla="*/ 58 w 87"/>
                  <a:gd name="T23" fmla="*/ 45 h 74"/>
                  <a:gd name="T24" fmla="*/ 64 w 87"/>
                  <a:gd name="T25" fmla="*/ 60 h 74"/>
                  <a:gd name="T26" fmla="*/ 68 w 87"/>
                  <a:gd name="T27" fmla="*/ 62 h 74"/>
                  <a:gd name="T28" fmla="*/ 71 w 87"/>
                  <a:gd name="T29" fmla="*/ 63 h 74"/>
                  <a:gd name="T30" fmla="*/ 75 w 87"/>
                  <a:gd name="T31" fmla="*/ 62 h 74"/>
                  <a:gd name="T32" fmla="*/ 81 w 87"/>
                  <a:gd name="T33" fmla="*/ 53 h 74"/>
                  <a:gd name="T34" fmla="*/ 79 w 87"/>
                  <a:gd name="T35" fmla="*/ 61 h 74"/>
                  <a:gd name="T36" fmla="*/ 73 w 87"/>
                  <a:gd name="T37" fmla="*/ 68 h 74"/>
                  <a:gd name="T38" fmla="*/ 66 w 87"/>
                  <a:gd name="T39" fmla="*/ 74 h 74"/>
                  <a:gd name="T40" fmla="*/ 52 w 87"/>
                  <a:gd name="T41" fmla="*/ 73 h 74"/>
                  <a:gd name="T42" fmla="*/ 48 w 87"/>
                  <a:gd name="T43" fmla="*/ 68 h 74"/>
                  <a:gd name="T44" fmla="*/ 46 w 87"/>
                  <a:gd name="T45" fmla="*/ 62 h 74"/>
                  <a:gd name="T46" fmla="*/ 41 w 87"/>
                  <a:gd name="T47" fmla="*/ 53 h 74"/>
                  <a:gd name="T48" fmla="*/ 35 w 87"/>
                  <a:gd name="T49" fmla="*/ 53 h 74"/>
                  <a:gd name="T50" fmla="*/ 27 w 87"/>
                  <a:gd name="T51" fmla="*/ 62 h 74"/>
                  <a:gd name="T52" fmla="*/ 21 w 87"/>
                  <a:gd name="T53" fmla="*/ 69 h 74"/>
                  <a:gd name="T54" fmla="*/ 14 w 87"/>
                  <a:gd name="T55" fmla="*/ 74 h 74"/>
                  <a:gd name="T56" fmla="*/ 0 w 87"/>
                  <a:gd name="T57" fmla="*/ 72 h 74"/>
                  <a:gd name="T58" fmla="*/ 3 w 87"/>
                  <a:gd name="T59" fmla="*/ 60 h 74"/>
                  <a:gd name="T60" fmla="*/ 15 w 87"/>
                  <a:gd name="T61" fmla="*/ 58 h 74"/>
                  <a:gd name="T62" fmla="*/ 24 w 87"/>
                  <a:gd name="T63" fmla="*/ 60 h 74"/>
                  <a:gd name="T64" fmla="*/ 29 w 87"/>
                  <a:gd name="T65" fmla="*/ 56 h 74"/>
                  <a:gd name="T66" fmla="*/ 32 w 87"/>
                  <a:gd name="T67" fmla="*/ 51 h 74"/>
                  <a:gd name="T68" fmla="*/ 38 w 87"/>
                  <a:gd name="T69" fmla="*/ 44 h 74"/>
                  <a:gd name="T70" fmla="*/ 30 w 87"/>
                  <a:gd name="T71" fmla="*/ 16 h 74"/>
                  <a:gd name="T72" fmla="*/ 24 w 87"/>
                  <a:gd name="T73" fmla="*/ 7 h 74"/>
                  <a:gd name="T74" fmla="*/ 15 w 87"/>
                  <a:gd name="T75" fmla="*/ 5 h 7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74"/>
                  <a:gd name="T116" fmla="*/ 87 w 87"/>
                  <a:gd name="T117" fmla="*/ 74 h 7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74">
                    <a:moveTo>
                      <a:pt x="15" y="5"/>
                    </a:moveTo>
                    <a:lnTo>
                      <a:pt x="41" y="0"/>
                    </a:lnTo>
                    <a:lnTo>
                      <a:pt x="47" y="12"/>
                    </a:lnTo>
                    <a:lnTo>
                      <a:pt x="52" y="25"/>
                    </a:lnTo>
                    <a:lnTo>
                      <a:pt x="55" y="20"/>
                    </a:lnTo>
                    <a:lnTo>
                      <a:pt x="58" y="17"/>
                    </a:lnTo>
                    <a:lnTo>
                      <a:pt x="62" y="13"/>
                    </a:lnTo>
                    <a:lnTo>
                      <a:pt x="63" y="9"/>
                    </a:lnTo>
                    <a:lnTo>
                      <a:pt x="69" y="3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5" y="1"/>
                    </a:lnTo>
                    <a:lnTo>
                      <a:pt x="87" y="3"/>
                    </a:lnTo>
                    <a:lnTo>
                      <a:pt x="87" y="13"/>
                    </a:lnTo>
                    <a:lnTo>
                      <a:pt x="86" y="16"/>
                    </a:lnTo>
                    <a:lnTo>
                      <a:pt x="85" y="17"/>
                    </a:lnTo>
                    <a:lnTo>
                      <a:pt x="76" y="17"/>
                    </a:lnTo>
                    <a:lnTo>
                      <a:pt x="75" y="16"/>
                    </a:lnTo>
                    <a:lnTo>
                      <a:pt x="65" y="16"/>
                    </a:lnTo>
                    <a:lnTo>
                      <a:pt x="63" y="17"/>
                    </a:lnTo>
                    <a:lnTo>
                      <a:pt x="60" y="20"/>
                    </a:lnTo>
                    <a:lnTo>
                      <a:pt x="58" y="25"/>
                    </a:lnTo>
                    <a:lnTo>
                      <a:pt x="53" y="31"/>
                    </a:lnTo>
                    <a:lnTo>
                      <a:pt x="58" y="45"/>
                    </a:lnTo>
                    <a:lnTo>
                      <a:pt x="62" y="55"/>
                    </a:lnTo>
                    <a:lnTo>
                      <a:pt x="64" y="60"/>
                    </a:lnTo>
                    <a:lnTo>
                      <a:pt x="66" y="61"/>
                    </a:lnTo>
                    <a:lnTo>
                      <a:pt x="68" y="62"/>
                    </a:lnTo>
                    <a:lnTo>
                      <a:pt x="70" y="63"/>
                    </a:lnTo>
                    <a:lnTo>
                      <a:pt x="71" y="63"/>
                    </a:lnTo>
                    <a:lnTo>
                      <a:pt x="73" y="62"/>
                    </a:lnTo>
                    <a:lnTo>
                      <a:pt x="75" y="62"/>
                    </a:lnTo>
                    <a:lnTo>
                      <a:pt x="76" y="61"/>
                    </a:lnTo>
                    <a:lnTo>
                      <a:pt x="81" y="53"/>
                    </a:lnTo>
                    <a:lnTo>
                      <a:pt x="82" y="55"/>
                    </a:lnTo>
                    <a:lnTo>
                      <a:pt x="79" y="61"/>
                    </a:lnTo>
                    <a:lnTo>
                      <a:pt x="76" y="64"/>
                    </a:lnTo>
                    <a:lnTo>
                      <a:pt x="73" y="68"/>
                    </a:lnTo>
                    <a:lnTo>
                      <a:pt x="70" y="72"/>
                    </a:lnTo>
                    <a:lnTo>
                      <a:pt x="66" y="74"/>
                    </a:lnTo>
                    <a:lnTo>
                      <a:pt x="54" y="74"/>
                    </a:lnTo>
                    <a:lnTo>
                      <a:pt x="52" y="73"/>
                    </a:lnTo>
                    <a:lnTo>
                      <a:pt x="49" y="71"/>
                    </a:lnTo>
                    <a:lnTo>
                      <a:pt x="48" y="68"/>
                    </a:lnTo>
                    <a:lnTo>
                      <a:pt x="47" y="64"/>
                    </a:lnTo>
                    <a:lnTo>
                      <a:pt x="46" y="62"/>
                    </a:lnTo>
                    <a:lnTo>
                      <a:pt x="43" y="58"/>
                    </a:lnTo>
                    <a:lnTo>
                      <a:pt x="41" y="53"/>
                    </a:lnTo>
                    <a:lnTo>
                      <a:pt x="40" y="49"/>
                    </a:lnTo>
                    <a:lnTo>
                      <a:pt x="35" y="53"/>
                    </a:lnTo>
                    <a:lnTo>
                      <a:pt x="31" y="58"/>
                    </a:lnTo>
                    <a:lnTo>
                      <a:pt x="27" y="62"/>
                    </a:lnTo>
                    <a:lnTo>
                      <a:pt x="25" y="67"/>
                    </a:lnTo>
                    <a:lnTo>
                      <a:pt x="21" y="69"/>
                    </a:lnTo>
                    <a:lnTo>
                      <a:pt x="19" y="72"/>
                    </a:lnTo>
                    <a:lnTo>
                      <a:pt x="14" y="74"/>
                    </a:lnTo>
                    <a:lnTo>
                      <a:pt x="3" y="74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3" y="60"/>
                    </a:lnTo>
                    <a:lnTo>
                      <a:pt x="4" y="58"/>
                    </a:lnTo>
                    <a:lnTo>
                      <a:pt x="15" y="58"/>
                    </a:lnTo>
                    <a:lnTo>
                      <a:pt x="16" y="60"/>
                    </a:lnTo>
                    <a:lnTo>
                      <a:pt x="24" y="60"/>
                    </a:lnTo>
                    <a:lnTo>
                      <a:pt x="26" y="57"/>
                    </a:lnTo>
                    <a:lnTo>
                      <a:pt x="29" y="56"/>
                    </a:lnTo>
                    <a:lnTo>
                      <a:pt x="30" y="53"/>
                    </a:lnTo>
                    <a:lnTo>
                      <a:pt x="32" y="51"/>
                    </a:lnTo>
                    <a:lnTo>
                      <a:pt x="35" y="47"/>
                    </a:lnTo>
                    <a:lnTo>
                      <a:pt x="38" y="44"/>
                    </a:lnTo>
                    <a:lnTo>
                      <a:pt x="33" y="28"/>
                    </a:lnTo>
                    <a:lnTo>
                      <a:pt x="30" y="16"/>
                    </a:lnTo>
                    <a:lnTo>
                      <a:pt x="26" y="9"/>
                    </a:lnTo>
                    <a:lnTo>
                      <a:pt x="24" y="7"/>
                    </a:lnTo>
                    <a:lnTo>
                      <a:pt x="15" y="7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5" name="Freeform 1956"/>
              <p:cNvSpPr>
                <a:spLocks noChangeAspect="1"/>
              </p:cNvSpPr>
              <p:nvPr/>
            </p:nvSpPr>
            <p:spPr bwMode="auto">
              <a:xfrm>
                <a:off x="4450" y="3406"/>
                <a:ext cx="53" cy="188"/>
              </a:xfrm>
              <a:custGeom>
                <a:avLst/>
                <a:gdLst>
                  <a:gd name="T0" fmla="*/ 53 w 53"/>
                  <a:gd name="T1" fmla="*/ 188 h 188"/>
                  <a:gd name="T2" fmla="*/ 53 w 53"/>
                  <a:gd name="T3" fmla="*/ 180 h 188"/>
                  <a:gd name="T4" fmla="*/ 30 w 53"/>
                  <a:gd name="T5" fmla="*/ 180 h 188"/>
                  <a:gd name="T6" fmla="*/ 28 w 53"/>
                  <a:gd name="T7" fmla="*/ 178 h 188"/>
                  <a:gd name="T8" fmla="*/ 27 w 53"/>
                  <a:gd name="T9" fmla="*/ 177 h 188"/>
                  <a:gd name="T10" fmla="*/ 27 w 53"/>
                  <a:gd name="T11" fmla="*/ 10 h 188"/>
                  <a:gd name="T12" fmla="*/ 28 w 53"/>
                  <a:gd name="T13" fmla="*/ 9 h 188"/>
                  <a:gd name="T14" fmla="*/ 30 w 53"/>
                  <a:gd name="T15" fmla="*/ 7 h 188"/>
                  <a:gd name="T16" fmla="*/ 53 w 53"/>
                  <a:gd name="T17" fmla="*/ 7 h 188"/>
                  <a:gd name="T18" fmla="*/ 53 w 53"/>
                  <a:gd name="T19" fmla="*/ 0 h 188"/>
                  <a:gd name="T20" fmla="*/ 0 w 53"/>
                  <a:gd name="T21" fmla="*/ 0 h 188"/>
                  <a:gd name="T22" fmla="*/ 0 w 53"/>
                  <a:gd name="T23" fmla="*/ 188 h 188"/>
                  <a:gd name="T24" fmla="*/ 53 w 53"/>
                  <a:gd name="T25" fmla="*/ 188 h 1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188"/>
                  <a:gd name="T41" fmla="*/ 53 w 53"/>
                  <a:gd name="T42" fmla="*/ 188 h 1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188">
                    <a:moveTo>
                      <a:pt x="53" y="188"/>
                    </a:moveTo>
                    <a:lnTo>
                      <a:pt x="53" y="180"/>
                    </a:lnTo>
                    <a:lnTo>
                      <a:pt x="30" y="180"/>
                    </a:lnTo>
                    <a:lnTo>
                      <a:pt x="28" y="178"/>
                    </a:lnTo>
                    <a:lnTo>
                      <a:pt x="27" y="177"/>
                    </a:lnTo>
                    <a:lnTo>
                      <a:pt x="27" y="10"/>
                    </a:lnTo>
                    <a:lnTo>
                      <a:pt x="28" y="9"/>
                    </a:lnTo>
                    <a:lnTo>
                      <a:pt x="30" y="7"/>
                    </a:lnTo>
                    <a:lnTo>
                      <a:pt x="53" y="7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188"/>
                    </a:lnTo>
                    <a:lnTo>
                      <a:pt x="53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6" name="Freeform 1957"/>
              <p:cNvSpPr>
                <a:spLocks noChangeAspect="1"/>
              </p:cNvSpPr>
              <p:nvPr/>
            </p:nvSpPr>
            <p:spPr bwMode="auto">
              <a:xfrm>
                <a:off x="4508" y="3406"/>
                <a:ext cx="151" cy="200"/>
              </a:xfrm>
              <a:custGeom>
                <a:avLst/>
                <a:gdLst>
                  <a:gd name="T0" fmla="*/ 82 w 151"/>
                  <a:gd name="T1" fmla="*/ 116 h 200"/>
                  <a:gd name="T2" fmla="*/ 69 w 151"/>
                  <a:gd name="T3" fmla="*/ 154 h 200"/>
                  <a:gd name="T4" fmla="*/ 59 w 151"/>
                  <a:gd name="T5" fmla="*/ 178 h 200"/>
                  <a:gd name="T6" fmla="*/ 43 w 151"/>
                  <a:gd name="T7" fmla="*/ 193 h 200"/>
                  <a:gd name="T8" fmla="*/ 20 w 151"/>
                  <a:gd name="T9" fmla="*/ 200 h 200"/>
                  <a:gd name="T10" fmla="*/ 8 w 151"/>
                  <a:gd name="T11" fmla="*/ 198 h 200"/>
                  <a:gd name="T12" fmla="*/ 2 w 151"/>
                  <a:gd name="T13" fmla="*/ 191 h 200"/>
                  <a:gd name="T14" fmla="*/ 3 w 151"/>
                  <a:gd name="T15" fmla="*/ 182 h 200"/>
                  <a:gd name="T16" fmla="*/ 8 w 151"/>
                  <a:gd name="T17" fmla="*/ 178 h 200"/>
                  <a:gd name="T18" fmla="*/ 19 w 151"/>
                  <a:gd name="T19" fmla="*/ 177 h 200"/>
                  <a:gd name="T20" fmla="*/ 25 w 151"/>
                  <a:gd name="T21" fmla="*/ 180 h 200"/>
                  <a:gd name="T22" fmla="*/ 26 w 151"/>
                  <a:gd name="T23" fmla="*/ 191 h 200"/>
                  <a:gd name="T24" fmla="*/ 24 w 151"/>
                  <a:gd name="T25" fmla="*/ 192 h 200"/>
                  <a:gd name="T26" fmla="*/ 22 w 151"/>
                  <a:gd name="T27" fmla="*/ 193 h 200"/>
                  <a:gd name="T28" fmla="*/ 27 w 151"/>
                  <a:gd name="T29" fmla="*/ 196 h 200"/>
                  <a:gd name="T30" fmla="*/ 28 w 151"/>
                  <a:gd name="T31" fmla="*/ 193 h 200"/>
                  <a:gd name="T32" fmla="*/ 35 w 151"/>
                  <a:gd name="T33" fmla="*/ 188 h 200"/>
                  <a:gd name="T34" fmla="*/ 36 w 151"/>
                  <a:gd name="T35" fmla="*/ 182 h 200"/>
                  <a:gd name="T36" fmla="*/ 41 w 151"/>
                  <a:gd name="T37" fmla="*/ 166 h 200"/>
                  <a:gd name="T38" fmla="*/ 69 w 151"/>
                  <a:gd name="T39" fmla="*/ 65 h 200"/>
                  <a:gd name="T40" fmla="*/ 59 w 151"/>
                  <a:gd name="T41" fmla="*/ 51 h 200"/>
                  <a:gd name="T42" fmla="*/ 66 w 151"/>
                  <a:gd name="T43" fmla="*/ 50 h 200"/>
                  <a:gd name="T44" fmla="*/ 76 w 151"/>
                  <a:gd name="T45" fmla="*/ 43 h 200"/>
                  <a:gd name="T46" fmla="*/ 90 w 151"/>
                  <a:gd name="T47" fmla="*/ 22 h 200"/>
                  <a:gd name="T48" fmla="*/ 115 w 151"/>
                  <a:gd name="T49" fmla="*/ 2 h 200"/>
                  <a:gd name="T50" fmla="*/ 136 w 151"/>
                  <a:gd name="T51" fmla="*/ 0 h 200"/>
                  <a:gd name="T52" fmla="*/ 143 w 151"/>
                  <a:gd name="T53" fmla="*/ 2 h 200"/>
                  <a:gd name="T54" fmla="*/ 149 w 151"/>
                  <a:gd name="T55" fmla="*/ 10 h 200"/>
                  <a:gd name="T56" fmla="*/ 151 w 151"/>
                  <a:gd name="T57" fmla="*/ 16 h 200"/>
                  <a:gd name="T58" fmla="*/ 146 w 151"/>
                  <a:gd name="T59" fmla="*/ 22 h 200"/>
                  <a:gd name="T60" fmla="*/ 136 w 151"/>
                  <a:gd name="T61" fmla="*/ 23 h 200"/>
                  <a:gd name="T62" fmla="*/ 130 w 151"/>
                  <a:gd name="T63" fmla="*/ 20 h 200"/>
                  <a:gd name="T64" fmla="*/ 129 w 151"/>
                  <a:gd name="T65" fmla="*/ 16 h 200"/>
                  <a:gd name="T66" fmla="*/ 130 w 151"/>
                  <a:gd name="T67" fmla="*/ 13 h 200"/>
                  <a:gd name="T68" fmla="*/ 132 w 151"/>
                  <a:gd name="T69" fmla="*/ 10 h 200"/>
                  <a:gd name="T70" fmla="*/ 133 w 151"/>
                  <a:gd name="T71" fmla="*/ 7 h 200"/>
                  <a:gd name="T72" fmla="*/ 132 w 151"/>
                  <a:gd name="T73" fmla="*/ 6 h 200"/>
                  <a:gd name="T74" fmla="*/ 126 w 151"/>
                  <a:gd name="T75" fmla="*/ 5 h 200"/>
                  <a:gd name="T76" fmla="*/ 120 w 151"/>
                  <a:gd name="T77" fmla="*/ 9 h 200"/>
                  <a:gd name="T78" fmla="*/ 110 w 151"/>
                  <a:gd name="T79" fmla="*/ 22 h 200"/>
                  <a:gd name="T80" fmla="*/ 99 w 151"/>
                  <a:gd name="T81" fmla="*/ 51 h 200"/>
                  <a:gd name="T82" fmla="*/ 110 w 151"/>
                  <a:gd name="T83" fmla="*/ 65 h 2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1"/>
                  <a:gd name="T127" fmla="*/ 0 h 200"/>
                  <a:gd name="T128" fmla="*/ 151 w 151"/>
                  <a:gd name="T129" fmla="*/ 200 h 20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1" h="200">
                    <a:moveTo>
                      <a:pt x="97" y="65"/>
                    </a:moveTo>
                    <a:lnTo>
                      <a:pt x="82" y="116"/>
                    </a:lnTo>
                    <a:lnTo>
                      <a:pt x="76" y="138"/>
                    </a:lnTo>
                    <a:lnTo>
                      <a:pt x="69" y="154"/>
                    </a:lnTo>
                    <a:lnTo>
                      <a:pt x="64" y="167"/>
                    </a:lnTo>
                    <a:lnTo>
                      <a:pt x="59" y="178"/>
                    </a:lnTo>
                    <a:lnTo>
                      <a:pt x="52" y="186"/>
                    </a:lnTo>
                    <a:lnTo>
                      <a:pt x="43" y="193"/>
                    </a:lnTo>
                    <a:lnTo>
                      <a:pt x="32" y="199"/>
                    </a:lnTo>
                    <a:lnTo>
                      <a:pt x="20" y="200"/>
                    </a:lnTo>
                    <a:lnTo>
                      <a:pt x="15" y="200"/>
                    </a:lnTo>
                    <a:lnTo>
                      <a:pt x="8" y="198"/>
                    </a:lnTo>
                    <a:lnTo>
                      <a:pt x="3" y="193"/>
                    </a:lnTo>
                    <a:lnTo>
                      <a:pt x="2" y="191"/>
                    </a:lnTo>
                    <a:lnTo>
                      <a:pt x="0" y="189"/>
                    </a:lnTo>
                    <a:lnTo>
                      <a:pt x="3" y="182"/>
                    </a:lnTo>
                    <a:lnTo>
                      <a:pt x="5" y="180"/>
                    </a:lnTo>
                    <a:lnTo>
                      <a:pt x="8" y="178"/>
                    </a:lnTo>
                    <a:lnTo>
                      <a:pt x="11" y="177"/>
                    </a:lnTo>
                    <a:lnTo>
                      <a:pt x="19" y="177"/>
                    </a:lnTo>
                    <a:lnTo>
                      <a:pt x="22" y="178"/>
                    </a:lnTo>
                    <a:lnTo>
                      <a:pt x="25" y="180"/>
                    </a:lnTo>
                    <a:lnTo>
                      <a:pt x="26" y="182"/>
                    </a:lnTo>
                    <a:lnTo>
                      <a:pt x="26" y="191"/>
                    </a:lnTo>
                    <a:lnTo>
                      <a:pt x="25" y="191"/>
                    </a:lnTo>
                    <a:lnTo>
                      <a:pt x="24" y="192"/>
                    </a:lnTo>
                    <a:lnTo>
                      <a:pt x="24" y="193"/>
                    </a:lnTo>
                    <a:lnTo>
                      <a:pt x="22" y="193"/>
                    </a:lnTo>
                    <a:lnTo>
                      <a:pt x="25" y="196"/>
                    </a:lnTo>
                    <a:lnTo>
                      <a:pt x="27" y="196"/>
                    </a:lnTo>
                    <a:lnTo>
                      <a:pt x="28" y="194"/>
                    </a:lnTo>
                    <a:lnTo>
                      <a:pt x="28" y="193"/>
                    </a:lnTo>
                    <a:lnTo>
                      <a:pt x="32" y="191"/>
                    </a:lnTo>
                    <a:lnTo>
                      <a:pt x="35" y="188"/>
                    </a:lnTo>
                    <a:lnTo>
                      <a:pt x="36" y="186"/>
                    </a:lnTo>
                    <a:lnTo>
                      <a:pt x="36" y="182"/>
                    </a:lnTo>
                    <a:lnTo>
                      <a:pt x="38" y="176"/>
                    </a:lnTo>
                    <a:lnTo>
                      <a:pt x="41" y="166"/>
                    </a:lnTo>
                    <a:lnTo>
                      <a:pt x="46" y="154"/>
                    </a:lnTo>
                    <a:lnTo>
                      <a:pt x="69" y="65"/>
                    </a:lnTo>
                    <a:lnTo>
                      <a:pt x="54" y="65"/>
                    </a:lnTo>
                    <a:lnTo>
                      <a:pt x="59" y="51"/>
                    </a:lnTo>
                    <a:lnTo>
                      <a:pt x="63" y="51"/>
                    </a:lnTo>
                    <a:lnTo>
                      <a:pt x="66" y="50"/>
                    </a:lnTo>
                    <a:lnTo>
                      <a:pt x="71" y="48"/>
                    </a:lnTo>
                    <a:lnTo>
                      <a:pt x="76" y="43"/>
                    </a:lnTo>
                    <a:lnTo>
                      <a:pt x="77" y="39"/>
                    </a:lnTo>
                    <a:lnTo>
                      <a:pt x="90" y="22"/>
                    </a:lnTo>
                    <a:lnTo>
                      <a:pt x="102" y="10"/>
                    </a:lnTo>
                    <a:lnTo>
                      <a:pt x="115" y="2"/>
                    </a:lnTo>
                    <a:lnTo>
                      <a:pt x="131" y="0"/>
                    </a:lnTo>
                    <a:lnTo>
                      <a:pt x="136" y="0"/>
                    </a:lnTo>
                    <a:lnTo>
                      <a:pt x="141" y="1"/>
                    </a:lnTo>
                    <a:lnTo>
                      <a:pt x="143" y="2"/>
                    </a:lnTo>
                    <a:lnTo>
                      <a:pt x="148" y="7"/>
                    </a:lnTo>
                    <a:lnTo>
                      <a:pt x="149" y="10"/>
                    </a:lnTo>
                    <a:lnTo>
                      <a:pt x="151" y="11"/>
                    </a:lnTo>
                    <a:lnTo>
                      <a:pt x="151" y="16"/>
                    </a:lnTo>
                    <a:lnTo>
                      <a:pt x="148" y="21"/>
                    </a:lnTo>
                    <a:lnTo>
                      <a:pt x="146" y="22"/>
                    </a:lnTo>
                    <a:lnTo>
                      <a:pt x="142" y="23"/>
                    </a:lnTo>
                    <a:lnTo>
                      <a:pt x="136" y="23"/>
                    </a:lnTo>
                    <a:lnTo>
                      <a:pt x="131" y="21"/>
                    </a:lnTo>
                    <a:lnTo>
                      <a:pt x="130" y="20"/>
                    </a:lnTo>
                    <a:lnTo>
                      <a:pt x="130" y="17"/>
                    </a:lnTo>
                    <a:lnTo>
                      <a:pt x="129" y="16"/>
                    </a:lnTo>
                    <a:lnTo>
                      <a:pt x="129" y="15"/>
                    </a:lnTo>
                    <a:lnTo>
                      <a:pt x="130" y="13"/>
                    </a:lnTo>
                    <a:lnTo>
                      <a:pt x="130" y="12"/>
                    </a:lnTo>
                    <a:lnTo>
                      <a:pt x="132" y="10"/>
                    </a:lnTo>
                    <a:lnTo>
                      <a:pt x="132" y="9"/>
                    </a:lnTo>
                    <a:lnTo>
                      <a:pt x="133" y="7"/>
                    </a:lnTo>
                    <a:lnTo>
                      <a:pt x="133" y="6"/>
                    </a:lnTo>
                    <a:lnTo>
                      <a:pt x="132" y="6"/>
                    </a:lnTo>
                    <a:lnTo>
                      <a:pt x="132" y="5"/>
                    </a:lnTo>
                    <a:lnTo>
                      <a:pt x="126" y="5"/>
                    </a:lnTo>
                    <a:lnTo>
                      <a:pt x="124" y="6"/>
                    </a:lnTo>
                    <a:lnTo>
                      <a:pt x="120" y="9"/>
                    </a:lnTo>
                    <a:lnTo>
                      <a:pt x="118" y="11"/>
                    </a:lnTo>
                    <a:lnTo>
                      <a:pt x="110" y="22"/>
                    </a:lnTo>
                    <a:lnTo>
                      <a:pt x="104" y="34"/>
                    </a:lnTo>
                    <a:lnTo>
                      <a:pt x="99" y="51"/>
                    </a:lnTo>
                    <a:lnTo>
                      <a:pt x="113" y="51"/>
                    </a:lnTo>
                    <a:lnTo>
                      <a:pt x="110" y="65"/>
                    </a:lnTo>
                    <a:lnTo>
                      <a:pt x="9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7" name="Freeform 1958"/>
              <p:cNvSpPr>
                <a:spLocks noChangeAspect="1"/>
              </p:cNvSpPr>
              <p:nvPr/>
            </p:nvSpPr>
            <p:spPr bwMode="auto">
              <a:xfrm>
                <a:off x="4623" y="3455"/>
                <a:ext cx="169" cy="105"/>
              </a:xfrm>
              <a:custGeom>
                <a:avLst/>
                <a:gdLst>
                  <a:gd name="T0" fmla="*/ 42 w 169"/>
                  <a:gd name="T1" fmla="*/ 46 h 105"/>
                  <a:gd name="T2" fmla="*/ 58 w 169"/>
                  <a:gd name="T3" fmla="*/ 24 h 105"/>
                  <a:gd name="T4" fmla="*/ 76 w 169"/>
                  <a:gd name="T5" fmla="*/ 7 h 105"/>
                  <a:gd name="T6" fmla="*/ 82 w 169"/>
                  <a:gd name="T7" fmla="*/ 2 h 105"/>
                  <a:gd name="T8" fmla="*/ 99 w 169"/>
                  <a:gd name="T9" fmla="*/ 0 h 105"/>
                  <a:gd name="T10" fmla="*/ 105 w 169"/>
                  <a:gd name="T11" fmla="*/ 5 h 105"/>
                  <a:gd name="T12" fmla="*/ 109 w 169"/>
                  <a:gd name="T13" fmla="*/ 11 h 105"/>
                  <a:gd name="T14" fmla="*/ 110 w 169"/>
                  <a:gd name="T15" fmla="*/ 16 h 105"/>
                  <a:gd name="T16" fmla="*/ 108 w 169"/>
                  <a:gd name="T17" fmla="*/ 26 h 105"/>
                  <a:gd name="T18" fmla="*/ 100 w 169"/>
                  <a:gd name="T19" fmla="*/ 46 h 105"/>
                  <a:gd name="T20" fmla="*/ 119 w 169"/>
                  <a:gd name="T21" fmla="*/ 24 h 105"/>
                  <a:gd name="T22" fmla="*/ 138 w 169"/>
                  <a:gd name="T23" fmla="*/ 4 h 105"/>
                  <a:gd name="T24" fmla="*/ 144 w 169"/>
                  <a:gd name="T25" fmla="*/ 1 h 105"/>
                  <a:gd name="T26" fmla="*/ 152 w 169"/>
                  <a:gd name="T27" fmla="*/ 0 h 105"/>
                  <a:gd name="T28" fmla="*/ 160 w 169"/>
                  <a:gd name="T29" fmla="*/ 2 h 105"/>
                  <a:gd name="T30" fmla="*/ 166 w 169"/>
                  <a:gd name="T31" fmla="*/ 10 h 105"/>
                  <a:gd name="T32" fmla="*/ 169 w 169"/>
                  <a:gd name="T33" fmla="*/ 18 h 105"/>
                  <a:gd name="T34" fmla="*/ 164 w 169"/>
                  <a:gd name="T35" fmla="*/ 35 h 105"/>
                  <a:gd name="T36" fmla="*/ 148 w 169"/>
                  <a:gd name="T37" fmla="*/ 82 h 105"/>
                  <a:gd name="T38" fmla="*/ 147 w 169"/>
                  <a:gd name="T39" fmla="*/ 88 h 105"/>
                  <a:gd name="T40" fmla="*/ 152 w 169"/>
                  <a:gd name="T41" fmla="*/ 90 h 105"/>
                  <a:gd name="T42" fmla="*/ 161 w 169"/>
                  <a:gd name="T43" fmla="*/ 82 h 105"/>
                  <a:gd name="T44" fmla="*/ 163 w 169"/>
                  <a:gd name="T45" fmla="*/ 81 h 105"/>
                  <a:gd name="T46" fmla="*/ 166 w 169"/>
                  <a:gd name="T47" fmla="*/ 82 h 105"/>
                  <a:gd name="T48" fmla="*/ 154 w 169"/>
                  <a:gd name="T49" fmla="*/ 96 h 105"/>
                  <a:gd name="T50" fmla="*/ 146 w 169"/>
                  <a:gd name="T51" fmla="*/ 103 h 105"/>
                  <a:gd name="T52" fmla="*/ 139 w 169"/>
                  <a:gd name="T53" fmla="*/ 105 h 105"/>
                  <a:gd name="T54" fmla="*/ 127 w 169"/>
                  <a:gd name="T55" fmla="*/ 104 h 105"/>
                  <a:gd name="T56" fmla="*/ 120 w 169"/>
                  <a:gd name="T57" fmla="*/ 94 h 105"/>
                  <a:gd name="T58" fmla="*/ 121 w 169"/>
                  <a:gd name="T59" fmla="*/ 85 h 105"/>
                  <a:gd name="T60" fmla="*/ 124 w 169"/>
                  <a:gd name="T61" fmla="*/ 77 h 105"/>
                  <a:gd name="T62" fmla="*/ 137 w 169"/>
                  <a:gd name="T63" fmla="*/ 30 h 105"/>
                  <a:gd name="T64" fmla="*/ 139 w 169"/>
                  <a:gd name="T65" fmla="*/ 26 h 105"/>
                  <a:gd name="T66" fmla="*/ 139 w 169"/>
                  <a:gd name="T67" fmla="*/ 23 h 105"/>
                  <a:gd name="T68" fmla="*/ 138 w 169"/>
                  <a:gd name="T69" fmla="*/ 21 h 105"/>
                  <a:gd name="T70" fmla="*/ 131 w 169"/>
                  <a:gd name="T71" fmla="*/ 22 h 105"/>
                  <a:gd name="T72" fmla="*/ 126 w 169"/>
                  <a:gd name="T73" fmla="*/ 28 h 105"/>
                  <a:gd name="T74" fmla="*/ 120 w 169"/>
                  <a:gd name="T75" fmla="*/ 32 h 105"/>
                  <a:gd name="T76" fmla="*/ 114 w 169"/>
                  <a:gd name="T77" fmla="*/ 39 h 105"/>
                  <a:gd name="T78" fmla="*/ 103 w 169"/>
                  <a:gd name="T79" fmla="*/ 55 h 105"/>
                  <a:gd name="T80" fmla="*/ 93 w 169"/>
                  <a:gd name="T81" fmla="*/ 73 h 105"/>
                  <a:gd name="T82" fmla="*/ 84 w 169"/>
                  <a:gd name="T83" fmla="*/ 103 h 105"/>
                  <a:gd name="T84" fmla="*/ 80 w 169"/>
                  <a:gd name="T85" fmla="*/ 30 h 105"/>
                  <a:gd name="T86" fmla="*/ 82 w 169"/>
                  <a:gd name="T87" fmla="*/ 23 h 105"/>
                  <a:gd name="T88" fmla="*/ 76 w 169"/>
                  <a:gd name="T89" fmla="*/ 22 h 105"/>
                  <a:gd name="T90" fmla="*/ 64 w 169"/>
                  <a:gd name="T91" fmla="*/ 33 h 105"/>
                  <a:gd name="T92" fmla="*/ 36 w 169"/>
                  <a:gd name="T93" fmla="*/ 70 h 105"/>
                  <a:gd name="T94" fmla="*/ 0 w 169"/>
                  <a:gd name="T95" fmla="*/ 103 h 105"/>
                  <a:gd name="T96" fmla="*/ 23 w 169"/>
                  <a:gd name="T97" fmla="*/ 21 h 105"/>
                  <a:gd name="T98" fmla="*/ 21 w 169"/>
                  <a:gd name="T99" fmla="*/ 10 h 105"/>
                  <a:gd name="T100" fmla="*/ 14 w 169"/>
                  <a:gd name="T101" fmla="*/ 7 h 105"/>
                  <a:gd name="T102" fmla="*/ 56 w 169"/>
                  <a:gd name="T103" fmla="*/ 0 h 1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69"/>
                  <a:gd name="T157" fmla="*/ 0 h 105"/>
                  <a:gd name="T158" fmla="*/ 169 w 169"/>
                  <a:gd name="T159" fmla="*/ 105 h 10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69" h="105">
                    <a:moveTo>
                      <a:pt x="56" y="0"/>
                    </a:moveTo>
                    <a:lnTo>
                      <a:pt x="42" y="46"/>
                    </a:lnTo>
                    <a:lnTo>
                      <a:pt x="50" y="34"/>
                    </a:lnTo>
                    <a:lnTo>
                      <a:pt x="58" y="24"/>
                    </a:lnTo>
                    <a:lnTo>
                      <a:pt x="71" y="11"/>
                    </a:lnTo>
                    <a:lnTo>
                      <a:pt x="76" y="7"/>
                    </a:lnTo>
                    <a:lnTo>
                      <a:pt x="78" y="4"/>
                    </a:lnTo>
                    <a:lnTo>
                      <a:pt x="82" y="2"/>
                    </a:lnTo>
                    <a:lnTo>
                      <a:pt x="92" y="0"/>
                    </a:lnTo>
                    <a:lnTo>
                      <a:pt x="99" y="0"/>
                    </a:lnTo>
                    <a:lnTo>
                      <a:pt x="102" y="1"/>
                    </a:lnTo>
                    <a:lnTo>
                      <a:pt x="105" y="5"/>
                    </a:lnTo>
                    <a:lnTo>
                      <a:pt x="106" y="7"/>
                    </a:lnTo>
                    <a:lnTo>
                      <a:pt x="109" y="11"/>
                    </a:lnTo>
                    <a:lnTo>
                      <a:pt x="109" y="13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6"/>
                    </a:lnTo>
                    <a:lnTo>
                      <a:pt x="108" y="30"/>
                    </a:lnTo>
                    <a:lnTo>
                      <a:pt x="100" y="46"/>
                    </a:lnTo>
                    <a:lnTo>
                      <a:pt x="110" y="34"/>
                    </a:lnTo>
                    <a:lnTo>
                      <a:pt x="119" y="24"/>
                    </a:lnTo>
                    <a:lnTo>
                      <a:pt x="124" y="18"/>
                    </a:lnTo>
                    <a:lnTo>
                      <a:pt x="138" y="4"/>
                    </a:lnTo>
                    <a:lnTo>
                      <a:pt x="143" y="2"/>
                    </a:lnTo>
                    <a:lnTo>
                      <a:pt x="144" y="1"/>
                    </a:lnTo>
                    <a:lnTo>
                      <a:pt x="147" y="0"/>
                    </a:lnTo>
                    <a:lnTo>
                      <a:pt x="152" y="0"/>
                    </a:lnTo>
                    <a:lnTo>
                      <a:pt x="157" y="1"/>
                    </a:lnTo>
                    <a:lnTo>
                      <a:pt x="160" y="2"/>
                    </a:lnTo>
                    <a:lnTo>
                      <a:pt x="164" y="5"/>
                    </a:lnTo>
                    <a:lnTo>
                      <a:pt x="166" y="10"/>
                    </a:lnTo>
                    <a:lnTo>
                      <a:pt x="168" y="13"/>
                    </a:lnTo>
                    <a:lnTo>
                      <a:pt x="169" y="18"/>
                    </a:lnTo>
                    <a:lnTo>
                      <a:pt x="166" y="28"/>
                    </a:lnTo>
                    <a:lnTo>
                      <a:pt x="164" y="35"/>
                    </a:lnTo>
                    <a:lnTo>
                      <a:pt x="149" y="77"/>
                    </a:lnTo>
                    <a:lnTo>
                      <a:pt x="148" y="82"/>
                    </a:lnTo>
                    <a:lnTo>
                      <a:pt x="148" y="85"/>
                    </a:lnTo>
                    <a:lnTo>
                      <a:pt x="147" y="88"/>
                    </a:lnTo>
                    <a:lnTo>
                      <a:pt x="147" y="90"/>
                    </a:lnTo>
                    <a:lnTo>
                      <a:pt x="152" y="90"/>
                    </a:lnTo>
                    <a:lnTo>
                      <a:pt x="154" y="89"/>
                    </a:lnTo>
                    <a:lnTo>
                      <a:pt x="161" y="82"/>
                    </a:lnTo>
                    <a:lnTo>
                      <a:pt x="163" y="82"/>
                    </a:lnTo>
                    <a:lnTo>
                      <a:pt x="163" y="81"/>
                    </a:lnTo>
                    <a:lnTo>
                      <a:pt x="164" y="79"/>
                    </a:lnTo>
                    <a:lnTo>
                      <a:pt x="166" y="82"/>
                    </a:lnTo>
                    <a:lnTo>
                      <a:pt x="159" y="92"/>
                    </a:lnTo>
                    <a:lnTo>
                      <a:pt x="154" y="96"/>
                    </a:lnTo>
                    <a:lnTo>
                      <a:pt x="149" y="100"/>
                    </a:lnTo>
                    <a:lnTo>
                      <a:pt x="146" y="103"/>
                    </a:lnTo>
                    <a:lnTo>
                      <a:pt x="142" y="104"/>
                    </a:lnTo>
                    <a:lnTo>
                      <a:pt x="139" y="105"/>
                    </a:lnTo>
                    <a:lnTo>
                      <a:pt x="130" y="105"/>
                    </a:lnTo>
                    <a:lnTo>
                      <a:pt x="127" y="104"/>
                    </a:lnTo>
                    <a:lnTo>
                      <a:pt x="122" y="99"/>
                    </a:lnTo>
                    <a:lnTo>
                      <a:pt x="120" y="94"/>
                    </a:lnTo>
                    <a:lnTo>
                      <a:pt x="119" y="90"/>
                    </a:lnTo>
                    <a:lnTo>
                      <a:pt x="121" y="85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36" y="35"/>
                    </a:lnTo>
                    <a:lnTo>
                      <a:pt x="137" y="30"/>
                    </a:lnTo>
                    <a:lnTo>
                      <a:pt x="138" y="27"/>
                    </a:lnTo>
                    <a:lnTo>
                      <a:pt x="139" y="26"/>
                    </a:lnTo>
                    <a:lnTo>
                      <a:pt x="141" y="23"/>
                    </a:lnTo>
                    <a:lnTo>
                      <a:pt x="139" y="23"/>
                    </a:lnTo>
                    <a:lnTo>
                      <a:pt x="138" y="22"/>
                    </a:lnTo>
                    <a:lnTo>
                      <a:pt x="138" y="21"/>
                    </a:lnTo>
                    <a:lnTo>
                      <a:pt x="133" y="21"/>
                    </a:lnTo>
                    <a:lnTo>
                      <a:pt x="131" y="22"/>
                    </a:lnTo>
                    <a:lnTo>
                      <a:pt x="128" y="24"/>
                    </a:lnTo>
                    <a:lnTo>
                      <a:pt x="126" y="28"/>
                    </a:lnTo>
                    <a:lnTo>
                      <a:pt x="124" y="29"/>
                    </a:lnTo>
                    <a:lnTo>
                      <a:pt x="120" y="32"/>
                    </a:lnTo>
                    <a:lnTo>
                      <a:pt x="117" y="35"/>
                    </a:lnTo>
                    <a:lnTo>
                      <a:pt x="114" y="39"/>
                    </a:lnTo>
                    <a:lnTo>
                      <a:pt x="106" y="49"/>
                    </a:lnTo>
                    <a:lnTo>
                      <a:pt x="103" y="55"/>
                    </a:lnTo>
                    <a:lnTo>
                      <a:pt x="100" y="59"/>
                    </a:lnTo>
                    <a:lnTo>
                      <a:pt x="93" y="73"/>
                    </a:lnTo>
                    <a:lnTo>
                      <a:pt x="92" y="79"/>
                    </a:lnTo>
                    <a:lnTo>
                      <a:pt x="84" y="103"/>
                    </a:lnTo>
                    <a:lnTo>
                      <a:pt x="59" y="103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6" y="22"/>
                    </a:lnTo>
                    <a:lnTo>
                      <a:pt x="72" y="24"/>
                    </a:lnTo>
                    <a:lnTo>
                      <a:pt x="64" y="33"/>
                    </a:lnTo>
                    <a:lnTo>
                      <a:pt x="49" y="50"/>
                    </a:lnTo>
                    <a:lnTo>
                      <a:pt x="36" y="70"/>
                    </a:lnTo>
                    <a:lnTo>
                      <a:pt x="26" y="103"/>
                    </a:lnTo>
                    <a:lnTo>
                      <a:pt x="0" y="103"/>
                    </a:lnTo>
                    <a:lnTo>
                      <a:pt x="21" y="30"/>
                    </a:lnTo>
                    <a:lnTo>
                      <a:pt x="23" y="21"/>
                    </a:lnTo>
                    <a:lnTo>
                      <a:pt x="23" y="12"/>
                    </a:lnTo>
                    <a:lnTo>
                      <a:pt x="21" y="10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49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" name="Freeform 1959"/>
              <p:cNvSpPr>
                <a:spLocks noChangeAspect="1"/>
              </p:cNvSpPr>
              <p:nvPr/>
            </p:nvSpPr>
            <p:spPr bwMode="auto">
              <a:xfrm>
                <a:off x="4803" y="3406"/>
                <a:ext cx="54" cy="188"/>
              </a:xfrm>
              <a:custGeom>
                <a:avLst/>
                <a:gdLst>
                  <a:gd name="T0" fmla="*/ 54 w 54"/>
                  <a:gd name="T1" fmla="*/ 188 h 188"/>
                  <a:gd name="T2" fmla="*/ 54 w 54"/>
                  <a:gd name="T3" fmla="*/ 0 h 188"/>
                  <a:gd name="T4" fmla="*/ 0 w 54"/>
                  <a:gd name="T5" fmla="*/ 0 h 188"/>
                  <a:gd name="T6" fmla="*/ 0 w 54"/>
                  <a:gd name="T7" fmla="*/ 7 h 188"/>
                  <a:gd name="T8" fmla="*/ 23 w 54"/>
                  <a:gd name="T9" fmla="*/ 7 h 188"/>
                  <a:gd name="T10" fmla="*/ 25 w 54"/>
                  <a:gd name="T11" fmla="*/ 9 h 188"/>
                  <a:gd name="T12" fmla="*/ 27 w 54"/>
                  <a:gd name="T13" fmla="*/ 10 h 188"/>
                  <a:gd name="T14" fmla="*/ 27 w 54"/>
                  <a:gd name="T15" fmla="*/ 177 h 188"/>
                  <a:gd name="T16" fmla="*/ 25 w 54"/>
                  <a:gd name="T17" fmla="*/ 178 h 188"/>
                  <a:gd name="T18" fmla="*/ 23 w 54"/>
                  <a:gd name="T19" fmla="*/ 180 h 188"/>
                  <a:gd name="T20" fmla="*/ 0 w 54"/>
                  <a:gd name="T21" fmla="*/ 180 h 188"/>
                  <a:gd name="T22" fmla="*/ 0 w 54"/>
                  <a:gd name="T23" fmla="*/ 188 h 188"/>
                  <a:gd name="T24" fmla="*/ 54 w 54"/>
                  <a:gd name="T25" fmla="*/ 188 h 1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188"/>
                  <a:gd name="T41" fmla="*/ 54 w 54"/>
                  <a:gd name="T42" fmla="*/ 188 h 1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188">
                    <a:moveTo>
                      <a:pt x="54" y="188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3" y="7"/>
                    </a:lnTo>
                    <a:lnTo>
                      <a:pt x="25" y="9"/>
                    </a:lnTo>
                    <a:lnTo>
                      <a:pt x="27" y="10"/>
                    </a:lnTo>
                    <a:lnTo>
                      <a:pt x="27" y="177"/>
                    </a:lnTo>
                    <a:lnTo>
                      <a:pt x="25" y="178"/>
                    </a:lnTo>
                    <a:lnTo>
                      <a:pt x="23" y="180"/>
                    </a:lnTo>
                    <a:lnTo>
                      <a:pt x="0" y="180"/>
                    </a:lnTo>
                    <a:lnTo>
                      <a:pt x="0" y="188"/>
                    </a:lnTo>
                    <a:lnTo>
                      <a:pt x="54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" name="Line 1960"/>
              <p:cNvSpPr>
                <a:spLocks noChangeAspect="1" noChangeShapeType="1"/>
              </p:cNvSpPr>
              <p:nvPr/>
            </p:nvSpPr>
            <p:spPr bwMode="auto">
              <a:xfrm flipV="1">
                <a:off x="1389" y="892"/>
                <a:ext cx="0" cy="258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" name="Freeform 1961"/>
              <p:cNvSpPr>
                <a:spLocks noChangeAspect="1" noEditPoints="1"/>
              </p:cNvSpPr>
              <p:nvPr/>
            </p:nvSpPr>
            <p:spPr bwMode="auto">
              <a:xfrm>
                <a:off x="1000" y="597"/>
                <a:ext cx="100" cy="154"/>
              </a:xfrm>
              <a:custGeom>
                <a:avLst/>
                <a:gdLst>
                  <a:gd name="T0" fmla="*/ 67 w 100"/>
                  <a:gd name="T1" fmla="*/ 0 h 154"/>
                  <a:gd name="T2" fmla="*/ 49 w 100"/>
                  <a:gd name="T3" fmla="*/ 68 h 154"/>
                  <a:gd name="T4" fmla="*/ 54 w 100"/>
                  <a:gd name="T5" fmla="*/ 62 h 154"/>
                  <a:gd name="T6" fmla="*/ 59 w 100"/>
                  <a:gd name="T7" fmla="*/ 57 h 154"/>
                  <a:gd name="T8" fmla="*/ 62 w 100"/>
                  <a:gd name="T9" fmla="*/ 54 h 154"/>
                  <a:gd name="T10" fmla="*/ 67 w 100"/>
                  <a:gd name="T11" fmla="*/ 52 h 154"/>
                  <a:gd name="T12" fmla="*/ 79 w 100"/>
                  <a:gd name="T13" fmla="*/ 52 h 154"/>
                  <a:gd name="T14" fmla="*/ 84 w 100"/>
                  <a:gd name="T15" fmla="*/ 53 h 154"/>
                  <a:gd name="T16" fmla="*/ 87 w 100"/>
                  <a:gd name="T17" fmla="*/ 54 h 154"/>
                  <a:gd name="T18" fmla="*/ 90 w 100"/>
                  <a:gd name="T19" fmla="*/ 58 h 154"/>
                  <a:gd name="T20" fmla="*/ 93 w 100"/>
                  <a:gd name="T21" fmla="*/ 62 h 154"/>
                  <a:gd name="T22" fmla="*/ 98 w 100"/>
                  <a:gd name="T23" fmla="*/ 71 h 154"/>
                  <a:gd name="T24" fmla="*/ 100 w 100"/>
                  <a:gd name="T25" fmla="*/ 82 h 154"/>
                  <a:gd name="T26" fmla="*/ 98 w 100"/>
                  <a:gd name="T27" fmla="*/ 101 h 154"/>
                  <a:gd name="T28" fmla="*/ 90 w 100"/>
                  <a:gd name="T29" fmla="*/ 118 h 154"/>
                  <a:gd name="T30" fmla="*/ 79 w 100"/>
                  <a:gd name="T31" fmla="*/ 134 h 154"/>
                  <a:gd name="T32" fmla="*/ 67 w 100"/>
                  <a:gd name="T33" fmla="*/ 145 h 154"/>
                  <a:gd name="T34" fmla="*/ 53 w 100"/>
                  <a:gd name="T35" fmla="*/ 152 h 154"/>
                  <a:gd name="T36" fmla="*/ 37 w 100"/>
                  <a:gd name="T37" fmla="*/ 154 h 154"/>
                  <a:gd name="T38" fmla="*/ 26 w 100"/>
                  <a:gd name="T39" fmla="*/ 153 h 154"/>
                  <a:gd name="T40" fmla="*/ 13 w 100"/>
                  <a:gd name="T41" fmla="*/ 151 h 154"/>
                  <a:gd name="T42" fmla="*/ 0 w 100"/>
                  <a:gd name="T43" fmla="*/ 145 h 154"/>
                  <a:gd name="T44" fmla="*/ 33 w 100"/>
                  <a:gd name="T45" fmla="*/ 29 h 154"/>
                  <a:gd name="T46" fmla="*/ 34 w 100"/>
                  <a:gd name="T47" fmla="*/ 24 h 154"/>
                  <a:gd name="T48" fmla="*/ 34 w 100"/>
                  <a:gd name="T49" fmla="*/ 13 h 154"/>
                  <a:gd name="T50" fmla="*/ 33 w 100"/>
                  <a:gd name="T51" fmla="*/ 11 h 154"/>
                  <a:gd name="T52" fmla="*/ 31 w 100"/>
                  <a:gd name="T53" fmla="*/ 10 h 154"/>
                  <a:gd name="T54" fmla="*/ 23 w 100"/>
                  <a:gd name="T55" fmla="*/ 10 h 154"/>
                  <a:gd name="T56" fmla="*/ 23 w 100"/>
                  <a:gd name="T57" fmla="*/ 8 h 154"/>
                  <a:gd name="T58" fmla="*/ 60 w 100"/>
                  <a:gd name="T59" fmla="*/ 0 h 154"/>
                  <a:gd name="T60" fmla="*/ 67 w 100"/>
                  <a:gd name="T61" fmla="*/ 0 h 154"/>
                  <a:gd name="T62" fmla="*/ 26 w 100"/>
                  <a:gd name="T63" fmla="*/ 147 h 154"/>
                  <a:gd name="T64" fmla="*/ 31 w 100"/>
                  <a:gd name="T65" fmla="*/ 150 h 154"/>
                  <a:gd name="T66" fmla="*/ 42 w 100"/>
                  <a:gd name="T67" fmla="*/ 150 h 154"/>
                  <a:gd name="T68" fmla="*/ 44 w 100"/>
                  <a:gd name="T69" fmla="*/ 147 h 154"/>
                  <a:gd name="T70" fmla="*/ 49 w 100"/>
                  <a:gd name="T71" fmla="*/ 145 h 154"/>
                  <a:gd name="T72" fmla="*/ 54 w 100"/>
                  <a:gd name="T73" fmla="*/ 140 h 154"/>
                  <a:gd name="T74" fmla="*/ 59 w 100"/>
                  <a:gd name="T75" fmla="*/ 134 h 154"/>
                  <a:gd name="T76" fmla="*/ 65 w 100"/>
                  <a:gd name="T77" fmla="*/ 123 h 154"/>
                  <a:gd name="T78" fmla="*/ 70 w 100"/>
                  <a:gd name="T79" fmla="*/ 110 h 154"/>
                  <a:gd name="T80" fmla="*/ 73 w 100"/>
                  <a:gd name="T81" fmla="*/ 97 h 154"/>
                  <a:gd name="T82" fmla="*/ 75 w 100"/>
                  <a:gd name="T83" fmla="*/ 85 h 154"/>
                  <a:gd name="T84" fmla="*/ 73 w 100"/>
                  <a:gd name="T85" fmla="*/ 80 h 154"/>
                  <a:gd name="T86" fmla="*/ 72 w 100"/>
                  <a:gd name="T87" fmla="*/ 76 h 154"/>
                  <a:gd name="T88" fmla="*/ 70 w 100"/>
                  <a:gd name="T89" fmla="*/ 73 h 154"/>
                  <a:gd name="T90" fmla="*/ 67 w 100"/>
                  <a:gd name="T91" fmla="*/ 70 h 154"/>
                  <a:gd name="T92" fmla="*/ 62 w 100"/>
                  <a:gd name="T93" fmla="*/ 68 h 154"/>
                  <a:gd name="T94" fmla="*/ 57 w 100"/>
                  <a:gd name="T95" fmla="*/ 69 h 154"/>
                  <a:gd name="T96" fmla="*/ 54 w 100"/>
                  <a:gd name="T97" fmla="*/ 71 h 154"/>
                  <a:gd name="T98" fmla="*/ 49 w 100"/>
                  <a:gd name="T99" fmla="*/ 75 h 154"/>
                  <a:gd name="T100" fmla="*/ 46 w 100"/>
                  <a:gd name="T101" fmla="*/ 77 h 154"/>
                  <a:gd name="T102" fmla="*/ 45 w 100"/>
                  <a:gd name="T103" fmla="*/ 81 h 154"/>
                  <a:gd name="T104" fmla="*/ 43 w 100"/>
                  <a:gd name="T105" fmla="*/ 87 h 154"/>
                  <a:gd name="T106" fmla="*/ 39 w 100"/>
                  <a:gd name="T107" fmla="*/ 93 h 154"/>
                  <a:gd name="T108" fmla="*/ 26 w 100"/>
                  <a:gd name="T109" fmla="*/ 147 h 1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"/>
                  <a:gd name="T166" fmla="*/ 0 h 154"/>
                  <a:gd name="T167" fmla="*/ 100 w 100"/>
                  <a:gd name="T168" fmla="*/ 154 h 1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" h="154">
                    <a:moveTo>
                      <a:pt x="67" y="0"/>
                    </a:moveTo>
                    <a:lnTo>
                      <a:pt x="49" y="68"/>
                    </a:lnTo>
                    <a:lnTo>
                      <a:pt x="54" y="62"/>
                    </a:lnTo>
                    <a:lnTo>
                      <a:pt x="59" y="57"/>
                    </a:lnTo>
                    <a:lnTo>
                      <a:pt x="62" y="54"/>
                    </a:lnTo>
                    <a:lnTo>
                      <a:pt x="67" y="52"/>
                    </a:lnTo>
                    <a:lnTo>
                      <a:pt x="79" y="52"/>
                    </a:lnTo>
                    <a:lnTo>
                      <a:pt x="84" y="53"/>
                    </a:lnTo>
                    <a:lnTo>
                      <a:pt x="87" y="54"/>
                    </a:lnTo>
                    <a:lnTo>
                      <a:pt x="90" y="58"/>
                    </a:lnTo>
                    <a:lnTo>
                      <a:pt x="93" y="62"/>
                    </a:lnTo>
                    <a:lnTo>
                      <a:pt x="98" y="71"/>
                    </a:lnTo>
                    <a:lnTo>
                      <a:pt x="100" y="82"/>
                    </a:lnTo>
                    <a:lnTo>
                      <a:pt x="98" y="101"/>
                    </a:lnTo>
                    <a:lnTo>
                      <a:pt x="90" y="118"/>
                    </a:lnTo>
                    <a:lnTo>
                      <a:pt x="79" y="134"/>
                    </a:lnTo>
                    <a:lnTo>
                      <a:pt x="67" y="145"/>
                    </a:lnTo>
                    <a:lnTo>
                      <a:pt x="53" y="152"/>
                    </a:lnTo>
                    <a:lnTo>
                      <a:pt x="37" y="154"/>
                    </a:lnTo>
                    <a:lnTo>
                      <a:pt x="26" y="153"/>
                    </a:lnTo>
                    <a:lnTo>
                      <a:pt x="13" y="151"/>
                    </a:lnTo>
                    <a:lnTo>
                      <a:pt x="0" y="145"/>
                    </a:lnTo>
                    <a:lnTo>
                      <a:pt x="33" y="29"/>
                    </a:lnTo>
                    <a:lnTo>
                      <a:pt x="34" y="24"/>
                    </a:lnTo>
                    <a:lnTo>
                      <a:pt x="34" y="13"/>
                    </a:lnTo>
                    <a:lnTo>
                      <a:pt x="33" y="11"/>
                    </a:lnTo>
                    <a:lnTo>
                      <a:pt x="31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60" y="0"/>
                    </a:lnTo>
                    <a:lnTo>
                      <a:pt x="67" y="0"/>
                    </a:lnTo>
                    <a:close/>
                    <a:moveTo>
                      <a:pt x="26" y="147"/>
                    </a:moveTo>
                    <a:lnTo>
                      <a:pt x="31" y="150"/>
                    </a:lnTo>
                    <a:lnTo>
                      <a:pt x="42" y="150"/>
                    </a:lnTo>
                    <a:lnTo>
                      <a:pt x="44" y="147"/>
                    </a:lnTo>
                    <a:lnTo>
                      <a:pt x="49" y="145"/>
                    </a:lnTo>
                    <a:lnTo>
                      <a:pt x="54" y="140"/>
                    </a:lnTo>
                    <a:lnTo>
                      <a:pt x="59" y="134"/>
                    </a:lnTo>
                    <a:lnTo>
                      <a:pt x="65" y="123"/>
                    </a:lnTo>
                    <a:lnTo>
                      <a:pt x="70" y="110"/>
                    </a:lnTo>
                    <a:lnTo>
                      <a:pt x="73" y="97"/>
                    </a:lnTo>
                    <a:lnTo>
                      <a:pt x="75" y="85"/>
                    </a:lnTo>
                    <a:lnTo>
                      <a:pt x="73" y="80"/>
                    </a:lnTo>
                    <a:lnTo>
                      <a:pt x="72" y="76"/>
                    </a:lnTo>
                    <a:lnTo>
                      <a:pt x="70" y="73"/>
                    </a:lnTo>
                    <a:lnTo>
                      <a:pt x="67" y="70"/>
                    </a:lnTo>
                    <a:lnTo>
                      <a:pt x="62" y="68"/>
                    </a:lnTo>
                    <a:lnTo>
                      <a:pt x="57" y="69"/>
                    </a:lnTo>
                    <a:lnTo>
                      <a:pt x="54" y="71"/>
                    </a:lnTo>
                    <a:lnTo>
                      <a:pt x="49" y="75"/>
                    </a:lnTo>
                    <a:lnTo>
                      <a:pt x="46" y="77"/>
                    </a:lnTo>
                    <a:lnTo>
                      <a:pt x="45" y="81"/>
                    </a:lnTo>
                    <a:lnTo>
                      <a:pt x="43" y="87"/>
                    </a:lnTo>
                    <a:lnTo>
                      <a:pt x="39" y="93"/>
                    </a:lnTo>
                    <a:lnTo>
                      <a:pt x="26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1" name="Freeform 1962"/>
              <p:cNvSpPr>
                <a:spLocks noChangeAspect="1"/>
              </p:cNvSpPr>
              <p:nvPr/>
            </p:nvSpPr>
            <p:spPr bwMode="auto">
              <a:xfrm>
                <a:off x="1106" y="711"/>
                <a:ext cx="82" cy="108"/>
              </a:xfrm>
              <a:custGeom>
                <a:avLst/>
                <a:gdLst>
                  <a:gd name="T0" fmla="*/ 42 w 82"/>
                  <a:gd name="T1" fmla="*/ 0 h 108"/>
                  <a:gd name="T2" fmla="*/ 46 w 82"/>
                  <a:gd name="T3" fmla="*/ 5 h 108"/>
                  <a:gd name="T4" fmla="*/ 47 w 82"/>
                  <a:gd name="T5" fmla="*/ 11 h 108"/>
                  <a:gd name="T6" fmla="*/ 49 w 82"/>
                  <a:gd name="T7" fmla="*/ 44 h 108"/>
                  <a:gd name="T8" fmla="*/ 59 w 82"/>
                  <a:gd name="T9" fmla="*/ 53 h 108"/>
                  <a:gd name="T10" fmla="*/ 71 w 82"/>
                  <a:gd name="T11" fmla="*/ 28 h 108"/>
                  <a:gd name="T12" fmla="*/ 69 w 82"/>
                  <a:gd name="T13" fmla="*/ 18 h 108"/>
                  <a:gd name="T14" fmla="*/ 65 w 82"/>
                  <a:gd name="T15" fmla="*/ 16 h 108"/>
                  <a:gd name="T16" fmla="*/ 64 w 82"/>
                  <a:gd name="T17" fmla="*/ 7 h 108"/>
                  <a:gd name="T18" fmla="*/ 67 w 82"/>
                  <a:gd name="T19" fmla="*/ 4 h 108"/>
                  <a:gd name="T20" fmla="*/ 72 w 82"/>
                  <a:gd name="T21" fmla="*/ 0 h 108"/>
                  <a:gd name="T22" fmla="*/ 78 w 82"/>
                  <a:gd name="T23" fmla="*/ 4 h 108"/>
                  <a:gd name="T24" fmla="*/ 82 w 82"/>
                  <a:gd name="T25" fmla="*/ 12 h 108"/>
                  <a:gd name="T26" fmla="*/ 80 w 82"/>
                  <a:gd name="T27" fmla="*/ 21 h 108"/>
                  <a:gd name="T28" fmla="*/ 72 w 82"/>
                  <a:gd name="T29" fmla="*/ 38 h 108"/>
                  <a:gd name="T30" fmla="*/ 54 w 82"/>
                  <a:gd name="T31" fmla="*/ 69 h 108"/>
                  <a:gd name="T32" fmla="*/ 31 w 82"/>
                  <a:gd name="T33" fmla="*/ 97 h 108"/>
                  <a:gd name="T34" fmla="*/ 22 w 82"/>
                  <a:gd name="T35" fmla="*/ 104 h 108"/>
                  <a:gd name="T36" fmla="*/ 6 w 82"/>
                  <a:gd name="T37" fmla="*/ 108 h 108"/>
                  <a:gd name="T38" fmla="*/ 3 w 82"/>
                  <a:gd name="T39" fmla="*/ 103 h 108"/>
                  <a:gd name="T40" fmla="*/ 0 w 82"/>
                  <a:gd name="T41" fmla="*/ 98 h 108"/>
                  <a:gd name="T42" fmla="*/ 4 w 82"/>
                  <a:gd name="T43" fmla="*/ 93 h 108"/>
                  <a:gd name="T44" fmla="*/ 8 w 82"/>
                  <a:gd name="T45" fmla="*/ 91 h 108"/>
                  <a:gd name="T46" fmla="*/ 19 w 82"/>
                  <a:gd name="T47" fmla="*/ 93 h 108"/>
                  <a:gd name="T48" fmla="*/ 21 w 82"/>
                  <a:gd name="T49" fmla="*/ 97 h 108"/>
                  <a:gd name="T50" fmla="*/ 30 w 82"/>
                  <a:gd name="T51" fmla="*/ 93 h 108"/>
                  <a:gd name="T52" fmla="*/ 33 w 82"/>
                  <a:gd name="T53" fmla="*/ 86 h 108"/>
                  <a:gd name="T54" fmla="*/ 35 w 82"/>
                  <a:gd name="T55" fmla="*/ 75 h 108"/>
                  <a:gd name="T56" fmla="*/ 32 w 82"/>
                  <a:gd name="T57" fmla="*/ 23 h 108"/>
                  <a:gd name="T58" fmla="*/ 31 w 82"/>
                  <a:gd name="T59" fmla="*/ 15 h 108"/>
                  <a:gd name="T60" fmla="*/ 24 w 82"/>
                  <a:gd name="T61" fmla="*/ 9 h 108"/>
                  <a:gd name="T62" fmla="*/ 21 w 82"/>
                  <a:gd name="T63" fmla="*/ 7 h 1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2"/>
                  <a:gd name="T97" fmla="*/ 0 h 108"/>
                  <a:gd name="T98" fmla="*/ 82 w 82"/>
                  <a:gd name="T99" fmla="*/ 108 h 10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2" h="108">
                    <a:moveTo>
                      <a:pt x="21" y="7"/>
                    </a:moveTo>
                    <a:lnTo>
                      <a:pt x="42" y="0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7" y="11"/>
                    </a:lnTo>
                    <a:lnTo>
                      <a:pt x="49" y="23"/>
                    </a:lnTo>
                    <a:lnTo>
                      <a:pt x="49" y="44"/>
                    </a:lnTo>
                    <a:lnTo>
                      <a:pt x="50" y="67"/>
                    </a:lnTo>
                    <a:lnTo>
                      <a:pt x="59" y="53"/>
                    </a:lnTo>
                    <a:lnTo>
                      <a:pt x="69" y="36"/>
                    </a:lnTo>
                    <a:lnTo>
                      <a:pt x="71" y="28"/>
                    </a:lnTo>
                    <a:lnTo>
                      <a:pt x="72" y="26"/>
                    </a:lnTo>
                    <a:lnTo>
                      <a:pt x="69" y="18"/>
                    </a:lnTo>
                    <a:lnTo>
                      <a:pt x="66" y="16"/>
                    </a:lnTo>
                    <a:lnTo>
                      <a:pt x="65" y="16"/>
                    </a:lnTo>
                    <a:lnTo>
                      <a:pt x="64" y="14"/>
                    </a:lnTo>
                    <a:lnTo>
                      <a:pt x="64" y="7"/>
                    </a:lnTo>
                    <a:lnTo>
                      <a:pt x="65" y="5"/>
                    </a:lnTo>
                    <a:lnTo>
                      <a:pt x="67" y="4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7" y="3"/>
                    </a:lnTo>
                    <a:lnTo>
                      <a:pt x="78" y="4"/>
                    </a:lnTo>
                    <a:lnTo>
                      <a:pt x="81" y="9"/>
                    </a:lnTo>
                    <a:lnTo>
                      <a:pt x="82" y="12"/>
                    </a:lnTo>
                    <a:lnTo>
                      <a:pt x="82" y="16"/>
                    </a:lnTo>
                    <a:lnTo>
                      <a:pt x="80" y="21"/>
                    </a:lnTo>
                    <a:lnTo>
                      <a:pt x="78" y="26"/>
                    </a:lnTo>
                    <a:lnTo>
                      <a:pt x="72" y="38"/>
                    </a:lnTo>
                    <a:lnTo>
                      <a:pt x="67" y="49"/>
                    </a:lnTo>
                    <a:lnTo>
                      <a:pt x="54" y="69"/>
                    </a:lnTo>
                    <a:lnTo>
                      <a:pt x="41" y="84"/>
                    </a:lnTo>
                    <a:lnTo>
                      <a:pt x="31" y="97"/>
                    </a:lnTo>
                    <a:lnTo>
                      <a:pt x="27" y="100"/>
                    </a:lnTo>
                    <a:lnTo>
                      <a:pt x="22" y="104"/>
                    </a:lnTo>
                    <a:lnTo>
                      <a:pt x="15" y="108"/>
                    </a:lnTo>
                    <a:lnTo>
                      <a:pt x="6" y="108"/>
                    </a:lnTo>
                    <a:lnTo>
                      <a:pt x="4" y="105"/>
                    </a:lnTo>
                    <a:lnTo>
                      <a:pt x="3" y="103"/>
                    </a:lnTo>
                    <a:lnTo>
                      <a:pt x="2" y="102"/>
                    </a:lnTo>
                    <a:lnTo>
                      <a:pt x="0" y="98"/>
                    </a:lnTo>
                    <a:lnTo>
                      <a:pt x="2" y="95"/>
                    </a:lnTo>
                    <a:lnTo>
                      <a:pt x="4" y="93"/>
                    </a:lnTo>
                    <a:lnTo>
                      <a:pt x="6" y="92"/>
                    </a:lnTo>
                    <a:lnTo>
                      <a:pt x="8" y="91"/>
                    </a:lnTo>
                    <a:lnTo>
                      <a:pt x="14" y="91"/>
                    </a:lnTo>
                    <a:lnTo>
                      <a:pt x="19" y="93"/>
                    </a:lnTo>
                    <a:lnTo>
                      <a:pt x="20" y="94"/>
                    </a:lnTo>
                    <a:lnTo>
                      <a:pt x="21" y="97"/>
                    </a:lnTo>
                    <a:lnTo>
                      <a:pt x="26" y="97"/>
                    </a:lnTo>
                    <a:lnTo>
                      <a:pt x="30" y="93"/>
                    </a:lnTo>
                    <a:lnTo>
                      <a:pt x="32" y="92"/>
                    </a:lnTo>
                    <a:lnTo>
                      <a:pt x="33" y="86"/>
                    </a:lnTo>
                    <a:lnTo>
                      <a:pt x="33" y="80"/>
                    </a:lnTo>
                    <a:lnTo>
                      <a:pt x="35" y="75"/>
                    </a:lnTo>
                    <a:lnTo>
                      <a:pt x="35" y="55"/>
                    </a:lnTo>
                    <a:lnTo>
                      <a:pt x="32" y="23"/>
                    </a:lnTo>
                    <a:lnTo>
                      <a:pt x="32" y="18"/>
                    </a:lnTo>
                    <a:lnTo>
                      <a:pt x="31" y="15"/>
                    </a:lnTo>
                    <a:lnTo>
                      <a:pt x="26" y="10"/>
                    </a:lnTo>
                    <a:lnTo>
                      <a:pt x="24" y="9"/>
                    </a:lnTo>
                    <a:lnTo>
                      <a:pt x="21" y="9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" name="Freeform 1963"/>
              <p:cNvSpPr>
                <a:spLocks noChangeAspect="1"/>
              </p:cNvSpPr>
              <p:nvPr/>
            </p:nvSpPr>
            <p:spPr bwMode="auto">
              <a:xfrm>
                <a:off x="1358" y="597"/>
                <a:ext cx="54" cy="189"/>
              </a:xfrm>
              <a:custGeom>
                <a:avLst/>
                <a:gdLst>
                  <a:gd name="T0" fmla="*/ 54 w 54"/>
                  <a:gd name="T1" fmla="*/ 189 h 189"/>
                  <a:gd name="T2" fmla="*/ 54 w 54"/>
                  <a:gd name="T3" fmla="*/ 180 h 189"/>
                  <a:gd name="T4" fmla="*/ 31 w 54"/>
                  <a:gd name="T5" fmla="*/ 180 h 189"/>
                  <a:gd name="T6" fmla="*/ 28 w 54"/>
                  <a:gd name="T7" fmla="*/ 179 h 189"/>
                  <a:gd name="T8" fmla="*/ 27 w 54"/>
                  <a:gd name="T9" fmla="*/ 178 h 189"/>
                  <a:gd name="T10" fmla="*/ 27 w 54"/>
                  <a:gd name="T11" fmla="*/ 10 h 189"/>
                  <a:gd name="T12" fmla="*/ 28 w 54"/>
                  <a:gd name="T13" fmla="*/ 9 h 189"/>
                  <a:gd name="T14" fmla="*/ 31 w 54"/>
                  <a:gd name="T15" fmla="*/ 8 h 189"/>
                  <a:gd name="T16" fmla="*/ 54 w 54"/>
                  <a:gd name="T17" fmla="*/ 8 h 189"/>
                  <a:gd name="T18" fmla="*/ 54 w 54"/>
                  <a:gd name="T19" fmla="*/ 0 h 189"/>
                  <a:gd name="T20" fmla="*/ 0 w 54"/>
                  <a:gd name="T21" fmla="*/ 0 h 189"/>
                  <a:gd name="T22" fmla="*/ 0 w 54"/>
                  <a:gd name="T23" fmla="*/ 189 h 189"/>
                  <a:gd name="T24" fmla="*/ 54 w 54"/>
                  <a:gd name="T25" fmla="*/ 189 h 1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189"/>
                  <a:gd name="T41" fmla="*/ 54 w 54"/>
                  <a:gd name="T42" fmla="*/ 189 h 1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189">
                    <a:moveTo>
                      <a:pt x="54" y="189"/>
                    </a:moveTo>
                    <a:lnTo>
                      <a:pt x="54" y="180"/>
                    </a:lnTo>
                    <a:lnTo>
                      <a:pt x="31" y="180"/>
                    </a:lnTo>
                    <a:lnTo>
                      <a:pt x="28" y="179"/>
                    </a:lnTo>
                    <a:lnTo>
                      <a:pt x="27" y="178"/>
                    </a:lnTo>
                    <a:lnTo>
                      <a:pt x="27" y="10"/>
                    </a:lnTo>
                    <a:lnTo>
                      <a:pt x="28" y="9"/>
                    </a:lnTo>
                    <a:lnTo>
                      <a:pt x="31" y="8"/>
                    </a:lnTo>
                    <a:lnTo>
                      <a:pt x="54" y="8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189"/>
                    </a:lnTo>
                    <a:lnTo>
                      <a:pt x="54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64" name="Freeform 1964"/>
            <p:cNvSpPr>
              <a:spLocks noChangeAspect="1"/>
            </p:cNvSpPr>
            <p:nvPr/>
          </p:nvSpPr>
          <p:spPr bwMode="auto">
            <a:xfrm>
              <a:off x="1417" y="597"/>
              <a:ext cx="150" cy="201"/>
            </a:xfrm>
            <a:custGeom>
              <a:avLst/>
              <a:gdLst>
                <a:gd name="T0" fmla="*/ 82 w 150"/>
                <a:gd name="T1" fmla="*/ 117 h 201"/>
                <a:gd name="T2" fmla="*/ 68 w 150"/>
                <a:gd name="T3" fmla="*/ 154 h 201"/>
                <a:gd name="T4" fmla="*/ 58 w 150"/>
                <a:gd name="T5" fmla="*/ 179 h 201"/>
                <a:gd name="T6" fmla="*/ 42 w 150"/>
                <a:gd name="T7" fmla="*/ 194 h 201"/>
                <a:gd name="T8" fmla="*/ 19 w 150"/>
                <a:gd name="T9" fmla="*/ 201 h 201"/>
                <a:gd name="T10" fmla="*/ 7 w 150"/>
                <a:gd name="T11" fmla="*/ 198 h 201"/>
                <a:gd name="T12" fmla="*/ 1 w 150"/>
                <a:gd name="T13" fmla="*/ 191 h 201"/>
                <a:gd name="T14" fmla="*/ 2 w 150"/>
                <a:gd name="T15" fmla="*/ 183 h 201"/>
                <a:gd name="T16" fmla="*/ 7 w 150"/>
                <a:gd name="T17" fmla="*/ 179 h 201"/>
                <a:gd name="T18" fmla="*/ 18 w 150"/>
                <a:gd name="T19" fmla="*/ 178 h 201"/>
                <a:gd name="T20" fmla="*/ 24 w 150"/>
                <a:gd name="T21" fmla="*/ 180 h 201"/>
                <a:gd name="T22" fmla="*/ 25 w 150"/>
                <a:gd name="T23" fmla="*/ 191 h 201"/>
                <a:gd name="T24" fmla="*/ 23 w 150"/>
                <a:gd name="T25" fmla="*/ 192 h 201"/>
                <a:gd name="T26" fmla="*/ 22 w 150"/>
                <a:gd name="T27" fmla="*/ 194 h 201"/>
                <a:gd name="T28" fmla="*/ 27 w 150"/>
                <a:gd name="T29" fmla="*/ 196 h 201"/>
                <a:gd name="T30" fmla="*/ 28 w 150"/>
                <a:gd name="T31" fmla="*/ 194 h 201"/>
                <a:gd name="T32" fmla="*/ 34 w 150"/>
                <a:gd name="T33" fmla="*/ 189 h 201"/>
                <a:gd name="T34" fmla="*/ 35 w 150"/>
                <a:gd name="T35" fmla="*/ 183 h 201"/>
                <a:gd name="T36" fmla="*/ 40 w 150"/>
                <a:gd name="T37" fmla="*/ 167 h 201"/>
                <a:gd name="T38" fmla="*/ 68 w 150"/>
                <a:gd name="T39" fmla="*/ 65 h 201"/>
                <a:gd name="T40" fmla="*/ 58 w 150"/>
                <a:gd name="T41" fmla="*/ 52 h 201"/>
                <a:gd name="T42" fmla="*/ 66 w 150"/>
                <a:gd name="T43" fmla="*/ 51 h 201"/>
                <a:gd name="T44" fmla="*/ 75 w 150"/>
                <a:gd name="T45" fmla="*/ 43 h 201"/>
                <a:gd name="T46" fmla="*/ 89 w 150"/>
                <a:gd name="T47" fmla="*/ 22 h 201"/>
                <a:gd name="T48" fmla="*/ 115 w 150"/>
                <a:gd name="T49" fmla="*/ 3 h 201"/>
                <a:gd name="T50" fmla="*/ 135 w 150"/>
                <a:gd name="T51" fmla="*/ 0 h 201"/>
                <a:gd name="T52" fmla="*/ 143 w 150"/>
                <a:gd name="T53" fmla="*/ 3 h 201"/>
                <a:gd name="T54" fmla="*/ 149 w 150"/>
                <a:gd name="T55" fmla="*/ 10 h 201"/>
                <a:gd name="T56" fmla="*/ 150 w 150"/>
                <a:gd name="T57" fmla="*/ 16 h 201"/>
                <a:gd name="T58" fmla="*/ 145 w 150"/>
                <a:gd name="T59" fmla="*/ 22 h 201"/>
                <a:gd name="T60" fmla="*/ 135 w 150"/>
                <a:gd name="T61" fmla="*/ 24 h 201"/>
                <a:gd name="T62" fmla="*/ 129 w 150"/>
                <a:gd name="T63" fmla="*/ 20 h 201"/>
                <a:gd name="T64" fmla="*/ 128 w 150"/>
                <a:gd name="T65" fmla="*/ 16 h 201"/>
                <a:gd name="T66" fmla="*/ 129 w 150"/>
                <a:gd name="T67" fmla="*/ 14 h 201"/>
                <a:gd name="T68" fmla="*/ 132 w 150"/>
                <a:gd name="T69" fmla="*/ 10 h 201"/>
                <a:gd name="T70" fmla="*/ 133 w 150"/>
                <a:gd name="T71" fmla="*/ 8 h 201"/>
                <a:gd name="T72" fmla="*/ 132 w 150"/>
                <a:gd name="T73" fmla="*/ 7 h 201"/>
                <a:gd name="T74" fmla="*/ 126 w 150"/>
                <a:gd name="T75" fmla="*/ 5 h 201"/>
                <a:gd name="T76" fmla="*/ 119 w 150"/>
                <a:gd name="T77" fmla="*/ 9 h 201"/>
                <a:gd name="T78" fmla="*/ 110 w 150"/>
                <a:gd name="T79" fmla="*/ 22 h 201"/>
                <a:gd name="T80" fmla="*/ 99 w 150"/>
                <a:gd name="T81" fmla="*/ 52 h 201"/>
                <a:gd name="T82" fmla="*/ 110 w 150"/>
                <a:gd name="T83" fmla="*/ 65 h 2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0"/>
                <a:gd name="T127" fmla="*/ 0 h 201"/>
                <a:gd name="T128" fmla="*/ 150 w 150"/>
                <a:gd name="T129" fmla="*/ 201 h 2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0" h="201">
                  <a:moveTo>
                    <a:pt x="96" y="65"/>
                  </a:moveTo>
                  <a:lnTo>
                    <a:pt x="82" y="117"/>
                  </a:lnTo>
                  <a:lnTo>
                    <a:pt x="75" y="139"/>
                  </a:lnTo>
                  <a:lnTo>
                    <a:pt x="68" y="154"/>
                  </a:lnTo>
                  <a:lnTo>
                    <a:pt x="63" y="168"/>
                  </a:lnTo>
                  <a:lnTo>
                    <a:pt x="58" y="179"/>
                  </a:lnTo>
                  <a:lnTo>
                    <a:pt x="51" y="186"/>
                  </a:lnTo>
                  <a:lnTo>
                    <a:pt x="42" y="194"/>
                  </a:lnTo>
                  <a:lnTo>
                    <a:pt x="31" y="200"/>
                  </a:lnTo>
                  <a:lnTo>
                    <a:pt x="19" y="201"/>
                  </a:lnTo>
                  <a:lnTo>
                    <a:pt x="14" y="201"/>
                  </a:lnTo>
                  <a:lnTo>
                    <a:pt x="7" y="198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90"/>
                  </a:lnTo>
                  <a:lnTo>
                    <a:pt x="2" y="183"/>
                  </a:lnTo>
                  <a:lnTo>
                    <a:pt x="5" y="180"/>
                  </a:lnTo>
                  <a:lnTo>
                    <a:pt x="7" y="179"/>
                  </a:lnTo>
                  <a:lnTo>
                    <a:pt x="11" y="178"/>
                  </a:lnTo>
                  <a:lnTo>
                    <a:pt x="18" y="178"/>
                  </a:lnTo>
                  <a:lnTo>
                    <a:pt x="22" y="179"/>
                  </a:lnTo>
                  <a:lnTo>
                    <a:pt x="24" y="180"/>
                  </a:lnTo>
                  <a:lnTo>
                    <a:pt x="25" y="183"/>
                  </a:lnTo>
                  <a:lnTo>
                    <a:pt x="25" y="191"/>
                  </a:lnTo>
                  <a:lnTo>
                    <a:pt x="24" y="191"/>
                  </a:lnTo>
                  <a:lnTo>
                    <a:pt x="23" y="192"/>
                  </a:lnTo>
                  <a:lnTo>
                    <a:pt x="23" y="194"/>
                  </a:lnTo>
                  <a:lnTo>
                    <a:pt x="22" y="194"/>
                  </a:lnTo>
                  <a:lnTo>
                    <a:pt x="24" y="196"/>
                  </a:lnTo>
                  <a:lnTo>
                    <a:pt x="27" y="196"/>
                  </a:lnTo>
                  <a:lnTo>
                    <a:pt x="28" y="195"/>
                  </a:lnTo>
                  <a:lnTo>
                    <a:pt x="28" y="194"/>
                  </a:lnTo>
                  <a:lnTo>
                    <a:pt x="31" y="191"/>
                  </a:lnTo>
                  <a:lnTo>
                    <a:pt x="34" y="189"/>
                  </a:lnTo>
                  <a:lnTo>
                    <a:pt x="35" y="186"/>
                  </a:lnTo>
                  <a:lnTo>
                    <a:pt x="35" y="183"/>
                  </a:lnTo>
                  <a:lnTo>
                    <a:pt x="38" y="176"/>
                  </a:lnTo>
                  <a:lnTo>
                    <a:pt x="40" y="167"/>
                  </a:lnTo>
                  <a:lnTo>
                    <a:pt x="45" y="154"/>
                  </a:lnTo>
                  <a:lnTo>
                    <a:pt x="68" y="65"/>
                  </a:lnTo>
                  <a:lnTo>
                    <a:pt x="53" y="65"/>
                  </a:lnTo>
                  <a:lnTo>
                    <a:pt x="58" y="52"/>
                  </a:lnTo>
                  <a:lnTo>
                    <a:pt x="62" y="52"/>
                  </a:lnTo>
                  <a:lnTo>
                    <a:pt x="66" y="51"/>
                  </a:lnTo>
                  <a:lnTo>
                    <a:pt x="71" y="48"/>
                  </a:lnTo>
                  <a:lnTo>
                    <a:pt x="75" y="43"/>
                  </a:lnTo>
                  <a:lnTo>
                    <a:pt x="77" y="40"/>
                  </a:lnTo>
                  <a:lnTo>
                    <a:pt x="89" y="22"/>
                  </a:lnTo>
                  <a:lnTo>
                    <a:pt x="101" y="10"/>
                  </a:lnTo>
                  <a:lnTo>
                    <a:pt x="115" y="3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40" y="2"/>
                  </a:lnTo>
                  <a:lnTo>
                    <a:pt x="143" y="3"/>
                  </a:lnTo>
                  <a:lnTo>
                    <a:pt x="148" y="8"/>
                  </a:lnTo>
                  <a:lnTo>
                    <a:pt x="149" y="10"/>
                  </a:lnTo>
                  <a:lnTo>
                    <a:pt x="150" y="11"/>
                  </a:lnTo>
                  <a:lnTo>
                    <a:pt x="150" y="16"/>
                  </a:lnTo>
                  <a:lnTo>
                    <a:pt x="148" y="21"/>
                  </a:lnTo>
                  <a:lnTo>
                    <a:pt x="145" y="22"/>
                  </a:lnTo>
                  <a:lnTo>
                    <a:pt x="141" y="24"/>
                  </a:lnTo>
                  <a:lnTo>
                    <a:pt x="135" y="24"/>
                  </a:lnTo>
                  <a:lnTo>
                    <a:pt x="130" y="21"/>
                  </a:lnTo>
                  <a:lnTo>
                    <a:pt x="129" y="20"/>
                  </a:lnTo>
                  <a:lnTo>
                    <a:pt x="129" y="18"/>
                  </a:lnTo>
                  <a:lnTo>
                    <a:pt x="128" y="16"/>
                  </a:lnTo>
                  <a:lnTo>
                    <a:pt x="128" y="15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32" y="10"/>
                  </a:lnTo>
                  <a:lnTo>
                    <a:pt x="132" y="9"/>
                  </a:lnTo>
                  <a:lnTo>
                    <a:pt x="133" y="8"/>
                  </a:lnTo>
                  <a:lnTo>
                    <a:pt x="133" y="7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26" y="5"/>
                  </a:lnTo>
                  <a:lnTo>
                    <a:pt x="123" y="7"/>
                  </a:lnTo>
                  <a:lnTo>
                    <a:pt x="119" y="9"/>
                  </a:lnTo>
                  <a:lnTo>
                    <a:pt x="117" y="11"/>
                  </a:lnTo>
                  <a:lnTo>
                    <a:pt x="110" y="22"/>
                  </a:lnTo>
                  <a:lnTo>
                    <a:pt x="104" y="35"/>
                  </a:lnTo>
                  <a:lnTo>
                    <a:pt x="99" y="52"/>
                  </a:lnTo>
                  <a:lnTo>
                    <a:pt x="112" y="52"/>
                  </a:lnTo>
                  <a:lnTo>
                    <a:pt x="110" y="65"/>
                  </a:lnTo>
                  <a:lnTo>
                    <a:pt x="96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5" name="Freeform 1965"/>
            <p:cNvSpPr>
              <a:spLocks noChangeAspect="1"/>
            </p:cNvSpPr>
            <p:nvPr/>
          </p:nvSpPr>
          <p:spPr bwMode="auto">
            <a:xfrm>
              <a:off x="1532" y="646"/>
              <a:ext cx="168" cy="105"/>
            </a:xfrm>
            <a:custGeom>
              <a:avLst/>
              <a:gdLst>
                <a:gd name="T0" fmla="*/ 41 w 168"/>
                <a:gd name="T1" fmla="*/ 47 h 105"/>
                <a:gd name="T2" fmla="*/ 57 w 168"/>
                <a:gd name="T3" fmla="*/ 25 h 105"/>
                <a:gd name="T4" fmla="*/ 75 w 168"/>
                <a:gd name="T5" fmla="*/ 8 h 105"/>
                <a:gd name="T6" fmla="*/ 81 w 168"/>
                <a:gd name="T7" fmla="*/ 3 h 105"/>
                <a:gd name="T8" fmla="*/ 99 w 168"/>
                <a:gd name="T9" fmla="*/ 0 h 105"/>
                <a:gd name="T10" fmla="*/ 105 w 168"/>
                <a:gd name="T11" fmla="*/ 5 h 105"/>
                <a:gd name="T12" fmla="*/ 108 w 168"/>
                <a:gd name="T13" fmla="*/ 11 h 105"/>
                <a:gd name="T14" fmla="*/ 110 w 168"/>
                <a:gd name="T15" fmla="*/ 16 h 105"/>
                <a:gd name="T16" fmla="*/ 107 w 168"/>
                <a:gd name="T17" fmla="*/ 26 h 105"/>
                <a:gd name="T18" fmla="*/ 100 w 168"/>
                <a:gd name="T19" fmla="*/ 47 h 105"/>
                <a:gd name="T20" fmla="*/ 118 w 168"/>
                <a:gd name="T21" fmla="*/ 25 h 105"/>
                <a:gd name="T22" fmla="*/ 138 w 168"/>
                <a:gd name="T23" fmla="*/ 4 h 105"/>
                <a:gd name="T24" fmla="*/ 144 w 168"/>
                <a:gd name="T25" fmla="*/ 2 h 105"/>
                <a:gd name="T26" fmla="*/ 151 w 168"/>
                <a:gd name="T27" fmla="*/ 0 h 105"/>
                <a:gd name="T28" fmla="*/ 160 w 168"/>
                <a:gd name="T29" fmla="*/ 3 h 105"/>
                <a:gd name="T30" fmla="*/ 166 w 168"/>
                <a:gd name="T31" fmla="*/ 10 h 105"/>
                <a:gd name="T32" fmla="*/ 168 w 168"/>
                <a:gd name="T33" fmla="*/ 19 h 105"/>
                <a:gd name="T34" fmla="*/ 163 w 168"/>
                <a:gd name="T35" fmla="*/ 36 h 105"/>
                <a:gd name="T36" fmla="*/ 147 w 168"/>
                <a:gd name="T37" fmla="*/ 82 h 105"/>
                <a:gd name="T38" fmla="*/ 146 w 168"/>
                <a:gd name="T39" fmla="*/ 88 h 105"/>
                <a:gd name="T40" fmla="*/ 151 w 168"/>
                <a:gd name="T41" fmla="*/ 91 h 105"/>
                <a:gd name="T42" fmla="*/ 161 w 168"/>
                <a:gd name="T43" fmla="*/ 82 h 105"/>
                <a:gd name="T44" fmla="*/ 162 w 168"/>
                <a:gd name="T45" fmla="*/ 81 h 105"/>
                <a:gd name="T46" fmla="*/ 166 w 168"/>
                <a:gd name="T47" fmla="*/ 82 h 105"/>
                <a:gd name="T48" fmla="*/ 154 w 168"/>
                <a:gd name="T49" fmla="*/ 97 h 105"/>
                <a:gd name="T50" fmla="*/ 145 w 168"/>
                <a:gd name="T51" fmla="*/ 103 h 105"/>
                <a:gd name="T52" fmla="*/ 139 w 168"/>
                <a:gd name="T53" fmla="*/ 105 h 105"/>
                <a:gd name="T54" fmla="*/ 127 w 168"/>
                <a:gd name="T55" fmla="*/ 104 h 105"/>
                <a:gd name="T56" fmla="*/ 119 w 168"/>
                <a:gd name="T57" fmla="*/ 94 h 105"/>
                <a:gd name="T58" fmla="*/ 121 w 168"/>
                <a:gd name="T59" fmla="*/ 86 h 105"/>
                <a:gd name="T60" fmla="*/ 123 w 168"/>
                <a:gd name="T61" fmla="*/ 77 h 105"/>
                <a:gd name="T62" fmla="*/ 136 w 168"/>
                <a:gd name="T63" fmla="*/ 31 h 105"/>
                <a:gd name="T64" fmla="*/ 139 w 168"/>
                <a:gd name="T65" fmla="*/ 26 h 105"/>
                <a:gd name="T66" fmla="*/ 139 w 168"/>
                <a:gd name="T67" fmla="*/ 24 h 105"/>
                <a:gd name="T68" fmla="*/ 138 w 168"/>
                <a:gd name="T69" fmla="*/ 21 h 105"/>
                <a:gd name="T70" fmla="*/ 130 w 168"/>
                <a:gd name="T71" fmla="*/ 22 h 105"/>
                <a:gd name="T72" fmla="*/ 125 w 168"/>
                <a:gd name="T73" fmla="*/ 28 h 105"/>
                <a:gd name="T74" fmla="*/ 119 w 168"/>
                <a:gd name="T75" fmla="*/ 32 h 105"/>
                <a:gd name="T76" fmla="*/ 113 w 168"/>
                <a:gd name="T77" fmla="*/ 39 h 105"/>
                <a:gd name="T78" fmla="*/ 102 w 168"/>
                <a:gd name="T79" fmla="*/ 55 h 105"/>
                <a:gd name="T80" fmla="*/ 92 w 168"/>
                <a:gd name="T81" fmla="*/ 74 h 105"/>
                <a:gd name="T82" fmla="*/ 84 w 168"/>
                <a:gd name="T83" fmla="*/ 103 h 105"/>
                <a:gd name="T84" fmla="*/ 79 w 168"/>
                <a:gd name="T85" fmla="*/ 31 h 105"/>
                <a:gd name="T86" fmla="*/ 81 w 168"/>
                <a:gd name="T87" fmla="*/ 24 h 105"/>
                <a:gd name="T88" fmla="*/ 75 w 168"/>
                <a:gd name="T89" fmla="*/ 22 h 105"/>
                <a:gd name="T90" fmla="*/ 63 w 168"/>
                <a:gd name="T91" fmla="*/ 33 h 105"/>
                <a:gd name="T92" fmla="*/ 35 w 168"/>
                <a:gd name="T93" fmla="*/ 70 h 105"/>
                <a:gd name="T94" fmla="*/ 0 w 168"/>
                <a:gd name="T95" fmla="*/ 103 h 105"/>
                <a:gd name="T96" fmla="*/ 23 w 168"/>
                <a:gd name="T97" fmla="*/ 21 h 105"/>
                <a:gd name="T98" fmla="*/ 20 w 168"/>
                <a:gd name="T99" fmla="*/ 10 h 105"/>
                <a:gd name="T100" fmla="*/ 13 w 168"/>
                <a:gd name="T101" fmla="*/ 8 h 105"/>
                <a:gd name="T102" fmla="*/ 56 w 168"/>
                <a:gd name="T103" fmla="*/ 0 h 1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8"/>
                <a:gd name="T157" fmla="*/ 0 h 105"/>
                <a:gd name="T158" fmla="*/ 168 w 168"/>
                <a:gd name="T159" fmla="*/ 105 h 10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8" h="105">
                  <a:moveTo>
                    <a:pt x="56" y="0"/>
                  </a:moveTo>
                  <a:lnTo>
                    <a:pt x="41" y="47"/>
                  </a:lnTo>
                  <a:lnTo>
                    <a:pt x="50" y="35"/>
                  </a:lnTo>
                  <a:lnTo>
                    <a:pt x="57" y="25"/>
                  </a:lnTo>
                  <a:lnTo>
                    <a:pt x="70" y="11"/>
                  </a:lnTo>
                  <a:lnTo>
                    <a:pt x="75" y="8"/>
                  </a:lnTo>
                  <a:lnTo>
                    <a:pt x="78" y="4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1" y="2"/>
                  </a:lnTo>
                  <a:lnTo>
                    <a:pt x="105" y="5"/>
                  </a:lnTo>
                  <a:lnTo>
                    <a:pt x="106" y="8"/>
                  </a:lnTo>
                  <a:lnTo>
                    <a:pt x="108" y="11"/>
                  </a:lnTo>
                  <a:lnTo>
                    <a:pt x="108" y="14"/>
                  </a:lnTo>
                  <a:lnTo>
                    <a:pt x="110" y="16"/>
                  </a:lnTo>
                  <a:lnTo>
                    <a:pt x="110" y="19"/>
                  </a:lnTo>
                  <a:lnTo>
                    <a:pt x="107" y="26"/>
                  </a:lnTo>
                  <a:lnTo>
                    <a:pt x="107" y="31"/>
                  </a:lnTo>
                  <a:lnTo>
                    <a:pt x="100" y="47"/>
                  </a:lnTo>
                  <a:lnTo>
                    <a:pt x="110" y="35"/>
                  </a:lnTo>
                  <a:lnTo>
                    <a:pt x="118" y="25"/>
                  </a:lnTo>
                  <a:lnTo>
                    <a:pt x="123" y="19"/>
                  </a:lnTo>
                  <a:lnTo>
                    <a:pt x="138" y="4"/>
                  </a:lnTo>
                  <a:lnTo>
                    <a:pt x="143" y="3"/>
                  </a:lnTo>
                  <a:lnTo>
                    <a:pt x="144" y="2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2"/>
                  </a:lnTo>
                  <a:lnTo>
                    <a:pt x="160" y="3"/>
                  </a:lnTo>
                  <a:lnTo>
                    <a:pt x="163" y="5"/>
                  </a:lnTo>
                  <a:lnTo>
                    <a:pt x="166" y="10"/>
                  </a:lnTo>
                  <a:lnTo>
                    <a:pt x="167" y="14"/>
                  </a:lnTo>
                  <a:lnTo>
                    <a:pt x="168" y="19"/>
                  </a:lnTo>
                  <a:lnTo>
                    <a:pt x="166" y="28"/>
                  </a:lnTo>
                  <a:lnTo>
                    <a:pt x="163" y="36"/>
                  </a:lnTo>
                  <a:lnTo>
                    <a:pt x="149" y="77"/>
                  </a:lnTo>
                  <a:lnTo>
                    <a:pt x="147" y="82"/>
                  </a:lnTo>
                  <a:lnTo>
                    <a:pt x="147" y="86"/>
                  </a:lnTo>
                  <a:lnTo>
                    <a:pt x="146" y="88"/>
                  </a:lnTo>
                  <a:lnTo>
                    <a:pt x="146" y="91"/>
                  </a:lnTo>
                  <a:lnTo>
                    <a:pt x="151" y="91"/>
                  </a:lnTo>
                  <a:lnTo>
                    <a:pt x="154" y="90"/>
                  </a:lnTo>
                  <a:lnTo>
                    <a:pt x="161" y="82"/>
                  </a:lnTo>
                  <a:lnTo>
                    <a:pt x="162" y="82"/>
                  </a:lnTo>
                  <a:lnTo>
                    <a:pt x="162" y="81"/>
                  </a:lnTo>
                  <a:lnTo>
                    <a:pt x="163" y="80"/>
                  </a:lnTo>
                  <a:lnTo>
                    <a:pt x="166" y="82"/>
                  </a:lnTo>
                  <a:lnTo>
                    <a:pt x="158" y="92"/>
                  </a:lnTo>
                  <a:lnTo>
                    <a:pt x="154" y="97"/>
                  </a:lnTo>
                  <a:lnTo>
                    <a:pt x="149" y="101"/>
                  </a:lnTo>
                  <a:lnTo>
                    <a:pt x="145" y="103"/>
                  </a:lnTo>
                  <a:lnTo>
                    <a:pt x="141" y="104"/>
                  </a:lnTo>
                  <a:lnTo>
                    <a:pt x="139" y="105"/>
                  </a:lnTo>
                  <a:lnTo>
                    <a:pt x="129" y="105"/>
                  </a:lnTo>
                  <a:lnTo>
                    <a:pt x="127" y="104"/>
                  </a:lnTo>
                  <a:lnTo>
                    <a:pt x="122" y="99"/>
                  </a:lnTo>
                  <a:lnTo>
                    <a:pt x="119" y="94"/>
                  </a:lnTo>
                  <a:lnTo>
                    <a:pt x="118" y="91"/>
                  </a:lnTo>
                  <a:lnTo>
                    <a:pt x="121" y="86"/>
                  </a:lnTo>
                  <a:lnTo>
                    <a:pt x="122" y="82"/>
                  </a:lnTo>
                  <a:lnTo>
                    <a:pt x="123" y="77"/>
                  </a:lnTo>
                  <a:lnTo>
                    <a:pt x="135" y="36"/>
                  </a:lnTo>
                  <a:lnTo>
                    <a:pt x="136" y="31"/>
                  </a:lnTo>
                  <a:lnTo>
                    <a:pt x="138" y="27"/>
                  </a:lnTo>
                  <a:lnTo>
                    <a:pt x="139" y="26"/>
                  </a:lnTo>
                  <a:lnTo>
                    <a:pt x="140" y="24"/>
                  </a:lnTo>
                  <a:lnTo>
                    <a:pt x="139" y="24"/>
                  </a:lnTo>
                  <a:lnTo>
                    <a:pt x="138" y="22"/>
                  </a:lnTo>
                  <a:lnTo>
                    <a:pt x="138" y="21"/>
                  </a:lnTo>
                  <a:lnTo>
                    <a:pt x="133" y="21"/>
                  </a:lnTo>
                  <a:lnTo>
                    <a:pt x="130" y="22"/>
                  </a:lnTo>
                  <a:lnTo>
                    <a:pt x="128" y="25"/>
                  </a:lnTo>
                  <a:lnTo>
                    <a:pt x="125" y="28"/>
                  </a:lnTo>
                  <a:lnTo>
                    <a:pt x="123" y="30"/>
                  </a:lnTo>
                  <a:lnTo>
                    <a:pt x="119" y="32"/>
                  </a:lnTo>
                  <a:lnTo>
                    <a:pt x="117" y="36"/>
                  </a:lnTo>
                  <a:lnTo>
                    <a:pt x="113" y="39"/>
                  </a:lnTo>
                  <a:lnTo>
                    <a:pt x="106" y="49"/>
                  </a:lnTo>
                  <a:lnTo>
                    <a:pt x="102" y="55"/>
                  </a:lnTo>
                  <a:lnTo>
                    <a:pt x="100" y="59"/>
                  </a:lnTo>
                  <a:lnTo>
                    <a:pt x="92" y="74"/>
                  </a:lnTo>
                  <a:lnTo>
                    <a:pt x="90" y="80"/>
                  </a:lnTo>
                  <a:lnTo>
                    <a:pt x="84" y="103"/>
                  </a:lnTo>
                  <a:lnTo>
                    <a:pt x="58" y="103"/>
                  </a:lnTo>
                  <a:lnTo>
                    <a:pt x="79" y="31"/>
                  </a:lnTo>
                  <a:lnTo>
                    <a:pt x="79" y="28"/>
                  </a:lnTo>
                  <a:lnTo>
                    <a:pt x="81" y="24"/>
                  </a:lnTo>
                  <a:lnTo>
                    <a:pt x="79" y="21"/>
                  </a:lnTo>
                  <a:lnTo>
                    <a:pt x="75" y="22"/>
                  </a:lnTo>
                  <a:lnTo>
                    <a:pt x="72" y="25"/>
                  </a:lnTo>
                  <a:lnTo>
                    <a:pt x="63" y="33"/>
                  </a:lnTo>
                  <a:lnTo>
                    <a:pt x="48" y="50"/>
                  </a:lnTo>
                  <a:lnTo>
                    <a:pt x="35" y="70"/>
                  </a:lnTo>
                  <a:lnTo>
                    <a:pt x="25" y="103"/>
                  </a:lnTo>
                  <a:lnTo>
                    <a:pt x="0" y="103"/>
                  </a:lnTo>
                  <a:lnTo>
                    <a:pt x="20" y="31"/>
                  </a:lnTo>
                  <a:lnTo>
                    <a:pt x="23" y="21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4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6" name="Freeform 1966"/>
            <p:cNvSpPr>
              <a:spLocks noChangeAspect="1"/>
            </p:cNvSpPr>
            <p:nvPr/>
          </p:nvSpPr>
          <p:spPr bwMode="auto">
            <a:xfrm>
              <a:off x="1711" y="597"/>
              <a:ext cx="54" cy="189"/>
            </a:xfrm>
            <a:custGeom>
              <a:avLst/>
              <a:gdLst>
                <a:gd name="T0" fmla="*/ 54 w 54"/>
                <a:gd name="T1" fmla="*/ 189 h 189"/>
                <a:gd name="T2" fmla="*/ 54 w 54"/>
                <a:gd name="T3" fmla="*/ 0 h 189"/>
                <a:gd name="T4" fmla="*/ 0 w 54"/>
                <a:gd name="T5" fmla="*/ 0 h 189"/>
                <a:gd name="T6" fmla="*/ 0 w 54"/>
                <a:gd name="T7" fmla="*/ 8 h 189"/>
                <a:gd name="T8" fmla="*/ 23 w 54"/>
                <a:gd name="T9" fmla="*/ 8 h 189"/>
                <a:gd name="T10" fmla="*/ 26 w 54"/>
                <a:gd name="T11" fmla="*/ 9 h 189"/>
                <a:gd name="T12" fmla="*/ 27 w 54"/>
                <a:gd name="T13" fmla="*/ 10 h 189"/>
                <a:gd name="T14" fmla="*/ 27 w 54"/>
                <a:gd name="T15" fmla="*/ 178 h 189"/>
                <a:gd name="T16" fmla="*/ 26 w 54"/>
                <a:gd name="T17" fmla="*/ 179 h 189"/>
                <a:gd name="T18" fmla="*/ 23 w 54"/>
                <a:gd name="T19" fmla="*/ 180 h 189"/>
                <a:gd name="T20" fmla="*/ 0 w 54"/>
                <a:gd name="T21" fmla="*/ 180 h 189"/>
                <a:gd name="T22" fmla="*/ 0 w 54"/>
                <a:gd name="T23" fmla="*/ 189 h 189"/>
                <a:gd name="T24" fmla="*/ 54 w 54"/>
                <a:gd name="T25" fmla="*/ 189 h 1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89"/>
                <a:gd name="T41" fmla="*/ 54 w 54"/>
                <a:gd name="T42" fmla="*/ 189 h 1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89">
                  <a:moveTo>
                    <a:pt x="54" y="18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3" y="8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7" y="178"/>
                  </a:lnTo>
                  <a:lnTo>
                    <a:pt x="26" y="179"/>
                  </a:lnTo>
                  <a:lnTo>
                    <a:pt x="23" y="180"/>
                  </a:lnTo>
                  <a:lnTo>
                    <a:pt x="0" y="180"/>
                  </a:lnTo>
                  <a:lnTo>
                    <a:pt x="0" y="189"/>
                  </a:lnTo>
                  <a:lnTo>
                    <a:pt x="54" y="1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7" name="Rectangle 1967"/>
            <p:cNvSpPr>
              <a:spLocks noChangeAspect="1" noChangeArrowheads="1"/>
            </p:cNvSpPr>
            <p:nvPr/>
          </p:nvSpPr>
          <p:spPr bwMode="auto">
            <a:xfrm>
              <a:off x="1439" y="941"/>
              <a:ext cx="2488" cy="248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268" name="Freeform 1968"/>
            <p:cNvSpPr>
              <a:spLocks noChangeAspect="1"/>
            </p:cNvSpPr>
            <p:nvPr/>
          </p:nvSpPr>
          <p:spPr bwMode="auto">
            <a:xfrm>
              <a:off x="1611" y="1113"/>
              <a:ext cx="2143" cy="2145"/>
            </a:xfrm>
            <a:custGeom>
              <a:avLst/>
              <a:gdLst>
                <a:gd name="T0" fmla="*/ 1162 w 2143"/>
                <a:gd name="T1" fmla="*/ 4 h 2145"/>
                <a:gd name="T2" fmla="*/ 1320 w 2143"/>
                <a:gd name="T3" fmla="*/ 30 h 2145"/>
                <a:gd name="T4" fmla="*/ 1436 w 2143"/>
                <a:gd name="T5" fmla="*/ 65 h 2145"/>
                <a:gd name="T6" fmla="*/ 1537 w 2143"/>
                <a:gd name="T7" fmla="*/ 107 h 2145"/>
                <a:gd name="T8" fmla="*/ 1637 w 2143"/>
                <a:gd name="T9" fmla="*/ 162 h 2145"/>
                <a:gd name="T10" fmla="*/ 1738 w 2143"/>
                <a:gd name="T11" fmla="*/ 232 h 2145"/>
                <a:gd name="T12" fmla="*/ 1821 w 2143"/>
                <a:gd name="T13" fmla="*/ 306 h 2145"/>
                <a:gd name="T14" fmla="*/ 1892 w 2143"/>
                <a:gd name="T15" fmla="*/ 382 h 2145"/>
                <a:gd name="T16" fmla="*/ 1983 w 2143"/>
                <a:gd name="T17" fmla="*/ 507 h 2145"/>
                <a:gd name="T18" fmla="*/ 2038 w 2143"/>
                <a:gd name="T19" fmla="*/ 608 h 2145"/>
                <a:gd name="T20" fmla="*/ 2080 w 2143"/>
                <a:gd name="T21" fmla="*/ 708 h 2145"/>
                <a:gd name="T22" fmla="*/ 2115 w 2143"/>
                <a:gd name="T23" fmla="*/ 825 h 2145"/>
                <a:gd name="T24" fmla="*/ 2138 w 2143"/>
                <a:gd name="T25" fmla="*/ 960 h 2145"/>
                <a:gd name="T26" fmla="*/ 2141 w 2143"/>
                <a:gd name="T27" fmla="*/ 1161 h 2145"/>
                <a:gd name="T28" fmla="*/ 2123 w 2143"/>
                <a:gd name="T29" fmla="*/ 1286 h 2145"/>
                <a:gd name="T30" fmla="*/ 2090 w 2143"/>
                <a:gd name="T31" fmla="*/ 1409 h 2145"/>
                <a:gd name="T32" fmla="*/ 2049 w 2143"/>
                <a:gd name="T33" fmla="*/ 1513 h 2145"/>
                <a:gd name="T34" fmla="*/ 1998 w 2143"/>
                <a:gd name="T35" fmla="*/ 1613 h 2145"/>
                <a:gd name="T36" fmla="*/ 1914 w 2143"/>
                <a:gd name="T37" fmla="*/ 1737 h 2145"/>
                <a:gd name="T38" fmla="*/ 1846 w 2143"/>
                <a:gd name="T39" fmla="*/ 1814 h 2145"/>
                <a:gd name="T40" fmla="*/ 1763 w 2143"/>
                <a:gd name="T41" fmla="*/ 1892 h 2145"/>
                <a:gd name="T42" fmla="*/ 1667 w 2143"/>
                <a:gd name="T43" fmla="*/ 1965 h 2145"/>
                <a:gd name="T44" fmla="*/ 1582 w 2143"/>
                <a:gd name="T45" fmla="*/ 2016 h 2145"/>
                <a:gd name="T46" fmla="*/ 1476 w 2143"/>
                <a:gd name="T47" fmla="*/ 2066 h 2145"/>
                <a:gd name="T48" fmla="*/ 1361 w 2143"/>
                <a:gd name="T49" fmla="*/ 2105 h 2145"/>
                <a:gd name="T50" fmla="*/ 1210 w 2143"/>
                <a:gd name="T51" fmla="*/ 2137 h 2145"/>
                <a:gd name="T52" fmla="*/ 1085 w 2143"/>
                <a:gd name="T53" fmla="*/ 2145 h 2145"/>
                <a:gd name="T54" fmla="*/ 959 w 2143"/>
                <a:gd name="T55" fmla="*/ 2139 h 2145"/>
                <a:gd name="T56" fmla="*/ 808 w 2143"/>
                <a:gd name="T57" fmla="*/ 2112 h 2145"/>
                <a:gd name="T58" fmla="*/ 682 w 2143"/>
                <a:gd name="T59" fmla="*/ 2072 h 2145"/>
                <a:gd name="T60" fmla="*/ 582 w 2143"/>
                <a:gd name="T61" fmla="*/ 2027 h 2145"/>
                <a:gd name="T62" fmla="*/ 481 w 2143"/>
                <a:gd name="T63" fmla="*/ 1968 h 2145"/>
                <a:gd name="T64" fmla="*/ 378 w 2143"/>
                <a:gd name="T65" fmla="*/ 1890 h 2145"/>
                <a:gd name="T66" fmla="*/ 280 w 2143"/>
                <a:gd name="T67" fmla="*/ 1796 h 2145"/>
                <a:gd name="T68" fmla="*/ 213 w 2143"/>
                <a:gd name="T69" fmla="*/ 1714 h 2145"/>
                <a:gd name="T70" fmla="*/ 147 w 2143"/>
                <a:gd name="T71" fmla="*/ 1613 h 2145"/>
                <a:gd name="T72" fmla="*/ 94 w 2143"/>
                <a:gd name="T73" fmla="*/ 1513 h 2145"/>
                <a:gd name="T74" fmla="*/ 54 w 2143"/>
                <a:gd name="T75" fmla="*/ 1409 h 2145"/>
                <a:gd name="T76" fmla="*/ 22 w 2143"/>
                <a:gd name="T77" fmla="*/ 1286 h 2145"/>
                <a:gd name="T78" fmla="*/ 4 w 2143"/>
                <a:gd name="T79" fmla="*/ 1161 h 2145"/>
                <a:gd name="T80" fmla="*/ 1 w 2143"/>
                <a:gd name="T81" fmla="*/ 1010 h 2145"/>
                <a:gd name="T82" fmla="*/ 17 w 2143"/>
                <a:gd name="T83" fmla="*/ 884 h 2145"/>
                <a:gd name="T84" fmla="*/ 48 w 2143"/>
                <a:gd name="T85" fmla="*/ 759 h 2145"/>
                <a:gd name="T86" fmla="*/ 83 w 2143"/>
                <a:gd name="T87" fmla="*/ 658 h 2145"/>
                <a:gd name="T88" fmla="*/ 132 w 2143"/>
                <a:gd name="T89" fmla="*/ 558 h 2145"/>
                <a:gd name="T90" fmla="*/ 194 w 2143"/>
                <a:gd name="T91" fmla="*/ 457 h 2145"/>
                <a:gd name="T92" fmla="*/ 255 w 2143"/>
                <a:gd name="T93" fmla="*/ 379 h 2145"/>
                <a:gd name="T94" fmla="*/ 349 w 2143"/>
                <a:gd name="T95" fmla="*/ 281 h 2145"/>
                <a:gd name="T96" fmla="*/ 431 w 2143"/>
                <a:gd name="T97" fmla="*/ 213 h 2145"/>
                <a:gd name="T98" fmla="*/ 517 w 2143"/>
                <a:gd name="T99" fmla="*/ 155 h 2145"/>
                <a:gd name="T100" fmla="*/ 611 w 2143"/>
                <a:gd name="T101" fmla="*/ 105 h 2145"/>
                <a:gd name="T102" fmla="*/ 733 w 2143"/>
                <a:gd name="T103" fmla="*/ 55 h 2145"/>
                <a:gd name="T104" fmla="*/ 833 w 2143"/>
                <a:gd name="T105" fmla="*/ 27 h 2145"/>
                <a:gd name="T106" fmla="*/ 981 w 2143"/>
                <a:gd name="T107" fmla="*/ 4 h 21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43"/>
                <a:gd name="T163" fmla="*/ 0 h 2145"/>
                <a:gd name="T164" fmla="*/ 2143 w 2143"/>
                <a:gd name="T165" fmla="*/ 2145 h 21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43" h="2145">
                  <a:moveTo>
                    <a:pt x="1059" y="0"/>
                  </a:moveTo>
                  <a:lnTo>
                    <a:pt x="1085" y="0"/>
                  </a:lnTo>
                  <a:lnTo>
                    <a:pt x="1110" y="1"/>
                  </a:lnTo>
                  <a:lnTo>
                    <a:pt x="1135" y="3"/>
                  </a:lnTo>
                  <a:lnTo>
                    <a:pt x="1160" y="4"/>
                  </a:lnTo>
                  <a:lnTo>
                    <a:pt x="1162" y="4"/>
                  </a:lnTo>
                  <a:lnTo>
                    <a:pt x="1185" y="6"/>
                  </a:lnTo>
                  <a:lnTo>
                    <a:pt x="1210" y="10"/>
                  </a:lnTo>
                  <a:lnTo>
                    <a:pt x="1235" y="14"/>
                  </a:lnTo>
                  <a:lnTo>
                    <a:pt x="1260" y="17"/>
                  </a:lnTo>
                  <a:lnTo>
                    <a:pt x="1311" y="27"/>
                  </a:lnTo>
                  <a:lnTo>
                    <a:pt x="1320" y="30"/>
                  </a:lnTo>
                  <a:lnTo>
                    <a:pt x="1336" y="33"/>
                  </a:lnTo>
                  <a:lnTo>
                    <a:pt x="1361" y="41"/>
                  </a:lnTo>
                  <a:lnTo>
                    <a:pt x="1386" y="48"/>
                  </a:lnTo>
                  <a:lnTo>
                    <a:pt x="1408" y="55"/>
                  </a:lnTo>
                  <a:lnTo>
                    <a:pt x="1411" y="55"/>
                  </a:lnTo>
                  <a:lnTo>
                    <a:pt x="1436" y="65"/>
                  </a:lnTo>
                  <a:lnTo>
                    <a:pt x="1461" y="74"/>
                  </a:lnTo>
                  <a:lnTo>
                    <a:pt x="1476" y="80"/>
                  </a:lnTo>
                  <a:lnTo>
                    <a:pt x="1487" y="85"/>
                  </a:lnTo>
                  <a:lnTo>
                    <a:pt x="1512" y="96"/>
                  </a:lnTo>
                  <a:lnTo>
                    <a:pt x="1534" y="105"/>
                  </a:lnTo>
                  <a:lnTo>
                    <a:pt x="1537" y="107"/>
                  </a:lnTo>
                  <a:lnTo>
                    <a:pt x="1562" y="119"/>
                  </a:lnTo>
                  <a:lnTo>
                    <a:pt x="1582" y="130"/>
                  </a:lnTo>
                  <a:lnTo>
                    <a:pt x="1587" y="132"/>
                  </a:lnTo>
                  <a:lnTo>
                    <a:pt x="1612" y="147"/>
                  </a:lnTo>
                  <a:lnTo>
                    <a:pt x="1626" y="155"/>
                  </a:lnTo>
                  <a:lnTo>
                    <a:pt x="1637" y="162"/>
                  </a:lnTo>
                  <a:lnTo>
                    <a:pt x="1663" y="179"/>
                  </a:lnTo>
                  <a:lnTo>
                    <a:pt x="1667" y="180"/>
                  </a:lnTo>
                  <a:lnTo>
                    <a:pt x="1688" y="196"/>
                  </a:lnTo>
                  <a:lnTo>
                    <a:pt x="1713" y="213"/>
                  </a:lnTo>
                  <a:lnTo>
                    <a:pt x="1735" y="231"/>
                  </a:lnTo>
                  <a:lnTo>
                    <a:pt x="1738" y="232"/>
                  </a:lnTo>
                  <a:lnTo>
                    <a:pt x="1763" y="253"/>
                  </a:lnTo>
                  <a:lnTo>
                    <a:pt x="1766" y="256"/>
                  </a:lnTo>
                  <a:lnTo>
                    <a:pt x="1788" y="275"/>
                  </a:lnTo>
                  <a:lnTo>
                    <a:pt x="1795" y="281"/>
                  </a:lnTo>
                  <a:lnTo>
                    <a:pt x="1813" y="298"/>
                  </a:lnTo>
                  <a:lnTo>
                    <a:pt x="1821" y="306"/>
                  </a:lnTo>
                  <a:lnTo>
                    <a:pt x="1839" y="323"/>
                  </a:lnTo>
                  <a:lnTo>
                    <a:pt x="1846" y="331"/>
                  </a:lnTo>
                  <a:lnTo>
                    <a:pt x="1863" y="350"/>
                  </a:lnTo>
                  <a:lnTo>
                    <a:pt x="1870" y="356"/>
                  </a:lnTo>
                  <a:lnTo>
                    <a:pt x="1889" y="379"/>
                  </a:lnTo>
                  <a:lnTo>
                    <a:pt x="1892" y="382"/>
                  </a:lnTo>
                  <a:lnTo>
                    <a:pt x="1912" y="407"/>
                  </a:lnTo>
                  <a:lnTo>
                    <a:pt x="1914" y="410"/>
                  </a:lnTo>
                  <a:lnTo>
                    <a:pt x="1932" y="432"/>
                  </a:lnTo>
                  <a:lnTo>
                    <a:pt x="1949" y="457"/>
                  </a:lnTo>
                  <a:lnTo>
                    <a:pt x="1964" y="478"/>
                  </a:lnTo>
                  <a:lnTo>
                    <a:pt x="1983" y="507"/>
                  </a:lnTo>
                  <a:lnTo>
                    <a:pt x="1989" y="518"/>
                  </a:lnTo>
                  <a:lnTo>
                    <a:pt x="1998" y="532"/>
                  </a:lnTo>
                  <a:lnTo>
                    <a:pt x="2013" y="558"/>
                  </a:lnTo>
                  <a:lnTo>
                    <a:pt x="2015" y="562"/>
                  </a:lnTo>
                  <a:lnTo>
                    <a:pt x="2025" y="583"/>
                  </a:lnTo>
                  <a:lnTo>
                    <a:pt x="2038" y="608"/>
                  </a:lnTo>
                  <a:lnTo>
                    <a:pt x="2039" y="611"/>
                  </a:lnTo>
                  <a:lnTo>
                    <a:pt x="2049" y="633"/>
                  </a:lnTo>
                  <a:lnTo>
                    <a:pt x="2060" y="658"/>
                  </a:lnTo>
                  <a:lnTo>
                    <a:pt x="2065" y="669"/>
                  </a:lnTo>
                  <a:lnTo>
                    <a:pt x="2070" y="683"/>
                  </a:lnTo>
                  <a:lnTo>
                    <a:pt x="2080" y="708"/>
                  </a:lnTo>
                  <a:lnTo>
                    <a:pt x="2088" y="734"/>
                  </a:lnTo>
                  <a:lnTo>
                    <a:pt x="2090" y="736"/>
                  </a:lnTo>
                  <a:lnTo>
                    <a:pt x="2097" y="759"/>
                  </a:lnTo>
                  <a:lnTo>
                    <a:pt x="2104" y="784"/>
                  </a:lnTo>
                  <a:lnTo>
                    <a:pt x="2112" y="809"/>
                  </a:lnTo>
                  <a:lnTo>
                    <a:pt x="2115" y="825"/>
                  </a:lnTo>
                  <a:lnTo>
                    <a:pt x="2116" y="834"/>
                  </a:lnTo>
                  <a:lnTo>
                    <a:pt x="2123" y="859"/>
                  </a:lnTo>
                  <a:lnTo>
                    <a:pt x="2127" y="884"/>
                  </a:lnTo>
                  <a:lnTo>
                    <a:pt x="2131" y="910"/>
                  </a:lnTo>
                  <a:lnTo>
                    <a:pt x="2135" y="934"/>
                  </a:lnTo>
                  <a:lnTo>
                    <a:pt x="2138" y="960"/>
                  </a:lnTo>
                  <a:lnTo>
                    <a:pt x="2140" y="982"/>
                  </a:lnTo>
                  <a:lnTo>
                    <a:pt x="2141" y="985"/>
                  </a:lnTo>
                  <a:lnTo>
                    <a:pt x="2142" y="1010"/>
                  </a:lnTo>
                  <a:lnTo>
                    <a:pt x="2143" y="1035"/>
                  </a:lnTo>
                  <a:lnTo>
                    <a:pt x="2143" y="1110"/>
                  </a:lnTo>
                  <a:lnTo>
                    <a:pt x="2141" y="1161"/>
                  </a:lnTo>
                  <a:lnTo>
                    <a:pt x="2140" y="1164"/>
                  </a:lnTo>
                  <a:lnTo>
                    <a:pt x="2138" y="1186"/>
                  </a:lnTo>
                  <a:lnTo>
                    <a:pt x="2135" y="1211"/>
                  </a:lnTo>
                  <a:lnTo>
                    <a:pt x="2131" y="1236"/>
                  </a:lnTo>
                  <a:lnTo>
                    <a:pt x="2127" y="1261"/>
                  </a:lnTo>
                  <a:lnTo>
                    <a:pt x="2123" y="1286"/>
                  </a:lnTo>
                  <a:lnTo>
                    <a:pt x="2116" y="1312"/>
                  </a:lnTo>
                  <a:lnTo>
                    <a:pt x="2115" y="1320"/>
                  </a:lnTo>
                  <a:lnTo>
                    <a:pt x="2112" y="1337"/>
                  </a:lnTo>
                  <a:lnTo>
                    <a:pt x="2104" y="1362"/>
                  </a:lnTo>
                  <a:lnTo>
                    <a:pt x="2097" y="1387"/>
                  </a:lnTo>
                  <a:lnTo>
                    <a:pt x="2090" y="1409"/>
                  </a:lnTo>
                  <a:lnTo>
                    <a:pt x="2088" y="1412"/>
                  </a:lnTo>
                  <a:lnTo>
                    <a:pt x="2080" y="1437"/>
                  </a:lnTo>
                  <a:lnTo>
                    <a:pt x="2070" y="1462"/>
                  </a:lnTo>
                  <a:lnTo>
                    <a:pt x="2065" y="1478"/>
                  </a:lnTo>
                  <a:lnTo>
                    <a:pt x="2060" y="1488"/>
                  </a:lnTo>
                  <a:lnTo>
                    <a:pt x="2049" y="1513"/>
                  </a:lnTo>
                  <a:lnTo>
                    <a:pt x="2039" y="1534"/>
                  </a:lnTo>
                  <a:lnTo>
                    <a:pt x="2038" y="1538"/>
                  </a:lnTo>
                  <a:lnTo>
                    <a:pt x="2025" y="1563"/>
                  </a:lnTo>
                  <a:lnTo>
                    <a:pt x="2015" y="1584"/>
                  </a:lnTo>
                  <a:lnTo>
                    <a:pt x="2013" y="1588"/>
                  </a:lnTo>
                  <a:lnTo>
                    <a:pt x="1998" y="1613"/>
                  </a:lnTo>
                  <a:lnTo>
                    <a:pt x="1989" y="1628"/>
                  </a:lnTo>
                  <a:lnTo>
                    <a:pt x="1983" y="1638"/>
                  </a:lnTo>
                  <a:lnTo>
                    <a:pt x="1949" y="1689"/>
                  </a:lnTo>
                  <a:lnTo>
                    <a:pt x="1939" y="1703"/>
                  </a:lnTo>
                  <a:lnTo>
                    <a:pt x="1932" y="1714"/>
                  </a:lnTo>
                  <a:lnTo>
                    <a:pt x="1914" y="1737"/>
                  </a:lnTo>
                  <a:lnTo>
                    <a:pt x="1912" y="1739"/>
                  </a:lnTo>
                  <a:lnTo>
                    <a:pt x="1892" y="1764"/>
                  </a:lnTo>
                  <a:lnTo>
                    <a:pt x="1889" y="1767"/>
                  </a:lnTo>
                  <a:lnTo>
                    <a:pt x="1870" y="1789"/>
                  </a:lnTo>
                  <a:lnTo>
                    <a:pt x="1863" y="1796"/>
                  </a:lnTo>
                  <a:lnTo>
                    <a:pt x="1846" y="1814"/>
                  </a:lnTo>
                  <a:lnTo>
                    <a:pt x="1839" y="1822"/>
                  </a:lnTo>
                  <a:lnTo>
                    <a:pt x="1821" y="1840"/>
                  </a:lnTo>
                  <a:lnTo>
                    <a:pt x="1795" y="1865"/>
                  </a:lnTo>
                  <a:lnTo>
                    <a:pt x="1788" y="1870"/>
                  </a:lnTo>
                  <a:lnTo>
                    <a:pt x="1766" y="1890"/>
                  </a:lnTo>
                  <a:lnTo>
                    <a:pt x="1763" y="1892"/>
                  </a:lnTo>
                  <a:lnTo>
                    <a:pt x="1738" y="1913"/>
                  </a:lnTo>
                  <a:lnTo>
                    <a:pt x="1735" y="1915"/>
                  </a:lnTo>
                  <a:lnTo>
                    <a:pt x="1713" y="1932"/>
                  </a:lnTo>
                  <a:lnTo>
                    <a:pt x="1702" y="1940"/>
                  </a:lnTo>
                  <a:lnTo>
                    <a:pt x="1688" y="1951"/>
                  </a:lnTo>
                  <a:lnTo>
                    <a:pt x="1667" y="1965"/>
                  </a:lnTo>
                  <a:lnTo>
                    <a:pt x="1663" y="1968"/>
                  </a:lnTo>
                  <a:lnTo>
                    <a:pt x="1637" y="1984"/>
                  </a:lnTo>
                  <a:lnTo>
                    <a:pt x="1626" y="1990"/>
                  </a:lnTo>
                  <a:lnTo>
                    <a:pt x="1612" y="1998"/>
                  </a:lnTo>
                  <a:lnTo>
                    <a:pt x="1587" y="2013"/>
                  </a:lnTo>
                  <a:lnTo>
                    <a:pt x="1582" y="2016"/>
                  </a:lnTo>
                  <a:lnTo>
                    <a:pt x="1562" y="2027"/>
                  </a:lnTo>
                  <a:lnTo>
                    <a:pt x="1537" y="2039"/>
                  </a:lnTo>
                  <a:lnTo>
                    <a:pt x="1534" y="2040"/>
                  </a:lnTo>
                  <a:lnTo>
                    <a:pt x="1512" y="2051"/>
                  </a:lnTo>
                  <a:lnTo>
                    <a:pt x="1487" y="2062"/>
                  </a:lnTo>
                  <a:lnTo>
                    <a:pt x="1476" y="2066"/>
                  </a:lnTo>
                  <a:lnTo>
                    <a:pt x="1461" y="2072"/>
                  </a:lnTo>
                  <a:lnTo>
                    <a:pt x="1436" y="2082"/>
                  </a:lnTo>
                  <a:lnTo>
                    <a:pt x="1411" y="2090"/>
                  </a:lnTo>
                  <a:lnTo>
                    <a:pt x="1408" y="2091"/>
                  </a:lnTo>
                  <a:lnTo>
                    <a:pt x="1386" y="2097"/>
                  </a:lnTo>
                  <a:lnTo>
                    <a:pt x="1361" y="2105"/>
                  </a:lnTo>
                  <a:lnTo>
                    <a:pt x="1336" y="2112"/>
                  </a:lnTo>
                  <a:lnTo>
                    <a:pt x="1320" y="2116"/>
                  </a:lnTo>
                  <a:lnTo>
                    <a:pt x="1311" y="2118"/>
                  </a:lnTo>
                  <a:lnTo>
                    <a:pt x="1260" y="2128"/>
                  </a:lnTo>
                  <a:lnTo>
                    <a:pt x="1235" y="2133"/>
                  </a:lnTo>
                  <a:lnTo>
                    <a:pt x="1210" y="2137"/>
                  </a:lnTo>
                  <a:lnTo>
                    <a:pt x="1185" y="2139"/>
                  </a:lnTo>
                  <a:lnTo>
                    <a:pt x="1162" y="2141"/>
                  </a:lnTo>
                  <a:lnTo>
                    <a:pt x="1160" y="2141"/>
                  </a:lnTo>
                  <a:lnTo>
                    <a:pt x="1135" y="2143"/>
                  </a:lnTo>
                  <a:lnTo>
                    <a:pt x="1110" y="2144"/>
                  </a:lnTo>
                  <a:lnTo>
                    <a:pt x="1085" y="2145"/>
                  </a:lnTo>
                  <a:lnTo>
                    <a:pt x="1059" y="2145"/>
                  </a:lnTo>
                  <a:lnTo>
                    <a:pt x="1034" y="2144"/>
                  </a:lnTo>
                  <a:lnTo>
                    <a:pt x="1009" y="2143"/>
                  </a:lnTo>
                  <a:lnTo>
                    <a:pt x="984" y="2141"/>
                  </a:lnTo>
                  <a:lnTo>
                    <a:pt x="981" y="2141"/>
                  </a:lnTo>
                  <a:lnTo>
                    <a:pt x="959" y="2139"/>
                  </a:lnTo>
                  <a:lnTo>
                    <a:pt x="934" y="2137"/>
                  </a:lnTo>
                  <a:lnTo>
                    <a:pt x="909" y="2133"/>
                  </a:lnTo>
                  <a:lnTo>
                    <a:pt x="858" y="2123"/>
                  </a:lnTo>
                  <a:lnTo>
                    <a:pt x="833" y="2118"/>
                  </a:lnTo>
                  <a:lnTo>
                    <a:pt x="825" y="2116"/>
                  </a:lnTo>
                  <a:lnTo>
                    <a:pt x="808" y="2112"/>
                  </a:lnTo>
                  <a:lnTo>
                    <a:pt x="783" y="2105"/>
                  </a:lnTo>
                  <a:lnTo>
                    <a:pt x="758" y="2097"/>
                  </a:lnTo>
                  <a:lnTo>
                    <a:pt x="736" y="2091"/>
                  </a:lnTo>
                  <a:lnTo>
                    <a:pt x="733" y="2090"/>
                  </a:lnTo>
                  <a:lnTo>
                    <a:pt x="707" y="2082"/>
                  </a:lnTo>
                  <a:lnTo>
                    <a:pt x="682" y="2072"/>
                  </a:lnTo>
                  <a:lnTo>
                    <a:pt x="667" y="2066"/>
                  </a:lnTo>
                  <a:lnTo>
                    <a:pt x="657" y="2062"/>
                  </a:lnTo>
                  <a:lnTo>
                    <a:pt x="632" y="2051"/>
                  </a:lnTo>
                  <a:lnTo>
                    <a:pt x="611" y="2040"/>
                  </a:lnTo>
                  <a:lnTo>
                    <a:pt x="607" y="2039"/>
                  </a:lnTo>
                  <a:lnTo>
                    <a:pt x="582" y="2027"/>
                  </a:lnTo>
                  <a:lnTo>
                    <a:pt x="561" y="2016"/>
                  </a:lnTo>
                  <a:lnTo>
                    <a:pt x="557" y="2013"/>
                  </a:lnTo>
                  <a:lnTo>
                    <a:pt x="532" y="1998"/>
                  </a:lnTo>
                  <a:lnTo>
                    <a:pt x="517" y="1990"/>
                  </a:lnTo>
                  <a:lnTo>
                    <a:pt x="506" y="1984"/>
                  </a:lnTo>
                  <a:lnTo>
                    <a:pt x="481" y="1968"/>
                  </a:lnTo>
                  <a:lnTo>
                    <a:pt x="456" y="1951"/>
                  </a:lnTo>
                  <a:lnTo>
                    <a:pt x="431" y="1932"/>
                  </a:lnTo>
                  <a:lnTo>
                    <a:pt x="408" y="1915"/>
                  </a:lnTo>
                  <a:lnTo>
                    <a:pt x="406" y="1913"/>
                  </a:lnTo>
                  <a:lnTo>
                    <a:pt x="381" y="1892"/>
                  </a:lnTo>
                  <a:lnTo>
                    <a:pt x="378" y="1890"/>
                  </a:lnTo>
                  <a:lnTo>
                    <a:pt x="356" y="1870"/>
                  </a:lnTo>
                  <a:lnTo>
                    <a:pt x="349" y="1865"/>
                  </a:lnTo>
                  <a:lnTo>
                    <a:pt x="330" y="1847"/>
                  </a:lnTo>
                  <a:lnTo>
                    <a:pt x="305" y="1822"/>
                  </a:lnTo>
                  <a:lnTo>
                    <a:pt x="298" y="1814"/>
                  </a:lnTo>
                  <a:lnTo>
                    <a:pt x="280" y="1796"/>
                  </a:lnTo>
                  <a:lnTo>
                    <a:pt x="275" y="1789"/>
                  </a:lnTo>
                  <a:lnTo>
                    <a:pt x="255" y="1767"/>
                  </a:lnTo>
                  <a:lnTo>
                    <a:pt x="253" y="1764"/>
                  </a:lnTo>
                  <a:lnTo>
                    <a:pt x="232" y="1739"/>
                  </a:lnTo>
                  <a:lnTo>
                    <a:pt x="230" y="1737"/>
                  </a:lnTo>
                  <a:lnTo>
                    <a:pt x="213" y="1714"/>
                  </a:lnTo>
                  <a:lnTo>
                    <a:pt x="205" y="1703"/>
                  </a:lnTo>
                  <a:lnTo>
                    <a:pt x="194" y="1689"/>
                  </a:lnTo>
                  <a:lnTo>
                    <a:pt x="177" y="1664"/>
                  </a:lnTo>
                  <a:lnTo>
                    <a:pt x="161" y="1638"/>
                  </a:lnTo>
                  <a:lnTo>
                    <a:pt x="154" y="1628"/>
                  </a:lnTo>
                  <a:lnTo>
                    <a:pt x="147" y="1613"/>
                  </a:lnTo>
                  <a:lnTo>
                    <a:pt x="132" y="1588"/>
                  </a:lnTo>
                  <a:lnTo>
                    <a:pt x="129" y="1584"/>
                  </a:lnTo>
                  <a:lnTo>
                    <a:pt x="119" y="1563"/>
                  </a:lnTo>
                  <a:lnTo>
                    <a:pt x="106" y="1538"/>
                  </a:lnTo>
                  <a:lnTo>
                    <a:pt x="104" y="1534"/>
                  </a:lnTo>
                  <a:lnTo>
                    <a:pt x="94" y="1513"/>
                  </a:lnTo>
                  <a:lnTo>
                    <a:pt x="83" y="1488"/>
                  </a:lnTo>
                  <a:lnTo>
                    <a:pt x="79" y="1478"/>
                  </a:lnTo>
                  <a:lnTo>
                    <a:pt x="73" y="1462"/>
                  </a:lnTo>
                  <a:lnTo>
                    <a:pt x="64" y="1437"/>
                  </a:lnTo>
                  <a:lnTo>
                    <a:pt x="55" y="1412"/>
                  </a:lnTo>
                  <a:lnTo>
                    <a:pt x="54" y="1409"/>
                  </a:lnTo>
                  <a:lnTo>
                    <a:pt x="48" y="1387"/>
                  </a:lnTo>
                  <a:lnTo>
                    <a:pt x="39" y="1362"/>
                  </a:lnTo>
                  <a:lnTo>
                    <a:pt x="33" y="1337"/>
                  </a:lnTo>
                  <a:lnTo>
                    <a:pt x="29" y="1320"/>
                  </a:lnTo>
                  <a:lnTo>
                    <a:pt x="27" y="1312"/>
                  </a:lnTo>
                  <a:lnTo>
                    <a:pt x="22" y="1286"/>
                  </a:lnTo>
                  <a:lnTo>
                    <a:pt x="17" y="1261"/>
                  </a:lnTo>
                  <a:lnTo>
                    <a:pt x="12" y="1236"/>
                  </a:lnTo>
                  <a:lnTo>
                    <a:pt x="9" y="1211"/>
                  </a:lnTo>
                  <a:lnTo>
                    <a:pt x="6" y="1186"/>
                  </a:lnTo>
                  <a:lnTo>
                    <a:pt x="4" y="1164"/>
                  </a:lnTo>
                  <a:lnTo>
                    <a:pt x="4" y="1161"/>
                  </a:lnTo>
                  <a:lnTo>
                    <a:pt x="1" y="1136"/>
                  </a:lnTo>
                  <a:lnTo>
                    <a:pt x="1" y="1110"/>
                  </a:lnTo>
                  <a:lnTo>
                    <a:pt x="0" y="1085"/>
                  </a:lnTo>
                  <a:lnTo>
                    <a:pt x="0" y="1060"/>
                  </a:lnTo>
                  <a:lnTo>
                    <a:pt x="1" y="1035"/>
                  </a:lnTo>
                  <a:lnTo>
                    <a:pt x="1" y="1010"/>
                  </a:lnTo>
                  <a:lnTo>
                    <a:pt x="4" y="985"/>
                  </a:lnTo>
                  <a:lnTo>
                    <a:pt x="4" y="982"/>
                  </a:lnTo>
                  <a:lnTo>
                    <a:pt x="6" y="960"/>
                  </a:lnTo>
                  <a:lnTo>
                    <a:pt x="9" y="934"/>
                  </a:lnTo>
                  <a:lnTo>
                    <a:pt x="12" y="910"/>
                  </a:lnTo>
                  <a:lnTo>
                    <a:pt x="17" y="884"/>
                  </a:lnTo>
                  <a:lnTo>
                    <a:pt x="22" y="859"/>
                  </a:lnTo>
                  <a:lnTo>
                    <a:pt x="27" y="834"/>
                  </a:lnTo>
                  <a:lnTo>
                    <a:pt x="29" y="825"/>
                  </a:lnTo>
                  <a:lnTo>
                    <a:pt x="33" y="809"/>
                  </a:lnTo>
                  <a:lnTo>
                    <a:pt x="39" y="784"/>
                  </a:lnTo>
                  <a:lnTo>
                    <a:pt x="48" y="759"/>
                  </a:lnTo>
                  <a:lnTo>
                    <a:pt x="54" y="736"/>
                  </a:lnTo>
                  <a:lnTo>
                    <a:pt x="55" y="734"/>
                  </a:lnTo>
                  <a:lnTo>
                    <a:pt x="64" y="708"/>
                  </a:lnTo>
                  <a:lnTo>
                    <a:pt x="73" y="683"/>
                  </a:lnTo>
                  <a:lnTo>
                    <a:pt x="79" y="669"/>
                  </a:lnTo>
                  <a:lnTo>
                    <a:pt x="83" y="658"/>
                  </a:lnTo>
                  <a:lnTo>
                    <a:pt x="94" y="633"/>
                  </a:lnTo>
                  <a:lnTo>
                    <a:pt x="104" y="611"/>
                  </a:lnTo>
                  <a:lnTo>
                    <a:pt x="106" y="608"/>
                  </a:lnTo>
                  <a:lnTo>
                    <a:pt x="119" y="583"/>
                  </a:lnTo>
                  <a:lnTo>
                    <a:pt x="129" y="562"/>
                  </a:lnTo>
                  <a:lnTo>
                    <a:pt x="132" y="558"/>
                  </a:lnTo>
                  <a:lnTo>
                    <a:pt x="147" y="532"/>
                  </a:lnTo>
                  <a:lnTo>
                    <a:pt x="154" y="518"/>
                  </a:lnTo>
                  <a:lnTo>
                    <a:pt x="161" y="507"/>
                  </a:lnTo>
                  <a:lnTo>
                    <a:pt x="177" y="482"/>
                  </a:lnTo>
                  <a:lnTo>
                    <a:pt x="180" y="478"/>
                  </a:lnTo>
                  <a:lnTo>
                    <a:pt x="194" y="457"/>
                  </a:lnTo>
                  <a:lnTo>
                    <a:pt x="205" y="443"/>
                  </a:lnTo>
                  <a:lnTo>
                    <a:pt x="213" y="432"/>
                  </a:lnTo>
                  <a:lnTo>
                    <a:pt x="230" y="410"/>
                  </a:lnTo>
                  <a:lnTo>
                    <a:pt x="232" y="407"/>
                  </a:lnTo>
                  <a:lnTo>
                    <a:pt x="253" y="382"/>
                  </a:lnTo>
                  <a:lnTo>
                    <a:pt x="255" y="379"/>
                  </a:lnTo>
                  <a:lnTo>
                    <a:pt x="275" y="356"/>
                  </a:lnTo>
                  <a:lnTo>
                    <a:pt x="280" y="350"/>
                  </a:lnTo>
                  <a:lnTo>
                    <a:pt x="298" y="331"/>
                  </a:lnTo>
                  <a:lnTo>
                    <a:pt x="305" y="323"/>
                  </a:lnTo>
                  <a:lnTo>
                    <a:pt x="330" y="298"/>
                  </a:lnTo>
                  <a:lnTo>
                    <a:pt x="349" y="281"/>
                  </a:lnTo>
                  <a:lnTo>
                    <a:pt x="356" y="275"/>
                  </a:lnTo>
                  <a:lnTo>
                    <a:pt x="378" y="256"/>
                  </a:lnTo>
                  <a:lnTo>
                    <a:pt x="381" y="253"/>
                  </a:lnTo>
                  <a:lnTo>
                    <a:pt x="406" y="232"/>
                  </a:lnTo>
                  <a:lnTo>
                    <a:pt x="408" y="231"/>
                  </a:lnTo>
                  <a:lnTo>
                    <a:pt x="431" y="213"/>
                  </a:lnTo>
                  <a:lnTo>
                    <a:pt x="441" y="206"/>
                  </a:lnTo>
                  <a:lnTo>
                    <a:pt x="456" y="196"/>
                  </a:lnTo>
                  <a:lnTo>
                    <a:pt x="478" y="180"/>
                  </a:lnTo>
                  <a:lnTo>
                    <a:pt x="481" y="179"/>
                  </a:lnTo>
                  <a:lnTo>
                    <a:pt x="506" y="162"/>
                  </a:lnTo>
                  <a:lnTo>
                    <a:pt x="517" y="155"/>
                  </a:lnTo>
                  <a:lnTo>
                    <a:pt x="532" y="147"/>
                  </a:lnTo>
                  <a:lnTo>
                    <a:pt x="557" y="132"/>
                  </a:lnTo>
                  <a:lnTo>
                    <a:pt x="561" y="130"/>
                  </a:lnTo>
                  <a:lnTo>
                    <a:pt x="582" y="119"/>
                  </a:lnTo>
                  <a:lnTo>
                    <a:pt x="607" y="107"/>
                  </a:lnTo>
                  <a:lnTo>
                    <a:pt x="611" y="105"/>
                  </a:lnTo>
                  <a:lnTo>
                    <a:pt x="632" y="96"/>
                  </a:lnTo>
                  <a:lnTo>
                    <a:pt x="657" y="85"/>
                  </a:lnTo>
                  <a:lnTo>
                    <a:pt x="667" y="80"/>
                  </a:lnTo>
                  <a:lnTo>
                    <a:pt x="682" y="74"/>
                  </a:lnTo>
                  <a:lnTo>
                    <a:pt x="707" y="65"/>
                  </a:lnTo>
                  <a:lnTo>
                    <a:pt x="733" y="55"/>
                  </a:lnTo>
                  <a:lnTo>
                    <a:pt x="736" y="55"/>
                  </a:lnTo>
                  <a:lnTo>
                    <a:pt x="758" y="48"/>
                  </a:lnTo>
                  <a:lnTo>
                    <a:pt x="783" y="41"/>
                  </a:lnTo>
                  <a:lnTo>
                    <a:pt x="808" y="33"/>
                  </a:lnTo>
                  <a:lnTo>
                    <a:pt x="825" y="30"/>
                  </a:lnTo>
                  <a:lnTo>
                    <a:pt x="833" y="27"/>
                  </a:lnTo>
                  <a:lnTo>
                    <a:pt x="858" y="22"/>
                  </a:lnTo>
                  <a:lnTo>
                    <a:pt x="883" y="17"/>
                  </a:lnTo>
                  <a:lnTo>
                    <a:pt x="909" y="14"/>
                  </a:lnTo>
                  <a:lnTo>
                    <a:pt x="934" y="10"/>
                  </a:lnTo>
                  <a:lnTo>
                    <a:pt x="959" y="6"/>
                  </a:lnTo>
                  <a:lnTo>
                    <a:pt x="981" y="4"/>
                  </a:lnTo>
                  <a:lnTo>
                    <a:pt x="984" y="4"/>
                  </a:lnTo>
                  <a:lnTo>
                    <a:pt x="1009" y="3"/>
                  </a:lnTo>
                  <a:lnTo>
                    <a:pt x="1034" y="1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rgbClr val="001010"/>
            </a:solidFill>
            <a:ln w="0">
              <a:solidFill>
                <a:srgbClr val="0010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9" name="Freeform 1969"/>
            <p:cNvSpPr>
              <a:spLocks noChangeAspect="1"/>
            </p:cNvSpPr>
            <p:nvPr/>
          </p:nvSpPr>
          <p:spPr bwMode="auto">
            <a:xfrm>
              <a:off x="1820" y="1322"/>
              <a:ext cx="1727" cy="1727"/>
            </a:xfrm>
            <a:custGeom>
              <a:avLst/>
              <a:gdLst>
                <a:gd name="T0" fmla="*/ 951 w 1727"/>
                <a:gd name="T1" fmla="*/ 5 h 1727"/>
                <a:gd name="T2" fmla="*/ 1053 w 1727"/>
                <a:gd name="T3" fmla="*/ 22 h 1727"/>
                <a:gd name="T4" fmla="*/ 1152 w 1727"/>
                <a:gd name="T5" fmla="*/ 50 h 1727"/>
                <a:gd name="T6" fmla="*/ 1252 w 1727"/>
                <a:gd name="T7" fmla="*/ 93 h 1727"/>
                <a:gd name="T8" fmla="*/ 1328 w 1727"/>
                <a:gd name="T9" fmla="*/ 136 h 1727"/>
                <a:gd name="T10" fmla="*/ 1413 w 1727"/>
                <a:gd name="T11" fmla="*/ 198 h 1727"/>
                <a:gd name="T12" fmla="*/ 1515 w 1727"/>
                <a:gd name="T13" fmla="*/ 298 h 1727"/>
                <a:gd name="T14" fmla="*/ 1574 w 1727"/>
                <a:gd name="T15" fmla="*/ 374 h 1727"/>
                <a:gd name="T16" fmla="*/ 1620 w 1727"/>
                <a:gd name="T17" fmla="*/ 449 h 1727"/>
                <a:gd name="T18" fmla="*/ 1667 w 1727"/>
                <a:gd name="T19" fmla="*/ 550 h 1727"/>
                <a:gd name="T20" fmla="*/ 1700 w 1727"/>
                <a:gd name="T21" fmla="*/ 650 h 1727"/>
                <a:gd name="T22" fmla="*/ 1719 w 1727"/>
                <a:gd name="T23" fmla="*/ 751 h 1727"/>
                <a:gd name="T24" fmla="*/ 1727 w 1727"/>
                <a:gd name="T25" fmla="*/ 876 h 1727"/>
                <a:gd name="T26" fmla="*/ 1716 w 1727"/>
                <a:gd name="T27" fmla="*/ 1002 h 1727"/>
                <a:gd name="T28" fmla="*/ 1685 w 1727"/>
                <a:gd name="T29" fmla="*/ 1128 h 1727"/>
                <a:gd name="T30" fmla="*/ 1654 w 1727"/>
                <a:gd name="T31" fmla="*/ 1208 h 1727"/>
                <a:gd name="T32" fmla="*/ 1604 w 1727"/>
                <a:gd name="T33" fmla="*/ 1305 h 1727"/>
                <a:gd name="T34" fmla="*/ 1554 w 1727"/>
                <a:gd name="T35" fmla="*/ 1381 h 1727"/>
                <a:gd name="T36" fmla="*/ 1492 w 1727"/>
                <a:gd name="T37" fmla="*/ 1455 h 1727"/>
                <a:gd name="T38" fmla="*/ 1413 w 1727"/>
                <a:gd name="T39" fmla="*/ 1530 h 1727"/>
                <a:gd name="T40" fmla="*/ 1328 w 1727"/>
                <a:gd name="T41" fmla="*/ 1591 h 1727"/>
                <a:gd name="T42" fmla="*/ 1252 w 1727"/>
                <a:gd name="T43" fmla="*/ 1634 h 1727"/>
                <a:gd name="T44" fmla="*/ 1152 w 1727"/>
                <a:gd name="T45" fmla="*/ 1677 h 1727"/>
                <a:gd name="T46" fmla="*/ 1053 w 1727"/>
                <a:gd name="T47" fmla="*/ 1706 h 1727"/>
                <a:gd name="T48" fmla="*/ 951 w 1727"/>
                <a:gd name="T49" fmla="*/ 1722 h 1727"/>
                <a:gd name="T50" fmla="*/ 825 w 1727"/>
                <a:gd name="T51" fmla="*/ 1726 h 1727"/>
                <a:gd name="T52" fmla="*/ 700 w 1727"/>
                <a:gd name="T53" fmla="*/ 1711 h 1727"/>
                <a:gd name="T54" fmla="*/ 599 w 1727"/>
                <a:gd name="T55" fmla="*/ 1686 h 1727"/>
                <a:gd name="T56" fmla="*/ 519 w 1727"/>
                <a:gd name="T57" fmla="*/ 1656 h 1727"/>
                <a:gd name="T58" fmla="*/ 423 w 1727"/>
                <a:gd name="T59" fmla="*/ 1606 h 1727"/>
                <a:gd name="T60" fmla="*/ 348 w 1727"/>
                <a:gd name="T61" fmla="*/ 1556 h 1727"/>
                <a:gd name="T62" fmla="*/ 272 w 1727"/>
                <a:gd name="T63" fmla="*/ 1494 h 1727"/>
                <a:gd name="T64" fmla="*/ 211 w 1727"/>
                <a:gd name="T65" fmla="*/ 1429 h 1727"/>
                <a:gd name="T66" fmla="*/ 153 w 1727"/>
                <a:gd name="T67" fmla="*/ 1354 h 1727"/>
                <a:gd name="T68" fmla="*/ 106 w 1727"/>
                <a:gd name="T69" fmla="*/ 1279 h 1727"/>
                <a:gd name="T70" fmla="*/ 59 w 1727"/>
                <a:gd name="T71" fmla="*/ 1178 h 1727"/>
                <a:gd name="T72" fmla="*/ 21 w 1727"/>
                <a:gd name="T73" fmla="*/ 1054 h 1727"/>
                <a:gd name="T74" fmla="*/ 5 w 1727"/>
                <a:gd name="T75" fmla="*/ 952 h 1727"/>
                <a:gd name="T76" fmla="*/ 1 w 1727"/>
                <a:gd name="T77" fmla="*/ 826 h 1727"/>
                <a:gd name="T78" fmla="*/ 16 w 1727"/>
                <a:gd name="T79" fmla="*/ 701 h 1727"/>
                <a:gd name="T80" fmla="*/ 41 w 1727"/>
                <a:gd name="T81" fmla="*/ 600 h 1727"/>
                <a:gd name="T82" fmla="*/ 71 w 1727"/>
                <a:gd name="T83" fmla="*/ 520 h 1727"/>
                <a:gd name="T84" fmla="*/ 121 w 1727"/>
                <a:gd name="T85" fmla="*/ 422 h 1727"/>
                <a:gd name="T86" fmla="*/ 189 w 1727"/>
                <a:gd name="T87" fmla="*/ 323 h 1727"/>
                <a:gd name="T88" fmla="*/ 258 w 1727"/>
                <a:gd name="T89" fmla="*/ 248 h 1727"/>
                <a:gd name="T90" fmla="*/ 323 w 1727"/>
                <a:gd name="T91" fmla="*/ 191 h 1727"/>
                <a:gd name="T92" fmla="*/ 398 w 1727"/>
                <a:gd name="T93" fmla="*/ 136 h 1727"/>
                <a:gd name="T94" fmla="*/ 473 w 1727"/>
                <a:gd name="T95" fmla="*/ 93 h 1727"/>
                <a:gd name="T96" fmla="*/ 574 w 1727"/>
                <a:gd name="T97" fmla="*/ 50 h 1727"/>
                <a:gd name="T98" fmla="*/ 673 w 1727"/>
                <a:gd name="T99" fmla="*/ 22 h 1727"/>
                <a:gd name="T100" fmla="*/ 775 w 1727"/>
                <a:gd name="T101" fmla="*/ 5 h 17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7"/>
                <a:gd name="T154" fmla="*/ 0 h 1727"/>
                <a:gd name="T155" fmla="*/ 1727 w 1727"/>
                <a:gd name="T156" fmla="*/ 1727 h 17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7" h="1727">
                  <a:moveTo>
                    <a:pt x="850" y="0"/>
                  </a:moveTo>
                  <a:lnTo>
                    <a:pt x="876" y="0"/>
                  </a:lnTo>
                  <a:lnTo>
                    <a:pt x="901" y="1"/>
                  </a:lnTo>
                  <a:lnTo>
                    <a:pt x="926" y="3"/>
                  </a:lnTo>
                  <a:lnTo>
                    <a:pt x="951" y="5"/>
                  </a:lnTo>
                  <a:lnTo>
                    <a:pt x="976" y="8"/>
                  </a:lnTo>
                  <a:lnTo>
                    <a:pt x="1001" y="11"/>
                  </a:lnTo>
                  <a:lnTo>
                    <a:pt x="1026" y="16"/>
                  </a:lnTo>
                  <a:lnTo>
                    <a:pt x="1051" y="21"/>
                  </a:lnTo>
                  <a:lnTo>
                    <a:pt x="1053" y="22"/>
                  </a:lnTo>
                  <a:lnTo>
                    <a:pt x="1076" y="27"/>
                  </a:lnTo>
                  <a:lnTo>
                    <a:pt x="1102" y="34"/>
                  </a:lnTo>
                  <a:lnTo>
                    <a:pt x="1127" y="42"/>
                  </a:lnTo>
                  <a:lnTo>
                    <a:pt x="1142" y="47"/>
                  </a:lnTo>
                  <a:lnTo>
                    <a:pt x="1152" y="50"/>
                  </a:lnTo>
                  <a:lnTo>
                    <a:pt x="1177" y="60"/>
                  </a:lnTo>
                  <a:lnTo>
                    <a:pt x="1202" y="70"/>
                  </a:lnTo>
                  <a:lnTo>
                    <a:pt x="1207" y="72"/>
                  </a:lnTo>
                  <a:lnTo>
                    <a:pt x="1227" y="81"/>
                  </a:lnTo>
                  <a:lnTo>
                    <a:pt x="1252" y="93"/>
                  </a:lnTo>
                  <a:lnTo>
                    <a:pt x="1260" y="97"/>
                  </a:lnTo>
                  <a:lnTo>
                    <a:pt x="1278" y="107"/>
                  </a:lnTo>
                  <a:lnTo>
                    <a:pt x="1303" y="121"/>
                  </a:lnTo>
                  <a:lnTo>
                    <a:pt x="1305" y="122"/>
                  </a:lnTo>
                  <a:lnTo>
                    <a:pt x="1328" y="136"/>
                  </a:lnTo>
                  <a:lnTo>
                    <a:pt x="1344" y="147"/>
                  </a:lnTo>
                  <a:lnTo>
                    <a:pt x="1378" y="171"/>
                  </a:lnTo>
                  <a:lnTo>
                    <a:pt x="1380" y="173"/>
                  </a:lnTo>
                  <a:lnTo>
                    <a:pt x="1403" y="191"/>
                  </a:lnTo>
                  <a:lnTo>
                    <a:pt x="1413" y="198"/>
                  </a:lnTo>
                  <a:lnTo>
                    <a:pt x="1428" y="212"/>
                  </a:lnTo>
                  <a:lnTo>
                    <a:pt x="1441" y="223"/>
                  </a:lnTo>
                  <a:lnTo>
                    <a:pt x="1454" y="235"/>
                  </a:lnTo>
                  <a:lnTo>
                    <a:pt x="1504" y="285"/>
                  </a:lnTo>
                  <a:lnTo>
                    <a:pt x="1515" y="298"/>
                  </a:lnTo>
                  <a:lnTo>
                    <a:pt x="1529" y="314"/>
                  </a:lnTo>
                  <a:lnTo>
                    <a:pt x="1536" y="323"/>
                  </a:lnTo>
                  <a:lnTo>
                    <a:pt x="1554" y="347"/>
                  </a:lnTo>
                  <a:lnTo>
                    <a:pt x="1556" y="349"/>
                  </a:lnTo>
                  <a:lnTo>
                    <a:pt x="1574" y="374"/>
                  </a:lnTo>
                  <a:lnTo>
                    <a:pt x="1579" y="383"/>
                  </a:lnTo>
                  <a:lnTo>
                    <a:pt x="1590" y="399"/>
                  </a:lnTo>
                  <a:lnTo>
                    <a:pt x="1604" y="422"/>
                  </a:lnTo>
                  <a:lnTo>
                    <a:pt x="1606" y="424"/>
                  </a:lnTo>
                  <a:lnTo>
                    <a:pt x="1620" y="449"/>
                  </a:lnTo>
                  <a:lnTo>
                    <a:pt x="1630" y="467"/>
                  </a:lnTo>
                  <a:lnTo>
                    <a:pt x="1646" y="499"/>
                  </a:lnTo>
                  <a:lnTo>
                    <a:pt x="1654" y="520"/>
                  </a:lnTo>
                  <a:lnTo>
                    <a:pt x="1657" y="525"/>
                  </a:lnTo>
                  <a:lnTo>
                    <a:pt x="1667" y="550"/>
                  </a:lnTo>
                  <a:lnTo>
                    <a:pt x="1676" y="575"/>
                  </a:lnTo>
                  <a:lnTo>
                    <a:pt x="1680" y="584"/>
                  </a:lnTo>
                  <a:lnTo>
                    <a:pt x="1685" y="600"/>
                  </a:lnTo>
                  <a:lnTo>
                    <a:pt x="1692" y="625"/>
                  </a:lnTo>
                  <a:lnTo>
                    <a:pt x="1700" y="650"/>
                  </a:lnTo>
                  <a:lnTo>
                    <a:pt x="1705" y="674"/>
                  </a:lnTo>
                  <a:lnTo>
                    <a:pt x="1706" y="675"/>
                  </a:lnTo>
                  <a:lnTo>
                    <a:pt x="1711" y="701"/>
                  </a:lnTo>
                  <a:lnTo>
                    <a:pt x="1716" y="725"/>
                  </a:lnTo>
                  <a:lnTo>
                    <a:pt x="1719" y="751"/>
                  </a:lnTo>
                  <a:lnTo>
                    <a:pt x="1722" y="776"/>
                  </a:lnTo>
                  <a:lnTo>
                    <a:pt x="1724" y="801"/>
                  </a:lnTo>
                  <a:lnTo>
                    <a:pt x="1725" y="826"/>
                  </a:lnTo>
                  <a:lnTo>
                    <a:pt x="1727" y="851"/>
                  </a:lnTo>
                  <a:lnTo>
                    <a:pt x="1727" y="876"/>
                  </a:lnTo>
                  <a:lnTo>
                    <a:pt x="1725" y="901"/>
                  </a:lnTo>
                  <a:lnTo>
                    <a:pt x="1724" y="927"/>
                  </a:lnTo>
                  <a:lnTo>
                    <a:pt x="1722" y="952"/>
                  </a:lnTo>
                  <a:lnTo>
                    <a:pt x="1719" y="977"/>
                  </a:lnTo>
                  <a:lnTo>
                    <a:pt x="1716" y="1002"/>
                  </a:lnTo>
                  <a:lnTo>
                    <a:pt x="1711" y="1027"/>
                  </a:lnTo>
                  <a:lnTo>
                    <a:pt x="1706" y="1052"/>
                  </a:lnTo>
                  <a:lnTo>
                    <a:pt x="1705" y="1054"/>
                  </a:lnTo>
                  <a:lnTo>
                    <a:pt x="1700" y="1077"/>
                  </a:lnTo>
                  <a:lnTo>
                    <a:pt x="1685" y="1128"/>
                  </a:lnTo>
                  <a:lnTo>
                    <a:pt x="1680" y="1143"/>
                  </a:lnTo>
                  <a:lnTo>
                    <a:pt x="1676" y="1153"/>
                  </a:lnTo>
                  <a:lnTo>
                    <a:pt x="1667" y="1178"/>
                  </a:lnTo>
                  <a:lnTo>
                    <a:pt x="1657" y="1203"/>
                  </a:lnTo>
                  <a:lnTo>
                    <a:pt x="1654" y="1208"/>
                  </a:lnTo>
                  <a:lnTo>
                    <a:pt x="1646" y="1228"/>
                  </a:lnTo>
                  <a:lnTo>
                    <a:pt x="1630" y="1260"/>
                  </a:lnTo>
                  <a:lnTo>
                    <a:pt x="1620" y="1279"/>
                  </a:lnTo>
                  <a:lnTo>
                    <a:pt x="1606" y="1304"/>
                  </a:lnTo>
                  <a:lnTo>
                    <a:pt x="1604" y="1305"/>
                  </a:lnTo>
                  <a:lnTo>
                    <a:pt x="1590" y="1329"/>
                  </a:lnTo>
                  <a:lnTo>
                    <a:pt x="1579" y="1346"/>
                  </a:lnTo>
                  <a:lnTo>
                    <a:pt x="1574" y="1354"/>
                  </a:lnTo>
                  <a:lnTo>
                    <a:pt x="1556" y="1379"/>
                  </a:lnTo>
                  <a:lnTo>
                    <a:pt x="1554" y="1381"/>
                  </a:lnTo>
                  <a:lnTo>
                    <a:pt x="1536" y="1404"/>
                  </a:lnTo>
                  <a:lnTo>
                    <a:pt x="1529" y="1413"/>
                  </a:lnTo>
                  <a:lnTo>
                    <a:pt x="1515" y="1429"/>
                  </a:lnTo>
                  <a:lnTo>
                    <a:pt x="1504" y="1442"/>
                  </a:lnTo>
                  <a:lnTo>
                    <a:pt x="1492" y="1455"/>
                  </a:lnTo>
                  <a:lnTo>
                    <a:pt x="1479" y="1469"/>
                  </a:lnTo>
                  <a:lnTo>
                    <a:pt x="1454" y="1494"/>
                  </a:lnTo>
                  <a:lnTo>
                    <a:pt x="1441" y="1505"/>
                  </a:lnTo>
                  <a:lnTo>
                    <a:pt x="1428" y="1516"/>
                  </a:lnTo>
                  <a:lnTo>
                    <a:pt x="1413" y="1530"/>
                  </a:lnTo>
                  <a:lnTo>
                    <a:pt x="1403" y="1536"/>
                  </a:lnTo>
                  <a:lnTo>
                    <a:pt x="1380" y="1555"/>
                  </a:lnTo>
                  <a:lnTo>
                    <a:pt x="1378" y="1556"/>
                  </a:lnTo>
                  <a:lnTo>
                    <a:pt x="1344" y="1580"/>
                  </a:lnTo>
                  <a:lnTo>
                    <a:pt x="1328" y="1591"/>
                  </a:lnTo>
                  <a:lnTo>
                    <a:pt x="1305" y="1605"/>
                  </a:lnTo>
                  <a:lnTo>
                    <a:pt x="1303" y="1606"/>
                  </a:lnTo>
                  <a:lnTo>
                    <a:pt x="1278" y="1621"/>
                  </a:lnTo>
                  <a:lnTo>
                    <a:pt x="1260" y="1631"/>
                  </a:lnTo>
                  <a:lnTo>
                    <a:pt x="1252" y="1634"/>
                  </a:lnTo>
                  <a:lnTo>
                    <a:pt x="1227" y="1646"/>
                  </a:lnTo>
                  <a:lnTo>
                    <a:pt x="1207" y="1656"/>
                  </a:lnTo>
                  <a:lnTo>
                    <a:pt x="1202" y="1657"/>
                  </a:lnTo>
                  <a:lnTo>
                    <a:pt x="1177" y="1668"/>
                  </a:lnTo>
                  <a:lnTo>
                    <a:pt x="1152" y="1677"/>
                  </a:lnTo>
                  <a:lnTo>
                    <a:pt x="1142" y="1681"/>
                  </a:lnTo>
                  <a:lnTo>
                    <a:pt x="1127" y="1686"/>
                  </a:lnTo>
                  <a:lnTo>
                    <a:pt x="1102" y="1693"/>
                  </a:lnTo>
                  <a:lnTo>
                    <a:pt x="1076" y="1700"/>
                  </a:lnTo>
                  <a:lnTo>
                    <a:pt x="1053" y="1706"/>
                  </a:lnTo>
                  <a:lnTo>
                    <a:pt x="1051" y="1706"/>
                  </a:lnTo>
                  <a:lnTo>
                    <a:pt x="1026" y="1711"/>
                  </a:lnTo>
                  <a:lnTo>
                    <a:pt x="1001" y="1716"/>
                  </a:lnTo>
                  <a:lnTo>
                    <a:pt x="976" y="1720"/>
                  </a:lnTo>
                  <a:lnTo>
                    <a:pt x="951" y="1722"/>
                  </a:lnTo>
                  <a:lnTo>
                    <a:pt x="926" y="1725"/>
                  </a:lnTo>
                  <a:lnTo>
                    <a:pt x="901" y="1726"/>
                  </a:lnTo>
                  <a:lnTo>
                    <a:pt x="876" y="1727"/>
                  </a:lnTo>
                  <a:lnTo>
                    <a:pt x="850" y="1727"/>
                  </a:lnTo>
                  <a:lnTo>
                    <a:pt x="825" y="1726"/>
                  </a:lnTo>
                  <a:lnTo>
                    <a:pt x="800" y="1725"/>
                  </a:lnTo>
                  <a:lnTo>
                    <a:pt x="775" y="1722"/>
                  </a:lnTo>
                  <a:lnTo>
                    <a:pt x="750" y="1720"/>
                  </a:lnTo>
                  <a:lnTo>
                    <a:pt x="725" y="1716"/>
                  </a:lnTo>
                  <a:lnTo>
                    <a:pt x="700" y="1711"/>
                  </a:lnTo>
                  <a:lnTo>
                    <a:pt x="674" y="1706"/>
                  </a:lnTo>
                  <a:lnTo>
                    <a:pt x="673" y="1706"/>
                  </a:lnTo>
                  <a:lnTo>
                    <a:pt x="649" y="1700"/>
                  </a:lnTo>
                  <a:lnTo>
                    <a:pt x="624" y="1693"/>
                  </a:lnTo>
                  <a:lnTo>
                    <a:pt x="599" y="1686"/>
                  </a:lnTo>
                  <a:lnTo>
                    <a:pt x="584" y="1681"/>
                  </a:lnTo>
                  <a:lnTo>
                    <a:pt x="574" y="1677"/>
                  </a:lnTo>
                  <a:lnTo>
                    <a:pt x="549" y="1668"/>
                  </a:lnTo>
                  <a:lnTo>
                    <a:pt x="524" y="1657"/>
                  </a:lnTo>
                  <a:lnTo>
                    <a:pt x="519" y="1656"/>
                  </a:lnTo>
                  <a:lnTo>
                    <a:pt x="498" y="1646"/>
                  </a:lnTo>
                  <a:lnTo>
                    <a:pt x="473" y="1634"/>
                  </a:lnTo>
                  <a:lnTo>
                    <a:pt x="467" y="1631"/>
                  </a:lnTo>
                  <a:lnTo>
                    <a:pt x="448" y="1621"/>
                  </a:lnTo>
                  <a:lnTo>
                    <a:pt x="423" y="1606"/>
                  </a:lnTo>
                  <a:lnTo>
                    <a:pt x="422" y="1605"/>
                  </a:lnTo>
                  <a:lnTo>
                    <a:pt x="398" y="1591"/>
                  </a:lnTo>
                  <a:lnTo>
                    <a:pt x="381" y="1580"/>
                  </a:lnTo>
                  <a:lnTo>
                    <a:pt x="373" y="1574"/>
                  </a:lnTo>
                  <a:lnTo>
                    <a:pt x="348" y="1556"/>
                  </a:lnTo>
                  <a:lnTo>
                    <a:pt x="346" y="1555"/>
                  </a:lnTo>
                  <a:lnTo>
                    <a:pt x="323" y="1536"/>
                  </a:lnTo>
                  <a:lnTo>
                    <a:pt x="314" y="1530"/>
                  </a:lnTo>
                  <a:lnTo>
                    <a:pt x="297" y="1516"/>
                  </a:lnTo>
                  <a:lnTo>
                    <a:pt x="272" y="1494"/>
                  </a:lnTo>
                  <a:lnTo>
                    <a:pt x="258" y="1480"/>
                  </a:lnTo>
                  <a:lnTo>
                    <a:pt x="247" y="1469"/>
                  </a:lnTo>
                  <a:lnTo>
                    <a:pt x="233" y="1455"/>
                  </a:lnTo>
                  <a:lnTo>
                    <a:pt x="222" y="1442"/>
                  </a:lnTo>
                  <a:lnTo>
                    <a:pt x="211" y="1429"/>
                  </a:lnTo>
                  <a:lnTo>
                    <a:pt x="197" y="1413"/>
                  </a:lnTo>
                  <a:lnTo>
                    <a:pt x="189" y="1404"/>
                  </a:lnTo>
                  <a:lnTo>
                    <a:pt x="172" y="1381"/>
                  </a:lnTo>
                  <a:lnTo>
                    <a:pt x="171" y="1379"/>
                  </a:lnTo>
                  <a:lnTo>
                    <a:pt x="153" y="1354"/>
                  </a:lnTo>
                  <a:lnTo>
                    <a:pt x="147" y="1346"/>
                  </a:lnTo>
                  <a:lnTo>
                    <a:pt x="136" y="1329"/>
                  </a:lnTo>
                  <a:lnTo>
                    <a:pt x="121" y="1305"/>
                  </a:lnTo>
                  <a:lnTo>
                    <a:pt x="120" y="1304"/>
                  </a:lnTo>
                  <a:lnTo>
                    <a:pt x="106" y="1279"/>
                  </a:lnTo>
                  <a:lnTo>
                    <a:pt x="96" y="1260"/>
                  </a:lnTo>
                  <a:lnTo>
                    <a:pt x="81" y="1228"/>
                  </a:lnTo>
                  <a:lnTo>
                    <a:pt x="71" y="1208"/>
                  </a:lnTo>
                  <a:lnTo>
                    <a:pt x="70" y="1203"/>
                  </a:lnTo>
                  <a:lnTo>
                    <a:pt x="59" y="1178"/>
                  </a:lnTo>
                  <a:lnTo>
                    <a:pt x="50" y="1153"/>
                  </a:lnTo>
                  <a:lnTo>
                    <a:pt x="46" y="1143"/>
                  </a:lnTo>
                  <a:lnTo>
                    <a:pt x="33" y="1103"/>
                  </a:lnTo>
                  <a:lnTo>
                    <a:pt x="27" y="1077"/>
                  </a:lnTo>
                  <a:lnTo>
                    <a:pt x="21" y="1054"/>
                  </a:lnTo>
                  <a:lnTo>
                    <a:pt x="21" y="1052"/>
                  </a:lnTo>
                  <a:lnTo>
                    <a:pt x="16" y="1027"/>
                  </a:lnTo>
                  <a:lnTo>
                    <a:pt x="11" y="1002"/>
                  </a:lnTo>
                  <a:lnTo>
                    <a:pt x="7" y="977"/>
                  </a:lnTo>
                  <a:lnTo>
                    <a:pt x="5" y="952"/>
                  </a:lnTo>
                  <a:lnTo>
                    <a:pt x="2" y="927"/>
                  </a:lnTo>
                  <a:lnTo>
                    <a:pt x="1" y="901"/>
                  </a:lnTo>
                  <a:lnTo>
                    <a:pt x="0" y="876"/>
                  </a:lnTo>
                  <a:lnTo>
                    <a:pt x="0" y="851"/>
                  </a:lnTo>
                  <a:lnTo>
                    <a:pt x="1" y="826"/>
                  </a:lnTo>
                  <a:lnTo>
                    <a:pt x="2" y="801"/>
                  </a:lnTo>
                  <a:lnTo>
                    <a:pt x="5" y="776"/>
                  </a:lnTo>
                  <a:lnTo>
                    <a:pt x="7" y="751"/>
                  </a:lnTo>
                  <a:lnTo>
                    <a:pt x="11" y="725"/>
                  </a:lnTo>
                  <a:lnTo>
                    <a:pt x="16" y="701"/>
                  </a:lnTo>
                  <a:lnTo>
                    <a:pt x="21" y="675"/>
                  </a:lnTo>
                  <a:lnTo>
                    <a:pt x="21" y="674"/>
                  </a:lnTo>
                  <a:lnTo>
                    <a:pt x="27" y="650"/>
                  </a:lnTo>
                  <a:lnTo>
                    <a:pt x="33" y="625"/>
                  </a:lnTo>
                  <a:lnTo>
                    <a:pt x="41" y="600"/>
                  </a:lnTo>
                  <a:lnTo>
                    <a:pt x="46" y="584"/>
                  </a:lnTo>
                  <a:lnTo>
                    <a:pt x="50" y="575"/>
                  </a:lnTo>
                  <a:lnTo>
                    <a:pt x="59" y="550"/>
                  </a:lnTo>
                  <a:lnTo>
                    <a:pt x="70" y="525"/>
                  </a:lnTo>
                  <a:lnTo>
                    <a:pt x="71" y="520"/>
                  </a:lnTo>
                  <a:lnTo>
                    <a:pt x="81" y="499"/>
                  </a:lnTo>
                  <a:lnTo>
                    <a:pt x="96" y="467"/>
                  </a:lnTo>
                  <a:lnTo>
                    <a:pt x="106" y="449"/>
                  </a:lnTo>
                  <a:lnTo>
                    <a:pt x="120" y="424"/>
                  </a:lnTo>
                  <a:lnTo>
                    <a:pt x="121" y="422"/>
                  </a:lnTo>
                  <a:lnTo>
                    <a:pt x="136" y="399"/>
                  </a:lnTo>
                  <a:lnTo>
                    <a:pt x="147" y="383"/>
                  </a:lnTo>
                  <a:lnTo>
                    <a:pt x="171" y="349"/>
                  </a:lnTo>
                  <a:lnTo>
                    <a:pt x="172" y="347"/>
                  </a:lnTo>
                  <a:lnTo>
                    <a:pt x="189" y="323"/>
                  </a:lnTo>
                  <a:lnTo>
                    <a:pt x="197" y="314"/>
                  </a:lnTo>
                  <a:lnTo>
                    <a:pt x="211" y="298"/>
                  </a:lnTo>
                  <a:lnTo>
                    <a:pt x="222" y="285"/>
                  </a:lnTo>
                  <a:lnTo>
                    <a:pt x="233" y="273"/>
                  </a:lnTo>
                  <a:lnTo>
                    <a:pt x="258" y="248"/>
                  </a:lnTo>
                  <a:lnTo>
                    <a:pt x="272" y="235"/>
                  </a:lnTo>
                  <a:lnTo>
                    <a:pt x="285" y="223"/>
                  </a:lnTo>
                  <a:lnTo>
                    <a:pt x="297" y="212"/>
                  </a:lnTo>
                  <a:lnTo>
                    <a:pt x="314" y="198"/>
                  </a:lnTo>
                  <a:lnTo>
                    <a:pt x="323" y="191"/>
                  </a:lnTo>
                  <a:lnTo>
                    <a:pt x="346" y="173"/>
                  </a:lnTo>
                  <a:lnTo>
                    <a:pt x="348" y="171"/>
                  </a:lnTo>
                  <a:lnTo>
                    <a:pt x="373" y="153"/>
                  </a:lnTo>
                  <a:lnTo>
                    <a:pt x="381" y="147"/>
                  </a:lnTo>
                  <a:lnTo>
                    <a:pt x="398" y="136"/>
                  </a:lnTo>
                  <a:lnTo>
                    <a:pt x="422" y="122"/>
                  </a:lnTo>
                  <a:lnTo>
                    <a:pt x="423" y="121"/>
                  </a:lnTo>
                  <a:lnTo>
                    <a:pt x="448" y="107"/>
                  </a:lnTo>
                  <a:lnTo>
                    <a:pt x="467" y="97"/>
                  </a:lnTo>
                  <a:lnTo>
                    <a:pt x="473" y="93"/>
                  </a:lnTo>
                  <a:lnTo>
                    <a:pt x="498" y="81"/>
                  </a:lnTo>
                  <a:lnTo>
                    <a:pt x="519" y="72"/>
                  </a:lnTo>
                  <a:lnTo>
                    <a:pt x="524" y="70"/>
                  </a:lnTo>
                  <a:lnTo>
                    <a:pt x="549" y="60"/>
                  </a:lnTo>
                  <a:lnTo>
                    <a:pt x="574" y="50"/>
                  </a:lnTo>
                  <a:lnTo>
                    <a:pt x="584" y="47"/>
                  </a:lnTo>
                  <a:lnTo>
                    <a:pt x="599" y="42"/>
                  </a:lnTo>
                  <a:lnTo>
                    <a:pt x="624" y="34"/>
                  </a:lnTo>
                  <a:lnTo>
                    <a:pt x="649" y="27"/>
                  </a:lnTo>
                  <a:lnTo>
                    <a:pt x="673" y="22"/>
                  </a:lnTo>
                  <a:lnTo>
                    <a:pt x="674" y="21"/>
                  </a:lnTo>
                  <a:lnTo>
                    <a:pt x="700" y="16"/>
                  </a:lnTo>
                  <a:lnTo>
                    <a:pt x="725" y="11"/>
                  </a:lnTo>
                  <a:lnTo>
                    <a:pt x="750" y="8"/>
                  </a:lnTo>
                  <a:lnTo>
                    <a:pt x="775" y="5"/>
                  </a:lnTo>
                  <a:lnTo>
                    <a:pt x="800" y="3"/>
                  </a:lnTo>
                  <a:lnTo>
                    <a:pt x="825" y="1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002020"/>
            </a:solidFill>
            <a:ln w="0">
              <a:solidFill>
                <a:srgbClr val="0020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0" name="Freeform 1970"/>
            <p:cNvSpPr>
              <a:spLocks noChangeAspect="1"/>
            </p:cNvSpPr>
            <p:nvPr/>
          </p:nvSpPr>
          <p:spPr bwMode="auto">
            <a:xfrm>
              <a:off x="1918" y="1420"/>
              <a:ext cx="1531" cy="1531"/>
            </a:xfrm>
            <a:custGeom>
              <a:avLst/>
              <a:gdLst>
                <a:gd name="T0" fmla="*/ 828 w 1531"/>
                <a:gd name="T1" fmla="*/ 2 h 1531"/>
                <a:gd name="T2" fmla="*/ 928 w 1531"/>
                <a:gd name="T3" fmla="*/ 17 h 1531"/>
                <a:gd name="T4" fmla="*/ 1004 w 1531"/>
                <a:gd name="T5" fmla="*/ 38 h 1531"/>
                <a:gd name="T6" fmla="*/ 1079 w 1531"/>
                <a:gd name="T7" fmla="*/ 67 h 1531"/>
                <a:gd name="T8" fmla="*/ 1154 w 1531"/>
                <a:gd name="T9" fmla="*/ 106 h 1531"/>
                <a:gd name="T10" fmla="*/ 1220 w 1531"/>
                <a:gd name="T11" fmla="*/ 150 h 1531"/>
                <a:gd name="T12" fmla="*/ 1280 w 1531"/>
                <a:gd name="T13" fmla="*/ 199 h 1531"/>
                <a:gd name="T14" fmla="*/ 1330 w 1531"/>
                <a:gd name="T15" fmla="*/ 249 h 1531"/>
                <a:gd name="T16" fmla="*/ 1373 w 1531"/>
                <a:gd name="T17" fmla="*/ 301 h 1531"/>
                <a:gd name="T18" fmla="*/ 1409 w 1531"/>
                <a:gd name="T19" fmla="*/ 351 h 1531"/>
                <a:gd name="T20" fmla="*/ 1451 w 1531"/>
                <a:gd name="T21" fmla="*/ 427 h 1531"/>
                <a:gd name="T22" fmla="*/ 1481 w 1531"/>
                <a:gd name="T23" fmla="*/ 495 h 1531"/>
                <a:gd name="T24" fmla="*/ 1506 w 1531"/>
                <a:gd name="T25" fmla="*/ 573 h 1531"/>
                <a:gd name="T26" fmla="*/ 1526 w 1531"/>
                <a:gd name="T27" fmla="*/ 678 h 1531"/>
                <a:gd name="T28" fmla="*/ 1531 w 1531"/>
                <a:gd name="T29" fmla="*/ 778 h 1531"/>
                <a:gd name="T30" fmla="*/ 1522 w 1531"/>
                <a:gd name="T31" fmla="*/ 879 h 1531"/>
                <a:gd name="T32" fmla="*/ 1506 w 1531"/>
                <a:gd name="T33" fmla="*/ 958 h 1531"/>
                <a:gd name="T34" fmla="*/ 1481 w 1531"/>
                <a:gd name="T35" fmla="*/ 1036 h 1531"/>
                <a:gd name="T36" fmla="*/ 1451 w 1531"/>
                <a:gd name="T37" fmla="*/ 1105 h 1531"/>
                <a:gd name="T38" fmla="*/ 1409 w 1531"/>
                <a:gd name="T39" fmla="*/ 1181 h 1531"/>
                <a:gd name="T40" fmla="*/ 1356 w 1531"/>
                <a:gd name="T41" fmla="*/ 1254 h 1531"/>
                <a:gd name="T42" fmla="*/ 1307 w 1531"/>
                <a:gd name="T43" fmla="*/ 1306 h 1531"/>
                <a:gd name="T44" fmla="*/ 1255 w 1531"/>
                <a:gd name="T45" fmla="*/ 1354 h 1531"/>
                <a:gd name="T46" fmla="*/ 1205 w 1531"/>
                <a:gd name="T47" fmla="*/ 1393 h 1531"/>
                <a:gd name="T48" fmla="*/ 1143 w 1531"/>
                <a:gd name="T49" fmla="*/ 1432 h 1531"/>
                <a:gd name="T50" fmla="*/ 1079 w 1531"/>
                <a:gd name="T51" fmla="*/ 1464 h 1531"/>
                <a:gd name="T52" fmla="*/ 1004 w 1531"/>
                <a:gd name="T53" fmla="*/ 1493 h 1531"/>
                <a:gd name="T54" fmla="*/ 928 w 1531"/>
                <a:gd name="T55" fmla="*/ 1514 h 1531"/>
                <a:gd name="T56" fmla="*/ 828 w 1531"/>
                <a:gd name="T57" fmla="*/ 1529 h 1531"/>
                <a:gd name="T58" fmla="*/ 677 w 1531"/>
                <a:gd name="T59" fmla="*/ 1526 h 1531"/>
                <a:gd name="T60" fmla="*/ 576 w 1531"/>
                <a:gd name="T61" fmla="*/ 1508 h 1531"/>
                <a:gd name="T62" fmla="*/ 493 w 1531"/>
                <a:gd name="T63" fmla="*/ 1482 h 1531"/>
                <a:gd name="T64" fmla="*/ 400 w 1531"/>
                <a:gd name="T65" fmla="*/ 1440 h 1531"/>
                <a:gd name="T66" fmla="*/ 325 w 1531"/>
                <a:gd name="T67" fmla="*/ 1393 h 1531"/>
                <a:gd name="T68" fmla="*/ 250 w 1531"/>
                <a:gd name="T69" fmla="*/ 1332 h 1531"/>
                <a:gd name="T70" fmla="*/ 199 w 1531"/>
                <a:gd name="T71" fmla="*/ 1282 h 1531"/>
                <a:gd name="T72" fmla="*/ 156 w 1531"/>
                <a:gd name="T73" fmla="*/ 1231 h 1531"/>
                <a:gd name="T74" fmla="*/ 106 w 1531"/>
                <a:gd name="T75" fmla="*/ 1155 h 1531"/>
                <a:gd name="T76" fmla="*/ 74 w 1531"/>
                <a:gd name="T77" fmla="*/ 1096 h 1531"/>
                <a:gd name="T78" fmla="*/ 29 w 1531"/>
                <a:gd name="T79" fmla="*/ 979 h 1531"/>
                <a:gd name="T80" fmla="*/ 12 w 1531"/>
                <a:gd name="T81" fmla="*/ 904 h 1531"/>
                <a:gd name="T82" fmla="*/ 0 w 1531"/>
                <a:gd name="T83" fmla="*/ 728 h 1531"/>
                <a:gd name="T84" fmla="*/ 12 w 1531"/>
                <a:gd name="T85" fmla="*/ 627 h 1531"/>
                <a:gd name="T86" fmla="*/ 29 w 1531"/>
                <a:gd name="T87" fmla="*/ 552 h 1531"/>
                <a:gd name="T88" fmla="*/ 56 w 1531"/>
                <a:gd name="T89" fmla="*/ 477 h 1531"/>
                <a:gd name="T90" fmla="*/ 91 w 1531"/>
                <a:gd name="T91" fmla="*/ 401 h 1531"/>
                <a:gd name="T92" fmla="*/ 124 w 1531"/>
                <a:gd name="T93" fmla="*/ 346 h 1531"/>
                <a:gd name="T94" fmla="*/ 174 w 1531"/>
                <a:gd name="T95" fmla="*/ 279 h 1531"/>
                <a:gd name="T96" fmla="*/ 222 w 1531"/>
                <a:gd name="T97" fmla="*/ 225 h 1531"/>
                <a:gd name="T98" fmla="*/ 275 w 1531"/>
                <a:gd name="T99" fmla="*/ 177 h 1531"/>
                <a:gd name="T100" fmla="*/ 346 w 1531"/>
                <a:gd name="T101" fmla="*/ 125 h 1531"/>
                <a:gd name="T102" fmla="*/ 400 w 1531"/>
                <a:gd name="T103" fmla="*/ 92 h 1531"/>
                <a:gd name="T104" fmla="*/ 493 w 1531"/>
                <a:gd name="T105" fmla="*/ 49 h 1531"/>
                <a:gd name="T106" fmla="*/ 576 w 1531"/>
                <a:gd name="T107" fmla="*/ 23 h 1531"/>
                <a:gd name="T108" fmla="*/ 677 w 1531"/>
                <a:gd name="T109" fmla="*/ 5 h 15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31"/>
                <a:gd name="T166" fmla="*/ 0 h 1531"/>
                <a:gd name="T167" fmla="*/ 1531 w 1531"/>
                <a:gd name="T168" fmla="*/ 1531 h 15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31" h="1531">
                  <a:moveTo>
                    <a:pt x="752" y="0"/>
                  </a:moveTo>
                  <a:lnTo>
                    <a:pt x="778" y="0"/>
                  </a:lnTo>
                  <a:lnTo>
                    <a:pt x="803" y="1"/>
                  </a:lnTo>
                  <a:lnTo>
                    <a:pt x="828" y="2"/>
                  </a:lnTo>
                  <a:lnTo>
                    <a:pt x="853" y="5"/>
                  </a:lnTo>
                  <a:lnTo>
                    <a:pt x="878" y="9"/>
                  </a:lnTo>
                  <a:lnTo>
                    <a:pt x="903" y="12"/>
                  </a:lnTo>
                  <a:lnTo>
                    <a:pt x="928" y="17"/>
                  </a:lnTo>
                  <a:lnTo>
                    <a:pt x="953" y="23"/>
                  </a:lnTo>
                  <a:lnTo>
                    <a:pt x="957" y="24"/>
                  </a:lnTo>
                  <a:lnTo>
                    <a:pt x="978" y="31"/>
                  </a:lnTo>
                  <a:lnTo>
                    <a:pt x="1004" y="38"/>
                  </a:lnTo>
                  <a:lnTo>
                    <a:pt x="1029" y="46"/>
                  </a:lnTo>
                  <a:lnTo>
                    <a:pt x="1036" y="49"/>
                  </a:lnTo>
                  <a:lnTo>
                    <a:pt x="1054" y="56"/>
                  </a:lnTo>
                  <a:lnTo>
                    <a:pt x="1079" y="67"/>
                  </a:lnTo>
                  <a:lnTo>
                    <a:pt x="1095" y="75"/>
                  </a:lnTo>
                  <a:lnTo>
                    <a:pt x="1129" y="92"/>
                  </a:lnTo>
                  <a:lnTo>
                    <a:pt x="1143" y="100"/>
                  </a:lnTo>
                  <a:lnTo>
                    <a:pt x="1154" y="106"/>
                  </a:lnTo>
                  <a:lnTo>
                    <a:pt x="1180" y="122"/>
                  </a:lnTo>
                  <a:lnTo>
                    <a:pt x="1184" y="125"/>
                  </a:lnTo>
                  <a:lnTo>
                    <a:pt x="1205" y="139"/>
                  </a:lnTo>
                  <a:lnTo>
                    <a:pt x="1220" y="150"/>
                  </a:lnTo>
                  <a:lnTo>
                    <a:pt x="1230" y="158"/>
                  </a:lnTo>
                  <a:lnTo>
                    <a:pt x="1252" y="175"/>
                  </a:lnTo>
                  <a:lnTo>
                    <a:pt x="1255" y="177"/>
                  </a:lnTo>
                  <a:lnTo>
                    <a:pt x="1280" y="199"/>
                  </a:lnTo>
                  <a:lnTo>
                    <a:pt x="1282" y="200"/>
                  </a:lnTo>
                  <a:lnTo>
                    <a:pt x="1305" y="222"/>
                  </a:lnTo>
                  <a:lnTo>
                    <a:pt x="1307" y="225"/>
                  </a:lnTo>
                  <a:lnTo>
                    <a:pt x="1330" y="249"/>
                  </a:lnTo>
                  <a:lnTo>
                    <a:pt x="1332" y="251"/>
                  </a:lnTo>
                  <a:lnTo>
                    <a:pt x="1354" y="276"/>
                  </a:lnTo>
                  <a:lnTo>
                    <a:pt x="1356" y="279"/>
                  </a:lnTo>
                  <a:lnTo>
                    <a:pt x="1373" y="301"/>
                  </a:lnTo>
                  <a:lnTo>
                    <a:pt x="1381" y="310"/>
                  </a:lnTo>
                  <a:lnTo>
                    <a:pt x="1392" y="326"/>
                  </a:lnTo>
                  <a:lnTo>
                    <a:pt x="1406" y="346"/>
                  </a:lnTo>
                  <a:lnTo>
                    <a:pt x="1409" y="351"/>
                  </a:lnTo>
                  <a:lnTo>
                    <a:pt x="1425" y="376"/>
                  </a:lnTo>
                  <a:lnTo>
                    <a:pt x="1431" y="387"/>
                  </a:lnTo>
                  <a:lnTo>
                    <a:pt x="1439" y="401"/>
                  </a:lnTo>
                  <a:lnTo>
                    <a:pt x="1451" y="427"/>
                  </a:lnTo>
                  <a:lnTo>
                    <a:pt x="1456" y="436"/>
                  </a:lnTo>
                  <a:lnTo>
                    <a:pt x="1464" y="452"/>
                  </a:lnTo>
                  <a:lnTo>
                    <a:pt x="1475" y="477"/>
                  </a:lnTo>
                  <a:lnTo>
                    <a:pt x="1481" y="495"/>
                  </a:lnTo>
                  <a:lnTo>
                    <a:pt x="1484" y="502"/>
                  </a:lnTo>
                  <a:lnTo>
                    <a:pt x="1493" y="527"/>
                  </a:lnTo>
                  <a:lnTo>
                    <a:pt x="1500" y="552"/>
                  </a:lnTo>
                  <a:lnTo>
                    <a:pt x="1506" y="573"/>
                  </a:lnTo>
                  <a:lnTo>
                    <a:pt x="1508" y="577"/>
                  </a:lnTo>
                  <a:lnTo>
                    <a:pt x="1514" y="603"/>
                  </a:lnTo>
                  <a:lnTo>
                    <a:pt x="1519" y="627"/>
                  </a:lnTo>
                  <a:lnTo>
                    <a:pt x="1526" y="678"/>
                  </a:lnTo>
                  <a:lnTo>
                    <a:pt x="1528" y="703"/>
                  </a:lnTo>
                  <a:lnTo>
                    <a:pt x="1530" y="728"/>
                  </a:lnTo>
                  <a:lnTo>
                    <a:pt x="1531" y="753"/>
                  </a:lnTo>
                  <a:lnTo>
                    <a:pt x="1531" y="778"/>
                  </a:lnTo>
                  <a:lnTo>
                    <a:pt x="1530" y="803"/>
                  </a:lnTo>
                  <a:lnTo>
                    <a:pt x="1528" y="829"/>
                  </a:lnTo>
                  <a:lnTo>
                    <a:pt x="1526" y="854"/>
                  </a:lnTo>
                  <a:lnTo>
                    <a:pt x="1522" y="879"/>
                  </a:lnTo>
                  <a:lnTo>
                    <a:pt x="1519" y="904"/>
                  </a:lnTo>
                  <a:lnTo>
                    <a:pt x="1514" y="929"/>
                  </a:lnTo>
                  <a:lnTo>
                    <a:pt x="1508" y="954"/>
                  </a:lnTo>
                  <a:lnTo>
                    <a:pt x="1506" y="958"/>
                  </a:lnTo>
                  <a:lnTo>
                    <a:pt x="1500" y="979"/>
                  </a:lnTo>
                  <a:lnTo>
                    <a:pt x="1493" y="1005"/>
                  </a:lnTo>
                  <a:lnTo>
                    <a:pt x="1484" y="1030"/>
                  </a:lnTo>
                  <a:lnTo>
                    <a:pt x="1481" y="1036"/>
                  </a:lnTo>
                  <a:lnTo>
                    <a:pt x="1475" y="1055"/>
                  </a:lnTo>
                  <a:lnTo>
                    <a:pt x="1464" y="1080"/>
                  </a:lnTo>
                  <a:lnTo>
                    <a:pt x="1456" y="1096"/>
                  </a:lnTo>
                  <a:lnTo>
                    <a:pt x="1451" y="1105"/>
                  </a:lnTo>
                  <a:lnTo>
                    <a:pt x="1439" y="1130"/>
                  </a:lnTo>
                  <a:lnTo>
                    <a:pt x="1431" y="1144"/>
                  </a:lnTo>
                  <a:lnTo>
                    <a:pt x="1425" y="1155"/>
                  </a:lnTo>
                  <a:lnTo>
                    <a:pt x="1409" y="1181"/>
                  </a:lnTo>
                  <a:lnTo>
                    <a:pt x="1406" y="1185"/>
                  </a:lnTo>
                  <a:lnTo>
                    <a:pt x="1392" y="1206"/>
                  </a:lnTo>
                  <a:lnTo>
                    <a:pt x="1373" y="1231"/>
                  </a:lnTo>
                  <a:lnTo>
                    <a:pt x="1356" y="1254"/>
                  </a:lnTo>
                  <a:lnTo>
                    <a:pt x="1354" y="1256"/>
                  </a:lnTo>
                  <a:lnTo>
                    <a:pt x="1332" y="1281"/>
                  </a:lnTo>
                  <a:lnTo>
                    <a:pt x="1330" y="1282"/>
                  </a:lnTo>
                  <a:lnTo>
                    <a:pt x="1307" y="1306"/>
                  </a:lnTo>
                  <a:lnTo>
                    <a:pt x="1305" y="1309"/>
                  </a:lnTo>
                  <a:lnTo>
                    <a:pt x="1282" y="1331"/>
                  </a:lnTo>
                  <a:lnTo>
                    <a:pt x="1280" y="1332"/>
                  </a:lnTo>
                  <a:lnTo>
                    <a:pt x="1255" y="1354"/>
                  </a:lnTo>
                  <a:lnTo>
                    <a:pt x="1252" y="1357"/>
                  </a:lnTo>
                  <a:lnTo>
                    <a:pt x="1230" y="1375"/>
                  </a:lnTo>
                  <a:lnTo>
                    <a:pt x="1220" y="1382"/>
                  </a:lnTo>
                  <a:lnTo>
                    <a:pt x="1205" y="1393"/>
                  </a:lnTo>
                  <a:lnTo>
                    <a:pt x="1184" y="1407"/>
                  </a:lnTo>
                  <a:lnTo>
                    <a:pt x="1180" y="1410"/>
                  </a:lnTo>
                  <a:lnTo>
                    <a:pt x="1154" y="1425"/>
                  </a:lnTo>
                  <a:lnTo>
                    <a:pt x="1143" y="1432"/>
                  </a:lnTo>
                  <a:lnTo>
                    <a:pt x="1129" y="1440"/>
                  </a:lnTo>
                  <a:lnTo>
                    <a:pt x="1104" y="1453"/>
                  </a:lnTo>
                  <a:lnTo>
                    <a:pt x="1095" y="1457"/>
                  </a:lnTo>
                  <a:lnTo>
                    <a:pt x="1079" y="1464"/>
                  </a:lnTo>
                  <a:lnTo>
                    <a:pt x="1054" y="1475"/>
                  </a:lnTo>
                  <a:lnTo>
                    <a:pt x="1036" y="1482"/>
                  </a:lnTo>
                  <a:lnTo>
                    <a:pt x="1029" y="1485"/>
                  </a:lnTo>
                  <a:lnTo>
                    <a:pt x="1004" y="1493"/>
                  </a:lnTo>
                  <a:lnTo>
                    <a:pt x="978" y="1501"/>
                  </a:lnTo>
                  <a:lnTo>
                    <a:pt x="957" y="1507"/>
                  </a:lnTo>
                  <a:lnTo>
                    <a:pt x="953" y="1508"/>
                  </a:lnTo>
                  <a:lnTo>
                    <a:pt x="928" y="1514"/>
                  </a:lnTo>
                  <a:lnTo>
                    <a:pt x="903" y="1519"/>
                  </a:lnTo>
                  <a:lnTo>
                    <a:pt x="878" y="1523"/>
                  </a:lnTo>
                  <a:lnTo>
                    <a:pt x="853" y="1526"/>
                  </a:lnTo>
                  <a:lnTo>
                    <a:pt x="828" y="1529"/>
                  </a:lnTo>
                  <a:lnTo>
                    <a:pt x="803" y="1531"/>
                  </a:lnTo>
                  <a:lnTo>
                    <a:pt x="727" y="1531"/>
                  </a:lnTo>
                  <a:lnTo>
                    <a:pt x="702" y="1529"/>
                  </a:lnTo>
                  <a:lnTo>
                    <a:pt x="677" y="1526"/>
                  </a:lnTo>
                  <a:lnTo>
                    <a:pt x="652" y="1523"/>
                  </a:lnTo>
                  <a:lnTo>
                    <a:pt x="627" y="1519"/>
                  </a:lnTo>
                  <a:lnTo>
                    <a:pt x="602" y="1514"/>
                  </a:lnTo>
                  <a:lnTo>
                    <a:pt x="576" y="1508"/>
                  </a:lnTo>
                  <a:lnTo>
                    <a:pt x="573" y="1507"/>
                  </a:lnTo>
                  <a:lnTo>
                    <a:pt x="551" y="1501"/>
                  </a:lnTo>
                  <a:lnTo>
                    <a:pt x="526" y="1493"/>
                  </a:lnTo>
                  <a:lnTo>
                    <a:pt x="493" y="1482"/>
                  </a:lnTo>
                  <a:lnTo>
                    <a:pt x="451" y="1464"/>
                  </a:lnTo>
                  <a:lnTo>
                    <a:pt x="435" y="1457"/>
                  </a:lnTo>
                  <a:lnTo>
                    <a:pt x="426" y="1453"/>
                  </a:lnTo>
                  <a:lnTo>
                    <a:pt x="400" y="1440"/>
                  </a:lnTo>
                  <a:lnTo>
                    <a:pt x="387" y="1432"/>
                  </a:lnTo>
                  <a:lnTo>
                    <a:pt x="350" y="1410"/>
                  </a:lnTo>
                  <a:lnTo>
                    <a:pt x="346" y="1407"/>
                  </a:lnTo>
                  <a:lnTo>
                    <a:pt x="325" y="1393"/>
                  </a:lnTo>
                  <a:lnTo>
                    <a:pt x="300" y="1375"/>
                  </a:lnTo>
                  <a:lnTo>
                    <a:pt x="277" y="1357"/>
                  </a:lnTo>
                  <a:lnTo>
                    <a:pt x="275" y="1354"/>
                  </a:lnTo>
                  <a:lnTo>
                    <a:pt x="250" y="1332"/>
                  </a:lnTo>
                  <a:lnTo>
                    <a:pt x="249" y="1331"/>
                  </a:lnTo>
                  <a:lnTo>
                    <a:pt x="225" y="1309"/>
                  </a:lnTo>
                  <a:lnTo>
                    <a:pt x="222" y="1306"/>
                  </a:lnTo>
                  <a:lnTo>
                    <a:pt x="199" y="1282"/>
                  </a:lnTo>
                  <a:lnTo>
                    <a:pt x="198" y="1281"/>
                  </a:lnTo>
                  <a:lnTo>
                    <a:pt x="177" y="1256"/>
                  </a:lnTo>
                  <a:lnTo>
                    <a:pt x="174" y="1254"/>
                  </a:lnTo>
                  <a:lnTo>
                    <a:pt x="156" y="1231"/>
                  </a:lnTo>
                  <a:lnTo>
                    <a:pt x="138" y="1206"/>
                  </a:lnTo>
                  <a:lnTo>
                    <a:pt x="124" y="1185"/>
                  </a:lnTo>
                  <a:lnTo>
                    <a:pt x="121" y="1181"/>
                  </a:lnTo>
                  <a:lnTo>
                    <a:pt x="106" y="1155"/>
                  </a:lnTo>
                  <a:lnTo>
                    <a:pt x="99" y="1144"/>
                  </a:lnTo>
                  <a:lnTo>
                    <a:pt x="91" y="1130"/>
                  </a:lnTo>
                  <a:lnTo>
                    <a:pt x="78" y="1105"/>
                  </a:lnTo>
                  <a:lnTo>
                    <a:pt x="74" y="1096"/>
                  </a:lnTo>
                  <a:lnTo>
                    <a:pt x="67" y="1080"/>
                  </a:lnTo>
                  <a:lnTo>
                    <a:pt x="56" y="1055"/>
                  </a:lnTo>
                  <a:lnTo>
                    <a:pt x="46" y="1030"/>
                  </a:lnTo>
                  <a:lnTo>
                    <a:pt x="29" y="979"/>
                  </a:lnTo>
                  <a:lnTo>
                    <a:pt x="23" y="958"/>
                  </a:lnTo>
                  <a:lnTo>
                    <a:pt x="23" y="954"/>
                  </a:lnTo>
                  <a:lnTo>
                    <a:pt x="17" y="929"/>
                  </a:lnTo>
                  <a:lnTo>
                    <a:pt x="12" y="904"/>
                  </a:lnTo>
                  <a:lnTo>
                    <a:pt x="7" y="879"/>
                  </a:lnTo>
                  <a:lnTo>
                    <a:pt x="5" y="854"/>
                  </a:lnTo>
                  <a:lnTo>
                    <a:pt x="0" y="803"/>
                  </a:lnTo>
                  <a:lnTo>
                    <a:pt x="0" y="728"/>
                  </a:lnTo>
                  <a:lnTo>
                    <a:pt x="2" y="703"/>
                  </a:lnTo>
                  <a:lnTo>
                    <a:pt x="5" y="678"/>
                  </a:lnTo>
                  <a:lnTo>
                    <a:pt x="7" y="653"/>
                  </a:lnTo>
                  <a:lnTo>
                    <a:pt x="12" y="627"/>
                  </a:lnTo>
                  <a:lnTo>
                    <a:pt x="17" y="603"/>
                  </a:lnTo>
                  <a:lnTo>
                    <a:pt x="23" y="577"/>
                  </a:lnTo>
                  <a:lnTo>
                    <a:pt x="23" y="573"/>
                  </a:lnTo>
                  <a:lnTo>
                    <a:pt x="29" y="552"/>
                  </a:lnTo>
                  <a:lnTo>
                    <a:pt x="38" y="527"/>
                  </a:lnTo>
                  <a:lnTo>
                    <a:pt x="46" y="502"/>
                  </a:lnTo>
                  <a:lnTo>
                    <a:pt x="49" y="495"/>
                  </a:lnTo>
                  <a:lnTo>
                    <a:pt x="56" y="477"/>
                  </a:lnTo>
                  <a:lnTo>
                    <a:pt x="67" y="452"/>
                  </a:lnTo>
                  <a:lnTo>
                    <a:pt x="74" y="436"/>
                  </a:lnTo>
                  <a:lnTo>
                    <a:pt x="78" y="427"/>
                  </a:lnTo>
                  <a:lnTo>
                    <a:pt x="91" y="401"/>
                  </a:lnTo>
                  <a:lnTo>
                    <a:pt x="99" y="387"/>
                  </a:lnTo>
                  <a:lnTo>
                    <a:pt x="106" y="376"/>
                  </a:lnTo>
                  <a:lnTo>
                    <a:pt x="121" y="351"/>
                  </a:lnTo>
                  <a:lnTo>
                    <a:pt x="124" y="346"/>
                  </a:lnTo>
                  <a:lnTo>
                    <a:pt x="138" y="326"/>
                  </a:lnTo>
                  <a:lnTo>
                    <a:pt x="149" y="310"/>
                  </a:lnTo>
                  <a:lnTo>
                    <a:pt x="156" y="301"/>
                  </a:lnTo>
                  <a:lnTo>
                    <a:pt x="174" y="279"/>
                  </a:lnTo>
                  <a:lnTo>
                    <a:pt x="177" y="276"/>
                  </a:lnTo>
                  <a:lnTo>
                    <a:pt x="198" y="251"/>
                  </a:lnTo>
                  <a:lnTo>
                    <a:pt x="199" y="249"/>
                  </a:lnTo>
                  <a:lnTo>
                    <a:pt x="222" y="225"/>
                  </a:lnTo>
                  <a:lnTo>
                    <a:pt x="225" y="222"/>
                  </a:lnTo>
                  <a:lnTo>
                    <a:pt x="249" y="200"/>
                  </a:lnTo>
                  <a:lnTo>
                    <a:pt x="250" y="199"/>
                  </a:lnTo>
                  <a:lnTo>
                    <a:pt x="275" y="177"/>
                  </a:lnTo>
                  <a:lnTo>
                    <a:pt x="277" y="175"/>
                  </a:lnTo>
                  <a:lnTo>
                    <a:pt x="300" y="158"/>
                  </a:lnTo>
                  <a:lnTo>
                    <a:pt x="325" y="139"/>
                  </a:lnTo>
                  <a:lnTo>
                    <a:pt x="346" y="125"/>
                  </a:lnTo>
                  <a:lnTo>
                    <a:pt x="350" y="122"/>
                  </a:lnTo>
                  <a:lnTo>
                    <a:pt x="375" y="106"/>
                  </a:lnTo>
                  <a:lnTo>
                    <a:pt x="387" y="100"/>
                  </a:lnTo>
                  <a:lnTo>
                    <a:pt x="400" y="92"/>
                  </a:lnTo>
                  <a:lnTo>
                    <a:pt x="426" y="79"/>
                  </a:lnTo>
                  <a:lnTo>
                    <a:pt x="435" y="75"/>
                  </a:lnTo>
                  <a:lnTo>
                    <a:pt x="451" y="67"/>
                  </a:lnTo>
                  <a:lnTo>
                    <a:pt x="493" y="49"/>
                  </a:lnTo>
                  <a:lnTo>
                    <a:pt x="526" y="38"/>
                  </a:lnTo>
                  <a:lnTo>
                    <a:pt x="551" y="31"/>
                  </a:lnTo>
                  <a:lnTo>
                    <a:pt x="573" y="24"/>
                  </a:lnTo>
                  <a:lnTo>
                    <a:pt x="576" y="23"/>
                  </a:lnTo>
                  <a:lnTo>
                    <a:pt x="602" y="17"/>
                  </a:lnTo>
                  <a:lnTo>
                    <a:pt x="627" y="12"/>
                  </a:lnTo>
                  <a:lnTo>
                    <a:pt x="652" y="9"/>
                  </a:lnTo>
                  <a:lnTo>
                    <a:pt x="677" y="5"/>
                  </a:lnTo>
                  <a:lnTo>
                    <a:pt x="702" y="2"/>
                  </a:lnTo>
                  <a:lnTo>
                    <a:pt x="727" y="1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003030"/>
            </a:solidFill>
            <a:ln w="0">
              <a:solidFill>
                <a:srgbClr val="0030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1" name="Freeform 1971"/>
            <p:cNvSpPr>
              <a:spLocks noChangeAspect="1"/>
            </p:cNvSpPr>
            <p:nvPr/>
          </p:nvSpPr>
          <p:spPr bwMode="auto">
            <a:xfrm>
              <a:off x="1980" y="1482"/>
              <a:ext cx="1407" cy="1407"/>
            </a:xfrm>
            <a:custGeom>
              <a:avLst/>
              <a:gdLst>
                <a:gd name="T0" fmla="*/ 766 w 1407"/>
                <a:gd name="T1" fmla="*/ 3 h 1407"/>
                <a:gd name="T2" fmla="*/ 841 w 1407"/>
                <a:gd name="T3" fmla="*/ 14 h 1407"/>
                <a:gd name="T4" fmla="*/ 929 w 1407"/>
                <a:gd name="T5" fmla="*/ 38 h 1407"/>
                <a:gd name="T6" fmla="*/ 1017 w 1407"/>
                <a:gd name="T7" fmla="*/ 75 h 1407"/>
                <a:gd name="T8" fmla="*/ 1092 w 1407"/>
                <a:gd name="T9" fmla="*/ 119 h 1407"/>
                <a:gd name="T10" fmla="*/ 1152 w 1407"/>
                <a:gd name="T11" fmla="*/ 163 h 1407"/>
                <a:gd name="T12" fmla="*/ 1231 w 1407"/>
                <a:gd name="T13" fmla="*/ 239 h 1407"/>
                <a:gd name="T14" fmla="*/ 1288 w 1407"/>
                <a:gd name="T15" fmla="*/ 314 h 1407"/>
                <a:gd name="T16" fmla="*/ 1344 w 1407"/>
                <a:gd name="T17" fmla="*/ 415 h 1407"/>
                <a:gd name="T18" fmla="*/ 1372 w 1407"/>
                <a:gd name="T19" fmla="*/ 490 h 1407"/>
                <a:gd name="T20" fmla="*/ 1394 w 1407"/>
                <a:gd name="T21" fmla="*/ 575 h 1407"/>
                <a:gd name="T22" fmla="*/ 1405 w 1407"/>
                <a:gd name="T23" fmla="*/ 666 h 1407"/>
                <a:gd name="T24" fmla="*/ 1400 w 1407"/>
                <a:gd name="T25" fmla="*/ 792 h 1407"/>
                <a:gd name="T26" fmla="*/ 1387 w 1407"/>
                <a:gd name="T27" fmla="*/ 867 h 1407"/>
                <a:gd name="T28" fmla="*/ 1364 w 1407"/>
                <a:gd name="T29" fmla="*/ 943 h 1407"/>
                <a:gd name="T30" fmla="*/ 1319 w 1407"/>
                <a:gd name="T31" fmla="*/ 1043 h 1407"/>
                <a:gd name="T32" fmla="*/ 1251 w 1407"/>
                <a:gd name="T33" fmla="*/ 1144 h 1407"/>
                <a:gd name="T34" fmla="*/ 1207 w 1407"/>
                <a:gd name="T35" fmla="*/ 1194 h 1407"/>
                <a:gd name="T36" fmla="*/ 1152 w 1407"/>
                <a:gd name="T37" fmla="*/ 1244 h 1407"/>
                <a:gd name="T38" fmla="*/ 1092 w 1407"/>
                <a:gd name="T39" fmla="*/ 1290 h 1407"/>
                <a:gd name="T40" fmla="*/ 1017 w 1407"/>
                <a:gd name="T41" fmla="*/ 1332 h 1407"/>
                <a:gd name="T42" fmla="*/ 929 w 1407"/>
                <a:gd name="T43" fmla="*/ 1370 h 1407"/>
                <a:gd name="T44" fmla="*/ 841 w 1407"/>
                <a:gd name="T45" fmla="*/ 1394 h 1407"/>
                <a:gd name="T46" fmla="*/ 766 w 1407"/>
                <a:gd name="T47" fmla="*/ 1405 h 1407"/>
                <a:gd name="T48" fmla="*/ 665 w 1407"/>
                <a:gd name="T49" fmla="*/ 1406 h 1407"/>
                <a:gd name="T50" fmla="*/ 574 w 1407"/>
                <a:gd name="T51" fmla="*/ 1395 h 1407"/>
                <a:gd name="T52" fmla="*/ 489 w 1407"/>
                <a:gd name="T53" fmla="*/ 1374 h 1407"/>
                <a:gd name="T54" fmla="*/ 414 w 1407"/>
                <a:gd name="T55" fmla="*/ 1345 h 1407"/>
                <a:gd name="T56" fmla="*/ 338 w 1407"/>
                <a:gd name="T57" fmla="*/ 1306 h 1407"/>
                <a:gd name="T58" fmla="*/ 285 w 1407"/>
                <a:gd name="T59" fmla="*/ 1269 h 1407"/>
                <a:gd name="T60" fmla="*/ 225 w 1407"/>
                <a:gd name="T61" fmla="*/ 1219 h 1407"/>
                <a:gd name="T62" fmla="*/ 176 w 1407"/>
                <a:gd name="T63" fmla="*/ 1169 h 1407"/>
                <a:gd name="T64" fmla="*/ 136 w 1407"/>
                <a:gd name="T65" fmla="*/ 1119 h 1407"/>
                <a:gd name="T66" fmla="*/ 87 w 1407"/>
                <a:gd name="T67" fmla="*/ 1043 h 1407"/>
                <a:gd name="T68" fmla="*/ 42 w 1407"/>
                <a:gd name="T69" fmla="*/ 943 h 1407"/>
                <a:gd name="T70" fmla="*/ 13 w 1407"/>
                <a:gd name="T71" fmla="*/ 842 h 1407"/>
                <a:gd name="T72" fmla="*/ 2 w 1407"/>
                <a:gd name="T73" fmla="*/ 767 h 1407"/>
                <a:gd name="T74" fmla="*/ 1 w 1407"/>
                <a:gd name="T75" fmla="*/ 666 h 1407"/>
                <a:gd name="T76" fmla="*/ 12 w 1407"/>
                <a:gd name="T77" fmla="*/ 575 h 1407"/>
                <a:gd name="T78" fmla="*/ 37 w 1407"/>
                <a:gd name="T79" fmla="*/ 478 h 1407"/>
                <a:gd name="T80" fmla="*/ 73 w 1407"/>
                <a:gd name="T81" fmla="*/ 390 h 1407"/>
                <a:gd name="T82" fmla="*/ 117 w 1407"/>
                <a:gd name="T83" fmla="*/ 314 h 1407"/>
                <a:gd name="T84" fmla="*/ 176 w 1407"/>
                <a:gd name="T85" fmla="*/ 239 h 1407"/>
                <a:gd name="T86" fmla="*/ 225 w 1407"/>
                <a:gd name="T87" fmla="*/ 189 h 1407"/>
                <a:gd name="T88" fmla="*/ 285 w 1407"/>
                <a:gd name="T89" fmla="*/ 138 h 1407"/>
                <a:gd name="T90" fmla="*/ 338 w 1407"/>
                <a:gd name="T91" fmla="*/ 103 h 1407"/>
                <a:gd name="T92" fmla="*/ 414 w 1407"/>
                <a:gd name="T93" fmla="*/ 63 h 1407"/>
                <a:gd name="T94" fmla="*/ 489 w 1407"/>
                <a:gd name="T95" fmla="*/ 33 h 1407"/>
                <a:gd name="T96" fmla="*/ 574 w 1407"/>
                <a:gd name="T97" fmla="*/ 13 h 1407"/>
                <a:gd name="T98" fmla="*/ 665 w 1407"/>
                <a:gd name="T99" fmla="*/ 2 h 14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07"/>
                <a:gd name="T151" fmla="*/ 0 h 1407"/>
                <a:gd name="T152" fmla="*/ 1407 w 1407"/>
                <a:gd name="T153" fmla="*/ 1407 h 14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07" h="1407">
                  <a:moveTo>
                    <a:pt x="690" y="0"/>
                  </a:moveTo>
                  <a:lnTo>
                    <a:pt x="716" y="0"/>
                  </a:lnTo>
                  <a:lnTo>
                    <a:pt x="741" y="2"/>
                  </a:lnTo>
                  <a:lnTo>
                    <a:pt x="766" y="3"/>
                  </a:lnTo>
                  <a:lnTo>
                    <a:pt x="791" y="6"/>
                  </a:lnTo>
                  <a:lnTo>
                    <a:pt x="816" y="10"/>
                  </a:lnTo>
                  <a:lnTo>
                    <a:pt x="832" y="13"/>
                  </a:lnTo>
                  <a:lnTo>
                    <a:pt x="841" y="14"/>
                  </a:lnTo>
                  <a:lnTo>
                    <a:pt x="866" y="20"/>
                  </a:lnTo>
                  <a:lnTo>
                    <a:pt x="891" y="26"/>
                  </a:lnTo>
                  <a:lnTo>
                    <a:pt x="916" y="33"/>
                  </a:lnTo>
                  <a:lnTo>
                    <a:pt x="929" y="38"/>
                  </a:lnTo>
                  <a:lnTo>
                    <a:pt x="942" y="42"/>
                  </a:lnTo>
                  <a:lnTo>
                    <a:pt x="967" y="52"/>
                  </a:lnTo>
                  <a:lnTo>
                    <a:pt x="992" y="63"/>
                  </a:lnTo>
                  <a:lnTo>
                    <a:pt x="1017" y="75"/>
                  </a:lnTo>
                  <a:lnTo>
                    <a:pt x="1042" y="88"/>
                  </a:lnTo>
                  <a:lnTo>
                    <a:pt x="1067" y="103"/>
                  </a:lnTo>
                  <a:lnTo>
                    <a:pt x="1084" y="113"/>
                  </a:lnTo>
                  <a:lnTo>
                    <a:pt x="1092" y="119"/>
                  </a:lnTo>
                  <a:lnTo>
                    <a:pt x="1118" y="136"/>
                  </a:lnTo>
                  <a:lnTo>
                    <a:pt x="1121" y="138"/>
                  </a:lnTo>
                  <a:lnTo>
                    <a:pt x="1143" y="156"/>
                  </a:lnTo>
                  <a:lnTo>
                    <a:pt x="1152" y="163"/>
                  </a:lnTo>
                  <a:lnTo>
                    <a:pt x="1168" y="176"/>
                  </a:lnTo>
                  <a:lnTo>
                    <a:pt x="1182" y="189"/>
                  </a:lnTo>
                  <a:lnTo>
                    <a:pt x="1218" y="225"/>
                  </a:lnTo>
                  <a:lnTo>
                    <a:pt x="1231" y="239"/>
                  </a:lnTo>
                  <a:lnTo>
                    <a:pt x="1243" y="253"/>
                  </a:lnTo>
                  <a:lnTo>
                    <a:pt x="1268" y="286"/>
                  </a:lnTo>
                  <a:lnTo>
                    <a:pt x="1271" y="289"/>
                  </a:lnTo>
                  <a:lnTo>
                    <a:pt x="1288" y="314"/>
                  </a:lnTo>
                  <a:lnTo>
                    <a:pt x="1294" y="322"/>
                  </a:lnTo>
                  <a:lnTo>
                    <a:pt x="1319" y="365"/>
                  </a:lnTo>
                  <a:lnTo>
                    <a:pt x="1332" y="390"/>
                  </a:lnTo>
                  <a:lnTo>
                    <a:pt x="1344" y="415"/>
                  </a:lnTo>
                  <a:lnTo>
                    <a:pt x="1355" y="440"/>
                  </a:lnTo>
                  <a:lnTo>
                    <a:pt x="1364" y="465"/>
                  </a:lnTo>
                  <a:lnTo>
                    <a:pt x="1369" y="478"/>
                  </a:lnTo>
                  <a:lnTo>
                    <a:pt x="1372" y="490"/>
                  </a:lnTo>
                  <a:lnTo>
                    <a:pt x="1381" y="515"/>
                  </a:lnTo>
                  <a:lnTo>
                    <a:pt x="1387" y="541"/>
                  </a:lnTo>
                  <a:lnTo>
                    <a:pt x="1392" y="565"/>
                  </a:lnTo>
                  <a:lnTo>
                    <a:pt x="1394" y="575"/>
                  </a:lnTo>
                  <a:lnTo>
                    <a:pt x="1397" y="591"/>
                  </a:lnTo>
                  <a:lnTo>
                    <a:pt x="1400" y="616"/>
                  </a:lnTo>
                  <a:lnTo>
                    <a:pt x="1403" y="641"/>
                  </a:lnTo>
                  <a:lnTo>
                    <a:pt x="1405" y="666"/>
                  </a:lnTo>
                  <a:lnTo>
                    <a:pt x="1407" y="691"/>
                  </a:lnTo>
                  <a:lnTo>
                    <a:pt x="1407" y="716"/>
                  </a:lnTo>
                  <a:lnTo>
                    <a:pt x="1405" y="741"/>
                  </a:lnTo>
                  <a:lnTo>
                    <a:pt x="1400" y="792"/>
                  </a:lnTo>
                  <a:lnTo>
                    <a:pt x="1397" y="817"/>
                  </a:lnTo>
                  <a:lnTo>
                    <a:pt x="1394" y="833"/>
                  </a:lnTo>
                  <a:lnTo>
                    <a:pt x="1392" y="842"/>
                  </a:lnTo>
                  <a:lnTo>
                    <a:pt x="1387" y="867"/>
                  </a:lnTo>
                  <a:lnTo>
                    <a:pt x="1381" y="892"/>
                  </a:lnTo>
                  <a:lnTo>
                    <a:pt x="1372" y="917"/>
                  </a:lnTo>
                  <a:lnTo>
                    <a:pt x="1369" y="929"/>
                  </a:lnTo>
                  <a:lnTo>
                    <a:pt x="1364" y="943"/>
                  </a:lnTo>
                  <a:lnTo>
                    <a:pt x="1355" y="968"/>
                  </a:lnTo>
                  <a:lnTo>
                    <a:pt x="1344" y="993"/>
                  </a:lnTo>
                  <a:lnTo>
                    <a:pt x="1332" y="1018"/>
                  </a:lnTo>
                  <a:lnTo>
                    <a:pt x="1319" y="1043"/>
                  </a:lnTo>
                  <a:lnTo>
                    <a:pt x="1294" y="1086"/>
                  </a:lnTo>
                  <a:lnTo>
                    <a:pt x="1288" y="1093"/>
                  </a:lnTo>
                  <a:lnTo>
                    <a:pt x="1268" y="1122"/>
                  </a:lnTo>
                  <a:lnTo>
                    <a:pt x="1251" y="1144"/>
                  </a:lnTo>
                  <a:lnTo>
                    <a:pt x="1243" y="1154"/>
                  </a:lnTo>
                  <a:lnTo>
                    <a:pt x="1231" y="1169"/>
                  </a:lnTo>
                  <a:lnTo>
                    <a:pt x="1218" y="1182"/>
                  </a:lnTo>
                  <a:lnTo>
                    <a:pt x="1207" y="1194"/>
                  </a:lnTo>
                  <a:lnTo>
                    <a:pt x="1193" y="1208"/>
                  </a:lnTo>
                  <a:lnTo>
                    <a:pt x="1182" y="1219"/>
                  </a:lnTo>
                  <a:lnTo>
                    <a:pt x="1168" y="1231"/>
                  </a:lnTo>
                  <a:lnTo>
                    <a:pt x="1152" y="1244"/>
                  </a:lnTo>
                  <a:lnTo>
                    <a:pt x="1143" y="1253"/>
                  </a:lnTo>
                  <a:lnTo>
                    <a:pt x="1121" y="1269"/>
                  </a:lnTo>
                  <a:lnTo>
                    <a:pt x="1118" y="1271"/>
                  </a:lnTo>
                  <a:lnTo>
                    <a:pt x="1092" y="1290"/>
                  </a:lnTo>
                  <a:lnTo>
                    <a:pt x="1084" y="1295"/>
                  </a:lnTo>
                  <a:lnTo>
                    <a:pt x="1067" y="1306"/>
                  </a:lnTo>
                  <a:lnTo>
                    <a:pt x="1042" y="1320"/>
                  </a:lnTo>
                  <a:lnTo>
                    <a:pt x="1017" y="1332"/>
                  </a:lnTo>
                  <a:lnTo>
                    <a:pt x="992" y="1345"/>
                  </a:lnTo>
                  <a:lnTo>
                    <a:pt x="967" y="1356"/>
                  </a:lnTo>
                  <a:lnTo>
                    <a:pt x="942" y="1365"/>
                  </a:lnTo>
                  <a:lnTo>
                    <a:pt x="929" y="1370"/>
                  </a:lnTo>
                  <a:lnTo>
                    <a:pt x="916" y="1374"/>
                  </a:lnTo>
                  <a:lnTo>
                    <a:pt x="891" y="1381"/>
                  </a:lnTo>
                  <a:lnTo>
                    <a:pt x="866" y="1387"/>
                  </a:lnTo>
                  <a:lnTo>
                    <a:pt x="841" y="1394"/>
                  </a:lnTo>
                  <a:lnTo>
                    <a:pt x="832" y="1395"/>
                  </a:lnTo>
                  <a:lnTo>
                    <a:pt x="816" y="1398"/>
                  </a:lnTo>
                  <a:lnTo>
                    <a:pt x="791" y="1402"/>
                  </a:lnTo>
                  <a:lnTo>
                    <a:pt x="766" y="1405"/>
                  </a:lnTo>
                  <a:lnTo>
                    <a:pt x="741" y="1406"/>
                  </a:lnTo>
                  <a:lnTo>
                    <a:pt x="716" y="1407"/>
                  </a:lnTo>
                  <a:lnTo>
                    <a:pt x="690" y="1407"/>
                  </a:lnTo>
                  <a:lnTo>
                    <a:pt x="665" y="1406"/>
                  </a:lnTo>
                  <a:lnTo>
                    <a:pt x="640" y="1405"/>
                  </a:lnTo>
                  <a:lnTo>
                    <a:pt x="615" y="1402"/>
                  </a:lnTo>
                  <a:lnTo>
                    <a:pt x="590" y="1398"/>
                  </a:lnTo>
                  <a:lnTo>
                    <a:pt x="574" y="1395"/>
                  </a:lnTo>
                  <a:lnTo>
                    <a:pt x="565" y="1394"/>
                  </a:lnTo>
                  <a:lnTo>
                    <a:pt x="540" y="1387"/>
                  </a:lnTo>
                  <a:lnTo>
                    <a:pt x="514" y="1381"/>
                  </a:lnTo>
                  <a:lnTo>
                    <a:pt x="489" y="1374"/>
                  </a:lnTo>
                  <a:lnTo>
                    <a:pt x="478" y="1370"/>
                  </a:lnTo>
                  <a:lnTo>
                    <a:pt x="464" y="1365"/>
                  </a:lnTo>
                  <a:lnTo>
                    <a:pt x="439" y="1356"/>
                  </a:lnTo>
                  <a:lnTo>
                    <a:pt x="414" y="1345"/>
                  </a:lnTo>
                  <a:lnTo>
                    <a:pt x="389" y="1332"/>
                  </a:lnTo>
                  <a:lnTo>
                    <a:pt x="364" y="1320"/>
                  </a:lnTo>
                  <a:lnTo>
                    <a:pt x="363" y="1320"/>
                  </a:lnTo>
                  <a:lnTo>
                    <a:pt x="338" y="1306"/>
                  </a:lnTo>
                  <a:lnTo>
                    <a:pt x="321" y="1295"/>
                  </a:lnTo>
                  <a:lnTo>
                    <a:pt x="313" y="1290"/>
                  </a:lnTo>
                  <a:lnTo>
                    <a:pt x="288" y="1271"/>
                  </a:lnTo>
                  <a:lnTo>
                    <a:pt x="285" y="1269"/>
                  </a:lnTo>
                  <a:lnTo>
                    <a:pt x="263" y="1253"/>
                  </a:lnTo>
                  <a:lnTo>
                    <a:pt x="253" y="1244"/>
                  </a:lnTo>
                  <a:lnTo>
                    <a:pt x="238" y="1231"/>
                  </a:lnTo>
                  <a:lnTo>
                    <a:pt x="225" y="1219"/>
                  </a:lnTo>
                  <a:lnTo>
                    <a:pt x="213" y="1208"/>
                  </a:lnTo>
                  <a:lnTo>
                    <a:pt x="199" y="1194"/>
                  </a:lnTo>
                  <a:lnTo>
                    <a:pt x="188" y="1182"/>
                  </a:lnTo>
                  <a:lnTo>
                    <a:pt x="176" y="1169"/>
                  </a:lnTo>
                  <a:lnTo>
                    <a:pt x="163" y="1154"/>
                  </a:lnTo>
                  <a:lnTo>
                    <a:pt x="154" y="1144"/>
                  </a:lnTo>
                  <a:lnTo>
                    <a:pt x="137" y="1122"/>
                  </a:lnTo>
                  <a:lnTo>
                    <a:pt x="136" y="1119"/>
                  </a:lnTo>
                  <a:lnTo>
                    <a:pt x="117" y="1093"/>
                  </a:lnTo>
                  <a:lnTo>
                    <a:pt x="112" y="1086"/>
                  </a:lnTo>
                  <a:lnTo>
                    <a:pt x="101" y="1068"/>
                  </a:lnTo>
                  <a:lnTo>
                    <a:pt x="87" y="1043"/>
                  </a:lnTo>
                  <a:lnTo>
                    <a:pt x="73" y="1018"/>
                  </a:lnTo>
                  <a:lnTo>
                    <a:pt x="62" y="993"/>
                  </a:lnTo>
                  <a:lnTo>
                    <a:pt x="51" y="968"/>
                  </a:lnTo>
                  <a:lnTo>
                    <a:pt x="42" y="943"/>
                  </a:lnTo>
                  <a:lnTo>
                    <a:pt x="37" y="929"/>
                  </a:lnTo>
                  <a:lnTo>
                    <a:pt x="26" y="892"/>
                  </a:lnTo>
                  <a:lnTo>
                    <a:pt x="20" y="867"/>
                  </a:lnTo>
                  <a:lnTo>
                    <a:pt x="13" y="842"/>
                  </a:lnTo>
                  <a:lnTo>
                    <a:pt x="12" y="833"/>
                  </a:lnTo>
                  <a:lnTo>
                    <a:pt x="9" y="817"/>
                  </a:lnTo>
                  <a:lnTo>
                    <a:pt x="5" y="792"/>
                  </a:lnTo>
                  <a:lnTo>
                    <a:pt x="2" y="767"/>
                  </a:lnTo>
                  <a:lnTo>
                    <a:pt x="1" y="741"/>
                  </a:lnTo>
                  <a:lnTo>
                    <a:pt x="0" y="716"/>
                  </a:lnTo>
                  <a:lnTo>
                    <a:pt x="0" y="691"/>
                  </a:lnTo>
                  <a:lnTo>
                    <a:pt x="1" y="666"/>
                  </a:lnTo>
                  <a:lnTo>
                    <a:pt x="2" y="641"/>
                  </a:lnTo>
                  <a:lnTo>
                    <a:pt x="5" y="616"/>
                  </a:lnTo>
                  <a:lnTo>
                    <a:pt x="9" y="591"/>
                  </a:lnTo>
                  <a:lnTo>
                    <a:pt x="12" y="575"/>
                  </a:lnTo>
                  <a:lnTo>
                    <a:pt x="13" y="565"/>
                  </a:lnTo>
                  <a:lnTo>
                    <a:pt x="20" y="541"/>
                  </a:lnTo>
                  <a:lnTo>
                    <a:pt x="26" y="515"/>
                  </a:lnTo>
                  <a:lnTo>
                    <a:pt x="37" y="478"/>
                  </a:lnTo>
                  <a:lnTo>
                    <a:pt x="42" y="465"/>
                  </a:lnTo>
                  <a:lnTo>
                    <a:pt x="51" y="440"/>
                  </a:lnTo>
                  <a:lnTo>
                    <a:pt x="62" y="415"/>
                  </a:lnTo>
                  <a:lnTo>
                    <a:pt x="73" y="390"/>
                  </a:lnTo>
                  <a:lnTo>
                    <a:pt x="87" y="365"/>
                  </a:lnTo>
                  <a:lnTo>
                    <a:pt x="101" y="339"/>
                  </a:lnTo>
                  <a:lnTo>
                    <a:pt x="112" y="322"/>
                  </a:lnTo>
                  <a:lnTo>
                    <a:pt x="117" y="314"/>
                  </a:lnTo>
                  <a:lnTo>
                    <a:pt x="136" y="289"/>
                  </a:lnTo>
                  <a:lnTo>
                    <a:pt x="137" y="286"/>
                  </a:lnTo>
                  <a:lnTo>
                    <a:pt x="163" y="253"/>
                  </a:lnTo>
                  <a:lnTo>
                    <a:pt x="176" y="239"/>
                  </a:lnTo>
                  <a:lnTo>
                    <a:pt x="188" y="225"/>
                  </a:lnTo>
                  <a:lnTo>
                    <a:pt x="199" y="214"/>
                  </a:lnTo>
                  <a:lnTo>
                    <a:pt x="213" y="200"/>
                  </a:lnTo>
                  <a:lnTo>
                    <a:pt x="225" y="189"/>
                  </a:lnTo>
                  <a:lnTo>
                    <a:pt x="238" y="176"/>
                  </a:lnTo>
                  <a:lnTo>
                    <a:pt x="253" y="163"/>
                  </a:lnTo>
                  <a:lnTo>
                    <a:pt x="263" y="156"/>
                  </a:lnTo>
                  <a:lnTo>
                    <a:pt x="285" y="138"/>
                  </a:lnTo>
                  <a:lnTo>
                    <a:pt x="288" y="136"/>
                  </a:lnTo>
                  <a:lnTo>
                    <a:pt x="313" y="119"/>
                  </a:lnTo>
                  <a:lnTo>
                    <a:pt x="321" y="113"/>
                  </a:lnTo>
                  <a:lnTo>
                    <a:pt x="338" y="103"/>
                  </a:lnTo>
                  <a:lnTo>
                    <a:pt x="363" y="88"/>
                  </a:lnTo>
                  <a:lnTo>
                    <a:pt x="364" y="88"/>
                  </a:lnTo>
                  <a:lnTo>
                    <a:pt x="389" y="75"/>
                  </a:lnTo>
                  <a:lnTo>
                    <a:pt x="414" y="63"/>
                  </a:lnTo>
                  <a:lnTo>
                    <a:pt x="439" y="52"/>
                  </a:lnTo>
                  <a:lnTo>
                    <a:pt x="464" y="42"/>
                  </a:lnTo>
                  <a:lnTo>
                    <a:pt x="478" y="38"/>
                  </a:lnTo>
                  <a:lnTo>
                    <a:pt x="489" y="33"/>
                  </a:lnTo>
                  <a:lnTo>
                    <a:pt x="514" y="26"/>
                  </a:lnTo>
                  <a:lnTo>
                    <a:pt x="540" y="20"/>
                  </a:lnTo>
                  <a:lnTo>
                    <a:pt x="565" y="14"/>
                  </a:lnTo>
                  <a:lnTo>
                    <a:pt x="574" y="13"/>
                  </a:lnTo>
                  <a:lnTo>
                    <a:pt x="590" y="10"/>
                  </a:lnTo>
                  <a:lnTo>
                    <a:pt x="615" y="6"/>
                  </a:lnTo>
                  <a:lnTo>
                    <a:pt x="640" y="3"/>
                  </a:lnTo>
                  <a:lnTo>
                    <a:pt x="665" y="2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4040"/>
            </a:solidFill>
            <a:ln w="0">
              <a:solidFill>
                <a:srgbClr val="0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2" name="Freeform 1972"/>
            <p:cNvSpPr>
              <a:spLocks noChangeAspect="1"/>
            </p:cNvSpPr>
            <p:nvPr/>
          </p:nvSpPr>
          <p:spPr bwMode="auto">
            <a:xfrm>
              <a:off x="2025" y="1528"/>
              <a:ext cx="1315" cy="1316"/>
            </a:xfrm>
            <a:custGeom>
              <a:avLst/>
              <a:gdLst>
                <a:gd name="T0" fmla="*/ 696 w 1315"/>
                <a:gd name="T1" fmla="*/ 1 h 1316"/>
                <a:gd name="T2" fmla="*/ 771 w 1315"/>
                <a:gd name="T3" fmla="*/ 9 h 1316"/>
                <a:gd name="T4" fmla="*/ 821 w 1315"/>
                <a:gd name="T5" fmla="*/ 20 h 1316"/>
                <a:gd name="T6" fmla="*/ 922 w 1315"/>
                <a:gd name="T7" fmla="*/ 56 h 1316"/>
                <a:gd name="T8" fmla="*/ 994 w 1315"/>
                <a:gd name="T9" fmla="*/ 92 h 1316"/>
                <a:gd name="T10" fmla="*/ 1033 w 1315"/>
                <a:gd name="T11" fmla="*/ 117 h 1316"/>
                <a:gd name="T12" fmla="*/ 1096 w 1315"/>
                <a:gd name="T13" fmla="*/ 168 h 1316"/>
                <a:gd name="T14" fmla="*/ 1148 w 1315"/>
                <a:gd name="T15" fmla="*/ 218 h 1316"/>
                <a:gd name="T16" fmla="*/ 1173 w 1315"/>
                <a:gd name="T17" fmla="*/ 249 h 1316"/>
                <a:gd name="T18" fmla="*/ 1205 w 1315"/>
                <a:gd name="T19" fmla="*/ 293 h 1316"/>
                <a:gd name="T20" fmla="*/ 1236 w 1315"/>
                <a:gd name="T21" fmla="*/ 344 h 1316"/>
                <a:gd name="T22" fmla="*/ 1271 w 1315"/>
                <a:gd name="T23" fmla="*/ 419 h 1316"/>
                <a:gd name="T24" fmla="*/ 1296 w 1315"/>
                <a:gd name="T25" fmla="*/ 495 h 1316"/>
                <a:gd name="T26" fmla="*/ 1310 w 1315"/>
                <a:gd name="T27" fmla="*/ 570 h 1316"/>
                <a:gd name="T28" fmla="*/ 1315 w 1315"/>
                <a:gd name="T29" fmla="*/ 695 h 1316"/>
                <a:gd name="T30" fmla="*/ 1302 w 1315"/>
                <a:gd name="T31" fmla="*/ 796 h 1316"/>
                <a:gd name="T32" fmla="*/ 1280 w 1315"/>
                <a:gd name="T33" fmla="*/ 871 h 1316"/>
                <a:gd name="T34" fmla="*/ 1249 w 1315"/>
                <a:gd name="T35" fmla="*/ 947 h 1316"/>
                <a:gd name="T36" fmla="*/ 1223 w 1315"/>
                <a:gd name="T37" fmla="*/ 994 h 1316"/>
                <a:gd name="T38" fmla="*/ 1198 w 1315"/>
                <a:gd name="T39" fmla="*/ 1033 h 1316"/>
                <a:gd name="T40" fmla="*/ 1168 w 1315"/>
                <a:gd name="T41" fmla="*/ 1073 h 1316"/>
                <a:gd name="T42" fmla="*/ 1123 w 1315"/>
                <a:gd name="T43" fmla="*/ 1123 h 1316"/>
                <a:gd name="T44" fmla="*/ 1073 w 1315"/>
                <a:gd name="T45" fmla="*/ 1168 h 1316"/>
                <a:gd name="T46" fmla="*/ 1022 w 1315"/>
                <a:gd name="T47" fmla="*/ 1206 h 1316"/>
                <a:gd name="T48" fmla="*/ 972 w 1315"/>
                <a:gd name="T49" fmla="*/ 1236 h 1316"/>
                <a:gd name="T50" fmla="*/ 897 w 1315"/>
                <a:gd name="T51" fmla="*/ 1271 h 1316"/>
                <a:gd name="T52" fmla="*/ 846 w 1315"/>
                <a:gd name="T53" fmla="*/ 1288 h 1316"/>
                <a:gd name="T54" fmla="*/ 796 w 1315"/>
                <a:gd name="T55" fmla="*/ 1301 h 1316"/>
                <a:gd name="T56" fmla="*/ 721 w 1315"/>
                <a:gd name="T57" fmla="*/ 1312 h 1316"/>
                <a:gd name="T58" fmla="*/ 645 w 1315"/>
                <a:gd name="T59" fmla="*/ 1316 h 1316"/>
                <a:gd name="T60" fmla="*/ 570 w 1315"/>
                <a:gd name="T61" fmla="*/ 1310 h 1316"/>
                <a:gd name="T62" fmla="*/ 495 w 1315"/>
                <a:gd name="T63" fmla="*/ 1295 h 1316"/>
                <a:gd name="T64" fmla="*/ 419 w 1315"/>
                <a:gd name="T65" fmla="*/ 1271 h 1316"/>
                <a:gd name="T66" fmla="*/ 368 w 1315"/>
                <a:gd name="T67" fmla="*/ 1249 h 1316"/>
                <a:gd name="T68" fmla="*/ 319 w 1315"/>
                <a:gd name="T69" fmla="*/ 1222 h 1316"/>
                <a:gd name="T70" fmla="*/ 268 w 1315"/>
                <a:gd name="T71" fmla="*/ 1187 h 1316"/>
                <a:gd name="T72" fmla="*/ 192 w 1315"/>
                <a:gd name="T73" fmla="*/ 1123 h 1316"/>
                <a:gd name="T74" fmla="*/ 147 w 1315"/>
                <a:gd name="T75" fmla="*/ 1073 h 1316"/>
                <a:gd name="T76" fmla="*/ 118 w 1315"/>
                <a:gd name="T77" fmla="*/ 1033 h 1316"/>
                <a:gd name="T78" fmla="*/ 92 w 1315"/>
                <a:gd name="T79" fmla="*/ 994 h 1316"/>
                <a:gd name="T80" fmla="*/ 67 w 1315"/>
                <a:gd name="T81" fmla="*/ 947 h 1316"/>
                <a:gd name="T82" fmla="*/ 42 w 1315"/>
                <a:gd name="T83" fmla="*/ 889 h 1316"/>
                <a:gd name="T84" fmla="*/ 21 w 1315"/>
                <a:gd name="T85" fmla="*/ 821 h 1316"/>
                <a:gd name="T86" fmla="*/ 6 w 1315"/>
                <a:gd name="T87" fmla="*/ 746 h 1316"/>
                <a:gd name="T88" fmla="*/ 0 w 1315"/>
                <a:gd name="T89" fmla="*/ 670 h 1316"/>
                <a:gd name="T90" fmla="*/ 3 w 1315"/>
                <a:gd name="T91" fmla="*/ 595 h 1316"/>
                <a:gd name="T92" fmla="*/ 15 w 1315"/>
                <a:gd name="T93" fmla="*/ 519 h 1316"/>
                <a:gd name="T94" fmla="*/ 36 w 1315"/>
                <a:gd name="T95" fmla="*/ 444 h 1316"/>
                <a:gd name="T96" fmla="*/ 55 w 1315"/>
                <a:gd name="T97" fmla="*/ 394 h 1316"/>
                <a:gd name="T98" fmla="*/ 92 w 1315"/>
                <a:gd name="T99" fmla="*/ 322 h 1316"/>
                <a:gd name="T100" fmla="*/ 118 w 1315"/>
                <a:gd name="T101" fmla="*/ 283 h 1316"/>
                <a:gd name="T102" fmla="*/ 147 w 1315"/>
                <a:gd name="T103" fmla="*/ 243 h 1316"/>
                <a:gd name="T104" fmla="*/ 192 w 1315"/>
                <a:gd name="T105" fmla="*/ 193 h 1316"/>
                <a:gd name="T106" fmla="*/ 219 w 1315"/>
                <a:gd name="T107" fmla="*/ 168 h 1316"/>
                <a:gd name="T108" fmla="*/ 282 w 1315"/>
                <a:gd name="T109" fmla="*/ 117 h 1316"/>
                <a:gd name="T110" fmla="*/ 322 w 1315"/>
                <a:gd name="T111" fmla="*/ 92 h 1316"/>
                <a:gd name="T112" fmla="*/ 369 w 1315"/>
                <a:gd name="T113" fmla="*/ 67 h 1316"/>
                <a:gd name="T114" fmla="*/ 427 w 1315"/>
                <a:gd name="T115" fmla="*/ 42 h 1316"/>
                <a:gd name="T116" fmla="*/ 495 w 1315"/>
                <a:gd name="T117" fmla="*/ 20 h 1316"/>
                <a:gd name="T118" fmla="*/ 570 w 1315"/>
                <a:gd name="T119" fmla="*/ 6 h 1316"/>
                <a:gd name="T120" fmla="*/ 645 w 1315"/>
                <a:gd name="T121" fmla="*/ 0 h 1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5"/>
                <a:gd name="T184" fmla="*/ 0 h 1316"/>
                <a:gd name="T185" fmla="*/ 1315 w 1315"/>
                <a:gd name="T186" fmla="*/ 1316 h 13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5" h="1316">
                  <a:moveTo>
                    <a:pt x="645" y="0"/>
                  </a:moveTo>
                  <a:lnTo>
                    <a:pt x="671" y="0"/>
                  </a:lnTo>
                  <a:lnTo>
                    <a:pt x="696" y="1"/>
                  </a:lnTo>
                  <a:lnTo>
                    <a:pt x="721" y="3"/>
                  </a:lnTo>
                  <a:lnTo>
                    <a:pt x="746" y="6"/>
                  </a:lnTo>
                  <a:lnTo>
                    <a:pt x="771" y="9"/>
                  </a:lnTo>
                  <a:lnTo>
                    <a:pt x="796" y="14"/>
                  </a:lnTo>
                  <a:lnTo>
                    <a:pt x="807" y="17"/>
                  </a:lnTo>
                  <a:lnTo>
                    <a:pt x="821" y="20"/>
                  </a:lnTo>
                  <a:lnTo>
                    <a:pt x="846" y="28"/>
                  </a:lnTo>
                  <a:lnTo>
                    <a:pt x="897" y="45"/>
                  </a:lnTo>
                  <a:lnTo>
                    <a:pt x="922" y="56"/>
                  </a:lnTo>
                  <a:lnTo>
                    <a:pt x="947" y="67"/>
                  </a:lnTo>
                  <a:lnTo>
                    <a:pt x="972" y="80"/>
                  </a:lnTo>
                  <a:lnTo>
                    <a:pt x="994" y="92"/>
                  </a:lnTo>
                  <a:lnTo>
                    <a:pt x="997" y="94"/>
                  </a:lnTo>
                  <a:lnTo>
                    <a:pt x="1022" y="110"/>
                  </a:lnTo>
                  <a:lnTo>
                    <a:pt x="1033" y="117"/>
                  </a:lnTo>
                  <a:lnTo>
                    <a:pt x="1067" y="143"/>
                  </a:lnTo>
                  <a:lnTo>
                    <a:pt x="1073" y="147"/>
                  </a:lnTo>
                  <a:lnTo>
                    <a:pt x="1096" y="168"/>
                  </a:lnTo>
                  <a:lnTo>
                    <a:pt x="1098" y="168"/>
                  </a:lnTo>
                  <a:lnTo>
                    <a:pt x="1123" y="193"/>
                  </a:lnTo>
                  <a:lnTo>
                    <a:pt x="1148" y="218"/>
                  </a:lnTo>
                  <a:lnTo>
                    <a:pt x="1148" y="220"/>
                  </a:lnTo>
                  <a:lnTo>
                    <a:pt x="1168" y="243"/>
                  </a:lnTo>
                  <a:lnTo>
                    <a:pt x="1173" y="249"/>
                  </a:lnTo>
                  <a:lnTo>
                    <a:pt x="1188" y="268"/>
                  </a:lnTo>
                  <a:lnTo>
                    <a:pt x="1198" y="283"/>
                  </a:lnTo>
                  <a:lnTo>
                    <a:pt x="1205" y="293"/>
                  </a:lnTo>
                  <a:lnTo>
                    <a:pt x="1221" y="319"/>
                  </a:lnTo>
                  <a:lnTo>
                    <a:pt x="1223" y="322"/>
                  </a:lnTo>
                  <a:lnTo>
                    <a:pt x="1236" y="344"/>
                  </a:lnTo>
                  <a:lnTo>
                    <a:pt x="1249" y="369"/>
                  </a:lnTo>
                  <a:lnTo>
                    <a:pt x="1260" y="394"/>
                  </a:lnTo>
                  <a:lnTo>
                    <a:pt x="1271" y="419"/>
                  </a:lnTo>
                  <a:lnTo>
                    <a:pt x="1280" y="444"/>
                  </a:lnTo>
                  <a:lnTo>
                    <a:pt x="1288" y="469"/>
                  </a:lnTo>
                  <a:lnTo>
                    <a:pt x="1296" y="495"/>
                  </a:lnTo>
                  <a:lnTo>
                    <a:pt x="1302" y="519"/>
                  </a:lnTo>
                  <a:lnTo>
                    <a:pt x="1307" y="545"/>
                  </a:lnTo>
                  <a:lnTo>
                    <a:pt x="1310" y="570"/>
                  </a:lnTo>
                  <a:lnTo>
                    <a:pt x="1313" y="595"/>
                  </a:lnTo>
                  <a:lnTo>
                    <a:pt x="1315" y="620"/>
                  </a:lnTo>
                  <a:lnTo>
                    <a:pt x="1315" y="695"/>
                  </a:lnTo>
                  <a:lnTo>
                    <a:pt x="1310" y="746"/>
                  </a:lnTo>
                  <a:lnTo>
                    <a:pt x="1307" y="771"/>
                  </a:lnTo>
                  <a:lnTo>
                    <a:pt x="1302" y="796"/>
                  </a:lnTo>
                  <a:lnTo>
                    <a:pt x="1296" y="821"/>
                  </a:lnTo>
                  <a:lnTo>
                    <a:pt x="1288" y="846"/>
                  </a:lnTo>
                  <a:lnTo>
                    <a:pt x="1280" y="871"/>
                  </a:lnTo>
                  <a:lnTo>
                    <a:pt x="1271" y="897"/>
                  </a:lnTo>
                  <a:lnTo>
                    <a:pt x="1260" y="922"/>
                  </a:lnTo>
                  <a:lnTo>
                    <a:pt x="1249" y="947"/>
                  </a:lnTo>
                  <a:lnTo>
                    <a:pt x="1249" y="948"/>
                  </a:lnTo>
                  <a:lnTo>
                    <a:pt x="1236" y="972"/>
                  </a:lnTo>
                  <a:lnTo>
                    <a:pt x="1223" y="994"/>
                  </a:lnTo>
                  <a:lnTo>
                    <a:pt x="1221" y="997"/>
                  </a:lnTo>
                  <a:lnTo>
                    <a:pt x="1205" y="1022"/>
                  </a:lnTo>
                  <a:lnTo>
                    <a:pt x="1198" y="1033"/>
                  </a:lnTo>
                  <a:lnTo>
                    <a:pt x="1188" y="1047"/>
                  </a:lnTo>
                  <a:lnTo>
                    <a:pt x="1173" y="1066"/>
                  </a:lnTo>
                  <a:lnTo>
                    <a:pt x="1168" y="1073"/>
                  </a:lnTo>
                  <a:lnTo>
                    <a:pt x="1148" y="1097"/>
                  </a:lnTo>
                  <a:lnTo>
                    <a:pt x="1148" y="1098"/>
                  </a:lnTo>
                  <a:lnTo>
                    <a:pt x="1123" y="1123"/>
                  </a:lnTo>
                  <a:lnTo>
                    <a:pt x="1098" y="1147"/>
                  </a:lnTo>
                  <a:lnTo>
                    <a:pt x="1096" y="1148"/>
                  </a:lnTo>
                  <a:lnTo>
                    <a:pt x="1073" y="1168"/>
                  </a:lnTo>
                  <a:lnTo>
                    <a:pt x="1067" y="1173"/>
                  </a:lnTo>
                  <a:lnTo>
                    <a:pt x="1033" y="1198"/>
                  </a:lnTo>
                  <a:lnTo>
                    <a:pt x="1022" y="1206"/>
                  </a:lnTo>
                  <a:lnTo>
                    <a:pt x="997" y="1222"/>
                  </a:lnTo>
                  <a:lnTo>
                    <a:pt x="994" y="1223"/>
                  </a:lnTo>
                  <a:lnTo>
                    <a:pt x="972" y="1236"/>
                  </a:lnTo>
                  <a:lnTo>
                    <a:pt x="947" y="1249"/>
                  </a:lnTo>
                  <a:lnTo>
                    <a:pt x="922" y="1261"/>
                  </a:lnTo>
                  <a:lnTo>
                    <a:pt x="897" y="1271"/>
                  </a:lnTo>
                  <a:lnTo>
                    <a:pt x="890" y="1274"/>
                  </a:lnTo>
                  <a:lnTo>
                    <a:pt x="871" y="1280"/>
                  </a:lnTo>
                  <a:lnTo>
                    <a:pt x="846" y="1288"/>
                  </a:lnTo>
                  <a:lnTo>
                    <a:pt x="821" y="1295"/>
                  </a:lnTo>
                  <a:lnTo>
                    <a:pt x="807" y="1299"/>
                  </a:lnTo>
                  <a:lnTo>
                    <a:pt x="796" y="1301"/>
                  </a:lnTo>
                  <a:lnTo>
                    <a:pt x="771" y="1306"/>
                  </a:lnTo>
                  <a:lnTo>
                    <a:pt x="746" y="1310"/>
                  </a:lnTo>
                  <a:lnTo>
                    <a:pt x="721" y="1312"/>
                  </a:lnTo>
                  <a:lnTo>
                    <a:pt x="696" y="1315"/>
                  </a:lnTo>
                  <a:lnTo>
                    <a:pt x="671" y="1316"/>
                  </a:lnTo>
                  <a:lnTo>
                    <a:pt x="645" y="1316"/>
                  </a:lnTo>
                  <a:lnTo>
                    <a:pt x="620" y="1315"/>
                  </a:lnTo>
                  <a:lnTo>
                    <a:pt x="595" y="1312"/>
                  </a:lnTo>
                  <a:lnTo>
                    <a:pt x="570" y="1310"/>
                  </a:lnTo>
                  <a:lnTo>
                    <a:pt x="545" y="1306"/>
                  </a:lnTo>
                  <a:lnTo>
                    <a:pt x="520" y="1301"/>
                  </a:lnTo>
                  <a:lnTo>
                    <a:pt x="495" y="1295"/>
                  </a:lnTo>
                  <a:lnTo>
                    <a:pt x="444" y="1280"/>
                  </a:lnTo>
                  <a:lnTo>
                    <a:pt x="427" y="1274"/>
                  </a:lnTo>
                  <a:lnTo>
                    <a:pt x="419" y="1271"/>
                  </a:lnTo>
                  <a:lnTo>
                    <a:pt x="394" y="1261"/>
                  </a:lnTo>
                  <a:lnTo>
                    <a:pt x="369" y="1249"/>
                  </a:lnTo>
                  <a:lnTo>
                    <a:pt x="368" y="1249"/>
                  </a:lnTo>
                  <a:lnTo>
                    <a:pt x="344" y="1236"/>
                  </a:lnTo>
                  <a:lnTo>
                    <a:pt x="322" y="1223"/>
                  </a:lnTo>
                  <a:lnTo>
                    <a:pt x="319" y="1222"/>
                  </a:lnTo>
                  <a:lnTo>
                    <a:pt x="293" y="1206"/>
                  </a:lnTo>
                  <a:lnTo>
                    <a:pt x="282" y="1198"/>
                  </a:lnTo>
                  <a:lnTo>
                    <a:pt x="268" y="1187"/>
                  </a:lnTo>
                  <a:lnTo>
                    <a:pt x="219" y="1148"/>
                  </a:lnTo>
                  <a:lnTo>
                    <a:pt x="193" y="1123"/>
                  </a:lnTo>
                  <a:lnTo>
                    <a:pt x="192" y="1123"/>
                  </a:lnTo>
                  <a:lnTo>
                    <a:pt x="169" y="1098"/>
                  </a:lnTo>
                  <a:lnTo>
                    <a:pt x="168" y="1097"/>
                  </a:lnTo>
                  <a:lnTo>
                    <a:pt x="147" y="1073"/>
                  </a:lnTo>
                  <a:lnTo>
                    <a:pt x="143" y="1066"/>
                  </a:lnTo>
                  <a:lnTo>
                    <a:pt x="127" y="1047"/>
                  </a:lnTo>
                  <a:lnTo>
                    <a:pt x="118" y="1033"/>
                  </a:lnTo>
                  <a:lnTo>
                    <a:pt x="110" y="1022"/>
                  </a:lnTo>
                  <a:lnTo>
                    <a:pt x="94" y="997"/>
                  </a:lnTo>
                  <a:lnTo>
                    <a:pt x="92" y="994"/>
                  </a:lnTo>
                  <a:lnTo>
                    <a:pt x="80" y="972"/>
                  </a:lnTo>
                  <a:lnTo>
                    <a:pt x="67" y="948"/>
                  </a:lnTo>
                  <a:lnTo>
                    <a:pt x="67" y="947"/>
                  </a:lnTo>
                  <a:lnTo>
                    <a:pt x="55" y="922"/>
                  </a:lnTo>
                  <a:lnTo>
                    <a:pt x="45" y="897"/>
                  </a:lnTo>
                  <a:lnTo>
                    <a:pt x="42" y="889"/>
                  </a:lnTo>
                  <a:lnTo>
                    <a:pt x="36" y="871"/>
                  </a:lnTo>
                  <a:lnTo>
                    <a:pt x="28" y="846"/>
                  </a:lnTo>
                  <a:lnTo>
                    <a:pt x="21" y="821"/>
                  </a:lnTo>
                  <a:lnTo>
                    <a:pt x="15" y="796"/>
                  </a:lnTo>
                  <a:lnTo>
                    <a:pt x="10" y="771"/>
                  </a:lnTo>
                  <a:lnTo>
                    <a:pt x="6" y="746"/>
                  </a:lnTo>
                  <a:lnTo>
                    <a:pt x="3" y="721"/>
                  </a:lnTo>
                  <a:lnTo>
                    <a:pt x="1" y="695"/>
                  </a:lnTo>
                  <a:lnTo>
                    <a:pt x="0" y="670"/>
                  </a:lnTo>
                  <a:lnTo>
                    <a:pt x="0" y="645"/>
                  </a:lnTo>
                  <a:lnTo>
                    <a:pt x="1" y="620"/>
                  </a:lnTo>
                  <a:lnTo>
                    <a:pt x="3" y="595"/>
                  </a:lnTo>
                  <a:lnTo>
                    <a:pt x="6" y="570"/>
                  </a:lnTo>
                  <a:lnTo>
                    <a:pt x="10" y="545"/>
                  </a:lnTo>
                  <a:lnTo>
                    <a:pt x="15" y="519"/>
                  </a:lnTo>
                  <a:lnTo>
                    <a:pt x="21" y="495"/>
                  </a:lnTo>
                  <a:lnTo>
                    <a:pt x="28" y="469"/>
                  </a:lnTo>
                  <a:lnTo>
                    <a:pt x="36" y="444"/>
                  </a:lnTo>
                  <a:lnTo>
                    <a:pt x="42" y="426"/>
                  </a:lnTo>
                  <a:lnTo>
                    <a:pt x="45" y="419"/>
                  </a:lnTo>
                  <a:lnTo>
                    <a:pt x="55" y="394"/>
                  </a:lnTo>
                  <a:lnTo>
                    <a:pt x="67" y="369"/>
                  </a:lnTo>
                  <a:lnTo>
                    <a:pt x="80" y="344"/>
                  </a:lnTo>
                  <a:lnTo>
                    <a:pt x="92" y="322"/>
                  </a:lnTo>
                  <a:lnTo>
                    <a:pt x="94" y="319"/>
                  </a:lnTo>
                  <a:lnTo>
                    <a:pt x="110" y="293"/>
                  </a:lnTo>
                  <a:lnTo>
                    <a:pt x="118" y="283"/>
                  </a:lnTo>
                  <a:lnTo>
                    <a:pt x="127" y="268"/>
                  </a:lnTo>
                  <a:lnTo>
                    <a:pt x="143" y="249"/>
                  </a:lnTo>
                  <a:lnTo>
                    <a:pt x="147" y="243"/>
                  </a:lnTo>
                  <a:lnTo>
                    <a:pt x="168" y="220"/>
                  </a:lnTo>
                  <a:lnTo>
                    <a:pt x="169" y="218"/>
                  </a:lnTo>
                  <a:lnTo>
                    <a:pt x="192" y="193"/>
                  </a:lnTo>
                  <a:lnTo>
                    <a:pt x="193" y="193"/>
                  </a:lnTo>
                  <a:lnTo>
                    <a:pt x="218" y="168"/>
                  </a:lnTo>
                  <a:lnTo>
                    <a:pt x="219" y="168"/>
                  </a:lnTo>
                  <a:lnTo>
                    <a:pt x="243" y="147"/>
                  </a:lnTo>
                  <a:lnTo>
                    <a:pt x="268" y="128"/>
                  </a:lnTo>
                  <a:lnTo>
                    <a:pt x="282" y="117"/>
                  </a:lnTo>
                  <a:lnTo>
                    <a:pt x="293" y="110"/>
                  </a:lnTo>
                  <a:lnTo>
                    <a:pt x="319" y="94"/>
                  </a:lnTo>
                  <a:lnTo>
                    <a:pt x="322" y="92"/>
                  </a:lnTo>
                  <a:lnTo>
                    <a:pt x="344" y="80"/>
                  </a:lnTo>
                  <a:lnTo>
                    <a:pt x="368" y="67"/>
                  </a:lnTo>
                  <a:lnTo>
                    <a:pt x="369" y="67"/>
                  </a:lnTo>
                  <a:lnTo>
                    <a:pt x="394" y="56"/>
                  </a:lnTo>
                  <a:lnTo>
                    <a:pt x="419" y="45"/>
                  </a:lnTo>
                  <a:lnTo>
                    <a:pt x="427" y="42"/>
                  </a:lnTo>
                  <a:lnTo>
                    <a:pt x="444" y="36"/>
                  </a:lnTo>
                  <a:lnTo>
                    <a:pt x="469" y="28"/>
                  </a:lnTo>
                  <a:lnTo>
                    <a:pt x="495" y="20"/>
                  </a:lnTo>
                  <a:lnTo>
                    <a:pt x="520" y="14"/>
                  </a:lnTo>
                  <a:lnTo>
                    <a:pt x="545" y="9"/>
                  </a:lnTo>
                  <a:lnTo>
                    <a:pt x="570" y="6"/>
                  </a:lnTo>
                  <a:lnTo>
                    <a:pt x="595" y="3"/>
                  </a:lnTo>
                  <a:lnTo>
                    <a:pt x="620" y="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5050"/>
            </a:solidFill>
            <a:ln w="0">
              <a:solidFill>
                <a:srgbClr val="005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3" name="Freeform 1973"/>
            <p:cNvSpPr>
              <a:spLocks noChangeAspect="1"/>
            </p:cNvSpPr>
            <p:nvPr/>
          </p:nvSpPr>
          <p:spPr bwMode="auto">
            <a:xfrm>
              <a:off x="2062" y="1564"/>
              <a:ext cx="1243" cy="1243"/>
            </a:xfrm>
            <a:custGeom>
              <a:avLst/>
              <a:gdLst>
                <a:gd name="T0" fmla="*/ 684 w 1243"/>
                <a:gd name="T1" fmla="*/ 3 h 1243"/>
                <a:gd name="T2" fmla="*/ 759 w 1243"/>
                <a:gd name="T3" fmla="*/ 16 h 1243"/>
                <a:gd name="T4" fmla="*/ 834 w 1243"/>
                <a:gd name="T5" fmla="*/ 38 h 1243"/>
                <a:gd name="T6" fmla="*/ 910 w 1243"/>
                <a:gd name="T7" fmla="*/ 71 h 1243"/>
                <a:gd name="T8" fmla="*/ 969 w 1243"/>
                <a:gd name="T9" fmla="*/ 107 h 1243"/>
                <a:gd name="T10" fmla="*/ 1034 w 1243"/>
                <a:gd name="T11" fmla="*/ 157 h 1243"/>
                <a:gd name="T12" fmla="*/ 1086 w 1243"/>
                <a:gd name="T13" fmla="*/ 209 h 1243"/>
                <a:gd name="T14" fmla="*/ 1142 w 1243"/>
                <a:gd name="T15" fmla="*/ 283 h 1243"/>
                <a:gd name="T16" fmla="*/ 1186 w 1243"/>
                <a:gd name="T17" fmla="*/ 363 h 1243"/>
                <a:gd name="T18" fmla="*/ 1213 w 1243"/>
                <a:gd name="T19" fmla="*/ 433 h 1243"/>
                <a:gd name="T20" fmla="*/ 1237 w 1243"/>
                <a:gd name="T21" fmla="*/ 534 h 1243"/>
                <a:gd name="T22" fmla="*/ 1243 w 1243"/>
                <a:gd name="T23" fmla="*/ 609 h 1243"/>
                <a:gd name="T24" fmla="*/ 1237 w 1243"/>
                <a:gd name="T25" fmla="*/ 708 h 1243"/>
                <a:gd name="T26" fmla="*/ 1221 w 1243"/>
                <a:gd name="T27" fmla="*/ 785 h 1243"/>
                <a:gd name="T28" fmla="*/ 1195 w 1243"/>
                <a:gd name="T29" fmla="*/ 861 h 1243"/>
                <a:gd name="T30" fmla="*/ 1161 w 1243"/>
                <a:gd name="T31" fmla="*/ 929 h 1243"/>
                <a:gd name="T32" fmla="*/ 1111 w 1243"/>
                <a:gd name="T33" fmla="*/ 1005 h 1243"/>
                <a:gd name="T34" fmla="*/ 1061 w 1243"/>
                <a:gd name="T35" fmla="*/ 1061 h 1243"/>
                <a:gd name="T36" fmla="*/ 1010 w 1243"/>
                <a:gd name="T37" fmla="*/ 1106 h 1243"/>
                <a:gd name="T38" fmla="*/ 960 w 1243"/>
                <a:gd name="T39" fmla="*/ 1143 h 1243"/>
                <a:gd name="T40" fmla="*/ 885 w 1243"/>
                <a:gd name="T41" fmla="*/ 1184 h 1243"/>
                <a:gd name="T42" fmla="*/ 815 w 1243"/>
                <a:gd name="T43" fmla="*/ 1213 h 1243"/>
                <a:gd name="T44" fmla="*/ 734 w 1243"/>
                <a:gd name="T45" fmla="*/ 1233 h 1243"/>
                <a:gd name="T46" fmla="*/ 659 w 1243"/>
                <a:gd name="T47" fmla="*/ 1242 h 1243"/>
                <a:gd name="T48" fmla="*/ 558 w 1243"/>
                <a:gd name="T49" fmla="*/ 1241 h 1243"/>
                <a:gd name="T50" fmla="*/ 483 w 1243"/>
                <a:gd name="T51" fmla="*/ 1228 h 1243"/>
                <a:gd name="T52" fmla="*/ 407 w 1243"/>
                <a:gd name="T53" fmla="*/ 1205 h 1243"/>
                <a:gd name="T54" fmla="*/ 332 w 1243"/>
                <a:gd name="T55" fmla="*/ 1172 h 1243"/>
                <a:gd name="T56" fmla="*/ 274 w 1243"/>
                <a:gd name="T57" fmla="*/ 1137 h 1243"/>
                <a:gd name="T58" fmla="*/ 209 w 1243"/>
                <a:gd name="T59" fmla="*/ 1087 h 1243"/>
                <a:gd name="T60" fmla="*/ 158 w 1243"/>
                <a:gd name="T61" fmla="*/ 1037 h 1243"/>
                <a:gd name="T62" fmla="*/ 117 w 1243"/>
                <a:gd name="T63" fmla="*/ 986 h 1243"/>
                <a:gd name="T64" fmla="*/ 81 w 1243"/>
                <a:gd name="T65" fmla="*/ 929 h 1243"/>
                <a:gd name="T66" fmla="*/ 46 w 1243"/>
                <a:gd name="T67" fmla="*/ 861 h 1243"/>
                <a:gd name="T68" fmla="*/ 21 w 1243"/>
                <a:gd name="T69" fmla="*/ 785 h 1243"/>
                <a:gd name="T70" fmla="*/ 5 w 1243"/>
                <a:gd name="T71" fmla="*/ 708 h 1243"/>
                <a:gd name="T72" fmla="*/ 2 w 1243"/>
                <a:gd name="T73" fmla="*/ 559 h 1243"/>
                <a:gd name="T74" fmla="*/ 15 w 1243"/>
                <a:gd name="T75" fmla="*/ 483 h 1243"/>
                <a:gd name="T76" fmla="*/ 37 w 1243"/>
                <a:gd name="T77" fmla="*/ 408 h 1243"/>
                <a:gd name="T78" fmla="*/ 71 w 1243"/>
                <a:gd name="T79" fmla="*/ 333 h 1243"/>
                <a:gd name="T80" fmla="*/ 106 w 1243"/>
                <a:gd name="T81" fmla="*/ 274 h 1243"/>
                <a:gd name="T82" fmla="*/ 156 w 1243"/>
                <a:gd name="T83" fmla="*/ 209 h 1243"/>
                <a:gd name="T84" fmla="*/ 206 w 1243"/>
                <a:gd name="T85" fmla="*/ 159 h 1243"/>
                <a:gd name="T86" fmla="*/ 256 w 1243"/>
                <a:gd name="T87" fmla="*/ 118 h 1243"/>
                <a:gd name="T88" fmla="*/ 314 w 1243"/>
                <a:gd name="T89" fmla="*/ 81 h 1243"/>
                <a:gd name="T90" fmla="*/ 382 w 1243"/>
                <a:gd name="T91" fmla="*/ 48 h 1243"/>
                <a:gd name="T92" fmla="*/ 458 w 1243"/>
                <a:gd name="T93" fmla="*/ 22 h 1243"/>
                <a:gd name="T94" fmla="*/ 535 w 1243"/>
                <a:gd name="T95" fmla="*/ 6 h 1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3"/>
                <a:gd name="T145" fmla="*/ 0 h 1243"/>
                <a:gd name="T146" fmla="*/ 1243 w 1243"/>
                <a:gd name="T147" fmla="*/ 1243 h 1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3" h="1243">
                  <a:moveTo>
                    <a:pt x="608" y="0"/>
                  </a:moveTo>
                  <a:lnTo>
                    <a:pt x="634" y="0"/>
                  </a:lnTo>
                  <a:lnTo>
                    <a:pt x="659" y="1"/>
                  </a:lnTo>
                  <a:lnTo>
                    <a:pt x="684" y="3"/>
                  </a:lnTo>
                  <a:lnTo>
                    <a:pt x="706" y="6"/>
                  </a:lnTo>
                  <a:lnTo>
                    <a:pt x="709" y="6"/>
                  </a:lnTo>
                  <a:lnTo>
                    <a:pt x="734" y="10"/>
                  </a:lnTo>
                  <a:lnTo>
                    <a:pt x="759" y="16"/>
                  </a:lnTo>
                  <a:lnTo>
                    <a:pt x="784" y="22"/>
                  </a:lnTo>
                  <a:lnTo>
                    <a:pt x="809" y="30"/>
                  </a:lnTo>
                  <a:lnTo>
                    <a:pt x="815" y="31"/>
                  </a:lnTo>
                  <a:lnTo>
                    <a:pt x="834" y="38"/>
                  </a:lnTo>
                  <a:lnTo>
                    <a:pt x="860" y="48"/>
                  </a:lnTo>
                  <a:lnTo>
                    <a:pt x="880" y="56"/>
                  </a:lnTo>
                  <a:lnTo>
                    <a:pt x="885" y="59"/>
                  </a:lnTo>
                  <a:lnTo>
                    <a:pt x="910" y="71"/>
                  </a:lnTo>
                  <a:lnTo>
                    <a:pt x="929" y="81"/>
                  </a:lnTo>
                  <a:lnTo>
                    <a:pt x="935" y="86"/>
                  </a:lnTo>
                  <a:lnTo>
                    <a:pt x="960" y="100"/>
                  </a:lnTo>
                  <a:lnTo>
                    <a:pt x="969" y="107"/>
                  </a:lnTo>
                  <a:lnTo>
                    <a:pt x="985" y="118"/>
                  </a:lnTo>
                  <a:lnTo>
                    <a:pt x="1003" y="132"/>
                  </a:lnTo>
                  <a:lnTo>
                    <a:pt x="1010" y="137"/>
                  </a:lnTo>
                  <a:lnTo>
                    <a:pt x="1034" y="157"/>
                  </a:lnTo>
                  <a:lnTo>
                    <a:pt x="1036" y="159"/>
                  </a:lnTo>
                  <a:lnTo>
                    <a:pt x="1061" y="182"/>
                  </a:lnTo>
                  <a:lnTo>
                    <a:pt x="1084" y="207"/>
                  </a:lnTo>
                  <a:lnTo>
                    <a:pt x="1086" y="209"/>
                  </a:lnTo>
                  <a:lnTo>
                    <a:pt x="1106" y="232"/>
                  </a:lnTo>
                  <a:lnTo>
                    <a:pt x="1111" y="240"/>
                  </a:lnTo>
                  <a:lnTo>
                    <a:pt x="1124" y="257"/>
                  </a:lnTo>
                  <a:lnTo>
                    <a:pt x="1142" y="283"/>
                  </a:lnTo>
                  <a:lnTo>
                    <a:pt x="1157" y="308"/>
                  </a:lnTo>
                  <a:lnTo>
                    <a:pt x="1172" y="333"/>
                  </a:lnTo>
                  <a:lnTo>
                    <a:pt x="1184" y="358"/>
                  </a:lnTo>
                  <a:lnTo>
                    <a:pt x="1186" y="363"/>
                  </a:lnTo>
                  <a:lnTo>
                    <a:pt x="1195" y="383"/>
                  </a:lnTo>
                  <a:lnTo>
                    <a:pt x="1205" y="408"/>
                  </a:lnTo>
                  <a:lnTo>
                    <a:pt x="1212" y="428"/>
                  </a:lnTo>
                  <a:lnTo>
                    <a:pt x="1213" y="433"/>
                  </a:lnTo>
                  <a:lnTo>
                    <a:pt x="1221" y="459"/>
                  </a:lnTo>
                  <a:lnTo>
                    <a:pt x="1227" y="483"/>
                  </a:lnTo>
                  <a:lnTo>
                    <a:pt x="1233" y="509"/>
                  </a:lnTo>
                  <a:lnTo>
                    <a:pt x="1237" y="534"/>
                  </a:lnTo>
                  <a:lnTo>
                    <a:pt x="1237" y="537"/>
                  </a:lnTo>
                  <a:lnTo>
                    <a:pt x="1239" y="559"/>
                  </a:lnTo>
                  <a:lnTo>
                    <a:pt x="1241" y="584"/>
                  </a:lnTo>
                  <a:lnTo>
                    <a:pt x="1243" y="609"/>
                  </a:lnTo>
                  <a:lnTo>
                    <a:pt x="1243" y="634"/>
                  </a:lnTo>
                  <a:lnTo>
                    <a:pt x="1241" y="659"/>
                  </a:lnTo>
                  <a:lnTo>
                    <a:pt x="1239" y="685"/>
                  </a:lnTo>
                  <a:lnTo>
                    <a:pt x="1237" y="708"/>
                  </a:lnTo>
                  <a:lnTo>
                    <a:pt x="1237" y="710"/>
                  </a:lnTo>
                  <a:lnTo>
                    <a:pt x="1233" y="735"/>
                  </a:lnTo>
                  <a:lnTo>
                    <a:pt x="1227" y="760"/>
                  </a:lnTo>
                  <a:lnTo>
                    <a:pt x="1221" y="785"/>
                  </a:lnTo>
                  <a:lnTo>
                    <a:pt x="1213" y="810"/>
                  </a:lnTo>
                  <a:lnTo>
                    <a:pt x="1212" y="815"/>
                  </a:lnTo>
                  <a:lnTo>
                    <a:pt x="1205" y="835"/>
                  </a:lnTo>
                  <a:lnTo>
                    <a:pt x="1195" y="861"/>
                  </a:lnTo>
                  <a:lnTo>
                    <a:pt x="1186" y="880"/>
                  </a:lnTo>
                  <a:lnTo>
                    <a:pt x="1184" y="886"/>
                  </a:lnTo>
                  <a:lnTo>
                    <a:pt x="1172" y="911"/>
                  </a:lnTo>
                  <a:lnTo>
                    <a:pt x="1161" y="929"/>
                  </a:lnTo>
                  <a:lnTo>
                    <a:pt x="1157" y="936"/>
                  </a:lnTo>
                  <a:lnTo>
                    <a:pt x="1142" y="961"/>
                  </a:lnTo>
                  <a:lnTo>
                    <a:pt x="1124" y="986"/>
                  </a:lnTo>
                  <a:lnTo>
                    <a:pt x="1111" y="1005"/>
                  </a:lnTo>
                  <a:lnTo>
                    <a:pt x="1106" y="1011"/>
                  </a:lnTo>
                  <a:lnTo>
                    <a:pt x="1086" y="1034"/>
                  </a:lnTo>
                  <a:lnTo>
                    <a:pt x="1084" y="1037"/>
                  </a:lnTo>
                  <a:lnTo>
                    <a:pt x="1061" y="1061"/>
                  </a:lnTo>
                  <a:lnTo>
                    <a:pt x="1061" y="1062"/>
                  </a:lnTo>
                  <a:lnTo>
                    <a:pt x="1036" y="1085"/>
                  </a:lnTo>
                  <a:lnTo>
                    <a:pt x="1034" y="1087"/>
                  </a:lnTo>
                  <a:lnTo>
                    <a:pt x="1010" y="1106"/>
                  </a:lnTo>
                  <a:lnTo>
                    <a:pt x="1003" y="1112"/>
                  </a:lnTo>
                  <a:lnTo>
                    <a:pt x="985" y="1126"/>
                  </a:lnTo>
                  <a:lnTo>
                    <a:pt x="969" y="1137"/>
                  </a:lnTo>
                  <a:lnTo>
                    <a:pt x="960" y="1143"/>
                  </a:lnTo>
                  <a:lnTo>
                    <a:pt x="935" y="1159"/>
                  </a:lnTo>
                  <a:lnTo>
                    <a:pt x="929" y="1162"/>
                  </a:lnTo>
                  <a:lnTo>
                    <a:pt x="910" y="1172"/>
                  </a:lnTo>
                  <a:lnTo>
                    <a:pt x="885" y="1184"/>
                  </a:lnTo>
                  <a:lnTo>
                    <a:pt x="880" y="1187"/>
                  </a:lnTo>
                  <a:lnTo>
                    <a:pt x="860" y="1195"/>
                  </a:lnTo>
                  <a:lnTo>
                    <a:pt x="834" y="1205"/>
                  </a:lnTo>
                  <a:lnTo>
                    <a:pt x="815" y="1213"/>
                  </a:lnTo>
                  <a:lnTo>
                    <a:pt x="809" y="1214"/>
                  </a:lnTo>
                  <a:lnTo>
                    <a:pt x="784" y="1222"/>
                  </a:lnTo>
                  <a:lnTo>
                    <a:pt x="759" y="1228"/>
                  </a:lnTo>
                  <a:lnTo>
                    <a:pt x="734" y="1233"/>
                  </a:lnTo>
                  <a:lnTo>
                    <a:pt x="709" y="1237"/>
                  </a:lnTo>
                  <a:lnTo>
                    <a:pt x="706" y="1238"/>
                  </a:lnTo>
                  <a:lnTo>
                    <a:pt x="684" y="1241"/>
                  </a:lnTo>
                  <a:lnTo>
                    <a:pt x="659" y="1242"/>
                  </a:lnTo>
                  <a:lnTo>
                    <a:pt x="634" y="1243"/>
                  </a:lnTo>
                  <a:lnTo>
                    <a:pt x="608" y="1243"/>
                  </a:lnTo>
                  <a:lnTo>
                    <a:pt x="583" y="1242"/>
                  </a:lnTo>
                  <a:lnTo>
                    <a:pt x="558" y="1241"/>
                  </a:lnTo>
                  <a:lnTo>
                    <a:pt x="535" y="1238"/>
                  </a:lnTo>
                  <a:lnTo>
                    <a:pt x="533" y="1237"/>
                  </a:lnTo>
                  <a:lnTo>
                    <a:pt x="508" y="1233"/>
                  </a:lnTo>
                  <a:lnTo>
                    <a:pt x="483" y="1228"/>
                  </a:lnTo>
                  <a:lnTo>
                    <a:pt x="458" y="1222"/>
                  </a:lnTo>
                  <a:lnTo>
                    <a:pt x="432" y="1214"/>
                  </a:lnTo>
                  <a:lnTo>
                    <a:pt x="426" y="1213"/>
                  </a:lnTo>
                  <a:lnTo>
                    <a:pt x="407" y="1205"/>
                  </a:lnTo>
                  <a:lnTo>
                    <a:pt x="382" y="1195"/>
                  </a:lnTo>
                  <a:lnTo>
                    <a:pt x="363" y="1187"/>
                  </a:lnTo>
                  <a:lnTo>
                    <a:pt x="357" y="1184"/>
                  </a:lnTo>
                  <a:lnTo>
                    <a:pt x="332" y="1172"/>
                  </a:lnTo>
                  <a:lnTo>
                    <a:pt x="314" y="1162"/>
                  </a:lnTo>
                  <a:lnTo>
                    <a:pt x="307" y="1159"/>
                  </a:lnTo>
                  <a:lnTo>
                    <a:pt x="282" y="1143"/>
                  </a:lnTo>
                  <a:lnTo>
                    <a:pt x="274" y="1137"/>
                  </a:lnTo>
                  <a:lnTo>
                    <a:pt x="256" y="1126"/>
                  </a:lnTo>
                  <a:lnTo>
                    <a:pt x="238" y="1112"/>
                  </a:lnTo>
                  <a:lnTo>
                    <a:pt x="231" y="1106"/>
                  </a:lnTo>
                  <a:lnTo>
                    <a:pt x="209" y="1087"/>
                  </a:lnTo>
                  <a:lnTo>
                    <a:pt x="206" y="1085"/>
                  </a:lnTo>
                  <a:lnTo>
                    <a:pt x="182" y="1062"/>
                  </a:lnTo>
                  <a:lnTo>
                    <a:pt x="181" y="1061"/>
                  </a:lnTo>
                  <a:lnTo>
                    <a:pt x="158" y="1037"/>
                  </a:lnTo>
                  <a:lnTo>
                    <a:pt x="156" y="1034"/>
                  </a:lnTo>
                  <a:lnTo>
                    <a:pt x="137" y="1011"/>
                  </a:lnTo>
                  <a:lnTo>
                    <a:pt x="131" y="1005"/>
                  </a:lnTo>
                  <a:lnTo>
                    <a:pt x="117" y="986"/>
                  </a:lnTo>
                  <a:lnTo>
                    <a:pt x="106" y="969"/>
                  </a:lnTo>
                  <a:lnTo>
                    <a:pt x="100" y="961"/>
                  </a:lnTo>
                  <a:lnTo>
                    <a:pt x="84" y="936"/>
                  </a:lnTo>
                  <a:lnTo>
                    <a:pt x="81" y="929"/>
                  </a:lnTo>
                  <a:lnTo>
                    <a:pt x="71" y="911"/>
                  </a:lnTo>
                  <a:lnTo>
                    <a:pt x="59" y="886"/>
                  </a:lnTo>
                  <a:lnTo>
                    <a:pt x="55" y="880"/>
                  </a:lnTo>
                  <a:lnTo>
                    <a:pt x="46" y="861"/>
                  </a:lnTo>
                  <a:lnTo>
                    <a:pt x="37" y="835"/>
                  </a:lnTo>
                  <a:lnTo>
                    <a:pt x="30" y="815"/>
                  </a:lnTo>
                  <a:lnTo>
                    <a:pt x="28" y="810"/>
                  </a:lnTo>
                  <a:lnTo>
                    <a:pt x="21" y="785"/>
                  </a:lnTo>
                  <a:lnTo>
                    <a:pt x="15" y="760"/>
                  </a:lnTo>
                  <a:lnTo>
                    <a:pt x="10" y="735"/>
                  </a:lnTo>
                  <a:lnTo>
                    <a:pt x="6" y="710"/>
                  </a:lnTo>
                  <a:lnTo>
                    <a:pt x="5" y="708"/>
                  </a:lnTo>
                  <a:lnTo>
                    <a:pt x="2" y="685"/>
                  </a:lnTo>
                  <a:lnTo>
                    <a:pt x="0" y="659"/>
                  </a:lnTo>
                  <a:lnTo>
                    <a:pt x="0" y="584"/>
                  </a:lnTo>
                  <a:lnTo>
                    <a:pt x="2" y="559"/>
                  </a:lnTo>
                  <a:lnTo>
                    <a:pt x="5" y="537"/>
                  </a:lnTo>
                  <a:lnTo>
                    <a:pt x="6" y="534"/>
                  </a:lnTo>
                  <a:lnTo>
                    <a:pt x="10" y="509"/>
                  </a:lnTo>
                  <a:lnTo>
                    <a:pt x="15" y="483"/>
                  </a:lnTo>
                  <a:lnTo>
                    <a:pt x="21" y="459"/>
                  </a:lnTo>
                  <a:lnTo>
                    <a:pt x="28" y="433"/>
                  </a:lnTo>
                  <a:lnTo>
                    <a:pt x="30" y="428"/>
                  </a:lnTo>
                  <a:lnTo>
                    <a:pt x="37" y="408"/>
                  </a:lnTo>
                  <a:lnTo>
                    <a:pt x="46" y="383"/>
                  </a:lnTo>
                  <a:lnTo>
                    <a:pt x="55" y="363"/>
                  </a:lnTo>
                  <a:lnTo>
                    <a:pt x="59" y="358"/>
                  </a:lnTo>
                  <a:lnTo>
                    <a:pt x="71" y="333"/>
                  </a:lnTo>
                  <a:lnTo>
                    <a:pt x="81" y="314"/>
                  </a:lnTo>
                  <a:lnTo>
                    <a:pt x="84" y="308"/>
                  </a:lnTo>
                  <a:lnTo>
                    <a:pt x="100" y="283"/>
                  </a:lnTo>
                  <a:lnTo>
                    <a:pt x="106" y="274"/>
                  </a:lnTo>
                  <a:lnTo>
                    <a:pt x="117" y="257"/>
                  </a:lnTo>
                  <a:lnTo>
                    <a:pt x="131" y="240"/>
                  </a:lnTo>
                  <a:lnTo>
                    <a:pt x="137" y="232"/>
                  </a:lnTo>
                  <a:lnTo>
                    <a:pt x="156" y="209"/>
                  </a:lnTo>
                  <a:lnTo>
                    <a:pt x="158" y="207"/>
                  </a:lnTo>
                  <a:lnTo>
                    <a:pt x="181" y="182"/>
                  </a:lnTo>
                  <a:lnTo>
                    <a:pt x="182" y="182"/>
                  </a:lnTo>
                  <a:lnTo>
                    <a:pt x="206" y="159"/>
                  </a:lnTo>
                  <a:lnTo>
                    <a:pt x="209" y="157"/>
                  </a:lnTo>
                  <a:lnTo>
                    <a:pt x="231" y="137"/>
                  </a:lnTo>
                  <a:lnTo>
                    <a:pt x="238" y="132"/>
                  </a:lnTo>
                  <a:lnTo>
                    <a:pt x="256" y="118"/>
                  </a:lnTo>
                  <a:lnTo>
                    <a:pt x="274" y="107"/>
                  </a:lnTo>
                  <a:lnTo>
                    <a:pt x="282" y="100"/>
                  </a:lnTo>
                  <a:lnTo>
                    <a:pt x="307" y="86"/>
                  </a:lnTo>
                  <a:lnTo>
                    <a:pt x="314" y="81"/>
                  </a:lnTo>
                  <a:lnTo>
                    <a:pt x="332" y="71"/>
                  </a:lnTo>
                  <a:lnTo>
                    <a:pt x="357" y="59"/>
                  </a:lnTo>
                  <a:lnTo>
                    <a:pt x="363" y="56"/>
                  </a:lnTo>
                  <a:lnTo>
                    <a:pt x="382" y="48"/>
                  </a:lnTo>
                  <a:lnTo>
                    <a:pt x="407" y="38"/>
                  </a:lnTo>
                  <a:lnTo>
                    <a:pt x="426" y="31"/>
                  </a:lnTo>
                  <a:lnTo>
                    <a:pt x="432" y="30"/>
                  </a:lnTo>
                  <a:lnTo>
                    <a:pt x="458" y="22"/>
                  </a:lnTo>
                  <a:lnTo>
                    <a:pt x="483" y="16"/>
                  </a:lnTo>
                  <a:lnTo>
                    <a:pt x="508" y="10"/>
                  </a:lnTo>
                  <a:lnTo>
                    <a:pt x="533" y="6"/>
                  </a:lnTo>
                  <a:lnTo>
                    <a:pt x="535" y="6"/>
                  </a:lnTo>
                  <a:lnTo>
                    <a:pt x="558" y="3"/>
                  </a:lnTo>
                  <a:lnTo>
                    <a:pt x="583" y="1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006060"/>
            </a:solidFill>
            <a:ln w="0">
              <a:solidFill>
                <a:srgbClr val="0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4" name="Freeform 1974"/>
            <p:cNvSpPr>
              <a:spLocks noChangeAspect="1"/>
            </p:cNvSpPr>
            <p:nvPr/>
          </p:nvSpPr>
          <p:spPr bwMode="auto">
            <a:xfrm>
              <a:off x="2091" y="1594"/>
              <a:ext cx="1184" cy="1184"/>
            </a:xfrm>
            <a:custGeom>
              <a:avLst/>
              <a:gdLst>
                <a:gd name="T0" fmla="*/ 630 w 1184"/>
                <a:gd name="T1" fmla="*/ 1 h 1184"/>
                <a:gd name="T2" fmla="*/ 680 w 1184"/>
                <a:gd name="T3" fmla="*/ 6 h 1184"/>
                <a:gd name="T4" fmla="*/ 755 w 1184"/>
                <a:gd name="T5" fmla="*/ 23 h 1184"/>
                <a:gd name="T6" fmla="*/ 835 w 1184"/>
                <a:gd name="T7" fmla="*/ 51 h 1184"/>
                <a:gd name="T8" fmla="*/ 884 w 1184"/>
                <a:gd name="T9" fmla="*/ 77 h 1184"/>
                <a:gd name="T10" fmla="*/ 931 w 1184"/>
                <a:gd name="T11" fmla="*/ 106 h 1184"/>
                <a:gd name="T12" fmla="*/ 981 w 1184"/>
                <a:gd name="T13" fmla="*/ 146 h 1184"/>
                <a:gd name="T14" fmla="*/ 1014 w 1184"/>
                <a:gd name="T15" fmla="*/ 177 h 1184"/>
                <a:gd name="T16" fmla="*/ 1057 w 1184"/>
                <a:gd name="T17" fmla="*/ 224 h 1184"/>
                <a:gd name="T18" fmla="*/ 1094 w 1184"/>
                <a:gd name="T19" fmla="*/ 278 h 1184"/>
                <a:gd name="T20" fmla="*/ 1122 w 1184"/>
                <a:gd name="T21" fmla="*/ 328 h 1184"/>
                <a:gd name="T22" fmla="*/ 1144 w 1184"/>
                <a:gd name="T23" fmla="*/ 378 h 1184"/>
                <a:gd name="T24" fmla="*/ 1161 w 1184"/>
                <a:gd name="T25" fmla="*/ 429 h 1184"/>
                <a:gd name="T26" fmla="*/ 1177 w 1184"/>
                <a:gd name="T27" fmla="*/ 504 h 1184"/>
                <a:gd name="T28" fmla="*/ 1183 w 1184"/>
                <a:gd name="T29" fmla="*/ 554 h 1184"/>
                <a:gd name="T30" fmla="*/ 1183 w 1184"/>
                <a:gd name="T31" fmla="*/ 629 h 1184"/>
                <a:gd name="T32" fmla="*/ 1177 w 1184"/>
                <a:gd name="T33" fmla="*/ 680 h 1184"/>
                <a:gd name="T34" fmla="*/ 1161 w 1184"/>
                <a:gd name="T35" fmla="*/ 755 h 1184"/>
                <a:gd name="T36" fmla="*/ 1144 w 1184"/>
                <a:gd name="T37" fmla="*/ 805 h 1184"/>
                <a:gd name="T38" fmla="*/ 1122 w 1184"/>
                <a:gd name="T39" fmla="*/ 856 h 1184"/>
                <a:gd name="T40" fmla="*/ 1094 w 1184"/>
                <a:gd name="T41" fmla="*/ 906 h 1184"/>
                <a:gd name="T42" fmla="*/ 1058 w 1184"/>
                <a:gd name="T43" fmla="*/ 956 h 1184"/>
                <a:gd name="T44" fmla="*/ 1032 w 1184"/>
                <a:gd name="T45" fmla="*/ 988 h 1184"/>
                <a:gd name="T46" fmla="*/ 989 w 1184"/>
                <a:gd name="T47" fmla="*/ 1032 h 1184"/>
                <a:gd name="T48" fmla="*/ 956 w 1184"/>
                <a:gd name="T49" fmla="*/ 1059 h 1184"/>
                <a:gd name="T50" fmla="*/ 906 w 1184"/>
                <a:gd name="T51" fmla="*/ 1093 h 1184"/>
                <a:gd name="T52" fmla="*/ 856 w 1184"/>
                <a:gd name="T53" fmla="*/ 1121 h 1184"/>
                <a:gd name="T54" fmla="*/ 805 w 1184"/>
                <a:gd name="T55" fmla="*/ 1145 h 1184"/>
                <a:gd name="T56" fmla="*/ 730 w 1184"/>
                <a:gd name="T57" fmla="*/ 1168 h 1184"/>
                <a:gd name="T58" fmla="*/ 655 w 1184"/>
                <a:gd name="T59" fmla="*/ 1181 h 1184"/>
                <a:gd name="T60" fmla="*/ 605 w 1184"/>
                <a:gd name="T61" fmla="*/ 1184 h 1184"/>
                <a:gd name="T62" fmla="*/ 548 w 1184"/>
                <a:gd name="T63" fmla="*/ 1183 h 1184"/>
                <a:gd name="T64" fmla="*/ 479 w 1184"/>
                <a:gd name="T65" fmla="*/ 1173 h 1184"/>
                <a:gd name="T66" fmla="*/ 416 w 1184"/>
                <a:gd name="T67" fmla="*/ 1157 h 1184"/>
                <a:gd name="T68" fmla="*/ 353 w 1184"/>
                <a:gd name="T69" fmla="*/ 1134 h 1184"/>
                <a:gd name="T70" fmla="*/ 300 w 1184"/>
                <a:gd name="T71" fmla="*/ 1107 h 1184"/>
                <a:gd name="T72" fmla="*/ 253 w 1184"/>
                <a:gd name="T73" fmla="*/ 1077 h 1184"/>
                <a:gd name="T74" fmla="*/ 202 w 1184"/>
                <a:gd name="T75" fmla="*/ 1038 h 1184"/>
                <a:gd name="T76" fmla="*/ 169 w 1184"/>
                <a:gd name="T77" fmla="*/ 1007 h 1184"/>
                <a:gd name="T78" fmla="*/ 125 w 1184"/>
                <a:gd name="T79" fmla="*/ 956 h 1184"/>
                <a:gd name="T80" fmla="*/ 89 w 1184"/>
                <a:gd name="T81" fmla="*/ 906 h 1184"/>
                <a:gd name="T82" fmla="*/ 61 w 1184"/>
                <a:gd name="T83" fmla="*/ 856 h 1184"/>
                <a:gd name="T84" fmla="*/ 39 w 1184"/>
                <a:gd name="T85" fmla="*/ 805 h 1184"/>
                <a:gd name="T86" fmla="*/ 22 w 1184"/>
                <a:gd name="T87" fmla="*/ 755 h 1184"/>
                <a:gd name="T88" fmla="*/ 6 w 1184"/>
                <a:gd name="T89" fmla="*/ 680 h 1184"/>
                <a:gd name="T90" fmla="*/ 1 w 1184"/>
                <a:gd name="T91" fmla="*/ 629 h 1184"/>
                <a:gd name="T92" fmla="*/ 1 w 1184"/>
                <a:gd name="T93" fmla="*/ 554 h 1184"/>
                <a:gd name="T94" fmla="*/ 6 w 1184"/>
                <a:gd name="T95" fmla="*/ 504 h 1184"/>
                <a:gd name="T96" fmla="*/ 26 w 1184"/>
                <a:gd name="T97" fmla="*/ 416 h 1184"/>
                <a:gd name="T98" fmla="*/ 50 w 1184"/>
                <a:gd name="T99" fmla="*/ 353 h 1184"/>
                <a:gd name="T100" fmla="*/ 75 w 1184"/>
                <a:gd name="T101" fmla="*/ 303 h 1184"/>
                <a:gd name="T102" fmla="*/ 107 w 1184"/>
                <a:gd name="T103" fmla="*/ 253 h 1184"/>
                <a:gd name="T104" fmla="*/ 152 w 1184"/>
                <a:gd name="T105" fmla="*/ 195 h 1184"/>
                <a:gd name="T106" fmla="*/ 196 w 1184"/>
                <a:gd name="T107" fmla="*/ 152 h 1184"/>
                <a:gd name="T108" fmla="*/ 227 w 1184"/>
                <a:gd name="T109" fmla="*/ 125 h 1184"/>
                <a:gd name="T110" fmla="*/ 278 w 1184"/>
                <a:gd name="T111" fmla="*/ 90 h 1184"/>
                <a:gd name="T112" fmla="*/ 328 w 1184"/>
                <a:gd name="T113" fmla="*/ 62 h 1184"/>
                <a:gd name="T114" fmla="*/ 378 w 1184"/>
                <a:gd name="T115" fmla="*/ 40 h 1184"/>
                <a:gd name="T116" fmla="*/ 429 w 1184"/>
                <a:gd name="T117" fmla="*/ 23 h 1184"/>
                <a:gd name="T118" fmla="*/ 504 w 1184"/>
                <a:gd name="T119" fmla="*/ 6 h 1184"/>
                <a:gd name="T120" fmla="*/ 554 w 1184"/>
                <a:gd name="T121" fmla="*/ 1 h 11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84"/>
                <a:gd name="T184" fmla="*/ 0 h 1184"/>
                <a:gd name="T185" fmla="*/ 1184 w 1184"/>
                <a:gd name="T186" fmla="*/ 1184 h 11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84" h="1184">
                  <a:moveTo>
                    <a:pt x="579" y="0"/>
                  </a:moveTo>
                  <a:lnTo>
                    <a:pt x="605" y="0"/>
                  </a:lnTo>
                  <a:lnTo>
                    <a:pt x="630" y="1"/>
                  </a:lnTo>
                  <a:lnTo>
                    <a:pt x="636" y="1"/>
                  </a:lnTo>
                  <a:lnTo>
                    <a:pt x="655" y="3"/>
                  </a:lnTo>
                  <a:lnTo>
                    <a:pt x="680" y="6"/>
                  </a:lnTo>
                  <a:lnTo>
                    <a:pt x="705" y="11"/>
                  </a:lnTo>
                  <a:lnTo>
                    <a:pt x="730" y="15"/>
                  </a:lnTo>
                  <a:lnTo>
                    <a:pt x="755" y="23"/>
                  </a:lnTo>
                  <a:lnTo>
                    <a:pt x="780" y="30"/>
                  </a:lnTo>
                  <a:lnTo>
                    <a:pt x="831" y="50"/>
                  </a:lnTo>
                  <a:lnTo>
                    <a:pt x="835" y="51"/>
                  </a:lnTo>
                  <a:lnTo>
                    <a:pt x="856" y="62"/>
                  </a:lnTo>
                  <a:lnTo>
                    <a:pt x="881" y="75"/>
                  </a:lnTo>
                  <a:lnTo>
                    <a:pt x="884" y="77"/>
                  </a:lnTo>
                  <a:lnTo>
                    <a:pt x="906" y="90"/>
                  </a:lnTo>
                  <a:lnTo>
                    <a:pt x="924" y="102"/>
                  </a:lnTo>
                  <a:lnTo>
                    <a:pt x="931" y="106"/>
                  </a:lnTo>
                  <a:lnTo>
                    <a:pt x="956" y="125"/>
                  </a:lnTo>
                  <a:lnTo>
                    <a:pt x="958" y="127"/>
                  </a:lnTo>
                  <a:lnTo>
                    <a:pt x="981" y="146"/>
                  </a:lnTo>
                  <a:lnTo>
                    <a:pt x="989" y="152"/>
                  </a:lnTo>
                  <a:lnTo>
                    <a:pt x="1007" y="169"/>
                  </a:lnTo>
                  <a:lnTo>
                    <a:pt x="1014" y="177"/>
                  </a:lnTo>
                  <a:lnTo>
                    <a:pt x="1032" y="195"/>
                  </a:lnTo>
                  <a:lnTo>
                    <a:pt x="1038" y="202"/>
                  </a:lnTo>
                  <a:lnTo>
                    <a:pt x="1057" y="224"/>
                  </a:lnTo>
                  <a:lnTo>
                    <a:pt x="1058" y="227"/>
                  </a:lnTo>
                  <a:lnTo>
                    <a:pt x="1077" y="253"/>
                  </a:lnTo>
                  <a:lnTo>
                    <a:pt x="1094" y="278"/>
                  </a:lnTo>
                  <a:lnTo>
                    <a:pt x="1107" y="300"/>
                  </a:lnTo>
                  <a:lnTo>
                    <a:pt x="1109" y="303"/>
                  </a:lnTo>
                  <a:lnTo>
                    <a:pt x="1122" y="328"/>
                  </a:lnTo>
                  <a:lnTo>
                    <a:pt x="1132" y="349"/>
                  </a:lnTo>
                  <a:lnTo>
                    <a:pt x="1134" y="353"/>
                  </a:lnTo>
                  <a:lnTo>
                    <a:pt x="1144" y="378"/>
                  </a:lnTo>
                  <a:lnTo>
                    <a:pt x="1154" y="403"/>
                  </a:lnTo>
                  <a:lnTo>
                    <a:pt x="1157" y="416"/>
                  </a:lnTo>
                  <a:lnTo>
                    <a:pt x="1161" y="429"/>
                  </a:lnTo>
                  <a:lnTo>
                    <a:pt x="1167" y="453"/>
                  </a:lnTo>
                  <a:lnTo>
                    <a:pt x="1173" y="479"/>
                  </a:lnTo>
                  <a:lnTo>
                    <a:pt x="1177" y="504"/>
                  </a:lnTo>
                  <a:lnTo>
                    <a:pt x="1181" y="529"/>
                  </a:lnTo>
                  <a:lnTo>
                    <a:pt x="1183" y="548"/>
                  </a:lnTo>
                  <a:lnTo>
                    <a:pt x="1183" y="554"/>
                  </a:lnTo>
                  <a:lnTo>
                    <a:pt x="1184" y="579"/>
                  </a:lnTo>
                  <a:lnTo>
                    <a:pt x="1184" y="604"/>
                  </a:lnTo>
                  <a:lnTo>
                    <a:pt x="1183" y="629"/>
                  </a:lnTo>
                  <a:lnTo>
                    <a:pt x="1183" y="636"/>
                  </a:lnTo>
                  <a:lnTo>
                    <a:pt x="1181" y="655"/>
                  </a:lnTo>
                  <a:lnTo>
                    <a:pt x="1177" y="680"/>
                  </a:lnTo>
                  <a:lnTo>
                    <a:pt x="1173" y="705"/>
                  </a:lnTo>
                  <a:lnTo>
                    <a:pt x="1167" y="730"/>
                  </a:lnTo>
                  <a:lnTo>
                    <a:pt x="1161" y="755"/>
                  </a:lnTo>
                  <a:lnTo>
                    <a:pt x="1157" y="768"/>
                  </a:lnTo>
                  <a:lnTo>
                    <a:pt x="1154" y="780"/>
                  </a:lnTo>
                  <a:lnTo>
                    <a:pt x="1144" y="805"/>
                  </a:lnTo>
                  <a:lnTo>
                    <a:pt x="1134" y="831"/>
                  </a:lnTo>
                  <a:lnTo>
                    <a:pt x="1132" y="834"/>
                  </a:lnTo>
                  <a:lnTo>
                    <a:pt x="1122" y="856"/>
                  </a:lnTo>
                  <a:lnTo>
                    <a:pt x="1109" y="881"/>
                  </a:lnTo>
                  <a:lnTo>
                    <a:pt x="1107" y="884"/>
                  </a:lnTo>
                  <a:lnTo>
                    <a:pt x="1094" y="906"/>
                  </a:lnTo>
                  <a:lnTo>
                    <a:pt x="1082" y="925"/>
                  </a:lnTo>
                  <a:lnTo>
                    <a:pt x="1077" y="931"/>
                  </a:lnTo>
                  <a:lnTo>
                    <a:pt x="1058" y="956"/>
                  </a:lnTo>
                  <a:lnTo>
                    <a:pt x="1057" y="959"/>
                  </a:lnTo>
                  <a:lnTo>
                    <a:pt x="1038" y="981"/>
                  </a:lnTo>
                  <a:lnTo>
                    <a:pt x="1032" y="988"/>
                  </a:lnTo>
                  <a:lnTo>
                    <a:pt x="1014" y="1007"/>
                  </a:lnTo>
                  <a:lnTo>
                    <a:pt x="1007" y="1015"/>
                  </a:lnTo>
                  <a:lnTo>
                    <a:pt x="989" y="1032"/>
                  </a:lnTo>
                  <a:lnTo>
                    <a:pt x="981" y="1038"/>
                  </a:lnTo>
                  <a:lnTo>
                    <a:pt x="958" y="1057"/>
                  </a:lnTo>
                  <a:lnTo>
                    <a:pt x="956" y="1059"/>
                  </a:lnTo>
                  <a:lnTo>
                    <a:pt x="931" y="1077"/>
                  </a:lnTo>
                  <a:lnTo>
                    <a:pt x="924" y="1082"/>
                  </a:lnTo>
                  <a:lnTo>
                    <a:pt x="906" y="1093"/>
                  </a:lnTo>
                  <a:lnTo>
                    <a:pt x="884" y="1107"/>
                  </a:lnTo>
                  <a:lnTo>
                    <a:pt x="881" y="1109"/>
                  </a:lnTo>
                  <a:lnTo>
                    <a:pt x="856" y="1121"/>
                  </a:lnTo>
                  <a:lnTo>
                    <a:pt x="835" y="1132"/>
                  </a:lnTo>
                  <a:lnTo>
                    <a:pt x="831" y="1134"/>
                  </a:lnTo>
                  <a:lnTo>
                    <a:pt x="805" y="1145"/>
                  </a:lnTo>
                  <a:lnTo>
                    <a:pt x="780" y="1153"/>
                  </a:lnTo>
                  <a:lnTo>
                    <a:pt x="755" y="1161"/>
                  </a:lnTo>
                  <a:lnTo>
                    <a:pt x="730" y="1168"/>
                  </a:lnTo>
                  <a:lnTo>
                    <a:pt x="705" y="1173"/>
                  </a:lnTo>
                  <a:lnTo>
                    <a:pt x="680" y="1178"/>
                  </a:lnTo>
                  <a:lnTo>
                    <a:pt x="655" y="1181"/>
                  </a:lnTo>
                  <a:lnTo>
                    <a:pt x="636" y="1183"/>
                  </a:lnTo>
                  <a:lnTo>
                    <a:pt x="630" y="1183"/>
                  </a:lnTo>
                  <a:lnTo>
                    <a:pt x="605" y="1184"/>
                  </a:lnTo>
                  <a:lnTo>
                    <a:pt x="579" y="1184"/>
                  </a:lnTo>
                  <a:lnTo>
                    <a:pt x="554" y="1183"/>
                  </a:lnTo>
                  <a:lnTo>
                    <a:pt x="548" y="1183"/>
                  </a:lnTo>
                  <a:lnTo>
                    <a:pt x="529" y="1181"/>
                  </a:lnTo>
                  <a:lnTo>
                    <a:pt x="504" y="1178"/>
                  </a:lnTo>
                  <a:lnTo>
                    <a:pt x="479" y="1173"/>
                  </a:lnTo>
                  <a:lnTo>
                    <a:pt x="454" y="1168"/>
                  </a:lnTo>
                  <a:lnTo>
                    <a:pt x="429" y="1161"/>
                  </a:lnTo>
                  <a:lnTo>
                    <a:pt x="416" y="1157"/>
                  </a:lnTo>
                  <a:lnTo>
                    <a:pt x="403" y="1153"/>
                  </a:lnTo>
                  <a:lnTo>
                    <a:pt x="378" y="1145"/>
                  </a:lnTo>
                  <a:lnTo>
                    <a:pt x="353" y="1134"/>
                  </a:lnTo>
                  <a:lnTo>
                    <a:pt x="350" y="1132"/>
                  </a:lnTo>
                  <a:lnTo>
                    <a:pt x="303" y="1109"/>
                  </a:lnTo>
                  <a:lnTo>
                    <a:pt x="300" y="1107"/>
                  </a:lnTo>
                  <a:lnTo>
                    <a:pt x="278" y="1093"/>
                  </a:lnTo>
                  <a:lnTo>
                    <a:pt x="259" y="1082"/>
                  </a:lnTo>
                  <a:lnTo>
                    <a:pt x="253" y="1077"/>
                  </a:lnTo>
                  <a:lnTo>
                    <a:pt x="227" y="1059"/>
                  </a:lnTo>
                  <a:lnTo>
                    <a:pt x="225" y="1057"/>
                  </a:lnTo>
                  <a:lnTo>
                    <a:pt x="202" y="1038"/>
                  </a:lnTo>
                  <a:lnTo>
                    <a:pt x="196" y="1032"/>
                  </a:lnTo>
                  <a:lnTo>
                    <a:pt x="177" y="1015"/>
                  </a:lnTo>
                  <a:lnTo>
                    <a:pt x="169" y="1007"/>
                  </a:lnTo>
                  <a:lnTo>
                    <a:pt x="152" y="988"/>
                  </a:lnTo>
                  <a:lnTo>
                    <a:pt x="127" y="959"/>
                  </a:lnTo>
                  <a:lnTo>
                    <a:pt x="125" y="956"/>
                  </a:lnTo>
                  <a:lnTo>
                    <a:pt x="107" y="931"/>
                  </a:lnTo>
                  <a:lnTo>
                    <a:pt x="102" y="925"/>
                  </a:lnTo>
                  <a:lnTo>
                    <a:pt x="89" y="906"/>
                  </a:lnTo>
                  <a:lnTo>
                    <a:pt x="77" y="884"/>
                  </a:lnTo>
                  <a:lnTo>
                    <a:pt x="75" y="881"/>
                  </a:lnTo>
                  <a:lnTo>
                    <a:pt x="61" y="856"/>
                  </a:lnTo>
                  <a:lnTo>
                    <a:pt x="52" y="834"/>
                  </a:lnTo>
                  <a:lnTo>
                    <a:pt x="50" y="831"/>
                  </a:lnTo>
                  <a:lnTo>
                    <a:pt x="39" y="805"/>
                  </a:lnTo>
                  <a:lnTo>
                    <a:pt x="31" y="780"/>
                  </a:lnTo>
                  <a:lnTo>
                    <a:pt x="26" y="768"/>
                  </a:lnTo>
                  <a:lnTo>
                    <a:pt x="22" y="755"/>
                  </a:lnTo>
                  <a:lnTo>
                    <a:pt x="16" y="730"/>
                  </a:lnTo>
                  <a:lnTo>
                    <a:pt x="11" y="705"/>
                  </a:lnTo>
                  <a:lnTo>
                    <a:pt x="6" y="680"/>
                  </a:lnTo>
                  <a:lnTo>
                    <a:pt x="3" y="655"/>
                  </a:lnTo>
                  <a:lnTo>
                    <a:pt x="1" y="636"/>
                  </a:lnTo>
                  <a:lnTo>
                    <a:pt x="1" y="629"/>
                  </a:lnTo>
                  <a:lnTo>
                    <a:pt x="0" y="604"/>
                  </a:lnTo>
                  <a:lnTo>
                    <a:pt x="0" y="579"/>
                  </a:lnTo>
                  <a:lnTo>
                    <a:pt x="1" y="554"/>
                  </a:lnTo>
                  <a:lnTo>
                    <a:pt x="1" y="548"/>
                  </a:lnTo>
                  <a:lnTo>
                    <a:pt x="3" y="529"/>
                  </a:lnTo>
                  <a:lnTo>
                    <a:pt x="6" y="504"/>
                  </a:lnTo>
                  <a:lnTo>
                    <a:pt x="16" y="453"/>
                  </a:lnTo>
                  <a:lnTo>
                    <a:pt x="22" y="429"/>
                  </a:lnTo>
                  <a:lnTo>
                    <a:pt x="26" y="416"/>
                  </a:lnTo>
                  <a:lnTo>
                    <a:pt x="31" y="403"/>
                  </a:lnTo>
                  <a:lnTo>
                    <a:pt x="39" y="378"/>
                  </a:lnTo>
                  <a:lnTo>
                    <a:pt x="50" y="353"/>
                  </a:lnTo>
                  <a:lnTo>
                    <a:pt x="52" y="349"/>
                  </a:lnTo>
                  <a:lnTo>
                    <a:pt x="61" y="328"/>
                  </a:lnTo>
                  <a:lnTo>
                    <a:pt x="75" y="303"/>
                  </a:lnTo>
                  <a:lnTo>
                    <a:pt x="77" y="300"/>
                  </a:lnTo>
                  <a:lnTo>
                    <a:pt x="89" y="278"/>
                  </a:lnTo>
                  <a:lnTo>
                    <a:pt x="107" y="253"/>
                  </a:lnTo>
                  <a:lnTo>
                    <a:pt x="125" y="227"/>
                  </a:lnTo>
                  <a:lnTo>
                    <a:pt x="127" y="224"/>
                  </a:lnTo>
                  <a:lnTo>
                    <a:pt x="152" y="195"/>
                  </a:lnTo>
                  <a:lnTo>
                    <a:pt x="169" y="177"/>
                  </a:lnTo>
                  <a:lnTo>
                    <a:pt x="177" y="169"/>
                  </a:lnTo>
                  <a:lnTo>
                    <a:pt x="196" y="152"/>
                  </a:lnTo>
                  <a:lnTo>
                    <a:pt x="202" y="146"/>
                  </a:lnTo>
                  <a:lnTo>
                    <a:pt x="225" y="127"/>
                  </a:lnTo>
                  <a:lnTo>
                    <a:pt x="227" y="125"/>
                  </a:lnTo>
                  <a:lnTo>
                    <a:pt x="253" y="106"/>
                  </a:lnTo>
                  <a:lnTo>
                    <a:pt x="259" y="102"/>
                  </a:lnTo>
                  <a:lnTo>
                    <a:pt x="278" y="90"/>
                  </a:lnTo>
                  <a:lnTo>
                    <a:pt x="300" y="77"/>
                  </a:lnTo>
                  <a:lnTo>
                    <a:pt x="303" y="75"/>
                  </a:lnTo>
                  <a:lnTo>
                    <a:pt x="328" y="62"/>
                  </a:lnTo>
                  <a:lnTo>
                    <a:pt x="350" y="51"/>
                  </a:lnTo>
                  <a:lnTo>
                    <a:pt x="353" y="50"/>
                  </a:lnTo>
                  <a:lnTo>
                    <a:pt x="378" y="40"/>
                  </a:lnTo>
                  <a:lnTo>
                    <a:pt x="403" y="30"/>
                  </a:lnTo>
                  <a:lnTo>
                    <a:pt x="416" y="26"/>
                  </a:lnTo>
                  <a:lnTo>
                    <a:pt x="429" y="23"/>
                  </a:lnTo>
                  <a:lnTo>
                    <a:pt x="454" y="15"/>
                  </a:lnTo>
                  <a:lnTo>
                    <a:pt x="479" y="11"/>
                  </a:lnTo>
                  <a:lnTo>
                    <a:pt x="504" y="6"/>
                  </a:lnTo>
                  <a:lnTo>
                    <a:pt x="529" y="3"/>
                  </a:lnTo>
                  <a:lnTo>
                    <a:pt x="548" y="1"/>
                  </a:lnTo>
                  <a:lnTo>
                    <a:pt x="554" y="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7070"/>
            </a:solidFill>
            <a:ln w="0">
              <a:solidFill>
                <a:srgbClr val="0070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5" name="Freeform 1975"/>
            <p:cNvSpPr>
              <a:spLocks noChangeAspect="1"/>
            </p:cNvSpPr>
            <p:nvPr/>
          </p:nvSpPr>
          <p:spPr bwMode="auto">
            <a:xfrm>
              <a:off x="2116" y="1618"/>
              <a:ext cx="1134" cy="1135"/>
            </a:xfrm>
            <a:custGeom>
              <a:avLst/>
              <a:gdLst>
                <a:gd name="T0" fmla="*/ 605 w 1134"/>
                <a:gd name="T1" fmla="*/ 1 h 1135"/>
                <a:gd name="T2" fmla="*/ 655 w 1134"/>
                <a:gd name="T3" fmla="*/ 7 h 1135"/>
                <a:gd name="T4" fmla="*/ 730 w 1134"/>
                <a:gd name="T5" fmla="*/ 24 h 1135"/>
                <a:gd name="T6" fmla="*/ 780 w 1134"/>
                <a:gd name="T7" fmla="*/ 42 h 1135"/>
                <a:gd name="T8" fmla="*/ 831 w 1134"/>
                <a:gd name="T9" fmla="*/ 66 h 1135"/>
                <a:gd name="T10" fmla="*/ 881 w 1134"/>
                <a:gd name="T11" fmla="*/ 95 h 1135"/>
                <a:gd name="T12" fmla="*/ 931 w 1134"/>
                <a:gd name="T13" fmla="*/ 133 h 1135"/>
                <a:gd name="T14" fmla="*/ 1002 w 1134"/>
                <a:gd name="T15" fmla="*/ 203 h 1135"/>
                <a:gd name="T16" fmla="*/ 1032 w 1134"/>
                <a:gd name="T17" fmla="*/ 242 h 1135"/>
                <a:gd name="T18" fmla="*/ 1057 w 1134"/>
                <a:gd name="T19" fmla="*/ 282 h 1135"/>
                <a:gd name="T20" fmla="*/ 1082 w 1134"/>
                <a:gd name="T21" fmla="*/ 330 h 1135"/>
                <a:gd name="T22" fmla="*/ 1110 w 1134"/>
                <a:gd name="T23" fmla="*/ 405 h 1135"/>
                <a:gd name="T24" fmla="*/ 1131 w 1134"/>
                <a:gd name="T25" fmla="*/ 505 h 1135"/>
                <a:gd name="T26" fmla="*/ 1134 w 1134"/>
                <a:gd name="T27" fmla="*/ 605 h 1135"/>
                <a:gd name="T28" fmla="*/ 1128 w 1134"/>
                <a:gd name="T29" fmla="*/ 656 h 1135"/>
                <a:gd name="T30" fmla="*/ 1110 w 1134"/>
                <a:gd name="T31" fmla="*/ 731 h 1135"/>
                <a:gd name="T32" fmla="*/ 1082 w 1134"/>
                <a:gd name="T33" fmla="*/ 805 h 1135"/>
                <a:gd name="T34" fmla="*/ 1057 w 1134"/>
                <a:gd name="T35" fmla="*/ 854 h 1135"/>
                <a:gd name="T36" fmla="*/ 1032 w 1134"/>
                <a:gd name="T37" fmla="*/ 893 h 1135"/>
                <a:gd name="T38" fmla="*/ 1002 w 1134"/>
                <a:gd name="T39" fmla="*/ 932 h 1135"/>
                <a:gd name="T40" fmla="*/ 954 w 1134"/>
                <a:gd name="T41" fmla="*/ 983 h 1135"/>
                <a:gd name="T42" fmla="*/ 906 w 1134"/>
                <a:gd name="T43" fmla="*/ 1023 h 1135"/>
                <a:gd name="T44" fmla="*/ 853 w 1134"/>
                <a:gd name="T45" fmla="*/ 1058 h 1135"/>
                <a:gd name="T46" fmla="*/ 805 w 1134"/>
                <a:gd name="T47" fmla="*/ 1083 h 1135"/>
                <a:gd name="T48" fmla="*/ 740 w 1134"/>
                <a:gd name="T49" fmla="*/ 1108 h 1135"/>
                <a:gd name="T50" fmla="*/ 680 w 1134"/>
                <a:gd name="T51" fmla="*/ 1124 h 1135"/>
                <a:gd name="T52" fmla="*/ 616 w 1134"/>
                <a:gd name="T53" fmla="*/ 1133 h 1135"/>
                <a:gd name="T54" fmla="*/ 554 w 1134"/>
                <a:gd name="T55" fmla="*/ 1135 h 1135"/>
                <a:gd name="T56" fmla="*/ 504 w 1134"/>
                <a:gd name="T57" fmla="*/ 1132 h 1135"/>
                <a:gd name="T58" fmla="*/ 429 w 1134"/>
                <a:gd name="T59" fmla="*/ 1118 h 1135"/>
                <a:gd name="T60" fmla="*/ 378 w 1134"/>
                <a:gd name="T61" fmla="*/ 1104 h 1135"/>
                <a:gd name="T62" fmla="*/ 328 w 1134"/>
                <a:gd name="T63" fmla="*/ 1083 h 1135"/>
                <a:gd name="T64" fmla="*/ 278 w 1134"/>
                <a:gd name="T65" fmla="*/ 1056 h 1135"/>
                <a:gd name="T66" fmla="*/ 228 w 1134"/>
                <a:gd name="T67" fmla="*/ 1023 h 1135"/>
                <a:gd name="T68" fmla="*/ 179 w 1134"/>
                <a:gd name="T69" fmla="*/ 983 h 1135"/>
                <a:gd name="T70" fmla="*/ 152 w 1134"/>
                <a:gd name="T71" fmla="*/ 956 h 1135"/>
                <a:gd name="T72" fmla="*/ 112 w 1134"/>
                <a:gd name="T73" fmla="*/ 907 h 1135"/>
                <a:gd name="T74" fmla="*/ 79 w 1134"/>
                <a:gd name="T75" fmla="*/ 857 h 1135"/>
                <a:gd name="T76" fmla="*/ 52 w 1134"/>
                <a:gd name="T77" fmla="*/ 807 h 1135"/>
                <a:gd name="T78" fmla="*/ 31 w 1134"/>
                <a:gd name="T79" fmla="*/ 756 h 1135"/>
                <a:gd name="T80" fmla="*/ 17 w 1134"/>
                <a:gd name="T81" fmla="*/ 706 h 1135"/>
                <a:gd name="T82" fmla="*/ 3 w 1134"/>
                <a:gd name="T83" fmla="*/ 631 h 1135"/>
                <a:gd name="T84" fmla="*/ 0 w 1134"/>
                <a:gd name="T85" fmla="*/ 580 h 1135"/>
                <a:gd name="T86" fmla="*/ 1 w 1134"/>
                <a:gd name="T87" fmla="*/ 519 h 1135"/>
                <a:gd name="T88" fmla="*/ 11 w 1134"/>
                <a:gd name="T89" fmla="*/ 455 h 1135"/>
                <a:gd name="T90" fmla="*/ 27 w 1134"/>
                <a:gd name="T91" fmla="*/ 395 h 1135"/>
                <a:gd name="T92" fmla="*/ 52 w 1134"/>
                <a:gd name="T93" fmla="*/ 330 h 1135"/>
                <a:gd name="T94" fmla="*/ 77 w 1134"/>
                <a:gd name="T95" fmla="*/ 282 h 1135"/>
                <a:gd name="T96" fmla="*/ 102 w 1134"/>
                <a:gd name="T97" fmla="*/ 242 h 1135"/>
                <a:gd name="T98" fmla="*/ 132 w 1134"/>
                <a:gd name="T99" fmla="*/ 203 h 1135"/>
                <a:gd name="T100" fmla="*/ 177 w 1134"/>
                <a:gd name="T101" fmla="*/ 155 h 1135"/>
                <a:gd name="T102" fmla="*/ 209 w 1134"/>
                <a:gd name="T103" fmla="*/ 128 h 1135"/>
                <a:gd name="T104" fmla="*/ 253 w 1134"/>
                <a:gd name="T105" fmla="*/ 95 h 1135"/>
                <a:gd name="T106" fmla="*/ 303 w 1134"/>
                <a:gd name="T107" fmla="*/ 66 h 1135"/>
                <a:gd name="T108" fmla="*/ 353 w 1134"/>
                <a:gd name="T109" fmla="*/ 42 h 1135"/>
                <a:gd name="T110" fmla="*/ 404 w 1134"/>
                <a:gd name="T111" fmla="*/ 24 h 1135"/>
                <a:gd name="T112" fmla="*/ 479 w 1134"/>
                <a:gd name="T113" fmla="*/ 7 h 1135"/>
                <a:gd name="T114" fmla="*/ 529 w 1134"/>
                <a:gd name="T115" fmla="*/ 1 h 11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4"/>
                <a:gd name="T175" fmla="*/ 0 h 1135"/>
                <a:gd name="T176" fmla="*/ 1134 w 1134"/>
                <a:gd name="T177" fmla="*/ 1135 h 11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4" h="1135">
                  <a:moveTo>
                    <a:pt x="554" y="0"/>
                  </a:moveTo>
                  <a:lnTo>
                    <a:pt x="580" y="0"/>
                  </a:lnTo>
                  <a:lnTo>
                    <a:pt x="605" y="1"/>
                  </a:lnTo>
                  <a:lnTo>
                    <a:pt x="616" y="2"/>
                  </a:lnTo>
                  <a:lnTo>
                    <a:pt x="630" y="4"/>
                  </a:lnTo>
                  <a:lnTo>
                    <a:pt x="655" y="7"/>
                  </a:lnTo>
                  <a:lnTo>
                    <a:pt x="680" y="12"/>
                  </a:lnTo>
                  <a:lnTo>
                    <a:pt x="705" y="17"/>
                  </a:lnTo>
                  <a:lnTo>
                    <a:pt x="730" y="24"/>
                  </a:lnTo>
                  <a:lnTo>
                    <a:pt x="740" y="27"/>
                  </a:lnTo>
                  <a:lnTo>
                    <a:pt x="755" y="33"/>
                  </a:lnTo>
                  <a:lnTo>
                    <a:pt x="780" y="42"/>
                  </a:lnTo>
                  <a:lnTo>
                    <a:pt x="805" y="53"/>
                  </a:lnTo>
                  <a:lnTo>
                    <a:pt x="806" y="53"/>
                  </a:lnTo>
                  <a:lnTo>
                    <a:pt x="831" y="66"/>
                  </a:lnTo>
                  <a:lnTo>
                    <a:pt x="853" y="78"/>
                  </a:lnTo>
                  <a:lnTo>
                    <a:pt x="856" y="79"/>
                  </a:lnTo>
                  <a:lnTo>
                    <a:pt x="881" y="95"/>
                  </a:lnTo>
                  <a:lnTo>
                    <a:pt x="906" y="112"/>
                  </a:lnTo>
                  <a:lnTo>
                    <a:pt x="926" y="128"/>
                  </a:lnTo>
                  <a:lnTo>
                    <a:pt x="931" y="133"/>
                  </a:lnTo>
                  <a:lnTo>
                    <a:pt x="954" y="153"/>
                  </a:lnTo>
                  <a:lnTo>
                    <a:pt x="982" y="181"/>
                  </a:lnTo>
                  <a:lnTo>
                    <a:pt x="1002" y="203"/>
                  </a:lnTo>
                  <a:lnTo>
                    <a:pt x="1007" y="209"/>
                  </a:lnTo>
                  <a:lnTo>
                    <a:pt x="1021" y="229"/>
                  </a:lnTo>
                  <a:lnTo>
                    <a:pt x="1032" y="242"/>
                  </a:lnTo>
                  <a:lnTo>
                    <a:pt x="1040" y="254"/>
                  </a:lnTo>
                  <a:lnTo>
                    <a:pt x="1055" y="279"/>
                  </a:lnTo>
                  <a:lnTo>
                    <a:pt x="1057" y="282"/>
                  </a:lnTo>
                  <a:lnTo>
                    <a:pt x="1069" y="304"/>
                  </a:lnTo>
                  <a:lnTo>
                    <a:pt x="1082" y="329"/>
                  </a:lnTo>
                  <a:lnTo>
                    <a:pt x="1082" y="330"/>
                  </a:lnTo>
                  <a:lnTo>
                    <a:pt x="1102" y="379"/>
                  </a:lnTo>
                  <a:lnTo>
                    <a:pt x="1107" y="395"/>
                  </a:lnTo>
                  <a:lnTo>
                    <a:pt x="1110" y="405"/>
                  </a:lnTo>
                  <a:lnTo>
                    <a:pt x="1118" y="429"/>
                  </a:lnTo>
                  <a:lnTo>
                    <a:pt x="1128" y="480"/>
                  </a:lnTo>
                  <a:lnTo>
                    <a:pt x="1131" y="505"/>
                  </a:lnTo>
                  <a:lnTo>
                    <a:pt x="1132" y="519"/>
                  </a:lnTo>
                  <a:lnTo>
                    <a:pt x="1134" y="530"/>
                  </a:lnTo>
                  <a:lnTo>
                    <a:pt x="1134" y="605"/>
                  </a:lnTo>
                  <a:lnTo>
                    <a:pt x="1132" y="616"/>
                  </a:lnTo>
                  <a:lnTo>
                    <a:pt x="1131" y="631"/>
                  </a:lnTo>
                  <a:lnTo>
                    <a:pt x="1128" y="656"/>
                  </a:lnTo>
                  <a:lnTo>
                    <a:pt x="1123" y="681"/>
                  </a:lnTo>
                  <a:lnTo>
                    <a:pt x="1118" y="706"/>
                  </a:lnTo>
                  <a:lnTo>
                    <a:pt x="1110" y="731"/>
                  </a:lnTo>
                  <a:lnTo>
                    <a:pt x="1107" y="741"/>
                  </a:lnTo>
                  <a:lnTo>
                    <a:pt x="1102" y="756"/>
                  </a:lnTo>
                  <a:lnTo>
                    <a:pt x="1082" y="805"/>
                  </a:lnTo>
                  <a:lnTo>
                    <a:pt x="1082" y="807"/>
                  </a:lnTo>
                  <a:lnTo>
                    <a:pt x="1069" y="832"/>
                  </a:lnTo>
                  <a:lnTo>
                    <a:pt x="1057" y="854"/>
                  </a:lnTo>
                  <a:lnTo>
                    <a:pt x="1055" y="857"/>
                  </a:lnTo>
                  <a:lnTo>
                    <a:pt x="1040" y="882"/>
                  </a:lnTo>
                  <a:lnTo>
                    <a:pt x="1032" y="893"/>
                  </a:lnTo>
                  <a:lnTo>
                    <a:pt x="1021" y="907"/>
                  </a:lnTo>
                  <a:lnTo>
                    <a:pt x="1007" y="926"/>
                  </a:lnTo>
                  <a:lnTo>
                    <a:pt x="1002" y="932"/>
                  </a:lnTo>
                  <a:lnTo>
                    <a:pt x="982" y="956"/>
                  </a:lnTo>
                  <a:lnTo>
                    <a:pt x="980" y="957"/>
                  </a:lnTo>
                  <a:lnTo>
                    <a:pt x="954" y="983"/>
                  </a:lnTo>
                  <a:lnTo>
                    <a:pt x="931" y="1003"/>
                  </a:lnTo>
                  <a:lnTo>
                    <a:pt x="926" y="1008"/>
                  </a:lnTo>
                  <a:lnTo>
                    <a:pt x="906" y="1023"/>
                  </a:lnTo>
                  <a:lnTo>
                    <a:pt x="881" y="1040"/>
                  </a:lnTo>
                  <a:lnTo>
                    <a:pt x="856" y="1056"/>
                  </a:lnTo>
                  <a:lnTo>
                    <a:pt x="853" y="1058"/>
                  </a:lnTo>
                  <a:lnTo>
                    <a:pt x="831" y="1071"/>
                  </a:lnTo>
                  <a:lnTo>
                    <a:pt x="806" y="1083"/>
                  </a:lnTo>
                  <a:lnTo>
                    <a:pt x="805" y="1083"/>
                  </a:lnTo>
                  <a:lnTo>
                    <a:pt x="780" y="1094"/>
                  </a:lnTo>
                  <a:lnTo>
                    <a:pt x="755" y="1104"/>
                  </a:lnTo>
                  <a:lnTo>
                    <a:pt x="740" y="1108"/>
                  </a:lnTo>
                  <a:lnTo>
                    <a:pt x="730" y="1111"/>
                  </a:lnTo>
                  <a:lnTo>
                    <a:pt x="705" y="1118"/>
                  </a:lnTo>
                  <a:lnTo>
                    <a:pt x="680" y="1124"/>
                  </a:lnTo>
                  <a:lnTo>
                    <a:pt x="655" y="1128"/>
                  </a:lnTo>
                  <a:lnTo>
                    <a:pt x="630" y="1132"/>
                  </a:lnTo>
                  <a:lnTo>
                    <a:pt x="616" y="1133"/>
                  </a:lnTo>
                  <a:lnTo>
                    <a:pt x="605" y="1134"/>
                  </a:lnTo>
                  <a:lnTo>
                    <a:pt x="580" y="1135"/>
                  </a:lnTo>
                  <a:lnTo>
                    <a:pt x="554" y="1135"/>
                  </a:lnTo>
                  <a:lnTo>
                    <a:pt x="529" y="1134"/>
                  </a:lnTo>
                  <a:lnTo>
                    <a:pt x="519" y="1133"/>
                  </a:lnTo>
                  <a:lnTo>
                    <a:pt x="504" y="1132"/>
                  </a:lnTo>
                  <a:lnTo>
                    <a:pt x="479" y="1128"/>
                  </a:lnTo>
                  <a:lnTo>
                    <a:pt x="454" y="1124"/>
                  </a:lnTo>
                  <a:lnTo>
                    <a:pt x="429" y="1118"/>
                  </a:lnTo>
                  <a:lnTo>
                    <a:pt x="404" y="1111"/>
                  </a:lnTo>
                  <a:lnTo>
                    <a:pt x="393" y="1108"/>
                  </a:lnTo>
                  <a:lnTo>
                    <a:pt x="378" y="1104"/>
                  </a:lnTo>
                  <a:lnTo>
                    <a:pt x="353" y="1094"/>
                  </a:lnTo>
                  <a:lnTo>
                    <a:pt x="330" y="1083"/>
                  </a:lnTo>
                  <a:lnTo>
                    <a:pt x="328" y="1083"/>
                  </a:lnTo>
                  <a:lnTo>
                    <a:pt x="303" y="1071"/>
                  </a:lnTo>
                  <a:lnTo>
                    <a:pt x="281" y="1058"/>
                  </a:lnTo>
                  <a:lnTo>
                    <a:pt x="278" y="1056"/>
                  </a:lnTo>
                  <a:lnTo>
                    <a:pt x="253" y="1040"/>
                  </a:lnTo>
                  <a:lnTo>
                    <a:pt x="242" y="1033"/>
                  </a:lnTo>
                  <a:lnTo>
                    <a:pt x="228" y="1023"/>
                  </a:lnTo>
                  <a:lnTo>
                    <a:pt x="209" y="1008"/>
                  </a:lnTo>
                  <a:lnTo>
                    <a:pt x="202" y="1003"/>
                  </a:lnTo>
                  <a:lnTo>
                    <a:pt x="179" y="983"/>
                  </a:lnTo>
                  <a:lnTo>
                    <a:pt x="177" y="980"/>
                  </a:lnTo>
                  <a:lnTo>
                    <a:pt x="155" y="957"/>
                  </a:lnTo>
                  <a:lnTo>
                    <a:pt x="152" y="956"/>
                  </a:lnTo>
                  <a:lnTo>
                    <a:pt x="132" y="932"/>
                  </a:lnTo>
                  <a:lnTo>
                    <a:pt x="127" y="926"/>
                  </a:lnTo>
                  <a:lnTo>
                    <a:pt x="112" y="907"/>
                  </a:lnTo>
                  <a:lnTo>
                    <a:pt x="102" y="893"/>
                  </a:lnTo>
                  <a:lnTo>
                    <a:pt x="95" y="882"/>
                  </a:lnTo>
                  <a:lnTo>
                    <a:pt x="79" y="857"/>
                  </a:lnTo>
                  <a:lnTo>
                    <a:pt x="77" y="854"/>
                  </a:lnTo>
                  <a:lnTo>
                    <a:pt x="64" y="832"/>
                  </a:lnTo>
                  <a:lnTo>
                    <a:pt x="52" y="807"/>
                  </a:lnTo>
                  <a:lnTo>
                    <a:pt x="52" y="805"/>
                  </a:lnTo>
                  <a:lnTo>
                    <a:pt x="41" y="781"/>
                  </a:lnTo>
                  <a:lnTo>
                    <a:pt x="31" y="756"/>
                  </a:lnTo>
                  <a:lnTo>
                    <a:pt x="27" y="741"/>
                  </a:lnTo>
                  <a:lnTo>
                    <a:pt x="24" y="731"/>
                  </a:lnTo>
                  <a:lnTo>
                    <a:pt x="17" y="706"/>
                  </a:lnTo>
                  <a:lnTo>
                    <a:pt x="11" y="681"/>
                  </a:lnTo>
                  <a:lnTo>
                    <a:pt x="6" y="656"/>
                  </a:lnTo>
                  <a:lnTo>
                    <a:pt x="3" y="631"/>
                  </a:lnTo>
                  <a:lnTo>
                    <a:pt x="1" y="616"/>
                  </a:lnTo>
                  <a:lnTo>
                    <a:pt x="1" y="605"/>
                  </a:lnTo>
                  <a:lnTo>
                    <a:pt x="0" y="580"/>
                  </a:lnTo>
                  <a:lnTo>
                    <a:pt x="0" y="555"/>
                  </a:lnTo>
                  <a:lnTo>
                    <a:pt x="1" y="530"/>
                  </a:lnTo>
                  <a:lnTo>
                    <a:pt x="1" y="519"/>
                  </a:lnTo>
                  <a:lnTo>
                    <a:pt x="3" y="505"/>
                  </a:lnTo>
                  <a:lnTo>
                    <a:pt x="6" y="480"/>
                  </a:lnTo>
                  <a:lnTo>
                    <a:pt x="11" y="455"/>
                  </a:lnTo>
                  <a:lnTo>
                    <a:pt x="17" y="429"/>
                  </a:lnTo>
                  <a:lnTo>
                    <a:pt x="24" y="405"/>
                  </a:lnTo>
                  <a:lnTo>
                    <a:pt x="27" y="395"/>
                  </a:lnTo>
                  <a:lnTo>
                    <a:pt x="31" y="379"/>
                  </a:lnTo>
                  <a:lnTo>
                    <a:pt x="41" y="354"/>
                  </a:lnTo>
                  <a:lnTo>
                    <a:pt x="52" y="330"/>
                  </a:lnTo>
                  <a:lnTo>
                    <a:pt x="52" y="329"/>
                  </a:lnTo>
                  <a:lnTo>
                    <a:pt x="64" y="304"/>
                  </a:lnTo>
                  <a:lnTo>
                    <a:pt x="77" y="282"/>
                  </a:lnTo>
                  <a:lnTo>
                    <a:pt x="79" y="279"/>
                  </a:lnTo>
                  <a:lnTo>
                    <a:pt x="95" y="254"/>
                  </a:lnTo>
                  <a:lnTo>
                    <a:pt x="102" y="242"/>
                  </a:lnTo>
                  <a:lnTo>
                    <a:pt x="112" y="229"/>
                  </a:lnTo>
                  <a:lnTo>
                    <a:pt x="127" y="209"/>
                  </a:lnTo>
                  <a:lnTo>
                    <a:pt x="132" y="203"/>
                  </a:lnTo>
                  <a:lnTo>
                    <a:pt x="152" y="181"/>
                  </a:lnTo>
                  <a:lnTo>
                    <a:pt x="155" y="178"/>
                  </a:lnTo>
                  <a:lnTo>
                    <a:pt x="177" y="155"/>
                  </a:lnTo>
                  <a:lnTo>
                    <a:pt x="179" y="153"/>
                  </a:lnTo>
                  <a:lnTo>
                    <a:pt x="202" y="133"/>
                  </a:lnTo>
                  <a:lnTo>
                    <a:pt x="209" y="128"/>
                  </a:lnTo>
                  <a:lnTo>
                    <a:pt x="228" y="112"/>
                  </a:lnTo>
                  <a:lnTo>
                    <a:pt x="242" y="103"/>
                  </a:lnTo>
                  <a:lnTo>
                    <a:pt x="253" y="95"/>
                  </a:lnTo>
                  <a:lnTo>
                    <a:pt x="278" y="79"/>
                  </a:lnTo>
                  <a:lnTo>
                    <a:pt x="281" y="78"/>
                  </a:lnTo>
                  <a:lnTo>
                    <a:pt x="303" y="66"/>
                  </a:lnTo>
                  <a:lnTo>
                    <a:pt x="328" y="53"/>
                  </a:lnTo>
                  <a:lnTo>
                    <a:pt x="330" y="53"/>
                  </a:lnTo>
                  <a:lnTo>
                    <a:pt x="353" y="42"/>
                  </a:lnTo>
                  <a:lnTo>
                    <a:pt x="378" y="33"/>
                  </a:lnTo>
                  <a:lnTo>
                    <a:pt x="393" y="27"/>
                  </a:lnTo>
                  <a:lnTo>
                    <a:pt x="404" y="24"/>
                  </a:lnTo>
                  <a:lnTo>
                    <a:pt x="429" y="17"/>
                  </a:lnTo>
                  <a:lnTo>
                    <a:pt x="454" y="12"/>
                  </a:lnTo>
                  <a:lnTo>
                    <a:pt x="479" y="7"/>
                  </a:lnTo>
                  <a:lnTo>
                    <a:pt x="504" y="4"/>
                  </a:lnTo>
                  <a:lnTo>
                    <a:pt x="519" y="2"/>
                  </a:lnTo>
                  <a:lnTo>
                    <a:pt x="529" y="1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008080"/>
            </a:solidFill>
            <a:ln w="0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" name="Freeform 1976"/>
            <p:cNvSpPr>
              <a:spLocks noChangeAspect="1"/>
            </p:cNvSpPr>
            <p:nvPr/>
          </p:nvSpPr>
          <p:spPr bwMode="auto">
            <a:xfrm>
              <a:off x="2138" y="1640"/>
              <a:ext cx="1091" cy="1091"/>
            </a:xfrm>
            <a:custGeom>
              <a:avLst/>
              <a:gdLst>
                <a:gd name="T0" fmla="*/ 583 w 1091"/>
                <a:gd name="T1" fmla="*/ 1 h 1091"/>
                <a:gd name="T2" fmla="*/ 633 w 1091"/>
                <a:gd name="T3" fmla="*/ 7 h 1091"/>
                <a:gd name="T4" fmla="*/ 708 w 1091"/>
                <a:gd name="T5" fmla="*/ 26 h 1091"/>
                <a:gd name="T6" fmla="*/ 758 w 1091"/>
                <a:gd name="T7" fmla="*/ 44 h 1091"/>
                <a:gd name="T8" fmla="*/ 809 w 1091"/>
                <a:gd name="T9" fmla="*/ 68 h 1091"/>
                <a:gd name="T10" fmla="*/ 859 w 1091"/>
                <a:gd name="T11" fmla="*/ 100 h 1091"/>
                <a:gd name="T12" fmla="*/ 899 w 1091"/>
                <a:gd name="T13" fmla="*/ 131 h 1091"/>
                <a:gd name="T14" fmla="*/ 952 w 1091"/>
                <a:gd name="T15" fmla="*/ 181 h 1091"/>
                <a:gd name="T16" fmla="*/ 991 w 1091"/>
                <a:gd name="T17" fmla="*/ 232 h 1091"/>
                <a:gd name="T18" fmla="*/ 1022 w 1091"/>
                <a:gd name="T19" fmla="*/ 282 h 1091"/>
                <a:gd name="T20" fmla="*/ 1047 w 1091"/>
                <a:gd name="T21" fmla="*/ 332 h 1091"/>
                <a:gd name="T22" fmla="*/ 1065 w 1091"/>
                <a:gd name="T23" fmla="*/ 383 h 1091"/>
                <a:gd name="T24" fmla="*/ 1084 w 1091"/>
                <a:gd name="T25" fmla="*/ 458 h 1091"/>
                <a:gd name="T26" fmla="*/ 1090 w 1091"/>
                <a:gd name="T27" fmla="*/ 508 h 1091"/>
                <a:gd name="T28" fmla="*/ 1090 w 1091"/>
                <a:gd name="T29" fmla="*/ 583 h 1091"/>
                <a:gd name="T30" fmla="*/ 1084 w 1091"/>
                <a:gd name="T31" fmla="*/ 634 h 1091"/>
                <a:gd name="T32" fmla="*/ 1065 w 1091"/>
                <a:gd name="T33" fmla="*/ 709 h 1091"/>
                <a:gd name="T34" fmla="*/ 1047 w 1091"/>
                <a:gd name="T35" fmla="*/ 759 h 1091"/>
                <a:gd name="T36" fmla="*/ 1022 w 1091"/>
                <a:gd name="T37" fmla="*/ 810 h 1091"/>
                <a:gd name="T38" fmla="*/ 985 w 1091"/>
                <a:gd name="T39" fmla="*/ 869 h 1091"/>
                <a:gd name="T40" fmla="*/ 927 w 1091"/>
                <a:gd name="T41" fmla="*/ 935 h 1091"/>
                <a:gd name="T42" fmla="*/ 884 w 1091"/>
                <a:gd name="T43" fmla="*/ 973 h 1091"/>
                <a:gd name="T44" fmla="*/ 834 w 1091"/>
                <a:gd name="T45" fmla="*/ 1008 h 1091"/>
                <a:gd name="T46" fmla="*/ 785 w 1091"/>
                <a:gd name="T47" fmla="*/ 1036 h 1091"/>
                <a:gd name="T48" fmla="*/ 733 w 1091"/>
                <a:gd name="T49" fmla="*/ 1058 h 1091"/>
                <a:gd name="T50" fmla="*/ 683 w 1091"/>
                <a:gd name="T51" fmla="*/ 1074 h 1091"/>
                <a:gd name="T52" fmla="*/ 622 w 1091"/>
                <a:gd name="T53" fmla="*/ 1086 h 1091"/>
                <a:gd name="T54" fmla="*/ 558 w 1091"/>
                <a:gd name="T55" fmla="*/ 1091 h 1091"/>
                <a:gd name="T56" fmla="*/ 482 w 1091"/>
                <a:gd name="T57" fmla="*/ 1088 h 1091"/>
                <a:gd name="T58" fmla="*/ 407 w 1091"/>
                <a:gd name="T59" fmla="*/ 1074 h 1091"/>
                <a:gd name="T60" fmla="*/ 356 w 1091"/>
                <a:gd name="T61" fmla="*/ 1058 h 1091"/>
                <a:gd name="T62" fmla="*/ 305 w 1091"/>
                <a:gd name="T63" fmla="*/ 1036 h 1091"/>
                <a:gd name="T64" fmla="*/ 256 w 1091"/>
                <a:gd name="T65" fmla="*/ 1008 h 1091"/>
                <a:gd name="T66" fmla="*/ 206 w 1091"/>
                <a:gd name="T67" fmla="*/ 973 h 1091"/>
                <a:gd name="T68" fmla="*/ 163 w 1091"/>
                <a:gd name="T69" fmla="*/ 935 h 1091"/>
                <a:gd name="T70" fmla="*/ 130 w 1091"/>
                <a:gd name="T71" fmla="*/ 901 h 1091"/>
                <a:gd name="T72" fmla="*/ 99 w 1091"/>
                <a:gd name="T73" fmla="*/ 860 h 1091"/>
                <a:gd name="T74" fmla="*/ 67 w 1091"/>
                <a:gd name="T75" fmla="*/ 810 h 1091"/>
                <a:gd name="T76" fmla="*/ 42 w 1091"/>
                <a:gd name="T77" fmla="*/ 759 h 1091"/>
                <a:gd name="T78" fmla="*/ 24 w 1091"/>
                <a:gd name="T79" fmla="*/ 709 h 1091"/>
                <a:gd name="T80" fmla="*/ 7 w 1091"/>
                <a:gd name="T81" fmla="*/ 634 h 1091"/>
                <a:gd name="T82" fmla="*/ 1 w 1091"/>
                <a:gd name="T83" fmla="*/ 583 h 1091"/>
                <a:gd name="T84" fmla="*/ 1 w 1091"/>
                <a:gd name="T85" fmla="*/ 508 h 1091"/>
                <a:gd name="T86" fmla="*/ 7 w 1091"/>
                <a:gd name="T87" fmla="*/ 458 h 1091"/>
                <a:gd name="T88" fmla="*/ 24 w 1091"/>
                <a:gd name="T89" fmla="*/ 383 h 1091"/>
                <a:gd name="T90" fmla="*/ 42 w 1091"/>
                <a:gd name="T91" fmla="*/ 332 h 1091"/>
                <a:gd name="T92" fmla="*/ 67 w 1091"/>
                <a:gd name="T93" fmla="*/ 282 h 1091"/>
                <a:gd name="T94" fmla="*/ 99 w 1091"/>
                <a:gd name="T95" fmla="*/ 232 h 1091"/>
                <a:gd name="T96" fmla="*/ 130 w 1091"/>
                <a:gd name="T97" fmla="*/ 191 h 1091"/>
                <a:gd name="T98" fmla="*/ 163 w 1091"/>
                <a:gd name="T99" fmla="*/ 156 h 1091"/>
                <a:gd name="T100" fmla="*/ 222 w 1091"/>
                <a:gd name="T101" fmla="*/ 106 h 1091"/>
                <a:gd name="T102" fmla="*/ 281 w 1091"/>
                <a:gd name="T103" fmla="*/ 68 h 1091"/>
                <a:gd name="T104" fmla="*/ 331 w 1091"/>
                <a:gd name="T105" fmla="*/ 44 h 1091"/>
                <a:gd name="T106" fmla="*/ 382 w 1091"/>
                <a:gd name="T107" fmla="*/ 26 h 1091"/>
                <a:gd name="T108" fmla="*/ 469 w 1091"/>
                <a:gd name="T109" fmla="*/ 5 h 1091"/>
                <a:gd name="T110" fmla="*/ 532 w 1091"/>
                <a:gd name="T111" fmla="*/ 0 h 10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91"/>
                <a:gd name="T169" fmla="*/ 0 h 1091"/>
                <a:gd name="T170" fmla="*/ 1091 w 1091"/>
                <a:gd name="T171" fmla="*/ 1091 h 109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91" h="1091">
                  <a:moveTo>
                    <a:pt x="532" y="0"/>
                  </a:moveTo>
                  <a:lnTo>
                    <a:pt x="558" y="0"/>
                  </a:lnTo>
                  <a:lnTo>
                    <a:pt x="583" y="1"/>
                  </a:lnTo>
                  <a:lnTo>
                    <a:pt x="608" y="4"/>
                  </a:lnTo>
                  <a:lnTo>
                    <a:pt x="622" y="5"/>
                  </a:lnTo>
                  <a:lnTo>
                    <a:pt x="633" y="7"/>
                  </a:lnTo>
                  <a:lnTo>
                    <a:pt x="658" y="12"/>
                  </a:lnTo>
                  <a:lnTo>
                    <a:pt x="683" y="18"/>
                  </a:lnTo>
                  <a:lnTo>
                    <a:pt x="708" y="26"/>
                  </a:lnTo>
                  <a:lnTo>
                    <a:pt x="724" y="31"/>
                  </a:lnTo>
                  <a:lnTo>
                    <a:pt x="733" y="34"/>
                  </a:lnTo>
                  <a:lnTo>
                    <a:pt x="758" y="44"/>
                  </a:lnTo>
                  <a:lnTo>
                    <a:pt x="784" y="55"/>
                  </a:lnTo>
                  <a:lnTo>
                    <a:pt x="785" y="56"/>
                  </a:lnTo>
                  <a:lnTo>
                    <a:pt x="809" y="68"/>
                  </a:lnTo>
                  <a:lnTo>
                    <a:pt x="831" y="81"/>
                  </a:lnTo>
                  <a:lnTo>
                    <a:pt x="834" y="83"/>
                  </a:lnTo>
                  <a:lnTo>
                    <a:pt x="859" y="100"/>
                  </a:lnTo>
                  <a:lnTo>
                    <a:pt x="868" y="106"/>
                  </a:lnTo>
                  <a:lnTo>
                    <a:pt x="884" y="119"/>
                  </a:lnTo>
                  <a:lnTo>
                    <a:pt x="899" y="131"/>
                  </a:lnTo>
                  <a:lnTo>
                    <a:pt x="909" y="139"/>
                  </a:lnTo>
                  <a:lnTo>
                    <a:pt x="927" y="156"/>
                  </a:lnTo>
                  <a:lnTo>
                    <a:pt x="952" y="181"/>
                  </a:lnTo>
                  <a:lnTo>
                    <a:pt x="960" y="191"/>
                  </a:lnTo>
                  <a:lnTo>
                    <a:pt x="985" y="222"/>
                  </a:lnTo>
                  <a:lnTo>
                    <a:pt x="991" y="232"/>
                  </a:lnTo>
                  <a:lnTo>
                    <a:pt x="1008" y="257"/>
                  </a:lnTo>
                  <a:lnTo>
                    <a:pt x="1010" y="260"/>
                  </a:lnTo>
                  <a:lnTo>
                    <a:pt x="1022" y="282"/>
                  </a:lnTo>
                  <a:lnTo>
                    <a:pt x="1035" y="306"/>
                  </a:lnTo>
                  <a:lnTo>
                    <a:pt x="1036" y="307"/>
                  </a:lnTo>
                  <a:lnTo>
                    <a:pt x="1047" y="332"/>
                  </a:lnTo>
                  <a:lnTo>
                    <a:pt x="1057" y="357"/>
                  </a:lnTo>
                  <a:lnTo>
                    <a:pt x="1060" y="367"/>
                  </a:lnTo>
                  <a:lnTo>
                    <a:pt x="1065" y="383"/>
                  </a:lnTo>
                  <a:lnTo>
                    <a:pt x="1073" y="407"/>
                  </a:lnTo>
                  <a:lnTo>
                    <a:pt x="1079" y="433"/>
                  </a:lnTo>
                  <a:lnTo>
                    <a:pt x="1084" y="458"/>
                  </a:lnTo>
                  <a:lnTo>
                    <a:pt x="1085" y="469"/>
                  </a:lnTo>
                  <a:lnTo>
                    <a:pt x="1087" y="483"/>
                  </a:lnTo>
                  <a:lnTo>
                    <a:pt x="1090" y="508"/>
                  </a:lnTo>
                  <a:lnTo>
                    <a:pt x="1091" y="533"/>
                  </a:lnTo>
                  <a:lnTo>
                    <a:pt x="1091" y="558"/>
                  </a:lnTo>
                  <a:lnTo>
                    <a:pt x="1090" y="583"/>
                  </a:lnTo>
                  <a:lnTo>
                    <a:pt x="1087" y="609"/>
                  </a:lnTo>
                  <a:lnTo>
                    <a:pt x="1085" y="622"/>
                  </a:lnTo>
                  <a:lnTo>
                    <a:pt x="1084" y="634"/>
                  </a:lnTo>
                  <a:lnTo>
                    <a:pt x="1079" y="659"/>
                  </a:lnTo>
                  <a:lnTo>
                    <a:pt x="1073" y="684"/>
                  </a:lnTo>
                  <a:lnTo>
                    <a:pt x="1065" y="709"/>
                  </a:lnTo>
                  <a:lnTo>
                    <a:pt x="1060" y="726"/>
                  </a:lnTo>
                  <a:lnTo>
                    <a:pt x="1057" y="734"/>
                  </a:lnTo>
                  <a:lnTo>
                    <a:pt x="1047" y="759"/>
                  </a:lnTo>
                  <a:lnTo>
                    <a:pt x="1036" y="785"/>
                  </a:lnTo>
                  <a:lnTo>
                    <a:pt x="1035" y="786"/>
                  </a:lnTo>
                  <a:lnTo>
                    <a:pt x="1022" y="810"/>
                  </a:lnTo>
                  <a:lnTo>
                    <a:pt x="1010" y="831"/>
                  </a:lnTo>
                  <a:lnTo>
                    <a:pt x="991" y="860"/>
                  </a:lnTo>
                  <a:lnTo>
                    <a:pt x="985" y="869"/>
                  </a:lnTo>
                  <a:lnTo>
                    <a:pt x="960" y="901"/>
                  </a:lnTo>
                  <a:lnTo>
                    <a:pt x="952" y="910"/>
                  </a:lnTo>
                  <a:lnTo>
                    <a:pt x="927" y="935"/>
                  </a:lnTo>
                  <a:lnTo>
                    <a:pt x="909" y="952"/>
                  </a:lnTo>
                  <a:lnTo>
                    <a:pt x="899" y="961"/>
                  </a:lnTo>
                  <a:lnTo>
                    <a:pt x="884" y="973"/>
                  </a:lnTo>
                  <a:lnTo>
                    <a:pt x="868" y="986"/>
                  </a:lnTo>
                  <a:lnTo>
                    <a:pt x="859" y="992"/>
                  </a:lnTo>
                  <a:lnTo>
                    <a:pt x="834" y="1008"/>
                  </a:lnTo>
                  <a:lnTo>
                    <a:pt x="831" y="1011"/>
                  </a:lnTo>
                  <a:lnTo>
                    <a:pt x="809" y="1023"/>
                  </a:lnTo>
                  <a:lnTo>
                    <a:pt x="785" y="1036"/>
                  </a:lnTo>
                  <a:lnTo>
                    <a:pt x="784" y="1036"/>
                  </a:lnTo>
                  <a:lnTo>
                    <a:pt x="758" y="1049"/>
                  </a:lnTo>
                  <a:lnTo>
                    <a:pt x="733" y="1058"/>
                  </a:lnTo>
                  <a:lnTo>
                    <a:pt x="724" y="1061"/>
                  </a:lnTo>
                  <a:lnTo>
                    <a:pt x="708" y="1067"/>
                  </a:lnTo>
                  <a:lnTo>
                    <a:pt x="683" y="1074"/>
                  </a:lnTo>
                  <a:lnTo>
                    <a:pt x="658" y="1079"/>
                  </a:lnTo>
                  <a:lnTo>
                    <a:pt x="633" y="1084"/>
                  </a:lnTo>
                  <a:lnTo>
                    <a:pt x="622" y="1086"/>
                  </a:lnTo>
                  <a:lnTo>
                    <a:pt x="608" y="1088"/>
                  </a:lnTo>
                  <a:lnTo>
                    <a:pt x="583" y="1090"/>
                  </a:lnTo>
                  <a:lnTo>
                    <a:pt x="558" y="1091"/>
                  </a:lnTo>
                  <a:lnTo>
                    <a:pt x="532" y="1091"/>
                  </a:lnTo>
                  <a:lnTo>
                    <a:pt x="507" y="1090"/>
                  </a:lnTo>
                  <a:lnTo>
                    <a:pt x="482" y="1088"/>
                  </a:lnTo>
                  <a:lnTo>
                    <a:pt x="469" y="1086"/>
                  </a:lnTo>
                  <a:lnTo>
                    <a:pt x="432" y="1079"/>
                  </a:lnTo>
                  <a:lnTo>
                    <a:pt x="407" y="1074"/>
                  </a:lnTo>
                  <a:lnTo>
                    <a:pt x="382" y="1067"/>
                  </a:lnTo>
                  <a:lnTo>
                    <a:pt x="365" y="1061"/>
                  </a:lnTo>
                  <a:lnTo>
                    <a:pt x="356" y="1058"/>
                  </a:lnTo>
                  <a:lnTo>
                    <a:pt x="331" y="1049"/>
                  </a:lnTo>
                  <a:lnTo>
                    <a:pt x="306" y="1036"/>
                  </a:lnTo>
                  <a:lnTo>
                    <a:pt x="305" y="1036"/>
                  </a:lnTo>
                  <a:lnTo>
                    <a:pt x="281" y="1023"/>
                  </a:lnTo>
                  <a:lnTo>
                    <a:pt x="260" y="1011"/>
                  </a:lnTo>
                  <a:lnTo>
                    <a:pt x="256" y="1008"/>
                  </a:lnTo>
                  <a:lnTo>
                    <a:pt x="231" y="992"/>
                  </a:lnTo>
                  <a:lnTo>
                    <a:pt x="222" y="986"/>
                  </a:lnTo>
                  <a:lnTo>
                    <a:pt x="206" y="973"/>
                  </a:lnTo>
                  <a:lnTo>
                    <a:pt x="190" y="961"/>
                  </a:lnTo>
                  <a:lnTo>
                    <a:pt x="180" y="952"/>
                  </a:lnTo>
                  <a:lnTo>
                    <a:pt x="163" y="935"/>
                  </a:lnTo>
                  <a:lnTo>
                    <a:pt x="155" y="928"/>
                  </a:lnTo>
                  <a:lnTo>
                    <a:pt x="139" y="910"/>
                  </a:lnTo>
                  <a:lnTo>
                    <a:pt x="130" y="901"/>
                  </a:lnTo>
                  <a:lnTo>
                    <a:pt x="118" y="885"/>
                  </a:lnTo>
                  <a:lnTo>
                    <a:pt x="105" y="869"/>
                  </a:lnTo>
                  <a:lnTo>
                    <a:pt x="99" y="860"/>
                  </a:lnTo>
                  <a:lnTo>
                    <a:pt x="82" y="835"/>
                  </a:lnTo>
                  <a:lnTo>
                    <a:pt x="80" y="831"/>
                  </a:lnTo>
                  <a:lnTo>
                    <a:pt x="67" y="810"/>
                  </a:lnTo>
                  <a:lnTo>
                    <a:pt x="55" y="786"/>
                  </a:lnTo>
                  <a:lnTo>
                    <a:pt x="55" y="785"/>
                  </a:lnTo>
                  <a:lnTo>
                    <a:pt x="42" y="759"/>
                  </a:lnTo>
                  <a:lnTo>
                    <a:pt x="33" y="734"/>
                  </a:lnTo>
                  <a:lnTo>
                    <a:pt x="30" y="726"/>
                  </a:lnTo>
                  <a:lnTo>
                    <a:pt x="24" y="709"/>
                  </a:lnTo>
                  <a:lnTo>
                    <a:pt x="17" y="684"/>
                  </a:lnTo>
                  <a:lnTo>
                    <a:pt x="11" y="659"/>
                  </a:lnTo>
                  <a:lnTo>
                    <a:pt x="7" y="634"/>
                  </a:lnTo>
                  <a:lnTo>
                    <a:pt x="5" y="622"/>
                  </a:lnTo>
                  <a:lnTo>
                    <a:pt x="3" y="609"/>
                  </a:lnTo>
                  <a:lnTo>
                    <a:pt x="1" y="583"/>
                  </a:lnTo>
                  <a:lnTo>
                    <a:pt x="0" y="558"/>
                  </a:lnTo>
                  <a:lnTo>
                    <a:pt x="0" y="533"/>
                  </a:lnTo>
                  <a:lnTo>
                    <a:pt x="1" y="508"/>
                  </a:lnTo>
                  <a:lnTo>
                    <a:pt x="3" y="483"/>
                  </a:lnTo>
                  <a:lnTo>
                    <a:pt x="5" y="469"/>
                  </a:lnTo>
                  <a:lnTo>
                    <a:pt x="7" y="458"/>
                  </a:lnTo>
                  <a:lnTo>
                    <a:pt x="11" y="433"/>
                  </a:lnTo>
                  <a:lnTo>
                    <a:pt x="17" y="407"/>
                  </a:lnTo>
                  <a:lnTo>
                    <a:pt x="24" y="383"/>
                  </a:lnTo>
                  <a:lnTo>
                    <a:pt x="30" y="367"/>
                  </a:lnTo>
                  <a:lnTo>
                    <a:pt x="33" y="357"/>
                  </a:lnTo>
                  <a:lnTo>
                    <a:pt x="42" y="332"/>
                  </a:lnTo>
                  <a:lnTo>
                    <a:pt x="55" y="307"/>
                  </a:lnTo>
                  <a:lnTo>
                    <a:pt x="55" y="306"/>
                  </a:lnTo>
                  <a:lnTo>
                    <a:pt x="67" y="282"/>
                  </a:lnTo>
                  <a:lnTo>
                    <a:pt x="80" y="260"/>
                  </a:lnTo>
                  <a:lnTo>
                    <a:pt x="82" y="257"/>
                  </a:lnTo>
                  <a:lnTo>
                    <a:pt x="99" y="232"/>
                  </a:lnTo>
                  <a:lnTo>
                    <a:pt x="105" y="222"/>
                  </a:lnTo>
                  <a:lnTo>
                    <a:pt x="118" y="207"/>
                  </a:lnTo>
                  <a:lnTo>
                    <a:pt x="130" y="191"/>
                  </a:lnTo>
                  <a:lnTo>
                    <a:pt x="139" y="181"/>
                  </a:lnTo>
                  <a:lnTo>
                    <a:pt x="155" y="164"/>
                  </a:lnTo>
                  <a:lnTo>
                    <a:pt x="163" y="156"/>
                  </a:lnTo>
                  <a:lnTo>
                    <a:pt x="180" y="139"/>
                  </a:lnTo>
                  <a:lnTo>
                    <a:pt x="190" y="131"/>
                  </a:lnTo>
                  <a:lnTo>
                    <a:pt x="222" y="106"/>
                  </a:lnTo>
                  <a:lnTo>
                    <a:pt x="231" y="100"/>
                  </a:lnTo>
                  <a:lnTo>
                    <a:pt x="260" y="81"/>
                  </a:lnTo>
                  <a:lnTo>
                    <a:pt x="281" y="68"/>
                  </a:lnTo>
                  <a:lnTo>
                    <a:pt x="305" y="56"/>
                  </a:lnTo>
                  <a:lnTo>
                    <a:pt x="306" y="55"/>
                  </a:lnTo>
                  <a:lnTo>
                    <a:pt x="331" y="44"/>
                  </a:lnTo>
                  <a:lnTo>
                    <a:pt x="356" y="34"/>
                  </a:lnTo>
                  <a:lnTo>
                    <a:pt x="365" y="31"/>
                  </a:lnTo>
                  <a:lnTo>
                    <a:pt x="382" y="26"/>
                  </a:lnTo>
                  <a:lnTo>
                    <a:pt x="407" y="18"/>
                  </a:lnTo>
                  <a:lnTo>
                    <a:pt x="432" y="12"/>
                  </a:lnTo>
                  <a:lnTo>
                    <a:pt x="469" y="5"/>
                  </a:lnTo>
                  <a:lnTo>
                    <a:pt x="482" y="4"/>
                  </a:lnTo>
                  <a:lnTo>
                    <a:pt x="507" y="1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009090"/>
            </a:solidFill>
            <a:ln w="0">
              <a:solidFill>
                <a:srgbClr val="00909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7" name="Freeform 1977"/>
            <p:cNvSpPr>
              <a:spLocks noChangeAspect="1"/>
            </p:cNvSpPr>
            <p:nvPr/>
          </p:nvSpPr>
          <p:spPr bwMode="auto">
            <a:xfrm>
              <a:off x="2157" y="1660"/>
              <a:ext cx="1052" cy="1052"/>
            </a:xfrm>
            <a:custGeom>
              <a:avLst/>
              <a:gdLst>
                <a:gd name="T0" fmla="*/ 564 w 1052"/>
                <a:gd name="T1" fmla="*/ 1 h 1052"/>
                <a:gd name="T2" fmla="*/ 633 w 1052"/>
                <a:gd name="T3" fmla="*/ 11 h 1052"/>
                <a:gd name="T4" fmla="*/ 689 w 1052"/>
                <a:gd name="T5" fmla="*/ 25 h 1052"/>
                <a:gd name="T6" fmla="*/ 739 w 1052"/>
                <a:gd name="T7" fmla="*/ 45 h 1052"/>
                <a:gd name="T8" fmla="*/ 790 w 1052"/>
                <a:gd name="T9" fmla="*/ 70 h 1052"/>
                <a:gd name="T10" fmla="*/ 849 w 1052"/>
                <a:gd name="T11" fmla="*/ 111 h 1052"/>
                <a:gd name="T12" fmla="*/ 890 w 1052"/>
                <a:gd name="T13" fmla="*/ 146 h 1052"/>
                <a:gd name="T14" fmla="*/ 928 w 1052"/>
                <a:gd name="T15" fmla="*/ 187 h 1052"/>
                <a:gd name="T16" fmla="*/ 966 w 1052"/>
                <a:gd name="T17" fmla="*/ 237 h 1052"/>
                <a:gd name="T18" fmla="*/ 995 w 1052"/>
                <a:gd name="T19" fmla="*/ 287 h 1052"/>
                <a:gd name="T20" fmla="*/ 1017 w 1052"/>
                <a:gd name="T21" fmla="*/ 337 h 1052"/>
                <a:gd name="T22" fmla="*/ 1040 w 1052"/>
                <a:gd name="T23" fmla="*/ 413 h 1052"/>
                <a:gd name="T24" fmla="*/ 1049 w 1052"/>
                <a:gd name="T25" fmla="*/ 463 h 1052"/>
                <a:gd name="T26" fmla="*/ 1052 w 1052"/>
                <a:gd name="T27" fmla="*/ 538 h 1052"/>
                <a:gd name="T28" fmla="*/ 1045 w 1052"/>
                <a:gd name="T29" fmla="*/ 614 h 1052"/>
                <a:gd name="T30" fmla="*/ 1034 w 1052"/>
                <a:gd name="T31" fmla="*/ 664 h 1052"/>
                <a:gd name="T32" fmla="*/ 1016 w 1052"/>
                <a:gd name="T33" fmla="*/ 718 h 1052"/>
                <a:gd name="T34" fmla="*/ 991 w 1052"/>
                <a:gd name="T35" fmla="*/ 772 h 1052"/>
                <a:gd name="T36" fmla="*/ 948 w 1052"/>
                <a:gd name="T37" fmla="*/ 840 h 1052"/>
                <a:gd name="T38" fmla="*/ 915 w 1052"/>
                <a:gd name="T39" fmla="*/ 879 h 1052"/>
                <a:gd name="T40" fmla="*/ 880 w 1052"/>
                <a:gd name="T41" fmla="*/ 915 h 1052"/>
                <a:gd name="T42" fmla="*/ 815 w 1052"/>
                <a:gd name="T43" fmla="*/ 966 h 1052"/>
                <a:gd name="T44" fmla="*/ 739 w 1052"/>
                <a:gd name="T45" fmla="*/ 1007 h 1052"/>
                <a:gd name="T46" fmla="*/ 689 w 1052"/>
                <a:gd name="T47" fmla="*/ 1026 h 1052"/>
                <a:gd name="T48" fmla="*/ 633 w 1052"/>
                <a:gd name="T49" fmla="*/ 1041 h 1052"/>
                <a:gd name="T50" fmla="*/ 564 w 1052"/>
                <a:gd name="T51" fmla="*/ 1051 h 1052"/>
                <a:gd name="T52" fmla="*/ 488 w 1052"/>
                <a:gd name="T53" fmla="*/ 1051 h 1052"/>
                <a:gd name="T54" fmla="*/ 418 w 1052"/>
                <a:gd name="T55" fmla="*/ 1041 h 1052"/>
                <a:gd name="T56" fmla="*/ 363 w 1052"/>
                <a:gd name="T57" fmla="*/ 1026 h 1052"/>
                <a:gd name="T58" fmla="*/ 287 w 1052"/>
                <a:gd name="T59" fmla="*/ 994 h 1052"/>
                <a:gd name="T60" fmla="*/ 237 w 1052"/>
                <a:gd name="T61" fmla="*/ 966 h 1052"/>
                <a:gd name="T62" fmla="*/ 187 w 1052"/>
                <a:gd name="T63" fmla="*/ 928 h 1052"/>
                <a:gd name="T64" fmla="*/ 136 w 1052"/>
                <a:gd name="T65" fmla="*/ 879 h 1052"/>
                <a:gd name="T66" fmla="*/ 86 w 1052"/>
                <a:gd name="T67" fmla="*/ 815 h 1052"/>
                <a:gd name="T68" fmla="*/ 56 w 1052"/>
                <a:gd name="T69" fmla="*/ 765 h 1052"/>
                <a:gd name="T70" fmla="*/ 26 w 1052"/>
                <a:gd name="T71" fmla="*/ 689 h 1052"/>
                <a:gd name="T72" fmla="*/ 11 w 1052"/>
                <a:gd name="T73" fmla="*/ 634 h 1052"/>
                <a:gd name="T74" fmla="*/ 1 w 1052"/>
                <a:gd name="T75" fmla="*/ 563 h 1052"/>
                <a:gd name="T76" fmla="*/ 1 w 1052"/>
                <a:gd name="T77" fmla="*/ 488 h 1052"/>
                <a:gd name="T78" fmla="*/ 11 w 1052"/>
                <a:gd name="T79" fmla="*/ 419 h 1052"/>
                <a:gd name="T80" fmla="*/ 26 w 1052"/>
                <a:gd name="T81" fmla="*/ 363 h 1052"/>
                <a:gd name="T82" fmla="*/ 45 w 1052"/>
                <a:gd name="T83" fmla="*/ 312 h 1052"/>
                <a:gd name="T84" fmla="*/ 86 w 1052"/>
                <a:gd name="T85" fmla="*/ 237 h 1052"/>
                <a:gd name="T86" fmla="*/ 136 w 1052"/>
                <a:gd name="T87" fmla="*/ 172 h 1052"/>
                <a:gd name="T88" fmla="*/ 187 w 1052"/>
                <a:gd name="T89" fmla="*/ 123 h 1052"/>
                <a:gd name="T90" fmla="*/ 237 w 1052"/>
                <a:gd name="T91" fmla="*/ 86 h 1052"/>
                <a:gd name="T92" fmla="*/ 287 w 1052"/>
                <a:gd name="T93" fmla="*/ 57 h 1052"/>
                <a:gd name="T94" fmla="*/ 337 w 1052"/>
                <a:gd name="T95" fmla="*/ 34 h 1052"/>
                <a:gd name="T96" fmla="*/ 413 w 1052"/>
                <a:gd name="T97" fmla="*/ 12 h 1052"/>
                <a:gd name="T98" fmla="*/ 463 w 1052"/>
                <a:gd name="T99" fmla="*/ 3 h 10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2"/>
                <a:gd name="T151" fmla="*/ 0 h 1052"/>
                <a:gd name="T152" fmla="*/ 1052 w 1052"/>
                <a:gd name="T153" fmla="*/ 1052 h 10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2" h="1052">
                  <a:moveTo>
                    <a:pt x="513" y="0"/>
                  </a:moveTo>
                  <a:lnTo>
                    <a:pt x="539" y="0"/>
                  </a:lnTo>
                  <a:lnTo>
                    <a:pt x="564" y="1"/>
                  </a:lnTo>
                  <a:lnTo>
                    <a:pt x="589" y="3"/>
                  </a:lnTo>
                  <a:lnTo>
                    <a:pt x="614" y="7"/>
                  </a:lnTo>
                  <a:lnTo>
                    <a:pt x="633" y="11"/>
                  </a:lnTo>
                  <a:lnTo>
                    <a:pt x="639" y="12"/>
                  </a:lnTo>
                  <a:lnTo>
                    <a:pt x="664" y="18"/>
                  </a:lnTo>
                  <a:lnTo>
                    <a:pt x="689" y="25"/>
                  </a:lnTo>
                  <a:lnTo>
                    <a:pt x="714" y="34"/>
                  </a:lnTo>
                  <a:lnTo>
                    <a:pt x="718" y="36"/>
                  </a:lnTo>
                  <a:lnTo>
                    <a:pt x="739" y="45"/>
                  </a:lnTo>
                  <a:lnTo>
                    <a:pt x="765" y="57"/>
                  </a:lnTo>
                  <a:lnTo>
                    <a:pt x="772" y="61"/>
                  </a:lnTo>
                  <a:lnTo>
                    <a:pt x="790" y="70"/>
                  </a:lnTo>
                  <a:lnTo>
                    <a:pt x="815" y="86"/>
                  </a:lnTo>
                  <a:lnTo>
                    <a:pt x="840" y="103"/>
                  </a:lnTo>
                  <a:lnTo>
                    <a:pt x="849" y="111"/>
                  </a:lnTo>
                  <a:lnTo>
                    <a:pt x="865" y="123"/>
                  </a:lnTo>
                  <a:lnTo>
                    <a:pt x="880" y="136"/>
                  </a:lnTo>
                  <a:lnTo>
                    <a:pt x="890" y="146"/>
                  </a:lnTo>
                  <a:lnTo>
                    <a:pt x="906" y="161"/>
                  </a:lnTo>
                  <a:lnTo>
                    <a:pt x="915" y="172"/>
                  </a:lnTo>
                  <a:lnTo>
                    <a:pt x="928" y="187"/>
                  </a:lnTo>
                  <a:lnTo>
                    <a:pt x="941" y="201"/>
                  </a:lnTo>
                  <a:lnTo>
                    <a:pt x="948" y="212"/>
                  </a:lnTo>
                  <a:lnTo>
                    <a:pt x="966" y="237"/>
                  </a:lnTo>
                  <a:lnTo>
                    <a:pt x="981" y="262"/>
                  </a:lnTo>
                  <a:lnTo>
                    <a:pt x="991" y="279"/>
                  </a:lnTo>
                  <a:lnTo>
                    <a:pt x="995" y="287"/>
                  </a:lnTo>
                  <a:lnTo>
                    <a:pt x="1007" y="312"/>
                  </a:lnTo>
                  <a:lnTo>
                    <a:pt x="1016" y="334"/>
                  </a:lnTo>
                  <a:lnTo>
                    <a:pt x="1017" y="337"/>
                  </a:lnTo>
                  <a:lnTo>
                    <a:pt x="1027" y="363"/>
                  </a:lnTo>
                  <a:lnTo>
                    <a:pt x="1034" y="387"/>
                  </a:lnTo>
                  <a:lnTo>
                    <a:pt x="1040" y="413"/>
                  </a:lnTo>
                  <a:lnTo>
                    <a:pt x="1041" y="419"/>
                  </a:lnTo>
                  <a:lnTo>
                    <a:pt x="1045" y="438"/>
                  </a:lnTo>
                  <a:lnTo>
                    <a:pt x="1049" y="463"/>
                  </a:lnTo>
                  <a:lnTo>
                    <a:pt x="1051" y="488"/>
                  </a:lnTo>
                  <a:lnTo>
                    <a:pt x="1052" y="513"/>
                  </a:lnTo>
                  <a:lnTo>
                    <a:pt x="1052" y="538"/>
                  </a:lnTo>
                  <a:lnTo>
                    <a:pt x="1051" y="563"/>
                  </a:lnTo>
                  <a:lnTo>
                    <a:pt x="1049" y="589"/>
                  </a:lnTo>
                  <a:lnTo>
                    <a:pt x="1045" y="614"/>
                  </a:lnTo>
                  <a:lnTo>
                    <a:pt x="1041" y="634"/>
                  </a:lnTo>
                  <a:lnTo>
                    <a:pt x="1040" y="639"/>
                  </a:lnTo>
                  <a:lnTo>
                    <a:pt x="1034" y="664"/>
                  </a:lnTo>
                  <a:lnTo>
                    <a:pt x="1027" y="689"/>
                  </a:lnTo>
                  <a:lnTo>
                    <a:pt x="1017" y="714"/>
                  </a:lnTo>
                  <a:lnTo>
                    <a:pt x="1016" y="718"/>
                  </a:lnTo>
                  <a:lnTo>
                    <a:pt x="1007" y="739"/>
                  </a:lnTo>
                  <a:lnTo>
                    <a:pt x="995" y="765"/>
                  </a:lnTo>
                  <a:lnTo>
                    <a:pt x="991" y="772"/>
                  </a:lnTo>
                  <a:lnTo>
                    <a:pt x="981" y="790"/>
                  </a:lnTo>
                  <a:lnTo>
                    <a:pt x="966" y="815"/>
                  </a:lnTo>
                  <a:lnTo>
                    <a:pt x="948" y="840"/>
                  </a:lnTo>
                  <a:lnTo>
                    <a:pt x="941" y="850"/>
                  </a:lnTo>
                  <a:lnTo>
                    <a:pt x="928" y="865"/>
                  </a:lnTo>
                  <a:lnTo>
                    <a:pt x="915" y="879"/>
                  </a:lnTo>
                  <a:lnTo>
                    <a:pt x="906" y="890"/>
                  </a:lnTo>
                  <a:lnTo>
                    <a:pt x="890" y="905"/>
                  </a:lnTo>
                  <a:lnTo>
                    <a:pt x="880" y="915"/>
                  </a:lnTo>
                  <a:lnTo>
                    <a:pt x="865" y="928"/>
                  </a:lnTo>
                  <a:lnTo>
                    <a:pt x="849" y="941"/>
                  </a:lnTo>
                  <a:lnTo>
                    <a:pt x="815" y="966"/>
                  </a:lnTo>
                  <a:lnTo>
                    <a:pt x="772" y="991"/>
                  </a:lnTo>
                  <a:lnTo>
                    <a:pt x="765" y="994"/>
                  </a:lnTo>
                  <a:lnTo>
                    <a:pt x="739" y="1007"/>
                  </a:lnTo>
                  <a:lnTo>
                    <a:pt x="718" y="1016"/>
                  </a:lnTo>
                  <a:lnTo>
                    <a:pt x="714" y="1018"/>
                  </a:lnTo>
                  <a:lnTo>
                    <a:pt x="689" y="1026"/>
                  </a:lnTo>
                  <a:lnTo>
                    <a:pt x="664" y="1033"/>
                  </a:lnTo>
                  <a:lnTo>
                    <a:pt x="639" y="1040"/>
                  </a:lnTo>
                  <a:lnTo>
                    <a:pt x="633" y="1041"/>
                  </a:lnTo>
                  <a:lnTo>
                    <a:pt x="614" y="1044"/>
                  </a:lnTo>
                  <a:lnTo>
                    <a:pt x="589" y="1048"/>
                  </a:lnTo>
                  <a:lnTo>
                    <a:pt x="564" y="1051"/>
                  </a:lnTo>
                  <a:lnTo>
                    <a:pt x="539" y="1052"/>
                  </a:lnTo>
                  <a:lnTo>
                    <a:pt x="513" y="1052"/>
                  </a:lnTo>
                  <a:lnTo>
                    <a:pt x="488" y="1051"/>
                  </a:lnTo>
                  <a:lnTo>
                    <a:pt x="463" y="1048"/>
                  </a:lnTo>
                  <a:lnTo>
                    <a:pt x="438" y="1044"/>
                  </a:lnTo>
                  <a:lnTo>
                    <a:pt x="418" y="1041"/>
                  </a:lnTo>
                  <a:lnTo>
                    <a:pt x="413" y="1040"/>
                  </a:lnTo>
                  <a:lnTo>
                    <a:pt x="388" y="1033"/>
                  </a:lnTo>
                  <a:lnTo>
                    <a:pt x="363" y="1026"/>
                  </a:lnTo>
                  <a:lnTo>
                    <a:pt x="334" y="1016"/>
                  </a:lnTo>
                  <a:lnTo>
                    <a:pt x="312" y="1007"/>
                  </a:lnTo>
                  <a:lnTo>
                    <a:pt x="287" y="994"/>
                  </a:lnTo>
                  <a:lnTo>
                    <a:pt x="279" y="991"/>
                  </a:lnTo>
                  <a:lnTo>
                    <a:pt x="262" y="981"/>
                  </a:lnTo>
                  <a:lnTo>
                    <a:pt x="237" y="966"/>
                  </a:lnTo>
                  <a:lnTo>
                    <a:pt x="212" y="948"/>
                  </a:lnTo>
                  <a:lnTo>
                    <a:pt x="202" y="941"/>
                  </a:lnTo>
                  <a:lnTo>
                    <a:pt x="187" y="928"/>
                  </a:lnTo>
                  <a:lnTo>
                    <a:pt x="172" y="915"/>
                  </a:lnTo>
                  <a:lnTo>
                    <a:pt x="161" y="905"/>
                  </a:lnTo>
                  <a:lnTo>
                    <a:pt x="136" y="879"/>
                  </a:lnTo>
                  <a:lnTo>
                    <a:pt x="111" y="850"/>
                  </a:lnTo>
                  <a:lnTo>
                    <a:pt x="104" y="840"/>
                  </a:lnTo>
                  <a:lnTo>
                    <a:pt x="86" y="815"/>
                  </a:lnTo>
                  <a:lnTo>
                    <a:pt x="71" y="790"/>
                  </a:lnTo>
                  <a:lnTo>
                    <a:pt x="61" y="772"/>
                  </a:lnTo>
                  <a:lnTo>
                    <a:pt x="56" y="765"/>
                  </a:lnTo>
                  <a:lnTo>
                    <a:pt x="45" y="739"/>
                  </a:lnTo>
                  <a:lnTo>
                    <a:pt x="36" y="718"/>
                  </a:lnTo>
                  <a:lnTo>
                    <a:pt x="26" y="689"/>
                  </a:lnTo>
                  <a:lnTo>
                    <a:pt x="19" y="664"/>
                  </a:lnTo>
                  <a:lnTo>
                    <a:pt x="12" y="639"/>
                  </a:lnTo>
                  <a:lnTo>
                    <a:pt x="11" y="634"/>
                  </a:lnTo>
                  <a:lnTo>
                    <a:pt x="8" y="614"/>
                  </a:lnTo>
                  <a:lnTo>
                    <a:pt x="4" y="589"/>
                  </a:lnTo>
                  <a:lnTo>
                    <a:pt x="1" y="563"/>
                  </a:lnTo>
                  <a:lnTo>
                    <a:pt x="0" y="538"/>
                  </a:lnTo>
                  <a:lnTo>
                    <a:pt x="0" y="513"/>
                  </a:lnTo>
                  <a:lnTo>
                    <a:pt x="1" y="488"/>
                  </a:lnTo>
                  <a:lnTo>
                    <a:pt x="4" y="463"/>
                  </a:lnTo>
                  <a:lnTo>
                    <a:pt x="8" y="438"/>
                  </a:lnTo>
                  <a:lnTo>
                    <a:pt x="11" y="419"/>
                  </a:lnTo>
                  <a:lnTo>
                    <a:pt x="12" y="413"/>
                  </a:lnTo>
                  <a:lnTo>
                    <a:pt x="19" y="387"/>
                  </a:lnTo>
                  <a:lnTo>
                    <a:pt x="26" y="363"/>
                  </a:lnTo>
                  <a:lnTo>
                    <a:pt x="34" y="337"/>
                  </a:lnTo>
                  <a:lnTo>
                    <a:pt x="36" y="334"/>
                  </a:lnTo>
                  <a:lnTo>
                    <a:pt x="45" y="312"/>
                  </a:lnTo>
                  <a:lnTo>
                    <a:pt x="56" y="287"/>
                  </a:lnTo>
                  <a:lnTo>
                    <a:pt x="61" y="279"/>
                  </a:lnTo>
                  <a:lnTo>
                    <a:pt x="86" y="237"/>
                  </a:lnTo>
                  <a:lnTo>
                    <a:pt x="104" y="212"/>
                  </a:lnTo>
                  <a:lnTo>
                    <a:pt x="111" y="201"/>
                  </a:lnTo>
                  <a:lnTo>
                    <a:pt x="136" y="172"/>
                  </a:lnTo>
                  <a:lnTo>
                    <a:pt x="161" y="146"/>
                  </a:lnTo>
                  <a:lnTo>
                    <a:pt x="172" y="136"/>
                  </a:lnTo>
                  <a:lnTo>
                    <a:pt x="187" y="123"/>
                  </a:lnTo>
                  <a:lnTo>
                    <a:pt x="202" y="111"/>
                  </a:lnTo>
                  <a:lnTo>
                    <a:pt x="212" y="103"/>
                  </a:lnTo>
                  <a:lnTo>
                    <a:pt x="237" y="86"/>
                  </a:lnTo>
                  <a:lnTo>
                    <a:pt x="262" y="70"/>
                  </a:lnTo>
                  <a:lnTo>
                    <a:pt x="279" y="61"/>
                  </a:lnTo>
                  <a:lnTo>
                    <a:pt x="287" y="57"/>
                  </a:lnTo>
                  <a:lnTo>
                    <a:pt x="312" y="45"/>
                  </a:lnTo>
                  <a:lnTo>
                    <a:pt x="334" y="36"/>
                  </a:lnTo>
                  <a:lnTo>
                    <a:pt x="337" y="34"/>
                  </a:lnTo>
                  <a:lnTo>
                    <a:pt x="363" y="25"/>
                  </a:lnTo>
                  <a:lnTo>
                    <a:pt x="388" y="18"/>
                  </a:lnTo>
                  <a:lnTo>
                    <a:pt x="413" y="12"/>
                  </a:lnTo>
                  <a:lnTo>
                    <a:pt x="418" y="11"/>
                  </a:lnTo>
                  <a:lnTo>
                    <a:pt x="438" y="7"/>
                  </a:lnTo>
                  <a:lnTo>
                    <a:pt x="463" y="3"/>
                  </a:lnTo>
                  <a:lnTo>
                    <a:pt x="488" y="1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009F9F"/>
            </a:solidFill>
            <a:ln w="0">
              <a:solidFill>
                <a:srgbClr val="009F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8" name="Freeform 1978"/>
            <p:cNvSpPr>
              <a:spLocks noChangeAspect="1"/>
            </p:cNvSpPr>
            <p:nvPr/>
          </p:nvSpPr>
          <p:spPr bwMode="auto">
            <a:xfrm>
              <a:off x="2174" y="1677"/>
              <a:ext cx="1018" cy="1018"/>
            </a:xfrm>
            <a:custGeom>
              <a:avLst/>
              <a:gdLst>
                <a:gd name="T0" fmla="*/ 547 w 1018"/>
                <a:gd name="T1" fmla="*/ 1 h 1018"/>
                <a:gd name="T2" fmla="*/ 622 w 1018"/>
                <a:gd name="T3" fmla="*/ 12 h 1018"/>
                <a:gd name="T4" fmla="*/ 697 w 1018"/>
                <a:gd name="T5" fmla="*/ 36 h 1018"/>
                <a:gd name="T6" fmla="*/ 748 w 1018"/>
                <a:gd name="T7" fmla="*/ 60 h 1018"/>
                <a:gd name="T8" fmla="*/ 798 w 1018"/>
                <a:gd name="T9" fmla="*/ 90 h 1018"/>
                <a:gd name="T10" fmla="*/ 836 w 1018"/>
                <a:gd name="T11" fmla="*/ 119 h 1018"/>
                <a:gd name="T12" fmla="*/ 873 w 1018"/>
                <a:gd name="T13" fmla="*/ 154 h 1018"/>
                <a:gd name="T14" fmla="*/ 909 w 1018"/>
                <a:gd name="T15" fmla="*/ 195 h 1018"/>
                <a:gd name="T16" fmla="*/ 945 w 1018"/>
                <a:gd name="T17" fmla="*/ 245 h 1018"/>
                <a:gd name="T18" fmla="*/ 971 w 1018"/>
                <a:gd name="T19" fmla="*/ 295 h 1018"/>
                <a:gd name="T20" fmla="*/ 991 w 1018"/>
                <a:gd name="T21" fmla="*/ 346 h 1018"/>
                <a:gd name="T22" fmla="*/ 1005 w 1018"/>
                <a:gd name="T23" fmla="*/ 396 h 1018"/>
                <a:gd name="T24" fmla="*/ 1017 w 1018"/>
                <a:gd name="T25" fmla="*/ 471 h 1018"/>
                <a:gd name="T26" fmla="*/ 1017 w 1018"/>
                <a:gd name="T27" fmla="*/ 546 h 1018"/>
                <a:gd name="T28" fmla="*/ 999 w 1018"/>
                <a:gd name="T29" fmla="*/ 646 h 1018"/>
                <a:gd name="T30" fmla="*/ 982 w 1018"/>
                <a:gd name="T31" fmla="*/ 697 h 1018"/>
                <a:gd name="T32" fmla="*/ 958 w 1018"/>
                <a:gd name="T33" fmla="*/ 748 h 1018"/>
                <a:gd name="T34" fmla="*/ 928 w 1018"/>
                <a:gd name="T35" fmla="*/ 798 h 1018"/>
                <a:gd name="T36" fmla="*/ 898 w 1018"/>
                <a:gd name="T37" fmla="*/ 837 h 1018"/>
                <a:gd name="T38" fmla="*/ 864 w 1018"/>
                <a:gd name="T39" fmla="*/ 873 h 1018"/>
                <a:gd name="T40" fmla="*/ 823 w 1018"/>
                <a:gd name="T41" fmla="*/ 909 h 1018"/>
                <a:gd name="T42" fmla="*/ 765 w 1018"/>
                <a:gd name="T43" fmla="*/ 949 h 1018"/>
                <a:gd name="T44" fmla="*/ 716 w 1018"/>
                <a:gd name="T45" fmla="*/ 974 h 1018"/>
                <a:gd name="T46" fmla="*/ 647 w 1018"/>
                <a:gd name="T47" fmla="*/ 999 h 1018"/>
                <a:gd name="T48" fmla="*/ 572 w 1018"/>
                <a:gd name="T49" fmla="*/ 1014 h 1018"/>
                <a:gd name="T50" fmla="*/ 496 w 1018"/>
                <a:gd name="T51" fmla="*/ 1018 h 1018"/>
                <a:gd name="T52" fmla="*/ 421 w 1018"/>
                <a:gd name="T53" fmla="*/ 1010 h 1018"/>
                <a:gd name="T54" fmla="*/ 346 w 1018"/>
                <a:gd name="T55" fmla="*/ 991 h 1018"/>
                <a:gd name="T56" fmla="*/ 295 w 1018"/>
                <a:gd name="T57" fmla="*/ 971 h 1018"/>
                <a:gd name="T58" fmla="*/ 245 w 1018"/>
                <a:gd name="T59" fmla="*/ 944 h 1018"/>
                <a:gd name="T60" fmla="*/ 195 w 1018"/>
                <a:gd name="T61" fmla="*/ 909 h 1018"/>
                <a:gd name="T62" fmla="*/ 153 w 1018"/>
                <a:gd name="T63" fmla="*/ 873 h 1018"/>
                <a:gd name="T64" fmla="*/ 119 w 1018"/>
                <a:gd name="T65" fmla="*/ 837 h 1018"/>
                <a:gd name="T66" fmla="*/ 90 w 1018"/>
                <a:gd name="T67" fmla="*/ 798 h 1018"/>
                <a:gd name="T68" fmla="*/ 47 w 1018"/>
                <a:gd name="T69" fmla="*/ 722 h 1018"/>
                <a:gd name="T70" fmla="*/ 27 w 1018"/>
                <a:gd name="T71" fmla="*/ 672 h 1018"/>
                <a:gd name="T72" fmla="*/ 13 w 1018"/>
                <a:gd name="T73" fmla="*/ 622 h 1018"/>
                <a:gd name="T74" fmla="*/ 2 w 1018"/>
                <a:gd name="T75" fmla="*/ 546 h 1018"/>
                <a:gd name="T76" fmla="*/ 2 w 1018"/>
                <a:gd name="T77" fmla="*/ 471 h 1018"/>
                <a:gd name="T78" fmla="*/ 13 w 1018"/>
                <a:gd name="T79" fmla="*/ 396 h 1018"/>
                <a:gd name="T80" fmla="*/ 27 w 1018"/>
                <a:gd name="T81" fmla="*/ 346 h 1018"/>
                <a:gd name="T82" fmla="*/ 47 w 1018"/>
                <a:gd name="T83" fmla="*/ 295 h 1018"/>
                <a:gd name="T84" fmla="*/ 74 w 1018"/>
                <a:gd name="T85" fmla="*/ 245 h 1018"/>
                <a:gd name="T86" fmla="*/ 108 w 1018"/>
                <a:gd name="T87" fmla="*/ 195 h 1018"/>
                <a:gd name="T88" fmla="*/ 144 w 1018"/>
                <a:gd name="T89" fmla="*/ 154 h 1018"/>
                <a:gd name="T90" fmla="*/ 181 w 1018"/>
                <a:gd name="T91" fmla="*/ 119 h 1018"/>
                <a:gd name="T92" fmla="*/ 220 w 1018"/>
                <a:gd name="T93" fmla="*/ 90 h 1018"/>
                <a:gd name="T94" fmla="*/ 270 w 1018"/>
                <a:gd name="T95" fmla="*/ 60 h 1018"/>
                <a:gd name="T96" fmla="*/ 320 w 1018"/>
                <a:gd name="T97" fmla="*/ 36 h 1018"/>
                <a:gd name="T98" fmla="*/ 396 w 1018"/>
                <a:gd name="T99" fmla="*/ 12 h 1018"/>
                <a:gd name="T100" fmla="*/ 471 w 1018"/>
                <a:gd name="T101" fmla="*/ 1 h 10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8"/>
                <a:gd name="T154" fmla="*/ 0 h 1018"/>
                <a:gd name="T155" fmla="*/ 1018 w 1018"/>
                <a:gd name="T156" fmla="*/ 1018 h 10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8" h="1018">
                  <a:moveTo>
                    <a:pt x="496" y="0"/>
                  </a:moveTo>
                  <a:lnTo>
                    <a:pt x="522" y="0"/>
                  </a:lnTo>
                  <a:lnTo>
                    <a:pt x="547" y="1"/>
                  </a:lnTo>
                  <a:lnTo>
                    <a:pt x="572" y="3"/>
                  </a:lnTo>
                  <a:lnTo>
                    <a:pt x="597" y="7"/>
                  </a:lnTo>
                  <a:lnTo>
                    <a:pt x="622" y="12"/>
                  </a:lnTo>
                  <a:lnTo>
                    <a:pt x="647" y="19"/>
                  </a:lnTo>
                  <a:lnTo>
                    <a:pt x="672" y="27"/>
                  </a:lnTo>
                  <a:lnTo>
                    <a:pt x="697" y="36"/>
                  </a:lnTo>
                  <a:lnTo>
                    <a:pt x="716" y="44"/>
                  </a:lnTo>
                  <a:lnTo>
                    <a:pt x="722" y="46"/>
                  </a:lnTo>
                  <a:lnTo>
                    <a:pt x="748" y="60"/>
                  </a:lnTo>
                  <a:lnTo>
                    <a:pt x="765" y="69"/>
                  </a:lnTo>
                  <a:lnTo>
                    <a:pt x="773" y="73"/>
                  </a:lnTo>
                  <a:lnTo>
                    <a:pt x="798" y="90"/>
                  </a:lnTo>
                  <a:lnTo>
                    <a:pt x="804" y="94"/>
                  </a:lnTo>
                  <a:lnTo>
                    <a:pt x="823" y="108"/>
                  </a:lnTo>
                  <a:lnTo>
                    <a:pt x="836" y="119"/>
                  </a:lnTo>
                  <a:lnTo>
                    <a:pt x="848" y="129"/>
                  </a:lnTo>
                  <a:lnTo>
                    <a:pt x="864" y="144"/>
                  </a:lnTo>
                  <a:lnTo>
                    <a:pt x="873" y="154"/>
                  </a:lnTo>
                  <a:lnTo>
                    <a:pt x="889" y="170"/>
                  </a:lnTo>
                  <a:lnTo>
                    <a:pt x="898" y="181"/>
                  </a:lnTo>
                  <a:lnTo>
                    <a:pt x="909" y="195"/>
                  </a:lnTo>
                  <a:lnTo>
                    <a:pt x="924" y="214"/>
                  </a:lnTo>
                  <a:lnTo>
                    <a:pt x="928" y="220"/>
                  </a:lnTo>
                  <a:lnTo>
                    <a:pt x="945" y="245"/>
                  </a:lnTo>
                  <a:lnTo>
                    <a:pt x="949" y="253"/>
                  </a:lnTo>
                  <a:lnTo>
                    <a:pt x="958" y="270"/>
                  </a:lnTo>
                  <a:lnTo>
                    <a:pt x="971" y="295"/>
                  </a:lnTo>
                  <a:lnTo>
                    <a:pt x="974" y="302"/>
                  </a:lnTo>
                  <a:lnTo>
                    <a:pt x="982" y="320"/>
                  </a:lnTo>
                  <a:lnTo>
                    <a:pt x="991" y="346"/>
                  </a:lnTo>
                  <a:lnTo>
                    <a:pt x="999" y="370"/>
                  </a:lnTo>
                  <a:lnTo>
                    <a:pt x="999" y="371"/>
                  </a:lnTo>
                  <a:lnTo>
                    <a:pt x="1005" y="396"/>
                  </a:lnTo>
                  <a:lnTo>
                    <a:pt x="1011" y="421"/>
                  </a:lnTo>
                  <a:lnTo>
                    <a:pt x="1015" y="446"/>
                  </a:lnTo>
                  <a:lnTo>
                    <a:pt x="1017" y="471"/>
                  </a:lnTo>
                  <a:lnTo>
                    <a:pt x="1018" y="496"/>
                  </a:lnTo>
                  <a:lnTo>
                    <a:pt x="1018" y="521"/>
                  </a:lnTo>
                  <a:lnTo>
                    <a:pt x="1017" y="546"/>
                  </a:lnTo>
                  <a:lnTo>
                    <a:pt x="1015" y="572"/>
                  </a:lnTo>
                  <a:lnTo>
                    <a:pt x="1011" y="597"/>
                  </a:lnTo>
                  <a:lnTo>
                    <a:pt x="999" y="646"/>
                  </a:lnTo>
                  <a:lnTo>
                    <a:pt x="999" y="647"/>
                  </a:lnTo>
                  <a:lnTo>
                    <a:pt x="991" y="672"/>
                  </a:lnTo>
                  <a:lnTo>
                    <a:pt x="982" y="697"/>
                  </a:lnTo>
                  <a:lnTo>
                    <a:pt x="974" y="716"/>
                  </a:lnTo>
                  <a:lnTo>
                    <a:pt x="971" y="722"/>
                  </a:lnTo>
                  <a:lnTo>
                    <a:pt x="958" y="748"/>
                  </a:lnTo>
                  <a:lnTo>
                    <a:pt x="949" y="765"/>
                  </a:lnTo>
                  <a:lnTo>
                    <a:pt x="945" y="773"/>
                  </a:lnTo>
                  <a:lnTo>
                    <a:pt x="928" y="798"/>
                  </a:lnTo>
                  <a:lnTo>
                    <a:pt x="924" y="804"/>
                  </a:lnTo>
                  <a:lnTo>
                    <a:pt x="909" y="823"/>
                  </a:lnTo>
                  <a:lnTo>
                    <a:pt x="898" y="837"/>
                  </a:lnTo>
                  <a:lnTo>
                    <a:pt x="889" y="848"/>
                  </a:lnTo>
                  <a:lnTo>
                    <a:pt x="873" y="865"/>
                  </a:lnTo>
                  <a:lnTo>
                    <a:pt x="864" y="873"/>
                  </a:lnTo>
                  <a:lnTo>
                    <a:pt x="848" y="888"/>
                  </a:lnTo>
                  <a:lnTo>
                    <a:pt x="836" y="898"/>
                  </a:lnTo>
                  <a:lnTo>
                    <a:pt x="823" y="909"/>
                  </a:lnTo>
                  <a:lnTo>
                    <a:pt x="798" y="928"/>
                  </a:lnTo>
                  <a:lnTo>
                    <a:pt x="773" y="944"/>
                  </a:lnTo>
                  <a:lnTo>
                    <a:pt x="765" y="949"/>
                  </a:lnTo>
                  <a:lnTo>
                    <a:pt x="748" y="959"/>
                  </a:lnTo>
                  <a:lnTo>
                    <a:pt x="722" y="971"/>
                  </a:lnTo>
                  <a:lnTo>
                    <a:pt x="716" y="974"/>
                  </a:lnTo>
                  <a:lnTo>
                    <a:pt x="697" y="982"/>
                  </a:lnTo>
                  <a:lnTo>
                    <a:pt x="672" y="991"/>
                  </a:lnTo>
                  <a:lnTo>
                    <a:pt x="647" y="999"/>
                  </a:lnTo>
                  <a:lnTo>
                    <a:pt x="622" y="1005"/>
                  </a:lnTo>
                  <a:lnTo>
                    <a:pt x="597" y="1010"/>
                  </a:lnTo>
                  <a:lnTo>
                    <a:pt x="572" y="1014"/>
                  </a:lnTo>
                  <a:lnTo>
                    <a:pt x="547" y="1016"/>
                  </a:lnTo>
                  <a:lnTo>
                    <a:pt x="522" y="1018"/>
                  </a:lnTo>
                  <a:lnTo>
                    <a:pt x="496" y="1018"/>
                  </a:lnTo>
                  <a:lnTo>
                    <a:pt x="471" y="1016"/>
                  </a:lnTo>
                  <a:lnTo>
                    <a:pt x="446" y="1014"/>
                  </a:lnTo>
                  <a:lnTo>
                    <a:pt x="421" y="1010"/>
                  </a:lnTo>
                  <a:lnTo>
                    <a:pt x="396" y="1005"/>
                  </a:lnTo>
                  <a:lnTo>
                    <a:pt x="371" y="999"/>
                  </a:lnTo>
                  <a:lnTo>
                    <a:pt x="346" y="991"/>
                  </a:lnTo>
                  <a:lnTo>
                    <a:pt x="320" y="982"/>
                  </a:lnTo>
                  <a:lnTo>
                    <a:pt x="302" y="974"/>
                  </a:lnTo>
                  <a:lnTo>
                    <a:pt x="295" y="971"/>
                  </a:lnTo>
                  <a:lnTo>
                    <a:pt x="270" y="959"/>
                  </a:lnTo>
                  <a:lnTo>
                    <a:pt x="252" y="949"/>
                  </a:lnTo>
                  <a:lnTo>
                    <a:pt x="245" y="944"/>
                  </a:lnTo>
                  <a:lnTo>
                    <a:pt x="220" y="928"/>
                  </a:lnTo>
                  <a:lnTo>
                    <a:pt x="214" y="924"/>
                  </a:lnTo>
                  <a:lnTo>
                    <a:pt x="195" y="909"/>
                  </a:lnTo>
                  <a:lnTo>
                    <a:pt x="181" y="898"/>
                  </a:lnTo>
                  <a:lnTo>
                    <a:pt x="170" y="888"/>
                  </a:lnTo>
                  <a:lnTo>
                    <a:pt x="153" y="873"/>
                  </a:lnTo>
                  <a:lnTo>
                    <a:pt x="144" y="865"/>
                  </a:lnTo>
                  <a:lnTo>
                    <a:pt x="130" y="848"/>
                  </a:lnTo>
                  <a:lnTo>
                    <a:pt x="119" y="837"/>
                  </a:lnTo>
                  <a:lnTo>
                    <a:pt x="108" y="823"/>
                  </a:lnTo>
                  <a:lnTo>
                    <a:pt x="94" y="804"/>
                  </a:lnTo>
                  <a:lnTo>
                    <a:pt x="90" y="798"/>
                  </a:lnTo>
                  <a:lnTo>
                    <a:pt x="74" y="773"/>
                  </a:lnTo>
                  <a:lnTo>
                    <a:pt x="59" y="748"/>
                  </a:lnTo>
                  <a:lnTo>
                    <a:pt x="47" y="722"/>
                  </a:lnTo>
                  <a:lnTo>
                    <a:pt x="44" y="716"/>
                  </a:lnTo>
                  <a:lnTo>
                    <a:pt x="36" y="697"/>
                  </a:lnTo>
                  <a:lnTo>
                    <a:pt x="27" y="672"/>
                  </a:lnTo>
                  <a:lnTo>
                    <a:pt x="19" y="647"/>
                  </a:lnTo>
                  <a:lnTo>
                    <a:pt x="19" y="646"/>
                  </a:lnTo>
                  <a:lnTo>
                    <a:pt x="13" y="622"/>
                  </a:lnTo>
                  <a:lnTo>
                    <a:pt x="8" y="597"/>
                  </a:lnTo>
                  <a:lnTo>
                    <a:pt x="4" y="572"/>
                  </a:lnTo>
                  <a:lnTo>
                    <a:pt x="2" y="546"/>
                  </a:lnTo>
                  <a:lnTo>
                    <a:pt x="0" y="521"/>
                  </a:lnTo>
                  <a:lnTo>
                    <a:pt x="0" y="496"/>
                  </a:lnTo>
                  <a:lnTo>
                    <a:pt x="2" y="471"/>
                  </a:lnTo>
                  <a:lnTo>
                    <a:pt x="4" y="446"/>
                  </a:lnTo>
                  <a:lnTo>
                    <a:pt x="8" y="421"/>
                  </a:lnTo>
                  <a:lnTo>
                    <a:pt x="13" y="396"/>
                  </a:lnTo>
                  <a:lnTo>
                    <a:pt x="19" y="371"/>
                  </a:lnTo>
                  <a:lnTo>
                    <a:pt x="19" y="370"/>
                  </a:lnTo>
                  <a:lnTo>
                    <a:pt x="27" y="346"/>
                  </a:lnTo>
                  <a:lnTo>
                    <a:pt x="36" y="320"/>
                  </a:lnTo>
                  <a:lnTo>
                    <a:pt x="44" y="302"/>
                  </a:lnTo>
                  <a:lnTo>
                    <a:pt x="47" y="295"/>
                  </a:lnTo>
                  <a:lnTo>
                    <a:pt x="59" y="270"/>
                  </a:lnTo>
                  <a:lnTo>
                    <a:pt x="69" y="253"/>
                  </a:lnTo>
                  <a:lnTo>
                    <a:pt x="74" y="245"/>
                  </a:lnTo>
                  <a:lnTo>
                    <a:pt x="90" y="220"/>
                  </a:lnTo>
                  <a:lnTo>
                    <a:pt x="94" y="214"/>
                  </a:lnTo>
                  <a:lnTo>
                    <a:pt x="108" y="195"/>
                  </a:lnTo>
                  <a:lnTo>
                    <a:pt x="119" y="181"/>
                  </a:lnTo>
                  <a:lnTo>
                    <a:pt x="130" y="170"/>
                  </a:lnTo>
                  <a:lnTo>
                    <a:pt x="144" y="154"/>
                  </a:lnTo>
                  <a:lnTo>
                    <a:pt x="153" y="144"/>
                  </a:lnTo>
                  <a:lnTo>
                    <a:pt x="170" y="129"/>
                  </a:lnTo>
                  <a:lnTo>
                    <a:pt x="181" y="119"/>
                  </a:lnTo>
                  <a:lnTo>
                    <a:pt x="195" y="108"/>
                  </a:lnTo>
                  <a:lnTo>
                    <a:pt x="214" y="94"/>
                  </a:lnTo>
                  <a:lnTo>
                    <a:pt x="220" y="90"/>
                  </a:lnTo>
                  <a:lnTo>
                    <a:pt x="245" y="73"/>
                  </a:lnTo>
                  <a:lnTo>
                    <a:pt x="252" y="69"/>
                  </a:lnTo>
                  <a:lnTo>
                    <a:pt x="270" y="60"/>
                  </a:lnTo>
                  <a:lnTo>
                    <a:pt x="295" y="46"/>
                  </a:lnTo>
                  <a:lnTo>
                    <a:pt x="302" y="44"/>
                  </a:lnTo>
                  <a:lnTo>
                    <a:pt x="320" y="36"/>
                  </a:lnTo>
                  <a:lnTo>
                    <a:pt x="346" y="27"/>
                  </a:lnTo>
                  <a:lnTo>
                    <a:pt x="371" y="19"/>
                  </a:lnTo>
                  <a:lnTo>
                    <a:pt x="396" y="12"/>
                  </a:lnTo>
                  <a:lnTo>
                    <a:pt x="421" y="7"/>
                  </a:lnTo>
                  <a:lnTo>
                    <a:pt x="446" y="3"/>
                  </a:lnTo>
                  <a:lnTo>
                    <a:pt x="471" y="1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AFAF"/>
            </a:solidFill>
            <a:ln w="0">
              <a:solidFill>
                <a:srgbClr val="00AFA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9" name="Freeform 1979"/>
            <p:cNvSpPr>
              <a:spLocks noChangeAspect="1"/>
            </p:cNvSpPr>
            <p:nvPr/>
          </p:nvSpPr>
          <p:spPr bwMode="auto">
            <a:xfrm>
              <a:off x="2189" y="1693"/>
              <a:ext cx="987" cy="986"/>
            </a:xfrm>
            <a:custGeom>
              <a:avLst/>
              <a:gdLst>
                <a:gd name="T0" fmla="*/ 532 w 987"/>
                <a:gd name="T1" fmla="*/ 1 h 986"/>
                <a:gd name="T2" fmla="*/ 582 w 987"/>
                <a:gd name="T3" fmla="*/ 7 h 986"/>
                <a:gd name="T4" fmla="*/ 657 w 987"/>
                <a:gd name="T5" fmla="*/ 26 h 986"/>
                <a:gd name="T6" fmla="*/ 707 w 987"/>
                <a:gd name="T7" fmla="*/ 47 h 986"/>
                <a:gd name="T8" fmla="*/ 758 w 987"/>
                <a:gd name="T9" fmla="*/ 75 h 986"/>
                <a:gd name="T10" fmla="*/ 808 w 987"/>
                <a:gd name="T11" fmla="*/ 112 h 986"/>
                <a:gd name="T12" fmla="*/ 858 w 987"/>
                <a:gd name="T13" fmla="*/ 160 h 986"/>
                <a:gd name="T14" fmla="*/ 909 w 987"/>
                <a:gd name="T15" fmla="*/ 224 h 986"/>
                <a:gd name="T16" fmla="*/ 934 w 987"/>
                <a:gd name="T17" fmla="*/ 268 h 986"/>
                <a:gd name="T18" fmla="*/ 959 w 987"/>
                <a:gd name="T19" fmla="*/ 327 h 986"/>
                <a:gd name="T20" fmla="*/ 980 w 987"/>
                <a:gd name="T21" fmla="*/ 405 h 986"/>
                <a:gd name="T22" fmla="*/ 986 w 987"/>
                <a:gd name="T23" fmla="*/ 455 h 986"/>
                <a:gd name="T24" fmla="*/ 986 w 987"/>
                <a:gd name="T25" fmla="*/ 530 h 986"/>
                <a:gd name="T26" fmla="*/ 980 w 987"/>
                <a:gd name="T27" fmla="*/ 581 h 986"/>
                <a:gd name="T28" fmla="*/ 959 w 987"/>
                <a:gd name="T29" fmla="*/ 656 h 986"/>
                <a:gd name="T30" fmla="*/ 938 w 987"/>
                <a:gd name="T31" fmla="*/ 706 h 986"/>
                <a:gd name="T32" fmla="*/ 912 w 987"/>
                <a:gd name="T33" fmla="*/ 757 h 986"/>
                <a:gd name="T34" fmla="*/ 883 w 987"/>
                <a:gd name="T35" fmla="*/ 796 h 986"/>
                <a:gd name="T36" fmla="*/ 853 w 987"/>
                <a:gd name="T37" fmla="*/ 832 h 986"/>
                <a:gd name="T38" fmla="*/ 797 w 987"/>
                <a:gd name="T39" fmla="*/ 882 h 986"/>
                <a:gd name="T40" fmla="*/ 733 w 987"/>
                <a:gd name="T41" fmla="*/ 925 h 986"/>
                <a:gd name="T42" fmla="*/ 682 w 987"/>
                <a:gd name="T43" fmla="*/ 949 h 986"/>
                <a:gd name="T44" fmla="*/ 632 w 987"/>
                <a:gd name="T45" fmla="*/ 966 h 986"/>
                <a:gd name="T46" fmla="*/ 557 w 987"/>
                <a:gd name="T47" fmla="*/ 982 h 986"/>
                <a:gd name="T48" fmla="*/ 507 w 987"/>
                <a:gd name="T49" fmla="*/ 986 h 986"/>
                <a:gd name="T50" fmla="*/ 434 w 987"/>
                <a:gd name="T51" fmla="*/ 983 h 986"/>
                <a:gd name="T52" fmla="*/ 381 w 987"/>
                <a:gd name="T53" fmla="*/ 974 h 986"/>
                <a:gd name="T54" fmla="*/ 329 w 987"/>
                <a:gd name="T55" fmla="*/ 958 h 986"/>
                <a:gd name="T56" fmla="*/ 270 w 987"/>
                <a:gd name="T57" fmla="*/ 933 h 986"/>
                <a:gd name="T58" fmla="*/ 226 w 987"/>
                <a:gd name="T59" fmla="*/ 908 h 986"/>
                <a:gd name="T60" fmla="*/ 180 w 987"/>
                <a:gd name="T61" fmla="*/ 873 h 986"/>
                <a:gd name="T62" fmla="*/ 114 w 987"/>
                <a:gd name="T63" fmla="*/ 807 h 986"/>
                <a:gd name="T64" fmla="*/ 79 w 987"/>
                <a:gd name="T65" fmla="*/ 761 h 986"/>
                <a:gd name="T66" fmla="*/ 54 w 987"/>
                <a:gd name="T67" fmla="*/ 717 h 986"/>
                <a:gd name="T68" fmla="*/ 29 w 987"/>
                <a:gd name="T69" fmla="*/ 658 h 986"/>
                <a:gd name="T70" fmla="*/ 13 w 987"/>
                <a:gd name="T71" fmla="*/ 606 h 986"/>
                <a:gd name="T72" fmla="*/ 4 w 987"/>
                <a:gd name="T73" fmla="*/ 553 h 986"/>
                <a:gd name="T74" fmla="*/ 0 w 987"/>
                <a:gd name="T75" fmla="*/ 480 h 986"/>
                <a:gd name="T76" fmla="*/ 5 w 987"/>
                <a:gd name="T77" fmla="*/ 430 h 986"/>
                <a:gd name="T78" fmla="*/ 20 w 987"/>
                <a:gd name="T79" fmla="*/ 354 h 986"/>
                <a:gd name="T80" fmla="*/ 38 w 987"/>
                <a:gd name="T81" fmla="*/ 304 h 986"/>
                <a:gd name="T82" fmla="*/ 62 w 987"/>
                <a:gd name="T83" fmla="*/ 254 h 986"/>
                <a:gd name="T84" fmla="*/ 94 w 987"/>
                <a:gd name="T85" fmla="*/ 204 h 986"/>
                <a:gd name="T86" fmla="*/ 129 w 987"/>
                <a:gd name="T87" fmla="*/ 160 h 986"/>
                <a:gd name="T88" fmla="*/ 191 w 987"/>
                <a:gd name="T89" fmla="*/ 103 h 986"/>
                <a:gd name="T90" fmla="*/ 230 w 987"/>
                <a:gd name="T91" fmla="*/ 75 h 986"/>
                <a:gd name="T92" fmla="*/ 280 w 987"/>
                <a:gd name="T93" fmla="*/ 47 h 986"/>
                <a:gd name="T94" fmla="*/ 331 w 987"/>
                <a:gd name="T95" fmla="*/ 26 h 986"/>
                <a:gd name="T96" fmla="*/ 406 w 987"/>
                <a:gd name="T97" fmla="*/ 7 h 986"/>
                <a:gd name="T98" fmla="*/ 456 w 987"/>
                <a:gd name="T99" fmla="*/ 1 h 98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87"/>
                <a:gd name="T151" fmla="*/ 0 h 986"/>
                <a:gd name="T152" fmla="*/ 987 w 987"/>
                <a:gd name="T153" fmla="*/ 986 h 98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87" h="986">
                  <a:moveTo>
                    <a:pt x="481" y="0"/>
                  </a:moveTo>
                  <a:lnTo>
                    <a:pt x="507" y="0"/>
                  </a:lnTo>
                  <a:lnTo>
                    <a:pt x="532" y="1"/>
                  </a:lnTo>
                  <a:lnTo>
                    <a:pt x="554" y="3"/>
                  </a:lnTo>
                  <a:lnTo>
                    <a:pt x="557" y="3"/>
                  </a:lnTo>
                  <a:lnTo>
                    <a:pt x="582" y="7"/>
                  </a:lnTo>
                  <a:lnTo>
                    <a:pt x="607" y="12"/>
                  </a:lnTo>
                  <a:lnTo>
                    <a:pt x="632" y="19"/>
                  </a:lnTo>
                  <a:lnTo>
                    <a:pt x="657" y="26"/>
                  </a:lnTo>
                  <a:lnTo>
                    <a:pt x="660" y="28"/>
                  </a:lnTo>
                  <a:lnTo>
                    <a:pt x="682" y="36"/>
                  </a:lnTo>
                  <a:lnTo>
                    <a:pt x="707" y="47"/>
                  </a:lnTo>
                  <a:lnTo>
                    <a:pt x="718" y="53"/>
                  </a:lnTo>
                  <a:lnTo>
                    <a:pt x="733" y="61"/>
                  </a:lnTo>
                  <a:lnTo>
                    <a:pt x="758" y="75"/>
                  </a:lnTo>
                  <a:lnTo>
                    <a:pt x="783" y="92"/>
                  </a:lnTo>
                  <a:lnTo>
                    <a:pt x="797" y="103"/>
                  </a:lnTo>
                  <a:lnTo>
                    <a:pt x="808" y="112"/>
                  </a:lnTo>
                  <a:lnTo>
                    <a:pt x="827" y="128"/>
                  </a:lnTo>
                  <a:lnTo>
                    <a:pt x="853" y="154"/>
                  </a:lnTo>
                  <a:lnTo>
                    <a:pt x="858" y="160"/>
                  </a:lnTo>
                  <a:lnTo>
                    <a:pt x="883" y="189"/>
                  </a:lnTo>
                  <a:lnTo>
                    <a:pt x="894" y="204"/>
                  </a:lnTo>
                  <a:lnTo>
                    <a:pt x="909" y="224"/>
                  </a:lnTo>
                  <a:lnTo>
                    <a:pt x="912" y="229"/>
                  </a:lnTo>
                  <a:lnTo>
                    <a:pt x="926" y="254"/>
                  </a:lnTo>
                  <a:lnTo>
                    <a:pt x="934" y="268"/>
                  </a:lnTo>
                  <a:lnTo>
                    <a:pt x="938" y="279"/>
                  </a:lnTo>
                  <a:lnTo>
                    <a:pt x="951" y="304"/>
                  </a:lnTo>
                  <a:lnTo>
                    <a:pt x="959" y="327"/>
                  </a:lnTo>
                  <a:lnTo>
                    <a:pt x="959" y="330"/>
                  </a:lnTo>
                  <a:lnTo>
                    <a:pt x="968" y="354"/>
                  </a:lnTo>
                  <a:lnTo>
                    <a:pt x="980" y="405"/>
                  </a:lnTo>
                  <a:lnTo>
                    <a:pt x="984" y="430"/>
                  </a:lnTo>
                  <a:lnTo>
                    <a:pt x="984" y="433"/>
                  </a:lnTo>
                  <a:lnTo>
                    <a:pt x="986" y="455"/>
                  </a:lnTo>
                  <a:lnTo>
                    <a:pt x="987" y="480"/>
                  </a:lnTo>
                  <a:lnTo>
                    <a:pt x="987" y="505"/>
                  </a:lnTo>
                  <a:lnTo>
                    <a:pt x="986" y="530"/>
                  </a:lnTo>
                  <a:lnTo>
                    <a:pt x="984" y="553"/>
                  </a:lnTo>
                  <a:lnTo>
                    <a:pt x="984" y="556"/>
                  </a:lnTo>
                  <a:lnTo>
                    <a:pt x="980" y="581"/>
                  </a:lnTo>
                  <a:lnTo>
                    <a:pt x="974" y="606"/>
                  </a:lnTo>
                  <a:lnTo>
                    <a:pt x="968" y="631"/>
                  </a:lnTo>
                  <a:lnTo>
                    <a:pt x="959" y="656"/>
                  </a:lnTo>
                  <a:lnTo>
                    <a:pt x="959" y="658"/>
                  </a:lnTo>
                  <a:lnTo>
                    <a:pt x="951" y="681"/>
                  </a:lnTo>
                  <a:lnTo>
                    <a:pt x="938" y="706"/>
                  </a:lnTo>
                  <a:lnTo>
                    <a:pt x="934" y="717"/>
                  </a:lnTo>
                  <a:lnTo>
                    <a:pt x="926" y="732"/>
                  </a:lnTo>
                  <a:lnTo>
                    <a:pt x="912" y="757"/>
                  </a:lnTo>
                  <a:lnTo>
                    <a:pt x="909" y="761"/>
                  </a:lnTo>
                  <a:lnTo>
                    <a:pt x="894" y="782"/>
                  </a:lnTo>
                  <a:lnTo>
                    <a:pt x="883" y="796"/>
                  </a:lnTo>
                  <a:lnTo>
                    <a:pt x="875" y="807"/>
                  </a:lnTo>
                  <a:lnTo>
                    <a:pt x="858" y="826"/>
                  </a:lnTo>
                  <a:lnTo>
                    <a:pt x="853" y="832"/>
                  </a:lnTo>
                  <a:lnTo>
                    <a:pt x="827" y="857"/>
                  </a:lnTo>
                  <a:lnTo>
                    <a:pt x="808" y="873"/>
                  </a:lnTo>
                  <a:lnTo>
                    <a:pt x="797" y="882"/>
                  </a:lnTo>
                  <a:lnTo>
                    <a:pt x="783" y="893"/>
                  </a:lnTo>
                  <a:lnTo>
                    <a:pt x="758" y="910"/>
                  </a:lnTo>
                  <a:lnTo>
                    <a:pt x="733" y="925"/>
                  </a:lnTo>
                  <a:lnTo>
                    <a:pt x="718" y="933"/>
                  </a:lnTo>
                  <a:lnTo>
                    <a:pt x="707" y="938"/>
                  </a:lnTo>
                  <a:lnTo>
                    <a:pt x="682" y="949"/>
                  </a:lnTo>
                  <a:lnTo>
                    <a:pt x="660" y="958"/>
                  </a:lnTo>
                  <a:lnTo>
                    <a:pt x="657" y="959"/>
                  </a:lnTo>
                  <a:lnTo>
                    <a:pt x="632" y="966"/>
                  </a:lnTo>
                  <a:lnTo>
                    <a:pt x="607" y="974"/>
                  </a:lnTo>
                  <a:lnTo>
                    <a:pt x="582" y="978"/>
                  </a:lnTo>
                  <a:lnTo>
                    <a:pt x="557" y="982"/>
                  </a:lnTo>
                  <a:lnTo>
                    <a:pt x="554" y="983"/>
                  </a:lnTo>
                  <a:lnTo>
                    <a:pt x="532" y="985"/>
                  </a:lnTo>
                  <a:lnTo>
                    <a:pt x="507" y="986"/>
                  </a:lnTo>
                  <a:lnTo>
                    <a:pt x="481" y="986"/>
                  </a:lnTo>
                  <a:lnTo>
                    <a:pt x="456" y="985"/>
                  </a:lnTo>
                  <a:lnTo>
                    <a:pt x="434" y="983"/>
                  </a:lnTo>
                  <a:lnTo>
                    <a:pt x="431" y="982"/>
                  </a:lnTo>
                  <a:lnTo>
                    <a:pt x="406" y="978"/>
                  </a:lnTo>
                  <a:lnTo>
                    <a:pt x="381" y="974"/>
                  </a:lnTo>
                  <a:lnTo>
                    <a:pt x="356" y="966"/>
                  </a:lnTo>
                  <a:lnTo>
                    <a:pt x="331" y="959"/>
                  </a:lnTo>
                  <a:lnTo>
                    <a:pt x="329" y="958"/>
                  </a:lnTo>
                  <a:lnTo>
                    <a:pt x="305" y="949"/>
                  </a:lnTo>
                  <a:lnTo>
                    <a:pt x="280" y="938"/>
                  </a:lnTo>
                  <a:lnTo>
                    <a:pt x="270" y="933"/>
                  </a:lnTo>
                  <a:lnTo>
                    <a:pt x="255" y="925"/>
                  </a:lnTo>
                  <a:lnTo>
                    <a:pt x="230" y="910"/>
                  </a:lnTo>
                  <a:lnTo>
                    <a:pt x="226" y="908"/>
                  </a:lnTo>
                  <a:lnTo>
                    <a:pt x="205" y="893"/>
                  </a:lnTo>
                  <a:lnTo>
                    <a:pt x="191" y="882"/>
                  </a:lnTo>
                  <a:lnTo>
                    <a:pt x="180" y="873"/>
                  </a:lnTo>
                  <a:lnTo>
                    <a:pt x="161" y="857"/>
                  </a:lnTo>
                  <a:lnTo>
                    <a:pt x="129" y="826"/>
                  </a:lnTo>
                  <a:lnTo>
                    <a:pt x="114" y="807"/>
                  </a:lnTo>
                  <a:lnTo>
                    <a:pt x="104" y="796"/>
                  </a:lnTo>
                  <a:lnTo>
                    <a:pt x="94" y="782"/>
                  </a:lnTo>
                  <a:lnTo>
                    <a:pt x="79" y="761"/>
                  </a:lnTo>
                  <a:lnTo>
                    <a:pt x="77" y="757"/>
                  </a:lnTo>
                  <a:lnTo>
                    <a:pt x="62" y="732"/>
                  </a:lnTo>
                  <a:lnTo>
                    <a:pt x="54" y="717"/>
                  </a:lnTo>
                  <a:lnTo>
                    <a:pt x="49" y="706"/>
                  </a:lnTo>
                  <a:lnTo>
                    <a:pt x="38" y="681"/>
                  </a:lnTo>
                  <a:lnTo>
                    <a:pt x="29" y="658"/>
                  </a:lnTo>
                  <a:lnTo>
                    <a:pt x="28" y="656"/>
                  </a:lnTo>
                  <a:lnTo>
                    <a:pt x="20" y="631"/>
                  </a:lnTo>
                  <a:lnTo>
                    <a:pt x="13" y="606"/>
                  </a:lnTo>
                  <a:lnTo>
                    <a:pt x="9" y="581"/>
                  </a:lnTo>
                  <a:lnTo>
                    <a:pt x="5" y="556"/>
                  </a:lnTo>
                  <a:lnTo>
                    <a:pt x="4" y="553"/>
                  </a:lnTo>
                  <a:lnTo>
                    <a:pt x="1" y="530"/>
                  </a:lnTo>
                  <a:lnTo>
                    <a:pt x="0" y="505"/>
                  </a:lnTo>
                  <a:lnTo>
                    <a:pt x="0" y="480"/>
                  </a:lnTo>
                  <a:lnTo>
                    <a:pt x="1" y="455"/>
                  </a:lnTo>
                  <a:lnTo>
                    <a:pt x="4" y="433"/>
                  </a:lnTo>
                  <a:lnTo>
                    <a:pt x="5" y="430"/>
                  </a:lnTo>
                  <a:lnTo>
                    <a:pt x="9" y="405"/>
                  </a:lnTo>
                  <a:lnTo>
                    <a:pt x="13" y="380"/>
                  </a:lnTo>
                  <a:lnTo>
                    <a:pt x="20" y="354"/>
                  </a:lnTo>
                  <a:lnTo>
                    <a:pt x="28" y="330"/>
                  </a:lnTo>
                  <a:lnTo>
                    <a:pt x="29" y="327"/>
                  </a:lnTo>
                  <a:lnTo>
                    <a:pt x="38" y="304"/>
                  </a:lnTo>
                  <a:lnTo>
                    <a:pt x="49" y="279"/>
                  </a:lnTo>
                  <a:lnTo>
                    <a:pt x="54" y="268"/>
                  </a:lnTo>
                  <a:lnTo>
                    <a:pt x="62" y="254"/>
                  </a:lnTo>
                  <a:lnTo>
                    <a:pt x="77" y="229"/>
                  </a:lnTo>
                  <a:lnTo>
                    <a:pt x="79" y="224"/>
                  </a:lnTo>
                  <a:lnTo>
                    <a:pt x="94" y="204"/>
                  </a:lnTo>
                  <a:lnTo>
                    <a:pt x="104" y="189"/>
                  </a:lnTo>
                  <a:lnTo>
                    <a:pt x="114" y="179"/>
                  </a:lnTo>
                  <a:lnTo>
                    <a:pt x="129" y="160"/>
                  </a:lnTo>
                  <a:lnTo>
                    <a:pt x="161" y="128"/>
                  </a:lnTo>
                  <a:lnTo>
                    <a:pt x="180" y="112"/>
                  </a:lnTo>
                  <a:lnTo>
                    <a:pt x="191" y="103"/>
                  </a:lnTo>
                  <a:lnTo>
                    <a:pt x="205" y="92"/>
                  </a:lnTo>
                  <a:lnTo>
                    <a:pt x="226" y="78"/>
                  </a:lnTo>
                  <a:lnTo>
                    <a:pt x="230" y="75"/>
                  </a:lnTo>
                  <a:lnTo>
                    <a:pt x="255" y="61"/>
                  </a:lnTo>
                  <a:lnTo>
                    <a:pt x="270" y="53"/>
                  </a:lnTo>
                  <a:lnTo>
                    <a:pt x="280" y="47"/>
                  </a:lnTo>
                  <a:lnTo>
                    <a:pt x="305" y="36"/>
                  </a:lnTo>
                  <a:lnTo>
                    <a:pt x="329" y="28"/>
                  </a:lnTo>
                  <a:lnTo>
                    <a:pt x="331" y="26"/>
                  </a:lnTo>
                  <a:lnTo>
                    <a:pt x="356" y="19"/>
                  </a:lnTo>
                  <a:lnTo>
                    <a:pt x="381" y="12"/>
                  </a:lnTo>
                  <a:lnTo>
                    <a:pt x="406" y="7"/>
                  </a:lnTo>
                  <a:lnTo>
                    <a:pt x="431" y="3"/>
                  </a:lnTo>
                  <a:lnTo>
                    <a:pt x="434" y="3"/>
                  </a:lnTo>
                  <a:lnTo>
                    <a:pt x="456" y="1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00BFBF"/>
            </a:solidFill>
            <a:ln w="0">
              <a:solidFill>
                <a:srgbClr val="00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0" name="Freeform 1980"/>
            <p:cNvSpPr>
              <a:spLocks noChangeAspect="1"/>
            </p:cNvSpPr>
            <p:nvPr/>
          </p:nvSpPr>
          <p:spPr bwMode="auto">
            <a:xfrm>
              <a:off x="2204" y="1706"/>
              <a:ext cx="958" cy="959"/>
            </a:xfrm>
            <a:custGeom>
              <a:avLst/>
              <a:gdLst>
                <a:gd name="T0" fmla="*/ 517 w 958"/>
                <a:gd name="T1" fmla="*/ 1 h 959"/>
                <a:gd name="T2" fmla="*/ 592 w 958"/>
                <a:gd name="T3" fmla="*/ 13 h 959"/>
                <a:gd name="T4" fmla="*/ 642 w 958"/>
                <a:gd name="T5" fmla="*/ 29 h 959"/>
                <a:gd name="T6" fmla="*/ 692 w 958"/>
                <a:gd name="T7" fmla="*/ 50 h 959"/>
                <a:gd name="T8" fmla="*/ 743 w 958"/>
                <a:gd name="T9" fmla="*/ 79 h 959"/>
                <a:gd name="T10" fmla="*/ 790 w 958"/>
                <a:gd name="T11" fmla="*/ 115 h 959"/>
                <a:gd name="T12" fmla="*/ 842 w 958"/>
                <a:gd name="T13" fmla="*/ 166 h 959"/>
                <a:gd name="T14" fmla="*/ 868 w 958"/>
                <a:gd name="T15" fmla="*/ 200 h 959"/>
                <a:gd name="T16" fmla="*/ 895 w 958"/>
                <a:gd name="T17" fmla="*/ 241 h 959"/>
                <a:gd name="T18" fmla="*/ 920 w 958"/>
                <a:gd name="T19" fmla="*/ 291 h 959"/>
                <a:gd name="T20" fmla="*/ 944 w 958"/>
                <a:gd name="T21" fmla="*/ 363 h 959"/>
                <a:gd name="T22" fmla="*/ 954 w 958"/>
                <a:gd name="T23" fmla="*/ 417 h 959"/>
                <a:gd name="T24" fmla="*/ 958 w 958"/>
                <a:gd name="T25" fmla="*/ 492 h 959"/>
                <a:gd name="T26" fmla="*/ 950 w 958"/>
                <a:gd name="T27" fmla="*/ 568 h 959"/>
                <a:gd name="T28" fmla="*/ 938 w 958"/>
                <a:gd name="T29" fmla="*/ 618 h 959"/>
                <a:gd name="T30" fmla="*/ 919 w 958"/>
                <a:gd name="T31" fmla="*/ 671 h 959"/>
                <a:gd name="T32" fmla="*/ 894 w 958"/>
                <a:gd name="T33" fmla="*/ 721 h 959"/>
                <a:gd name="T34" fmla="*/ 843 w 958"/>
                <a:gd name="T35" fmla="*/ 792 h 959"/>
                <a:gd name="T36" fmla="*/ 793 w 958"/>
                <a:gd name="T37" fmla="*/ 842 h 959"/>
                <a:gd name="T38" fmla="*/ 758 w 958"/>
                <a:gd name="T39" fmla="*/ 869 h 959"/>
                <a:gd name="T40" fmla="*/ 718 w 958"/>
                <a:gd name="T41" fmla="*/ 896 h 959"/>
                <a:gd name="T42" fmla="*/ 667 w 958"/>
                <a:gd name="T43" fmla="*/ 920 h 959"/>
                <a:gd name="T44" fmla="*/ 596 w 958"/>
                <a:gd name="T45" fmla="*/ 945 h 959"/>
                <a:gd name="T46" fmla="*/ 542 w 958"/>
                <a:gd name="T47" fmla="*/ 956 h 959"/>
                <a:gd name="T48" fmla="*/ 466 w 958"/>
                <a:gd name="T49" fmla="*/ 959 h 959"/>
                <a:gd name="T50" fmla="*/ 391 w 958"/>
                <a:gd name="T51" fmla="*/ 951 h 959"/>
                <a:gd name="T52" fmla="*/ 341 w 958"/>
                <a:gd name="T53" fmla="*/ 939 h 959"/>
                <a:gd name="T54" fmla="*/ 288 w 958"/>
                <a:gd name="T55" fmla="*/ 920 h 959"/>
                <a:gd name="T56" fmla="*/ 238 w 958"/>
                <a:gd name="T57" fmla="*/ 895 h 959"/>
                <a:gd name="T58" fmla="*/ 190 w 958"/>
                <a:gd name="T59" fmla="*/ 863 h 959"/>
                <a:gd name="T60" fmla="*/ 140 w 958"/>
                <a:gd name="T61" fmla="*/ 819 h 959"/>
                <a:gd name="T62" fmla="*/ 96 w 958"/>
                <a:gd name="T63" fmla="*/ 769 h 959"/>
                <a:gd name="T64" fmla="*/ 64 w 958"/>
                <a:gd name="T65" fmla="*/ 721 h 959"/>
                <a:gd name="T66" fmla="*/ 38 w 958"/>
                <a:gd name="T67" fmla="*/ 668 h 959"/>
                <a:gd name="T68" fmla="*/ 14 w 958"/>
                <a:gd name="T69" fmla="*/ 598 h 959"/>
                <a:gd name="T70" fmla="*/ 3 w 958"/>
                <a:gd name="T71" fmla="*/ 543 h 959"/>
                <a:gd name="T72" fmla="*/ 0 w 958"/>
                <a:gd name="T73" fmla="*/ 467 h 959"/>
                <a:gd name="T74" fmla="*/ 8 w 958"/>
                <a:gd name="T75" fmla="*/ 392 h 959"/>
                <a:gd name="T76" fmla="*/ 19 w 958"/>
                <a:gd name="T77" fmla="*/ 341 h 959"/>
                <a:gd name="T78" fmla="*/ 50 w 958"/>
                <a:gd name="T79" fmla="*/ 266 h 959"/>
                <a:gd name="T80" fmla="*/ 79 w 958"/>
                <a:gd name="T81" fmla="*/ 216 h 959"/>
                <a:gd name="T82" fmla="*/ 114 w 958"/>
                <a:gd name="T83" fmla="*/ 169 h 959"/>
                <a:gd name="T84" fmla="*/ 165 w 958"/>
                <a:gd name="T85" fmla="*/ 117 h 959"/>
                <a:gd name="T86" fmla="*/ 199 w 958"/>
                <a:gd name="T87" fmla="*/ 90 h 959"/>
                <a:gd name="T88" fmla="*/ 240 w 958"/>
                <a:gd name="T89" fmla="*/ 64 h 959"/>
                <a:gd name="T90" fmla="*/ 290 w 958"/>
                <a:gd name="T91" fmla="*/ 39 h 959"/>
                <a:gd name="T92" fmla="*/ 361 w 958"/>
                <a:gd name="T93" fmla="*/ 15 h 959"/>
                <a:gd name="T94" fmla="*/ 416 w 958"/>
                <a:gd name="T95" fmla="*/ 5 h 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58"/>
                <a:gd name="T145" fmla="*/ 0 h 959"/>
                <a:gd name="T146" fmla="*/ 958 w 958"/>
                <a:gd name="T147" fmla="*/ 959 h 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58" h="959">
                  <a:moveTo>
                    <a:pt x="466" y="0"/>
                  </a:moveTo>
                  <a:lnTo>
                    <a:pt x="492" y="0"/>
                  </a:lnTo>
                  <a:lnTo>
                    <a:pt x="517" y="1"/>
                  </a:lnTo>
                  <a:lnTo>
                    <a:pt x="542" y="5"/>
                  </a:lnTo>
                  <a:lnTo>
                    <a:pt x="567" y="9"/>
                  </a:lnTo>
                  <a:lnTo>
                    <a:pt x="592" y="13"/>
                  </a:lnTo>
                  <a:lnTo>
                    <a:pt x="596" y="15"/>
                  </a:lnTo>
                  <a:lnTo>
                    <a:pt x="617" y="21"/>
                  </a:lnTo>
                  <a:lnTo>
                    <a:pt x="642" y="29"/>
                  </a:lnTo>
                  <a:lnTo>
                    <a:pt x="667" y="39"/>
                  </a:lnTo>
                  <a:lnTo>
                    <a:pt x="671" y="40"/>
                  </a:lnTo>
                  <a:lnTo>
                    <a:pt x="692" y="50"/>
                  </a:lnTo>
                  <a:lnTo>
                    <a:pt x="718" y="64"/>
                  </a:lnTo>
                  <a:lnTo>
                    <a:pt x="719" y="65"/>
                  </a:lnTo>
                  <a:lnTo>
                    <a:pt x="743" y="79"/>
                  </a:lnTo>
                  <a:lnTo>
                    <a:pt x="758" y="90"/>
                  </a:lnTo>
                  <a:lnTo>
                    <a:pt x="768" y="98"/>
                  </a:lnTo>
                  <a:lnTo>
                    <a:pt x="790" y="115"/>
                  </a:lnTo>
                  <a:lnTo>
                    <a:pt x="793" y="117"/>
                  </a:lnTo>
                  <a:lnTo>
                    <a:pt x="818" y="141"/>
                  </a:lnTo>
                  <a:lnTo>
                    <a:pt x="842" y="166"/>
                  </a:lnTo>
                  <a:lnTo>
                    <a:pt x="843" y="169"/>
                  </a:lnTo>
                  <a:lnTo>
                    <a:pt x="861" y="191"/>
                  </a:lnTo>
                  <a:lnTo>
                    <a:pt x="868" y="200"/>
                  </a:lnTo>
                  <a:lnTo>
                    <a:pt x="879" y="216"/>
                  </a:lnTo>
                  <a:lnTo>
                    <a:pt x="894" y="240"/>
                  </a:lnTo>
                  <a:lnTo>
                    <a:pt x="895" y="241"/>
                  </a:lnTo>
                  <a:lnTo>
                    <a:pt x="909" y="266"/>
                  </a:lnTo>
                  <a:lnTo>
                    <a:pt x="919" y="288"/>
                  </a:lnTo>
                  <a:lnTo>
                    <a:pt x="920" y="291"/>
                  </a:lnTo>
                  <a:lnTo>
                    <a:pt x="930" y="317"/>
                  </a:lnTo>
                  <a:lnTo>
                    <a:pt x="938" y="341"/>
                  </a:lnTo>
                  <a:lnTo>
                    <a:pt x="944" y="363"/>
                  </a:lnTo>
                  <a:lnTo>
                    <a:pt x="945" y="367"/>
                  </a:lnTo>
                  <a:lnTo>
                    <a:pt x="950" y="392"/>
                  </a:lnTo>
                  <a:lnTo>
                    <a:pt x="954" y="417"/>
                  </a:lnTo>
                  <a:lnTo>
                    <a:pt x="956" y="442"/>
                  </a:lnTo>
                  <a:lnTo>
                    <a:pt x="958" y="467"/>
                  </a:lnTo>
                  <a:lnTo>
                    <a:pt x="958" y="492"/>
                  </a:lnTo>
                  <a:lnTo>
                    <a:pt x="956" y="517"/>
                  </a:lnTo>
                  <a:lnTo>
                    <a:pt x="954" y="543"/>
                  </a:lnTo>
                  <a:lnTo>
                    <a:pt x="950" y="568"/>
                  </a:lnTo>
                  <a:lnTo>
                    <a:pt x="945" y="593"/>
                  </a:lnTo>
                  <a:lnTo>
                    <a:pt x="944" y="598"/>
                  </a:lnTo>
                  <a:lnTo>
                    <a:pt x="938" y="618"/>
                  </a:lnTo>
                  <a:lnTo>
                    <a:pt x="930" y="643"/>
                  </a:lnTo>
                  <a:lnTo>
                    <a:pt x="920" y="668"/>
                  </a:lnTo>
                  <a:lnTo>
                    <a:pt x="919" y="671"/>
                  </a:lnTo>
                  <a:lnTo>
                    <a:pt x="909" y="693"/>
                  </a:lnTo>
                  <a:lnTo>
                    <a:pt x="895" y="719"/>
                  </a:lnTo>
                  <a:lnTo>
                    <a:pt x="894" y="721"/>
                  </a:lnTo>
                  <a:lnTo>
                    <a:pt x="879" y="744"/>
                  </a:lnTo>
                  <a:lnTo>
                    <a:pt x="861" y="769"/>
                  </a:lnTo>
                  <a:lnTo>
                    <a:pt x="843" y="792"/>
                  </a:lnTo>
                  <a:lnTo>
                    <a:pt x="842" y="794"/>
                  </a:lnTo>
                  <a:lnTo>
                    <a:pt x="818" y="819"/>
                  </a:lnTo>
                  <a:lnTo>
                    <a:pt x="793" y="842"/>
                  </a:lnTo>
                  <a:lnTo>
                    <a:pt x="790" y="844"/>
                  </a:lnTo>
                  <a:lnTo>
                    <a:pt x="768" y="863"/>
                  </a:lnTo>
                  <a:lnTo>
                    <a:pt x="758" y="869"/>
                  </a:lnTo>
                  <a:lnTo>
                    <a:pt x="743" y="880"/>
                  </a:lnTo>
                  <a:lnTo>
                    <a:pt x="719" y="895"/>
                  </a:lnTo>
                  <a:lnTo>
                    <a:pt x="718" y="896"/>
                  </a:lnTo>
                  <a:lnTo>
                    <a:pt x="692" y="909"/>
                  </a:lnTo>
                  <a:lnTo>
                    <a:pt x="671" y="920"/>
                  </a:lnTo>
                  <a:lnTo>
                    <a:pt x="667" y="920"/>
                  </a:lnTo>
                  <a:lnTo>
                    <a:pt x="642" y="931"/>
                  </a:lnTo>
                  <a:lnTo>
                    <a:pt x="617" y="939"/>
                  </a:lnTo>
                  <a:lnTo>
                    <a:pt x="596" y="945"/>
                  </a:lnTo>
                  <a:lnTo>
                    <a:pt x="592" y="946"/>
                  </a:lnTo>
                  <a:lnTo>
                    <a:pt x="567" y="951"/>
                  </a:lnTo>
                  <a:lnTo>
                    <a:pt x="542" y="956"/>
                  </a:lnTo>
                  <a:lnTo>
                    <a:pt x="517" y="958"/>
                  </a:lnTo>
                  <a:lnTo>
                    <a:pt x="492" y="959"/>
                  </a:lnTo>
                  <a:lnTo>
                    <a:pt x="466" y="959"/>
                  </a:lnTo>
                  <a:lnTo>
                    <a:pt x="441" y="958"/>
                  </a:lnTo>
                  <a:lnTo>
                    <a:pt x="416" y="956"/>
                  </a:lnTo>
                  <a:lnTo>
                    <a:pt x="391" y="951"/>
                  </a:lnTo>
                  <a:lnTo>
                    <a:pt x="366" y="946"/>
                  </a:lnTo>
                  <a:lnTo>
                    <a:pt x="361" y="945"/>
                  </a:lnTo>
                  <a:lnTo>
                    <a:pt x="341" y="939"/>
                  </a:lnTo>
                  <a:lnTo>
                    <a:pt x="316" y="931"/>
                  </a:lnTo>
                  <a:lnTo>
                    <a:pt x="290" y="920"/>
                  </a:lnTo>
                  <a:lnTo>
                    <a:pt x="288" y="920"/>
                  </a:lnTo>
                  <a:lnTo>
                    <a:pt x="265" y="909"/>
                  </a:lnTo>
                  <a:lnTo>
                    <a:pt x="240" y="896"/>
                  </a:lnTo>
                  <a:lnTo>
                    <a:pt x="238" y="895"/>
                  </a:lnTo>
                  <a:lnTo>
                    <a:pt x="215" y="880"/>
                  </a:lnTo>
                  <a:lnTo>
                    <a:pt x="199" y="869"/>
                  </a:lnTo>
                  <a:lnTo>
                    <a:pt x="190" y="863"/>
                  </a:lnTo>
                  <a:lnTo>
                    <a:pt x="167" y="844"/>
                  </a:lnTo>
                  <a:lnTo>
                    <a:pt x="165" y="842"/>
                  </a:lnTo>
                  <a:lnTo>
                    <a:pt x="140" y="819"/>
                  </a:lnTo>
                  <a:lnTo>
                    <a:pt x="117" y="794"/>
                  </a:lnTo>
                  <a:lnTo>
                    <a:pt x="114" y="792"/>
                  </a:lnTo>
                  <a:lnTo>
                    <a:pt x="96" y="769"/>
                  </a:lnTo>
                  <a:lnTo>
                    <a:pt x="89" y="759"/>
                  </a:lnTo>
                  <a:lnTo>
                    <a:pt x="79" y="744"/>
                  </a:lnTo>
                  <a:lnTo>
                    <a:pt x="64" y="721"/>
                  </a:lnTo>
                  <a:lnTo>
                    <a:pt x="63" y="719"/>
                  </a:lnTo>
                  <a:lnTo>
                    <a:pt x="50" y="693"/>
                  </a:lnTo>
                  <a:lnTo>
                    <a:pt x="38" y="668"/>
                  </a:lnTo>
                  <a:lnTo>
                    <a:pt x="28" y="643"/>
                  </a:lnTo>
                  <a:lnTo>
                    <a:pt x="19" y="618"/>
                  </a:lnTo>
                  <a:lnTo>
                    <a:pt x="14" y="598"/>
                  </a:lnTo>
                  <a:lnTo>
                    <a:pt x="13" y="593"/>
                  </a:lnTo>
                  <a:lnTo>
                    <a:pt x="8" y="568"/>
                  </a:lnTo>
                  <a:lnTo>
                    <a:pt x="3" y="543"/>
                  </a:lnTo>
                  <a:lnTo>
                    <a:pt x="1" y="517"/>
                  </a:lnTo>
                  <a:lnTo>
                    <a:pt x="0" y="492"/>
                  </a:lnTo>
                  <a:lnTo>
                    <a:pt x="0" y="467"/>
                  </a:lnTo>
                  <a:lnTo>
                    <a:pt x="1" y="442"/>
                  </a:lnTo>
                  <a:lnTo>
                    <a:pt x="3" y="417"/>
                  </a:lnTo>
                  <a:lnTo>
                    <a:pt x="8" y="392"/>
                  </a:lnTo>
                  <a:lnTo>
                    <a:pt x="13" y="367"/>
                  </a:lnTo>
                  <a:lnTo>
                    <a:pt x="14" y="363"/>
                  </a:lnTo>
                  <a:lnTo>
                    <a:pt x="19" y="341"/>
                  </a:lnTo>
                  <a:lnTo>
                    <a:pt x="28" y="317"/>
                  </a:lnTo>
                  <a:lnTo>
                    <a:pt x="38" y="291"/>
                  </a:lnTo>
                  <a:lnTo>
                    <a:pt x="50" y="266"/>
                  </a:lnTo>
                  <a:lnTo>
                    <a:pt x="63" y="241"/>
                  </a:lnTo>
                  <a:lnTo>
                    <a:pt x="64" y="240"/>
                  </a:lnTo>
                  <a:lnTo>
                    <a:pt x="79" y="216"/>
                  </a:lnTo>
                  <a:lnTo>
                    <a:pt x="89" y="200"/>
                  </a:lnTo>
                  <a:lnTo>
                    <a:pt x="96" y="191"/>
                  </a:lnTo>
                  <a:lnTo>
                    <a:pt x="114" y="169"/>
                  </a:lnTo>
                  <a:lnTo>
                    <a:pt x="117" y="166"/>
                  </a:lnTo>
                  <a:lnTo>
                    <a:pt x="140" y="141"/>
                  </a:lnTo>
                  <a:lnTo>
                    <a:pt x="165" y="117"/>
                  </a:lnTo>
                  <a:lnTo>
                    <a:pt x="167" y="115"/>
                  </a:lnTo>
                  <a:lnTo>
                    <a:pt x="190" y="98"/>
                  </a:lnTo>
                  <a:lnTo>
                    <a:pt x="199" y="90"/>
                  </a:lnTo>
                  <a:lnTo>
                    <a:pt x="215" y="79"/>
                  </a:lnTo>
                  <a:lnTo>
                    <a:pt x="238" y="65"/>
                  </a:lnTo>
                  <a:lnTo>
                    <a:pt x="240" y="64"/>
                  </a:lnTo>
                  <a:lnTo>
                    <a:pt x="265" y="50"/>
                  </a:lnTo>
                  <a:lnTo>
                    <a:pt x="288" y="40"/>
                  </a:lnTo>
                  <a:lnTo>
                    <a:pt x="290" y="39"/>
                  </a:lnTo>
                  <a:lnTo>
                    <a:pt x="316" y="29"/>
                  </a:lnTo>
                  <a:lnTo>
                    <a:pt x="341" y="21"/>
                  </a:lnTo>
                  <a:lnTo>
                    <a:pt x="361" y="15"/>
                  </a:lnTo>
                  <a:lnTo>
                    <a:pt x="366" y="13"/>
                  </a:lnTo>
                  <a:lnTo>
                    <a:pt x="391" y="9"/>
                  </a:lnTo>
                  <a:lnTo>
                    <a:pt x="416" y="5"/>
                  </a:lnTo>
                  <a:lnTo>
                    <a:pt x="441" y="1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00CFCF"/>
            </a:solidFill>
            <a:ln w="0">
              <a:solidFill>
                <a:srgbClr val="00CFC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1" name="Freeform 1981"/>
            <p:cNvSpPr>
              <a:spLocks noChangeAspect="1"/>
            </p:cNvSpPr>
            <p:nvPr/>
          </p:nvSpPr>
          <p:spPr bwMode="auto">
            <a:xfrm>
              <a:off x="2217" y="1719"/>
              <a:ext cx="932" cy="933"/>
            </a:xfrm>
            <a:custGeom>
              <a:avLst/>
              <a:gdLst>
                <a:gd name="T0" fmla="*/ 502 w 932"/>
                <a:gd name="T1" fmla="*/ 2 h 933"/>
                <a:gd name="T2" fmla="*/ 554 w 932"/>
                <a:gd name="T3" fmla="*/ 9 h 933"/>
                <a:gd name="T4" fmla="*/ 621 w 932"/>
                <a:gd name="T5" fmla="*/ 27 h 933"/>
                <a:gd name="T6" fmla="*/ 679 w 932"/>
                <a:gd name="T7" fmla="*/ 52 h 933"/>
                <a:gd name="T8" fmla="*/ 730 w 932"/>
                <a:gd name="T9" fmla="*/ 82 h 933"/>
                <a:gd name="T10" fmla="*/ 780 w 932"/>
                <a:gd name="T11" fmla="*/ 123 h 933"/>
                <a:gd name="T12" fmla="*/ 810 w 932"/>
                <a:gd name="T13" fmla="*/ 153 h 933"/>
                <a:gd name="T14" fmla="*/ 851 w 932"/>
                <a:gd name="T15" fmla="*/ 203 h 933"/>
                <a:gd name="T16" fmla="*/ 880 w 932"/>
                <a:gd name="T17" fmla="*/ 253 h 933"/>
                <a:gd name="T18" fmla="*/ 903 w 932"/>
                <a:gd name="T19" fmla="*/ 304 h 933"/>
                <a:gd name="T20" fmla="*/ 924 w 932"/>
                <a:gd name="T21" fmla="*/ 379 h 933"/>
                <a:gd name="T22" fmla="*/ 931 w 932"/>
                <a:gd name="T23" fmla="*/ 431 h 933"/>
                <a:gd name="T24" fmla="*/ 931 w 932"/>
                <a:gd name="T25" fmla="*/ 503 h 933"/>
                <a:gd name="T26" fmla="*/ 918 w 932"/>
                <a:gd name="T27" fmla="*/ 580 h 933"/>
                <a:gd name="T28" fmla="*/ 903 w 932"/>
                <a:gd name="T29" fmla="*/ 630 h 933"/>
                <a:gd name="T30" fmla="*/ 880 w 932"/>
                <a:gd name="T31" fmla="*/ 680 h 933"/>
                <a:gd name="T32" fmla="*/ 851 w 932"/>
                <a:gd name="T33" fmla="*/ 731 h 933"/>
                <a:gd name="T34" fmla="*/ 810 w 932"/>
                <a:gd name="T35" fmla="*/ 781 h 933"/>
                <a:gd name="T36" fmla="*/ 755 w 932"/>
                <a:gd name="T37" fmla="*/ 833 h 933"/>
                <a:gd name="T38" fmla="*/ 705 w 932"/>
                <a:gd name="T39" fmla="*/ 867 h 933"/>
                <a:gd name="T40" fmla="*/ 629 w 932"/>
                <a:gd name="T41" fmla="*/ 904 h 933"/>
                <a:gd name="T42" fmla="*/ 579 w 932"/>
                <a:gd name="T43" fmla="*/ 919 h 933"/>
                <a:gd name="T44" fmla="*/ 504 w 932"/>
                <a:gd name="T45" fmla="*/ 932 h 933"/>
                <a:gd name="T46" fmla="*/ 453 w 932"/>
                <a:gd name="T47" fmla="*/ 933 h 933"/>
                <a:gd name="T48" fmla="*/ 403 w 932"/>
                <a:gd name="T49" fmla="*/ 929 h 933"/>
                <a:gd name="T50" fmla="*/ 310 w 932"/>
                <a:gd name="T51" fmla="*/ 907 h 933"/>
                <a:gd name="T52" fmla="*/ 253 w 932"/>
                <a:gd name="T53" fmla="*/ 882 h 933"/>
                <a:gd name="T54" fmla="*/ 202 w 932"/>
                <a:gd name="T55" fmla="*/ 851 h 933"/>
                <a:gd name="T56" fmla="*/ 152 w 932"/>
                <a:gd name="T57" fmla="*/ 812 h 933"/>
                <a:gd name="T58" fmla="*/ 121 w 932"/>
                <a:gd name="T59" fmla="*/ 781 h 933"/>
                <a:gd name="T60" fmla="*/ 82 w 932"/>
                <a:gd name="T61" fmla="*/ 731 h 933"/>
                <a:gd name="T62" fmla="*/ 51 w 932"/>
                <a:gd name="T63" fmla="*/ 680 h 933"/>
                <a:gd name="T64" fmla="*/ 26 w 932"/>
                <a:gd name="T65" fmla="*/ 622 h 933"/>
                <a:gd name="T66" fmla="*/ 4 w 932"/>
                <a:gd name="T67" fmla="*/ 530 h 933"/>
                <a:gd name="T68" fmla="*/ 0 w 932"/>
                <a:gd name="T69" fmla="*/ 479 h 933"/>
                <a:gd name="T70" fmla="*/ 1 w 932"/>
                <a:gd name="T71" fmla="*/ 429 h 933"/>
                <a:gd name="T72" fmla="*/ 14 w 932"/>
                <a:gd name="T73" fmla="*/ 354 h 933"/>
                <a:gd name="T74" fmla="*/ 29 w 932"/>
                <a:gd name="T75" fmla="*/ 304 h 933"/>
                <a:gd name="T76" fmla="*/ 65 w 932"/>
                <a:gd name="T77" fmla="*/ 228 h 933"/>
                <a:gd name="T78" fmla="*/ 100 w 932"/>
                <a:gd name="T79" fmla="*/ 178 h 933"/>
                <a:gd name="T80" fmla="*/ 127 w 932"/>
                <a:gd name="T81" fmla="*/ 147 h 933"/>
                <a:gd name="T82" fmla="*/ 175 w 932"/>
                <a:gd name="T83" fmla="*/ 102 h 933"/>
                <a:gd name="T84" fmla="*/ 209 w 932"/>
                <a:gd name="T85" fmla="*/ 77 h 933"/>
                <a:gd name="T86" fmla="*/ 277 w 932"/>
                <a:gd name="T87" fmla="*/ 41 h 933"/>
                <a:gd name="T88" fmla="*/ 328 w 932"/>
                <a:gd name="T89" fmla="*/ 21 h 933"/>
                <a:gd name="T90" fmla="*/ 403 w 932"/>
                <a:gd name="T91" fmla="*/ 4 h 933"/>
                <a:gd name="T92" fmla="*/ 453 w 932"/>
                <a:gd name="T93" fmla="*/ 0 h 9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2"/>
                <a:gd name="T142" fmla="*/ 0 h 933"/>
                <a:gd name="T143" fmla="*/ 932 w 932"/>
                <a:gd name="T144" fmla="*/ 933 h 9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2" h="933">
                  <a:moveTo>
                    <a:pt x="453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04" y="2"/>
                  </a:lnTo>
                  <a:lnTo>
                    <a:pt x="529" y="4"/>
                  </a:lnTo>
                  <a:lnTo>
                    <a:pt x="554" y="9"/>
                  </a:lnTo>
                  <a:lnTo>
                    <a:pt x="579" y="14"/>
                  </a:lnTo>
                  <a:lnTo>
                    <a:pt x="604" y="21"/>
                  </a:lnTo>
                  <a:lnTo>
                    <a:pt x="621" y="27"/>
                  </a:lnTo>
                  <a:lnTo>
                    <a:pt x="629" y="30"/>
                  </a:lnTo>
                  <a:lnTo>
                    <a:pt x="654" y="41"/>
                  </a:lnTo>
                  <a:lnTo>
                    <a:pt x="679" y="52"/>
                  </a:lnTo>
                  <a:lnTo>
                    <a:pt x="705" y="66"/>
                  </a:lnTo>
                  <a:lnTo>
                    <a:pt x="722" y="77"/>
                  </a:lnTo>
                  <a:lnTo>
                    <a:pt x="730" y="82"/>
                  </a:lnTo>
                  <a:lnTo>
                    <a:pt x="755" y="101"/>
                  </a:lnTo>
                  <a:lnTo>
                    <a:pt x="756" y="102"/>
                  </a:lnTo>
                  <a:lnTo>
                    <a:pt x="780" y="123"/>
                  </a:lnTo>
                  <a:lnTo>
                    <a:pt x="786" y="128"/>
                  </a:lnTo>
                  <a:lnTo>
                    <a:pt x="805" y="147"/>
                  </a:lnTo>
                  <a:lnTo>
                    <a:pt x="810" y="153"/>
                  </a:lnTo>
                  <a:lnTo>
                    <a:pt x="830" y="175"/>
                  </a:lnTo>
                  <a:lnTo>
                    <a:pt x="832" y="178"/>
                  </a:lnTo>
                  <a:lnTo>
                    <a:pt x="851" y="203"/>
                  </a:lnTo>
                  <a:lnTo>
                    <a:pt x="855" y="211"/>
                  </a:lnTo>
                  <a:lnTo>
                    <a:pt x="866" y="228"/>
                  </a:lnTo>
                  <a:lnTo>
                    <a:pt x="880" y="253"/>
                  </a:lnTo>
                  <a:lnTo>
                    <a:pt x="881" y="253"/>
                  </a:lnTo>
                  <a:lnTo>
                    <a:pt x="892" y="278"/>
                  </a:lnTo>
                  <a:lnTo>
                    <a:pt x="903" y="304"/>
                  </a:lnTo>
                  <a:lnTo>
                    <a:pt x="906" y="312"/>
                  </a:lnTo>
                  <a:lnTo>
                    <a:pt x="912" y="328"/>
                  </a:lnTo>
                  <a:lnTo>
                    <a:pt x="924" y="379"/>
                  </a:lnTo>
                  <a:lnTo>
                    <a:pt x="928" y="404"/>
                  </a:lnTo>
                  <a:lnTo>
                    <a:pt x="931" y="429"/>
                  </a:lnTo>
                  <a:lnTo>
                    <a:pt x="931" y="431"/>
                  </a:lnTo>
                  <a:lnTo>
                    <a:pt x="932" y="454"/>
                  </a:lnTo>
                  <a:lnTo>
                    <a:pt x="932" y="479"/>
                  </a:lnTo>
                  <a:lnTo>
                    <a:pt x="931" y="503"/>
                  </a:lnTo>
                  <a:lnTo>
                    <a:pt x="931" y="504"/>
                  </a:lnTo>
                  <a:lnTo>
                    <a:pt x="924" y="555"/>
                  </a:lnTo>
                  <a:lnTo>
                    <a:pt x="918" y="580"/>
                  </a:lnTo>
                  <a:lnTo>
                    <a:pt x="912" y="605"/>
                  </a:lnTo>
                  <a:lnTo>
                    <a:pt x="906" y="622"/>
                  </a:lnTo>
                  <a:lnTo>
                    <a:pt x="903" y="630"/>
                  </a:lnTo>
                  <a:lnTo>
                    <a:pt x="892" y="655"/>
                  </a:lnTo>
                  <a:lnTo>
                    <a:pt x="881" y="680"/>
                  </a:lnTo>
                  <a:lnTo>
                    <a:pt x="880" y="680"/>
                  </a:lnTo>
                  <a:lnTo>
                    <a:pt x="866" y="706"/>
                  </a:lnTo>
                  <a:lnTo>
                    <a:pt x="855" y="723"/>
                  </a:lnTo>
                  <a:lnTo>
                    <a:pt x="851" y="731"/>
                  </a:lnTo>
                  <a:lnTo>
                    <a:pt x="832" y="756"/>
                  </a:lnTo>
                  <a:lnTo>
                    <a:pt x="830" y="758"/>
                  </a:lnTo>
                  <a:lnTo>
                    <a:pt x="810" y="781"/>
                  </a:lnTo>
                  <a:lnTo>
                    <a:pt x="780" y="812"/>
                  </a:lnTo>
                  <a:lnTo>
                    <a:pt x="756" y="831"/>
                  </a:lnTo>
                  <a:lnTo>
                    <a:pt x="755" y="833"/>
                  </a:lnTo>
                  <a:lnTo>
                    <a:pt x="730" y="851"/>
                  </a:lnTo>
                  <a:lnTo>
                    <a:pt x="722" y="856"/>
                  </a:lnTo>
                  <a:lnTo>
                    <a:pt x="705" y="867"/>
                  </a:lnTo>
                  <a:lnTo>
                    <a:pt x="679" y="882"/>
                  </a:lnTo>
                  <a:lnTo>
                    <a:pt x="654" y="894"/>
                  </a:lnTo>
                  <a:lnTo>
                    <a:pt x="629" y="904"/>
                  </a:lnTo>
                  <a:lnTo>
                    <a:pt x="621" y="907"/>
                  </a:lnTo>
                  <a:lnTo>
                    <a:pt x="604" y="912"/>
                  </a:lnTo>
                  <a:lnTo>
                    <a:pt x="579" y="919"/>
                  </a:lnTo>
                  <a:lnTo>
                    <a:pt x="554" y="924"/>
                  </a:lnTo>
                  <a:lnTo>
                    <a:pt x="529" y="929"/>
                  </a:lnTo>
                  <a:lnTo>
                    <a:pt x="504" y="932"/>
                  </a:lnTo>
                  <a:lnTo>
                    <a:pt x="502" y="932"/>
                  </a:lnTo>
                  <a:lnTo>
                    <a:pt x="479" y="933"/>
                  </a:lnTo>
                  <a:lnTo>
                    <a:pt x="453" y="933"/>
                  </a:lnTo>
                  <a:lnTo>
                    <a:pt x="430" y="932"/>
                  </a:lnTo>
                  <a:lnTo>
                    <a:pt x="428" y="932"/>
                  </a:lnTo>
                  <a:lnTo>
                    <a:pt x="403" y="929"/>
                  </a:lnTo>
                  <a:lnTo>
                    <a:pt x="378" y="924"/>
                  </a:lnTo>
                  <a:lnTo>
                    <a:pt x="353" y="919"/>
                  </a:lnTo>
                  <a:lnTo>
                    <a:pt x="310" y="907"/>
                  </a:lnTo>
                  <a:lnTo>
                    <a:pt x="303" y="904"/>
                  </a:lnTo>
                  <a:lnTo>
                    <a:pt x="277" y="894"/>
                  </a:lnTo>
                  <a:lnTo>
                    <a:pt x="253" y="882"/>
                  </a:lnTo>
                  <a:lnTo>
                    <a:pt x="252" y="882"/>
                  </a:lnTo>
                  <a:lnTo>
                    <a:pt x="209" y="856"/>
                  </a:lnTo>
                  <a:lnTo>
                    <a:pt x="202" y="851"/>
                  </a:lnTo>
                  <a:lnTo>
                    <a:pt x="177" y="833"/>
                  </a:lnTo>
                  <a:lnTo>
                    <a:pt x="175" y="831"/>
                  </a:lnTo>
                  <a:lnTo>
                    <a:pt x="152" y="812"/>
                  </a:lnTo>
                  <a:lnTo>
                    <a:pt x="145" y="806"/>
                  </a:lnTo>
                  <a:lnTo>
                    <a:pt x="127" y="786"/>
                  </a:lnTo>
                  <a:lnTo>
                    <a:pt x="121" y="781"/>
                  </a:lnTo>
                  <a:lnTo>
                    <a:pt x="101" y="758"/>
                  </a:lnTo>
                  <a:lnTo>
                    <a:pt x="100" y="756"/>
                  </a:lnTo>
                  <a:lnTo>
                    <a:pt x="82" y="731"/>
                  </a:lnTo>
                  <a:lnTo>
                    <a:pt x="76" y="723"/>
                  </a:lnTo>
                  <a:lnTo>
                    <a:pt x="65" y="706"/>
                  </a:lnTo>
                  <a:lnTo>
                    <a:pt x="51" y="680"/>
                  </a:lnTo>
                  <a:lnTo>
                    <a:pt x="39" y="655"/>
                  </a:lnTo>
                  <a:lnTo>
                    <a:pt x="29" y="630"/>
                  </a:lnTo>
                  <a:lnTo>
                    <a:pt x="26" y="622"/>
                  </a:lnTo>
                  <a:lnTo>
                    <a:pt x="14" y="580"/>
                  </a:lnTo>
                  <a:lnTo>
                    <a:pt x="7" y="555"/>
                  </a:lnTo>
                  <a:lnTo>
                    <a:pt x="4" y="530"/>
                  </a:lnTo>
                  <a:lnTo>
                    <a:pt x="1" y="504"/>
                  </a:lnTo>
                  <a:lnTo>
                    <a:pt x="1" y="503"/>
                  </a:lnTo>
                  <a:lnTo>
                    <a:pt x="0" y="479"/>
                  </a:lnTo>
                  <a:lnTo>
                    <a:pt x="0" y="454"/>
                  </a:lnTo>
                  <a:lnTo>
                    <a:pt x="1" y="431"/>
                  </a:lnTo>
                  <a:lnTo>
                    <a:pt x="1" y="429"/>
                  </a:lnTo>
                  <a:lnTo>
                    <a:pt x="4" y="404"/>
                  </a:lnTo>
                  <a:lnTo>
                    <a:pt x="7" y="379"/>
                  </a:lnTo>
                  <a:lnTo>
                    <a:pt x="14" y="354"/>
                  </a:lnTo>
                  <a:lnTo>
                    <a:pt x="21" y="328"/>
                  </a:lnTo>
                  <a:lnTo>
                    <a:pt x="26" y="312"/>
                  </a:lnTo>
                  <a:lnTo>
                    <a:pt x="29" y="304"/>
                  </a:lnTo>
                  <a:lnTo>
                    <a:pt x="39" y="278"/>
                  </a:lnTo>
                  <a:lnTo>
                    <a:pt x="51" y="253"/>
                  </a:lnTo>
                  <a:lnTo>
                    <a:pt x="65" y="228"/>
                  </a:lnTo>
                  <a:lnTo>
                    <a:pt x="76" y="211"/>
                  </a:lnTo>
                  <a:lnTo>
                    <a:pt x="82" y="203"/>
                  </a:lnTo>
                  <a:lnTo>
                    <a:pt x="100" y="178"/>
                  </a:lnTo>
                  <a:lnTo>
                    <a:pt x="101" y="175"/>
                  </a:lnTo>
                  <a:lnTo>
                    <a:pt x="121" y="153"/>
                  </a:lnTo>
                  <a:lnTo>
                    <a:pt x="127" y="147"/>
                  </a:lnTo>
                  <a:lnTo>
                    <a:pt x="145" y="128"/>
                  </a:lnTo>
                  <a:lnTo>
                    <a:pt x="152" y="123"/>
                  </a:lnTo>
                  <a:lnTo>
                    <a:pt x="175" y="102"/>
                  </a:lnTo>
                  <a:lnTo>
                    <a:pt x="177" y="101"/>
                  </a:lnTo>
                  <a:lnTo>
                    <a:pt x="202" y="82"/>
                  </a:lnTo>
                  <a:lnTo>
                    <a:pt x="209" y="77"/>
                  </a:lnTo>
                  <a:lnTo>
                    <a:pt x="252" y="52"/>
                  </a:lnTo>
                  <a:lnTo>
                    <a:pt x="253" y="52"/>
                  </a:lnTo>
                  <a:lnTo>
                    <a:pt x="277" y="41"/>
                  </a:lnTo>
                  <a:lnTo>
                    <a:pt x="303" y="30"/>
                  </a:lnTo>
                  <a:lnTo>
                    <a:pt x="310" y="27"/>
                  </a:lnTo>
                  <a:lnTo>
                    <a:pt x="328" y="21"/>
                  </a:lnTo>
                  <a:lnTo>
                    <a:pt x="353" y="14"/>
                  </a:lnTo>
                  <a:lnTo>
                    <a:pt x="378" y="9"/>
                  </a:lnTo>
                  <a:lnTo>
                    <a:pt x="403" y="4"/>
                  </a:lnTo>
                  <a:lnTo>
                    <a:pt x="428" y="2"/>
                  </a:lnTo>
                  <a:lnTo>
                    <a:pt x="430" y="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00DFDF"/>
            </a:solidFill>
            <a:ln w="0">
              <a:solidFill>
                <a:srgbClr val="00DFD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2" name="Freeform 1982"/>
            <p:cNvSpPr>
              <a:spLocks noChangeAspect="1"/>
            </p:cNvSpPr>
            <p:nvPr/>
          </p:nvSpPr>
          <p:spPr bwMode="auto">
            <a:xfrm>
              <a:off x="2229" y="1732"/>
              <a:ext cx="908" cy="908"/>
            </a:xfrm>
            <a:custGeom>
              <a:avLst/>
              <a:gdLst>
                <a:gd name="T0" fmla="*/ 492 w 908"/>
                <a:gd name="T1" fmla="*/ 1 h 908"/>
                <a:gd name="T2" fmla="*/ 567 w 908"/>
                <a:gd name="T3" fmla="*/ 14 h 908"/>
                <a:gd name="T4" fmla="*/ 639 w 908"/>
                <a:gd name="T5" fmla="*/ 39 h 908"/>
                <a:gd name="T6" fmla="*/ 687 w 908"/>
                <a:gd name="T7" fmla="*/ 64 h 908"/>
                <a:gd name="T8" fmla="*/ 725 w 908"/>
                <a:gd name="T9" fmla="*/ 89 h 908"/>
                <a:gd name="T10" fmla="*/ 782 w 908"/>
                <a:gd name="T11" fmla="*/ 140 h 908"/>
                <a:gd name="T12" fmla="*/ 824 w 908"/>
                <a:gd name="T13" fmla="*/ 190 h 908"/>
                <a:gd name="T14" fmla="*/ 854 w 908"/>
                <a:gd name="T15" fmla="*/ 240 h 908"/>
                <a:gd name="T16" fmla="*/ 878 w 908"/>
                <a:gd name="T17" fmla="*/ 291 h 908"/>
                <a:gd name="T18" fmla="*/ 900 w 908"/>
                <a:gd name="T19" fmla="*/ 366 h 908"/>
                <a:gd name="T20" fmla="*/ 908 w 908"/>
                <a:gd name="T21" fmla="*/ 441 h 908"/>
                <a:gd name="T22" fmla="*/ 900 w 908"/>
                <a:gd name="T23" fmla="*/ 542 h 908"/>
                <a:gd name="T24" fmla="*/ 878 w 908"/>
                <a:gd name="T25" fmla="*/ 617 h 908"/>
                <a:gd name="T26" fmla="*/ 854 w 908"/>
                <a:gd name="T27" fmla="*/ 667 h 908"/>
                <a:gd name="T28" fmla="*/ 824 w 908"/>
                <a:gd name="T29" fmla="*/ 718 h 908"/>
                <a:gd name="T30" fmla="*/ 793 w 908"/>
                <a:gd name="T31" fmla="*/ 756 h 908"/>
                <a:gd name="T32" fmla="*/ 743 w 908"/>
                <a:gd name="T33" fmla="*/ 804 h 908"/>
                <a:gd name="T34" fmla="*/ 693 w 908"/>
                <a:gd name="T35" fmla="*/ 840 h 908"/>
                <a:gd name="T36" fmla="*/ 642 w 908"/>
                <a:gd name="T37" fmla="*/ 867 h 908"/>
                <a:gd name="T38" fmla="*/ 592 w 908"/>
                <a:gd name="T39" fmla="*/ 887 h 908"/>
                <a:gd name="T40" fmla="*/ 517 w 908"/>
                <a:gd name="T41" fmla="*/ 904 h 908"/>
                <a:gd name="T42" fmla="*/ 441 w 908"/>
                <a:gd name="T43" fmla="*/ 908 h 908"/>
                <a:gd name="T44" fmla="*/ 366 w 908"/>
                <a:gd name="T45" fmla="*/ 899 h 908"/>
                <a:gd name="T46" fmla="*/ 291 w 908"/>
                <a:gd name="T47" fmla="*/ 877 h 908"/>
                <a:gd name="T48" fmla="*/ 240 w 908"/>
                <a:gd name="T49" fmla="*/ 855 h 908"/>
                <a:gd name="T50" fmla="*/ 190 w 908"/>
                <a:gd name="T51" fmla="*/ 823 h 908"/>
                <a:gd name="T52" fmla="*/ 140 w 908"/>
                <a:gd name="T53" fmla="*/ 782 h 908"/>
                <a:gd name="T54" fmla="*/ 104 w 908"/>
                <a:gd name="T55" fmla="*/ 743 h 908"/>
                <a:gd name="T56" fmla="*/ 64 w 908"/>
                <a:gd name="T57" fmla="*/ 688 h 908"/>
                <a:gd name="T58" fmla="*/ 39 w 908"/>
                <a:gd name="T59" fmla="*/ 639 h 908"/>
                <a:gd name="T60" fmla="*/ 14 w 908"/>
                <a:gd name="T61" fmla="*/ 567 h 908"/>
                <a:gd name="T62" fmla="*/ 2 w 908"/>
                <a:gd name="T63" fmla="*/ 491 h 908"/>
                <a:gd name="T64" fmla="*/ 2 w 908"/>
                <a:gd name="T65" fmla="*/ 416 h 908"/>
                <a:gd name="T66" fmla="*/ 14 w 908"/>
                <a:gd name="T67" fmla="*/ 341 h 908"/>
                <a:gd name="T68" fmla="*/ 39 w 908"/>
                <a:gd name="T69" fmla="*/ 269 h 908"/>
                <a:gd name="T70" fmla="*/ 64 w 908"/>
                <a:gd name="T71" fmla="*/ 221 h 908"/>
                <a:gd name="T72" fmla="*/ 89 w 908"/>
                <a:gd name="T73" fmla="*/ 183 h 908"/>
                <a:gd name="T74" fmla="*/ 140 w 908"/>
                <a:gd name="T75" fmla="*/ 126 h 908"/>
                <a:gd name="T76" fmla="*/ 190 w 908"/>
                <a:gd name="T77" fmla="*/ 84 h 908"/>
                <a:gd name="T78" fmla="*/ 240 w 908"/>
                <a:gd name="T79" fmla="*/ 53 h 908"/>
                <a:gd name="T80" fmla="*/ 291 w 908"/>
                <a:gd name="T81" fmla="*/ 30 h 908"/>
                <a:gd name="T82" fmla="*/ 366 w 908"/>
                <a:gd name="T83" fmla="*/ 8 h 908"/>
                <a:gd name="T84" fmla="*/ 441 w 908"/>
                <a:gd name="T85" fmla="*/ 0 h 9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08"/>
                <a:gd name="T130" fmla="*/ 0 h 908"/>
                <a:gd name="T131" fmla="*/ 908 w 908"/>
                <a:gd name="T132" fmla="*/ 908 h 9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08" h="908">
                  <a:moveTo>
                    <a:pt x="441" y="0"/>
                  </a:moveTo>
                  <a:lnTo>
                    <a:pt x="467" y="0"/>
                  </a:lnTo>
                  <a:lnTo>
                    <a:pt x="492" y="1"/>
                  </a:lnTo>
                  <a:lnTo>
                    <a:pt x="517" y="5"/>
                  </a:lnTo>
                  <a:lnTo>
                    <a:pt x="542" y="8"/>
                  </a:lnTo>
                  <a:lnTo>
                    <a:pt x="567" y="14"/>
                  </a:lnTo>
                  <a:lnTo>
                    <a:pt x="592" y="22"/>
                  </a:lnTo>
                  <a:lnTo>
                    <a:pt x="617" y="30"/>
                  </a:lnTo>
                  <a:lnTo>
                    <a:pt x="639" y="39"/>
                  </a:lnTo>
                  <a:lnTo>
                    <a:pt x="642" y="41"/>
                  </a:lnTo>
                  <a:lnTo>
                    <a:pt x="667" y="53"/>
                  </a:lnTo>
                  <a:lnTo>
                    <a:pt x="687" y="64"/>
                  </a:lnTo>
                  <a:lnTo>
                    <a:pt x="693" y="68"/>
                  </a:lnTo>
                  <a:lnTo>
                    <a:pt x="718" y="84"/>
                  </a:lnTo>
                  <a:lnTo>
                    <a:pt x="725" y="89"/>
                  </a:lnTo>
                  <a:lnTo>
                    <a:pt x="743" y="104"/>
                  </a:lnTo>
                  <a:lnTo>
                    <a:pt x="768" y="126"/>
                  </a:lnTo>
                  <a:lnTo>
                    <a:pt x="782" y="140"/>
                  </a:lnTo>
                  <a:lnTo>
                    <a:pt x="804" y="165"/>
                  </a:lnTo>
                  <a:lnTo>
                    <a:pt x="818" y="183"/>
                  </a:lnTo>
                  <a:lnTo>
                    <a:pt x="824" y="190"/>
                  </a:lnTo>
                  <a:lnTo>
                    <a:pt x="840" y="215"/>
                  </a:lnTo>
                  <a:lnTo>
                    <a:pt x="843" y="221"/>
                  </a:lnTo>
                  <a:lnTo>
                    <a:pt x="854" y="240"/>
                  </a:lnTo>
                  <a:lnTo>
                    <a:pt x="867" y="265"/>
                  </a:lnTo>
                  <a:lnTo>
                    <a:pt x="869" y="269"/>
                  </a:lnTo>
                  <a:lnTo>
                    <a:pt x="878" y="291"/>
                  </a:lnTo>
                  <a:lnTo>
                    <a:pt x="886" y="315"/>
                  </a:lnTo>
                  <a:lnTo>
                    <a:pt x="894" y="341"/>
                  </a:lnTo>
                  <a:lnTo>
                    <a:pt x="900" y="366"/>
                  </a:lnTo>
                  <a:lnTo>
                    <a:pt x="903" y="391"/>
                  </a:lnTo>
                  <a:lnTo>
                    <a:pt x="907" y="416"/>
                  </a:lnTo>
                  <a:lnTo>
                    <a:pt x="908" y="441"/>
                  </a:lnTo>
                  <a:lnTo>
                    <a:pt x="908" y="466"/>
                  </a:lnTo>
                  <a:lnTo>
                    <a:pt x="907" y="491"/>
                  </a:lnTo>
                  <a:lnTo>
                    <a:pt x="900" y="542"/>
                  </a:lnTo>
                  <a:lnTo>
                    <a:pt x="894" y="567"/>
                  </a:lnTo>
                  <a:lnTo>
                    <a:pt x="886" y="592"/>
                  </a:lnTo>
                  <a:lnTo>
                    <a:pt x="878" y="617"/>
                  </a:lnTo>
                  <a:lnTo>
                    <a:pt x="869" y="639"/>
                  </a:lnTo>
                  <a:lnTo>
                    <a:pt x="867" y="642"/>
                  </a:lnTo>
                  <a:lnTo>
                    <a:pt x="854" y="667"/>
                  </a:lnTo>
                  <a:lnTo>
                    <a:pt x="843" y="688"/>
                  </a:lnTo>
                  <a:lnTo>
                    <a:pt x="840" y="693"/>
                  </a:lnTo>
                  <a:lnTo>
                    <a:pt x="824" y="718"/>
                  </a:lnTo>
                  <a:lnTo>
                    <a:pt x="818" y="724"/>
                  </a:lnTo>
                  <a:lnTo>
                    <a:pt x="804" y="743"/>
                  </a:lnTo>
                  <a:lnTo>
                    <a:pt x="793" y="756"/>
                  </a:lnTo>
                  <a:lnTo>
                    <a:pt x="782" y="768"/>
                  </a:lnTo>
                  <a:lnTo>
                    <a:pt x="768" y="782"/>
                  </a:lnTo>
                  <a:lnTo>
                    <a:pt x="743" y="804"/>
                  </a:lnTo>
                  <a:lnTo>
                    <a:pt x="725" y="818"/>
                  </a:lnTo>
                  <a:lnTo>
                    <a:pt x="718" y="823"/>
                  </a:lnTo>
                  <a:lnTo>
                    <a:pt x="693" y="840"/>
                  </a:lnTo>
                  <a:lnTo>
                    <a:pt x="687" y="843"/>
                  </a:lnTo>
                  <a:lnTo>
                    <a:pt x="667" y="855"/>
                  </a:lnTo>
                  <a:lnTo>
                    <a:pt x="642" y="867"/>
                  </a:lnTo>
                  <a:lnTo>
                    <a:pt x="639" y="869"/>
                  </a:lnTo>
                  <a:lnTo>
                    <a:pt x="617" y="877"/>
                  </a:lnTo>
                  <a:lnTo>
                    <a:pt x="592" y="887"/>
                  </a:lnTo>
                  <a:lnTo>
                    <a:pt x="567" y="894"/>
                  </a:lnTo>
                  <a:lnTo>
                    <a:pt x="542" y="899"/>
                  </a:lnTo>
                  <a:lnTo>
                    <a:pt x="517" y="904"/>
                  </a:lnTo>
                  <a:lnTo>
                    <a:pt x="492" y="906"/>
                  </a:lnTo>
                  <a:lnTo>
                    <a:pt x="467" y="908"/>
                  </a:lnTo>
                  <a:lnTo>
                    <a:pt x="441" y="908"/>
                  </a:lnTo>
                  <a:lnTo>
                    <a:pt x="416" y="906"/>
                  </a:lnTo>
                  <a:lnTo>
                    <a:pt x="391" y="904"/>
                  </a:lnTo>
                  <a:lnTo>
                    <a:pt x="366" y="899"/>
                  </a:lnTo>
                  <a:lnTo>
                    <a:pt x="341" y="894"/>
                  </a:lnTo>
                  <a:lnTo>
                    <a:pt x="316" y="887"/>
                  </a:lnTo>
                  <a:lnTo>
                    <a:pt x="291" y="877"/>
                  </a:lnTo>
                  <a:lnTo>
                    <a:pt x="269" y="869"/>
                  </a:lnTo>
                  <a:lnTo>
                    <a:pt x="265" y="867"/>
                  </a:lnTo>
                  <a:lnTo>
                    <a:pt x="240" y="855"/>
                  </a:lnTo>
                  <a:lnTo>
                    <a:pt x="220" y="843"/>
                  </a:lnTo>
                  <a:lnTo>
                    <a:pt x="215" y="840"/>
                  </a:lnTo>
                  <a:lnTo>
                    <a:pt x="190" y="823"/>
                  </a:lnTo>
                  <a:lnTo>
                    <a:pt x="165" y="804"/>
                  </a:lnTo>
                  <a:lnTo>
                    <a:pt x="152" y="793"/>
                  </a:lnTo>
                  <a:lnTo>
                    <a:pt x="140" y="782"/>
                  </a:lnTo>
                  <a:lnTo>
                    <a:pt x="126" y="768"/>
                  </a:lnTo>
                  <a:lnTo>
                    <a:pt x="115" y="756"/>
                  </a:lnTo>
                  <a:lnTo>
                    <a:pt x="104" y="743"/>
                  </a:lnTo>
                  <a:lnTo>
                    <a:pt x="85" y="718"/>
                  </a:lnTo>
                  <a:lnTo>
                    <a:pt x="68" y="693"/>
                  </a:lnTo>
                  <a:lnTo>
                    <a:pt x="64" y="688"/>
                  </a:lnTo>
                  <a:lnTo>
                    <a:pt x="53" y="667"/>
                  </a:lnTo>
                  <a:lnTo>
                    <a:pt x="41" y="642"/>
                  </a:lnTo>
                  <a:lnTo>
                    <a:pt x="39" y="639"/>
                  </a:lnTo>
                  <a:lnTo>
                    <a:pt x="31" y="617"/>
                  </a:lnTo>
                  <a:lnTo>
                    <a:pt x="21" y="592"/>
                  </a:lnTo>
                  <a:lnTo>
                    <a:pt x="14" y="567"/>
                  </a:lnTo>
                  <a:lnTo>
                    <a:pt x="9" y="542"/>
                  </a:lnTo>
                  <a:lnTo>
                    <a:pt x="4" y="517"/>
                  </a:lnTo>
                  <a:lnTo>
                    <a:pt x="2" y="491"/>
                  </a:lnTo>
                  <a:lnTo>
                    <a:pt x="0" y="466"/>
                  </a:lnTo>
                  <a:lnTo>
                    <a:pt x="0" y="441"/>
                  </a:lnTo>
                  <a:lnTo>
                    <a:pt x="2" y="416"/>
                  </a:lnTo>
                  <a:lnTo>
                    <a:pt x="4" y="391"/>
                  </a:lnTo>
                  <a:lnTo>
                    <a:pt x="9" y="366"/>
                  </a:lnTo>
                  <a:lnTo>
                    <a:pt x="14" y="341"/>
                  </a:lnTo>
                  <a:lnTo>
                    <a:pt x="21" y="315"/>
                  </a:lnTo>
                  <a:lnTo>
                    <a:pt x="31" y="291"/>
                  </a:lnTo>
                  <a:lnTo>
                    <a:pt x="39" y="269"/>
                  </a:lnTo>
                  <a:lnTo>
                    <a:pt x="41" y="265"/>
                  </a:lnTo>
                  <a:lnTo>
                    <a:pt x="53" y="240"/>
                  </a:lnTo>
                  <a:lnTo>
                    <a:pt x="64" y="221"/>
                  </a:lnTo>
                  <a:lnTo>
                    <a:pt x="68" y="215"/>
                  </a:lnTo>
                  <a:lnTo>
                    <a:pt x="85" y="190"/>
                  </a:lnTo>
                  <a:lnTo>
                    <a:pt x="89" y="183"/>
                  </a:lnTo>
                  <a:lnTo>
                    <a:pt x="104" y="165"/>
                  </a:lnTo>
                  <a:lnTo>
                    <a:pt x="126" y="140"/>
                  </a:lnTo>
                  <a:lnTo>
                    <a:pt x="140" y="126"/>
                  </a:lnTo>
                  <a:lnTo>
                    <a:pt x="152" y="115"/>
                  </a:lnTo>
                  <a:lnTo>
                    <a:pt x="165" y="104"/>
                  </a:lnTo>
                  <a:lnTo>
                    <a:pt x="190" y="84"/>
                  </a:lnTo>
                  <a:lnTo>
                    <a:pt x="215" y="68"/>
                  </a:lnTo>
                  <a:lnTo>
                    <a:pt x="220" y="64"/>
                  </a:lnTo>
                  <a:lnTo>
                    <a:pt x="240" y="53"/>
                  </a:lnTo>
                  <a:lnTo>
                    <a:pt x="265" y="41"/>
                  </a:lnTo>
                  <a:lnTo>
                    <a:pt x="269" y="39"/>
                  </a:lnTo>
                  <a:lnTo>
                    <a:pt x="291" y="30"/>
                  </a:lnTo>
                  <a:lnTo>
                    <a:pt x="316" y="22"/>
                  </a:lnTo>
                  <a:lnTo>
                    <a:pt x="341" y="14"/>
                  </a:lnTo>
                  <a:lnTo>
                    <a:pt x="366" y="8"/>
                  </a:lnTo>
                  <a:lnTo>
                    <a:pt x="391" y="5"/>
                  </a:lnTo>
                  <a:lnTo>
                    <a:pt x="416" y="1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EFEF"/>
            </a:solidFill>
            <a:ln w="0">
              <a:solidFill>
                <a:srgbClr val="00EFE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3" name="Freeform 1983"/>
            <p:cNvSpPr>
              <a:spLocks noChangeAspect="1"/>
            </p:cNvSpPr>
            <p:nvPr/>
          </p:nvSpPr>
          <p:spPr bwMode="auto">
            <a:xfrm>
              <a:off x="2240" y="1743"/>
              <a:ext cx="885" cy="886"/>
            </a:xfrm>
            <a:custGeom>
              <a:avLst/>
              <a:gdLst>
                <a:gd name="T0" fmla="*/ 481 w 885"/>
                <a:gd name="T1" fmla="*/ 2 h 886"/>
                <a:gd name="T2" fmla="*/ 531 w 885"/>
                <a:gd name="T3" fmla="*/ 9 h 886"/>
                <a:gd name="T4" fmla="*/ 598 w 885"/>
                <a:gd name="T5" fmla="*/ 28 h 886"/>
                <a:gd name="T6" fmla="*/ 653 w 885"/>
                <a:gd name="T7" fmla="*/ 53 h 886"/>
                <a:gd name="T8" fmla="*/ 694 w 885"/>
                <a:gd name="T9" fmla="*/ 78 h 886"/>
                <a:gd name="T10" fmla="*/ 732 w 885"/>
                <a:gd name="T11" fmla="*/ 107 h 886"/>
                <a:gd name="T12" fmla="*/ 779 w 885"/>
                <a:gd name="T13" fmla="*/ 154 h 886"/>
                <a:gd name="T14" fmla="*/ 815 w 885"/>
                <a:gd name="T15" fmla="*/ 204 h 886"/>
                <a:gd name="T16" fmla="*/ 843 w 885"/>
                <a:gd name="T17" fmla="*/ 254 h 886"/>
                <a:gd name="T18" fmla="*/ 870 w 885"/>
                <a:gd name="T19" fmla="*/ 330 h 886"/>
                <a:gd name="T20" fmla="*/ 883 w 885"/>
                <a:gd name="T21" fmla="*/ 392 h 886"/>
                <a:gd name="T22" fmla="*/ 885 w 885"/>
                <a:gd name="T23" fmla="*/ 455 h 886"/>
                <a:gd name="T24" fmla="*/ 881 w 885"/>
                <a:gd name="T25" fmla="*/ 506 h 886"/>
                <a:gd name="T26" fmla="*/ 863 w 885"/>
                <a:gd name="T27" fmla="*/ 581 h 886"/>
                <a:gd name="T28" fmla="*/ 831 w 885"/>
                <a:gd name="T29" fmla="*/ 656 h 886"/>
                <a:gd name="T30" fmla="*/ 798 w 885"/>
                <a:gd name="T31" fmla="*/ 707 h 886"/>
                <a:gd name="T32" fmla="*/ 757 w 885"/>
                <a:gd name="T33" fmla="*/ 755 h 886"/>
                <a:gd name="T34" fmla="*/ 727 w 885"/>
                <a:gd name="T35" fmla="*/ 782 h 886"/>
                <a:gd name="T36" fmla="*/ 682 w 885"/>
                <a:gd name="T37" fmla="*/ 816 h 886"/>
                <a:gd name="T38" fmla="*/ 631 w 885"/>
                <a:gd name="T39" fmla="*/ 843 h 886"/>
                <a:gd name="T40" fmla="*/ 581 w 885"/>
                <a:gd name="T41" fmla="*/ 864 h 886"/>
                <a:gd name="T42" fmla="*/ 506 w 885"/>
                <a:gd name="T43" fmla="*/ 881 h 886"/>
                <a:gd name="T44" fmla="*/ 456 w 885"/>
                <a:gd name="T45" fmla="*/ 886 h 886"/>
                <a:gd name="T46" fmla="*/ 391 w 885"/>
                <a:gd name="T47" fmla="*/ 883 h 886"/>
                <a:gd name="T48" fmla="*/ 330 w 885"/>
                <a:gd name="T49" fmla="*/ 871 h 886"/>
                <a:gd name="T50" fmla="*/ 280 w 885"/>
                <a:gd name="T51" fmla="*/ 854 h 886"/>
                <a:gd name="T52" fmla="*/ 229 w 885"/>
                <a:gd name="T53" fmla="*/ 831 h 886"/>
                <a:gd name="T54" fmla="*/ 179 w 885"/>
                <a:gd name="T55" fmla="*/ 798 h 886"/>
                <a:gd name="T56" fmla="*/ 131 w 885"/>
                <a:gd name="T57" fmla="*/ 757 h 886"/>
                <a:gd name="T58" fmla="*/ 104 w 885"/>
                <a:gd name="T59" fmla="*/ 727 h 886"/>
                <a:gd name="T60" fmla="*/ 70 w 885"/>
                <a:gd name="T61" fmla="*/ 682 h 886"/>
                <a:gd name="T62" fmla="*/ 42 w 885"/>
                <a:gd name="T63" fmla="*/ 631 h 886"/>
                <a:gd name="T64" fmla="*/ 22 w 885"/>
                <a:gd name="T65" fmla="*/ 581 h 886"/>
                <a:gd name="T66" fmla="*/ 5 w 885"/>
                <a:gd name="T67" fmla="*/ 506 h 886"/>
                <a:gd name="T68" fmla="*/ 0 w 885"/>
                <a:gd name="T69" fmla="*/ 455 h 886"/>
                <a:gd name="T70" fmla="*/ 3 w 885"/>
                <a:gd name="T71" fmla="*/ 392 h 886"/>
                <a:gd name="T72" fmla="*/ 15 w 885"/>
                <a:gd name="T73" fmla="*/ 330 h 886"/>
                <a:gd name="T74" fmla="*/ 32 w 885"/>
                <a:gd name="T75" fmla="*/ 280 h 886"/>
                <a:gd name="T76" fmla="*/ 55 w 885"/>
                <a:gd name="T77" fmla="*/ 229 h 886"/>
                <a:gd name="T78" fmla="*/ 104 w 885"/>
                <a:gd name="T79" fmla="*/ 159 h 886"/>
                <a:gd name="T80" fmla="*/ 131 w 885"/>
                <a:gd name="T81" fmla="*/ 129 h 886"/>
                <a:gd name="T82" fmla="*/ 179 w 885"/>
                <a:gd name="T83" fmla="*/ 88 h 886"/>
                <a:gd name="T84" fmla="*/ 229 w 885"/>
                <a:gd name="T85" fmla="*/ 55 h 886"/>
                <a:gd name="T86" fmla="*/ 280 w 885"/>
                <a:gd name="T87" fmla="*/ 31 h 886"/>
                <a:gd name="T88" fmla="*/ 330 w 885"/>
                <a:gd name="T89" fmla="*/ 14 h 886"/>
                <a:gd name="T90" fmla="*/ 391 w 885"/>
                <a:gd name="T91" fmla="*/ 3 h 8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85"/>
                <a:gd name="T139" fmla="*/ 0 h 886"/>
                <a:gd name="T140" fmla="*/ 885 w 885"/>
                <a:gd name="T141" fmla="*/ 886 h 8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85" h="886">
                  <a:moveTo>
                    <a:pt x="430" y="0"/>
                  </a:moveTo>
                  <a:lnTo>
                    <a:pt x="456" y="0"/>
                  </a:lnTo>
                  <a:lnTo>
                    <a:pt x="481" y="2"/>
                  </a:lnTo>
                  <a:lnTo>
                    <a:pt x="494" y="3"/>
                  </a:lnTo>
                  <a:lnTo>
                    <a:pt x="506" y="5"/>
                  </a:lnTo>
                  <a:lnTo>
                    <a:pt x="531" y="9"/>
                  </a:lnTo>
                  <a:lnTo>
                    <a:pt x="556" y="14"/>
                  </a:lnTo>
                  <a:lnTo>
                    <a:pt x="581" y="22"/>
                  </a:lnTo>
                  <a:lnTo>
                    <a:pt x="598" y="28"/>
                  </a:lnTo>
                  <a:lnTo>
                    <a:pt x="606" y="31"/>
                  </a:lnTo>
                  <a:lnTo>
                    <a:pt x="631" y="42"/>
                  </a:lnTo>
                  <a:lnTo>
                    <a:pt x="653" y="53"/>
                  </a:lnTo>
                  <a:lnTo>
                    <a:pt x="656" y="55"/>
                  </a:lnTo>
                  <a:lnTo>
                    <a:pt x="682" y="71"/>
                  </a:lnTo>
                  <a:lnTo>
                    <a:pt x="694" y="78"/>
                  </a:lnTo>
                  <a:lnTo>
                    <a:pt x="707" y="88"/>
                  </a:lnTo>
                  <a:lnTo>
                    <a:pt x="727" y="104"/>
                  </a:lnTo>
                  <a:lnTo>
                    <a:pt x="732" y="107"/>
                  </a:lnTo>
                  <a:lnTo>
                    <a:pt x="754" y="129"/>
                  </a:lnTo>
                  <a:lnTo>
                    <a:pt x="757" y="130"/>
                  </a:lnTo>
                  <a:lnTo>
                    <a:pt x="779" y="154"/>
                  </a:lnTo>
                  <a:lnTo>
                    <a:pt x="782" y="159"/>
                  </a:lnTo>
                  <a:lnTo>
                    <a:pt x="798" y="179"/>
                  </a:lnTo>
                  <a:lnTo>
                    <a:pt x="815" y="204"/>
                  </a:lnTo>
                  <a:lnTo>
                    <a:pt x="831" y="229"/>
                  </a:lnTo>
                  <a:lnTo>
                    <a:pt x="832" y="233"/>
                  </a:lnTo>
                  <a:lnTo>
                    <a:pt x="843" y="254"/>
                  </a:lnTo>
                  <a:lnTo>
                    <a:pt x="858" y="288"/>
                  </a:lnTo>
                  <a:lnTo>
                    <a:pt x="863" y="304"/>
                  </a:lnTo>
                  <a:lnTo>
                    <a:pt x="870" y="330"/>
                  </a:lnTo>
                  <a:lnTo>
                    <a:pt x="876" y="355"/>
                  </a:lnTo>
                  <a:lnTo>
                    <a:pt x="881" y="380"/>
                  </a:lnTo>
                  <a:lnTo>
                    <a:pt x="883" y="392"/>
                  </a:lnTo>
                  <a:lnTo>
                    <a:pt x="884" y="405"/>
                  </a:lnTo>
                  <a:lnTo>
                    <a:pt x="885" y="430"/>
                  </a:lnTo>
                  <a:lnTo>
                    <a:pt x="885" y="455"/>
                  </a:lnTo>
                  <a:lnTo>
                    <a:pt x="884" y="480"/>
                  </a:lnTo>
                  <a:lnTo>
                    <a:pt x="883" y="495"/>
                  </a:lnTo>
                  <a:lnTo>
                    <a:pt x="881" y="506"/>
                  </a:lnTo>
                  <a:lnTo>
                    <a:pt x="876" y="531"/>
                  </a:lnTo>
                  <a:lnTo>
                    <a:pt x="870" y="556"/>
                  </a:lnTo>
                  <a:lnTo>
                    <a:pt x="863" y="581"/>
                  </a:lnTo>
                  <a:lnTo>
                    <a:pt x="858" y="597"/>
                  </a:lnTo>
                  <a:lnTo>
                    <a:pt x="843" y="631"/>
                  </a:lnTo>
                  <a:lnTo>
                    <a:pt x="831" y="656"/>
                  </a:lnTo>
                  <a:lnTo>
                    <a:pt x="815" y="682"/>
                  </a:lnTo>
                  <a:lnTo>
                    <a:pt x="807" y="694"/>
                  </a:lnTo>
                  <a:lnTo>
                    <a:pt x="798" y="707"/>
                  </a:lnTo>
                  <a:lnTo>
                    <a:pt x="782" y="727"/>
                  </a:lnTo>
                  <a:lnTo>
                    <a:pt x="779" y="732"/>
                  </a:lnTo>
                  <a:lnTo>
                    <a:pt x="757" y="755"/>
                  </a:lnTo>
                  <a:lnTo>
                    <a:pt x="754" y="757"/>
                  </a:lnTo>
                  <a:lnTo>
                    <a:pt x="732" y="778"/>
                  </a:lnTo>
                  <a:lnTo>
                    <a:pt x="727" y="782"/>
                  </a:lnTo>
                  <a:lnTo>
                    <a:pt x="707" y="798"/>
                  </a:lnTo>
                  <a:lnTo>
                    <a:pt x="694" y="807"/>
                  </a:lnTo>
                  <a:lnTo>
                    <a:pt x="682" y="816"/>
                  </a:lnTo>
                  <a:lnTo>
                    <a:pt x="656" y="831"/>
                  </a:lnTo>
                  <a:lnTo>
                    <a:pt x="653" y="832"/>
                  </a:lnTo>
                  <a:lnTo>
                    <a:pt x="631" y="843"/>
                  </a:lnTo>
                  <a:lnTo>
                    <a:pt x="606" y="854"/>
                  </a:lnTo>
                  <a:lnTo>
                    <a:pt x="598" y="858"/>
                  </a:lnTo>
                  <a:lnTo>
                    <a:pt x="581" y="864"/>
                  </a:lnTo>
                  <a:lnTo>
                    <a:pt x="556" y="871"/>
                  </a:lnTo>
                  <a:lnTo>
                    <a:pt x="531" y="877"/>
                  </a:lnTo>
                  <a:lnTo>
                    <a:pt x="506" y="881"/>
                  </a:lnTo>
                  <a:lnTo>
                    <a:pt x="494" y="883"/>
                  </a:lnTo>
                  <a:lnTo>
                    <a:pt x="481" y="884"/>
                  </a:lnTo>
                  <a:lnTo>
                    <a:pt x="456" y="886"/>
                  </a:lnTo>
                  <a:lnTo>
                    <a:pt x="430" y="886"/>
                  </a:lnTo>
                  <a:lnTo>
                    <a:pt x="405" y="884"/>
                  </a:lnTo>
                  <a:lnTo>
                    <a:pt x="391" y="883"/>
                  </a:lnTo>
                  <a:lnTo>
                    <a:pt x="380" y="881"/>
                  </a:lnTo>
                  <a:lnTo>
                    <a:pt x="355" y="877"/>
                  </a:lnTo>
                  <a:lnTo>
                    <a:pt x="330" y="871"/>
                  </a:lnTo>
                  <a:lnTo>
                    <a:pt x="305" y="864"/>
                  </a:lnTo>
                  <a:lnTo>
                    <a:pt x="287" y="858"/>
                  </a:lnTo>
                  <a:lnTo>
                    <a:pt x="280" y="854"/>
                  </a:lnTo>
                  <a:lnTo>
                    <a:pt x="254" y="843"/>
                  </a:lnTo>
                  <a:lnTo>
                    <a:pt x="232" y="832"/>
                  </a:lnTo>
                  <a:lnTo>
                    <a:pt x="229" y="831"/>
                  </a:lnTo>
                  <a:lnTo>
                    <a:pt x="204" y="816"/>
                  </a:lnTo>
                  <a:lnTo>
                    <a:pt x="192" y="807"/>
                  </a:lnTo>
                  <a:lnTo>
                    <a:pt x="179" y="798"/>
                  </a:lnTo>
                  <a:lnTo>
                    <a:pt x="159" y="782"/>
                  </a:lnTo>
                  <a:lnTo>
                    <a:pt x="154" y="778"/>
                  </a:lnTo>
                  <a:lnTo>
                    <a:pt x="131" y="757"/>
                  </a:lnTo>
                  <a:lnTo>
                    <a:pt x="129" y="755"/>
                  </a:lnTo>
                  <a:lnTo>
                    <a:pt x="108" y="732"/>
                  </a:lnTo>
                  <a:lnTo>
                    <a:pt x="104" y="727"/>
                  </a:lnTo>
                  <a:lnTo>
                    <a:pt x="87" y="707"/>
                  </a:lnTo>
                  <a:lnTo>
                    <a:pt x="78" y="694"/>
                  </a:lnTo>
                  <a:lnTo>
                    <a:pt x="70" y="682"/>
                  </a:lnTo>
                  <a:lnTo>
                    <a:pt x="55" y="656"/>
                  </a:lnTo>
                  <a:lnTo>
                    <a:pt x="53" y="653"/>
                  </a:lnTo>
                  <a:lnTo>
                    <a:pt x="42" y="631"/>
                  </a:lnTo>
                  <a:lnTo>
                    <a:pt x="32" y="606"/>
                  </a:lnTo>
                  <a:lnTo>
                    <a:pt x="28" y="597"/>
                  </a:lnTo>
                  <a:lnTo>
                    <a:pt x="22" y="581"/>
                  </a:lnTo>
                  <a:lnTo>
                    <a:pt x="15" y="556"/>
                  </a:lnTo>
                  <a:lnTo>
                    <a:pt x="9" y="531"/>
                  </a:lnTo>
                  <a:lnTo>
                    <a:pt x="5" y="506"/>
                  </a:lnTo>
                  <a:lnTo>
                    <a:pt x="3" y="495"/>
                  </a:lnTo>
                  <a:lnTo>
                    <a:pt x="2" y="480"/>
                  </a:lnTo>
                  <a:lnTo>
                    <a:pt x="0" y="455"/>
                  </a:lnTo>
                  <a:lnTo>
                    <a:pt x="0" y="430"/>
                  </a:lnTo>
                  <a:lnTo>
                    <a:pt x="2" y="405"/>
                  </a:lnTo>
                  <a:lnTo>
                    <a:pt x="3" y="392"/>
                  </a:lnTo>
                  <a:lnTo>
                    <a:pt x="5" y="380"/>
                  </a:lnTo>
                  <a:lnTo>
                    <a:pt x="9" y="355"/>
                  </a:lnTo>
                  <a:lnTo>
                    <a:pt x="15" y="330"/>
                  </a:lnTo>
                  <a:lnTo>
                    <a:pt x="22" y="304"/>
                  </a:lnTo>
                  <a:lnTo>
                    <a:pt x="28" y="288"/>
                  </a:lnTo>
                  <a:lnTo>
                    <a:pt x="32" y="280"/>
                  </a:lnTo>
                  <a:lnTo>
                    <a:pt x="42" y="254"/>
                  </a:lnTo>
                  <a:lnTo>
                    <a:pt x="53" y="233"/>
                  </a:lnTo>
                  <a:lnTo>
                    <a:pt x="55" y="229"/>
                  </a:lnTo>
                  <a:lnTo>
                    <a:pt x="70" y="204"/>
                  </a:lnTo>
                  <a:lnTo>
                    <a:pt x="87" y="179"/>
                  </a:lnTo>
                  <a:lnTo>
                    <a:pt x="104" y="159"/>
                  </a:lnTo>
                  <a:lnTo>
                    <a:pt x="108" y="154"/>
                  </a:lnTo>
                  <a:lnTo>
                    <a:pt x="129" y="130"/>
                  </a:lnTo>
                  <a:lnTo>
                    <a:pt x="131" y="129"/>
                  </a:lnTo>
                  <a:lnTo>
                    <a:pt x="154" y="107"/>
                  </a:lnTo>
                  <a:lnTo>
                    <a:pt x="159" y="104"/>
                  </a:lnTo>
                  <a:lnTo>
                    <a:pt x="179" y="88"/>
                  </a:lnTo>
                  <a:lnTo>
                    <a:pt x="192" y="78"/>
                  </a:lnTo>
                  <a:lnTo>
                    <a:pt x="204" y="71"/>
                  </a:lnTo>
                  <a:lnTo>
                    <a:pt x="229" y="55"/>
                  </a:lnTo>
                  <a:lnTo>
                    <a:pt x="232" y="53"/>
                  </a:lnTo>
                  <a:lnTo>
                    <a:pt x="254" y="42"/>
                  </a:lnTo>
                  <a:lnTo>
                    <a:pt x="280" y="31"/>
                  </a:lnTo>
                  <a:lnTo>
                    <a:pt x="287" y="28"/>
                  </a:lnTo>
                  <a:lnTo>
                    <a:pt x="305" y="22"/>
                  </a:lnTo>
                  <a:lnTo>
                    <a:pt x="330" y="14"/>
                  </a:lnTo>
                  <a:lnTo>
                    <a:pt x="355" y="9"/>
                  </a:lnTo>
                  <a:lnTo>
                    <a:pt x="380" y="5"/>
                  </a:lnTo>
                  <a:lnTo>
                    <a:pt x="391" y="3"/>
                  </a:lnTo>
                  <a:lnTo>
                    <a:pt x="405" y="2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08" name="Rectangle 707"/>
          <p:cNvSpPr/>
          <p:nvPr/>
        </p:nvSpPr>
        <p:spPr bwMode="auto">
          <a:xfrm>
            <a:off x="6112491" y="3847502"/>
            <a:ext cx="514087" cy="468052"/>
          </a:xfrm>
          <a:prstGeom prst="rect">
            <a:avLst/>
          </a:prstGeom>
          <a:solidFill>
            <a:schemeClr val="bg1"/>
          </a:solidFill>
          <a:ln w="25400">
            <a:noFill/>
            <a:round/>
            <a:headEnd/>
            <a:tailEnd type="stealth" w="lg" len="lg"/>
          </a:ln>
        </p:spPr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83" name="Group 1540"/>
          <p:cNvGrpSpPr>
            <a:grpSpLocks noChangeAspect="1"/>
          </p:cNvGrpSpPr>
          <p:nvPr/>
        </p:nvGrpSpPr>
        <p:grpSpPr bwMode="auto">
          <a:xfrm>
            <a:off x="6128452" y="1739045"/>
            <a:ext cx="2778796" cy="2722436"/>
            <a:chOff x="908" y="188"/>
            <a:chExt cx="3944" cy="3944"/>
          </a:xfrm>
        </p:grpSpPr>
        <p:sp>
          <p:nvSpPr>
            <p:cNvPr id="484" name="AutoShape 1541"/>
            <p:cNvSpPr>
              <a:spLocks noChangeAspect="1" noChangeArrowheads="1" noTextEdit="1"/>
            </p:cNvSpPr>
            <p:nvPr/>
          </p:nvSpPr>
          <p:spPr bwMode="auto">
            <a:xfrm>
              <a:off x="908" y="188"/>
              <a:ext cx="3944" cy="3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85" name="Group 1542"/>
            <p:cNvGrpSpPr>
              <a:grpSpLocks noChangeAspect="1"/>
            </p:cNvGrpSpPr>
            <p:nvPr/>
          </p:nvGrpSpPr>
          <p:grpSpPr bwMode="auto">
            <a:xfrm>
              <a:off x="941" y="642"/>
              <a:ext cx="3872" cy="3044"/>
              <a:chOff x="941" y="642"/>
              <a:chExt cx="3872" cy="3044"/>
            </a:xfrm>
          </p:grpSpPr>
          <p:sp>
            <p:nvSpPr>
              <p:cNvPr id="509" name="Line 1543"/>
              <p:cNvSpPr>
                <a:spLocks noChangeAspect="1" noChangeShapeType="1"/>
              </p:cNvSpPr>
              <p:nvPr/>
            </p:nvSpPr>
            <p:spPr bwMode="auto">
              <a:xfrm flipV="1">
                <a:off x="1648" y="3428"/>
                <a:ext cx="0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0" name="Rectangle 1544"/>
              <p:cNvSpPr>
                <a:spLocks noChangeAspect="1" noChangeArrowheads="1"/>
              </p:cNvSpPr>
              <p:nvPr/>
            </p:nvSpPr>
            <p:spPr bwMode="auto">
              <a:xfrm>
                <a:off x="1436" y="3616"/>
                <a:ext cx="124" cy="2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11" name="Freeform 1545"/>
              <p:cNvSpPr>
                <a:spLocks noChangeAspect="1"/>
              </p:cNvSpPr>
              <p:nvPr/>
            </p:nvSpPr>
            <p:spPr bwMode="auto">
              <a:xfrm>
                <a:off x="1598" y="3532"/>
                <a:ext cx="93" cy="152"/>
              </a:xfrm>
              <a:custGeom>
                <a:avLst/>
                <a:gdLst>
                  <a:gd name="T0" fmla="*/ 93 w 93"/>
                  <a:gd name="T1" fmla="*/ 0 h 152"/>
                  <a:gd name="T2" fmla="*/ 58 w 93"/>
                  <a:gd name="T3" fmla="*/ 124 h 152"/>
                  <a:gd name="T4" fmla="*/ 56 w 93"/>
                  <a:gd name="T5" fmla="*/ 129 h 152"/>
                  <a:gd name="T6" fmla="*/ 55 w 93"/>
                  <a:gd name="T7" fmla="*/ 133 h 152"/>
                  <a:gd name="T8" fmla="*/ 54 w 93"/>
                  <a:gd name="T9" fmla="*/ 135 h 152"/>
                  <a:gd name="T10" fmla="*/ 54 w 93"/>
                  <a:gd name="T11" fmla="*/ 139 h 152"/>
                  <a:gd name="T12" fmla="*/ 55 w 93"/>
                  <a:gd name="T13" fmla="*/ 139 h 152"/>
                  <a:gd name="T14" fmla="*/ 55 w 93"/>
                  <a:gd name="T15" fmla="*/ 141 h 152"/>
                  <a:gd name="T16" fmla="*/ 58 w 93"/>
                  <a:gd name="T17" fmla="*/ 145 h 152"/>
                  <a:gd name="T18" fmla="*/ 63 w 93"/>
                  <a:gd name="T19" fmla="*/ 145 h 152"/>
                  <a:gd name="T20" fmla="*/ 66 w 93"/>
                  <a:gd name="T21" fmla="*/ 146 h 152"/>
                  <a:gd name="T22" fmla="*/ 69 w 93"/>
                  <a:gd name="T23" fmla="*/ 147 h 152"/>
                  <a:gd name="T24" fmla="*/ 74 w 93"/>
                  <a:gd name="T25" fmla="*/ 147 h 152"/>
                  <a:gd name="T26" fmla="*/ 74 w 93"/>
                  <a:gd name="T27" fmla="*/ 152 h 152"/>
                  <a:gd name="T28" fmla="*/ 0 w 93"/>
                  <a:gd name="T29" fmla="*/ 152 h 152"/>
                  <a:gd name="T30" fmla="*/ 2 w 93"/>
                  <a:gd name="T31" fmla="*/ 147 h 152"/>
                  <a:gd name="T32" fmla="*/ 11 w 93"/>
                  <a:gd name="T33" fmla="*/ 147 h 152"/>
                  <a:gd name="T34" fmla="*/ 14 w 93"/>
                  <a:gd name="T35" fmla="*/ 146 h 152"/>
                  <a:gd name="T36" fmla="*/ 17 w 93"/>
                  <a:gd name="T37" fmla="*/ 145 h 152"/>
                  <a:gd name="T38" fmla="*/ 19 w 93"/>
                  <a:gd name="T39" fmla="*/ 145 h 152"/>
                  <a:gd name="T40" fmla="*/ 24 w 93"/>
                  <a:gd name="T41" fmla="*/ 142 h 152"/>
                  <a:gd name="T42" fmla="*/ 25 w 93"/>
                  <a:gd name="T43" fmla="*/ 140 h 152"/>
                  <a:gd name="T44" fmla="*/ 26 w 93"/>
                  <a:gd name="T45" fmla="*/ 139 h 152"/>
                  <a:gd name="T46" fmla="*/ 27 w 93"/>
                  <a:gd name="T47" fmla="*/ 136 h 152"/>
                  <a:gd name="T48" fmla="*/ 29 w 93"/>
                  <a:gd name="T49" fmla="*/ 133 h 152"/>
                  <a:gd name="T50" fmla="*/ 29 w 93"/>
                  <a:gd name="T51" fmla="*/ 129 h 152"/>
                  <a:gd name="T52" fmla="*/ 30 w 93"/>
                  <a:gd name="T53" fmla="*/ 124 h 152"/>
                  <a:gd name="T54" fmla="*/ 51 w 93"/>
                  <a:gd name="T55" fmla="*/ 51 h 152"/>
                  <a:gd name="T56" fmla="*/ 56 w 93"/>
                  <a:gd name="T57" fmla="*/ 39 h 152"/>
                  <a:gd name="T58" fmla="*/ 57 w 93"/>
                  <a:gd name="T59" fmla="*/ 36 h 152"/>
                  <a:gd name="T60" fmla="*/ 57 w 93"/>
                  <a:gd name="T61" fmla="*/ 33 h 152"/>
                  <a:gd name="T62" fmla="*/ 58 w 93"/>
                  <a:gd name="T63" fmla="*/ 32 h 152"/>
                  <a:gd name="T64" fmla="*/ 58 w 93"/>
                  <a:gd name="T65" fmla="*/ 24 h 152"/>
                  <a:gd name="T66" fmla="*/ 56 w 93"/>
                  <a:gd name="T67" fmla="*/ 19 h 152"/>
                  <a:gd name="T68" fmla="*/ 51 w 93"/>
                  <a:gd name="T69" fmla="*/ 17 h 152"/>
                  <a:gd name="T70" fmla="*/ 34 w 93"/>
                  <a:gd name="T71" fmla="*/ 17 h 152"/>
                  <a:gd name="T72" fmla="*/ 34 w 93"/>
                  <a:gd name="T73" fmla="*/ 14 h 152"/>
                  <a:gd name="T74" fmla="*/ 88 w 93"/>
                  <a:gd name="T75" fmla="*/ 0 h 152"/>
                  <a:gd name="T76" fmla="*/ 93 w 93"/>
                  <a:gd name="T77" fmla="*/ 0 h 1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152"/>
                  <a:gd name="T119" fmla="*/ 93 w 93"/>
                  <a:gd name="T120" fmla="*/ 152 h 15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152">
                    <a:moveTo>
                      <a:pt x="93" y="0"/>
                    </a:moveTo>
                    <a:lnTo>
                      <a:pt x="58" y="124"/>
                    </a:lnTo>
                    <a:lnTo>
                      <a:pt x="56" y="129"/>
                    </a:lnTo>
                    <a:lnTo>
                      <a:pt x="55" y="133"/>
                    </a:lnTo>
                    <a:lnTo>
                      <a:pt x="54" y="135"/>
                    </a:lnTo>
                    <a:lnTo>
                      <a:pt x="54" y="139"/>
                    </a:lnTo>
                    <a:lnTo>
                      <a:pt x="55" y="139"/>
                    </a:lnTo>
                    <a:lnTo>
                      <a:pt x="55" y="141"/>
                    </a:lnTo>
                    <a:lnTo>
                      <a:pt x="58" y="145"/>
                    </a:lnTo>
                    <a:lnTo>
                      <a:pt x="63" y="145"/>
                    </a:lnTo>
                    <a:lnTo>
                      <a:pt x="66" y="146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152"/>
                    </a:lnTo>
                    <a:lnTo>
                      <a:pt x="0" y="152"/>
                    </a:lnTo>
                    <a:lnTo>
                      <a:pt x="2" y="147"/>
                    </a:lnTo>
                    <a:lnTo>
                      <a:pt x="11" y="147"/>
                    </a:lnTo>
                    <a:lnTo>
                      <a:pt x="14" y="146"/>
                    </a:lnTo>
                    <a:lnTo>
                      <a:pt x="17" y="145"/>
                    </a:lnTo>
                    <a:lnTo>
                      <a:pt x="19" y="145"/>
                    </a:lnTo>
                    <a:lnTo>
                      <a:pt x="24" y="142"/>
                    </a:lnTo>
                    <a:lnTo>
                      <a:pt x="25" y="140"/>
                    </a:lnTo>
                    <a:lnTo>
                      <a:pt x="26" y="139"/>
                    </a:lnTo>
                    <a:lnTo>
                      <a:pt x="27" y="136"/>
                    </a:lnTo>
                    <a:lnTo>
                      <a:pt x="29" y="133"/>
                    </a:lnTo>
                    <a:lnTo>
                      <a:pt x="29" y="129"/>
                    </a:lnTo>
                    <a:lnTo>
                      <a:pt x="30" y="124"/>
                    </a:lnTo>
                    <a:lnTo>
                      <a:pt x="51" y="51"/>
                    </a:lnTo>
                    <a:lnTo>
                      <a:pt x="56" y="39"/>
                    </a:lnTo>
                    <a:lnTo>
                      <a:pt x="57" y="36"/>
                    </a:lnTo>
                    <a:lnTo>
                      <a:pt x="57" y="33"/>
                    </a:lnTo>
                    <a:lnTo>
                      <a:pt x="58" y="32"/>
                    </a:lnTo>
                    <a:lnTo>
                      <a:pt x="58" y="24"/>
                    </a:lnTo>
                    <a:lnTo>
                      <a:pt x="56" y="19"/>
                    </a:lnTo>
                    <a:lnTo>
                      <a:pt x="51" y="17"/>
                    </a:lnTo>
                    <a:lnTo>
                      <a:pt x="34" y="17"/>
                    </a:lnTo>
                    <a:lnTo>
                      <a:pt x="34" y="14"/>
                    </a:lnTo>
                    <a:lnTo>
                      <a:pt x="88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" name="Freeform 1546"/>
              <p:cNvSpPr>
                <a:spLocks noChangeAspect="1"/>
              </p:cNvSpPr>
              <p:nvPr/>
            </p:nvSpPr>
            <p:spPr bwMode="auto">
              <a:xfrm>
                <a:off x="1703" y="3651"/>
                <a:ext cx="35" cy="35"/>
              </a:xfrm>
              <a:custGeom>
                <a:avLst/>
                <a:gdLst>
                  <a:gd name="T0" fmla="*/ 16 w 35"/>
                  <a:gd name="T1" fmla="*/ 0 h 35"/>
                  <a:gd name="T2" fmla="*/ 20 w 35"/>
                  <a:gd name="T3" fmla="*/ 0 h 35"/>
                  <a:gd name="T4" fmla="*/ 30 w 35"/>
                  <a:gd name="T5" fmla="*/ 5 h 35"/>
                  <a:gd name="T6" fmla="*/ 32 w 35"/>
                  <a:gd name="T7" fmla="*/ 8 h 35"/>
                  <a:gd name="T8" fmla="*/ 33 w 35"/>
                  <a:gd name="T9" fmla="*/ 11 h 35"/>
                  <a:gd name="T10" fmla="*/ 35 w 35"/>
                  <a:gd name="T11" fmla="*/ 14 h 35"/>
                  <a:gd name="T12" fmla="*/ 35 w 35"/>
                  <a:gd name="T13" fmla="*/ 16 h 35"/>
                  <a:gd name="T14" fmla="*/ 32 w 35"/>
                  <a:gd name="T15" fmla="*/ 26 h 35"/>
                  <a:gd name="T16" fmla="*/ 30 w 35"/>
                  <a:gd name="T17" fmla="*/ 30 h 35"/>
                  <a:gd name="T18" fmla="*/ 28 w 35"/>
                  <a:gd name="T19" fmla="*/ 33 h 35"/>
                  <a:gd name="T20" fmla="*/ 23 w 35"/>
                  <a:gd name="T21" fmla="*/ 35 h 35"/>
                  <a:gd name="T22" fmla="*/ 11 w 35"/>
                  <a:gd name="T23" fmla="*/ 35 h 35"/>
                  <a:gd name="T24" fmla="*/ 10 w 35"/>
                  <a:gd name="T25" fmla="*/ 34 h 35"/>
                  <a:gd name="T26" fmla="*/ 7 w 35"/>
                  <a:gd name="T27" fmla="*/ 33 h 35"/>
                  <a:gd name="T28" fmla="*/ 2 w 35"/>
                  <a:gd name="T29" fmla="*/ 28 h 35"/>
                  <a:gd name="T30" fmla="*/ 0 w 35"/>
                  <a:gd name="T31" fmla="*/ 23 h 35"/>
                  <a:gd name="T32" fmla="*/ 0 w 35"/>
                  <a:gd name="T33" fmla="*/ 11 h 35"/>
                  <a:gd name="T34" fmla="*/ 1 w 35"/>
                  <a:gd name="T35" fmla="*/ 10 h 35"/>
                  <a:gd name="T36" fmla="*/ 2 w 35"/>
                  <a:gd name="T37" fmla="*/ 8 h 35"/>
                  <a:gd name="T38" fmla="*/ 7 w 35"/>
                  <a:gd name="T39" fmla="*/ 3 h 35"/>
                  <a:gd name="T40" fmla="*/ 11 w 35"/>
                  <a:gd name="T41" fmla="*/ 2 h 35"/>
                  <a:gd name="T42" fmla="*/ 13 w 35"/>
                  <a:gd name="T43" fmla="*/ 0 h 35"/>
                  <a:gd name="T44" fmla="*/ 16 w 35"/>
                  <a:gd name="T45" fmla="*/ 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"/>
                  <a:gd name="T70" fmla="*/ 0 h 35"/>
                  <a:gd name="T71" fmla="*/ 35 w 35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" h="35">
                    <a:moveTo>
                      <a:pt x="16" y="0"/>
                    </a:moveTo>
                    <a:lnTo>
                      <a:pt x="20" y="0"/>
                    </a:lnTo>
                    <a:lnTo>
                      <a:pt x="30" y="5"/>
                    </a:lnTo>
                    <a:lnTo>
                      <a:pt x="32" y="8"/>
                    </a:lnTo>
                    <a:lnTo>
                      <a:pt x="33" y="11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2" y="26"/>
                    </a:lnTo>
                    <a:lnTo>
                      <a:pt x="30" y="30"/>
                    </a:lnTo>
                    <a:lnTo>
                      <a:pt x="28" y="33"/>
                    </a:lnTo>
                    <a:lnTo>
                      <a:pt x="23" y="35"/>
                    </a:lnTo>
                    <a:lnTo>
                      <a:pt x="11" y="35"/>
                    </a:lnTo>
                    <a:lnTo>
                      <a:pt x="10" y="34"/>
                    </a:lnTo>
                    <a:lnTo>
                      <a:pt x="7" y="33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3" name="Freeform 1547"/>
              <p:cNvSpPr>
                <a:spLocks noChangeAspect="1"/>
              </p:cNvSpPr>
              <p:nvPr/>
            </p:nvSpPr>
            <p:spPr bwMode="auto">
              <a:xfrm>
                <a:off x="1768" y="3534"/>
                <a:ext cx="105" cy="152"/>
              </a:xfrm>
              <a:custGeom>
                <a:avLst/>
                <a:gdLst>
                  <a:gd name="T0" fmla="*/ 49 w 105"/>
                  <a:gd name="T1" fmla="*/ 0 h 152"/>
                  <a:gd name="T2" fmla="*/ 105 w 105"/>
                  <a:gd name="T3" fmla="*/ 0 h 152"/>
                  <a:gd name="T4" fmla="*/ 98 w 105"/>
                  <a:gd name="T5" fmla="*/ 27 h 152"/>
                  <a:gd name="T6" fmla="*/ 46 w 105"/>
                  <a:gd name="T7" fmla="*/ 27 h 152"/>
                  <a:gd name="T8" fmla="*/ 40 w 105"/>
                  <a:gd name="T9" fmla="*/ 40 h 152"/>
                  <a:gd name="T10" fmla="*/ 55 w 105"/>
                  <a:gd name="T11" fmla="*/ 43 h 152"/>
                  <a:gd name="T12" fmla="*/ 65 w 105"/>
                  <a:gd name="T13" fmla="*/ 49 h 152"/>
                  <a:gd name="T14" fmla="*/ 70 w 105"/>
                  <a:gd name="T15" fmla="*/ 52 h 152"/>
                  <a:gd name="T16" fmla="*/ 74 w 105"/>
                  <a:gd name="T17" fmla="*/ 55 h 152"/>
                  <a:gd name="T18" fmla="*/ 77 w 105"/>
                  <a:gd name="T19" fmla="*/ 58 h 152"/>
                  <a:gd name="T20" fmla="*/ 80 w 105"/>
                  <a:gd name="T21" fmla="*/ 61 h 152"/>
                  <a:gd name="T22" fmla="*/ 82 w 105"/>
                  <a:gd name="T23" fmla="*/ 66 h 152"/>
                  <a:gd name="T24" fmla="*/ 87 w 105"/>
                  <a:gd name="T25" fmla="*/ 78 h 152"/>
                  <a:gd name="T26" fmla="*/ 89 w 105"/>
                  <a:gd name="T27" fmla="*/ 89 h 152"/>
                  <a:gd name="T28" fmla="*/ 87 w 105"/>
                  <a:gd name="T29" fmla="*/ 105 h 152"/>
                  <a:gd name="T30" fmla="*/ 80 w 105"/>
                  <a:gd name="T31" fmla="*/ 120 h 152"/>
                  <a:gd name="T32" fmla="*/ 70 w 105"/>
                  <a:gd name="T33" fmla="*/ 133 h 152"/>
                  <a:gd name="T34" fmla="*/ 56 w 105"/>
                  <a:gd name="T35" fmla="*/ 143 h 152"/>
                  <a:gd name="T36" fmla="*/ 46 w 105"/>
                  <a:gd name="T37" fmla="*/ 148 h 152"/>
                  <a:gd name="T38" fmla="*/ 35 w 105"/>
                  <a:gd name="T39" fmla="*/ 151 h 152"/>
                  <a:gd name="T40" fmla="*/ 23 w 105"/>
                  <a:gd name="T41" fmla="*/ 152 h 152"/>
                  <a:gd name="T42" fmla="*/ 15 w 105"/>
                  <a:gd name="T43" fmla="*/ 152 h 152"/>
                  <a:gd name="T44" fmla="*/ 8 w 105"/>
                  <a:gd name="T45" fmla="*/ 150 h 152"/>
                  <a:gd name="T46" fmla="*/ 4 w 105"/>
                  <a:gd name="T47" fmla="*/ 147 h 152"/>
                  <a:gd name="T48" fmla="*/ 0 w 105"/>
                  <a:gd name="T49" fmla="*/ 138 h 152"/>
                  <a:gd name="T50" fmla="*/ 0 w 105"/>
                  <a:gd name="T51" fmla="*/ 135 h 152"/>
                  <a:gd name="T52" fmla="*/ 1 w 105"/>
                  <a:gd name="T53" fmla="*/ 133 h 152"/>
                  <a:gd name="T54" fmla="*/ 1 w 105"/>
                  <a:gd name="T55" fmla="*/ 131 h 152"/>
                  <a:gd name="T56" fmla="*/ 2 w 105"/>
                  <a:gd name="T57" fmla="*/ 128 h 152"/>
                  <a:gd name="T58" fmla="*/ 4 w 105"/>
                  <a:gd name="T59" fmla="*/ 127 h 152"/>
                  <a:gd name="T60" fmla="*/ 9 w 105"/>
                  <a:gd name="T61" fmla="*/ 127 h 152"/>
                  <a:gd name="T62" fmla="*/ 12 w 105"/>
                  <a:gd name="T63" fmla="*/ 126 h 152"/>
                  <a:gd name="T64" fmla="*/ 14 w 105"/>
                  <a:gd name="T65" fmla="*/ 126 h 152"/>
                  <a:gd name="T66" fmla="*/ 21 w 105"/>
                  <a:gd name="T67" fmla="*/ 129 h 152"/>
                  <a:gd name="T68" fmla="*/ 23 w 105"/>
                  <a:gd name="T69" fmla="*/ 132 h 152"/>
                  <a:gd name="T70" fmla="*/ 27 w 105"/>
                  <a:gd name="T71" fmla="*/ 134 h 152"/>
                  <a:gd name="T72" fmla="*/ 33 w 105"/>
                  <a:gd name="T73" fmla="*/ 140 h 152"/>
                  <a:gd name="T74" fmla="*/ 38 w 105"/>
                  <a:gd name="T75" fmla="*/ 143 h 152"/>
                  <a:gd name="T76" fmla="*/ 43 w 105"/>
                  <a:gd name="T77" fmla="*/ 143 h 152"/>
                  <a:gd name="T78" fmla="*/ 47 w 105"/>
                  <a:gd name="T79" fmla="*/ 141 h 152"/>
                  <a:gd name="T80" fmla="*/ 51 w 105"/>
                  <a:gd name="T81" fmla="*/ 140 h 152"/>
                  <a:gd name="T82" fmla="*/ 56 w 105"/>
                  <a:gd name="T83" fmla="*/ 135 h 152"/>
                  <a:gd name="T84" fmla="*/ 59 w 105"/>
                  <a:gd name="T85" fmla="*/ 128 h 152"/>
                  <a:gd name="T86" fmla="*/ 62 w 105"/>
                  <a:gd name="T87" fmla="*/ 120 h 152"/>
                  <a:gd name="T88" fmla="*/ 63 w 105"/>
                  <a:gd name="T89" fmla="*/ 110 h 152"/>
                  <a:gd name="T90" fmla="*/ 62 w 105"/>
                  <a:gd name="T91" fmla="*/ 97 h 152"/>
                  <a:gd name="T92" fmla="*/ 56 w 105"/>
                  <a:gd name="T93" fmla="*/ 86 h 152"/>
                  <a:gd name="T94" fmla="*/ 55 w 105"/>
                  <a:gd name="T95" fmla="*/ 82 h 152"/>
                  <a:gd name="T96" fmla="*/ 51 w 105"/>
                  <a:gd name="T97" fmla="*/ 77 h 152"/>
                  <a:gd name="T98" fmla="*/ 47 w 105"/>
                  <a:gd name="T99" fmla="*/ 74 h 152"/>
                  <a:gd name="T100" fmla="*/ 44 w 105"/>
                  <a:gd name="T101" fmla="*/ 71 h 152"/>
                  <a:gd name="T102" fmla="*/ 40 w 105"/>
                  <a:gd name="T103" fmla="*/ 68 h 152"/>
                  <a:gd name="T104" fmla="*/ 31 w 105"/>
                  <a:gd name="T105" fmla="*/ 65 h 152"/>
                  <a:gd name="T106" fmla="*/ 19 w 105"/>
                  <a:gd name="T107" fmla="*/ 64 h 152"/>
                  <a:gd name="T108" fmla="*/ 49 w 105"/>
                  <a:gd name="T109" fmla="*/ 0 h 1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5"/>
                  <a:gd name="T166" fmla="*/ 0 h 152"/>
                  <a:gd name="T167" fmla="*/ 105 w 105"/>
                  <a:gd name="T168" fmla="*/ 152 h 1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5" h="152">
                    <a:moveTo>
                      <a:pt x="49" y="0"/>
                    </a:moveTo>
                    <a:lnTo>
                      <a:pt x="105" y="0"/>
                    </a:lnTo>
                    <a:lnTo>
                      <a:pt x="98" y="27"/>
                    </a:lnTo>
                    <a:lnTo>
                      <a:pt x="46" y="27"/>
                    </a:lnTo>
                    <a:lnTo>
                      <a:pt x="40" y="40"/>
                    </a:lnTo>
                    <a:lnTo>
                      <a:pt x="55" y="43"/>
                    </a:lnTo>
                    <a:lnTo>
                      <a:pt x="65" y="49"/>
                    </a:lnTo>
                    <a:lnTo>
                      <a:pt x="70" y="52"/>
                    </a:lnTo>
                    <a:lnTo>
                      <a:pt x="74" y="55"/>
                    </a:lnTo>
                    <a:lnTo>
                      <a:pt x="77" y="58"/>
                    </a:lnTo>
                    <a:lnTo>
                      <a:pt x="80" y="61"/>
                    </a:lnTo>
                    <a:lnTo>
                      <a:pt x="82" y="66"/>
                    </a:lnTo>
                    <a:lnTo>
                      <a:pt x="87" y="78"/>
                    </a:lnTo>
                    <a:lnTo>
                      <a:pt x="89" y="89"/>
                    </a:lnTo>
                    <a:lnTo>
                      <a:pt x="87" y="105"/>
                    </a:lnTo>
                    <a:lnTo>
                      <a:pt x="80" y="120"/>
                    </a:lnTo>
                    <a:lnTo>
                      <a:pt x="70" y="133"/>
                    </a:lnTo>
                    <a:lnTo>
                      <a:pt x="56" y="143"/>
                    </a:lnTo>
                    <a:lnTo>
                      <a:pt x="46" y="148"/>
                    </a:lnTo>
                    <a:lnTo>
                      <a:pt x="35" y="151"/>
                    </a:lnTo>
                    <a:lnTo>
                      <a:pt x="23" y="152"/>
                    </a:lnTo>
                    <a:lnTo>
                      <a:pt x="15" y="152"/>
                    </a:lnTo>
                    <a:lnTo>
                      <a:pt x="8" y="150"/>
                    </a:lnTo>
                    <a:lnTo>
                      <a:pt x="4" y="147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1" y="133"/>
                    </a:lnTo>
                    <a:lnTo>
                      <a:pt x="1" y="131"/>
                    </a:lnTo>
                    <a:lnTo>
                      <a:pt x="2" y="128"/>
                    </a:lnTo>
                    <a:lnTo>
                      <a:pt x="4" y="127"/>
                    </a:lnTo>
                    <a:lnTo>
                      <a:pt x="9" y="127"/>
                    </a:lnTo>
                    <a:lnTo>
                      <a:pt x="12" y="126"/>
                    </a:lnTo>
                    <a:lnTo>
                      <a:pt x="14" y="126"/>
                    </a:lnTo>
                    <a:lnTo>
                      <a:pt x="21" y="129"/>
                    </a:lnTo>
                    <a:lnTo>
                      <a:pt x="23" y="132"/>
                    </a:lnTo>
                    <a:lnTo>
                      <a:pt x="27" y="134"/>
                    </a:lnTo>
                    <a:lnTo>
                      <a:pt x="33" y="140"/>
                    </a:lnTo>
                    <a:lnTo>
                      <a:pt x="38" y="143"/>
                    </a:lnTo>
                    <a:lnTo>
                      <a:pt x="43" y="143"/>
                    </a:lnTo>
                    <a:lnTo>
                      <a:pt x="47" y="141"/>
                    </a:lnTo>
                    <a:lnTo>
                      <a:pt x="51" y="140"/>
                    </a:lnTo>
                    <a:lnTo>
                      <a:pt x="56" y="135"/>
                    </a:lnTo>
                    <a:lnTo>
                      <a:pt x="59" y="128"/>
                    </a:lnTo>
                    <a:lnTo>
                      <a:pt x="62" y="120"/>
                    </a:lnTo>
                    <a:lnTo>
                      <a:pt x="63" y="110"/>
                    </a:lnTo>
                    <a:lnTo>
                      <a:pt x="62" y="97"/>
                    </a:lnTo>
                    <a:lnTo>
                      <a:pt x="56" y="86"/>
                    </a:lnTo>
                    <a:lnTo>
                      <a:pt x="55" y="82"/>
                    </a:lnTo>
                    <a:lnTo>
                      <a:pt x="51" y="77"/>
                    </a:lnTo>
                    <a:lnTo>
                      <a:pt x="47" y="74"/>
                    </a:lnTo>
                    <a:lnTo>
                      <a:pt x="44" y="71"/>
                    </a:lnTo>
                    <a:lnTo>
                      <a:pt x="40" y="68"/>
                    </a:lnTo>
                    <a:lnTo>
                      <a:pt x="31" y="65"/>
                    </a:lnTo>
                    <a:lnTo>
                      <a:pt x="19" y="6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4" name="Line 1548"/>
              <p:cNvSpPr>
                <a:spLocks noChangeAspect="1" noChangeShapeType="1"/>
              </p:cNvSpPr>
              <p:nvPr/>
            </p:nvSpPr>
            <p:spPr bwMode="auto">
              <a:xfrm flipV="1">
                <a:off x="1992" y="3428"/>
                <a:ext cx="0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5" name="Rectangle 1549"/>
              <p:cNvSpPr>
                <a:spLocks noChangeAspect="1" noChangeArrowheads="1"/>
              </p:cNvSpPr>
              <p:nvPr/>
            </p:nvSpPr>
            <p:spPr bwMode="auto">
              <a:xfrm>
                <a:off x="1866" y="3616"/>
                <a:ext cx="123" cy="2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16" name="Freeform 1550"/>
              <p:cNvSpPr>
                <a:spLocks noChangeAspect="1"/>
              </p:cNvSpPr>
              <p:nvPr/>
            </p:nvSpPr>
            <p:spPr bwMode="auto">
              <a:xfrm>
                <a:off x="2027" y="3532"/>
                <a:ext cx="93" cy="152"/>
              </a:xfrm>
              <a:custGeom>
                <a:avLst/>
                <a:gdLst>
                  <a:gd name="T0" fmla="*/ 93 w 93"/>
                  <a:gd name="T1" fmla="*/ 0 h 152"/>
                  <a:gd name="T2" fmla="*/ 59 w 93"/>
                  <a:gd name="T3" fmla="*/ 124 h 152"/>
                  <a:gd name="T4" fmla="*/ 56 w 93"/>
                  <a:gd name="T5" fmla="*/ 129 h 152"/>
                  <a:gd name="T6" fmla="*/ 55 w 93"/>
                  <a:gd name="T7" fmla="*/ 133 h 152"/>
                  <a:gd name="T8" fmla="*/ 54 w 93"/>
                  <a:gd name="T9" fmla="*/ 135 h 152"/>
                  <a:gd name="T10" fmla="*/ 54 w 93"/>
                  <a:gd name="T11" fmla="*/ 139 h 152"/>
                  <a:gd name="T12" fmla="*/ 55 w 93"/>
                  <a:gd name="T13" fmla="*/ 139 h 152"/>
                  <a:gd name="T14" fmla="*/ 55 w 93"/>
                  <a:gd name="T15" fmla="*/ 141 h 152"/>
                  <a:gd name="T16" fmla="*/ 59 w 93"/>
                  <a:gd name="T17" fmla="*/ 145 h 152"/>
                  <a:gd name="T18" fmla="*/ 63 w 93"/>
                  <a:gd name="T19" fmla="*/ 145 h 152"/>
                  <a:gd name="T20" fmla="*/ 66 w 93"/>
                  <a:gd name="T21" fmla="*/ 146 h 152"/>
                  <a:gd name="T22" fmla="*/ 69 w 93"/>
                  <a:gd name="T23" fmla="*/ 147 h 152"/>
                  <a:gd name="T24" fmla="*/ 74 w 93"/>
                  <a:gd name="T25" fmla="*/ 147 h 152"/>
                  <a:gd name="T26" fmla="*/ 74 w 93"/>
                  <a:gd name="T27" fmla="*/ 152 h 152"/>
                  <a:gd name="T28" fmla="*/ 0 w 93"/>
                  <a:gd name="T29" fmla="*/ 152 h 152"/>
                  <a:gd name="T30" fmla="*/ 2 w 93"/>
                  <a:gd name="T31" fmla="*/ 147 h 152"/>
                  <a:gd name="T32" fmla="*/ 11 w 93"/>
                  <a:gd name="T33" fmla="*/ 147 h 152"/>
                  <a:gd name="T34" fmla="*/ 14 w 93"/>
                  <a:gd name="T35" fmla="*/ 146 h 152"/>
                  <a:gd name="T36" fmla="*/ 17 w 93"/>
                  <a:gd name="T37" fmla="*/ 145 h 152"/>
                  <a:gd name="T38" fmla="*/ 19 w 93"/>
                  <a:gd name="T39" fmla="*/ 145 h 152"/>
                  <a:gd name="T40" fmla="*/ 24 w 93"/>
                  <a:gd name="T41" fmla="*/ 142 h 152"/>
                  <a:gd name="T42" fmla="*/ 25 w 93"/>
                  <a:gd name="T43" fmla="*/ 140 h 152"/>
                  <a:gd name="T44" fmla="*/ 26 w 93"/>
                  <a:gd name="T45" fmla="*/ 139 h 152"/>
                  <a:gd name="T46" fmla="*/ 27 w 93"/>
                  <a:gd name="T47" fmla="*/ 136 h 152"/>
                  <a:gd name="T48" fmla="*/ 29 w 93"/>
                  <a:gd name="T49" fmla="*/ 133 h 152"/>
                  <a:gd name="T50" fmla="*/ 29 w 93"/>
                  <a:gd name="T51" fmla="*/ 129 h 152"/>
                  <a:gd name="T52" fmla="*/ 30 w 93"/>
                  <a:gd name="T53" fmla="*/ 124 h 152"/>
                  <a:gd name="T54" fmla="*/ 51 w 93"/>
                  <a:gd name="T55" fmla="*/ 51 h 152"/>
                  <a:gd name="T56" fmla="*/ 56 w 93"/>
                  <a:gd name="T57" fmla="*/ 39 h 152"/>
                  <a:gd name="T58" fmla="*/ 57 w 93"/>
                  <a:gd name="T59" fmla="*/ 36 h 152"/>
                  <a:gd name="T60" fmla="*/ 57 w 93"/>
                  <a:gd name="T61" fmla="*/ 33 h 152"/>
                  <a:gd name="T62" fmla="*/ 59 w 93"/>
                  <a:gd name="T63" fmla="*/ 32 h 152"/>
                  <a:gd name="T64" fmla="*/ 59 w 93"/>
                  <a:gd name="T65" fmla="*/ 24 h 152"/>
                  <a:gd name="T66" fmla="*/ 56 w 93"/>
                  <a:gd name="T67" fmla="*/ 19 h 152"/>
                  <a:gd name="T68" fmla="*/ 51 w 93"/>
                  <a:gd name="T69" fmla="*/ 17 h 152"/>
                  <a:gd name="T70" fmla="*/ 35 w 93"/>
                  <a:gd name="T71" fmla="*/ 17 h 152"/>
                  <a:gd name="T72" fmla="*/ 35 w 93"/>
                  <a:gd name="T73" fmla="*/ 14 h 152"/>
                  <a:gd name="T74" fmla="*/ 88 w 93"/>
                  <a:gd name="T75" fmla="*/ 0 h 152"/>
                  <a:gd name="T76" fmla="*/ 93 w 93"/>
                  <a:gd name="T77" fmla="*/ 0 h 1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152"/>
                  <a:gd name="T119" fmla="*/ 93 w 93"/>
                  <a:gd name="T120" fmla="*/ 152 h 15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152">
                    <a:moveTo>
                      <a:pt x="93" y="0"/>
                    </a:moveTo>
                    <a:lnTo>
                      <a:pt x="59" y="124"/>
                    </a:lnTo>
                    <a:lnTo>
                      <a:pt x="56" y="129"/>
                    </a:lnTo>
                    <a:lnTo>
                      <a:pt x="55" y="133"/>
                    </a:lnTo>
                    <a:lnTo>
                      <a:pt x="54" y="135"/>
                    </a:lnTo>
                    <a:lnTo>
                      <a:pt x="54" y="139"/>
                    </a:lnTo>
                    <a:lnTo>
                      <a:pt x="55" y="139"/>
                    </a:lnTo>
                    <a:lnTo>
                      <a:pt x="55" y="141"/>
                    </a:lnTo>
                    <a:lnTo>
                      <a:pt x="59" y="145"/>
                    </a:lnTo>
                    <a:lnTo>
                      <a:pt x="63" y="145"/>
                    </a:lnTo>
                    <a:lnTo>
                      <a:pt x="66" y="146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152"/>
                    </a:lnTo>
                    <a:lnTo>
                      <a:pt x="0" y="152"/>
                    </a:lnTo>
                    <a:lnTo>
                      <a:pt x="2" y="147"/>
                    </a:lnTo>
                    <a:lnTo>
                      <a:pt x="11" y="147"/>
                    </a:lnTo>
                    <a:lnTo>
                      <a:pt x="14" y="146"/>
                    </a:lnTo>
                    <a:lnTo>
                      <a:pt x="17" y="145"/>
                    </a:lnTo>
                    <a:lnTo>
                      <a:pt x="19" y="145"/>
                    </a:lnTo>
                    <a:lnTo>
                      <a:pt x="24" y="142"/>
                    </a:lnTo>
                    <a:lnTo>
                      <a:pt x="25" y="140"/>
                    </a:lnTo>
                    <a:lnTo>
                      <a:pt x="26" y="139"/>
                    </a:lnTo>
                    <a:lnTo>
                      <a:pt x="27" y="136"/>
                    </a:lnTo>
                    <a:lnTo>
                      <a:pt x="29" y="133"/>
                    </a:lnTo>
                    <a:lnTo>
                      <a:pt x="29" y="129"/>
                    </a:lnTo>
                    <a:lnTo>
                      <a:pt x="30" y="124"/>
                    </a:lnTo>
                    <a:lnTo>
                      <a:pt x="51" y="51"/>
                    </a:lnTo>
                    <a:lnTo>
                      <a:pt x="56" y="39"/>
                    </a:lnTo>
                    <a:lnTo>
                      <a:pt x="57" y="36"/>
                    </a:lnTo>
                    <a:lnTo>
                      <a:pt x="57" y="33"/>
                    </a:lnTo>
                    <a:lnTo>
                      <a:pt x="59" y="32"/>
                    </a:lnTo>
                    <a:lnTo>
                      <a:pt x="59" y="24"/>
                    </a:lnTo>
                    <a:lnTo>
                      <a:pt x="56" y="19"/>
                    </a:lnTo>
                    <a:lnTo>
                      <a:pt x="51" y="17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88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" name="Line 1551"/>
              <p:cNvSpPr>
                <a:spLocks noChangeAspect="1" noChangeShapeType="1"/>
              </p:cNvSpPr>
              <p:nvPr/>
            </p:nvSpPr>
            <p:spPr bwMode="auto">
              <a:xfrm flipV="1">
                <a:off x="2338" y="3428"/>
                <a:ext cx="0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" name="Rectangle 1552"/>
              <p:cNvSpPr>
                <a:spLocks noChangeAspect="1" noChangeArrowheads="1"/>
              </p:cNvSpPr>
              <p:nvPr/>
            </p:nvSpPr>
            <p:spPr bwMode="auto">
              <a:xfrm>
                <a:off x="2125" y="3616"/>
                <a:ext cx="123" cy="2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19" name="Freeform 1553"/>
              <p:cNvSpPr>
                <a:spLocks noChangeAspect="1" noEditPoints="1"/>
              </p:cNvSpPr>
              <p:nvPr/>
            </p:nvSpPr>
            <p:spPr bwMode="auto">
              <a:xfrm>
                <a:off x="2294" y="3532"/>
                <a:ext cx="100" cy="154"/>
              </a:xfrm>
              <a:custGeom>
                <a:avLst/>
                <a:gdLst>
                  <a:gd name="T0" fmla="*/ 73 w 100"/>
                  <a:gd name="T1" fmla="*/ 0 h 154"/>
                  <a:gd name="T2" fmla="*/ 82 w 100"/>
                  <a:gd name="T3" fmla="*/ 3 h 154"/>
                  <a:gd name="T4" fmla="*/ 98 w 100"/>
                  <a:gd name="T5" fmla="*/ 24 h 154"/>
                  <a:gd name="T6" fmla="*/ 99 w 100"/>
                  <a:gd name="T7" fmla="*/ 32 h 154"/>
                  <a:gd name="T8" fmla="*/ 100 w 100"/>
                  <a:gd name="T9" fmla="*/ 42 h 154"/>
                  <a:gd name="T10" fmla="*/ 95 w 100"/>
                  <a:gd name="T11" fmla="*/ 79 h 154"/>
                  <a:gd name="T12" fmla="*/ 83 w 100"/>
                  <a:gd name="T13" fmla="*/ 112 h 154"/>
                  <a:gd name="T14" fmla="*/ 71 w 100"/>
                  <a:gd name="T15" fmla="*/ 130 h 154"/>
                  <a:gd name="T16" fmla="*/ 53 w 100"/>
                  <a:gd name="T17" fmla="*/ 147 h 154"/>
                  <a:gd name="T18" fmla="*/ 45 w 100"/>
                  <a:gd name="T19" fmla="*/ 152 h 154"/>
                  <a:gd name="T20" fmla="*/ 26 w 100"/>
                  <a:gd name="T21" fmla="*/ 154 h 154"/>
                  <a:gd name="T22" fmla="*/ 15 w 100"/>
                  <a:gd name="T23" fmla="*/ 149 h 154"/>
                  <a:gd name="T24" fmla="*/ 9 w 100"/>
                  <a:gd name="T25" fmla="*/ 142 h 154"/>
                  <a:gd name="T26" fmla="*/ 4 w 100"/>
                  <a:gd name="T27" fmla="*/ 133 h 154"/>
                  <a:gd name="T28" fmla="*/ 0 w 100"/>
                  <a:gd name="T29" fmla="*/ 112 h 154"/>
                  <a:gd name="T30" fmla="*/ 3 w 100"/>
                  <a:gd name="T31" fmla="*/ 79 h 154"/>
                  <a:gd name="T32" fmla="*/ 18 w 100"/>
                  <a:gd name="T33" fmla="*/ 42 h 154"/>
                  <a:gd name="T34" fmla="*/ 38 w 100"/>
                  <a:gd name="T35" fmla="*/ 13 h 154"/>
                  <a:gd name="T36" fmla="*/ 53 w 100"/>
                  <a:gd name="T37" fmla="*/ 3 h 154"/>
                  <a:gd name="T38" fmla="*/ 62 w 100"/>
                  <a:gd name="T39" fmla="*/ 0 h 154"/>
                  <a:gd name="T40" fmla="*/ 69 w 100"/>
                  <a:gd name="T41" fmla="*/ 5 h 154"/>
                  <a:gd name="T42" fmla="*/ 59 w 100"/>
                  <a:gd name="T43" fmla="*/ 8 h 154"/>
                  <a:gd name="T44" fmla="*/ 58 w 100"/>
                  <a:gd name="T45" fmla="*/ 12 h 154"/>
                  <a:gd name="T46" fmla="*/ 55 w 100"/>
                  <a:gd name="T47" fmla="*/ 18 h 154"/>
                  <a:gd name="T48" fmla="*/ 51 w 100"/>
                  <a:gd name="T49" fmla="*/ 29 h 154"/>
                  <a:gd name="T50" fmla="*/ 38 w 100"/>
                  <a:gd name="T51" fmla="*/ 64 h 154"/>
                  <a:gd name="T52" fmla="*/ 27 w 100"/>
                  <a:gd name="T53" fmla="*/ 101 h 154"/>
                  <a:gd name="T54" fmla="*/ 21 w 100"/>
                  <a:gd name="T55" fmla="*/ 127 h 154"/>
                  <a:gd name="T56" fmla="*/ 20 w 100"/>
                  <a:gd name="T57" fmla="*/ 142 h 154"/>
                  <a:gd name="T58" fmla="*/ 25 w 100"/>
                  <a:gd name="T59" fmla="*/ 148 h 154"/>
                  <a:gd name="T60" fmla="*/ 34 w 100"/>
                  <a:gd name="T61" fmla="*/ 149 h 154"/>
                  <a:gd name="T62" fmla="*/ 46 w 100"/>
                  <a:gd name="T63" fmla="*/ 137 h 154"/>
                  <a:gd name="T64" fmla="*/ 63 w 100"/>
                  <a:gd name="T65" fmla="*/ 82 h 154"/>
                  <a:gd name="T66" fmla="*/ 77 w 100"/>
                  <a:gd name="T67" fmla="*/ 32 h 154"/>
                  <a:gd name="T68" fmla="*/ 79 w 100"/>
                  <a:gd name="T69" fmla="*/ 12 h 154"/>
                  <a:gd name="T70" fmla="*/ 71 w 100"/>
                  <a:gd name="T71" fmla="*/ 5 h 1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0"/>
                  <a:gd name="T109" fmla="*/ 0 h 154"/>
                  <a:gd name="T110" fmla="*/ 100 w 100"/>
                  <a:gd name="T111" fmla="*/ 154 h 1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0" h="154">
                    <a:moveTo>
                      <a:pt x="67" y="0"/>
                    </a:moveTo>
                    <a:lnTo>
                      <a:pt x="73" y="0"/>
                    </a:lnTo>
                    <a:lnTo>
                      <a:pt x="77" y="2"/>
                    </a:lnTo>
                    <a:lnTo>
                      <a:pt x="82" y="3"/>
                    </a:lnTo>
                    <a:lnTo>
                      <a:pt x="93" y="14"/>
                    </a:lnTo>
                    <a:lnTo>
                      <a:pt x="98" y="24"/>
                    </a:lnTo>
                    <a:lnTo>
                      <a:pt x="99" y="29"/>
                    </a:lnTo>
                    <a:lnTo>
                      <a:pt x="99" y="32"/>
                    </a:lnTo>
                    <a:lnTo>
                      <a:pt x="100" y="37"/>
                    </a:lnTo>
                    <a:lnTo>
                      <a:pt x="100" y="42"/>
                    </a:lnTo>
                    <a:lnTo>
                      <a:pt x="99" y="60"/>
                    </a:lnTo>
                    <a:lnTo>
                      <a:pt x="95" y="79"/>
                    </a:lnTo>
                    <a:lnTo>
                      <a:pt x="90" y="97"/>
                    </a:lnTo>
                    <a:lnTo>
                      <a:pt x="83" y="112"/>
                    </a:lnTo>
                    <a:lnTo>
                      <a:pt x="77" y="122"/>
                    </a:lnTo>
                    <a:lnTo>
                      <a:pt x="71" y="130"/>
                    </a:lnTo>
                    <a:lnTo>
                      <a:pt x="57" y="145"/>
                    </a:lnTo>
                    <a:lnTo>
                      <a:pt x="53" y="147"/>
                    </a:lnTo>
                    <a:lnTo>
                      <a:pt x="49" y="149"/>
                    </a:lnTo>
                    <a:lnTo>
                      <a:pt x="45" y="152"/>
                    </a:lnTo>
                    <a:lnTo>
                      <a:pt x="38" y="154"/>
                    </a:lnTo>
                    <a:lnTo>
                      <a:pt x="26" y="154"/>
                    </a:lnTo>
                    <a:lnTo>
                      <a:pt x="19" y="152"/>
                    </a:lnTo>
                    <a:lnTo>
                      <a:pt x="15" y="149"/>
                    </a:lnTo>
                    <a:lnTo>
                      <a:pt x="12" y="146"/>
                    </a:lnTo>
                    <a:lnTo>
                      <a:pt x="9" y="142"/>
                    </a:lnTo>
                    <a:lnTo>
                      <a:pt x="6" y="137"/>
                    </a:lnTo>
                    <a:lnTo>
                      <a:pt x="4" y="133"/>
                    </a:lnTo>
                    <a:lnTo>
                      <a:pt x="1" y="123"/>
                    </a:lnTo>
                    <a:lnTo>
                      <a:pt x="0" y="112"/>
                    </a:lnTo>
                    <a:lnTo>
                      <a:pt x="1" y="95"/>
                    </a:lnTo>
                    <a:lnTo>
                      <a:pt x="3" y="79"/>
                    </a:lnTo>
                    <a:lnTo>
                      <a:pt x="9" y="61"/>
                    </a:lnTo>
                    <a:lnTo>
                      <a:pt x="18" y="42"/>
                    </a:lnTo>
                    <a:lnTo>
                      <a:pt x="27" y="26"/>
                    </a:lnTo>
                    <a:lnTo>
                      <a:pt x="38" y="13"/>
                    </a:lnTo>
                    <a:lnTo>
                      <a:pt x="49" y="5"/>
                    </a:lnTo>
                    <a:lnTo>
                      <a:pt x="53" y="3"/>
                    </a:lnTo>
                    <a:lnTo>
                      <a:pt x="58" y="1"/>
                    </a:lnTo>
                    <a:lnTo>
                      <a:pt x="62" y="0"/>
                    </a:lnTo>
                    <a:lnTo>
                      <a:pt x="67" y="0"/>
                    </a:lnTo>
                    <a:close/>
                    <a:moveTo>
                      <a:pt x="69" y="5"/>
                    </a:moveTo>
                    <a:lnTo>
                      <a:pt x="67" y="5"/>
                    </a:lnTo>
                    <a:lnTo>
                      <a:pt x="59" y="8"/>
                    </a:lnTo>
                    <a:lnTo>
                      <a:pt x="58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5" y="18"/>
                    </a:lnTo>
                    <a:lnTo>
                      <a:pt x="52" y="21"/>
                    </a:lnTo>
                    <a:lnTo>
                      <a:pt x="51" y="29"/>
                    </a:lnTo>
                    <a:lnTo>
                      <a:pt x="44" y="45"/>
                    </a:lnTo>
                    <a:lnTo>
                      <a:pt x="38" y="64"/>
                    </a:lnTo>
                    <a:lnTo>
                      <a:pt x="32" y="86"/>
                    </a:lnTo>
                    <a:lnTo>
                      <a:pt x="27" y="101"/>
                    </a:lnTo>
                    <a:lnTo>
                      <a:pt x="24" y="112"/>
                    </a:lnTo>
                    <a:lnTo>
                      <a:pt x="21" y="127"/>
                    </a:lnTo>
                    <a:lnTo>
                      <a:pt x="20" y="133"/>
                    </a:lnTo>
                    <a:lnTo>
                      <a:pt x="20" y="142"/>
                    </a:lnTo>
                    <a:lnTo>
                      <a:pt x="22" y="147"/>
                    </a:lnTo>
                    <a:lnTo>
                      <a:pt x="25" y="148"/>
                    </a:lnTo>
                    <a:lnTo>
                      <a:pt x="28" y="149"/>
                    </a:lnTo>
                    <a:lnTo>
                      <a:pt x="34" y="149"/>
                    </a:lnTo>
                    <a:lnTo>
                      <a:pt x="39" y="147"/>
                    </a:lnTo>
                    <a:lnTo>
                      <a:pt x="46" y="137"/>
                    </a:lnTo>
                    <a:lnTo>
                      <a:pt x="56" y="109"/>
                    </a:lnTo>
                    <a:lnTo>
                      <a:pt x="63" y="82"/>
                    </a:lnTo>
                    <a:lnTo>
                      <a:pt x="71" y="51"/>
                    </a:lnTo>
                    <a:lnTo>
                      <a:pt x="77" y="32"/>
                    </a:lnTo>
                    <a:lnTo>
                      <a:pt x="79" y="17"/>
                    </a:lnTo>
                    <a:lnTo>
                      <a:pt x="79" y="12"/>
                    </a:lnTo>
                    <a:lnTo>
                      <a:pt x="76" y="7"/>
                    </a:lnTo>
                    <a:lnTo>
                      <a:pt x="71" y="5"/>
                    </a:lnTo>
                    <a:lnTo>
                      <a:pt x="69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Freeform 1554"/>
              <p:cNvSpPr>
                <a:spLocks noChangeAspect="1"/>
              </p:cNvSpPr>
              <p:nvPr/>
            </p:nvSpPr>
            <p:spPr bwMode="auto">
              <a:xfrm>
                <a:off x="2392" y="3651"/>
                <a:ext cx="34" cy="35"/>
              </a:xfrm>
              <a:custGeom>
                <a:avLst/>
                <a:gdLst>
                  <a:gd name="T0" fmla="*/ 15 w 34"/>
                  <a:gd name="T1" fmla="*/ 0 h 35"/>
                  <a:gd name="T2" fmla="*/ 20 w 34"/>
                  <a:gd name="T3" fmla="*/ 0 h 35"/>
                  <a:gd name="T4" fmla="*/ 30 w 34"/>
                  <a:gd name="T5" fmla="*/ 5 h 35"/>
                  <a:gd name="T6" fmla="*/ 32 w 34"/>
                  <a:gd name="T7" fmla="*/ 8 h 35"/>
                  <a:gd name="T8" fmla="*/ 33 w 34"/>
                  <a:gd name="T9" fmla="*/ 11 h 35"/>
                  <a:gd name="T10" fmla="*/ 34 w 34"/>
                  <a:gd name="T11" fmla="*/ 14 h 35"/>
                  <a:gd name="T12" fmla="*/ 34 w 34"/>
                  <a:gd name="T13" fmla="*/ 16 h 35"/>
                  <a:gd name="T14" fmla="*/ 32 w 34"/>
                  <a:gd name="T15" fmla="*/ 26 h 35"/>
                  <a:gd name="T16" fmla="*/ 30 w 34"/>
                  <a:gd name="T17" fmla="*/ 30 h 35"/>
                  <a:gd name="T18" fmla="*/ 27 w 34"/>
                  <a:gd name="T19" fmla="*/ 33 h 35"/>
                  <a:gd name="T20" fmla="*/ 22 w 34"/>
                  <a:gd name="T21" fmla="*/ 35 h 35"/>
                  <a:gd name="T22" fmla="*/ 10 w 34"/>
                  <a:gd name="T23" fmla="*/ 35 h 35"/>
                  <a:gd name="T24" fmla="*/ 9 w 34"/>
                  <a:gd name="T25" fmla="*/ 34 h 35"/>
                  <a:gd name="T26" fmla="*/ 7 w 34"/>
                  <a:gd name="T27" fmla="*/ 33 h 35"/>
                  <a:gd name="T28" fmla="*/ 2 w 34"/>
                  <a:gd name="T29" fmla="*/ 28 h 35"/>
                  <a:gd name="T30" fmla="*/ 0 w 34"/>
                  <a:gd name="T31" fmla="*/ 23 h 35"/>
                  <a:gd name="T32" fmla="*/ 0 w 34"/>
                  <a:gd name="T33" fmla="*/ 11 h 35"/>
                  <a:gd name="T34" fmla="*/ 1 w 34"/>
                  <a:gd name="T35" fmla="*/ 10 h 35"/>
                  <a:gd name="T36" fmla="*/ 2 w 34"/>
                  <a:gd name="T37" fmla="*/ 8 h 35"/>
                  <a:gd name="T38" fmla="*/ 7 w 34"/>
                  <a:gd name="T39" fmla="*/ 3 h 35"/>
                  <a:gd name="T40" fmla="*/ 10 w 34"/>
                  <a:gd name="T41" fmla="*/ 2 h 35"/>
                  <a:gd name="T42" fmla="*/ 13 w 34"/>
                  <a:gd name="T43" fmla="*/ 0 h 35"/>
                  <a:gd name="T44" fmla="*/ 15 w 34"/>
                  <a:gd name="T45" fmla="*/ 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"/>
                  <a:gd name="T70" fmla="*/ 0 h 35"/>
                  <a:gd name="T71" fmla="*/ 34 w 34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" h="35">
                    <a:moveTo>
                      <a:pt x="15" y="0"/>
                    </a:moveTo>
                    <a:lnTo>
                      <a:pt x="20" y="0"/>
                    </a:lnTo>
                    <a:lnTo>
                      <a:pt x="30" y="5"/>
                    </a:lnTo>
                    <a:lnTo>
                      <a:pt x="32" y="8"/>
                    </a:lnTo>
                    <a:lnTo>
                      <a:pt x="33" y="11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2" y="26"/>
                    </a:lnTo>
                    <a:lnTo>
                      <a:pt x="30" y="30"/>
                    </a:lnTo>
                    <a:lnTo>
                      <a:pt x="27" y="33"/>
                    </a:lnTo>
                    <a:lnTo>
                      <a:pt x="22" y="35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7" y="33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Freeform 1555"/>
              <p:cNvSpPr>
                <a:spLocks noChangeAspect="1"/>
              </p:cNvSpPr>
              <p:nvPr/>
            </p:nvSpPr>
            <p:spPr bwMode="auto">
              <a:xfrm>
                <a:off x="2456" y="3534"/>
                <a:ext cx="105" cy="152"/>
              </a:xfrm>
              <a:custGeom>
                <a:avLst/>
                <a:gdLst>
                  <a:gd name="T0" fmla="*/ 49 w 105"/>
                  <a:gd name="T1" fmla="*/ 0 h 152"/>
                  <a:gd name="T2" fmla="*/ 105 w 105"/>
                  <a:gd name="T3" fmla="*/ 0 h 152"/>
                  <a:gd name="T4" fmla="*/ 98 w 105"/>
                  <a:gd name="T5" fmla="*/ 27 h 152"/>
                  <a:gd name="T6" fmla="*/ 47 w 105"/>
                  <a:gd name="T7" fmla="*/ 27 h 152"/>
                  <a:gd name="T8" fmla="*/ 41 w 105"/>
                  <a:gd name="T9" fmla="*/ 40 h 152"/>
                  <a:gd name="T10" fmla="*/ 55 w 105"/>
                  <a:gd name="T11" fmla="*/ 43 h 152"/>
                  <a:gd name="T12" fmla="*/ 66 w 105"/>
                  <a:gd name="T13" fmla="*/ 49 h 152"/>
                  <a:gd name="T14" fmla="*/ 71 w 105"/>
                  <a:gd name="T15" fmla="*/ 52 h 152"/>
                  <a:gd name="T16" fmla="*/ 74 w 105"/>
                  <a:gd name="T17" fmla="*/ 55 h 152"/>
                  <a:gd name="T18" fmla="*/ 78 w 105"/>
                  <a:gd name="T19" fmla="*/ 58 h 152"/>
                  <a:gd name="T20" fmla="*/ 80 w 105"/>
                  <a:gd name="T21" fmla="*/ 61 h 152"/>
                  <a:gd name="T22" fmla="*/ 83 w 105"/>
                  <a:gd name="T23" fmla="*/ 66 h 152"/>
                  <a:gd name="T24" fmla="*/ 87 w 105"/>
                  <a:gd name="T25" fmla="*/ 78 h 152"/>
                  <a:gd name="T26" fmla="*/ 90 w 105"/>
                  <a:gd name="T27" fmla="*/ 89 h 152"/>
                  <a:gd name="T28" fmla="*/ 87 w 105"/>
                  <a:gd name="T29" fmla="*/ 105 h 152"/>
                  <a:gd name="T30" fmla="*/ 80 w 105"/>
                  <a:gd name="T31" fmla="*/ 120 h 152"/>
                  <a:gd name="T32" fmla="*/ 71 w 105"/>
                  <a:gd name="T33" fmla="*/ 133 h 152"/>
                  <a:gd name="T34" fmla="*/ 56 w 105"/>
                  <a:gd name="T35" fmla="*/ 143 h 152"/>
                  <a:gd name="T36" fmla="*/ 47 w 105"/>
                  <a:gd name="T37" fmla="*/ 148 h 152"/>
                  <a:gd name="T38" fmla="*/ 36 w 105"/>
                  <a:gd name="T39" fmla="*/ 151 h 152"/>
                  <a:gd name="T40" fmla="*/ 24 w 105"/>
                  <a:gd name="T41" fmla="*/ 152 h 152"/>
                  <a:gd name="T42" fmla="*/ 16 w 105"/>
                  <a:gd name="T43" fmla="*/ 152 h 152"/>
                  <a:gd name="T44" fmla="*/ 9 w 105"/>
                  <a:gd name="T45" fmla="*/ 150 h 152"/>
                  <a:gd name="T46" fmla="*/ 5 w 105"/>
                  <a:gd name="T47" fmla="*/ 147 h 152"/>
                  <a:gd name="T48" fmla="*/ 0 w 105"/>
                  <a:gd name="T49" fmla="*/ 138 h 152"/>
                  <a:gd name="T50" fmla="*/ 0 w 105"/>
                  <a:gd name="T51" fmla="*/ 135 h 152"/>
                  <a:gd name="T52" fmla="*/ 1 w 105"/>
                  <a:gd name="T53" fmla="*/ 133 h 152"/>
                  <a:gd name="T54" fmla="*/ 1 w 105"/>
                  <a:gd name="T55" fmla="*/ 131 h 152"/>
                  <a:gd name="T56" fmla="*/ 3 w 105"/>
                  <a:gd name="T57" fmla="*/ 128 h 152"/>
                  <a:gd name="T58" fmla="*/ 5 w 105"/>
                  <a:gd name="T59" fmla="*/ 127 h 152"/>
                  <a:gd name="T60" fmla="*/ 10 w 105"/>
                  <a:gd name="T61" fmla="*/ 127 h 152"/>
                  <a:gd name="T62" fmla="*/ 12 w 105"/>
                  <a:gd name="T63" fmla="*/ 126 h 152"/>
                  <a:gd name="T64" fmla="*/ 15 w 105"/>
                  <a:gd name="T65" fmla="*/ 126 h 152"/>
                  <a:gd name="T66" fmla="*/ 22 w 105"/>
                  <a:gd name="T67" fmla="*/ 129 h 152"/>
                  <a:gd name="T68" fmla="*/ 24 w 105"/>
                  <a:gd name="T69" fmla="*/ 132 h 152"/>
                  <a:gd name="T70" fmla="*/ 28 w 105"/>
                  <a:gd name="T71" fmla="*/ 134 h 152"/>
                  <a:gd name="T72" fmla="*/ 34 w 105"/>
                  <a:gd name="T73" fmla="*/ 140 h 152"/>
                  <a:gd name="T74" fmla="*/ 38 w 105"/>
                  <a:gd name="T75" fmla="*/ 143 h 152"/>
                  <a:gd name="T76" fmla="*/ 43 w 105"/>
                  <a:gd name="T77" fmla="*/ 143 h 152"/>
                  <a:gd name="T78" fmla="*/ 48 w 105"/>
                  <a:gd name="T79" fmla="*/ 141 h 152"/>
                  <a:gd name="T80" fmla="*/ 52 w 105"/>
                  <a:gd name="T81" fmla="*/ 140 h 152"/>
                  <a:gd name="T82" fmla="*/ 56 w 105"/>
                  <a:gd name="T83" fmla="*/ 135 h 152"/>
                  <a:gd name="T84" fmla="*/ 60 w 105"/>
                  <a:gd name="T85" fmla="*/ 128 h 152"/>
                  <a:gd name="T86" fmla="*/ 62 w 105"/>
                  <a:gd name="T87" fmla="*/ 120 h 152"/>
                  <a:gd name="T88" fmla="*/ 64 w 105"/>
                  <a:gd name="T89" fmla="*/ 110 h 152"/>
                  <a:gd name="T90" fmla="*/ 62 w 105"/>
                  <a:gd name="T91" fmla="*/ 97 h 152"/>
                  <a:gd name="T92" fmla="*/ 56 w 105"/>
                  <a:gd name="T93" fmla="*/ 86 h 152"/>
                  <a:gd name="T94" fmla="*/ 55 w 105"/>
                  <a:gd name="T95" fmla="*/ 82 h 152"/>
                  <a:gd name="T96" fmla="*/ 52 w 105"/>
                  <a:gd name="T97" fmla="*/ 77 h 152"/>
                  <a:gd name="T98" fmla="*/ 48 w 105"/>
                  <a:gd name="T99" fmla="*/ 74 h 152"/>
                  <a:gd name="T100" fmla="*/ 44 w 105"/>
                  <a:gd name="T101" fmla="*/ 71 h 152"/>
                  <a:gd name="T102" fmla="*/ 41 w 105"/>
                  <a:gd name="T103" fmla="*/ 68 h 152"/>
                  <a:gd name="T104" fmla="*/ 31 w 105"/>
                  <a:gd name="T105" fmla="*/ 65 h 152"/>
                  <a:gd name="T106" fmla="*/ 19 w 105"/>
                  <a:gd name="T107" fmla="*/ 64 h 152"/>
                  <a:gd name="T108" fmla="*/ 49 w 105"/>
                  <a:gd name="T109" fmla="*/ 0 h 1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5"/>
                  <a:gd name="T166" fmla="*/ 0 h 152"/>
                  <a:gd name="T167" fmla="*/ 105 w 105"/>
                  <a:gd name="T168" fmla="*/ 152 h 1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5" h="152">
                    <a:moveTo>
                      <a:pt x="49" y="0"/>
                    </a:moveTo>
                    <a:lnTo>
                      <a:pt x="105" y="0"/>
                    </a:lnTo>
                    <a:lnTo>
                      <a:pt x="98" y="27"/>
                    </a:lnTo>
                    <a:lnTo>
                      <a:pt x="47" y="27"/>
                    </a:lnTo>
                    <a:lnTo>
                      <a:pt x="41" y="40"/>
                    </a:lnTo>
                    <a:lnTo>
                      <a:pt x="55" y="43"/>
                    </a:lnTo>
                    <a:lnTo>
                      <a:pt x="66" y="49"/>
                    </a:lnTo>
                    <a:lnTo>
                      <a:pt x="71" y="52"/>
                    </a:lnTo>
                    <a:lnTo>
                      <a:pt x="74" y="55"/>
                    </a:lnTo>
                    <a:lnTo>
                      <a:pt x="78" y="58"/>
                    </a:lnTo>
                    <a:lnTo>
                      <a:pt x="80" y="61"/>
                    </a:lnTo>
                    <a:lnTo>
                      <a:pt x="83" y="66"/>
                    </a:lnTo>
                    <a:lnTo>
                      <a:pt x="87" y="78"/>
                    </a:lnTo>
                    <a:lnTo>
                      <a:pt x="90" y="89"/>
                    </a:lnTo>
                    <a:lnTo>
                      <a:pt x="87" y="105"/>
                    </a:lnTo>
                    <a:lnTo>
                      <a:pt x="80" y="120"/>
                    </a:lnTo>
                    <a:lnTo>
                      <a:pt x="71" y="133"/>
                    </a:lnTo>
                    <a:lnTo>
                      <a:pt x="56" y="143"/>
                    </a:lnTo>
                    <a:lnTo>
                      <a:pt x="47" y="148"/>
                    </a:lnTo>
                    <a:lnTo>
                      <a:pt x="36" y="151"/>
                    </a:lnTo>
                    <a:lnTo>
                      <a:pt x="24" y="152"/>
                    </a:lnTo>
                    <a:lnTo>
                      <a:pt x="16" y="152"/>
                    </a:lnTo>
                    <a:lnTo>
                      <a:pt x="9" y="150"/>
                    </a:lnTo>
                    <a:lnTo>
                      <a:pt x="5" y="147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1" y="133"/>
                    </a:lnTo>
                    <a:lnTo>
                      <a:pt x="1" y="131"/>
                    </a:lnTo>
                    <a:lnTo>
                      <a:pt x="3" y="128"/>
                    </a:lnTo>
                    <a:lnTo>
                      <a:pt x="5" y="127"/>
                    </a:lnTo>
                    <a:lnTo>
                      <a:pt x="10" y="127"/>
                    </a:lnTo>
                    <a:lnTo>
                      <a:pt x="12" y="126"/>
                    </a:lnTo>
                    <a:lnTo>
                      <a:pt x="15" y="126"/>
                    </a:lnTo>
                    <a:lnTo>
                      <a:pt x="22" y="129"/>
                    </a:lnTo>
                    <a:lnTo>
                      <a:pt x="24" y="132"/>
                    </a:lnTo>
                    <a:lnTo>
                      <a:pt x="28" y="134"/>
                    </a:lnTo>
                    <a:lnTo>
                      <a:pt x="34" y="140"/>
                    </a:lnTo>
                    <a:lnTo>
                      <a:pt x="38" y="143"/>
                    </a:lnTo>
                    <a:lnTo>
                      <a:pt x="43" y="143"/>
                    </a:lnTo>
                    <a:lnTo>
                      <a:pt x="48" y="141"/>
                    </a:lnTo>
                    <a:lnTo>
                      <a:pt x="52" y="140"/>
                    </a:lnTo>
                    <a:lnTo>
                      <a:pt x="56" y="135"/>
                    </a:lnTo>
                    <a:lnTo>
                      <a:pt x="60" y="128"/>
                    </a:lnTo>
                    <a:lnTo>
                      <a:pt x="62" y="120"/>
                    </a:lnTo>
                    <a:lnTo>
                      <a:pt x="64" y="110"/>
                    </a:lnTo>
                    <a:lnTo>
                      <a:pt x="62" y="97"/>
                    </a:lnTo>
                    <a:lnTo>
                      <a:pt x="56" y="86"/>
                    </a:lnTo>
                    <a:lnTo>
                      <a:pt x="55" y="82"/>
                    </a:lnTo>
                    <a:lnTo>
                      <a:pt x="52" y="77"/>
                    </a:lnTo>
                    <a:lnTo>
                      <a:pt x="48" y="74"/>
                    </a:lnTo>
                    <a:lnTo>
                      <a:pt x="44" y="71"/>
                    </a:lnTo>
                    <a:lnTo>
                      <a:pt x="41" y="68"/>
                    </a:lnTo>
                    <a:lnTo>
                      <a:pt x="31" y="65"/>
                    </a:lnTo>
                    <a:lnTo>
                      <a:pt x="19" y="6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Line 1556"/>
              <p:cNvSpPr>
                <a:spLocks noChangeAspect="1" noChangeShapeType="1"/>
              </p:cNvSpPr>
              <p:nvPr/>
            </p:nvSpPr>
            <p:spPr bwMode="auto">
              <a:xfrm flipV="1">
                <a:off x="2682" y="3428"/>
                <a:ext cx="0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3" name="Freeform 1557"/>
              <p:cNvSpPr>
                <a:spLocks noChangeAspect="1" noEditPoints="1"/>
              </p:cNvSpPr>
              <p:nvPr/>
            </p:nvSpPr>
            <p:spPr bwMode="auto">
              <a:xfrm>
                <a:off x="2638" y="3532"/>
                <a:ext cx="100" cy="154"/>
              </a:xfrm>
              <a:custGeom>
                <a:avLst/>
                <a:gdLst>
                  <a:gd name="T0" fmla="*/ 73 w 100"/>
                  <a:gd name="T1" fmla="*/ 0 h 154"/>
                  <a:gd name="T2" fmla="*/ 82 w 100"/>
                  <a:gd name="T3" fmla="*/ 3 h 154"/>
                  <a:gd name="T4" fmla="*/ 98 w 100"/>
                  <a:gd name="T5" fmla="*/ 24 h 154"/>
                  <a:gd name="T6" fmla="*/ 99 w 100"/>
                  <a:gd name="T7" fmla="*/ 32 h 154"/>
                  <a:gd name="T8" fmla="*/ 100 w 100"/>
                  <a:gd name="T9" fmla="*/ 42 h 154"/>
                  <a:gd name="T10" fmla="*/ 96 w 100"/>
                  <a:gd name="T11" fmla="*/ 79 h 154"/>
                  <a:gd name="T12" fmla="*/ 84 w 100"/>
                  <a:gd name="T13" fmla="*/ 112 h 154"/>
                  <a:gd name="T14" fmla="*/ 72 w 100"/>
                  <a:gd name="T15" fmla="*/ 130 h 154"/>
                  <a:gd name="T16" fmla="*/ 54 w 100"/>
                  <a:gd name="T17" fmla="*/ 147 h 154"/>
                  <a:gd name="T18" fmla="*/ 45 w 100"/>
                  <a:gd name="T19" fmla="*/ 152 h 154"/>
                  <a:gd name="T20" fmla="*/ 26 w 100"/>
                  <a:gd name="T21" fmla="*/ 154 h 154"/>
                  <a:gd name="T22" fmla="*/ 15 w 100"/>
                  <a:gd name="T23" fmla="*/ 149 h 154"/>
                  <a:gd name="T24" fmla="*/ 9 w 100"/>
                  <a:gd name="T25" fmla="*/ 142 h 154"/>
                  <a:gd name="T26" fmla="*/ 5 w 100"/>
                  <a:gd name="T27" fmla="*/ 133 h 154"/>
                  <a:gd name="T28" fmla="*/ 0 w 100"/>
                  <a:gd name="T29" fmla="*/ 112 h 154"/>
                  <a:gd name="T30" fmla="*/ 3 w 100"/>
                  <a:gd name="T31" fmla="*/ 79 h 154"/>
                  <a:gd name="T32" fmla="*/ 18 w 100"/>
                  <a:gd name="T33" fmla="*/ 42 h 154"/>
                  <a:gd name="T34" fmla="*/ 38 w 100"/>
                  <a:gd name="T35" fmla="*/ 13 h 154"/>
                  <a:gd name="T36" fmla="*/ 54 w 100"/>
                  <a:gd name="T37" fmla="*/ 3 h 154"/>
                  <a:gd name="T38" fmla="*/ 62 w 100"/>
                  <a:gd name="T39" fmla="*/ 0 h 154"/>
                  <a:gd name="T40" fmla="*/ 69 w 100"/>
                  <a:gd name="T41" fmla="*/ 5 h 154"/>
                  <a:gd name="T42" fmla="*/ 60 w 100"/>
                  <a:gd name="T43" fmla="*/ 8 h 154"/>
                  <a:gd name="T44" fmla="*/ 58 w 100"/>
                  <a:gd name="T45" fmla="*/ 12 h 154"/>
                  <a:gd name="T46" fmla="*/ 55 w 100"/>
                  <a:gd name="T47" fmla="*/ 18 h 154"/>
                  <a:gd name="T48" fmla="*/ 51 w 100"/>
                  <a:gd name="T49" fmla="*/ 29 h 154"/>
                  <a:gd name="T50" fmla="*/ 38 w 100"/>
                  <a:gd name="T51" fmla="*/ 64 h 154"/>
                  <a:gd name="T52" fmla="*/ 27 w 100"/>
                  <a:gd name="T53" fmla="*/ 101 h 154"/>
                  <a:gd name="T54" fmla="*/ 21 w 100"/>
                  <a:gd name="T55" fmla="*/ 127 h 154"/>
                  <a:gd name="T56" fmla="*/ 20 w 100"/>
                  <a:gd name="T57" fmla="*/ 142 h 154"/>
                  <a:gd name="T58" fmla="*/ 25 w 100"/>
                  <a:gd name="T59" fmla="*/ 148 h 154"/>
                  <a:gd name="T60" fmla="*/ 35 w 100"/>
                  <a:gd name="T61" fmla="*/ 149 h 154"/>
                  <a:gd name="T62" fmla="*/ 47 w 100"/>
                  <a:gd name="T63" fmla="*/ 137 h 154"/>
                  <a:gd name="T64" fmla="*/ 63 w 100"/>
                  <a:gd name="T65" fmla="*/ 82 h 154"/>
                  <a:gd name="T66" fmla="*/ 78 w 100"/>
                  <a:gd name="T67" fmla="*/ 32 h 154"/>
                  <a:gd name="T68" fmla="*/ 79 w 100"/>
                  <a:gd name="T69" fmla="*/ 12 h 154"/>
                  <a:gd name="T70" fmla="*/ 72 w 100"/>
                  <a:gd name="T71" fmla="*/ 5 h 1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0"/>
                  <a:gd name="T109" fmla="*/ 0 h 154"/>
                  <a:gd name="T110" fmla="*/ 100 w 100"/>
                  <a:gd name="T111" fmla="*/ 154 h 1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0" h="154">
                    <a:moveTo>
                      <a:pt x="67" y="0"/>
                    </a:moveTo>
                    <a:lnTo>
                      <a:pt x="73" y="0"/>
                    </a:lnTo>
                    <a:lnTo>
                      <a:pt x="78" y="2"/>
                    </a:lnTo>
                    <a:lnTo>
                      <a:pt x="82" y="3"/>
                    </a:lnTo>
                    <a:lnTo>
                      <a:pt x="93" y="14"/>
                    </a:lnTo>
                    <a:lnTo>
                      <a:pt x="98" y="24"/>
                    </a:lnTo>
                    <a:lnTo>
                      <a:pt x="99" y="29"/>
                    </a:lnTo>
                    <a:lnTo>
                      <a:pt x="99" y="32"/>
                    </a:lnTo>
                    <a:lnTo>
                      <a:pt x="100" y="37"/>
                    </a:lnTo>
                    <a:lnTo>
                      <a:pt x="100" y="42"/>
                    </a:lnTo>
                    <a:lnTo>
                      <a:pt x="99" y="60"/>
                    </a:lnTo>
                    <a:lnTo>
                      <a:pt x="96" y="79"/>
                    </a:lnTo>
                    <a:lnTo>
                      <a:pt x="91" y="97"/>
                    </a:lnTo>
                    <a:lnTo>
                      <a:pt x="84" y="112"/>
                    </a:lnTo>
                    <a:lnTo>
                      <a:pt x="78" y="122"/>
                    </a:lnTo>
                    <a:lnTo>
                      <a:pt x="72" y="130"/>
                    </a:lnTo>
                    <a:lnTo>
                      <a:pt x="57" y="145"/>
                    </a:lnTo>
                    <a:lnTo>
                      <a:pt x="54" y="147"/>
                    </a:lnTo>
                    <a:lnTo>
                      <a:pt x="49" y="149"/>
                    </a:lnTo>
                    <a:lnTo>
                      <a:pt x="45" y="152"/>
                    </a:lnTo>
                    <a:lnTo>
                      <a:pt x="38" y="154"/>
                    </a:lnTo>
                    <a:lnTo>
                      <a:pt x="26" y="154"/>
                    </a:lnTo>
                    <a:lnTo>
                      <a:pt x="19" y="152"/>
                    </a:lnTo>
                    <a:lnTo>
                      <a:pt x="15" y="149"/>
                    </a:lnTo>
                    <a:lnTo>
                      <a:pt x="12" y="146"/>
                    </a:lnTo>
                    <a:lnTo>
                      <a:pt x="9" y="142"/>
                    </a:lnTo>
                    <a:lnTo>
                      <a:pt x="6" y="137"/>
                    </a:lnTo>
                    <a:lnTo>
                      <a:pt x="5" y="133"/>
                    </a:lnTo>
                    <a:lnTo>
                      <a:pt x="1" y="123"/>
                    </a:lnTo>
                    <a:lnTo>
                      <a:pt x="0" y="112"/>
                    </a:lnTo>
                    <a:lnTo>
                      <a:pt x="1" y="95"/>
                    </a:lnTo>
                    <a:lnTo>
                      <a:pt x="3" y="79"/>
                    </a:lnTo>
                    <a:lnTo>
                      <a:pt x="9" y="61"/>
                    </a:lnTo>
                    <a:lnTo>
                      <a:pt x="18" y="42"/>
                    </a:lnTo>
                    <a:lnTo>
                      <a:pt x="27" y="26"/>
                    </a:lnTo>
                    <a:lnTo>
                      <a:pt x="38" y="13"/>
                    </a:lnTo>
                    <a:lnTo>
                      <a:pt x="49" y="5"/>
                    </a:lnTo>
                    <a:lnTo>
                      <a:pt x="54" y="3"/>
                    </a:lnTo>
                    <a:lnTo>
                      <a:pt x="58" y="1"/>
                    </a:lnTo>
                    <a:lnTo>
                      <a:pt x="62" y="0"/>
                    </a:lnTo>
                    <a:lnTo>
                      <a:pt x="67" y="0"/>
                    </a:lnTo>
                    <a:close/>
                    <a:moveTo>
                      <a:pt x="69" y="5"/>
                    </a:moveTo>
                    <a:lnTo>
                      <a:pt x="67" y="5"/>
                    </a:lnTo>
                    <a:lnTo>
                      <a:pt x="60" y="8"/>
                    </a:lnTo>
                    <a:lnTo>
                      <a:pt x="58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5" y="18"/>
                    </a:lnTo>
                    <a:lnTo>
                      <a:pt x="53" y="21"/>
                    </a:lnTo>
                    <a:lnTo>
                      <a:pt x="51" y="29"/>
                    </a:lnTo>
                    <a:lnTo>
                      <a:pt x="44" y="45"/>
                    </a:lnTo>
                    <a:lnTo>
                      <a:pt x="38" y="64"/>
                    </a:lnTo>
                    <a:lnTo>
                      <a:pt x="32" y="86"/>
                    </a:lnTo>
                    <a:lnTo>
                      <a:pt x="27" y="101"/>
                    </a:lnTo>
                    <a:lnTo>
                      <a:pt x="24" y="112"/>
                    </a:lnTo>
                    <a:lnTo>
                      <a:pt x="21" y="127"/>
                    </a:lnTo>
                    <a:lnTo>
                      <a:pt x="20" y="133"/>
                    </a:lnTo>
                    <a:lnTo>
                      <a:pt x="20" y="142"/>
                    </a:lnTo>
                    <a:lnTo>
                      <a:pt x="23" y="147"/>
                    </a:lnTo>
                    <a:lnTo>
                      <a:pt x="25" y="148"/>
                    </a:lnTo>
                    <a:lnTo>
                      <a:pt x="29" y="149"/>
                    </a:lnTo>
                    <a:lnTo>
                      <a:pt x="35" y="149"/>
                    </a:lnTo>
                    <a:lnTo>
                      <a:pt x="39" y="147"/>
                    </a:lnTo>
                    <a:lnTo>
                      <a:pt x="47" y="137"/>
                    </a:lnTo>
                    <a:lnTo>
                      <a:pt x="56" y="109"/>
                    </a:lnTo>
                    <a:lnTo>
                      <a:pt x="63" y="82"/>
                    </a:lnTo>
                    <a:lnTo>
                      <a:pt x="72" y="51"/>
                    </a:lnTo>
                    <a:lnTo>
                      <a:pt x="78" y="32"/>
                    </a:lnTo>
                    <a:lnTo>
                      <a:pt x="79" y="17"/>
                    </a:lnTo>
                    <a:lnTo>
                      <a:pt x="79" y="12"/>
                    </a:lnTo>
                    <a:lnTo>
                      <a:pt x="76" y="7"/>
                    </a:lnTo>
                    <a:lnTo>
                      <a:pt x="72" y="5"/>
                    </a:lnTo>
                    <a:lnTo>
                      <a:pt x="69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Line 1558"/>
              <p:cNvSpPr>
                <a:spLocks noChangeAspect="1" noChangeShapeType="1"/>
              </p:cNvSpPr>
              <p:nvPr/>
            </p:nvSpPr>
            <p:spPr bwMode="auto">
              <a:xfrm flipV="1">
                <a:off x="3026" y="3428"/>
                <a:ext cx="0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5" name="Freeform 1559"/>
              <p:cNvSpPr>
                <a:spLocks noChangeAspect="1" noEditPoints="1"/>
              </p:cNvSpPr>
              <p:nvPr/>
            </p:nvSpPr>
            <p:spPr bwMode="auto">
              <a:xfrm>
                <a:off x="2899" y="3532"/>
                <a:ext cx="100" cy="154"/>
              </a:xfrm>
              <a:custGeom>
                <a:avLst/>
                <a:gdLst>
                  <a:gd name="T0" fmla="*/ 72 w 100"/>
                  <a:gd name="T1" fmla="*/ 0 h 154"/>
                  <a:gd name="T2" fmla="*/ 82 w 100"/>
                  <a:gd name="T3" fmla="*/ 3 h 154"/>
                  <a:gd name="T4" fmla="*/ 98 w 100"/>
                  <a:gd name="T5" fmla="*/ 24 h 154"/>
                  <a:gd name="T6" fmla="*/ 99 w 100"/>
                  <a:gd name="T7" fmla="*/ 32 h 154"/>
                  <a:gd name="T8" fmla="*/ 100 w 100"/>
                  <a:gd name="T9" fmla="*/ 42 h 154"/>
                  <a:gd name="T10" fmla="*/ 95 w 100"/>
                  <a:gd name="T11" fmla="*/ 79 h 154"/>
                  <a:gd name="T12" fmla="*/ 83 w 100"/>
                  <a:gd name="T13" fmla="*/ 112 h 154"/>
                  <a:gd name="T14" fmla="*/ 71 w 100"/>
                  <a:gd name="T15" fmla="*/ 130 h 154"/>
                  <a:gd name="T16" fmla="*/ 53 w 100"/>
                  <a:gd name="T17" fmla="*/ 147 h 154"/>
                  <a:gd name="T18" fmla="*/ 45 w 100"/>
                  <a:gd name="T19" fmla="*/ 152 h 154"/>
                  <a:gd name="T20" fmla="*/ 26 w 100"/>
                  <a:gd name="T21" fmla="*/ 154 h 154"/>
                  <a:gd name="T22" fmla="*/ 15 w 100"/>
                  <a:gd name="T23" fmla="*/ 149 h 154"/>
                  <a:gd name="T24" fmla="*/ 9 w 100"/>
                  <a:gd name="T25" fmla="*/ 142 h 154"/>
                  <a:gd name="T26" fmla="*/ 4 w 100"/>
                  <a:gd name="T27" fmla="*/ 133 h 154"/>
                  <a:gd name="T28" fmla="*/ 0 w 100"/>
                  <a:gd name="T29" fmla="*/ 112 h 154"/>
                  <a:gd name="T30" fmla="*/ 3 w 100"/>
                  <a:gd name="T31" fmla="*/ 79 h 154"/>
                  <a:gd name="T32" fmla="*/ 17 w 100"/>
                  <a:gd name="T33" fmla="*/ 42 h 154"/>
                  <a:gd name="T34" fmla="*/ 38 w 100"/>
                  <a:gd name="T35" fmla="*/ 13 h 154"/>
                  <a:gd name="T36" fmla="*/ 53 w 100"/>
                  <a:gd name="T37" fmla="*/ 3 h 154"/>
                  <a:gd name="T38" fmla="*/ 62 w 100"/>
                  <a:gd name="T39" fmla="*/ 0 h 154"/>
                  <a:gd name="T40" fmla="*/ 69 w 100"/>
                  <a:gd name="T41" fmla="*/ 5 h 154"/>
                  <a:gd name="T42" fmla="*/ 59 w 100"/>
                  <a:gd name="T43" fmla="*/ 8 h 154"/>
                  <a:gd name="T44" fmla="*/ 58 w 100"/>
                  <a:gd name="T45" fmla="*/ 12 h 154"/>
                  <a:gd name="T46" fmla="*/ 55 w 100"/>
                  <a:gd name="T47" fmla="*/ 18 h 154"/>
                  <a:gd name="T48" fmla="*/ 51 w 100"/>
                  <a:gd name="T49" fmla="*/ 29 h 154"/>
                  <a:gd name="T50" fmla="*/ 38 w 100"/>
                  <a:gd name="T51" fmla="*/ 64 h 154"/>
                  <a:gd name="T52" fmla="*/ 27 w 100"/>
                  <a:gd name="T53" fmla="*/ 101 h 154"/>
                  <a:gd name="T54" fmla="*/ 21 w 100"/>
                  <a:gd name="T55" fmla="*/ 127 h 154"/>
                  <a:gd name="T56" fmla="*/ 20 w 100"/>
                  <a:gd name="T57" fmla="*/ 142 h 154"/>
                  <a:gd name="T58" fmla="*/ 25 w 100"/>
                  <a:gd name="T59" fmla="*/ 148 h 154"/>
                  <a:gd name="T60" fmla="*/ 34 w 100"/>
                  <a:gd name="T61" fmla="*/ 149 h 154"/>
                  <a:gd name="T62" fmla="*/ 46 w 100"/>
                  <a:gd name="T63" fmla="*/ 137 h 154"/>
                  <a:gd name="T64" fmla="*/ 63 w 100"/>
                  <a:gd name="T65" fmla="*/ 82 h 154"/>
                  <a:gd name="T66" fmla="*/ 77 w 100"/>
                  <a:gd name="T67" fmla="*/ 32 h 154"/>
                  <a:gd name="T68" fmla="*/ 78 w 100"/>
                  <a:gd name="T69" fmla="*/ 12 h 154"/>
                  <a:gd name="T70" fmla="*/ 71 w 100"/>
                  <a:gd name="T71" fmla="*/ 5 h 1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0"/>
                  <a:gd name="T109" fmla="*/ 0 h 154"/>
                  <a:gd name="T110" fmla="*/ 100 w 100"/>
                  <a:gd name="T111" fmla="*/ 154 h 1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0" h="154">
                    <a:moveTo>
                      <a:pt x="66" y="0"/>
                    </a:moveTo>
                    <a:lnTo>
                      <a:pt x="72" y="0"/>
                    </a:lnTo>
                    <a:lnTo>
                      <a:pt x="77" y="2"/>
                    </a:lnTo>
                    <a:lnTo>
                      <a:pt x="82" y="3"/>
                    </a:lnTo>
                    <a:lnTo>
                      <a:pt x="93" y="14"/>
                    </a:lnTo>
                    <a:lnTo>
                      <a:pt x="98" y="24"/>
                    </a:lnTo>
                    <a:lnTo>
                      <a:pt x="99" y="29"/>
                    </a:lnTo>
                    <a:lnTo>
                      <a:pt x="99" y="32"/>
                    </a:lnTo>
                    <a:lnTo>
                      <a:pt x="100" y="37"/>
                    </a:lnTo>
                    <a:lnTo>
                      <a:pt x="100" y="42"/>
                    </a:lnTo>
                    <a:lnTo>
                      <a:pt x="99" y="60"/>
                    </a:lnTo>
                    <a:lnTo>
                      <a:pt x="95" y="79"/>
                    </a:lnTo>
                    <a:lnTo>
                      <a:pt x="90" y="97"/>
                    </a:lnTo>
                    <a:lnTo>
                      <a:pt x="83" y="112"/>
                    </a:lnTo>
                    <a:lnTo>
                      <a:pt x="77" y="122"/>
                    </a:lnTo>
                    <a:lnTo>
                      <a:pt x="71" y="130"/>
                    </a:lnTo>
                    <a:lnTo>
                      <a:pt x="57" y="145"/>
                    </a:lnTo>
                    <a:lnTo>
                      <a:pt x="53" y="147"/>
                    </a:lnTo>
                    <a:lnTo>
                      <a:pt x="49" y="149"/>
                    </a:lnTo>
                    <a:lnTo>
                      <a:pt x="45" y="152"/>
                    </a:lnTo>
                    <a:lnTo>
                      <a:pt x="38" y="154"/>
                    </a:lnTo>
                    <a:lnTo>
                      <a:pt x="26" y="154"/>
                    </a:lnTo>
                    <a:lnTo>
                      <a:pt x="19" y="152"/>
                    </a:lnTo>
                    <a:lnTo>
                      <a:pt x="15" y="149"/>
                    </a:lnTo>
                    <a:lnTo>
                      <a:pt x="11" y="146"/>
                    </a:lnTo>
                    <a:lnTo>
                      <a:pt x="9" y="142"/>
                    </a:lnTo>
                    <a:lnTo>
                      <a:pt x="6" y="137"/>
                    </a:lnTo>
                    <a:lnTo>
                      <a:pt x="4" y="133"/>
                    </a:lnTo>
                    <a:lnTo>
                      <a:pt x="1" y="123"/>
                    </a:lnTo>
                    <a:lnTo>
                      <a:pt x="0" y="112"/>
                    </a:lnTo>
                    <a:lnTo>
                      <a:pt x="1" y="95"/>
                    </a:lnTo>
                    <a:lnTo>
                      <a:pt x="3" y="79"/>
                    </a:lnTo>
                    <a:lnTo>
                      <a:pt x="9" y="61"/>
                    </a:lnTo>
                    <a:lnTo>
                      <a:pt x="17" y="42"/>
                    </a:lnTo>
                    <a:lnTo>
                      <a:pt x="27" y="26"/>
                    </a:lnTo>
                    <a:lnTo>
                      <a:pt x="38" y="13"/>
                    </a:lnTo>
                    <a:lnTo>
                      <a:pt x="49" y="5"/>
                    </a:lnTo>
                    <a:lnTo>
                      <a:pt x="53" y="3"/>
                    </a:lnTo>
                    <a:lnTo>
                      <a:pt x="58" y="1"/>
                    </a:lnTo>
                    <a:lnTo>
                      <a:pt x="62" y="0"/>
                    </a:lnTo>
                    <a:lnTo>
                      <a:pt x="66" y="0"/>
                    </a:lnTo>
                    <a:close/>
                    <a:moveTo>
                      <a:pt x="69" y="5"/>
                    </a:moveTo>
                    <a:lnTo>
                      <a:pt x="66" y="5"/>
                    </a:lnTo>
                    <a:lnTo>
                      <a:pt x="59" y="8"/>
                    </a:lnTo>
                    <a:lnTo>
                      <a:pt x="58" y="9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5" y="18"/>
                    </a:lnTo>
                    <a:lnTo>
                      <a:pt x="52" y="21"/>
                    </a:lnTo>
                    <a:lnTo>
                      <a:pt x="51" y="29"/>
                    </a:lnTo>
                    <a:lnTo>
                      <a:pt x="44" y="45"/>
                    </a:lnTo>
                    <a:lnTo>
                      <a:pt x="38" y="64"/>
                    </a:lnTo>
                    <a:lnTo>
                      <a:pt x="32" y="86"/>
                    </a:lnTo>
                    <a:lnTo>
                      <a:pt x="27" y="101"/>
                    </a:lnTo>
                    <a:lnTo>
                      <a:pt x="23" y="112"/>
                    </a:lnTo>
                    <a:lnTo>
                      <a:pt x="21" y="127"/>
                    </a:lnTo>
                    <a:lnTo>
                      <a:pt x="20" y="133"/>
                    </a:lnTo>
                    <a:lnTo>
                      <a:pt x="20" y="142"/>
                    </a:lnTo>
                    <a:lnTo>
                      <a:pt x="22" y="147"/>
                    </a:lnTo>
                    <a:lnTo>
                      <a:pt x="25" y="148"/>
                    </a:lnTo>
                    <a:lnTo>
                      <a:pt x="28" y="149"/>
                    </a:lnTo>
                    <a:lnTo>
                      <a:pt x="34" y="149"/>
                    </a:lnTo>
                    <a:lnTo>
                      <a:pt x="39" y="147"/>
                    </a:lnTo>
                    <a:lnTo>
                      <a:pt x="46" y="137"/>
                    </a:lnTo>
                    <a:lnTo>
                      <a:pt x="56" y="109"/>
                    </a:lnTo>
                    <a:lnTo>
                      <a:pt x="63" y="82"/>
                    </a:lnTo>
                    <a:lnTo>
                      <a:pt x="71" y="51"/>
                    </a:lnTo>
                    <a:lnTo>
                      <a:pt x="77" y="32"/>
                    </a:lnTo>
                    <a:lnTo>
                      <a:pt x="78" y="17"/>
                    </a:lnTo>
                    <a:lnTo>
                      <a:pt x="78" y="12"/>
                    </a:lnTo>
                    <a:lnTo>
                      <a:pt x="76" y="7"/>
                    </a:lnTo>
                    <a:lnTo>
                      <a:pt x="71" y="5"/>
                    </a:lnTo>
                    <a:lnTo>
                      <a:pt x="69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6" name="Freeform 1560"/>
              <p:cNvSpPr>
                <a:spLocks noChangeAspect="1"/>
              </p:cNvSpPr>
              <p:nvPr/>
            </p:nvSpPr>
            <p:spPr bwMode="auto">
              <a:xfrm>
                <a:off x="2997" y="3651"/>
                <a:ext cx="34" cy="35"/>
              </a:xfrm>
              <a:custGeom>
                <a:avLst/>
                <a:gdLst>
                  <a:gd name="T0" fmla="*/ 15 w 34"/>
                  <a:gd name="T1" fmla="*/ 0 h 35"/>
                  <a:gd name="T2" fmla="*/ 20 w 34"/>
                  <a:gd name="T3" fmla="*/ 0 h 35"/>
                  <a:gd name="T4" fmla="*/ 29 w 34"/>
                  <a:gd name="T5" fmla="*/ 5 h 35"/>
                  <a:gd name="T6" fmla="*/ 32 w 34"/>
                  <a:gd name="T7" fmla="*/ 8 h 35"/>
                  <a:gd name="T8" fmla="*/ 33 w 34"/>
                  <a:gd name="T9" fmla="*/ 11 h 35"/>
                  <a:gd name="T10" fmla="*/ 34 w 34"/>
                  <a:gd name="T11" fmla="*/ 14 h 35"/>
                  <a:gd name="T12" fmla="*/ 34 w 34"/>
                  <a:gd name="T13" fmla="*/ 16 h 35"/>
                  <a:gd name="T14" fmla="*/ 32 w 34"/>
                  <a:gd name="T15" fmla="*/ 26 h 35"/>
                  <a:gd name="T16" fmla="*/ 29 w 34"/>
                  <a:gd name="T17" fmla="*/ 30 h 35"/>
                  <a:gd name="T18" fmla="*/ 27 w 34"/>
                  <a:gd name="T19" fmla="*/ 33 h 35"/>
                  <a:gd name="T20" fmla="*/ 22 w 34"/>
                  <a:gd name="T21" fmla="*/ 35 h 35"/>
                  <a:gd name="T22" fmla="*/ 10 w 34"/>
                  <a:gd name="T23" fmla="*/ 35 h 35"/>
                  <a:gd name="T24" fmla="*/ 9 w 34"/>
                  <a:gd name="T25" fmla="*/ 34 h 35"/>
                  <a:gd name="T26" fmla="*/ 7 w 34"/>
                  <a:gd name="T27" fmla="*/ 33 h 35"/>
                  <a:gd name="T28" fmla="*/ 2 w 34"/>
                  <a:gd name="T29" fmla="*/ 28 h 35"/>
                  <a:gd name="T30" fmla="*/ 0 w 34"/>
                  <a:gd name="T31" fmla="*/ 23 h 35"/>
                  <a:gd name="T32" fmla="*/ 0 w 34"/>
                  <a:gd name="T33" fmla="*/ 11 h 35"/>
                  <a:gd name="T34" fmla="*/ 1 w 34"/>
                  <a:gd name="T35" fmla="*/ 10 h 35"/>
                  <a:gd name="T36" fmla="*/ 2 w 34"/>
                  <a:gd name="T37" fmla="*/ 8 h 35"/>
                  <a:gd name="T38" fmla="*/ 7 w 34"/>
                  <a:gd name="T39" fmla="*/ 3 h 35"/>
                  <a:gd name="T40" fmla="*/ 10 w 34"/>
                  <a:gd name="T41" fmla="*/ 2 h 35"/>
                  <a:gd name="T42" fmla="*/ 13 w 34"/>
                  <a:gd name="T43" fmla="*/ 0 h 35"/>
                  <a:gd name="T44" fmla="*/ 15 w 34"/>
                  <a:gd name="T45" fmla="*/ 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"/>
                  <a:gd name="T70" fmla="*/ 0 h 35"/>
                  <a:gd name="T71" fmla="*/ 34 w 34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" h="35">
                    <a:moveTo>
                      <a:pt x="15" y="0"/>
                    </a:moveTo>
                    <a:lnTo>
                      <a:pt x="20" y="0"/>
                    </a:lnTo>
                    <a:lnTo>
                      <a:pt x="29" y="5"/>
                    </a:lnTo>
                    <a:lnTo>
                      <a:pt x="32" y="8"/>
                    </a:lnTo>
                    <a:lnTo>
                      <a:pt x="33" y="11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2" y="26"/>
                    </a:lnTo>
                    <a:lnTo>
                      <a:pt x="29" y="30"/>
                    </a:lnTo>
                    <a:lnTo>
                      <a:pt x="27" y="33"/>
                    </a:lnTo>
                    <a:lnTo>
                      <a:pt x="22" y="35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7" y="33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7" name="Freeform 1561"/>
              <p:cNvSpPr>
                <a:spLocks noChangeAspect="1"/>
              </p:cNvSpPr>
              <p:nvPr/>
            </p:nvSpPr>
            <p:spPr bwMode="auto">
              <a:xfrm>
                <a:off x="3061" y="3534"/>
                <a:ext cx="105" cy="152"/>
              </a:xfrm>
              <a:custGeom>
                <a:avLst/>
                <a:gdLst>
                  <a:gd name="T0" fmla="*/ 49 w 105"/>
                  <a:gd name="T1" fmla="*/ 0 h 152"/>
                  <a:gd name="T2" fmla="*/ 105 w 105"/>
                  <a:gd name="T3" fmla="*/ 0 h 152"/>
                  <a:gd name="T4" fmla="*/ 98 w 105"/>
                  <a:gd name="T5" fmla="*/ 27 h 152"/>
                  <a:gd name="T6" fmla="*/ 47 w 105"/>
                  <a:gd name="T7" fmla="*/ 27 h 152"/>
                  <a:gd name="T8" fmla="*/ 41 w 105"/>
                  <a:gd name="T9" fmla="*/ 40 h 152"/>
                  <a:gd name="T10" fmla="*/ 55 w 105"/>
                  <a:gd name="T11" fmla="*/ 43 h 152"/>
                  <a:gd name="T12" fmla="*/ 66 w 105"/>
                  <a:gd name="T13" fmla="*/ 49 h 152"/>
                  <a:gd name="T14" fmla="*/ 71 w 105"/>
                  <a:gd name="T15" fmla="*/ 52 h 152"/>
                  <a:gd name="T16" fmla="*/ 74 w 105"/>
                  <a:gd name="T17" fmla="*/ 55 h 152"/>
                  <a:gd name="T18" fmla="*/ 78 w 105"/>
                  <a:gd name="T19" fmla="*/ 58 h 152"/>
                  <a:gd name="T20" fmla="*/ 80 w 105"/>
                  <a:gd name="T21" fmla="*/ 61 h 152"/>
                  <a:gd name="T22" fmla="*/ 83 w 105"/>
                  <a:gd name="T23" fmla="*/ 66 h 152"/>
                  <a:gd name="T24" fmla="*/ 87 w 105"/>
                  <a:gd name="T25" fmla="*/ 78 h 152"/>
                  <a:gd name="T26" fmla="*/ 90 w 105"/>
                  <a:gd name="T27" fmla="*/ 89 h 152"/>
                  <a:gd name="T28" fmla="*/ 87 w 105"/>
                  <a:gd name="T29" fmla="*/ 105 h 152"/>
                  <a:gd name="T30" fmla="*/ 80 w 105"/>
                  <a:gd name="T31" fmla="*/ 120 h 152"/>
                  <a:gd name="T32" fmla="*/ 71 w 105"/>
                  <a:gd name="T33" fmla="*/ 133 h 152"/>
                  <a:gd name="T34" fmla="*/ 56 w 105"/>
                  <a:gd name="T35" fmla="*/ 143 h 152"/>
                  <a:gd name="T36" fmla="*/ 47 w 105"/>
                  <a:gd name="T37" fmla="*/ 148 h 152"/>
                  <a:gd name="T38" fmla="*/ 36 w 105"/>
                  <a:gd name="T39" fmla="*/ 151 h 152"/>
                  <a:gd name="T40" fmla="*/ 24 w 105"/>
                  <a:gd name="T41" fmla="*/ 152 h 152"/>
                  <a:gd name="T42" fmla="*/ 16 w 105"/>
                  <a:gd name="T43" fmla="*/ 152 h 152"/>
                  <a:gd name="T44" fmla="*/ 8 w 105"/>
                  <a:gd name="T45" fmla="*/ 150 h 152"/>
                  <a:gd name="T46" fmla="*/ 5 w 105"/>
                  <a:gd name="T47" fmla="*/ 147 h 152"/>
                  <a:gd name="T48" fmla="*/ 0 w 105"/>
                  <a:gd name="T49" fmla="*/ 138 h 152"/>
                  <a:gd name="T50" fmla="*/ 0 w 105"/>
                  <a:gd name="T51" fmla="*/ 135 h 152"/>
                  <a:gd name="T52" fmla="*/ 1 w 105"/>
                  <a:gd name="T53" fmla="*/ 133 h 152"/>
                  <a:gd name="T54" fmla="*/ 1 w 105"/>
                  <a:gd name="T55" fmla="*/ 131 h 152"/>
                  <a:gd name="T56" fmla="*/ 3 w 105"/>
                  <a:gd name="T57" fmla="*/ 128 h 152"/>
                  <a:gd name="T58" fmla="*/ 5 w 105"/>
                  <a:gd name="T59" fmla="*/ 127 h 152"/>
                  <a:gd name="T60" fmla="*/ 10 w 105"/>
                  <a:gd name="T61" fmla="*/ 127 h 152"/>
                  <a:gd name="T62" fmla="*/ 12 w 105"/>
                  <a:gd name="T63" fmla="*/ 126 h 152"/>
                  <a:gd name="T64" fmla="*/ 14 w 105"/>
                  <a:gd name="T65" fmla="*/ 126 h 152"/>
                  <a:gd name="T66" fmla="*/ 22 w 105"/>
                  <a:gd name="T67" fmla="*/ 129 h 152"/>
                  <a:gd name="T68" fmla="*/ 24 w 105"/>
                  <a:gd name="T69" fmla="*/ 132 h 152"/>
                  <a:gd name="T70" fmla="*/ 28 w 105"/>
                  <a:gd name="T71" fmla="*/ 134 h 152"/>
                  <a:gd name="T72" fmla="*/ 34 w 105"/>
                  <a:gd name="T73" fmla="*/ 140 h 152"/>
                  <a:gd name="T74" fmla="*/ 38 w 105"/>
                  <a:gd name="T75" fmla="*/ 143 h 152"/>
                  <a:gd name="T76" fmla="*/ 43 w 105"/>
                  <a:gd name="T77" fmla="*/ 143 h 152"/>
                  <a:gd name="T78" fmla="*/ 48 w 105"/>
                  <a:gd name="T79" fmla="*/ 141 h 152"/>
                  <a:gd name="T80" fmla="*/ 52 w 105"/>
                  <a:gd name="T81" fmla="*/ 140 h 152"/>
                  <a:gd name="T82" fmla="*/ 56 w 105"/>
                  <a:gd name="T83" fmla="*/ 135 h 152"/>
                  <a:gd name="T84" fmla="*/ 60 w 105"/>
                  <a:gd name="T85" fmla="*/ 128 h 152"/>
                  <a:gd name="T86" fmla="*/ 62 w 105"/>
                  <a:gd name="T87" fmla="*/ 120 h 152"/>
                  <a:gd name="T88" fmla="*/ 63 w 105"/>
                  <a:gd name="T89" fmla="*/ 110 h 152"/>
                  <a:gd name="T90" fmla="*/ 62 w 105"/>
                  <a:gd name="T91" fmla="*/ 97 h 152"/>
                  <a:gd name="T92" fmla="*/ 56 w 105"/>
                  <a:gd name="T93" fmla="*/ 86 h 152"/>
                  <a:gd name="T94" fmla="*/ 55 w 105"/>
                  <a:gd name="T95" fmla="*/ 82 h 152"/>
                  <a:gd name="T96" fmla="*/ 52 w 105"/>
                  <a:gd name="T97" fmla="*/ 77 h 152"/>
                  <a:gd name="T98" fmla="*/ 48 w 105"/>
                  <a:gd name="T99" fmla="*/ 74 h 152"/>
                  <a:gd name="T100" fmla="*/ 44 w 105"/>
                  <a:gd name="T101" fmla="*/ 71 h 152"/>
                  <a:gd name="T102" fmla="*/ 41 w 105"/>
                  <a:gd name="T103" fmla="*/ 68 h 152"/>
                  <a:gd name="T104" fmla="*/ 31 w 105"/>
                  <a:gd name="T105" fmla="*/ 65 h 152"/>
                  <a:gd name="T106" fmla="*/ 19 w 105"/>
                  <a:gd name="T107" fmla="*/ 64 h 152"/>
                  <a:gd name="T108" fmla="*/ 49 w 105"/>
                  <a:gd name="T109" fmla="*/ 0 h 1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5"/>
                  <a:gd name="T166" fmla="*/ 0 h 152"/>
                  <a:gd name="T167" fmla="*/ 105 w 105"/>
                  <a:gd name="T168" fmla="*/ 152 h 1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5" h="152">
                    <a:moveTo>
                      <a:pt x="49" y="0"/>
                    </a:moveTo>
                    <a:lnTo>
                      <a:pt x="105" y="0"/>
                    </a:lnTo>
                    <a:lnTo>
                      <a:pt x="98" y="27"/>
                    </a:lnTo>
                    <a:lnTo>
                      <a:pt x="47" y="27"/>
                    </a:lnTo>
                    <a:lnTo>
                      <a:pt x="41" y="40"/>
                    </a:lnTo>
                    <a:lnTo>
                      <a:pt x="55" y="43"/>
                    </a:lnTo>
                    <a:lnTo>
                      <a:pt x="66" y="49"/>
                    </a:lnTo>
                    <a:lnTo>
                      <a:pt x="71" y="52"/>
                    </a:lnTo>
                    <a:lnTo>
                      <a:pt x="74" y="55"/>
                    </a:lnTo>
                    <a:lnTo>
                      <a:pt x="78" y="58"/>
                    </a:lnTo>
                    <a:lnTo>
                      <a:pt x="80" y="61"/>
                    </a:lnTo>
                    <a:lnTo>
                      <a:pt x="83" y="66"/>
                    </a:lnTo>
                    <a:lnTo>
                      <a:pt x="87" y="78"/>
                    </a:lnTo>
                    <a:lnTo>
                      <a:pt x="90" y="89"/>
                    </a:lnTo>
                    <a:lnTo>
                      <a:pt x="87" y="105"/>
                    </a:lnTo>
                    <a:lnTo>
                      <a:pt x="80" y="120"/>
                    </a:lnTo>
                    <a:lnTo>
                      <a:pt x="71" y="133"/>
                    </a:lnTo>
                    <a:lnTo>
                      <a:pt x="56" y="143"/>
                    </a:lnTo>
                    <a:lnTo>
                      <a:pt x="47" y="148"/>
                    </a:lnTo>
                    <a:lnTo>
                      <a:pt x="36" y="151"/>
                    </a:lnTo>
                    <a:lnTo>
                      <a:pt x="24" y="152"/>
                    </a:lnTo>
                    <a:lnTo>
                      <a:pt x="16" y="152"/>
                    </a:lnTo>
                    <a:lnTo>
                      <a:pt x="8" y="150"/>
                    </a:lnTo>
                    <a:lnTo>
                      <a:pt x="5" y="147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1" y="133"/>
                    </a:lnTo>
                    <a:lnTo>
                      <a:pt x="1" y="131"/>
                    </a:lnTo>
                    <a:lnTo>
                      <a:pt x="3" y="128"/>
                    </a:lnTo>
                    <a:lnTo>
                      <a:pt x="5" y="127"/>
                    </a:lnTo>
                    <a:lnTo>
                      <a:pt x="10" y="127"/>
                    </a:lnTo>
                    <a:lnTo>
                      <a:pt x="12" y="126"/>
                    </a:lnTo>
                    <a:lnTo>
                      <a:pt x="14" y="126"/>
                    </a:lnTo>
                    <a:lnTo>
                      <a:pt x="22" y="129"/>
                    </a:lnTo>
                    <a:lnTo>
                      <a:pt x="24" y="132"/>
                    </a:lnTo>
                    <a:lnTo>
                      <a:pt x="28" y="134"/>
                    </a:lnTo>
                    <a:lnTo>
                      <a:pt x="34" y="140"/>
                    </a:lnTo>
                    <a:lnTo>
                      <a:pt x="38" y="143"/>
                    </a:lnTo>
                    <a:lnTo>
                      <a:pt x="43" y="143"/>
                    </a:lnTo>
                    <a:lnTo>
                      <a:pt x="48" y="141"/>
                    </a:lnTo>
                    <a:lnTo>
                      <a:pt x="52" y="140"/>
                    </a:lnTo>
                    <a:lnTo>
                      <a:pt x="56" y="135"/>
                    </a:lnTo>
                    <a:lnTo>
                      <a:pt x="60" y="128"/>
                    </a:lnTo>
                    <a:lnTo>
                      <a:pt x="62" y="120"/>
                    </a:lnTo>
                    <a:lnTo>
                      <a:pt x="63" y="110"/>
                    </a:lnTo>
                    <a:lnTo>
                      <a:pt x="62" y="97"/>
                    </a:lnTo>
                    <a:lnTo>
                      <a:pt x="56" y="86"/>
                    </a:lnTo>
                    <a:lnTo>
                      <a:pt x="55" y="82"/>
                    </a:lnTo>
                    <a:lnTo>
                      <a:pt x="52" y="77"/>
                    </a:lnTo>
                    <a:lnTo>
                      <a:pt x="48" y="74"/>
                    </a:lnTo>
                    <a:lnTo>
                      <a:pt x="44" y="71"/>
                    </a:lnTo>
                    <a:lnTo>
                      <a:pt x="41" y="68"/>
                    </a:lnTo>
                    <a:lnTo>
                      <a:pt x="31" y="65"/>
                    </a:lnTo>
                    <a:lnTo>
                      <a:pt x="19" y="6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8" name="Line 1562"/>
              <p:cNvSpPr>
                <a:spLocks noChangeAspect="1" noChangeShapeType="1"/>
              </p:cNvSpPr>
              <p:nvPr/>
            </p:nvSpPr>
            <p:spPr bwMode="auto">
              <a:xfrm flipV="1">
                <a:off x="3371" y="3428"/>
                <a:ext cx="0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Freeform 1563"/>
              <p:cNvSpPr>
                <a:spLocks noChangeAspect="1"/>
              </p:cNvSpPr>
              <p:nvPr/>
            </p:nvSpPr>
            <p:spPr bwMode="auto">
              <a:xfrm>
                <a:off x="3319" y="3532"/>
                <a:ext cx="94" cy="152"/>
              </a:xfrm>
              <a:custGeom>
                <a:avLst/>
                <a:gdLst>
                  <a:gd name="T0" fmla="*/ 94 w 94"/>
                  <a:gd name="T1" fmla="*/ 0 h 152"/>
                  <a:gd name="T2" fmla="*/ 59 w 94"/>
                  <a:gd name="T3" fmla="*/ 124 h 152"/>
                  <a:gd name="T4" fmla="*/ 57 w 94"/>
                  <a:gd name="T5" fmla="*/ 129 h 152"/>
                  <a:gd name="T6" fmla="*/ 55 w 94"/>
                  <a:gd name="T7" fmla="*/ 133 h 152"/>
                  <a:gd name="T8" fmla="*/ 54 w 94"/>
                  <a:gd name="T9" fmla="*/ 135 h 152"/>
                  <a:gd name="T10" fmla="*/ 54 w 94"/>
                  <a:gd name="T11" fmla="*/ 139 h 152"/>
                  <a:gd name="T12" fmla="*/ 55 w 94"/>
                  <a:gd name="T13" fmla="*/ 139 h 152"/>
                  <a:gd name="T14" fmla="*/ 55 w 94"/>
                  <a:gd name="T15" fmla="*/ 141 h 152"/>
                  <a:gd name="T16" fmla="*/ 59 w 94"/>
                  <a:gd name="T17" fmla="*/ 145 h 152"/>
                  <a:gd name="T18" fmla="*/ 64 w 94"/>
                  <a:gd name="T19" fmla="*/ 145 h 152"/>
                  <a:gd name="T20" fmla="*/ 66 w 94"/>
                  <a:gd name="T21" fmla="*/ 146 h 152"/>
                  <a:gd name="T22" fmla="*/ 70 w 94"/>
                  <a:gd name="T23" fmla="*/ 147 h 152"/>
                  <a:gd name="T24" fmla="*/ 74 w 94"/>
                  <a:gd name="T25" fmla="*/ 147 h 152"/>
                  <a:gd name="T26" fmla="*/ 74 w 94"/>
                  <a:gd name="T27" fmla="*/ 152 h 152"/>
                  <a:gd name="T28" fmla="*/ 0 w 94"/>
                  <a:gd name="T29" fmla="*/ 152 h 152"/>
                  <a:gd name="T30" fmla="*/ 3 w 94"/>
                  <a:gd name="T31" fmla="*/ 147 h 152"/>
                  <a:gd name="T32" fmla="*/ 11 w 94"/>
                  <a:gd name="T33" fmla="*/ 147 h 152"/>
                  <a:gd name="T34" fmla="*/ 15 w 94"/>
                  <a:gd name="T35" fmla="*/ 146 h 152"/>
                  <a:gd name="T36" fmla="*/ 17 w 94"/>
                  <a:gd name="T37" fmla="*/ 145 h 152"/>
                  <a:gd name="T38" fmla="*/ 19 w 94"/>
                  <a:gd name="T39" fmla="*/ 145 h 152"/>
                  <a:gd name="T40" fmla="*/ 24 w 94"/>
                  <a:gd name="T41" fmla="*/ 142 h 152"/>
                  <a:gd name="T42" fmla="*/ 25 w 94"/>
                  <a:gd name="T43" fmla="*/ 140 h 152"/>
                  <a:gd name="T44" fmla="*/ 27 w 94"/>
                  <a:gd name="T45" fmla="*/ 139 h 152"/>
                  <a:gd name="T46" fmla="*/ 28 w 94"/>
                  <a:gd name="T47" fmla="*/ 136 h 152"/>
                  <a:gd name="T48" fmla="*/ 29 w 94"/>
                  <a:gd name="T49" fmla="*/ 133 h 152"/>
                  <a:gd name="T50" fmla="*/ 29 w 94"/>
                  <a:gd name="T51" fmla="*/ 129 h 152"/>
                  <a:gd name="T52" fmla="*/ 30 w 94"/>
                  <a:gd name="T53" fmla="*/ 124 h 152"/>
                  <a:gd name="T54" fmla="*/ 52 w 94"/>
                  <a:gd name="T55" fmla="*/ 51 h 152"/>
                  <a:gd name="T56" fmla="*/ 57 w 94"/>
                  <a:gd name="T57" fmla="*/ 39 h 152"/>
                  <a:gd name="T58" fmla="*/ 58 w 94"/>
                  <a:gd name="T59" fmla="*/ 36 h 152"/>
                  <a:gd name="T60" fmla="*/ 58 w 94"/>
                  <a:gd name="T61" fmla="*/ 33 h 152"/>
                  <a:gd name="T62" fmla="*/ 59 w 94"/>
                  <a:gd name="T63" fmla="*/ 32 h 152"/>
                  <a:gd name="T64" fmla="*/ 59 w 94"/>
                  <a:gd name="T65" fmla="*/ 24 h 152"/>
                  <a:gd name="T66" fmla="*/ 57 w 94"/>
                  <a:gd name="T67" fmla="*/ 19 h 152"/>
                  <a:gd name="T68" fmla="*/ 52 w 94"/>
                  <a:gd name="T69" fmla="*/ 17 h 152"/>
                  <a:gd name="T70" fmla="*/ 35 w 94"/>
                  <a:gd name="T71" fmla="*/ 17 h 152"/>
                  <a:gd name="T72" fmla="*/ 35 w 94"/>
                  <a:gd name="T73" fmla="*/ 14 h 152"/>
                  <a:gd name="T74" fmla="*/ 89 w 94"/>
                  <a:gd name="T75" fmla="*/ 0 h 152"/>
                  <a:gd name="T76" fmla="*/ 94 w 94"/>
                  <a:gd name="T77" fmla="*/ 0 h 1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4"/>
                  <a:gd name="T118" fmla="*/ 0 h 152"/>
                  <a:gd name="T119" fmla="*/ 94 w 94"/>
                  <a:gd name="T120" fmla="*/ 152 h 15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4" h="152">
                    <a:moveTo>
                      <a:pt x="94" y="0"/>
                    </a:moveTo>
                    <a:lnTo>
                      <a:pt x="59" y="124"/>
                    </a:lnTo>
                    <a:lnTo>
                      <a:pt x="57" y="129"/>
                    </a:lnTo>
                    <a:lnTo>
                      <a:pt x="55" y="133"/>
                    </a:lnTo>
                    <a:lnTo>
                      <a:pt x="54" y="135"/>
                    </a:lnTo>
                    <a:lnTo>
                      <a:pt x="54" y="139"/>
                    </a:lnTo>
                    <a:lnTo>
                      <a:pt x="55" y="139"/>
                    </a:lnTo>
                    <a:lnTo>
                      <a:pt x="55" y="141"/>
                    </a:lnTo>
                    <a:lnTo>
                      <a:pt x="59" y="145"/>
                    </a:lnTo>
                    <a:lnTo>
                      <a:pt x="64" y="145"/>
                    </a:lnTo>
                    <a:lnTo>
                      <a:pt x="66" y="146"/>
                    </a:lnTo>
                    <a:lnTo>
                      <a:pt x="70" y="147"/>
                    </a:lnTo>
                    <a:lnTo>
                      <a:pt x="74" y="147"/>
                    </a:lnTo>
                    <a:lnTo>
                      <a:pt x="74" y="152"/>
                    </a:lnTo>
                    <a:lnTo>
                      <a:pt x="0" y="152"/>
                    </a:lnTo>
                    <a:lnTo>
                      <a:pt x="3" y="147"/>
                    </a:lnTo>
                    <a:lnTo>
                      <a:pt x="11" y="147"/>
                    </a:lnTo>
                    <a:lnTo>
                      <a:pt x="15" y="146"/>
                    </a:lnTo>
                    <a:lnTo>
                      <a:pt x="17" y="145"/>
                    </a:lnTo>
                    <a:lnTo>
                      <a:pt x="19" y="145"/>
                    </a:lnTo>
                    <a:lnTo>
                      <a:pt x="24" y="142"/>
                    </a:lnTo>
                    <a:lnTo>
                      <a:pt x="25" y="140"/>
                    </a:lnTo>
                    <a:lnTo>
                      <a:pt x="27" y="139"/>
                    </a:lnTo>
                    <a:lnTo>
                      <a:pt x="28" y="136"/>
                    </a:lnTo>
                    <a:lnTo>
                      <a:pt x="29" y="133"/>
                    </a:lnTo>
                    <a:lnTo>
                      <a:pt x="29" y="129"/>
                    </a:lnTo>
                    <a:lnTo>
                      <a:pt x="30" y="124"/>
                    </a:lnTo>
                    <a:lnTo>
                      <a:pt x="52" y="51"/>
                    </a:lnTo>
                    <a:lnTo>
                      <a:pt x="57" y="39"/>
                    </a:lnTo>
                    <a:lnTo>
                      <a:pt x="58" y="36"/>
                    </a:lnTo>
                    <a:lnTo>
                      <a:pt x="58" y="33"/>
                    </a:lnTo>
                    <a:lnTo>
                      <a:pt x="59" y="32"/>
                    </a:lnTo>
                    <a:lnTo>
                      <a:pt x="59" y="24"/>
                    </a:lnTo>
                    <a:lnTo>
                      <a:pt x="57" y="19"/>
                    </a:lnTo>
                    <a:lnTo>
                      <a:pt x="52" y="17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89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Line 1564"/>
              <p:cNvSpPr>
                <a:spLocks noChangeAspect="1" noChangeShapeType="1"/>
              </p:cNvSpPr>
              <p:nvPr/>
            </p:nvSpPr>
            <p:spPr bwMode="auto">
              <a:xfrm flipV="1">
                <a:off x="3715" y="3428"/>
                <a:ext cx="0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1" name="Freeform 1565"/>
              <p:cNvSpPr>
                <a:spLocks noChangeAspect="1"/>
              </p:cNvSpPr>
              <p:nvPr/>
            </p:nvSpPr>
            <p:spPr bwMode="auto">
              <a:xfrm>
                <a:off x="3580" y="3532"/>
                <a:ext cx="93" cy="152"/>
              </a:xfrm>
              <a:custGeom>
                <a:avLst/>
                <a:gdLst>
                  <a:gd name="T0" fmla="*/ 93 w 93"/>
                  <a:gd name="T1" fmla="*/ 0 h 152"/>
                  <a:gd name="T2" fmla="*/ 59 w 93"/>
                  <a:gd name="T3" fmla="*/ 124 h 152"/>
                  <a:gd name="T4" fmla="*/ 56 w 93"/>
                  <a:gd name="T5" fmla="*/ 129 h 152"/>
                  <a:gd name="T6" fmla="*/ 55 w 93"/>
                  <a:gd name="T7" fmla="*/ 133 h 152"/>
                  <a:gd name="T8" fmla="*/ 54 w 93"/>
                  <a:gd name="T9" fmla="*/ 135 h 152"/>
                  <a:gd name="T10" fmla="*/ 54 w 93"/>
                  <a:gd name="T11" fmla="*/ 139 h 152"/>
                  <a:gd name="T12" fmla="*/ 55 w 93"/>
                  <a:gd name="T13" fmla="*/ 139 h 152"/>
                  <a:gd name="T14" fmla="*/ 55 w 93"/>
                  <a:gd name="T15" fmla="*/ 141 h 152"/>
                  <a:gd name="T16" fmla="*/ 59 w 93"/>
                  <a:gd name="T17" fmla="*/ 145 h 152"/>
                  <a:gd name="T18" fmla="*/ 63 w 93"/>
                  <a:gd name="T19" fmla="*/ 145 h 152"/>
                  <a:gd name="T20" fmla="*/ 66 w 93"/>
                  <a:gd name="T21" fmla="*/ 146 h 152"/>
                  <a:gd name="T22" fmla="*/ 69 w 93"/>
                  <a:gd name="T23" fmla="*/ 147 h 152"/>
                  <a:gd name="T24" fmla="*/ 74 w 93"/>
                  <a:gd name="T25" fmla="*/ 147 h 152"/>
                  <a:gd name="T26" fmla="*/ 74 w 93"/>
                  <a:gd name="T27" fmla="*/ 152 h 152"/>
                  <a:gd name="T28" fmla="*/ 0 w 93"/>
                  <a:gd name="T29" fmla="*/ 152 h 152"/>
                  <a:gd name="T30" fmla="*/ 2 w 93"/>
                  <a:gd name="T31" fmla="*/ 147 h 152"/>
                  <a:gd name="T32" fmla="*/ 11 w 93"/>
                  <a:gd name="T33" fmla="*/ 147 h 152"/>
                  <a:gd name="T34" fmla="*/ 14 w 93"/>
                  <a:gd name="T35" fmla="*/ 146 h 152"/>
                  <a:gd name="T36" fmla="*/ 17 w 93"/>
                  <a:gd name="T37" fmla="*/ 145 h 152"/>
                  <a:gd name="T38" fmla="*/ 19 w 93"/>
                  <a:gd name="T39" fmla="*/ 145 h 152"/>
                  <a:gd name="T40" fmla="*/ 24 w 93"/>
                  <a:gd name="T41" fmla="*/ 142 h 152"/>
                  <a:gd name="T42" fmla="*/ 25 w 93"/>
                  <a:gd name="T43" fmla="*/ 140 h 152"/>
                  <a:gd name="T44" fmla="*/ 26 w 93"/>
                  <a:gd name="T45" fmla="*/ 139 h 152"/>
                  <a:gd name="T46" fmla="*/ 27 w 93"/>
                  <a:gd name="T47" fmla="*/ 136 h 152"/>
                  <a:gd name="T48" fmla="*/ 29 w 93"/>
                  <a:gd name="T49" fmla="*/ 133 h 152"/>
                  <a:gd name="T50" fmla="*/ 29 w 93"/>
                  <a:gd name="T51" fmla="*/ 129 h 152"/>
                  <a:gd name="T52" fmla="*/ 30 w 93"/>
                  <a:gd name="T53" fmla="*/ 124 h 152"/>
                  <a:gd name="T54" fmla="*/ 51 w 93"/>
                  <a:gd name="T55" fmla="*/ 51 h 152"/>
                  <a:gd name="T56" fmla="*/ 56 w 93"/>
                  <a:gd name="T57" fmla="*/ 39 h 152"/>
                  <a:gd name="T58" fmla="*/ 57 w 93"/>
                  <a:gd name="T59" fmla="*/ 36 h 152"/>
                  <a:gd name="T60" fmla="*/ 57 w 93"/>
                  <a:gd name="T61" fmla="*/ 33 h 152"/>
                  <a:gd name="T62" fmla="*/ 59 w 93"/>
                  <a:gd name="T63" fmla="*/ 32 h 152"/>
                  <a:gd name="T64" fmla="*/ 59 w 93"/>
                  <a:gd name="T65" fmla="*/ 24 h 152"/>
                  <a:gd name="T66" fmla="*/ 56 w 93"/>
                  <a:gd name="T67" fmla="*/ 19 h 152"/>
                  <a:gd name="T68" fmla="*/ 51 w 93"/>
                  <a:gd name="T69" fmla="*/ 17 h 152"/>
                  <a:gd name="T70" fmla="*/ 35 w 93"/>
                  <a:gd name="T71" fmla="*/ 17 h 152"/>
                  <a:gd name="T72" fmla="*/ 35 w 93"/>
                  <a:gd name="T73" fmla="*/ 14 h 152"/>
                  <a:gd name="T74" fmla="*/ 88 w 93"/>
                  <a:gd name="T75" fmla="*/ 0 h 152"/>
                  <a:gd name="T76" fmla="*/ 93 w 93"/>
                  <a:gd name="T77" fmla="*/ 0 h 1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152"/>
                  <a:gd name="T119" fmla="*/ 93 w 93"/>
                  <a:gd name="T120" fmla="*/ 152 h 15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152">
                    <a:moveTo>
                      <a:pt x="93" y="0"/>
                    </a:moveTo>
                    <a:lnTo>
                      <a:pt x="59" y="124"/>
                    </a:lnTo>
                    <a:lnTo>
                      <a:pt x="56" y="129"/>
                    </a:lnTo>
                    <a:lnTo>
                      <a:pt x="55" y="133"/>
                    </a:lnTo>
                    <a:lnTo>
                      <a:pt x="54" y="135"/>
                    </a:lnTo>
                    <a:lnTo>
                      <a:pt x="54" y="139"/>
                    </a:lnTo>
                    <a:lnTo>
                      <a:pt x="55" y="139"/>
                    </a:lnTo>
                    <a:lnTo>
                      <a:pt x="55" y="141"/>
                    </a:lnTo>
                    <a:lnTo>
                      <a:pt x="59" y="145"/>
                    </a:lnTo>
                    <a:lnTo>
                      <a:pt x="63" y="145"/>
                    </a:lnTo>
                    <a:lnTo>
                      <a:pt x="66" y="146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152"/>
                    </a:lnTo>
                    <a:lnTo>
                      <a:pt x="0" y="152"/>
                    </a:lnTo>
                    <a:lnTo>
                      <a:pt x="2" y="147"/>
                    </a:lnTo>
                    <a:lnTo>
                      <a:pt x="11" y="147"/>
                    </a:lnTo>
                    <a:lnTo>
                      <a:pt x="14" y="146"/>
                    </a:lnTo>
                    <a:lnTo>
                      <a:pt x="17" y="145"/>
                    </a:lnTo>
                    <a:lnTo>
                      <a:pt x="19" y="145"/>
                    </a:lnTo>
                    <a:lnTo>
                      <a:pt x="24" y="142"/>
                    </a:lnTo>
                    <a:lnTo>
                      <a:pt x="25" y="140"/>
                    </a:lnTo>
                    <a:lnTo>
                      <a:pt x="26" y="139"/>
                    </a:lnTo>
                    <a:lnTo>
                      <a:pt x="27" y="136"/>
                    </a:lnTo>
                    <a:lnTo>
                      <a:pt x="29" y="133"/>
                    </a:lnTo>
                    <a:lnTo>
                      <a:pt x="29" y="129"/>
                    </a:lnTo>
                    <a:lnTo>
                      <a:pt x="30" y="124"/>
                    </a:lnTo>
                    <a:lnTo>
                      <a:pt x="51" y="51"/>
                    </a:lnTo>
                    <a:lnTo>
                      <a:pt x="56" y="39"/>
                    </a:lnTo>
                    <a:lnTo>
                      <a:pt x="57" y="36"/>
                    </a:lnTo>
                    <a:lnTo>
                      <a:pt x="57" y="33"/>
                    </a:lnTo>
                    <a:lnTo>
                      <a:pt x="59" y="32"/>
                    </a:lnTo>
                    <a:lnTo>
                      <a:pt x="59" y="24"/>
                    </a:lnTo>
                    <a:lnTo>
                      <a:pt x="56" y="19"/>
                    </a:lnTo>
                    <a:lnTo>
                      <a:pt x="51" y="17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88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" name="Freeform 1566"/>
              <p:cNvSpPr>
                <a:spLocks noChangeAspect="1"/>
              </p:cNvSpPr>
              <p:nvPr/>
            </p:nvSpPr>
            <p:spPr bwMode="auto">
              <a:xfrm>
                <a:off x="3685" y="3651"/>
                <a:ext cx="35" cy="35"/>
              </a:xfrm>
              <a:custGeom>
                <a:avLst/>
                <a:gdLst>
                  <a:gd name="T0" fmla="*/ 16 w 35"/>
                  <a:gd name="T1" fmla="*/ 0 h 35"/>
                  <a:gd name="T2" fmla="*/ 21 w 35"/>
                  <a:gd name="T3" fmla="*/ 0 h 35"/>
                  <a:gd name="T4" fmla="*/ 30 w 35"/>
                  <a:gd name="T5" fmla="*/ 5 h 35"/>
                  <a:gd name="T6" fmla="*/ 32 w 35"/>
                  <a:gd name="T7" fmla="*/ 8 h 35"/>
                  <a:gd name="T8" fmla="*/ 34 w 35"/>
                  <a:gd name="T9" fmla="*/ 11 h 35"/>
                  <a:gd name="T10" fmla="*/ 35 w 35"/>
                  <a:gd name="T11" fmla="*/ 14 h 35"/>
                  <a:gd name="T12" fmla="*/ 35 w 35"/>
                  <a:gd name="T13" fmla="*/ 16 h 35"/>
                  <a:gd name="T14" fmla="*/ 32 w 35"/>
                  <a:gd name="T15" fmla="*/ 26 h 35"/>
                  <a:gd name="T16" fmla="*/ 30 w 35"/>
                  <a:gd name="T17" fmla="*/ 30 h 35"/>
                  <a:gd name="T18" fmla="*/ 28 w 35"/>
                  <a:gd name="T19" fmla="*/ 33 h 35"/>
                  <a:gd name="T20" fmla="*/ 23 w 35"/>
                  <a:gd name="T21" fmla="*/ 35 h 35"/>
                  <a:gd name="T22" fmla="*/ 11 w 35"/>
                  <a:gd name="T23" fmla="*/ 35 h 35"/>
                  <a:gd name="T24" fmla="*/ 10 w 35"/>
                  <a:gd name="T25" fmla="*/ 34 h 35"/>
                  <a:gd name="T26" fmla="*/ 7 w 35"/>
                  <a:gd name="T27" fmla="*/ 33 h 35"/>
                  <a:gd name="T28" fmla="*/ 3 w 35"/>
                  <a:gd name="T29" fmla="*/ 28 h 35"/>
                  <a:gd name="T30" fmla="*/ 0 w 35"/>
                  <a:gd name="T31" fmla="*/ 23 h 35"/>
                  <a:gd name="T32" fmla="*/ 0 w 35"/>
                  <a:gd name="T33" fmla="*/ 11 h 35"/>
                  <a:gd name="T34" fmla="*/ 1 w 35"/>
                  <a:gd name="T35" fmla="*/ 10 h 35"/>
                  <a:gd name="T36" fmla="*/ 3 w 35"/>
                  <a:gd name="T37" fmla="*/ 8 h 35"/>
                  <a:gd name="T38" fmla="*/ 7 w 35"/>
                  <a:gd name="T39" fmla="*/ 3 h 35"/>
                  <a:gd name="T40" fmla="*/ 11 w 35"/>
                  <a:gd name="T41" fmla="*/ 2 h 35"/>
                  <a:gd name="T42" fmla="*/ 13 w 35"/>
                  <a:gd name="T43" fmla="*/ 0 h 35"/>
                  <a:gd name="T44" fmla="*/ 16 w 35"/>
                  <a:gd name="T45" fmla="*/ 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"/>
                  <a:gd name="T70" fmla="*/ 0 h 35"/>
                  <a:gd name="T71" fmla="*/ 35 w 35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" h="35">
                    <a:moveTo>
                      <a:pt x="16" y="0"/>
                    </a:moveTo>
                    <a:lnTo>
                      <a:pt x="21" y="0"/>
                    </a:lnTo>
                    <a:lnTo>
                      <a:pt x="30" y="5"/>
                    </a:lnTo>
                    <a:lnTo>
                      <a:pt x="32" y="8"/>
                    </a:lnTo>
                    <a:lnTo>
                      <a:pt x="34" y="11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2" y="26"/>
                    </a:lnTo>
                    <a:lnTo>
                      <a:pt x="30" y="30"/>
                    </a:lnTo>
                    <a:lnTo>
                      <a:pt x="28" y="33"/>
                    </a:lnTo>
                    <a:lnTo>
                      <a:pt x="23" y="35"/>
                    </a:lnTo>
                    <a:lnTo>
                      <a:pt x="11" y="35"/>
                    </a:lnTo>
                    <a:lnTo>
                      <a:pt x="10" y="34"/>
                    </a:lnTo>
                    <a:lnTo>
                      <a:pt x="7" y="33"/>
                    </a:lnTo>
                    <a:lnTo>
                      <a:pt x="3" y="28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" name="Freeform 1567"/>
              <p:cNvSpPr>
                <a:spLocks noChangeAspect="1"/>
              </p:cNvSpPr>
              <p:nvPr/>
            </p:nvSpPr>
            <p:spPr bwMode="auto">
              <a:xfrm>
                <a:off x="3750" y="3534"/>
                <a:ext cx="105" cy="152"/>
              </a:xfrm>
              <a:custGeom>
                <a:avLst/>
                <a:gdLst>
                  <a:gd name="T0" fmla="*/ 49 w 105"/>
                  <a:gd name="T1" fmla="*/ 0 h 152"/>
                  <a:gd name="T2" fmla="*/ 105 w 105"/>
                  <a:gd name="T3" fmla="*/ 0 h 152"/>
                  <a:gd name="T4" fmla="*/ 98 w 105"/>
                  <a:gd name="T5" fmla="*/ 27 h 152"/>
                  <a:gd name="T6" fmla="*/ 46 w 105"/>
                  <a:gd name="T7" fmla="*/ 27 h 152"/>
                  <a:gd name="T8" fmla="*/ 40 w 105"/>
                  <a:gd name="T9" fmla="*/ 40 h 152"/>
                  <a:gd name="T10" fmla="*/ 55 w 105"/>
                  <a:gd name="T11" fmla="*/ 43 h 152"/>
                  <a:gd name="T12" fmla="*/ 65 w 105"/>
                  <a:gd name="T13" fmla="*/ 49 h 152"/>
                  <a:gd name="T14" fmla="*/ 70 w 105"/>
                  <a:gd name="T15" fmla="*/ 52 h 152"/>
                  <a:gd name="T16" fmla="*/ 74 w 105"/>
                  <a:gd name="T17" fmla="*/ 55 h 152"/>
                  <a:gd name="T18" fmla="*/ 77 w 105"/>
                  <a:gd name="T19" fmla="*/ 58 h 152"/>
                  <a:gd name="T20" fmla="*/ 80 w 105"/>
                  <a:gd name="T21" fmla="*/ 61 h 152"/>
                  <a:gd name="T22" fmla="*/ 82 w 105"/>
                  <a:gd name="T23" fmla="*/ 66 h 152"/>
                  <a:gd name="T24" fmla="*/ 87 w 105"/>
                  <a:gd name="T25" fmla="*/ 78 h 152"/>
                  <a:gd name="T26" fmla="*/ 89 w 105"/>
                  <a:gd name="T27" fmla="*/ 89 h 152"/>
                  <a:gd name="T28" fmla="*/ 87 w 105"/>
                  <a:gd name="T29" fmla="*/ 105 h 152"/>
                  <a:gd name="T30" fmla="*/ 80 w 105"/>
                  <a:gd name="T31" fmla="*/ 120 h 152"/>
                  <a:gd name="T32" fmla="*/ 70 w 105"/>
                  <a:gd name="T33" fmla="*/ 133 h 152"/>
                  <a:gd name="T34" fmla="*/ 56 w 105"/>
                  <a:gd name="T35" fmla="*/ 143 h 152"/>
                  <a:gd name="T36" fmla="*/ 46 w 105"/>
                  <a:gd name="T37" fmla="*/ 148 h 152"/>
                  <a:gd name="T38" fmla="*/ 36 w 105"/>
                  <a:gd name="T39" fmla="*/ 151 h 152"/>
                  <a:gd name="T40" fmla="*/ 24 w 105"/>
                  <a:gd name="T41" fmla="*/ 152 h 152"/>
                  <a:gd name="T42" fmla="*/ 15 w 105"/>
                  <a:gd name="T43" fmla="*/ 152 h 152"/>
                  <a:gd name="T44" fmla="*/ 8 w 105"/>
                  <a:gd name="T45" fmla="*/ 150 h 152"/>
                  <a:gd name="T46" fmla="*/ 5 w 105"/>
                  <a:gd name="T47" fmla="*/ 147 h 152"/>
                  <a:gd name="T48" fmla="*/ 0 w 105"/>
                  <a:gd name="T49" fmla="*/ 138 h 152"/>
                  <a:gd name="T50" fmla="*/ 0 w 105"/>
                  <a:gd name="T51" fmla="*/ 135 h 152"/>
                  <a:gd name="T52" fmla="*/ 1 w 105"/>
                  <a:gd name="T53" fmla="*/ 133 h 152"/>
                  <a:gd name="T54" fmla="*/ 1 w 105"/>
                  <a:gd name="T55" fmla="*/ 131 h 152"/>
                  <a:gd name="T56" fmla="*/ 2 w 105"/>
                  <a:gd name="T57" fmla="*/ 128 h 152"/>
                  <a:gd name="T58" fmla="*/ 5 w 105"/>
                  <a:gd name="T59" fmla="*/ 127 h 152"/>
                  <a:gd name="T60" fmla="*/ 9 w 105"/>
                  <a:gd name="T61" fmla="*/ 127 h 152"/>
                  <a:gd name="T62" fmla="*/ 12 w 105"/>
                  <a:gd name="T63" fmla="*/ 126 h 152"/>
                  <a:gd name="T64" fmla="*/ 14 w 105"/>
                  <a:gd name="T65" fmla="*/ 126 h 152"/>
                  <a:gd name="T66" fmla="*/ 21 w 105"/>
                  <a:gd name="T67" fmla="*/ 129 h 152"/>
                  <a:gd name="T68" fmla="*/ 24 w 105"/>
                  <a:gd name="T69" fmla="*/ 132 h 152"/>
                  <a:gd name="T70" fmla="*/ 27 w 105"/>
                  <a:gd name="T71" fmla="*/ 134 h 152"/>
                  <a:gd name="T72" fmla="*/ 33 w 105"/>
                  <a:gd name="T73" fmla="*/ 140 h 152"/>
                  <a:gd name="T74" fmla="*/ 38 w 105"/>
                  <a:gd name="T75" fmla="*/ 143 h 152"/>
                  <a:gd name="T76" fmla="*/ 43 w 105"/>
                  <a:gd name="T77" fmla="*/ 143 h 152"/>
                  <a:gd name="T78" fmla="*/ 48 w 105"/>
                  <a:gd name="T79" fmla="*/ 141 h 152"/>
                  <a:gd name="T80" fmla="*/ 51 w 105"/>
                  <a:gd name="T81" fmla="*/ 140 h 152"/>
                  <a:gd name="T82" fmla="*/ 56 w 105"/>
                  <a:gd name="T83" fmla="*/ 135 h 152"/>
                  <a:gd name="T84" fmla="*/ 60 w 105"/>
                  <a:gd name="T85" fmla="*/ 128 h 152"/>
                  <a:gd name="T86" fmla="*/ 62 w 105"/>
                  <a:gd name="T87" fmla="*/ 120 h 152"/>
                  <a:gd name="T88" fmla="*/ 63 w 105"/>
                  <a:gd name="T89" fmla="*/ 110 h 152"/>
                  <a:gd name="T90" fmla="*/ 62 w 105"/>
                  <a:gd name="T91" fmla="*/ 97 h 152"/>
                  <a:gd name="T92" fmla="*/ 56 w 105"/>
                  <a:gd name="T93" fmla="*/ 86 h 152"/>
                  <a:gd name="T94" fmla="*/ 55 w 105"/>
                  <a:gd name="T95" fmla="*/ 82 h 152"/>
                  <a:gd name="T96" fmla="*/ 51 w 105"/>
                  <a:gd name="T97" fmla="*/ 77 h 152"/>
                  <a:gd name="T98" fmla="*/ 48 w 105"/>
                  <a:gd name="T99" fmla="*/ 74 h 152"/>
                  <a:gd name="T100" fmla="*/ 44 w 105"/>
                  <a:gd name="T101" fmla="*/ 71 h 152"/>
                  <a:gd name="T102" fmla="*/ 40 w 105"/>
                  <a:gd name="T103" fmla="*/ 68 h 152"/>
                  <a:gd name="T104" fmla="*/ 31 w 105"/>
                  <a:gd name="T105" fmla="*/ 65 h 152"/>
                  <a:gd name="T106" fmla="*/ 19 w 105"/>
                  <a:gd name="T107" fmla="*/ 64 h 152"/>
                  <a:gd name="T108" fmla="*/ 49 w 105"/>
                  <a:gd name="T109" fmla="*/ 0 h 1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5"/>
                  <a:gd name="T166" fmla="*/ 0 h 152"/>
                  <a:gd name="T167" fmla="*/ 105 w 105"/>
                  <a:gd name="T168" fmla="*/ 152 h 1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5" h="152">
                    <a:moveTo>
                      <a:pt x="49" y="0"/>
                    </a:moveTo>
                    <a:lnTo>
                      <a:pt x="105" y="0"/>
                    </a:lnTo>
                    <a:lnTo>
                      <a:pt x="98" y="27"/>
                    </a:lnTo>
                    <a:lnTo>
                      <a:pt x="46" y="27"/>
                    </a:lnTo>
                    <a:lnTo>
                      <a:pt x="40" y="40"/>
                    </a:lnTo>
                    <a:lnTo>
                      <a:pt x="55" y="43"/>
                    </a:lnTo>
                    <a:lnTo>
                      <a:pt x="65" y="49"/>
                    </a:lnTo>
                    <a:lnTo>
                      <a:pt x="70" y="52"/>
                    </a:lnTo>
                    <a:lnTo>
                      <a:pt x="74" y="55"/>
                    </a:lnTo>
                    <a:lnTo>
                      <a:pt x="77" y="58"/>
                    </a:lnTo>
                    <a:lnTo>
                      <a:pt x="80" y="61"/>
                    </a:lnTo>
                    <a:lnTo>
                      <a:pt x="82" y="66"/>
                    </a:lnTo>
                    <a:lnTo>
                      <a:pt x="87" y="78"/>
                    </a:lnTo>
                    <a:lnTo>
                      <a:pt x="89" y="89"/>
                    </a:lnTo>
                    <a:lnTo>
                      <a:pt x="87" y="105"/>
                    </a:lnTo>
                    <a:lnTo>
                      <a:pt x="80" y="120"/>
                    </a:lnTo>
                    <a:lnTo>
                      <a:pt x="70" y="133"/>
                    </a:lnTo>
                    <a:lnTo>
                      <a:pt x="56" y="143"/>
                    </a:lnTo>
                    <a:lnTo>
                      <a:pt x="46" y="148"/>
                    </a:lnTo>
                    <a:lnTo>
                      <a:pt x="36" y="151"/>
                    </a:lnTo>
                    <a:lnTo>
                      <a:pt x="24" y="152"/>
                    </a:lnTo>
                    <a:lnTo>
                      <a:pt x="15" y="152"/>
                    </a:lnTo>
                    <a:lnTo>
                      <a:pt x="8" y="150"/>
                    </a:lnTo>
                    <a:lnTo>
                      <a:pt x="5" y="147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1" y="133"/>
                    </a:lnTo>
                    <a:lnTo>
                      <a:pt x="1" y="131"/>
                    </a:lnTo>
                    <a:lnTo>
                      <a:pt x="2" y="128"/>
                    </a:lnTo>
                    <a:lnTo>
                      <a:pt x="5" y="127"/>
                    </a:lnTo>
                    <a:lnTo>
                      <a:pt x="9" y="127"/>
                    </a:lnTo>
                    <a:lnTo>
                      <a:pt x="12" y="126"/>
                    </a:lnTo>
                    <a:lnTo>
                      <a:pt x="14" y="126"/>
                    </a:lnTo>
                    <a:lnTo>
                      <a:pt x="21" y="129"/>
                    </a:lnTo>
                    <a:lnTo>
                      <a:pt x="24" y="132"/>
                    </a:lnTo>
                    <a:lnTo>
                      <a:pt x="27" y="134"/>
                    </a:lnTo>
                    <a:lnTo>
                      <a:pt x="33" y="140"/>
                    </a:lnTo>
                    <a:lnTo>
                      <a:pt x="38" y="143"/>
                    </a:lnTo>
                    <a:lnTo>
                      <a:pt x="43" y="143"/>
                    </a:lnTo>
                    <a:lnTo>
                      <a:pt x="48" y="141"/>
                    </a:lnTo>
                    <a:lnTo>
                      <a:pt x="51" y="140"/>
                    </a:lnTo>
                    <a:lnTo>
                      <a:pt x="56" y="135"/>
                    </a:lnTo>
                    <a:lnTo>
                      <a:pt x="60" y="128"/>
                    </a:lnTo>
                    <a:lnTo>
                      <a:pt x="62" y="120"/>
                    </a:lnTo>
                    <a:lnTo>
                      <a:pt x="63" y="110"/>
                    </a:lnTo>
                    <a:lnTo>
                      <a:pt x="62" y="97"/>
                    </a:lnTo>
                    <a:lnTo>
                      <a:pt x="56" y="86"/>
                    </a:lnTo>
                    <a:lnTo>
                      <a:pt x="55" y="82"/>
                    </a:lnTo>
                    <a:lnTo>
                      <a:pt x="51" y="77"/>
                    </a:lnTo>
                    <a:lnTo>
                      <a:pt x="48" y="74"/>
                    </a:lnTo>
                    <a:lnTo>
                      <a:pt x="44" y="71"/>
                    </a:lnTo>
                    <a:lnTo>
                      <a:pt x="40" y="68"/>
                    </a:lnTo>
                    <a:lnTo>
                      <a:pt x="31" y="65"/>
                    </a:lnTo>
                    <a:lnTo>
                      <a:pt x="19" y="6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4" name="Line 1568"/>
              <p:cNvSpPr>
                <a:spLocks noChangeAspect="1" noChangeShapeType="1"/>
              </p:cNvSpPr>
              <p:nvPr/>
            </p:nvSpPr>
            <p:spPr bwMode="auto">
              <a:xfrm flipV="1">
                <a:off x="1717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5" name="Line 1569"/>
              <p:cNvSpPr>
                <a:spLocks noChangeAspect="1" noChangeShapeType="1"/>
              </p:cNvSpPr>
              <p:nvPr/>
            </p:nvSpPr>
            <p:spPr bwMode="auto">
              <a:xfrm flipV="1">
                <a:off x="1787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6" name="Line 1570"/>
              <p:cNvSpPr>
                <a:spLocks noChangeAspect="1" noChangeShapeType="1"/>
              </p:cNvSpPr>
              <p:nvPr/>
            </p:nvSpPr>
            <p:spPr bwMode="auto">
              <a:xfrm flipV="1">
                <a:off x="1855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7" name="Line 1571"/>
              <p:cNvSpPr>
                <a:spLocks noChangeAspect="1" noChangeShapeType="1"/>
              </p:cNvSpPr>
              <p:nvPr/>
            </p:nvSpPr>
            <p:spPr bwMode="auto">
              <a:xfrm flipV="1">
                <a:off x="1924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8" name="Line 1572"/>
              <p:cNvSpPr>
                <a:spLocks noChangeAspect="1" noChangeShapeType="1"/>
              </p:cNvSpPr>
              <p:nvPr/>
            </p:nvSpPr>
            <p:spPr bwMode="auto">
              <a:xfrm flipV="1">
                <a:off x="2062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9" name="Line 1573"/>
              <p:cNvSpPr>
                <a:spLocks noChangeAspect="1" noChangeShapeType="1"/>
              </p:cNvSpPr>
              <p:nvPr/>
            </p:nvSpPr>
            <p:spPr bwMode="auto">
              <a:xfrm flipV="1">
                <a:off x="2131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0" name="Line 1574"/>
              <p:cNvSpPr>
                <a:spLocks noChangeAspect="1" noChangeShapeType="1"/>
              </p:cNvSpPr>
              <p:nvPr/>
            </p:nvSpPr>
            <p:spPr bwMode="auto">
              <a:xfrm flipV="1">
                <a:off x="2199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1" name="Line 1575"/>
              <p:cNvSpPr>
                <a:spLocks noChangeAspect="1" noChangeShapeType="1"/>
              </p:cNvSpPr>
              <p:nvPr/>
            </p:nvSpPr>
            <p:spPr bwMode="auto">
              <a:xfrm flipV="1">
                <a:off x="2268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" name="Line 1576"/>
              <p:cNvSpPr>
                <a:spLocks noChangeAspect="1" noChangeShapeType="1"/>
              </p:cNvSpPr>
              <p:nvPr/>
            </p:nvSpPr>
            <p:spPr bwMode="auto">
              <a:xfrm flipV="1">
                <a:off x="2406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" name="Line 1577"/>
              <p:cNvSpPr>
                <a:spLocks noChangeAspect="1" noChangeShapeType="1"/>
              </p:cNvSpPr>
              <p:nvPr/>
            </p:nvSpPr>
            <p:spPr bwMode="auto">
              <a:xfrm flipV="1">
                <a:off x="2475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4" name="Line 1578"/>
              <p:cNvSpPr>
                <a:spLocks noChangeAspect="1" noChangeShapeType="1"/>
              </p:cNvSpPr>
              <p:nvPr/>
            </p:nvSpPr>
            <p:spPr bwMode="auto">
              <a:xfrm flipV="1">
                <a:off x="2545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5" name="Line 1579"/>
              <p:cNvSpPr>
                <a:spLocks noChangeAspect="1" noChangeShapeType="1"/>
              </p:cNvSpPr>
              <p:nvPr/>
            </p:nvSpPr>
            <p:spPr bwMode="auto">
              <a:xfrm flipV="1">
                <a:off x="2613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6" name="Line 1580"/>
              <p:cNvSpPr>
                <a:spLocks noChangeAspect="1" noChangeShapeType="1"/>
              </p:cNvSpPr>
              <p:nvPr/>
            </p:nvSpPr>
            <p:spPr bwMode="auto">
              <a:xfrm flipV="1">
                <a:off x="2750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7" name="Line 1581"/>
              <p:cNvSpPr>
                <a:spLocks noChangeAspect="1" noChangeShapeType="1"/>
              </p:cNvSpPr>
              <p:nvPr/>
            </p:nvSpPr>
            <p:spPr bwMode="auto">
              <a:xfrm flipV="1">
                <a:off x="2820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8" name="Line 1582"/>
              <p:cNvSpPr>
                <a:spLocks noChangeAspect="1" noChangeShapeType="1"/>
              </p:cNvSpPr>
              <p:nvPr/>
            </p:nvSpPr>
            <p:spPr bwMode="auto">
              <a:xfrm flipV="1">
                <a:off x="2889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9" name="Line 1583"/>
              <p:cNvSpPr>
                <a:spLocks noChangeAspect="1" noChangeShapeType="1"/>
              </p:cNvSpPr>
              <p:nvPr/>
            </p:nvSpPr>
            <p:spPr bwMode="auto">
              <a:xfrm flipV="1">
                <a:off x="2957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0" name="Line 1584"/>
              <p:cNvSpPr>
                <a:spLocks noChangeAspect="1" noChangeShapeType="1"/>
              </p:cNvSpPr>
              <p:nvPr/>
            </p:nvSpPr>
            <p:spPr bwMode="auto">
              <a:xfrm flipV="1">
                <a:off x="3096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1" name="Line 1585"/>
              <p:cNvSpPr>
                <a:spLocks noChangeAspect="1" noChangeShapeType="1"/>
              </p:cNvSpPr>
              <p:nvPr/>
            </p:nvSpPr>
            <p:spPr bwMode="auto">
              <a:xfrm flipV="1">
                <a:off x="3164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2" name="Line 1586"/>
              <p:cNvSpPr>
                <a:spLocks noChangeAspect="1" noChangeShapeType="1"/>
              </p:cNvSpPr>
              <p:nvPr/>
            </p:nvSpPr>
            <p:spPr bwMode="auto">
              <a:xfrm flipV="1">
                <a:off x="3233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3" name="Line 1587"/>
              <p:cNvSpPr>
                <a:spLocks noChangeAspect="1" noChangeShapeType="1"/>
              </p:cNvSpPr>
              <p:nvPr/>
            </p:nvSpPr>
            <p:spPr bwMode="auto">
              <a:xfrm flipV="1">
                <a:off x="3303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Line 1588"/>
              <p:cNvSpPr>
                <a:spLocks noChangeAspect="1" noChangeShapeType="1"/>
              </p:cNvSpPr>
              <p:nvPr/>
            </p:nvSpPr>
            <p:spPr bwMode="auto">
              <a:xfrm flipV="1">
                <a:off x="3440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Line 1589"/>
              <p:cNvSpPr>
                <a:spLocks noChangeAspect="1" noChangeShapeType="1"/>
              </p:cNvSpPr>
              <p:nvPr/>
            </p:nvSpPr>
            <p:spPr bwMode="auto">
              <a:xfrm flipV="1">
                <a:off x="3508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Line 1590"/>
              <p:cNvSpPr>
                <a:spLocks noChangeAspect="1" noChangeShapeType="1"/>
              </p:cNvSpPr>
              <p:nvPr/>
            </p:nvSpPr>
            <p:spPr bwMode="auto">
              <a:xfrm flipV="1">
                <a:off x="3578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Line 1591"/>
              <p:cNvSpPr>
                <a:spLocks noChangeAspect="1" noChangeShapeType="1"/>
              </p:cNvSpPr>
              <p:nvPr/>
            </p:nvSpPr>
            <p:spPr bwMode="auto">
              <a:xfrm flipV="1">
                <a:off x="3647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Line 1592"/>
              <p:cNvSpPr>
                <a:spLocks noChangeAspect="1" noChangeShapeType="1"/>
              </p:cNvSpPr>
              <p:nvPr/>
            </p:nvSpPr>
            <p:spPr bwMode="auto">
              <a:xfrm flipV="1">
                <a:off x="1580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Line 1593"/>
              <p:cNvSpPr>
                <a:spLocks noChangeAspect="1" noChangeShapeType="1"/>
              </p:cNvSpPr>
              <p:nvPr/>
            </p:nvSpPr>
            <p:spPr bwMode="auto">
              <a:xfrm flipV="1">
                <a:off x="1511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0" name="Line 1594"/>
              <p:cNvSpPr>
                <a:spLocks noChangeAspect="1" noChangeShapeType="1"/>
              </p:cNvSpPr>
              <p:nvPr/>
            </p:nvSpPr>
            <p:spPr bwMode="auto">
              <a:xfrm flipV="1">
                <a:off x="1441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1" name="Line 1595"/>
              <p:cNvSpPr>
                <a:spLocks noChangeAspect="1" noChangeShapeType="1"/>
              </p:cNvSpPr>
              <p:nvPr/>
            </p:nvSpPr>
            <p:spPr bwMode="auto">
              <a:xfrm flipV="1">
                <a:off x="3784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2" name="Line 1596"/>
              <p:cNvSpPr>
                <a:spLocks noChangeAspect="1" noChangeShapeType="1"/>
              </p:cNvSpPr>
              <p:nvPr/>
            </p:nvSpPr>
            <p:spPr bwMode="auto">
              <a:xfrm flipV="1">
                <a:off x="3854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" name="Line 1597"/>
              <p:cNvSpPr>
                <a:spLocks noChangeAspect="1" noChangeShapeType="1"/>
              </p:cNvSpPr>
              <p:nvPr/>
            </p:nvSpPr>
            <p:spPr bwMode="auto">
              <a:xfrm flipV="1">
                <a:off x="3922" y="3434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" name="Line 1598"/>
              <p:cNvSpPr>
                <a:spLocks noChangeAspect="1" noChangeShapeType="1"/>
              </p:cNvSpPr>
              <p:nvPr/>
            </p:nvSpPr>
            <p:spPr bwMode="auto">
              <a:xfrm>
                <a:off x="1428" y="3443"/>
                <a:ext cx="250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" name="Line 1599"/>
              <p:cNvSpPr>
                <a:spLocks noChangeAspect="1" noChangeShapeType="1"/>
              </p:cNvSpPr>
              <p:nvPr/>
            </p:nvSpPr>
            <p:spPr bwMode="auto">
              <a:xfrm>
                <a:off x="1428" y="3222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" name="Rectangle 1600"/>
              <p:cNvSpPr>
                <a:spLocks noChangeAspect="1" noChangeArrowheads="1"/>
              </p:cNvSpPr>
              <p:nvPr/>
            </p:nvSpPr>
            <p:spPr bwMode="auto">
              <a:xfrm>
                <a:off x="941" y="3231"/>
                <a:ext cx="124" cy="2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67" name="Freeform 1601"/>
              <p:cNvSpPr>
                <a:spLocks noChangeAspect="1"/>
              </p:cNvSpPr>
              <p:nvPr/>
            </p:nvSpPr>
            <p:spPr bwMode="auto">
              <a:xfrm>
                <a:off x="1103" y="3147"/>
                <a:ext cx="93" cy="152"/>
              </a:xfrm>
              <a:custGeom>
                <a:avLst/>
                <a:gdLst>
                  <a:gd name="T0" fmla="*/ 93 w 93"/>
                  <a:gd name="T1" fmla="*/ 0 h 152"/>
                  <a:gd name="T2" fmla="*/ 58 w 93"/>
                  <a:gd name="T3" fmla="*/ 124 h 152"/>
                  <a:gd name="T4" fmla="*/ 56 w 93"/>
                  <a:gd name="T5" fmla="*/ 129 h 152"/>
                  <a:gd name="T6" fmla="*/ 55 w 93"/>
                  <a:gd name="T7" fmla="*/ 133 h 152"/>
                  <a:gd name="T8" fmla="*/ 54 w 93"/>
                  <a:gd name="T9" fmla="*/ 135 h 152"/>
                  <a:gd name="T10" fmla="*/ 54 w 93"/>
                  <a:gd name="T11" fmla="*/ 139 h 152"/>
                  <a:gd name="T12" fmla="*/ 55 w 93"/>
                  <a:gd name="T13" fmla="*/ 139 h 152"/>
                  <a:gd name="T14" fmla="*/ 55 w 93"/>
                  <a:gd name="T15" fmla="*/ 141 h 152"/>
                  <a:gd name="T16" fmla="*/ 58 w 93"/>
                  <a:gd name="T17" fmla="*/ 145 h 152"/>
                  <a:gd name="T18" fmla="*/ 63 w 93"/>
                  <a:gd name="T19" fmla="*/ 145 h 152"/>
                  <a:gd name="T20" fmla="*/ 66 w 93"/>
                  <a:gd name="T21" fmla="*/ 146 h 152"/>
                  <a:gd name="T22" fmla="*/ 69 w 93"/>
                  <a:gd name="T23" fmla="*/ 147 h 152"/>
                  <a:gd name="T24" fmla="*/ 74 w 93"/>
                  <a:gd name="T25" fmla="*/ 147 h 152"/>
                  <a:gd name="T26" fmla="*/ 74 w 93"/>
                  <a:gd name="T27" fmla="*/ 152 h 152"/>
                  <a:gd name="T28" fmla="*/ 0 w 93"/>
                  <a:gd name="T29" fmla="*/ 152 h 152"/>
                  <a:gd name="T30" fmla="*/ 2 w 93"/>
                  <a:gd name="T31" fmla="*/ 147 h 152"/>
                  <a:gd name="T32" fmla="*/ 11 w 93"/>
                  <a:gd name="T33" fmla="*/ 147 h 152"/>
                  <a:gd name="T34" fmla="*/ 14 w 93"/>
                  <a:gd name="T35" fmla="*/ 146 h 152"/>
                  <a:gd name="T36" fmla="*/ 17 w 93"/>
                  <a:gd name="T37" fmla="*/ 145 h 152"/>
                  <a:gd name="T38" fmla="*/ 19 w 93"/>
                  <a:gd name="T39" fmla="*/ 145 h 152"/>
                  <a:gd name="T40" fmla="*/ 24 w 93"/>
                  <a:gd name="T41" fmla="*/ 142 h 152"/>
                  <a:gd name="T42" fmla="*/ 25 w 93"/>
                  <a:gd name="T43" fmla="*/ 140 h 152"/>
                  <a:gd name="T44" fmla="*/ 26 w 93"/>
                  <a:gd name="T45" fmla="*/ 139 h 152"/>
                  <a:gd name="T46" fmla="*/ 27 w 93"/>
                  <a:gd name="T47" fmla="*/ 136 h 152"/>
                  <a:gd name="T48" fmla="*/ 29 w 93"/>
                  <a:gd name="T49" fmla="*/ 133 h 152"/>
                  <a:gd name="T50" fmla="*/ 29 w 93"/>
                  <a:gd name="T51" fmla="*/ 129 h 152"/>
                  <a:gd name="T52" fmla="*/ 30 w 93"/>
                  <a:gd name="T53" fmla="*/ 124 h 152"/>
                  <a:gd name="T54" fmla="*/ 51 w 93"/>
                  <a:gd name="T55" fmla="*/ 51 h 152"/>
                  <a:gd name="T56" fmla="*/ 56 w 93"/>
                  <a:gd name="T57" fmla="*/ 39 h 152"/>
                  <a:gd name="T58" fmla="*/ 57 w 93"/>
                  <a:gd name="T59" fmla="*/ 36 h 152"/>
                  <a:gd name="T60" fmla="*/ 57 w 93"/>
                  <a:gd name="T61" fmla="*/ 33 h 152"/>
                  <a:gd name="T62" fmla="*/ 58 w 93"/>
                  <a:gd name="T63" fmla="*/ 32 h 152"/>
                  <a:gd name="T64" fmla="*/ 58 w 93"/>
                  <a:gd name="T65" fmla="*/ 24 h 152"/>
                  <a:gd name="T66" fmla="*/ 56 w 93"/>
                  <a:gd name="T67" fmla="*/ 19 h 152"/>
                  <a:gd name="T68" fmla="*/ 51 w 93"/>
                  <a:gd name="T69" fmla="*/ 17 h 152"/>
                  <a:gd name="T70" fmla="*/ 35 w 93"/>
                  <a:gd name="T71" fmla="*/ 17 h 152"/>
                  <a:gd name="T72" fmla="*/ 35 w 93"/>
                  <a:gd name="T73" fmla="*/ 14 h 152"/>
                  <a:gd name="T74" fmla="*/ 88 w 93"/>
                  <a:gd name="T75" fmla="*/ 0 h 152"/>
                  <a:gd name="T76" fmla="*/ 93 w 93"/>
                  <a:gd name="T77" fmla="*/ 0 h 1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152"/>
                  <a:gd name="T119" fmla="*/ 93 w 93"/>
                  <a:gd name="T120" fmla="*/ 152 h 15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152">
                    <a:moveTo>
                      <a:pt x="93" y="0"/>
                    </a:moveTo>
                    <a:lnTo>
                      <a:pt x="58" y="124"/>
                    </a:lnTo>
                    <a:lnTo>
                      <a:pt x="56" y="129"/>
                    </a:lnTo>
                    <a:lnTo>
                      <a:pt x="55" y="133"/>
                    </a:lnTo>
                    <a:lnTo>
                      <a:pt x="54" y="135"/>
                    </a:lnTo>
                    <a:lnTo>
                      <a:pt x="54" y="139"/>
                    </a:lnTo>
                    <a:lnTo>
                      <a:pt x="55" y="139"/>
                    </a:lnTo>
                    <a:lnTo>
                      <a:pt x="55" y="141"/>
                    </a:lnTo>
                    <a:lnTo>
                      <a:pt x="58" y="145"/>
                    </a:lnTo>
                    <a:lnTo>
                      <a:pt x="63" y="145"/>
                    </a:lnTo>
                    <a:lnTo>
                      <a:pt x="66" y="146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152"/>
                    </a:lnTo>
                    <a:lnTo>
                      <a:pt x="0" y="152"/>
                    </a:lnTo>
                    <a:lnTo>
                      <a:pt x="2" y="147"/>
                    </a:lnTo>
                    <a:lnTo>
                      <a:pt x="11" y="147"/>
                    </a:lnTo>
                    <a:lnTo>
                      <a:pt x="14" y="146"/>
                    </a:lnTo>
                    <a:lnTo>
                      <a:pt x="17" y="145"/>
                    </a:lnTo>
                    <a:lnTo>
                      <a:pt x="19" y="145"/>
                    </a:lnTo>
                    <a:lnTo>
                      <a:pt x="24" y="142"/>
                    </a:lnTo>
                    <a:lnTo>
                      <a:pt x="25" y="140"/>
                    </a:lnTo>
                    <a:lnTo>
                      <a:pt x="26" y="139"/>
                    </a:lnTo>
                    <a:lnTo>
                      <a:pt x="27" y="136"/>
                    </a:lnTo>
                    <a:lnTo>
                      <a:pt x="29" y="133"/>
                    </a:lnTo>
                    <a:lnTo>
                      <a:pt x="29" y="129"/>
                    </a:lnTo>
                    <a:lnTo>
                      <a:pt x="30" y="124"/>
                    </a:lnTo>
                    <a:lnTo>
                      <a:pt x="51" y="51"/>
                    </a:lnTo>
                    <a:lnTo>
                      <a:pt x="56" y="39"/>
                    </a:lnTo>
                    <a:lnTo>
                      <a:pt x="57" y="36"/>
                    </a:lnTo>
                    <a:lnTo>
                      <a:pt x="57" y="33"/>
                    </a:lnTo>
                    <a:lnTo>
                      <a:pt x="58" y="32"/>
                    </a:lnTo>
                    <a:lnTo>
                      <a:pt x="58" y="24"/>
                    </a:lnTo>
                    <a:lnTo>
                      <a:pt x="56" y="19"/>
                    </a:lnTo>
                    <a:lnTo>
                      <a:pt x="51" y="17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88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8" name="Freeform 1602"/>
              <p:cNvSpPr>
                <a:spLocks noChangeAspect="1"/>
              </p:cNvSpPr>
              <p:nvPr/>
            </p:nvSpPr>
            <p:spPr bwMode="auto">
              <a:xfrm>
                <a:off x="1208" y="3266"/>
                <a:ext cx="35" cy="35"/>
              </a:xfrm>
              <a:custGeom>
                <a:avLst/>
                <a:gdLst>
                  <a:gd name="T0" fmla="*/ 16 w 35"/>
                  <a:gd name="T1" fmla="*/ 0 h 35"/>
                  <a:gd name="T2" fmla="*/ 20 w 35"/>
                  <a:gd name="T3" fmla="*/ 0 h 35"/>
                  <a:gd name="T4" fmla="*/ 30 w 35"/>
                  <a:gd name="T5" fmla="*/ 5 h 35"/>
                  <a:gd name="T6" fmla="*/ 32 w 35"/>
                  <a:gd name="T7" fmla="*/ 8 h 35"/>
                  <a:gd name="T8" fmla="*/ 34 w 35"/>
                  <a:gd name="T9" fmla="*/ 11 h 35"/>
                  <a:gd name="T10" fmla="*/ 35 w 35"/>
                  <a:gd name="T11" fmla="*/ 14 h 35"/>
                  <a:gd name="T12" fmla="*/ 35 w 35"/>
                  <a:gd name="T13" fmla="*/ 16 h 35"/>
                  <a:gd name="T14" fmla="*/ 32 w 35"/>
                  <a:gd name="T15" fmla="*/ 26 h 35"/>
                  <a:gd name="T16" fmla="*/ 30 w 35"/>
                  <a:gd name="T17" fmla="*/ 30 h 35"/>
                  <a:gd name="T18" fmla="*/ 28 w 35"/>
                  <a:gd name="T19" fmla="*/ 33 h 35"/>
                  <a:gd name="T20" fmla="*/ 23 w 35"/>
                  <a:gd name="T21" fmla="*/ 35 h 35"/>
                  <a:gd name="T22" fmla="*/ 11 w 35"/>
                  <a:gd name="T23" fmla="*/ 35 h 35"/>
                  <a:gd name="T24" fmla="*/ 10 w 35"/>
                  <a:gd name="T25" fmla="*/ 34 h 35"/>
                  <a:gd name="T26" fmla="*/ 7 w 35"/>
                  <a:gd name="T27" fmla="*/ 33 h 35"/>
                  <a:gd name="T28" fmla="*/ 2 w 35"/>
                  <a:gd name="T29" fmla="*/ 28 h 35"/>
                  <a:gd name="T30" fmla="*/ 0 w 35"/>
                  <a:gd name="T31" fmla="*/ 23 h 35"/>
                  <a:gd name="T32" fmla="*/ 0 w 35"/>
                  <a:gd name="T33" fmla="*/ 11 h 35"/>
                  <a:gd name="T34" fmla="*/ 1 w 35"/>
                  <a:gd name="T35" fmla="*/ 10 h 35"/>
                  <a:gd name="T36" fmla="*/ 2 w 35"/>
                  <a:gd name="T37" fmla="*/ 8 h 35"/>
                  <a:gd name="T38" fmla="*/ 7 w 35"/>
                  <a:gd name="T39" fmla="*/ 3 h 35"/>
                  <a:gd name="T40" fmla="*/ 11 w 35"/>
                  <a:gd name="T41" fmla="*/ 2 h 35"/>
                  <a:gd name="T42" fmla="*/ 13 w 35"/>
                  <a:gd name="T43" fmla="*/ 0 h 35"/>
                  <a:gd name="T44" fmla="*/ 16 w 35"/>
                  <a:gd name="T45" fmla="*/ 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"/>
                  <a:gd name="T70" fmla="*/ 0 h 35"/>
                  <a:gd name="T71" fmla="*/ 35 w 35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" h="35">
                    <a:moveTo>
                      <a:pt x="16" y="0"/>
                    </a:moveTo>
                    <a:lnTo>
                      <a:pt x="20" y="0"/>
                    </a:lnTo>
                    <a:lnTo>
                      <a:pt x="30" y="5"/>
                    </a:lnTo>
                    <a:lnTo>
                      <a:pt x="32" y="8"/>
                    </a:lnTo>
                    <a:lnTo>
                      <a:pt x="34" y="11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2" y="26"/>
                    </a:lnTo>
                    <a:lnTo>
                      <a:pt x="30" y="30"/>
                    </a:lnTo>
                    <a:lnTo>
                      <a:pt x="28" y="33"/>
                    </a:lnTo>
                    <a:lnTo>
                      <a:pt x="23" y="35"/>
                    </a:lnTo>
                    <a:lnTo>
                      <a:pt x="11" y="35"/>
                    </a:lnTo>
                    <a:lnTo>
                      <a:pt x="10" y="34"/>
                    </a:lnTo>
                    <a:lnTo>
                      <a:pt x="7" y="33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9" name="Freeform 1603"/>
              <p:cNvSpPr>
                <a:spLocks noChangeAspect="1"/>
              </p:cNvSpPr>
              <p:nvPr/>
            </p:nvSpPr>
            <p:spPr bwMode="auto">
              <a:xfrm>
                <a:off x="1273" y="3149"/>
                <a:ext cx="105" cy="152"/>
              </a:xfrm>
              <a:custGeom>
                <a:avLst/>
                <a:gdLst>
                  <a:gd name="T0" fmla="*/ 49 w 105"/>
                  <a:gd name="T1" fmla="*/ 0 h 152"/>
                  <a:gd name="T2" fmla="*/ 105 w 105"/>
                  <a:gd name="T3" fmla="*/ 0 h 152"/>
                  <a:gd name="T4" fmla="*/ 98 w 105"/>
                  <a:gd name="T5" fmla="*/ 27 h 152"/>
                  <a:gd name="T6" fmla="*/ 46 w 105"/>
                  <a:gd name="T7" fmla="*/ 27 h 152"/>
                  <a:gd name="T8" fmla="*/ 40 w 105"/>
                  <a:gd name="T9" fmla="*/ 40 h 152"/>
                  <a:gd name="T10" fmla="*/ 55 w 105"/>
                  <a:gd name="T11" fmla="*/ 43 h 152"/>
                  <a:gd name="T12" fmla="*/ 65 w 105"/>
                  <a:gd name="T13" fmla="*/ 49 h 152"/>
                  <a:gd name="T14" fmla="*/ 70 w 105"/>
                  <a:gd name="T15" fmla="*/ 52 h 152"/>
                  <a:gd name="T16" fmla="*/ 74 w 105"/>
                  <a:gd name="T17" fmla="*/ 55 h 152"/>
                  <a:gd name="T18" fmla="*/ 77 w 105"/>
                  <a:gd name="T19" fmla="*/ 58 h 152"/>
                  <a:gd name="T20" fmla="*/ 80 w 105"/>
                  <a:gd name="T21" fmla="*/ 61 h 152"/>
                  <a:gd name="T22" fmla="*/ 82 w 105"/>
                  <a:gd name="T23" fmla="*/ 66 h 152"/>
                  <a:gd name="T24" fmla="*/ 87 w 105"/>
                  <a:gd name="T25" fmla="*/ 78 h 152"/>
                  <a:gd name="T26" fmla="*/ 89 w 105"/>
                  <a:gd name="T27" fmla="*/ 89 h 152"/>
                  <a:gd name="T28" fmla="*/ 87 w 105"/>
                  <a:gd name="T29" fmla="*/ 105 h 152"/>
                  <a:gd name="T30" fmla="*/ 80 w 105"/>
                  <a:gd name="T31" fmla="*/ 120 h 152"/>
                  <a:gd name="T32" fmla="*/ 70 w 105"/>
                  <a:gd name="T33" fmla="*/ 133 h 152"/>
                  <a:gd name="T34" fmla="*/ 56 w 105"/>
                  <a:gd name="T35" fmla="*/ 143 h 152"/>
                  <a:gd name="T36" fmla="*/ 46 w 105"/>
                  <a:gd name="T37" fmla="*/ 149 h 152"/>
                  <a:gd name="T38" fmla="*/ 35 w 105"/>
                  <a:gd name="T39" fmla="*/ 151 h 152"/>
                  <a:gd name="T40" fmla="*/ 24 w 105"/>
                  <a:gd name="T41" fmla="*/ 152 h 152"/>
                  <a:gd name="T42" fmla="*/ 15 w 105"/>
                  <a:gd name="T43" fmla="*/ 152 h 152"/>
                  <a:gd name="T44" fmla="*/ 8 w 105"/>
                  <a:gd name="T45" fmla="*/ 150 h 152"/>
                  <a:gd name="T46" fmla="*/ 4 w 105"/>
                  <a:gd name="T47" fmla="*/ 147 h 152"/>
                  <a:gd name="T48" fmla="*/ 0 w 105"/>
                  <a:gd name="T49" fmla="*/ 138 h 152"/>
                  <a:gd name="T50" fmla="*/ 0 w 105"/>
                  <a:gd name="T51" fmla="*/ 135 h 152"/>
                  <a:gd name="T52" fmla="*/ 1 w 105"/>
                  <a:gd name="T53" fmla="*/ 133 h 152"/>
                  <a:gd name="T54" fmla="*/ 1 w 105"/>
                  <a:gd name="T55" fmla="*/ 131 h 152"/>
                  <a:gd name="T56" fmla="*/ 2 w 105"/>
                  <a:gd name="T57" fmla="*/ 128 h 152"/>
                  <a:gd name="T58" fmla="*/ 4 w 105"/>
                  <a:gd name="T59" fmla="*/ 127 h 152"/>
                  <a:gd name="T60" fmla="*/ 9 w 105"/>
                  <a:gd name="T61" fmla="*/ 127 h 152"/>
                  <a:gd name="T62" fmla="*/ 12 w 105"/>
                  <a:gd name="T63" fmla="*/ 126 h 152"/>
                  <a:gd name="T64" fmla="*/ 14 w 105"/>
                  <a:gd name="T65" fmla="*/ 126 h 152"/>
                  <a:gd name="T66" fmla="*/ 21 w 105"/>
                  <a:gd name="T67" fmla="*/ 129 h 152"/>
                  <a:gd name="T68" fmla="*/ 24 w 105"/>
                  <a:gd name="T69" fmla="*/ 132 h 152"/>
                  <a:gd name="T70" fmla="*/ 27 w 105"/>
                  <a:gd name="T71" fmla="*/ 134 h 152"/>
                  <a:gd name="T72" fmla="*/ 33 w 105"/>
                  <a:gd name="T73" fmla="*/ 140 h 152"/>
                  <a:gd name="T74" fmla="*/ 38 w 105"/>
                  <a:gd name="T75" fmla="*/ 143 h 152"/>
                  <a:gd name="T76" fmla="*/ 43 w 105"/>
                  <a:gd name="T77" fmla="*/ 143 h 152"/>
                  <a:gd name="T78" fmla="*/ 47 w 105"/>
                  <a:gd name="T79" fmla="*/ 141 h 152"/>
                  <a:gd name="T80" fmla="*/ 51 w 105"/>
                  <a:gd name="T81" fmla="*/ 140 h 152"/>
                  <a:gd name="T82" fmla="*/ 56 w 105"/>
                  <a:gd name="T83" fmla="*/ 135 h 152"/>
                  <a:gd name="T84" fmla="*/ 59 w 105"/>
                  <a:gd name="T85" fmla="*/ 128 h 152"/>
                  <a:gd name="T86" fmla="*/ 62 w 105"/>
                  <a:gd name="T87" fmla="*/ 120 h 152"/>
                  <a:gd name="T88" fmla="*/ 63 w 105"/>
                  <a:gd name="T89" fmla="*/ 110 h 152"/>
                  <a:gd name="T90" fmla="*/ 62 w 105"/>
                  <a:gd name="T91" fmla="*/ 97 h 152"/>
                  <a:gd name="T92" fmla="*/ 56 w 105"/>
                  <a:gd name="T93" fmla="*/ 86 h 152"/>
                  <a:gd name="T94" fmla="*/ 55 w 105"/>
                  <a:gd name="T95" fmla="*/ 82 h 152"/>
                  <a:gd name="T96" fmla="*/ 51 w 105"/>
                  <a:gd name="T97" fmla="*/ 77 h 152"/>
                  <a:gd name="T98" fmla="*/ 47 w 105"/>
                  <a:gd name="T99" fmla="*/ 74 h 152"/>
                  <a:gd name="T100" fmla="*/ 44 w 105"/>
                  <a:gd name="T101" fmla="*/ 71 h 152"/>
                  <a:gd name="T102" fmla="*/ 40 w 105"/>
                  <a:gd name="T103" fmla="*/ 68 h 152"/>
                  <a:gd name="T104" fmla="*/ 31 w 105"/>
                  <a:gd name="T105" fmla="*/ 65 h 152"/>
                  <a:gd name="T106" fmla="*/ 19 w 105"/>
                  <a:gd name="T107" fmla="*/ 64 h 152"/>
                  <a:gd name="T108" fmla="*/ 49 w 105"/>
                  <a:gd name="T109" fmla="*/ 0 h 1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5"/>
                  <a:gd name="T166" fmla="*/ 0 h 152"/>
                  <a:gd name="T167" fmla="*/ 105 w 105"/>
                  <a:gd name="T168" fmla="*/ 152 h 1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5" h="152">
                    <a:moveTo>
                      <a:pt x="49" y="0"/>
                    </a:moveTo>
                    <a:lnTo>
                      <a:pt x="105" y="0"/>
                    </a:lnTo>
                    <a:lnTo>
                      <a:pt x="98" y="27"/>
                    </a:lnTo>
                    <a:lnTo>
                      <a:pt x="46" y="27"/>
                    </a:lnTo>
                    <a:lnTo>
                      <a:pt x="40" y="40"/>
                    </a:lnTo>
                    <a:lnTo>
                      <a:pt x="55" y="43"/>
                    </a:lnTo>
                    <a:lnTo>
                      <a:pt x="65" y="49"/>
                    </a:lnTo>
                    <a:lnTo>
                      <a:pt x="70" y="52"/>
                    </a:lnTo>
                    <a:lnTo>
                      <a:pt x="74" y="55"/>
                    </a:lnTo>
                    <a:lnTo>
                      <a:pt x="77" y="58"/>
                    </a:lnTo>
                    <a:lnTo>
                      <a:pt x="80" y="61"/>
                    </a:lnTo>
                    <a:lnTo>
                      <a:pt x="82" y="66"/>
                    </a:lnTo>
                    <a:lnTo>
                      <a:pt x="87" y="78"/>
                    </a:lnTo>
                    <a:lnTo>
                      <a:pt x="89" y="89"/>
                    </a:lnTo>
                    <a:lnTo>
                      <a:pt x="87" y="105"/>
                    </a:lnTo>
                    <a:lnTo>
                      <a:pt x="80" y="120"/>
                    </a:lnTo>
                    <a:lnTo>
                      <a:pt x="70" y="133"/>
                    </a:lnTo>
                    <a:lnTo>
                      <a:pt x="56" y="143"/>
                    </a:lnTo>
                    <a:lnTo>
                      <a:pt x="46" y="149"/>
                    </a:lnTo>
                    <a:lnTo>
                      <a:pt x="35" y="151"/>
                    </a:lnTo>
                    <a:lnTo>
                      <a:pt x="24" y="152"/>
                    </a:lnTo>
                    <a:lnTo>
                      <a:pt x="15" y="152"/>
                    </a:lnTo>
                    <a:lnTo>
                      <a:pt x="8" y="150"/>
                    </a:lnTo>
                    <a:lnTo>
                      <a:pt x="4" y="147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1" y="133"/>
                    </a:lnTo>
                    <a:lnTo>
                      <a:pt x="1" y="131"/>
                    </a:lnTo>
                    <a:lnTo>
                      <a:pt x="2" y="128"/>
                    </a:lnTo>
                    <a:lnTo>
                      <a:pt x="4" y="127"/>
                    </a:lnTo>
                    <a:lnTo>
                      <a:pt x="9" y="127"/>
                    </a:lnTo>
                    <a:lnTo>
                      <a:pt x="12" y="126"/>
                    </a:lnTo>
                    <a:lnTo>
                      <a:pt x="14" y="126"/>
                    </a:lnTo>
                    <a:lnTo>
                      <a:pt x="21" y="129"/>
                    </a:lnTo>
                    <a:lnTo>
                      <a:pt x="24" y="132"/>
                    </a:lnTo>
                    <a:lnTo>
                      <a:pt x="27" y="134"/>
                    </a:lnTo>
                    <a:lnTo>
                      <a:pt x="33" y="140"/>
                    </a:lnTo>
                    <a:lnTo>
                      <a:pt x="38" y="143"/>
                    </a:lnTo>
                    <a:lnTo>
                      <a:pt x="43" y="143"/>
                    </a:lnTo>
                    <a:lnTo>
                      <a:pt x="47" y="141"/>
                    </a:lnTo>
                    <a:lnTo>
                      <a:pt x="51" y="140"/>
                    </a:lnTo>
                    <a:lnTo>
                      <a:pt x="56" y="135"/>
                    </a:lnTo>
                    <a:lnTo>
                      <a:pt x="59" y="128"/>
                    </a:lnTo>
                    <a:lnTo>
                      <a:pt x="62" y="120"/>
                    </a:lnTo>
                    <a:lnTo>
                      <a:pt x="63" y="110"/>
                    </a:lnTo>
                    <a:lnTo>
                      <a:pt x="62" y="97"/>
                    </a:lnTo>
                    <a:lnTo>
                      <a:pt x="56" y="86"/>
                    </a:lnTo>
                    <a:lnTo>
                      <a:pt x="55" y="82"/>
                    </a:lnTo>
                    <a:lnTo>
                      <a:pt x="51" y="77"/>
                    </a:lnTo>
                    <a:lnTo>
                      <a:pt x="47" y="74"/>
                    </a:lnTo>
                    <a:lnTo>
                      <a:pt x="44" y="71"/>
                    </a:lnTo>
                    <a:lnTo>
                      <a:pt x="40" y="68"/>
                    </a:lnTo>
                    <a:lnTo>
                      <a:pt x="31" y="65"/>
                    </a:lnTo>
                    <a:lnTo>
                      <a:pt x="19" y="6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0" name="Line 1604"/>
              <p:cNvSpPr>
                <a:spLocks noChangeAspect="1" noChangeShapeType="1"/>
              </p:cNvSpPr>
              <p:nvPr/>
            </p:nvSpPr>
            <p:spPr bwMode="auto">
              <a:xfrm>
                <a:off x="1428" y="2878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1" name="Rectangle 1605"/>
              <p:cNvSpPr>
                <a:spLocks noChangeAspect="1" noChangeArrowheads="1"/>
              </p:cNvSpPr>
              <p:nvPr/>
            </p:nvSpPr>
            <p:spPr bwMode="auto">
              <a:xfrm>
                <a:off x="1111" y="2886"/>
                <a:ext cx="123" cy="2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72" name="Freeform 1606"/>
              <p:cNvSpPr>
                <a:spLocks noChangeAspect="1"/>
              </p:cNvSpPr>
              <p:nvPr/>
            </p:nvSpPr>
            <p:spPr bwMode="auto">
              <a:xfrm>
                <a:off x="1273" y="2803"/>
                <a:ext cx="93" cy="151"/>
              </a:xfrm>
              <a:custGeom>
                <a:avLst/>
                <a:gdLst>
                  <a:gd name="T0" fmla="*/ 93 w 93"/>
                  <a:gd name="T1" fmla="*/ 0 h 151"/>
                  <a:gd name="T2" fmla="*/ 58 w 93"/>
                  <a:gd name="T3" fmla="*/ 124 h 151"/>
                  <a:gd name="T4" fmla="*/ 56 w 93"/>
                  <a:gd name="T5" fmla="*/ 129 h 151"/>
                  <a:gd name="T6" fmla="*/ 55 w 93"/>
                  <a:gd name="T7" fmla="*/ 132 h 151"/>
                  <a:gd name="T8" fmla="*/ 53 w 93"/>
                  <a:gd name="T9" fmla="*/ 135 h 151"/>
                  <a:gd name="T10" fmla="*/ 53 w 93"/>
                  <a:gd name="T11" fmla="*/ 138 h 151"/>
                  <a:gd name="T12" fmla="*/ 55 w 93"/>
                  <a:gd name="T13" fmla="*/ 138 h 151"/>
                  <a:gd name="T14" fmla="*/ 55 w 93"/>
                  <a:gd name="T15" fmla="*/ 141 h 151"/>
                  <a:gd name="T16" fmla="*/ 58 w 93"/>
                  <a:gd name="T17" fmla="*/ 144 h 151"/>
                  <a:gd name="T18" fmla="*/ 63 w 93"/>
                  <a:gd name="T19" fmla="*/ 144 h 151"/>
                  <a:gd name="T20" fmla="*/ 65 w 93"/>
                  <a:gd name="T21" fmla="*/ 145 h 151"/>
                  <a:gd name="T22" fmla="*/ 69 w 93"/>
                  <a:gd name="T23" fmla="*/ 147 h 151"/>
                  <a:gd name="T24" fmla="*/ 74 w 93"/>
                  <a:gd name="T25" fmla="*/ 147 h 151"/>
                  <a:gd name="T26" fmla="*/ 74 w 93"/>
                  <a:gd name="T27" fmla="*/ 151 h 151"/>
                  <a:gd name="T28" fmla="*/ 0 w 93"/>
                  <a:gd name="T29" fmla="*/ 151 h 151"/>
                  <a:gd name="T30" fmla="*/ 2 w 93"/>
                  <a:gd name="T31" fmla="*/ 147 h 151"/>
                  <a:gd name="T32" fmla="*/ 10 w 93"/>
                  <a:gd name="T33" fmla="*/ 147 h 151"/>
                  <a:gd name="T34" fmla="*/ 14 w 93"/>
                  <a:gd name="T35" fmla="*/ 145 h 151"/>
                  <a:gd name="T36" fmla="*/ 16 w 93"/>
                  <a:gd name="T37" fmla="*/ 144 h 151"/>
                  <a:gd name="T38" fmla="*/ 19 w 93"/>
                  <a:gd name="T39" fmla="*/ 144 h 151"/>
                  <a:gd name="T40" fmla="*/ 24 w 93"/>
                  <a:gd name="T41" fmla="*/ 142 h 151"/>
                  <a:gd name="T42" fmla="*/ 25 w 93"/>
                  <a:gd name="T43" fmla="*/ 139 h 151"/>
                  <a:gd name="T44" fmla="*/ 26 w 93"/>
                  <a:gd name="T45" fmla="*/ 138 h 151"/>
                  <a:gd name="T46" fmla="*/ 27 w 93"/>
                  <a:gd name="T47" fmla="*/ 136 h 151"/>
                  <a:gd name="T48" fmla="*/ 28 w 93"/>
                  <a:gd name="T49" fmla="*/ 132 h 151"/>
                  <a:gd name="T50" fmla="*/ 28 w 93"/>
                  <a:gd name="T51" fmla="*/ 129 h 151"/>
                  <a:gd name="T52" fmla="*/ 30 w 93"/>
                  <a:gd name="T53" fmla="*/ 124 h 151"/>
                  <a:gd name="T54" fmla="*/ 51 w 93"/>
                  <a:gd name="T55" fmla="*/ 51 h 151"/>
                  <a:gd name="T56" fmla="*/ 56 w 93"/>
                  <a:gd name="T57" fmla="*/ 39 h 151"/>
                  <a:gd name="T58" fmla="*/ 57 w 93"/>
                  <a:gd name="T59" fmla="*/ 35 h 151"/>
                  <a:gd name="T60" fmla="*/ 57 w 93"/>
                  <a:gd name="T61" fmla="*/ 33 h 151"/>
                  <a:gd name="T62" fmla="*/ 58 w 93"/>
                  <a:gd name="T63" fmla="*/ 32 h 151"/>
                  <a:gd name="T64" fmla="*/ 58 w 93"/>
                  <a:gd name="T65" fmla="*/ 23 h 151"/>
                  <a:gd name="T66" fmla="*/ 56 w 93"/>
                  <a:gd name="T67" fmla="*/ 19 h 151"/>
                  <a:gd name="T68" fmla="*/ 51 w 93"/>
                  <a:gd name="T69" fmla="*/ 16 h 151"/>
                  <a:gd name="T70" fmla="*/ 34 w 93"/>
                  <a:gd name="T71" fmla="*/ 16 h 151"/>
                  <a:gd name="T72" fmla="*/ 34 w 93"/>
                  <a:gd name="T73" fmla="*/ 14 h 151"/>
                  <a:gd name="T74" fmla="*/ 88 w 93"/>
                  <a:gd name="T75" fmla="*/ 0 h 151"/>
                  <a:gd name="T76" fmla="*/ 93 w 93"/>
                  <a:gd name="T77" fmla="*/ 0 h 1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151"/>
                  <a:gd name="T119" fmla="*/ 93 w 93"/>
                  <a:gd name="T120" fmla="*/ 151 h 1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151">
                    <a:moveTo>
                      <a:pt x="93" y="0"/>
                    </a:moveTo>
                    <a:lnTo>
                      <a:pt x="58" y="124"/>
                    </a:lnTo>
                    <a:lnTo>
                      <a:pt x="56" y="129"/>
                    </a:lnTo>
                    <a:lnTo>
                      <a:pt x="55" y="132"/>
                    </a:lnTo>
                    <a:lnTo>
                      <a:pt x="53" y="135"/>
                    </a:lnTo>
                    <a:lnTo>
                      <a:pt x="53" y="138"/>
                    </a:lnTo>
                    <a:lnTo>
                      <a:pt x="55" y="138"/>
                    </a:lnTo>
                    <a:lnTo>
                      <a:pt x="55" y="141"/>
                    </a:lnTo>
                    <a:lnTo>
                      <a:pt x="58" y="144"/>
                    </a:lnTo>
                    <a:lnTo>
                      <a:pt x="63" y="144"/>
                    </a:lnTo>
                    <a:lnTo>
                      <a:pt x="65" y="145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151"/>
                    </a:lnTo>
                    <a:lnTo>
                      <a:pt x="0" y="151"/>
                    </a:lnTo>
                    <a:lnTo>
                      <a:pt x="2" y="147"/>
                    </a:lnTo>
                    <a:lnTo>
                      <a:pt x="10" y="147"/>
                    </a:lnTo>
                    <a:lnTo>
                      <a:pt x="14" y="145"/>
                    </a:lnTo>
                    <a:lnTo>
                      <a:pt x="16" y="144"/>
                    </a:lnTo>
                    <a:lnTo>
                      <a:pt x="19" y="144"/>
                    </a:lnTo>
                    <a:lnTo>
                      <a:pt x="24" y="142"/>
                    </a:lnTo>
                    <a:lnTo>
                      <a:pt x="25" y="139"/>
                    </a:lnTo>
                    <a:lnTo>
                      <a:pt x="26" y="138"/>
                    </a:lnTo>
                    <a:lnTo>
                      <a:pt x="27" y="136"/>
                    </a:lnTo>
                    <a:lnTo>
                      <a:pt x="28" y="132"/>
                    </a:lnTo>
                    <a:lnTo>
                      <a:pt x="28" y="129"/>
                    </a:lnTo>
                    <a:lnTo>
                      <a:pt x="30" y="124"/>
                    </a:lnTo>
                    <a:lnTo>
                      <a:pt x="51" y="51"/>
                    </a:lnTo>
                    <a:lnTo>
                      <a:pt x="56" y="39"/>
                    </a:lnTo>
                    <a:lnTo>
                      <a:pt x="57" y="35"/>
                    </a:lnTo>
                    <a:lnTo>
                      <a:pt x="57" y="33"/>
                    </a:lnTo>
                    <a:lnTo>
                      <a:pt x="58" y="32"/>
                    </a:lnTo>
                    <a:lnTo>
                      <a:pt x="58" y="23"/>
                    </a:lnTo>
                    <a:lnTo>
                      <a:pt x="56" y="19"/>
                    </a:lnTo>
                    <a:lnTo>
                      <a:pt x="51" y="16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88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" name="Line 1607"/>
              <p:cNvSpPr>
                <a:spLocks noChangeAspect="1" noChangeShapeType="1"/>
              </p:cNvSpPr>
              <p:nvPr/>
            </p:nvSpPr>
            <p:spPr bwMode="auto">
              <a:xfrm>
                <a:off x="1428" y="2534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" name="Rectangle 1608"/>
              <p:cNvSpPr>
                <a:spLocks noChangeAspect="1" noChangeArrowheads="1"/>
              </p:cNvSpPr>
              <p:nvPr/>
            </p:nvSpPr>
            <p:spPr bwMode="auto">
              <a:xfrm>
                <a:off x="941" y="2542"/>
                <a:ext cx="124" cy="2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75" name="Freeform 1609"/>
              <p:cNvSpPr>
                <a:spLocks noChangeAspect="1" noEditPoints="1"/>
              </p:cNvSpPr>
              <p:nvPr/>
            </p:nvSpPr>
            <p:spPr bwMode="auto">
              <a:xfrm>
                <a:off x="1110" y="2458"/>
                <a:ext cx="100" cy="155"/>
              </a:xfrm>
              <a:custGeom>
                <a:avLst/>
                <a:gdLst>
                  <a:gd name="T0" fmla="*/ 73 w 100"/>
                  <a:gd name="T1" fmla="*/ 0 h 155"/>
                  <a:gd name="T2" fmla="*/ 83 w 100"/>
                  <a:gd name="T3" fmla="*/ 4 h 155"/>
                  <a:gd name="T4" fmla="*/ 98 w 100"/>
                  <a:gd name="T5" fmla="*/ 24 h 155"/>
                  <a:gd name="T6" fmla="*/ 99 w 100"/>
                  <a:gd name="T7" fmla="*/ 33 h 155"/>
                  <a:gd name="T8" fmla="*/ 100 w 100"/>
                  <a:gd name="T9" fmla="*/ 42 h 155"/>
                  <a:gd name="T10" fmla="*/ 96 w 100"/>
                  <a:gd name="T11" fmla="*/ 79 h 155"/>
                  <a:gd name="T12" fmla="*/ 84 w 100"/>
                  <a:gd name="T13" fmla="*/ 113 h 155"/>
                  <a:gd name="T14" fmla="*/ 72 w 100"/>
                  <a:gd name="T15" fmla="*/ 131 h 155"/>
                  <a:gd name="T16" fmla="*/ 54 w 100"/>
                  <a:gd name="T17" fmla="*/ 147 h 155"/>
                  <a:gd name="T18" fmla="*/ 45 w 100"/>
                  <a:gd name="T19" fmla="*/ 152 h 155"/>
                  <a:gd name="T20" fmla="*/ 26 w 100"/>
                  <a:gd name="T21" fmla="*/ 155 h 155"/>
                  <a:gd name="T22" fmla="*/ 16 w 100"/>
                  <a:gd name="T23" fmla="*/ 150 h 155"/>
                  <a:gd name="T24" fmla="*/ 10 w 100"/>
                  <a:gd name="T25" fmla="*/ 143 h 155"/>
                  <a:gd name="T26" fmla="*/ 5 w 100"/>
                  <a:gd name="T27" fmla="*/ 133 h 155"/>
                  <a:gd name="T28" fmla="*/ 0 w 100"/>
                  <a:gd name="T29" fmla="*/ 113 h 155"/>
                  <a:gd name="T30" fmla="*/ 4 w 100"/>
                  <a:gd name="T31" fmla="*/ 79 h 155"/>
                  <a:gd name="T32" fmla="*/ 18 w 100"/>
                  <a:gd name="T33" fmla="*/ 42 h 155"/>
                  <a:gd name="T34" fmla="*/ 38 w 100"/>
                  <a:gd name="T35" fmla="*/ 13 h 155"/>
                  <a:gd name="T36" fmla="*/ 54 w 100"/>
                  <a:gd name="T37" fmla="*/ 4 h 155"/>
                  <a:gd name="T38" fmla="*/ 62 w 100"/>
                  <a:gd name="T39" fmla="*/ 0 h 155"/>
                  <a:gd name="T40" fmla="*/ 69 w 100"/>
                  <a:gd name="T41" fmla="*/ 5 h 155"/>
                  <a:gd name="T42" fmla="*/ 60 w 100"/>
                  <a:gd name="T43" fmla="*/ 9 h 155"/>
                  <a:gd name="T44" fmla="*/ 59 w 100"/>
                  <a:gd name="T45" fmla="*/ 12 h 155"/>
                  <a:gd name="T46" fmla="*/ 55 w 100"/>
                  <a:gd name="T47" fmla="*/ 18 h 155"/>
                  <a:gd name="T48" fmla="*/ 51 w 100"/>
                  <a:gd name="T49" fmla="*/ 29 h 155"/>
                  <a:gd name="T50" fmla="*/ 38 w 100"/>
                  <a:gd name="T51" fmla="*/ 65 h 155"/>
                  <a:gd name="T52" fmla="*/ 28 w 100"/>
                  <a:gd name="T53" fmla="*/ 102 h 155"/>
                  <a:gd name="T54" fmla="*/ 22 w 100"/>
                  <a:gd name="T55" fmla="*/ 127 h 155"/>
                  <a:gd name="T56" fmla="*/ 20 w 100"/>
                  <a:gd name="T57" fmla="*/ 143 h 155"/>
                  <a:gd name="T58" fmla="*/ 25 w 100"/>
                  <a:gd name="T59" fmla="*/ 149 h 155"/>
                  <a:gd name="T60" fmla="*/ 35 w 100"/>
                  <a:gd name="T61" fmla="*/ 150 h 155"/>
                  <a:gd name="T62" fmla="*/ 47 w 100"/>
                  <a:gd name="T63" fmla="*/ 138 h 155"/>
                  <a:gd name="T64" fmla="*/ 63 w 100"/>
                  <a:gd name="T65" fmla="*/ 83 h 155"/>
                  <a:gd name="T66" fmla="*/ 78 w 100"/>
                  <a:gd name="T67" fmla="*/ 33 h 155"/>
                  <a:gd name="T68" fmla="*/ 79 w 100"/>
                  <a:gd name="T69" fmla="*/ 12 h 155"/>
                  <a:gd name="T70" fmla="*/ 72 w 100"/>
                  <a:gd name="T71" fmla="*/ 5 h 15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0"/>
                  <a:gd name="T109" fmla="*/ 0 h 155"/>
                  <a:gd name="T110" fmla="*/ 100 w 100"/>
                  <a:gd name="T111" fmla="*/ 155 h 15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0" h="155">
                    <a:moveTo>
                      <a:pt x="67" y="0"/>
                    </a:moveTo>
                    <a:lnTo>
                      <a:pt x="73" y="0"/>
                    </a:lnTo>
                    <a:lnTo>
                      <a:pt x="78" y="3"/>
                    </a:lnTo>
                    <a:lnTo>
                      <a:pt x="83" y="4"/>
                    </a:lnTo>
                    <a:lnTo>
                      <a:pt x="93" y="15"/>
                    </a:lnTo>
                    <a:lnTo>
                      <a:pt x="98" y="24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100" y="37"/>
                    </a:lnTo>
                    <a:lnTo>
                      <a:pt x="100" y="42"/>
                    </a:lnTo>
                    <a:lnTo>
                      <a:pt x="99" y="60"/>
                    </a:lnTo>
                    <a:lnTo>
                      <a:pt x="96" y="79"/>
                    </a:lnTo>
                    <a:lnTo>
                      <a:pt x="91" y="97"/>
                    </a:lnTo>
                    <a:lnTo>
                      <a:pt x="84" y="113"/>
                    </a:lnTo>
                    <a:lnTo>
                      <a:pt x="78" y="122"/>
                    </a:lnTo>
                    <a:lnTo>
                      <a:pt x="72" y="131"/>
                    </a:lnTo>
                    <a:lnTo>
                      <a:pt x="57" y="145"/>
                    </a:lnTo>
                    <a:lnTo>
                      <a:pt x="54" y="147"/>
                    </a:lnTo>
                    <a:lnTo>
                      <a:pt x="49" y="150"/>
                    </a:lnTo>
                    <a:lnTo>
                      <a:pt x="45" y="152"/>
                    </a:lnTo>
                    <a:lnTo>
                      <a:pt x="38" y="155"/>
                    </a:lnTo>
                    <a:lnTo>
                      <a:pt x="26" y="155"/>
                    </a:lnTo>
                    <a:lnTo>
                      <a:pt x="19" y="152"/>
                    </a:lnTo>
                    <a:lnTo>
                      <a:pt x="16" y="150"/>
                    </a:lnTo>
                    <a:lnTo>
                      <a:pt x="12" y="146"/>
                    </a:lnTo>
                    <a:lnTo>
                      <a:pt x="10" y="143"/>
                    </a:lnTo>
                    <a:lnTo>
                      <a:pt x="6" y="138"/>
                    </a:lnTo>
                    <a:lnTo>
                      <a:pt x="5" y="133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1" y="96"/>
                    </a:lnTo>
                    <a:lnTo>
                      <a:pt x="4" y="79"/>
                    </a:lnTo>
                    <a:lnTo>
                      <a:pt x="10" y="61"/>
                    </a:lnTo>
                    <a:lnTo>
                      <a:pt x="18" y="42"/>
                    </a:lnTo>
                    <a:lnTo>
                      <a:pt x="28" y="27"/>
                    </a:lnTo>
                    <a:lnTo>
                      <a:pt x="38" y="13"/>
                    </a:lnTo>
                    <a:lnTo>
                      <a:pt x="49" y="5"/>
                    </a:lnTo>
                    <a:lnTo>
                      <a:pt x="54" y="4"/>
                    </a:lnTo>
                    <a:lnTo>
                      <a:pt x="59" y="1"/>
                    </a:lnTo>
                    <a:lnTo>
                      <a:pt x="62" y="0"/>
                    </a:lnTo>
                    <a:lnTo>
                      <a:pt x="67" y="0"/>
                    </a:lnTo>
                    <a:close/>
                    <a:moveTo>
                      <a:pt x="69" y="5"/>
                    </a:moveTo>
                    <a:lnTo>
                      <a:pt x="67" y="5"/>
                    </a:lnTo>
                    <a:lnTo>
                      <a:pt x="60" y="9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6" y="15"/>
                    </a:lnTo>
                    <a:lnTo>
                      <a:pt x="55" y="18"/>
                    </a:lnTo>
                    <a:lnTo>
                      <a:pt x="53" y="22"/>
                    </a:lnTo>
                    <a:lnTo>
                      <a:pt x="51" y="29"/>
                    </a:lnTo>
                    <a:lnTo>
                      <a:pt x="44" y="46"/>
                    </a:lnTo>
                    <a:lnTo>
                      <a:pt x="38" y="65"/>
                    </a:lnTo>
                    <a:lnTo>
                      <a:pt x="32" y="86"/>
                    </a:lnTo>
                    <a:lnTo>
                      <a:pt x="28" y="102"/>
                    </a:lnTo>
                    <a:lnTo>
                      <a:pt x="24" y="113"/>
                    </a:lnTo>
                    <a:lnTo>
                      <a:pt x="22" y="127"/>
                    </a:lnTo>
                    <a:lnTo>
                      <a:pt x="20" y="133"/>
                    </a:lnTo>
                    <a:lnTo>
                      <a:pt x="20" y="143"/>
                    </a:lnTo>
                    <a:lnTo>
                      <a:pt x="23" y="147"/>
                    </a:lnTo>
                    <a:lnTo>
                      <a:pt x="25" y="149"/>
                    </a:lnTo>
                    <a:lnTo>
                      <a:pt x="29" y="150"/>
                    </a:lnTo>
                    <a:lnTo>
                      <a:pt x="35" y="150"/>
                    </a:lnTo>
                    <a:lnTo>
                      <a:pt x="39" y="147"/>
                    </a:lnTo>
                    <a:lnTo>
                      <a:pt x="47" y="138"/>
                    </a:lnTo>
                    <a:lnTo>
                      <a:pt x="56" y="109"/>
                    </a:lnTo>
                    <a:lnTo>
                      <a:pt x="63" y="83"/>
                    </a:lnTo>
                    <a:lnTo>
                      <a:pt x="72" y="52"/>
                    </a:lnTo>
                    <a:lnTo>
                      <a:pt x="78" y="33"/>
                    </a:lnTo>
                    <a:lnTo>
                      <a:pt x="79" y="17"/>
                    </a:lnTo>
                    <a:lnTo>
                      <a:pt x="79" y="12"/>
                    </a:lnTo>
                    <a:lnTo>
                      <a:pt x="77" y="7"/>
                    </a:lnTo>
                    <a:lnTo>
                      <a:pt x="72" y="5"/>
                    </a:lnTo>
                    <a:lnTo>
                      <a:pt x="69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6" name="Freeform 1610"/>
              <p:cNvSpPr>
                <a:spLocks noChangeAspect="1"/>
              </p:cNvSpPr>
              <p:nvPr/>
            </p:nvSpPr>
            <p:spPr bwMode="auto">
              <a:xfrm>
                <a:off x="1208" y="2578"/>
                <a:ext cx="35" cy="35"/>
              </a:xfrm>
              <a:custGeom>
                <a:avLst/>
                <a:gdLst>
                  <a:gd name="T0" fmla="*/ 16 w 35"/>
                  <a:gd name="T1" fmla="*/ 0 h 35"/>
                  <a:gd name="T2" fmla="*/ 20 w 35"/>
                  <a:gd name="T3" fmla="*/ 0 h 35"/>
                  <a:gd name="T4" fmla="*/ 30 w 35"/>
                  <a:gd name="T5" fmla="*/ 5 h 35"/>
                  <a:gd name="T6" fmla="*/ 32 w 35"/>
                  <a:gd name="T7" fmla="*/ 7 h 35"/>
                  <a:gd name="T8" fmla="*/ 34 w 35"/>
                  <a:gd name="T9" fmla="*/ 11 h 35"/>
                  <a:gd name="T10" fmla="*/ 35 w 35"/>
                  <a:gd name="T11" fmla="*/ 13 h 35"/>
                  <a:gd name="T12" fmla="*/ 35 w 35"/>
                  <a:gd name="T13" fmla="*/ 15 h 35"/>
                  <a:gd name="T14" fmla="*/ 32 w 35"/>
                  <a:gd name="T15" fmla="*/ 25 h 35"/>
                  <a:gd name="T16" fmla="*/ 30 w 35"/>
                  <a:gd name="T17" fmla="*/ 30 h 35"/>
                  <a:gd name="T18" fmla="*/ 28 w 35"/>
                  <a:gd name="T19" fmla="*/ 32 h 35"/>
                  <a:gd name="T20" fmla="*/ 23 w 35"/>
                  <a:gd name="T21" fmla="*/ 35 h 35"/>
                  <a:gd name="T22" fmla="*/ 11 w 35"/>
                  <a:gd name="T23" fmla="*/ 35 h 35"/>
                  <a:gd name="T24" fmla="*/ 10 w 35"/>
                  <a:gd name="T25" fmla="*/ 33 h 35"/>
                  <a:gd name="T26" fmla="*/ 7 w 35"/>
                  <a:gd name="T27" fmla="*/ 32 h 35"/>
                  <a:gd name="T28" fmla="*/ 2 w 35"/>
                  <a:gd name="T29" fmla="*/ 27 h 35"/>
                  <a:gd name="T30" fmla="*/ 0 w 35"/>
                  <a:gd name="T31" fmla="*/ 23 h 35"/>
                  <a:gd name="T32" fmla="*/ 0 w 35"/>
                  <a:gd name="T33" fmla="*/ 11 h 35"/>
                  <a:gd name="T34" fmla="*/ 1 w 35"/>
                  <a:gd name="T35" fmla="*/ 9 h 35"/>
                  <a:gd name="T36" fmla="*/ 2 w 35"/>
                  <a:gd name="T37" fmla="*/ 7 h 35"/>
                  <a:gd name="T38" fmla="*/ 7 w 35"/>
                  <a:gd name="T39" fmla="*/ 2 h 35"/>
                  <a:gd name="T40" fmla="*/ 11 w 35"/>
                  <a:gd name="T41" fmla="*/ 1 h 35"/>
                  <a:gd name="T42" fmla="*/ 13 w 35"/>
                  <a:gd name="T43" fmla="*/ 0 h 35"/>
                  <a:gd name="T44" fmla="*/ 16 w 35"/>
                  <a:gd name="T45" fmla="*/ 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"/>
                  <a:gd name="T70" fmla="*/ 0 h 35"/>
                  <a:gd name="T71" fmla="*/ 35 w 35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" h="35">
                    <a:moveTo>
                      <a:pt x="16" y="0"/>
                    </a:moveTo>
                    <a:lnTo>
                      <a:pt x="20" y="0"/>
                    </a:lnTo>
                    <a:lnTo>
                      <a:pt x="30" y="5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2" y="25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3" y="35"/>
                    </a:lnTo>
                    <a:lnTo>
                      <a:pt x="11" y="35"/>
                    </a:lnTo>
                    <a:lnTo>
                      <a:pt x="10" y="33"/>
                    </a:lnTo>
                    <a:lnTo>
                      <a:pt x="7" y="32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7" y="2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7" name="Freeform 1611"/>
              <p:cNvSpPr>
                <a:spLocks noChangeAspect="1"/>
              </p:cNvSpPr>
              <p:nvPr/>
            </p:nvSpPr>
            <p:spPr bwMode="auto">
              <a:xfrm>
                <a:off x="1273" y="2461"/>
                <a:ext cx="105" cy="152"/>
              </a:xfrm>
              <a:custGeom>
                <a:avLst/>
                <a:gdLst>
                  <a:gd name="T0" fmla="*/ 49 w 105"/>
                  <a:gd name="T1" fmla="*/ 0 h 152"/>
                  <a:gd name="T2" fmla="*/ 105 w 105"/>
                  <a:gd name="T3" fmla="*/ 0 h 152"/>
                  <a:gd name="T4" fmla="*/ 98 w 105"/>
                  <a:gd name="T5" fmla="*/ 26 h 152"/>
                  <a:gd name="T6" fmla="*/ 46 w 105"/>
                  <a:gd name="T7" fmla="*/ 26 h 152"/>
                  <a:gd name="T8" fmla="*/ 40 w 105"/>
                  <a:gd name="T9" fmla="*/ 39 h 152"/>
                  <a:gd name="T10" fmla="*/ 55 w 105"/>
                  <a:gd name="T11" fmla="*/ 43 h 152"/>
                  <a:gd name="T12" fmla="*/ 65 w 105"/>
                  <a:gd name="T13" fmla="*/ 49 h 152"/>
                  <a:gd name="T14" fmla="*/ 70 w 105"/>
                  <a:gd name="T15" fmla="*/ 51 h 152"/>
                  <a:gd name="T16" fmla="*/ 74 w 105"/>
                  <a:gd name="T17" fmla="*/ 55 h 152"/>
                  <a:gd name="T18" fmla="*/ 77 w 105"/>
                  <a:gd name="T19" fmla="*/ 57 h 152"/>
                  <a:gd name="T20" fmla="*/ 80 w 105"/>
                  <a:gd name="T21" fmla="*/ 61 h 152"/>
                  <a:gd name="T22" fmla="*/ 82 w 105"/>
                  <a:gd name="T23" fmla="*/ 65 h 152"/>
                  <a:gd name="T24" fmla="*/ 87 w 105"/>
                  <a:gd name="T25" fmla="*/ 77 h 152"/>
                  <a:gd name="T26" fmla="*/ 89 w 105"/>
                  <a:gd name="T27" fmla="*/ 88 h 152"/>
                  <a:gd name="T28" fmla="*/ 87 w 105"/>
                  <a:gd name="T29" fmla="*/ 105 h 152"/>
                  <a:gd name="T30" fmla="*/ 80 w 105"/>
                  <a:gd name="T31" fmla="*/ 119 h 152"/>
                  <a:gd name="T32" fmla="*/ 70 w 105"/>
                  <a:gd name="T33" fmla="*/ 132 h 152"/>
                  <a:gd name="T34" fmla="*/ 56 w 105"/>
                  <a:gd name="T35" fmla="*/ 142 h 152"/>
                  <a:gd name="T36" fmla="*/ 46 w 105"/>
                  <a:gd name="T37" fmla="*/ 148 h 152"/>
                  <a:gd name="T38" fmla="*/ 35 w 105"/>
                  <a:gd name="T39" fmla="*/ 150 h 152"/>
                  <a:gd name="T40" fmla="*/ 24 w 105"/>
                  <a:gd name="T41" fmla="*/ 152 h 152"/>
                  <a:gd name="T42" fmla="*/ 15 w 105"/>
                  <a:gd name="T43" fmla="*/ 152 h 152"/>
                  <a:gd name="T44" fmla="*/ 8 w 105"/>
                  <a:gd name="T45" fmla="*/ 149 h 152"/>
                  <a:gd name="T46" fmla="*/ 4 w 105"/>
                  <a:gd name="T47" fmla="*/ 147 h 152"/>
                  <a:gd name="T48" fmla="*/ 0 w 105"/>
                  <a:gd name="T49" fmla="*/ 137 h 152"/>
                  <a:gd name="T50" fmla="*/ 0 w 105"/>
                  <a:gd name="T51" fmla="*/ 135 h 152"/>
                  <a:gd name="T52" fmla="*/ 1 w 105"/>
                  <a:gd name="T53" fmla="*/ 132 h 152"/>
                  <a:gd name="T54" fmla="*/ 1 w 105"/>
                  <a:gd name="T55" fmla="*/ 130 h 152"/>
                  <a:gd name="T56" fmla="*/ 2 w 105"/>
                  <a:gd name="T57" fmla="*/ 128 h 152"/>
                  <a:gd name="T58" fmla="*/ 4 w 105"/>
                  <a:gd name="T59" fmla="*/ 126 h 152"/>
                  <a:gd name="T60" fmla="*/ 9 w 105"/>
                  <a:gd name="T61" fmla="*/ 126 h 152"/>
                  <a:gd name="T62" fmla="*/ 12 w 105"/>
                  <a:gd name="T63" fmla="*/ 125 h 152"/>
                  <a:gd name="T64" fmla="*/ 14 w 105"/>
                  <a:gd name="T65" fmla="*/ 125 h 152"/>
                  <a:gd name="T66" fmla="*/ 21 w 105"/>
                  <a:gd name="T67" fmla="*/ 129 h 152"/>
                  <a:gd name="T68" fmla="*/ 24 w 105"/>
                  <a:gd name="T69" fmla="*/ 131 h 152"/>
                  <a:gd name="T70" fmla="*/ 27 w 105"/>
                  <a:gd name="T71" fmla="*/ 134 h 152"/>
                  <a:gd name="T72" fmla="*/ 33 w 105"/>
                  <a:gd name="T73" fmla="*/ 140 h 152"/>
                  <a:gd name="T74" fmla="*/ 38 w 105"/>
                  <a:gd name="T75" fmla="*/ 142 h 152"/>
                  <a:gd name="T76" fmla="*/ 43 w 105"/>
                  <a:gd name="T77" fmla="*/ 142 h 152"/>
                  <a:gd name="T78" fmla="*/ 47 w 105"/>
                  <a:gd name="T79" fmla="*/ 141 h 152"/>
                  <a:gd name="T80" fmla="*/ 51 w 105"/>
                  <a:gd name="T81" fmla="*/ 140 h 152"/>
                  <a:gd name="T82" fmla="*/ 56 w 105"/>
                  <a:gd name="T83" fmla="*/ 135 h 152"/>
                  <a:gd name="T84" fmla="*/ 59 w 105"/>
                  <a:gd name="T85" fmla="*/ 128 h 152"/>
                  <a:gd name="T86" fmla="*/ 62 w 105"/>
                  <a:gd name="T87" fmla="*/ 119 h 152"/>
                  <a:gd name="T88" fmla="*/ 63 w 105"/>
                  <a:gd name="T89" fmla="*/ 110 h 152"/>
                  <a:gd name="T90" fmla="*/ 62 w 105"/>
                  <a:gd name="T91" fmla="*/ 97 h 152"/>
                  <a:gd name="T92" fmla="*/ 56 w 105"/>
                  <a:gd name="T93" fmla="*/ 86 h 152"/>
                  <a:gd name="T94" fmla="*/ 55 w 105"/>
                  <a:gd name="T95" fmla="*/ 81 h 152"/>
                  <a:gd name="T96" fmla="*/ 51 w 105"/>
                  <a:gd name="T97" fmla="*/ 76 h 152"/>
                  <a:gd name="T98" fmla="*/ 47 w 105"/>
                  <a:gd name="T99" fmla="*/ 74 h 152"/>
                  <a:gd name="T100" fmla="*/ 44 w 105"/>
                  <a:gd name="T101" fmla="*/ 70 h 152"/>
                  <a:gd name="T102" fmla="*/ 40 w 105"/>
                  <a:gd name="T103" fmla="*/ 68 h 152"/>
                  <a:gd name="T104" fmla="*/ 31 w 105"/>
                  <a:gd name="T105" fmla="*/ 64 h 152"/>
                  <a:gd name="T106" fmla="*/ 19 w 105"/>
                  <a:gd name="T107" fmla="*/ 63 h 152"/>
                  <a:gd name="T108" fmla="*/ 49 w 105"/>
                  <a:gd name="T109" fmla="*/ 0 h 1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5"/>
                  <a:gd name="T166" fmla="*/ 0 h 152"/>
                  <a:gd name="T167" fmla="*/ 105 w 105"/>
                  <a:gd name="T168" fmla="*/ 152 h 1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5" h="152">
                    <a:moveTo>
                      <a:pt x="49" y="0"/>
                    </a:moveTo>
                    <a:lnTo>
                      <a:pt x="105" y="0"/>
                    </a:lnTo>
                    <a:lnTo>
                      <a:pt x="98" y="26"/>
                    </a:lnTo>
                    <a:lnTo>
                      <a:pt x="46" y="26"/>
                    </a:lnTo>
                    <a:lnTo>
                      <a:pt x="40" y="39"/>
                    </a:lnTo>
                    <a:lnTo>
                      <a:pt x="55" y="43"/>
                    </a:lnTo>
                    <a:lnTo>
                      <a:pt x="65" y="49"/>
                    </a:lnTo>
                    <a:lnTo>
                      <a:pt x="70" y="51"/>
                    </a:lnTo>
                    <a:lnTo>
                      <a:pt x="74" y="55"/>
                    </a:lnTo>
                    <a:lnTo>
                      <a:pt x="77" y="57"/>
                    </a:lnTo>
                    <a:lnTo>
                      <a:pt x="80" y="61"/>
                    </a:lnTo>
                    <a:lnTo>
                      <a:pt x="82" y="65"/>
                    </a:lnTo>
                    <a:lnTo>
                      <a:pt x="87" y="77"/>
                    </a:lnTo>
                    <a:lnTo>
                      <a:pt x="89" y="88"/>
                    </a:lnTo>
                    <a:lnTo>
                      <a:pt x="87" y="105"/>
                    </a:lnTo>
                    <a:lnTo>
                      <a:pt x="80" y="119"/>
                    </a:lnTo>
                    <a:lnTo>
                      <a:pt x="70" y="132"/>
                    </a:lnTo>
                    <a:lnTo>
                      <a:pt x="56" y="142"/>
                    </a:lnTo>
                    <a:lnTo>
                      <a:pt x="46" y="148"/>
                    </a:lnTo>
                    <a:lnTo>
                      <a:pt x="35" y="150"/>
                    </a:lnTo>
                    <a:lnTo>
                      <a:pt x="24" y="152"/>
                    </a:lnTo>
                    <a:lnTo>
                      <a:pt x="15" y="152"/>
                    </a:lnTo>
                    <a:lnTo>
                      <a:pt x="8" y="149"/>
                    </a:lnTo>
                    <a:lnTo>
                      <a:pt x="4" y="147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1" y="132"/>
                    </a:lnTo>
                    <a:lnTo>
                      <a:pt x="1" y="130"/>
                    </a:lnTo>
                    <a:lnTo>
                      <a:pt x="2" y="128"/>
                    </a:lnTo>
                    <a:lnTo>
                      <a:pt x="4" y="126"/>
                    </a:lnTo>
                    <a:lnTo>
                      <a:pt x="9" y="126"/>
                    </a:lnTo>
                    <a:lnTo>
                      <a:pt x="12" y="125"/>
                    </a:lnTo>
                    <a:lnTo>
                      <a:pt x="14" y="125"/>
                    </a:lnTo>
                    <a:lnTo>
                      <a:pt x="21" y="129"/>
                    </a:lnTo>
                    <a:lnTo>
                      <a:pt x="24" y="131"/>
                    </a:lnTo>
                    <a:lnTo>
                      <a:pt x="27" y="134"/>
                    </a:lnTo>
                    <a:lnTo>
                      <a:pt x="33" y="140"/>
                    </a:lnTo>
                    <a:lnTo>
                      <a:pt x="38" y="142"/>
                    </a:lnTo>
                    <a:lnTo>
                      <a:pt x="43" y="142"/>
                    </a:lnTo>
                    <a:lnTo>
                      <a:pt x="47" y="141"/>
                    </a:lnTo>
                    <a:lnTo>
                      <a:pt x="51" y="140"/>
                    </a:lnTo>
                    <a:lnTo>
                      <a:pt x="56" y="135"/>
                    </a:lnTo>
                    <a:lnTo>
                      <a:pt x="59" y="128"/>
                    </a:lnTo>
                    <a:lnTo>
                      <a:pt x="62" y="119"/>
                    </a:lnTo>
                    <a:lnTo>
                      <a:pt x="63" y="110"/>
                    </a:lnTo>
                    <a:lnTo>
                      <a:pt x="62" y="97"/>
                    </a:lnTo>
                    <a:lnTo>
                      <a:pt x="56" y="86"/>
                    </a:lnTo>
                    <a:lnTo>
                      <a:pt x="55" y="81"/>
                    </a:lnTo>
                    <a:lnTo>
                      <a:pt x="51" y="76"/>
                    </a:lnTo>
                    <a:lnTo>
                      <a:pt x="47" y="74"/>
                    </a:lnTo>
                    <a:lnTo>
                      <a:pt x="44" y="70"/>
                    </a:lnTo>
                    <a:lnTo>
                      <a:pt x="40" y="68"/>
                    </a:lnTo>
                    <a:lnTo>
                      <a:pt x="31" y="64"/>
                    </a:lnTo>
                    <a:lnTo>
                      <a:pt x="19" y="6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8" name="Line 1612"/>
              <p:cNvSpPr>
                <a:spLocks noChangeAspect="1" noChangeShapeType="1"/>
              </p:cNvSpPr>
              <p:nvPr/>
            </p:nvSpPr>
            <p:spPr bwMode="auto">
              <a:xfrm>
                <a:off x="1428" y="2189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9" name="Freeform 1613"/>
              <p:cNvSpPr>
                <a:spLocks noChangeAspect="1" noEditPoints="1"/>
              </p:cNvSpPr>
              <p:nvPr/>
            </p:nvSpPr>
            <p:spPr bwMode="auto">
              <a:xfrm>
                <a:off x="1280" y="2114"/>
                <a:ext cx="100" cy="154"/>
              </a:xfrm>
              <a:custGeom>
                <a:avLst/>
                <a:gdLst>
                  <a:gd name="T0" fmla="*/ 73 w 100"/>
                  <a:gd name="T1" fmla="*/ 0 h 154"/>
                  <a:gd name="T2" fmla="*/ 82 w 100"/>
                  <a:gd name="T3" fmla="*/ 4 h 154"/>
                  <a:gd name="T4" fmla="*/ 98 w 100"/>
                  <a:gd name="T5" fmla="*/ 24 h 154"/>
                  <a:gd name="T6" fmla="*/ 99 w 100"/>
                  <a:gd name="T7" fmla="*/ 32 h 154"/>
                  <a:gd name="T8" fmla="*/ 100 w 100"/>
                  <a:gd name="T9" fmla="*/ 42 h 154"/>
                  <a:gd name="T10" fmla="*/ 95 w 100"/>
                  <a:gd name="T11" fmla="*/ 79 h 154"/>
                  <a:gd name="T12" fmla="*/ 83 w 100"/>
                  <a:gd name="T13" fmla="*/ 112 h 154"/>
                  <a:gd name="T14" fmla="*/ 72 w 100"/>
                  <a:gd name="T15" fmla="*/ 130 h 154"/>
                  <a:gd name="T16" fmla="*/ 54 w 100"/>
                  <a:gd name="T17" fmla="*/ 147 h 154"/>
                  <a:gd name="T18" fmla="*/ 45 w 100"/>
                  <a:gd name="T19" fmla="*/ 152 h 154"/>
                  <a:gd name="T20" fmla="*/ 26 w 100"/>
                  <a:gd name="T21" fmla="*/ 154 h 154"/>
                  <a:gd name="T22" fmla="*/ 15 w 100"/>
                  <a:gd name="T23" fmla="*/ 149 h 154"/>
                  <a:gd name="T24" fmla="*/ 9 w 100"/>
                  <a:gd name="T25" fmla="*/ 142 h 154"/>
                  <a:gd name="T26" fmla="*/ 5 w 100"/>
                  <a:gd name="T27" fmla="*/ 133 h 154"/>
                  <a:gd name="T28" fmla="*/ 0 w 100"/>
                  <a:gd name="T29" fmla="*/ 112 h 154"/>
                  <a:gd name="T30" fmla="*/ 3 w 100"/>
                  <a:gd name="T31" fmla="*/ 79 h 154"/>
                  <a:gd name="T32" fmla="*/ 18 w 100"/>
                  <a:gd name="T33" fmla="*/ 42 h 154"/>
                  <a:gd name="T34" fmla="*/ 38 w 100"/>
                  <a:gd name="T35" fmla="*/ 13 h 154"/>
                  <a:gd name="T36" fmla="*/ 54 w 100"/>
                  <a:gd name="T37" fmla="*/ 4 h 154"/>
                  <a:gd name="T38" fmla="*/ 62 w 100"/>
                  <a:gd name="T39" fmla="*/ 0 h 154"/>
                  <a:gd name="T40" fmla="*/ 69 w 100"/>
                  <a:gd name="T41" fmla="*/ 5 h 154"/>
                  <a:gd name="T42" fmla="*/ 60 w 100"/>
                  <a:gd name="T43" fmla="*/ 8 h 154"/>
                  <a:gd name="T44" fmla="*/ 58 w 100"/>
                  <a:gd name="T45" fmla="*/ 12 h 154"/>
                  <a:gd name="T46" fmla="*/ 55 w 100"/>
                  <a:gd name="T47" fmla="*/ 18 h 154"/>
                  <a:gd name="T48" fmla="*/ 51 w 100"/>
                  <a:gd name="T49" fmla="*/ 29 h 154"/>
                  <a:gd name="T50" fmla="*/ 38 w 100"/>
                  <a:gd name="T51" fmla="*/ 65 h 154"/>
                  <a:gd name="T52" fmla="*/ 27 w 100"/>
                  <a:gd name="T53" fmla="*/ 102 h 154"/>
                  <a:gd name="T54" fmla="*/ 21 w 100"/>
                  <a:gd name="T55" fmla="*/ 127 h 154"/>
                  <a:gd name="T56" fmla="*/ 20 w 100"/>
                  <a:gd name="T57" fmla="*/ 142 h 154"/>
                  <a:gd name="T58" fmla="*/ 25 w 100"/>
                  <a:gd name="T59" fmla="*/ 148 h 154"/>
                  <a:gd name="T60" fmla="*/ 34 w 100"/>
                  <a:gd name="T61" fmla="*/ 149 h 154"/>
                  <a:gd name="T62" fmla="*/ 46 w 100"/>
                  <a:gd name="T63" fmla="*/ 137 h 154"/>
                  <a:gd name="T64" fmla="*/ 63 w 100"/>
                  <a:gd name="T65" fmla="*/ 82 h 154"/>
                  <a:gd name="T66" fmla="*/ 78 w 100"/>
                  <a:gd name="T67" fmla="*/ 32 h 154"/>
                  <a:gd name="T68" fmla="*/ 79 w 100"/>
                  <a:gd name="T69" fmla="*/ 12 h 154"/>
                  <a:gd name="T70" fmla="*/ 72 w 100"/>
                  <a:gd name="T71" fmla="*/ 5 h 1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0"/>
                  <a:gd name="T109" fmla="*/ 0 h 154"/>
                  <a:gd name="T110" fmla="*/ 100 w 100"/>
                  <a:gd name="T111" fmla="*/ 154 h 1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0" h="154">
                    <a:moveTo>
                      <a:pt x="67" y="0"/>
                    </a:moveTo>
                    <a:lnTo>
                      <a:pt x="73" y="0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93" y="14"/>
                    </a:lnTo>
                    <a:lnTo>
                      <a:pt x="98" y="24"/>
                    </a:lnTo>
                    <a:lnTo>
                      <a:pt x="99" y="29"/>
                    </a:lnTo>
                    <a:lnTo>
                      <a:pt x="99" y="32"/>
                    </a:lnTo>
                    <a:lnTo>
                      <a:pt x="100" y="37"/>
                    </a:lnTo>
                    <a:lnTo>
                      <a:pt x="100" y="42"/>
                    </a:lnTo>
                    <a:lnTo>
                      <a:pt x="99" y="60"/>
                    </a:lnTo>
                    <a:lnTo>
                      <a:pt x="95" y="79"/>
                    </a:lnTo>
                    <a:lnTo>
                      <a:pt x="91" y="97"/>
                    </a:lnTo>
                    <a:lnTo>
                      <a:pt x="83" y="112"/>
                    </a:lnTo>
                    <a:lnTo>
                      <a:pt x="78" y="122"/>
                    </a:lnTo>
                    <a:lnTo>
                      <a:pt x="72" y="130"/>
                    </a:lnTo>
                    <a:lnTo>
                      <a:pt x="57" y="145"/>
                    </a:lnTo>
                    <a:lnTo>
                      <a:pt x="54" y="147"/>
                    </a:lnTo>
                    <a:lnTo>
                      <a:pt x="49" y="149"/>
                    </a:lnTo>
                    <a:lnTo>
                      <a:pt x="45" y="152"/>
                    </a:lnTo>
                    <a:lnTo>
                      <a:pt x="38" y="154"/>
                    </a:lnTo>
                    <a:lnTo>
                      <a:pt x="26" y="154"/>
                    </a:lnTo>
                    <a:lnTo>
                      <a:pt x="19" y="152"/>
                    </a:lnTo>
                    <a:lnTo>
                      <a:pt x="15" y="149"/>
                    </a:lnTo>
                    <a:lnTo>
                      <a:pt x="12" y="146"/>
                    </a:lnTo>
                    <a:lnTo>
                      <a:pt x="9" y="142"/>
                    </a:lnTo>
                    <a:lnTo>
                      <a:pt x="6" y="137"/>
                    </a:lnTo>
                    <a:lnTo>
                      <a:pt x="5" y="133"/>
                    </a:lnTo>
                    <a:lnTo>
                      <a:pt x="1" y="123"/>
                    </a:lnTo>
                    <a:lnTo>
                      <a:pt x="0" y="112"/>
                    </a:lnTo>
                    <a:lnTo>
                      <a:pt x="1" y="96"/>
                    </a:lnTo>
                    <a:lnTo>
                      <a:pt x="3" y="79"/>
                    </a:lnTo>
                    <a:lnTo>
                      <a:pt x="9" y="61"/>
                    </a:lnTo>
                    <a:lnTo>
                      <a:pt x="18" y="42"/>
                    </a:lnTo>
                    <a:lnTo>
                      <a:pt x="27" y="26"/>
                    </a:lnTo>
                    <a:lnTo>
                      <a:pt x="38" y="13"/>
                    </a:lnTo>
                    <a:lnTo>
                      <a:pt x="49" y="5"/>
                    </a:lnTo>
                    <a:lnTo>
                      <a:pt x="54" y="4"/>
                    </a:lnTo>
                    <a:lnTo>
                      <a:pt x="58" y="1"/>
                    </a:lnTo>
                    <a:lnTo>
                      <a:pt x="62" y="0"/>
                    </a:lnTo>
                    <a:lnTo>
                      <a:pt x="67" y="0"/>
                    </a:lnTo>
                    <a:close/>
                    <a:moveTo>
                      <a:pt x="69" y="5"/>
                    </a:moveTo>
                    <a:lnTo>
                      <a:pt x="67" y="5"/>
                    </a:lnTo>
                    <a:lnTo>
                      <a:pt x="60" y="8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56" y="14"/>
                    </a:lnTo>
                    <a:lnTo>
                      <a:pt x="55" y="18"/>
                    </a:lnTo>
                    <a:lnTo>
                      <a:pt x="52" y="21"/>
                    </a:lnTo>
                    <a:lnTo>
                      <a:pt x="51" y="29"/>
                    </a:lnTo>
                    <a:lnTo>
                      <a:pt x="44" y="45"/>
                    </a:lnTo>
                    <a:lnTo>
                      <a:pt x="38" y="65"/>
                    </a:lnTo>
                    <a:lnTo>
                      <a:pt x="32" y="86"/>
                    </a:lnTo>
                    <a:lnTo>
                      <a:pt x="27" y="102"/>
                    </a:lnTo>
                    <a:lnTo>
                      <a:pt x="24" y="112"/>
                    </a:lnTo>
                    <a:lnTo>
                      <a:pt x="21" y="127"/>
                    </a:lnTo>
                    <a:lnTo>
                      <a:pt x="20" y="133"/>
                    </a:lnTo>
                    <a:lnTo>
                      <a:pt x="20" y="142"/>
                    </a:lnTo>
                    <a:lnTo>
                      <a:pt x="23" y="147"/>
                    </a:lnTo>
                    <a:lnTo>
                      <a:pt x="25" y="148"/>
                    </a:lnTo>
                    <a:lnTo>
                      <a:pt x="28" y="149"/>
                    </a:lnTo>
                    <a:lnTo>
                      <a:pt x="34" y="149"/>
                    </a:lnTo>
                    <a:lnTo>
                      <a:pt x="39" y="147"/>
                    </a:lnTo>
                    <a:lnTo>
                      <a:pt x="46" y="137"/>
                    </a:lnTo>
                    <a:lnTo>
                      <a:pt x="56" y="109"/>
                    </a:lnTo>
                    <a:lnTo>
                      <a:pt x="63" y="82"/>
                    </a:lnTo>
                    <a:lnTo>
                      <a:pt x="72" y="51"/>
                    </a:lnTo>
                    <a:lnTo>
                      <a:pt x="78" y="32"/>
                    </a:lnTo>
                    <a:lnTo>
                      <a:pt x="79" y="17"/>
                    </a:lnTo>
                    <a:lnTo>
                      <a:pt x="79" y="12"/>
                    </a:lnTo>
                    <a:lnTo>
                      <a:pt x="76" y="7"/>
                    </a:lnTo>
                    <a:lnTo>
                      <a:pt x="72" y="5"/>
                    </a:lnTo>
                    <a:lnTo>
                      <a:pt x="69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0" name="Line 1614"/>
              <p:cNvSpPr>
                <a:spLocks noChangeAspect="1" noChangeShapeType="1"/>
              </p:cNvSpPr>
              <p:nvPr/>
            </p:nvSpPr>
            <p:spPr bwMode="auto">
              <a:xfrm>
                <a:off x="1428" y="1844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1" name="Freeform 1615"/>
              <p:cNvSpPr>
                <a:spLocks noChangeAspect="1" noEditPoints="1"/>
              </p:cNvSpPr>
              <p:nvPr/>
            </p:nvSpPr>
            <p:spPr bwMode="auto">
              <a:xfrm>
                <a:off x="1111" y="1768"/>
                <a:ext cx="101" cy="155"/>
              </a:xfrm>
              <a:custGeom>
                <a:avLst/>
                <a:gdLst>
                  <a:gd name="T0" fmla="*/ 73 w 101"/>
                  <a:gd name="T1" fmla="*/ 0 h 155"/>
                  <a:gd name="T2" fmla="*/ 83 w 101"/>
                  <a:gd name="T3" fmla="*/ 4 h 155"/>
                  <a:gd name="T4" fmla="*/ 98 w 101"/>
                  <a:gd name="T5" fmla="*/ 24 h 155"/>
                  <a:gd name="T6" fmla="*/ 99 w 101"/>
                  <a:gd name="T7" fmla="*/ 33 h 155"/>
                  <a:gd name="T8" fmla="*/ 101 w 101"/>
                  <a:gd name="T9" fmla="*/ 42 h 155"/>
                  <a:gd name="T10" fmla="*/ 96 w 101"/>
                  <a:gd name="T11" fmla="*/ 79 h 155"/>
                  <a:gd name="T12" fmla="*/ 84 w 101"/>
                  <a:gd name="T13" fmla="*/ 113 h 155"/>
                  <a:gd name="T14" fmla="*/ 72 w 101"/>
                  <a:gd name="T15" fmla="*/ 131 h 155"/>
                  <a:gd name="T16" fmla="*/ 54 w 101"/>
                  <a:gd name="T17" fmla="*/ 148 h 155"/>
                  <a:gd name="T18" fmla="*/ 46 w 101"/>
                  <a:gd name="T19" fmla="*/ 152 h 155"/>
                  <a:gd name="T20" fmla="*/ 27 w 101"/>
                  <a:gd name="T21" fmla="*/ 155 h 155"/>
                  <a:gd name="T22" fmla="*/ 16 w 101"/>
                  <a:gd name="T23" fmla="*/ 150 h 155"/>
                  <a:gd name="T24" fmla="*/ 10 w 101"/>
                  <a:gd name="T25" fmla="*/ 143 h 155"/>
                  <a:gd name="T26" fmla="*/ 5 w 101"/>
                  <a:gd name="T27" fmla="*/ 133 h 155"/>
                  <a:gd name="T28" fmla="*/ 0 w 101"/>
                  <a:gd name="T29" fmla="*/ 113 h 155"/>
                  <a:gd name="T30" fmla="*/ 4 w 101"/>
                  <a:gd name="T31" fmla="*/ 79 h 155"/>
                  <a:gd name="T32" fmla="*/ 18 w 101"/>
                  <a:gd name="T33" fmla="*/ 42 h 155"/>
                  <a:gd name="T34" fmla="*/ 38 w 101"/>
                  <a:gd name="T35" fmla="*/ 14 h 155"/>
                  <a:gd name="T36" fmla="*/ 54 w 101"/>
                  <a:gd name="T37" fmla="*/ 4 h 155"/>
                  <a:gd name="T38" fmla="*/ 62 w 101"/>
                  <a:gd name="T39" fmla="*/ 0 h 155"/>
                  <a:gd name="T40" fmla="*/ 70 w 101"/>
                  <a:gd name="T41" fmla="*/ 5 h 155"/>
                  <a:gd name="T42" fmla="*/ 60 w 101"/>
                  <a:gd name="T43" fmla="*/ 9 h 155"/>
                  <a:gd name="T44" fmla="*/ 59 w 101"/>
                  <a:gd name="T45" fmla="*/ 12 h 155"/>
                  <a:gd name="T46" fmla="*/ 55 w 101"/>
                  <a:gd name="T47" fmla="*/ 18 h 155"/>
                  <a:gd name="T48" fmla="*/ 52 w 101"/>
                  <a:gd name="T49" fmla="*/ 29 h 155"/>
                  <a:gd name="T50" fmla="*/ 38 w 101"/>
                  <a:gd name="T51" fmla="*/ 65 h 155"/>
                  <a:gd name="T52" fmla="*/ 28 w 101"/>
                  <a:gd name="T53" fmla="*/ 102 h 155"/>
                  <a:gd name="T54" fmla="*/ 22 w 101"/>
                  <a:gd name="T55" fmla="*/ 127 h 155"/>
                  <a:gd name="T56" fmla="*/ 21 w 101"/>
                  <a:gd name="T57" fmla="*/ 143 h 155"/>
                  <a:gd name="T58" fmla="*/ 25 w 101"/>
                  <a:gd name="T59" fmla="*/ 149 h 155"/>
                  <a:gd name="T60" fmla="*/ 35 w 101"/>
                  <a:gd name="T61" fmla="*/ 150 h 155"/>
                  <a:gd name="T62" fmla="*/ 47 w 101"/>
                  <a:gd name="T63" fmla="*/ 138 h 155"/>
                  <a:gd name="T64" fmla="*/ 64 w 101"/>
                  <a:gd name="T65" fmla="*/ 83 h 155"/>
                  <a:gd name="T66" fmla="*/ 78 w 101"/>
                  <a:gd name="T67" fmla="*/ 33 h 155"/>
                  <a:gd name="T68" fmla="*/ 79 w 101"/>
                  <a:gd name="T69" fmla="*/ 12 h 155"/>
                  <a:gd name="T70" fmla="*/ 72 w 101"/>
                  <a:gd name="T71" fmla="*/ 5 h 15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155"/>
                  <a:gd name="T110" fmla="*/ 101 w 101"/>
                  <a:gd name="T111" fmla="*/ 155 h 15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155">
                    <a:moveTo>
                      <a:pt x="67" y="0"/>
                    </a:moveTo>
                    <a:lnTo>
                      <a:pt x="73" y="0"/>
                    </a:lnTo>
                    <a:lnTo>
                      <a:pt x="78" y="3"/>
                    </a:lnTo>
                    <a:lnTo>
                      <a:pt x="83" y="4"/>
                    </a:lnTo>
                    <a:lnTo>
                      <a:pt x="93" y="15"/>
                    </a:lnTo>
                    <a:lnTo>
                      <a:pt x="98" y="24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101" y="38"/>
                    </a:lnTo>
                    <a:lnTo>
                      <a:pt x="101" y="42"/>
                    </a:lnTo>
                    <a:lnTo>
                      <a:pt x="99" y="60"/>
                    </a:lnTo>
                    <a:lnTo>
                      <a:pt x="96" y="79"/>
                    </a:lnTo>
                    <a:lnTo>
                      <a:pt x="91" y="97"/>
                    </a:lnTo>
                    <a:lnTo>
                      <a:pt x="84" y="113"/>
                    </a:lnTo>
                    <a:lnTo>
                      <a:pt x="78" y="122"/>
                    </a:lnTo>
                    <a:lnTo>
                      <a:pt x="72" y="131"/>
                    </a:lnTo>
                    <a:lnTo>
                      <a:pt x="58" y="145"/>
                    </a:lnTo>
                    <a:lnTo>
                      <a:pt x="54" y="148"/>
                    </a:lnTo>
                    <a:lnTo>
                      <a:pt x="49" y="150"/>
                    </a:lnTo>
                    <a:lnTo>
                      <a:pt x="46" y="152"/>
                    </a:lnTo>
                    <a:lnTo>
                      <a:pt x="38" y="155"/>
                    </a:lnTo>
                    <a:lnTo>
                      <a:pt x="27" y="155"/>
                    </a:lnTo>
                    <a:lnTo>
                      <a:pt x="19" y="152"/>
                    </a:lnTo>
                    <a:lnTo>
                      <a:pt x="16" y="150"/>
                    </a:lnTo>
                    <a:lnTo>
                      <a:pt x="12" y="146"/>
                    </a:lnTo>
                    <a:lnTo>
                      <a:pt x="10" y="143"/>
                    </a:lnTo>
                    <a:lnTo>
                      <a:pt x="6" y="138"/>
                    </a:lnTo>
                    <a:lnTo>
                      <a:pt x="5" y="133"/>
                    </a:lnTo>
                    <a:lnTo>
                      <a:pt x="1" y="124"/>
                    </a:lnTo>
                    <a:lnTo>
                      <a:pt x="0" y="113"/>
                    </a:lnTo>
                    <a:lnTo>
                      <a:pt x="1" y="96"/>
                    </a:lnTo>
                    <a:lnTo>
                      <a:pt x="4" y="79"/>
                    </a:lnTo>
                    <a:lnTo>
                      <a:pt x="10" y="61"/>
                    </a:lnTo>
                    <a:lnTo>
                      <a:pt x="18" y="42"/>
                    </a:lnTo>
                    <a:lnTo>
                      <a:pt x="28" y="27"/>
                    </a:lnTo>
                    <a:lnTo>
                      <a:pt x="38" y="14"/>
                    </a:lnTo>
                    <a:lnTo>
                      <a:pt x="49" y="5"/>
                    </a:lnTo>
                    <a:lnTo>
                      <a:pt x="54" y="4"/>
                    </a:lnTo>
                    <a:lnTo>
                      <a:pt x="59" y="2"/>
                    </a:lnTo>
                    <a:lnTo>
                      <a:pt x="62" y="0"/>
                    </a:lnTo>
                    <a:lnTo>
                      <a:pt x="67" y="0"/>
                    </a:lnTo>
                    <a:close/>
                    <a:moveTo>
                      <a:pt x="70" y="5"/>
                    </a:moveTo>
                    <a:lnTo>
                      <a:pt x="67" y="5"/>
                    </a:lnTo>
                    <a:lnTo>
                      <a:pt x="60" y="9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6" y="15"/>
                    </a:lnTo>
                    <a:lnTo>
                      <a:pt x="55" y="18"/>
                    </a:lnTo>
                    <a:lnTo>
                      <a:pt x="53" y="22"/>
                    </a:lnTo>
                    <a:lnTo>
                      <a:pt x="52" y="29"/>
                    </a:lnTo>
                    <a:lnTo>
                      <a:pt x="44" y="46"/>
                    </a:lnTo>
                    <a:lnTo>
                      <a:pt x="38" y="65"/>
                    </a:lnTo>
                    <a:lnTo>
                      <a:pt x="33" y="87"/>
                    </a:lnTo>
                    <a:lnTo>
                      <a:pt x="28" y="102"/>
                    </a:lnTo>
                    <a:lnTo>
                      <a:pt x="24" y="113"/>
                    </a:lnTo>
                    <a:lnTo>
                      <a:pt x="22" y="127"/>
                    </a:lnTo>
                    <a:lnTo>
                      <a:pt x="21" y="133"/>
                    </a:lnTo>
                    <a:lnTo>
                      <a:pt x="21" y="143"/>
                    </a:lnTo>
                    <a:lnTo>
                      <a:pt x="23" y="148"/>
                    </a:lnTo>
                    <a:lnTo>
                      <a:pt x="25" y="149"/>
                    </a:lnTo>
                    <a:lnTo>
                      <a:pt x="29" y="150"/>
                    </a:lnTo>
                    <a:lnTo>
                      <a:pt x="35" y="150"/>
                    </a:lnTo>
                    <a:lnTo>
                      <a:pt x="40" y="148"/>
                    </a:lnTo>
                    <a:lnTo>
                      <a:pt x="47" y="138"/>
                    </a:lnTo>
                    <a:lnTo>
                      <a:pt x="56" y="109"/>
                    </a:lnTo>
                    <a:lnTo>
                      <a:pt x="64" y="83"/>
                    </a:lnTo>
                    <a:lnTo>
                      <a:pt x="72" y="52"/>
                    </a:lnTo>
                    <a:lnTo>
                      <a:pt x="78" y="33"/>
                    </a:lnTo>
                    <a:lnTo>
                      <a:pt x="79" y="17"/>
                    </a:lnTo>
                    <a:lnTo>
                      <a:pt x="79" y="12"/>
                    </a:lnTo>
                    <a:lnTo>
                      <a:pt x="77" y="8"/>
                    </a:lnTo>
                    <a:lnTo>
                      <a:pt x="72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Freeform 1616"/>
              <p:cNvSpPr>
                <a:spLocks noChangeAspect="1"/>
              </p:cNvSpPr>
              <p:nvPr/>
            </p:nvSpPr>
            <p:spPr bwMode="auto">
              <a:xfrm>
                <a:off x="1209" y="1888"/>
                <a:ext cx="35" cy="35"/>
              </a:xfrm>
              <a:custGeom>
                <a:avLst/>
                <a:gdLst>
                  <a:gd name="T0" fmla="*/ 16 w 35"/>
                  <a:gd name="T1" fmla="*/ 0 h 35"/>
                  <a:gd name="T2" fmla="*/ 21 w 35"/>
                  <a:gd name="T3" fmla="*/ 0 h 35"/>
                  <a:gd name="T4" fmla="*/ 30 w 35"/>
                  <a:gd name="T5" fmla="*/ 5 h 35"/>
                  <a:gd name="T6" fmla="*/ 33 w 35"/>
                  <a:gd name="T7" fmla="*/ 7 h 35"/>
                  <a:gd name="T8" fmla="*/ 34 w 35"/>
                  <a:gd name="T9" fmla="*/ 11 h 35"/>
                  <a:gd name="T10" fmla="*/ 35 w 35"/>
                  <a:gd name="T11" fmla="*/ 13 h 35"/>
                  <a:gd name="T12" fmla="*/ 35 w 35"/>
                  <a:gd name="T13" fmla="*/ 16 h 35"/>
                  <a:gd name="T14" fmla="*/ 33 w 35"/>
                  <a:gd name="T15" fmla="*/ 25 h 35"/>
                  <a:gd name="T16" fmla="*/ 30 w 35"/>
                  <a:gd name="T17" fmla="*/ 30 h 35"/>
                  <a:gd name="T18" fmla="*/ 28 w 35"/>
                  <a:gd name="T19" fmla="*/ 32 h 35"/>
                  <a:gd name="T20" fmla="*/ 23 w 35"/>
                  <a:gd name="T21" fmla="*/ 35 h 35"/>
                  <a:gd name="T22" fmla="*/ 11 w 35"/>
                  <a:gd name="T23" fmla="*/ 35 h 35"/>
                  <a:gd name="T24" fmla="*/ 10 w 35"/>
                  <a:gd name="T25" fmla="*/ 33 h 35"/>
                  <a:gd name="T26" fmla="*/ 7 w 35"/>
                  <a:gd name="T27" fmla="*/ 32 h 35"/>
                  <a:gd name="T28" fmla="*/ 3 w 35"/>
                  <a:gd name="T29" fmla="*/ 28 h 35"/>
                  <a:gd name="T30" fmla="*/ 0 w 35"/>
                  <a:gd name="T31" fmla="*/ 23 h 35"/>
                  <a:gd name="T32" fmla="*/ 0 w 35"/>
                  <a:gd name="T33" fmla="*/ 11 h 35"/>
                  <a:gd name="T34" fmla="*/ 1 w 35"/>
                  <a:gd name="T35" fmla="*/ 10 h 35"/>
                  <a:gd name="T36" fmla="*/ 3 w 35"/>
                  <a:gd name="T37" fmla="*/ 7 h 35"/>
                  <a:gd name="T38" fmla="*/ 7 w 35"/>
                  <a:gd name="T39" fmla="*/ 2 h 35"/>
                  <a:gd name="T40" fmla="*/ 11 w 35"/>
                  <a:gd name="T41" fmla="*/ 1 h 35"/>
                  <a:gd name="T42" fmla="*/ 13 w 35"/>
                  <a:gd name="T43" fmla="*/ 0 h 35"/>
                  <a:gd name="T44" fmla="*/ 16 w 35"/>
                  <a:gd name="T45" fmla="*/ 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"/>
                  <a:gd name="T70" fmla="*/ 0 h 35"/>
                  <a:gd name="T71" fmla="*/ 35 w 35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" h="35">
                    <a:moveTo>
                      <a:pt x="16" y="0"/>
                    </a:moveTo>
                    <a:lnTo>
                      <a:pt x="21" y="0"/>
                    </a:lnTo>
                    <a:lnTo>
                      <a:pt x="30" y="5"/>
                    </a:lnTo>
                    <a:lnTo>
                      <a:pt x="33" y="7"/>
                    </a:lnTo>
                    <a:lnTo>
                      <a:pt x="34" y="11"/>
                    </a:lnTo>
                    <a:lnTo>
                      <a:pt x="35" y="13"/>
                    </a:lnTo>
                    <a:lnTo>
                      <a:pt x="35" y="16"/>
                    </a:lnTo>
                    <a:lnTo>
                      <a:pt x="33" y="25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3" y="35"/>
                    </a:lnTo>
                    <a:lnTo>
                      <a:pt x="11" y="35"/>
                    </a:lnTo>
                    <a:lnTo>
                      <a:pt x="10" y="33"/>
                    </a:lnTo>
                    <a:lnTo>
                      <a:pt x="7" y="32"/>
                    </a:lnTo>
                    <a:lnTo>
                      <a:pt x="3" y="28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7" y="2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Freeform 1617"/>
              <p:cNvSpPr>
                <a:spLocks noChangeAspect="1"/>
              </p:cNvSpPr>
              <p:nvPr/>
            </p:nvSpPr>
            <p:spPr bwMode="auto">
              <a:xfrm>
                <a:off x="1274" y="1771"/>
                <a:ext cx="105" cy="152"/>
              </a:xfrm>
              <a:custGeom>
                <a:avLst/>
                <a:gdLst>
                  <a:gd name="T0" fmla="*/ 49 w 105"/>
                  <a:gd name="T1" fmla="*/ 0 h 152"/>
                  <a:gd name="T2" fmla="*/ 105 w 105"/>
                  <a:gd name="T3" fmla="*/ 0 h 152"/>
                  <a:gd name="T4" fmla="*/ 98 w 105"/>
                  <a:gd name="T5" fmla="*/ 26 h 152"/>
                  <a:gd name="T6" fmla="*/ 46 w 105"/>
                  <a:gd name="T7" fmla="*/ 26 h 152"/>
                  <a:gd name="T8" fmla="*/ 40 w 105"/>
                  <a:gd name="T9" fmla="*/ 39 h 152"/>
                  <a:gd name="T10" fmla="*/ 55 w 105"/>
                  <a:gd name="T11" fmla="*/ 43 h 152"/>
                  <a:gd name="T12" fmla="*/ 66 w 105"/>
                  <a:gd name="T13" fmla="*/ 49 h 152"/>
                  <a:gd name="T14" fmla="*/ 70 w 105"/>
                  <a:gd name="T15" fmla="*/ 51 h 152"/>
                  <a:gd name="T16" fmla="*/ 74 w 105"/>
                  <a:gd name="T17" fmla="*/ 55 h 152"/>
                  <a:gd name="T18" fmla="*/ 78 w 105"/>
                  <a:gd name="T19" fmla="*/ 57 h 152"/>
                  <a:gd name="T20" fmla="*/ 80 w 105"/>
                  <a:gd name="T21" fmla="*/ 61 h 152"/>
                  <a:gd name="T22" fmla="*/ 82 w 105"/>
                  <a:gd name="T23" fmla="*/ 66 h 152"/>
                  <a:gd name="T24" fmla="*/ 87 w 105"/>
                  <a:gd name="T25" fmla="*/ 78 h 152"/>
                  <a:gd name="T26" fmla="*/ 89 w 105"/>
                  <a:gd name="T27" fmla="*/ 88 h 152"/>
                  <a:gd name="T28" fmla="*/ 87 w 105"/>
                  <a:gd name="T29" fmla="*/ 105 h 152"/>
                  <a:gd name="T30" fmla="*/ 80 w 105"/>
                  <a:gd name="T31" fmla="*/ 119 h 152"/>
                  <a:gd name="T32" fmla="*/ 70 w 105"/>
                  <a:gd name="T33" fmla="*/ 133 h 152"/>
                  <a:gd name="T34" fmla="*/ 56 w 105"/>
                  <a:gd name="T35" fmla="*/ 142 h 152"/>
                  <a:gd name="T36" fmla="*/ 46 w 105"/>
                  <a:gd name="T37" fmla="*/ 148 h 152"/>
                  <a:gd name="T38" fmla="*/ 36 w 105"/>
                  <a:gd name="T39" fmla="*/ 150 h 152"/>
                  <a:gd name="T40" fmla="*/ 24 w 105"/>
                  <a:gd name="T41" fmla="*/ 152 h 152"/>
                  <a:gd name="T42" fmla="*/ 15 w 105"/>
                  <a:gd name="T43" fmla="*/ 152 h 152"/>
                  <a:gd name="T44" fmla="*/ 8 w 105"/>
                  <a:gd name="T45" fmla="*/ 149 h 152"/>
                  <a:gd name="T46" fmla="*/ 5 w 105"/>
                  <a:gd name="T47" fmla="*/ 147 h 152"/>
                  <a:gd name="T48" fmla="*/ 0 w 105"/>
                  <a:gd name="T49" fmla="*/ 137 h 152"/>
                  <a:gd name="T50" fmla="*/ 0 w 105"/>
                  <a:gd name="T51" fmla="*/ 135 h 152"/>
                  <a:gd name="T52" fmla="*/ 1 w 105"/>
                  <a:gd name="T53" fmla="*/ 133 h 152"/>
                  <a:gd name="T54" fmla="*/ 1 w 105"/>
                  <a:gd name="T55" fmla="*/ 130 h 152"/>
                  <a:gd name="T56" fmla="*/ 2 w 105"/>
                  <a:gd name="T57" fmla="*/ 128 h 152"/>
                  <a:gd name="T58" fmla="*/ 5 w 105"/>
                  <a:gd name="T59" fmla="*/ 127 h 152"/>
                  <a:gd name="T60" fmla="*/ 9 w 105"/>
                  <a:gd name="T61" fmla="*/ 127 h 152"/>
                  <a:gd name="T62" fmla="*/ 12 w 105"/>
                  <a:gd name="T63" fmla="*/ 125 h 152"/>
                  <a:gd name="T64" fmla="*/ 14 w 105"/>
                  <a:gd name="T65" fmla="*/ 125 h 152"/>
                  <a:gd name="T66" fmla="*/ 21 w 105"/>
                  <a:gd name="T67" fmla="*/ 129 h 152"/>
                  <a:gd name="T68" fmla="*/ 24 w 105"/>
                  <a:gd name="T69" fmla="*/ 131 h 152"/>
                  <a:gd name="T70" fmla="*/ 27 w 105"/>
                  <a:gd name="T71" fmla="*/ 134 h 152"/>
                  <a:gd name="T72" fmla="*/ 33 w 105"/>
                  <a:gd name="T73" fmla="*/ 140 h 152"/>
                  <a:gd name="T74" fmla="*/ 38 w 105"/>
                  <a:gd name="T75" fmla="*/ 142 h 152"/>
                  <a:gd name="T76" fmla="*/ 43 w 105"/>
                  <a:gd name="T77" fmla="*/ 142 h 152"/>
                  <a:gd name="T78" fmla="*/ 48 w 105"/>
                  <a:gd name="T79" fmla="*/ 141 h 152"/>
                  <a:gd name="T80" fmla="*/ 51 w 105"/>
                  <a:gd name="T81" fmla="*/ 140 h 152"/>
                  <a:gd name="T82" fmla="*/ 56 w 105"/>
                  <a:gd name="T83" fmla="*/ 135 h 152"/>
                  <a:gd name="T84" fmla="*/ 60 w 105"/>
                  <a:gd name="T85" fmla="*/ 128 h 152"/>
                  <a:gd name="T86" fmla="*/ 62 w 105"/>
                  <a:gd name="T87" fmla="*/ 119 h 152"/>
                  <a:gd name="T88" fmla="*/ 63 w 105"/>
                  <a:gd name="T89" fmla="*/ 110 h 152"/>
                  <a:gd name="T90" fmla="*/ 62 w 105"/>
                  <a:gd name="T91" fmla="*/ 97 h 152"/>
                  <a:gd name="T92" fmla="*/ 56 w 105"/>
                  <a:gd name="T93" fmla="*/ 86 h 152"/>
                  <a:gd name="T94" fmla="*/ 55 w 105"/>
                  <a:gd name="T95" fmla="*/ 81 h 152"/>
                  <a:gd name="T96" fmla="*/ 51 w 105"/>
                  <a:gd name="T97" fmla="*/ 76 h 152"/>
                  <a:gd name="T98" fmla="*/ 48 w 105"/>
                  <a:gd name="T99" fmla="*/ 74 h 152"/>
                  <a:gd name="T100" fmla="*/ 44 w 105"/>
                  <a:gd name="T101" fmla="*/ 70 h 152"/>
                  <a:gd name="T102" fmla="*/ 40 w 105"/>
                  <a:gd name="T103" fmla="*/ 68 h 152"/>
                  <a:gd name="T104" fmla="*/ 31 w 105"/>
                  <a:gd name="T105" fmla="*/ 64 h 152"/>
                  <a:gd name="T106" fmla="*/ 19 w 105"/>
                  <a:gd name="T107" fmla="*/ 63 h 152"/>
                  <a:gd name="T108" fmla="*/ 49 w 105"/>
                  <a:gd name="T109" fmla="*/ 0 h 1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5"/>
                  <a:gd name="T166" fmla="*/ 0 h 152"/>
                  <a:gd name="T167" fmla="*/ 105 w 105"/>
                  <a:gd name="T168" fmla="*/ 152 h 1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5" h="152">
                    <a:moveTo>
                      <a:pt x="49" y="0"/>
                    </a:moveTo>
                    <a:lnTo>
                      <a:pt x="105" y="0"/>
                    </a:lnTo>
                    <a:lnTo>
                      <a:pt x="98" y="26"/>
                    </a:lnTo>
                    <a:lnTo>
                      <a:pt x="46" y="26"/>
                    </a:lnTo>
                    <a:lnTo>
                      <a:pt x="40" y="39"/>
                    </a:lnTo>
                    <a:lnTo>
                      <a:pt x="55" y="43"/>
                    </a:lnTo>
                    <a:lnTo>
                      <a:pt x="66" y="49"/>
                    </a:lnTo>
                    <a:lnTo>
                      <a:pt x="70" y="51"/>
                    </a:lnTo>
                    <a:lnTo>
                      <a:pt x="74" y="55"/>
                    </a:lnTo>
                    <a:lnTo>
                      <a:pt x="78" y="57"/>
                    </a:lnTo>
                    <a:lnTo>
                      <a:pt x="80" y="61"/>
                    </a:lnTo>
                    <a:lnTo>
                      <a:pt x="82" y="66"/>
                    </a:lnTo>
                    <a:lnTo>
                      <a:pt x="87" y="78"/>
                    </a:lnTo>
                    <a:lnTo>
                      <a:pt x="89" y="88"/>
                    </a:lnTo>
                    <a:lnTo>
                      <a:pt x="87" y="105"/>
                    </a:lnTo>
                    <a:lnTo>
                      <a:pt x="80" y="119"/>
                    </a:lnTo>
                    <a:lnTo>
                      <a:pt x="70" y="133"/>
                    </a:lnTo>
                    <a:lnTo>
                      <a:pt x="56" y="142"/>
                    </a:lnTo>
                    <a:lnTo>
                      <a:pt x="46" y="148"/>
                    </a:lnTo>
                    <a:lnTo>
                      <a:pt x="36" y="150"/>
                    </a:lnTo>
                    <a:lnTo>
                      <a:pt x="24" y="152"/>
                    </a:lnTo>
                    <a:lnTo>
                      <a:pt x="15" y="152"/>
                    </a:lnTo>
                    <a:lnTo>
                      <a:pt x="8" y="149"/>
                    </a:lnTo>
                    <a:lnTo>
                      <a:pt x="5" y="147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1" y="133"/>
                    </a:lnTo>
                    <a:lnTo>
                      <a:pt x="1" y="130"/>
                    </a:lnTo>
                    <a:lnTo>
                      <a:pt x="2" y="128"/>
                    </a:lnTo>
                    <a:lnTo>
                      <a:pt x="5" y="127"/>
                    </a:lnTo>
                    <a:lnTo>
                      <a:pt x="9" y="127"/>
                    </a:lnTo>
                    <a:lnTo>
                      <a:pt x="12" y="125"/>
                    </a:lnTo>
                    <a:lnTo>
                      <a:pt x="14" y="125"/>
                    </a:lnTo>
                    <a:lnTo>
                      <a:pt x="21" y="129"/>
                    </a:lnTo>
                    <a:lnTo>
                      <a:pt x="24" y="131"/>
                    </a:lnTo>
                    <a:lnTo>
                      <a:pt x="27" y="134"/>
                    </a:lnTo>
                    <a:lnTo>
                      <a:pt x="33" y="140"/>
                    </a:lnTo>
                    <a:lnTo>
                      <a:pt x="38" y="142"/>
                    </a:lnTo>
                    <a:lnTo>
                      <a:pt x="43" y="142"/>
                    </a:lnTo>
                    <a:lnTo>
                      <a:pt x="48" y="141"/>
                    </a:lnTo>
                    <a:lnTo>
                      <a:pt x="51" y="140"/>
                    </a:lnTo>
                    <a:lnTo>
                      <a:pt x="56" y="135"/>
                    </a:lnTo>
                    <a:lnTo>
                      <a:pt x="60" y="128"/>
                    </a:lnTo>
                    <a:lnTo>
                      <a:pt x="62" y="119"/>
                    </a:lnTo>
                    <a:lnTo>
                      <a:pt x="63" y="110"/>
                    </a:lnTo>
                    <a:lnTo>
                      <a:pt x="62" y="97"/>
                    </a:lnTo>
                    <a:lnTo>
                      <a:pt x="56" y="86"/>
                    </a:lnTo>
                    <a:lnTo>
                      <a:pt x="55" y="81"/>
                    </a:lnTo>
                    <a:lnTo>
                      <a:pt x="51" y="76"/>
                    </a:lnTo>
                    <a:lnTo>
                      <a:pt x="48" y="74"/>
                    </a:lnTo>
                    <a:lnTo>
                      <a:pt x="44" y="70"/>
                    </a:lnTo>
                    <a:lnTo>
                      <a:pt x="40" y="68"/>
                    </a:lnTo>
                    <a:lnTo>
                      <a:pt x="31" y="64"/>
                    </a:lnTo>
                    <a:lnTo>
                      <a:pt x="19" y="6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" name="Line 1618"/>
              <p:cNvSpPr>
                <a:spLocks noChangeAspect="1" noChangeShapeType="1"/>
              </p:cNvSpPr>
              <p:nvPr/>
            </p:nvSpPr>
            <p:spPr bwMode="auto">
              <a:xfrm>
                <a:off x="1428" y="1499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" name="Freeform 1619"/>
              <p:cNvSpPr>
                <a:spLocks noChangeAspect="1"/>
              </p:cNvSpPr>
              <p:nvPr/>
            </p:nvSpPr>
            <p:spPr bwMode="auto">
              <a:xfrm>
                <a:off x="1273" y="1424"/>
                <a:ext cx="93" cy="152"/>
              </a:xfrm>
              <a:custGeom>
                <a:avLst/>
                <a:gdLst>
                  <a:gd name="T0" fmla="*/ 93 w 93"/>
                  <a:gd name="T1" fmla="*/ 0 h 152"/>
                  <a:gd name="T2" fmla="*/ 58 w 93"/>
                  <a:gd name="T3" fmla="*/ 124 h 152"/>
                  <a:gd name="T4" fmla="*/ 56 w 93"/>
                  <a:gd name="T5" fmla="*/ 129 h 152"/>
                  <a:gd name="T6" fmla="*/ 55 w 93"/>
                  <a:gd name="T7" fmla="*/ 133 h 152"/>
                  <a:gd name="T8" fmla="*/ 53 w 93"/>
                  <a:gd name="T9" fmla="*/ 135 h 152"/>
                  <a:gd name="T10" fmla="*/ 53 w 93"/>
                  <a:gd name="T11" fmla="*/ 139 h 152"/>
                  <a:gd name="T12" fmla="*/ 55 w 93"/>
                  <a:gd name="T13" fmla="*/ 139 h 152"/>
                  <a:gd name="T14" fmla="*/ 55 w 93"/>
                  <a:gd name="T15" fmla="*/ 141 h 152"/>
                  <a:gd name="T16" fmla="*/ 58 w 93"/>
                  <a:gd name="T17" fmla="*/ 145 h 152"/>
                  <a:gd name="T18" fmla="*/ 63 w 93"/>
                  <a:gd name="T19" fmla="*/ 145 h 152"/>
                  <a:gd name="T20" fmla="*/ 65 w 93"/>
                  <a:gd name="T21" fmla="*/ 146 h 152"/>
                  <a:gd name="T22" fmla="*/ 69 w 93"/>
                  <a:gd name="T23" fmla="*/ 147 h 152"/>
                  <a:gd name="T24" fmla="*/ 74 w 93"/>
                  <a:gd name="T25" fmla="*/ 147 h 152"/>
                  <a:gd name="T26" fmla="*/ 74 w 93"/>
                  <a:gd name="T27" fmla="*/ 152 h 152"/>
                  <a:gd name="T28" fmla="*/ 0 w 93"/>
                  <a:gd name="T29" fmla="*/ 152 h 152"/>
                  <a:gd name="T30" fmla="*/ 2 w 93"/>
                  <a:gd name="T31" fmla="*/ 147 h 152"/>
                  <a:gd name="T32" fmla="*/ 10 w 93"/>
                  <a:gd name="T33" fmla="*/ 147 h 152"/>
                  <a:gd name="T34" fmla="*/ 14 w 93"/>
                  <a:gd name="T35" fmla="*/ 146 h 152"/>
                  <a:gd name="T36" fmla="*/ 16 w 93"/>
                  <a:gd name="T37" fmla="*/ 145 h 152"/>
                  <a:gd name="T38" fmla="*/ 19 w 93"/>
                  <a:gd name="T39" fmla="*/ 145 h 152"/>
                  <a:gd name="T40" fmla="*/ 24 w 93"/>
                  <a:gd name="T41" fmla="*/ 142 h 152"/>
                  <a:gd name="T42" fmla="*/ 25 w 93"/>
                  <a:gd name="T43" fmla="*/ 140 h 152"/>
                  <a:gd name="T44" fmla="*/ 26 w 93"/>
                  <a:gd name="T45" fmla="*/ 139 h 152"/>
                  <a:gd name="T46" fmla="*/ 27 w 93"/>
                  <a:gd name="T47" fmla="*/ 136 h 152"/>
                  <a:gd name="T48" fmla="*/ 28 w 93"/>
                  <a:gd name="T49" fmla="*/ 133 h 152"/>
                  <a:gd name="T50" fmla="*/ 28 w 93"/>
                  <a:gd name="T51" fmla="*/ 129 h 152"/>
                  <a:gd name="T52" fmla="*/ 30 w 93"/>
                  <a:gd name="T53" fmla="*/ 124 h 152"/>
                  <a:gd name="T54" fmla="*/ 51 w 93"/>
                  <a:gd name="T55" fmla="*/ 52 h 152"/>
                  <a:gd name="T56" fmla="*/ 56 w 93"/>
                  <a:gd name="T57" fmla="*/ 40 h 152"/>
                  <a:gd name="T58" fmla="*/ 57 w 93"/>
                  <a:gd name="T59" fmla="*/ 36 h 152"/>
                  <a:gd name="T60" fmla="*/ 57 w 93"/>
                  <a:gd name="T61" fmla="*/ 34 h 152"/>
                  <a:gd name="T62" fmla="*/ 58 w 93"/>
                  <a:gd name="T63" fmla="*/ 32 h 152"/>
                  <a:gd name="T64" fmla="*/ 58 w 93"/>
                  <a:gd name="T65" fmla="*/ 24 h 152"/>
                  <a:gd name="T66" fmla="*/ 56 w 93"/>
                  <a:gd name="T67" fmla="*/ 19 h 152"/>
                  <a:gd name="T68" fmla="*/ 51 w 93"/>
                  <a:gd name="T69" fmla="*/ 17 h 152"/>
                  <a:gd name="T70" fmla="*/ 34 w 93"/>
                  <a:gd name="T71" fmla="*/ 17 h 152"/>
                  <a:gd name="T72" fmla="*/ 34 w 93"/>
                  <a:gd name="T73" fmla="*/ 15 h 152"/>
                  <a:gd name="T74" fmla="*/ 88 w 93"/>
                  <a:gd name="T75" fmla="*/ 0 h 152"/>
                  <a:gd name="T76" fmla="*/ 93 w 93"/>
                  <a:gd name="T77" fmla="*/ 0 h 1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152"/>
                  <a:gd name="T119" fmla="*/ 93 w 93"/>
                  <a:gd name="T120" fmla="*/ 152 h 15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152">
                    <a:moveTo>
                      <a:pt x="93" y="0"/>
                    </a:moveTo>
                    <a:lnTo>
                      <a:pt x="58" y="124"/>
                    </a:lnTo>
                    <a:lnTo>
                      <a:pt x="56" y="129"/>
                    </a:lnTo>
                    <a:lnTo>
                      <a:pt x="55" y="133"/>
                    </a:lnTo>
                    <a:lnTo>
                      <a:pt x="53" y="135"/>
                    </a:lnTo>
                    <a:lnTo>
                      <a:pt x="53" y="139"/>
                    </a:lnTo>
                    <a:lnTo>
                      <a:pt x="55" y="139"/>
                    </a:lnTo>
                    <a:lnTo>
                      <a:pt x="55" y="141"/>
                    </a:lnTo>
                    <a:lnTo>
                      <a:pt x="58" y="145"/>
                    </a:lnTo>
                    <a:lnTo>
                      <a:pt x="63" y="145"/>
                    </a:lnTo>
                    <a:lnTo>
                      <a:pt x="65" y="146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152"/>
                    </a:lnTo>
                    <a:lnTo>
                      <a:pt x="0" y="152"/>
                    </a:lnTo>
                    <a:lnTo>
                      <a:pt x="2" y="147"/>
                    </a:lnTo>
                    <a:lnTo>
                      <a:pt x="10" y="147"/>
                    </a:lnTo>
                    <a:lnTo>
                      <a:pt x="14" y="146"/>
                    </a:lnTo>
                    <a:lnTo>
                      <a:pt x="16" y="145"/>
                    </a:lnTo>
                    <a:lnTo>
                      <a:pt x="19" y="145"/>
                    </a:lnTo>
                    <a:lnTo>
                      <a:pt x="24" y="142"/>
                    </a:lnTo>
                    <a:lnTo>
                      <a:pt x="25" y="140"/>
                    </a:lnTo>
                    <a:lnTo>
                      <a:pt x="26" y="139"/>
                    </a:lnTo>
                    <a:lnTo>
                      <a:pt x="27" y="136"/>
                    </a:lnTo>
                    <a:lnTo>
                      <a:pt x="28" y="133"/>
                    </a:lnTo>
                    <a:lnTo>
                      <a:pt x="28" y="129"/>
                    </a:lnTo>
                    <a:lnTo>
                      <a:pt x="30" y="124"/>
                    </a:lnTo>
                    <a:lnTo>
                      <a:pt x="51" y="52"/>
                    </a:lnTo>
                    <a:lnTo>
                      <a:pt x="56" y="40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8" y="32"/>
                    </a:lnTo>
                    <a:lnTo>
                      <a:pt x="58" y="24"/>
                    </a:lnTo>
                    <a:lnTo>
                      <a:pt x="56" y="19"/>
                    </a:lnTo>
                    <a:lnTo>
                      <a:pt x="51" y="17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88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6" name="Line 1620"/>
              <p:cNvSpPr>
                <a:spLocks noChangeAspect="1" noChangeShapeType="1"/>
              </p:cNvSpPr>
              <p:nvPr/>
            </p:nvSpPr>
            <p:spPr bwMode="auto">
              <a:xfrm>
                <a:off x="1428" y="1155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7" name="Freeform 1621"/>
              <p:cNvSpPr>
                <a:spLocks noChangeAspect="1"/>
              </p:cNvSpPr>
              <p:nvPr/>
            </p:nvSpPr>
            <p:spPr bwMode="auto">
              <a:xfrm>
                <a:off x="1104" y="1080"/>
                <a:ext cx="93" cy="152"/>
              </a:xfrm>
              <a:custGeom>
                <a:avLst/>
                <a:gdLst>
                  <a:gd name="T0" fmla="*/ 93 w 93"/>
                  <a:gd name="T1" fmla="*/ 0 h 152"/>
                  <a:gd name="T2" fmla="*/ 59 w 93"/>
                  <a:gd name="T3" fmla="*/ 124 h 152"/>
                  <a:gd name="T4" fmla="*/ 56 w 93"/>
                  <a:gd name="T5" fmla="*/ 129 h 152"/>
                  <a:gd name="T6" fmla="*/ 55 w 93"/>
                  <a:gd name="T7" fmla="*/ 133 h 152"/>
                  <a:gd name="T8" fmla="*/ 54 w 93"/>
                  <a:gd name="T9" fmla="*/ 135 h 152"/>
                  <a:gd name="T10" fmla="*/ 54 w 93"/>
                  <a:gd name="T11" fmla="*/ 139 h 152"/>
                  <a:gd name="T12" fmla="*/ 55 w 93"/>
                  <a:gd name="T13" fmla="*/ 139 h 152"/>
                  <a:gd name="T14" fmla="*/ 55 w 93"/>
                  <a:gd name="T15" fmla="*/ 141 h 152"/>
                  <a:gd name="T16" fmla="*/ 59 w 93"/>
                  <a:gd name="T17" fmla="*/ 145 h 152"/>
                  <a:gd name="T18" fmla="*/ 63 w 93"/>
                  <a:gd name="T19" fmla="*/ 145 h 152"/>
                  <a:gd name="T20" fmla="*/ 66 w 93"/>
                  <a:gd name="T21" fmla="*/ 146 h 152"/>
                  <a:gd name="T22" fmla="*/ 69 w 93"/>
                  <a:gd name="T23" fmla="*/ 147 h 152"/>
                  <a:gd name="T24" fmla="*/ 74 w 93"/>
                  <a:gd name="T25" fmla="*/ 147 h 152"/>
                  <a:gd name="T26" fmla="*/ 74 w 93"/>
                  <a:gd name="T27" fmla="*/ 152 h 152"/>
                  <a:gd name="T28" fmla="*/ 0 w 93"/>
                  <a:gd name="T29" fmla="*/ 152 h 152"/>
                  <a:gd name="T30" fmla="*/ 2 w 93"/>
                  <a:gd name="T31" fmla="*/ 147 h 152"/>
                  <a:gd name="T32" fmla="*/ 11 w 93"/>
                  <a:gd name="T33" fmla="*/ 147 h 152"/>
                  <a:gd name="T34" fmla="*/ 14 w 93"/>
                  <a:gd name="T35" fmla="*/ 146 h 152"/>
                  <a:gd name="T36" fmla="*/ 17 w 93"/>
                  <a:gd name="T37" fmla="*/ 145 h 152"/>
                  <a:gd name="T38" fmla="*/ 19 w 93"/>
                  <a:gd name="T39" fmla="*/ 145 h 152"/>
                  <a:gd name="T40" fmla="*/ 24 w 93"/>
                  <a:gd name="T41" fmla="*/ 142 h 152"/>
                  <a:gd name="T42" fmla="*/ 25 w 93"/>
                  <a:gd name="T43" fmla="*/ 140 h 152"/>
                  <a:gd name="T44" fmla="*/ 26 w 93"/>
                  <a:gd name="T45" fmla="*/ 139 h 152"/>
                  <a:gd name="T46" fmla="*/ 28 w 93"/>
                  <a:gd name="T47" fmla="*/ 136 h 152"/>
                  <a:gd name="T48" fmla="*/ 29 w 93"/>
                  <a:gd name="T49" fmla="*/ 133 h 152"/>
                  <a:gd name="T50" fmla="*/ 29 w 93"/>
                  <a:gd name="T51" fmla="*/ 129 h 152"/>
                  <a:gd name="T52" fmla="*/ 30 w 93"/>
                  <a:gd name="T53" fmla="*/ 124 h 152"/>
                  <a:gd name="T54" fmla="*/ 51 w 93"/>
                  <a:gd name="T55" fmla="*/ 51 h 152"/>
                  <a:gd name="T56" fmla="*/ 56 w 93"/>
                  <a:gd name="T57" fmla="*/ 39 h 152"/>
                  <a:gd name="T58" fmla="*/ 57 w 93"/>
                  <a:gd name="T59" fmla="*/ 36 h 152"/>
                  <a:gd name="T60" fmla="*/ 57 w 93"/>
                  <a:gd name="T61" fmla="*/ 33 h 152"/>
                  <a:gd name="T62" fmla="*/ 59 w 93"/>
                  <a:gd name="T63" fmla="*/ 32 h 152"/>
                  <a:gd name="T64" fmla="*/ 59 w 93"/>
                  <a:gd name="T65" fmla="*/ 24 h 152"/>
                  <a:gd name="T66" fmla="*/ 56 w 93"/>
                  <a:gd name="T67" fmla="*/ 19 h 152"/>
                  <a:gd name="T68" fmla="*/ 51 w 93"/>
                  <a:gd name="T69" fmla="*/ 17 h 152"/>
                  <a:gd name="T70" fmla="*/ 35 w 93"/>
                  <a:gd name="T71" fmla="*/ 17 h 152"/>
                  <a:gd name="T72" fmla="*/ 35 w 93"/>
                  <a:gd name="T73" fmla="*/ 14 h 152"/>
                  <a:gd name="T74" fmla="*/ 89 w 93"/>
                  <a:gd name="T75" fmla="*/ 0 h 152"/>
                  <a:gd name="T76" fmla="*/ 93 w 93"/>
                  <a:gd name="T77" fmla="*/ 0 h 15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3"/>
                  <a:gd name="T118" fmla="*/ 0 h 152"/>
                  <a:gd name="T119" fmla="*/ 93 w 93"/>
                  <a:gd name="T120" fmla="*/ 152 h 15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3" h="152">
                    <a:moveTo>
                      <a:pt x="93" y="0"/>
                    </a:moveTo>
                    <a:lnTo>
                      <a:pt x="59" y="124"/>
                    </a:lnTo>
                    <a:lnTo>
                      <a:pt x="56" y="129"/>
                    </a:lnTo>
                    <a:lnTo>
                      <a:pt x="55" y="133"/>
                    </a:lnTo>
                    <a:lnTo>
                      <a:pt x="54" y="135"/>
                    </a:lnTo>
                    <a:lnTo>
                      <a:pt x="54" y="139"/>
                    </a:lnTo>
                    <a:lnTo>
                      <a:pt x="55" y="139"/>
                    </a:lnTo>
                    <a:lnTo>
                      <a:pt x="55" y="141"/>
                    </a:lnTo>
                    <a:lnTo>
                      <a:pt x="59" y="145"/>
                    </a:lnTo>
                    <a:lnTo>
                      <a:pt x="63" y="145"/>
                    </a:lnTo>
                    <a:lnTo>
                      <a:pt x="66" y="146"/>
                    </a:lnTo>
                    <a:lnTo>
                      <a:pt x="69" y="147"/>
                    </a:lnTo>
                    <a:lnTo>
                      <a:pt x="74" y="147"/>
                    </a:lnTo>
                    <a:lnTo>
                      <a:pt x="74" y="152"/>
                    </a:lnTo>
                    <a:lnTo>
                      <a:pt x="0" y="152"/>
                    </a:lnTo>
                    <a:lnTo>
                      <a:pt x="2" y="147"/>
                    </a:lnTo>
                    <a:lnTo>
                      <a:pt x="11" y="147"/>
                    </a:lnTo>
                    <a:lnTo>
                      <a:pt x="14" y="146"/>
                    </a:lnTo>
                    <a:lnTo>
                      <a:pt x="17" y="145"/>
                    </a:lnTo>
                    <a:lnTo>
                      <a:pt x="19" y="145"/>
                    </a:lnTo>
                    <a:lnTo>
                      <a:pt x="24" y="142"/>
                    </a:lnTo>
                    <a:lnTo>
                      <a:pt x="25" y="140"/>
                    </a:lnTo>
                    <a:lnTo>
                      <a:pt x="26" y="139"/>
                    </a:lnTo>
                    <a:lnTo>
                      <a:pt x="28" y="136"/>
                    </a:lnTo>
                    <a:lnTo>
                      <a:pt x="29" y="133"/>
                    </a:lnTo>
                    <a:lnTo>
                      <a:pt x="29" y="129"/>
                    </a:lnTo>
                    <a:lnTo>
                      <a:pt x="30" y="124"/>
                    </a:lnTo>
                    <a:lnTo>
                      <a:pt x="51" y="51"/>
                    </a:lnTo>
                    <a:lnTo>
                      <a:pt x="56" y="39"/>
                    </a:lnTo>
                    <a:lnTo>
                      <a:pt x="57" y="36"/>
                    </a:lnTo>
                    <a:lnTo>
                      <a:pt x="57" y="33"/>
                    </a:lnTo>
                    <a:lnTo>
                      <a:pt x="59" y="32"/>
                    </a:lnTo>
                    <a:lnTo>
                      <a:pt x="59" y="24"/>
                    </a:lnTo>
                    <a:lnTo>
                      <a:pt x="56" y="19"/>
                    </a:lnTo>
                    <a:lnTo>
                      <a:pt x="51" y="17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89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8" name="Freeform 1622"/>
              <p:cNvSpPr>
                <a:spLocks noChangeAspect="1"/>
              </p:cNvSpPr>
              <p:nvPr/>
            </p:nvSpPr>
            <p:spPr bwMode="auto">
              <a:xfrm>
                <a:off x="1209" y="1199"/>
                <a:ext cx="35" cy="35"/>
              </a:xfrm>
              <a:custGeom>
                <a:avLst/>
                <a:gdLst>
                  <a:gd name="T0" fmla="*/ 16 w 35"/>
                  <a:gd name="T1" fmla="*/ 0 h 35"/>
                  <a:gd name="T2" fmla="*/ 21 w 35"/>
                  <a:gd name="T3" fmla="*/ 0 h 35"/>
                  <a:gd name="T4" fmla="*/ 30 w 35"/>
                  <a:gd name="T5" fmla="*/ 5 h 35"/>
                  <a:gd name="T6" fmla="*/ 33 w 35"/>
                  <a:gd name="T7" fmla="*/ 8 h 35"/>
                  <a:gd name="T8" fmla="*/ 34 w 35"/>
                  <a:gd name="T9" fmla="*/ 11 h 35"/>
                  <a:gd name="T10" fmla="*/ 35 w 35"/>
                  <a:gd name="T11" fmla="*/ 14 h 35"/>
                  <a:gd name="T12" fmla="*/ 35 w 35"/>
                  <a:gd name="T13" fmla="*/ 16 h 35"/>
                  <a:gd name="T14" fmla="*/ 33 w 35"/>
                  <a:gd name="T15" fmla="*/ 26 h 35"/>
                  <a:gd name="T16" fmla="*/ 30 w 35"/>
                  <a:gd name="T17" fmla="*/ 30 h 35"/>
                  <a:gd name="T18" fmla="*/ 28 w 35"/>
                  <a:gd name="T19" fmla="*/ 33 h 35"/>
                  <a:gd name="T20" fmla="*/ 23 w 35"/>
                  <a:gd name="T21" fmla="*/ 35 h 35"/>
                  <a:gd name="T22" fmla="*/ 11 w 35"/>
                  <a:gd name="T23" fmla="*/ 35 h 35"/>
                  <a:gd name="T24" fmla="*/ 10 w 35"/>
                  <a:gd name="T25" fmla="*/ 34 h 35"/>
                  <a:gd name="T26" fmla="*/ 7 w 35"/>
                  <a:gd name="T27" fmla="*/ 33 h 35"/>
                  <a:gd name="T28" fmla="*/ 3 w 35"/>
                  <a:gd name="T29" fmla="*/ 28 h 35"/>
                  <a:gd name="T30" fmla="*/ 0 w 35"/>
                  <a:gd name="T31" fmla="*/ 23 h 35"/>
                  <a:gd name="T32" fmla="*/ 0 w 35"/>
                  <a:gd name="T33" fmla="*/ 11 h 35"/>
                  <a:gd name="T34" fmla="*/ 1 w 35"/>
                  <a:gd name="T35" fmla="*/ 10 h 35"/>
                  <a:gd name="T36" fmla="*/ 3 w 35"/>
                  <a:gd name="T37" fmla="*/ 8 h 35"/>
                  <a:gd name="T38" fmla="*/ 7 w 35"/>
                  <a:gd name="T39" fmla="*/ 3 h 35"/>
                  <a:gd name="T40" fmla="*/ 11 w 35"/>
                  <a:gd name="T41" fmla="*/ 2 h 35"/>
                  <a:gd name="T42" fmla="*/ 13 w 35"/>
                  <a:gd name="T43" fmla="*/ 0 h 35"/>
                  <a:gd name="T44" fmla="*/ 16 w 35"/>
                  <a:gd name="T45" fmla="*/ 0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"/>
                  <a:gd name="T70" fmla="*/ 0 h 35"/>
                  <a:gd name="T71" fmla="*/ 35 w 35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" h="35">
                    <a:moveTo>
                      <a:pt x="16" y="0"/>
                    </a:moveTo>
                    <a:lnTo>
                      <a:pt x="21" y="0"/>
                    </a:lnTo>
                    <a:lnTo>
                      <a:pt x="30" y="5"/>
                    </a:lnTo>
                    <a:lnTo>
                      <a:pt x="33" y="8"/>
                    </a:lnTo>
                    <a:lnTo>
                      <a:pt x="34" y="11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3" y="26"/>
                    </a:lnTo>
                    <a:lnTo>
                      <a:pt x="30" y="30"/>
                    </a:lnTo>
                    <a:lnTo>
                      <a:pt x="28" y="33"/>
                    </a:lnTo>
                    <a:lnTo>
                      <a:pt x="23" y="35"/>
                    </a:lnTo>
                    <a:lnTo>
                      <a:pt x="11" y="35"/>
                    </a:lnTo>
                    <a:lnTo>
                      <a:pt x="10" y="34"/>
                    </a:lnTo>
                    <a:lnTo>
                      <a:pt x="7" y="33"/>
                    </a:lnTo>
                    <a:lnTo>
                      <a:pt x="3" y="28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9" name="Freeform 1623"/>
              <p:cNvSpPr>
                <a:spLocks noChangeAspect="1"/>
              </p:cNvSpPr>
              <p:nvPr/>
            </p:nvSpPr>
            <p:spPr bwMode="auto">
              <a:xfrm>
                <a:off x="1274" y="1082"/>
                <a:ext cx="105" cy="152"/>
              </a:xfrm>
              <a:custGeom>
                <a:avLst/>
                <a:gdLst>
                  <a:gd name="T0" fmla="*/ 49 w 105"/>
                  <a:gd name="T1" fmla="*/ 0 h 152"/>
                  <a:gd name="T2" fmla="*/ 105 w 105"/>
                  <a:gd name="T3" fmla="*/ 0 h 152"/>
                  <a:gd name="T4" fmla="*/ 98 w 105"/>
                  <a:gd name="T5" fmla="*/ 27 h 152"/>
                  <a:gd name="T6" fmla="*/ 46 w 105"/>
                  <a:gd name="T7" fmla="*/ 27 h 152"/>
                  <a:gd name="T8" fmla="*/ 40 w 105"/>
                  <a:gd name="T9" fmla="*/ 40 h 152"/>
                  <a:gd name="T10" fmla="*/ 55 w 105"/>
                  <a:gd name="T11" fmla="*/ 43 h 152"/>
                  <a:gd name="T12" fmla="*/ 66 w 105"/>
                  <a:gd name="T13" fmla="*/ 49 h 152"/>
                  <a:gd name="T14" fmla="*/ 70 w 105"/>
                  <a:gd name="T15" fmla="*/ 52 h 152"/>
                  <a:gd name="T16" fmla="*/ 74 w 105"/>
                  <a:gd name="T17" fmla="*/ 55 h 152"/>
                  <a:gd name="T18" fmla="*/ 78 w 105"/>
                  <a:gd name="T19" fmla="*/ 58 h 152"/>
                  <a:gd name="T20" fmla="*/ 80 w 105"/>
                  <a:gd name="T21" fmla="*/ 61 h 152"/>
                  <a:gd name="T22" fmla="*/ 82 w 105"/>
                  <a:gd name="T23" fmla="*/ 66 h 152"/>
                  <a:gd name="T24" fmla="*/ 87 w 105"/>
                  <a:gd name="T25" fmla="*/ 78 h 152"/>
                  <a:gd name="T26" fmla="*/ 89 w 105"/>
                  <a:gd name="T27" fmla="*/ 89 h 152"/>
                  <a:gd name="T28" fmla="*/ 87 w 105"/>
                  <a:gd name="T29" fmla="*/ 105 h 152"/>
                  <a:gd name="T30" fmla="*/ 80 w 105"/>
                  <a:gd name="T31" fmla="*/ 120 h 152"/>
                  <a:gd name="T32" fmla="*/ 70 w 105"/>
                  <a:gd name="T33" fmla="*/ 133 h 152"/>
                  <a:gd name="T34" fmla="*/ 56 w 105"/>
                  <a:gd name="T35" fmla="*/ 143 h 152"/>
                  <a:gd name="T36" fmla="*/ 46 w 105"/>
                  <a:gd name="T37" fmla="*/ 148 h 152"/>
                  <a:gd name="T38" fmla="*/ 36 w 105"/>
                  <a:gd name="T39" fmla="*/ 151 h 152"/>
                  <a:gd name="T40" fmla="*/ 24 w 105"/>
                  <a:gd name="T41" fmla="*/ 152 h 152"/>
                  <a:gd name="T42" fmla="*/ 15 w 105"/>
                  <a:gd name="T43" fmla="*/ 152 h 152"/>
                  <a:gd name="T44" fmla="*/ 8 w 105"/>
                  <a:gd name="T45" fmla="*/ 150 h 152"/>
                  <a:gd name="T46" fmla="*/ 5 w 105"/>
                  <a:gd name="T47" fmla="*/ 147 h 152"/>
                  <a:gd name="T48" fmla="*/ 0 w 105"/>
                  <a:gd name="T49" fmla="*/ 138 h 152"/>
                  <a:gd name="T50" fmla="*/ 0 w 105"/>
                  <a:gd name="T51" fmla="*/ 135 h 152"/>
                  <a:gd name="T52" fmla="*/ 1 w 105"/>
                  <a:gd name="T53" fmla="*/ 133 h 152"/>
                  <a:gd name="T54" fmla="*/ 1 w 105"/>
                  <a:gd name="T55" fmla="*/ 131 h 152"/>
                  <a:gd name="T56" fmla="*/ 2 w 105"/>
                  <a:gd name="T57" fmla="*/ 128 h 152"/>
                  <a:gd name="T58" fmla="*/ 5 w 105"/>
                  <a:gd name="T59" fmla="*/ 127 h 152"/>
                  <a:gd name="T60" fmla="*/ 9 w 105"/>
                  <a:gd name="T61" fmla="*/ 127 h 152"/>
                  <a:gd name="T62" fmla="*/ 12 w 105"/>
                  <a:gd name="T63" fmla="*/ 126 h 152"/>
                  <a:gd name="T64" fmla="*/ 14 w 105"/>
                  <a:gd name="T65" fmla="*/ 126 h 152"/>
                  <a:gd name="T66" fmla="*/ 21 w 105"/>
                  <a:gd name="T67" fmla="*/ 129 h 152"/>
                  <a:gd name="T68" fmla="*/ 24 w 105"/>
                  <a:gd name="T69" fmla="*/ 132 h 152"/>
                  <a:gd name="T70" fmla="*/ 27 w 105"/>
                  <a:gd name="T71" fmla="*/ 134 h 152"/>
                  <a:gd name="T72" fmla="*/ 33 w 105"/>
                  <a:gd name="T73" fmla="*/ 140 h 152"/>
                  <a:gd name="T74" fmla="*/ 38 w 105"/>
                  <a:gd name="T75" fmla="*/ 143 h 152"/>
                  <a:gd name="T76" fmla="*/ 43 w 105"/>
                  <a:gd name="T77" fmla="*/ 143 h 152"/>
                  <a:gd name="T78" fmla="*/ 48 w 105"/>
                  <a:gd name="T79" fmla="*/ 141 h 152"/>
                  <a:gd name="T80" fmla="*/ 51 w 105"/>
                  <a:gd name="T81" fmla="*/ 140 h 152"/>
                  <a:gd name="T82" fmla="*/ 56 w 105"/>
                  <a:gd name="T83" fmla="*/ 135 h 152"/>
                  <a:gd name="T84" fmla="*/ 60 w 105"/>
                  <a:gd name="T85" fmla="*/ 128 h 152"/>
                  <a:gd name="T86" fmla="*/ 62 w 105"/>
                  <a:gd name="T87" fmla="*/ 120 h 152"/>
                  <a:gd name="T88" fmla="*/ 63 w 105"/>
                  <a:gd name="T89" fmla="*/ 110 h 152"/>
                  <a:gd name="T90" fmla="*/ 62 w 105"/>
                  <a:gd name="T91" fmla="*/ 97 h 152"/>
                  <a:gd name="T92" fmla="*/ 56 w 105"/>
                  <a:gd name="T93" fmla="*/ 86 h 152"/>
                  <a:gd name="T94" fmla="*/ 55 w 105"/>
                  <a:gd name="T95" fmla="*/ 82 h 152"/>
                  <a:gd name="T96" fmla="*/ 51 w 105"/>
                  <a:gd name="T97" fmla="*/ 77 h 152"/>
                  <a:gd name="T98" fmla="*/ 48 w 105"/>
                  <a:gd name="T99" fmla="*/ 74 h 152"/>
                  <a:gd name="T100" fmla="*/ 44 w 105"/>
                  <a:gd name="T101" fmla="*/ 71 h 152"/>
                  <a:gd name="T102" fmla="*/ 40 w 105"/>
                  <a:gd name="T103" fmla="*/ 68 h 152"/>
                  <a:gd name="T104" fmla="*/ 31 w 105"/>
                  <a:gd name="T105" fmla="*/ 65 h 152"/>
                  <a:gd name="T106" fmla="*/ 19 w 105"/>
                  <a:gd name="T107" fmla="*/ 64 h 152"/>
                  <a:gd name="T108" fmla="*/ 49 w 105"/>
                  <a:gd name="T109" fmla="*/ 0 h 1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5"/>
                  <a:gd name="T166" fmla="*/ 0 h 152"/>
                  <a:gd name="T167" fmla="*/ 105 w 105"/>
                  <a:gd name="T168" fmla="*/ 152 h 1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5" h="152">
                    <a:moveTo>
                      <a:pt x="49" y="0"/>
                    </a:moveTo>
                    <a:lnTo>
                      <a:pt x="105" y="0"/>
                    </a:lnTo>
                    <a:lnTo>
                      <a:pt x="98" y="27"/>
                    </a:lnTo>
                    <a:lnTo>
                      <a:pt x="46" y="27"/>
                    </a:lnTo>
                    <a:lnTo>
                      <a:pt x="40" y="40"/>
                    </a:lnTo>
                    <a:lnTo>
                      <a:pt x="55" y="43"/>
                    </a:lnTo>
                    <a:lnTo>
                      <a:pt x="66" y="49"/>
                    </a:lnTo>
                    <a:lnTo>
                      <a:pt x="70" y="52"/>
                    </a:lnTo>
                    <a:lnTo>
                      <a:pt x="74" y="55"/>
                    </a:lnTo>
                    <a:lnTo>
                      <a:pt x="78" y="58"/>
                    </a:lnTo>
                    <a:lnTo>
                      <a:pt x="80" y="61"/>
                    </a:lnTo>
                    <a:lnTo>
                      <a:pt x="82" y="66"/>
                    </a:lnTo>
                    <a:lnTo>
                      <a:pt x="87" y="78"/>
                    </a:lnTo>
                    <a:lnTo>
                      <a:pt x="89" y="89"/>
                    </a:lnTo>
                    <a:lnTo>
                      <a:pt x="87" y="105"/>
                    </a:lnTo>
                    <a:lnTo>
                      <a:pt x="80" y="120"/>
                    </a:lnTo>
                    <a:lnTo>
                      <a:pt x="70" y="133"/>
                    </a:lnTo>
                    <a:lnTo>
                      <a:pt x="56" y="143"/>
                    </a:lnTo>
                    <a:lnTo>
                      <a:pt x="46" y="148"/>
                    </a:lnTo>
                    <a:lnTo>
                      <a:pt x="36" y="151"/>
                    </a:lnTo>
                    <a:lnTo>
                      <a:pt x="24" y="152"/>
                    </a:lnTo>
                    <a:lnTo>
                      <a:pt x="15" y="152"/>
                    </a:lnTo>
                    <a:lnTo>
                      <a:pt x="8" y="150"/>
                    </a:lnTo>
                    <a:lnTo>
                      <a:pt x="5" y="147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1" y="133"/>
                    </a:lnTo>
                    <a:lnTo>
                      <a:pt x="1" y="131"/>
                    </a:lnTo>
                    <a:lnTo>
                      <a:pt x="2" y="128"/>
                    </a:lnTo>
                    <a:lnTo>
                      <a:pt x="5" y="127"/>
                    </a:lnTo>
                    <a:lnTo>
                      <a:pt x="9" y="127"/>
                    </a:lnTo>
                    <a:lnTo>
                      <a:pt x="12" y="126"/>
                    </a:lnTo>
                    <a:lnTo>
                      <a:pt x="14" y="126"/>
                    </a:lnTo>
                    <a:lnTo>
                      <a:pt x="21" y="129"/>
                    </a:lnTo>
                    <a:lnTo>
                      <a:pt x="24" y="132"/>
                    </a:lnTo>
                    <a:lnTo>
                      <a:pt x="27" y="134"/>
                    </a:lnTo>
                    <a:lnTo>
                      <a:pt x="33" y="140"/>
                    </a:lnTo>
                    <a:lnTo>
                      <a:pt x="38" y="143"/>
                    </a:lnTo>
                    <a:lnTo>
                      <a:pt x="43" y="143"/>
                    </a:lnTo>
                    <a:lnTo>
                      <a:pt x="48" y="141"/>
                    </a:lnTo>
                    <a:lnTo>
                      <a:pt x="51" y="140"/>
                    </a:lnTo>
                    <a:lnTo>
                      <a:pt x="56" y="135"/>
                    </a:lnTo>
                    <a:lnTo>
                      <a:pt x="60" y="128"/>
                    </a:lnTo>
                    <a:lnTo>
                      <a:pt x="62" y="120"/>
                    </a:lnTo>
                    <a:lnTo>
                      <a:pt x="63" y="110"/>
                    </a:lnTo>
                    <a:lnTo>
                      <a:pt x="62" y="97"/>
                    </a:lnTo>
                    <a:lnTo>
                      <a:pt x="56" y="86"/>
                    </a:lnTo>
                    <a:lnTo>
                      <a:pt x="55" y="82"/>
                    </a:lnTo>
                    <a:lnTo>
                      <a:pt x="51" y="77"/>
                    </a:lnTo>
                    <a:lnTo>
                      <a:pt x="48" y="74"/>
                    </a:lnTo>
                    <a:lnTo>
                      <a:pt x="44" y="71"/>
                    </a:lnTo>
                    <a:lnTo>
                      <a:pt x="40" y="68"/>
                    </a:lnTo>
                    <a:lnTo>
                      <a:pt x="31" y="65"/>
                    </a:lnTo>
                    <a:lnTo>
                      <a:pt x="19" y="6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0" name="Line 1624"/>
              <p:cNvSpPr>
                <a:spLocks noChangeAspect="1" noChangeShapeType="1"/>
              </p:cNvSpPr>
              <p:nvPr/>
            </p:nvSpPr>
            <p:spPr bwMode="auto">
              <a:xfrm>
                <a:off x="1428" y="3154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1" name="Line 1625"/>
              <p:cNvSpPr>
                <a:spLocks noChangeAspect="1" noChangeShapeType="1"/>
              </p:cNvSpPr>
              <p:nvPr/>
            </p:nvSpPr>
            <p:spPr bwMode="auto">
              <a:xfrm>
                <a:off x="1428" y="3085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2" name="Line 1626"/>
              <p:cNvSpPr>
                <a:spLocks noChangeAspect="1" noChangeShapeType="1"/>
              </p:cNvSpPr>
              <p:nvPr/>
            </p:nvSpPr>
            <p:spPr bwMode="auto">
              <a:xfrm>
                <a:off x="1428" y="3015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3" name="Line 1627"/>
              <p:cNvSpPr>
                <a:spLocks noChangeAspect="1" noChangeShapeType="1"/>
              </p:cNvSpPr>
              <p:nvPr/>
            </p:nvSpPr>
            <p:spPr bwMode="auto">
              <a:xfrm>
                <a:off x="1428" y="2947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" name="Line 1628"/>
              <p:cNvSpPr>
                <a:spLocks noChangeAspect="1" noChangeShapeType="1"/>
              </p:cNvSpPr>
              <p:nvPr/>
            </p:nvSpPr>
            <p:spPr bwMode="auto">
              <a:xfrm>
                <a:off x="1428" y="2809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5" name="Line 1629"/>
              <p:cNvSpPr>
                <a:spLocks noChangeAspect="1" noChangeShapeType="1"/>
              </p:cNvSpPr>
              <p:nvPr/>
            </p:nvSpPr>
            <p:spPr bwMode="auto">
              <a:xfrm>
                <a:off x="1428" y="2740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6" name="Line 1630"/>
              <p:cNvSpPr>
                <a:spLocks noChangeAspect="1" noChangeShapeType="1"/>
              </p:cNvSpPr>
              <p:nvPr/>
            </p:nvSpPr>
            <p:spPr bwMode="auto">
              <a:xfrm>
                <a:off x="1428" y="2671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7" name="Line 1631"/>
              <p:cNvSpPr>
                <a:spLocks noChangeAspect="1" noChangeShapeType="1"/>
              </p:cNvSpPr>
              <p:nvPr/>
            </p:nvSpPr>
            <p:spPr bwMode="auto">
              <a:xfrm>
                <a:off x="1428" y="2602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8" name="Line 1632"/>
              <p:cNvSpPr>
                <a:spLocks noChangeAspect="1" noChangeShapeType="1"/>
              </p:cNvSpPr>
              <p:nvPr/>
            </p:nvSpPr>
            <p:spPr bwMode="auto">
              <a:xfrm>
                <a:off x="1428" y="2464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9" name="Line 1633"/>
              <p:cNvSpPr>
                <a:spLocks noChangeAspect="1" noChangeShapeType="1"/>
              </p:cNvSpPr>
              <p:nvPr/>
            </p:nvSpPr>
            <p:spPr bwMode="auto">
              <a:xfrm>
                <a:off x="1428" y="2396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0" name="Line 1634"/>
              <p:cNvSpPr>
                <a:spLocks noChangeAspect="1" noChangeShapeType="1"/>
              </p:cNvSpPr>
              <p:nvPr/>
            </p:nvSpPr>
            <p:spPr bwMode="auto">
              <a:xfrm>
                <a:off x="1428" y="2327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1" name="Line 1635"/>
              <p:cNvSpPr>
                <a:spLocks noChangeAspect="1" noChangeShapeType="1"/>
              </p:cNvSpPr>
              <p:nvPr/>
            </p:nvSpPr>
            <p:spPr bwMode="auto">
              <a:xfrm>
                <a:off x="1428" y="2257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2" name="Line 1636"/>
              <p:cNvSpPr>
                <a:spLocks noChangeAspect="1" noChangeShapeType="1"/>
              </p:cNvSpPr>
              <p:nvPr/>
            </p:nvSpPr>
            <p:spPr bwMode="auto">
              <a:xfrm>
                <a:off x="1428" y="2120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3" name="Line 1637"/>
              <p:cNvSpPr>
                <a:spLocks noChangeAspect="1" noChangeShapeType="1"/>
              </p:cNvSpPr>
              <p:nvPr/>
            </p:nvSpPr>
            <p:spPr bwMode="auto">
              <a:xfrm>
                <a:off x="1428" y="2051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" name="Line 1638"/>
              <p:cNvSpPr>
                <a:spLocks noChangeAspect="1" noChangeShapeType="1"/>
              </p:cNvSpPr>
              <p:nvPr/>
            </p:nvSpPr>
            <p:spPr bwMode="auto">
              <a:xfrm>
                <a:off x="1428" y="1982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" name="Line 1639"/>
              <p:cNvSpPr>
                <a:spLocks noChangeAspect="1" noChangeShapeType="1"/>
              </p:cNvSpPr>
              <p:nvPr/>
            </p:nvSpPr>
            <p:spPr bwMode="auto">
              <a:xfrm>
                <a:off x="1428" y="1913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" name="Line 1640"/>
              <p:cNvSpPr>
                <a:spLocks noChangeAspect="1" noChangeShapeType="1"/>
              </p:cNvSpPr>
              <p:nvPr/>
            </p:nvSpPr>
            <p:spPr bwMode="auto">
              <a:xfrm>
                <a:off x="1428" y="1776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Line 1641"/>
              <p:cNvSpPr>
                <a:spLocks noChangeAspect="1" noChangeShapeType="1"/>
              </p:cNvSpPr>
              <p:nvPr/>
            </p:nvSpPr>
            <p:spPr bwMode="auto">
              <a:xfrm>
                <a:off x="1428" y="1706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Line 1642"/>
              <p:cNvSpPr>
                <a:spLocks noChangeAspect="1" noChangeShapeType="1"/>
              </p:cNvSpPr>
              <p:nvPr/>
            </p:nvSpPr>
            <p:spPr bwMode="auto">
              <a:xfrm>
                <a:off x="1428" y="1638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Line 1643"/>
              <p:cNvSpPr>
                <a:spLocks noChangeAspect="1" noChangeShapeType="1"/>
              </p:cNvSpPr>
              <p:nvPr/>
            </p:nvSpPr>
            <p:spPr bwMode="auto">
              <a:xfrm>
                <a:off x="1428" y="1569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Line 1644"/>
              <p:cNvSpPr>
                <a:spLocks noChangeAspect="1" noChangeShapeType="1"/>
              </p:cNvSpPr>
              <p:nvPr/>
            </p:nvSpPr>
            <p:spPr bwMode="auto">
              <a:xfrm>
                <a:off x="1428" y="1431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Line 1645"/>
              <p:cNvSpPr>
                <a:spLocks noChangeAspect="1" noChangeShapeType="1"/>
              </p:cNvSpPr>
              <p:nvPr/>
            </p:nvSpPr>
            <p:spPr bwMode="auto">
              <a:xfrm>
                <a:off x="1428" y="1362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Line 1646"/>
              <p:cNvSpPr>
                <a:spLocks noChangeAspect="1" noChangeShapeType="1"/>
              </p:cNvSpPr>
              <p:nvPr/>
            </p:nvSpPr>
            <p:spPr bwMode="auto">
              <a:xfrm>
                <a:off x="1428" y="1293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3" name="Line 1647"/>
              <p:cNvSpPr>
                <a:spLocks noChangeAspect="1" noChangeShapeType="1"/>
              </p:cNvSpPr>
              <p:nvPr/>
            </p:nvSpPr>
            <p:spPr bwMode="auto">
              <a:xfrm>
                <a:off x="1428" y="1225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4" name="Line 1648"/>
              <p:cNvSpPr>
                <a:spLocks noChangeAspect="1" noChangeShapeType="1"/>
              </p:cNvSpPr>
              <p:nvPr/>
            </p:nvSpPr>
            <p:spPr bwMode="auto">
              <a:xfrm>
                <a:off x="1428" y="3292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" name="Line 1649"/>
              <p:cNvSpPr>
                <a:spLocks noChangeAspect="1" noChangeShapeType="1"/>
              </p:cNvSpPr>
              <p:nvPr/>
            </p:nvSpPr>
            <p:spPr bwMode="auto">
              <a:xfrm>
                <a:off x="1428" y="3360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" name="Line 1650"/>
              <p:cNvSpPr>
                <a:spLocks noChangeAspect="1" noChangeShapeType="1"/>
              </p:cNvSpPr>
              <p:nvPr/>
            </p:nvSpPr>
            <p:spPr bwMode="auto">
              <a:xfrm>
                <a:off x="1428" y="3429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7" name="Line 1651"/>
              <p:cNvSpPr>
                <a:spLocks noChangeAspect="1" noChangeShapeType="1"/>
              </p:cNvSpPr>
              <p:nvPr/>
            </p:nvSpPr>
            <p:spPr bwMode="auto">
              <a:xfrm>
                <a:off x="1428" y="1086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8" name="Line 1652"/>
              <p:cNvSpPr>
                <a:spLocks noChangeAspect="1" noChangeShapeType="1"/>
              </p:cNvSpPr>
              <p:nvPr/>
            </p:nvSpPr>
            <p:spPr bwMode="auto">
              <a:xfrm>
                <a:off x="1428" y="1018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9" name="Line 1653"/>
              <p:cNvSpPr>
                <a:spLocks noChangeAspect="1" noChangeShapeType="1"/>
              </p:cNvSpPr>
              <p:nvPr/>
            </p:nvSpPr>
            <p:spPr bwMode="auto">
              <a:xfrm>
                <a:off x="1428" y="948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0" name="Line 1654"/>
              <p:cNvSpPr>
                <a:spLocks noChangeAspect="1" noChangeShapeType="1"/>
              </p:cNvSpPr>
              <p:nvPr/>
            </p:nvSpPr>
            <p:spPr bwMode="auto">
              <a:xfrm flipV="1">
                <a:off x="1428" y="935"/>
                <a:ext cx="0" cy="250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1" name="Line 1655"/>
              <p:cNvSpPr>
                <a:spLocks noChangeAspect="1" noChangeShapeType="1"/>
              </p:cNvSpPr>
              <p:nvPr/>
            </p:nvSpPr>
            <p:spPr bwMode="auto">
              <a:xfrm flipV="1">
                <a:off x="1648" y="935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2" name="Line 1656"/>
              <p:cNvSpPr>
                <a:spLocks noChangeAspect="1" noChangeShapeType="1"/>
              </p:cNvSpPr>
              <p:nvPr/>
            </p:nvSpPr>
            <p:spPr bwMode="auto">
              <a:xfrm flipV="1">
                <a:off x="1992" y="935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3" name="Line 1657"/>
              <p:cNvSpPr>
                <a:spLocks noChangeAspect="1" noChangeShapeType="1"/>
              </p:cNvSpPr>
              <p:nvPr/>
            </p:nvSpPr>
            <p:spPr bwMode="auto">
              <a:xfrm flipV="1">
                <a:off x="2338" y="935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4" name="Line 1658"/>
              <p:cNvSpPr>
                <a:spLocks noChangeAspect="1" noChangeShapeType="1"/>
              </p:cNvSpPr>
              <p:nvPr/>
            </p:nvSpPr>
            <p:spPr bwMode="auto">
              <a:xfrm flipV="1">
                <a:off x="2682" y="935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5" name="Line 1659"/>
              <p:cNvSpPr>
                <a:spLocks noChangeAspect="1" noChangeShapeType="1"/>
              </p:cNvSpPr>
              <p:nvPr/>
            </p:nvSpPr>
            <p:spPr bwMode="auto">
              <a:xfrm flipV="1">
                <a:off x="3026" y="935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6" name="Line 1660"/>
              <p:cNvSpPr>
                <a:spLocks noChangeAspect="1" noChangeShapeType="1"/>
              </p:cNvSpPr>
              <p:nvPr/>
            </p:nvSpPr>
            <p:spPr bwMode="auto">
              <a:xfrm flipV="1">
                <a:off x="3371" y="935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7" name="Line 1661"/>
              <p:cNvSpPr>
                <a:spLocks noChangeAspect="1" noChangeShapeType="1"/>
              </p:cNvSpPr>
              <p:nvPr/>
            </p:nvSpPr>
            <p:spPr bwMode="auto">
              <a:xfrm flipV="1">
                <a:off x="3715" y="935"/>
                <a:ext cx="0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8" name="Line 1662"/>
              <p:cNvSpPr>
                <a:spLocks noChangeAspect="1" noChangeShapeType="1"/>
              </p:cNvSpPr>
              <p:nvPr/>
            </p:nvSpPr>
            <p:spPr bwMode="auto">
              <a:xfrm flipV="1">
                <a:off x="1717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9" name="Line 1663"/>
              <p:cNvSpPr>
                <a:spLocks noChangeAspect="1" noChangeShapeType="1"/>
              </p:cNvSpPr>
              <p:nvPr/>
            </p:nvSpPr>
            <p:spPr bwMode="auto">
              <a:xfrm flipV="1">
                <a:off x="1787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0" name="Line 1664"/>
              <p:cNvSpPr>
                <a:spLocks noChangeAspect="1" noChangeShapeType="1"/>
              </p:cNvSpPr>
              <p:nvPr/>
            </p:nvSpPr>
            <p:spPr bwMode="auto">
              <a:xfrm flipV="1">
                <a:off x="1855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1" name="Line 1665"/>
              <p:cNvSpPr>
                <a:spLocks noChangeAspect="1" noChangeShapeType="1"/>
              </p:cNvSpPr>
              <p:nvPr/>
            </p:nvSpPr>
            <p:spPr bwMode="auto">
              <a:xfrm flipV="1">
                <a:off x="1924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2" name="Line 1666"/>
              <p:cNvSpPr>
                <a:spLocks noChangeAspect="1" noChangeShapeType="1"/>
              </p:cNvSpPr>
              <p:nvPr/>
            </p:nvSpPr>
            <p:spPr bwMode="auto">
              <a:xfrm flipV="1">
                <a:off x="2062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3" name="Line 1667"/>
              <p:cNvSpPr>
                <a:spLocks noChangeAspect="1" noChangeShapeType="1"/>
              </p:cNvSpPr>
              <p:nvPr/>
            </p:nvSpPr>
            <p:spPr bwMode="auto">
              <a:xfrm flipV="1">
                <a:off x="2131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4" name="Line 1668"/>
              <p:cNvSpPr>
                <a:spLocks noChangeAspect="1" noChangeShapeType="1"/>
              </p:cNvSpPr>
              <p:nvPr/>
            </p:nvSpPr>
            <p:spPr bwMode="auto">
              <a:xfrm flipV="1">
                <a:off x="2199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5" name="Line 1669"/>
              <p:cNvSpPr>
                <a:spLocks noChangeAspect="1" noChangeShapeType="1"/>
              </p:cNvSpPr>
              <p:nvPr/>
            </p:nvSpPr>
            <p:spPr bwMode="auto">
              <a:xfrm flipV="1">
                <a:off x="2268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6" name="Line 1670"/>
              <p:cNvSpPr>
                <a:spLocks noChangeAspect="1" noChangeShapeType="1"/>
              </p:cNvSpPr>
              <p:nvPr/>
            </p:nvSpPr>
            <p:spPr bwMode="auto">
              <a:xfrm flipV="1">
                <a:off x="2406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7" name="Line 1671"/>
              <p:cNvSpPr>
                <a:spLocks noChangeAspect="1" noChangeShapeType="1"/>
              </p:cNvSpPr>
              <p:nvPr/>
            </p:nvSpPr>
            <p:spPr bwMode="auto">
              <a:xfrm flipV="1">
                <a:off x="2475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8" name="Line 1672"/>
              <p:cNvSpPr>
                <a:spLocks noChangeAspect="1" noChangeShapeType="1"/>
              </p:cNvSpPr>
              <p:nvPr/>
            </p:nvSpPr>
            <p:spPr bwMode="auto">
              <a:xfrm flipV="1">
                <a:off x="2545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9" name="Line 1673"/>
              <p:cNvSpPr>
                <a:spLocks noChangeAspect="1" noChangeShapeType="1"/>
              </p:cNvSpPr>
              <p:nvPr/>
            </p:nvSpPr>
            <p:spPr bwMode="auto">
              <a:xfrm flipV="1">
                <a:off x="2613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0" name="Line 1674"/>
              <p:cNvSpPr>
                <a:spLocks noChangeAspect="1" noChangeShapeType="1"/>
              </p:cNvSpPr>
              <p:nvPr/>
            </p:nvSpPr>
            <p:spPr bwMode="auto">
              <a:xfrm flipV="1">
                <a:off x="2750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1" name="Line 1675"/>
              <p:cNvSpPr>
                <a:spLocks noChangeAspect="1" noChangeShapeType="1"/>
              </p:cNvSpPr>
              <p:nvPr/>
            </p:nvSpPr>
            <p:spPr bwMode="auto">
              <a:xfrm flipV="1">
                <a:off x="2820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2" name="Line 1676"/>
              <p:cNvSpPr>
                <a:spLocks noChangeAspect="1" noChangeShapeType="1"/>
              </p:cNvSpPr>
              <p:nvPr/>
            </p:nvSpPr>
            <p:spPr bwMode="auto">
              <a:xfrm flipV="1">
                <a:off x="2889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3" name="Line 1677"/>
              <p:cNvSpPr>
                <a:spLocks noChangeAspect="1" noChangeShapeType="1"/>
              </p:cNvSpPr>
              <p:nvPr/>
            </p:nvSpPr>
            <p:spPr bwMode="auto">
              <a:xfrm flipV="1">
                <a:off x="2957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4" name="Line 1678"/>
              <p:cNvSpPr>
                <a:spLocks noChangeAspect="1" noChangeShapeType="1"/>
              </p:cNvSpPr>
              <p:nvPr/>
            </p:nvSpPr>
            <p:spPr bwMode="auto">
              <a:xfrm flipV="1">
                <a:off x="3096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" name="Line 1679"/>
              <p:cNvSpPr>
                <a:spLocks noChangeAspect="1" noChangeShapeType="1"/>
              </p:cNvSpPr>
              <p:nvPr/>
            </p:nvSpPr>
            <p:spPr bwMode="auto">
              <a:xfrm flipV="1">
                <a:off x="3164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6" name="Line 1680"/>
              <p:cNvSpPr>
                <a:spLocks noChangeAspect="1" noChangeShapeType="1"/>
              </p:cNvSpPr>
              <p:nvPr/>
            </p:nvSpPr>
            <p:spPr bwMode="auto">
              <a:xfrm flipV="1">
                <a:off x="3233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7" name="Line 1681"/>
              <p:cNvSpPr>
                <a:spLocks noChangeAspect="1" noChangeShapeType="1"/>
              </p:cNvSpPr>
              <p:nvPr/>
            </p:nvSpPr>
            <p:spPr bwMode="auto">
              <a:xfrm flipV="1">
                <a:off x="3303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8" name="Line 1682"/>
              <p:cNvSpPr>
                <a:spLocks noChangeAspect="1" noChangeShapeType="1"/>
              </p:cNvSpPr>
              <p:nvPr/>
            </p:nvSpPr>
            <p:spPr bwMode="auto">
              <a:xfrm flipV="1">
                <a:off x="3440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9" name="Line 1683"/>
              <p:cNvSpPr>
                <a:spLocks noChangeAspect="1" noChangeShapeType="1"/>
              </p:cNvSpPr>
              <p:nvPr/>
            </p:nvSpPr>
            <p:spPr bwMode="auto">
              <a:xfrm flipV="1">
                <a:off x="3508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0" name="Line 1684"/>
              <p:cNvSpPr>
                <a:spLocks noChangeAspect="1" noChangeShapeType="1"/>
              </p:cNvSpPr>
              <p:nvPr/>
            </p:nvSpPr>
            <p:spPr bwMode="auto">
              <a:xfrm flipV="1">
                <a:off x="3578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1" name="Line 1685"/>
              <p:cNvSpPr>
                <a:spLocks noChangeAspect="1" noChangeShapeType="1"/>
              </p:cNvSpPr>
              <p:nvPr/>
            </p:nvSpPr>
            <p:spPr bwMode="auto">
              <a:xfrm flipV="1">
                <a:off x="3647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2" name="Line 1686"/>
              <p:cNvSpPr>
                <a:spLocks noChangeAspect="1" noChangeShapeType="1"/>
              </p:cNvSpPr>
              <p:nvPr/>
            </p:nvSpPr>
            <p:spPr bwMode="auto">
              <a:xfrm flipV="1">
                <a:off x="1580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3" name="Line 1687"/>
              <p:cNvSpPr>
                <a:spLocks noChangeAspect="1" noChangeShapeType="1"/>
              </p:cNvSpPr>
              <p:nvPr/>
            </p:nvSpPr>
            <p:spPr bwMode="auto">
              <a:xfrm flipV="1">
                <a:off x="1511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4" name="Line 1688"/>
              <p:cNvSpPr>
                <a:spLocks noChangeAspect="1" noChangeShapeType="1"/>
              </p:cNvSpPr>
              <p:nvPr/>
            </p:nvSpPr>
            <p:spPr bwMode="auto">
              <a:xfrm flipV="1">
                <a:off x="1441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5" name="Line 1689"/>
              <p:cNvSpPr>
                <a:spLocks noChangeAspect="1" noChangeShapeType="1"/>
              </p:cNvSpPr>
              <p:nvPr/>
            </p:nvSpPr>
            <p:spPr bwMode="auto">
              <a:xfrm flipV="1">
                <a:off x="3784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6" name="Line 1690"/>
              <p:cNvSpPr>
                <a:spLocks noChangeAspect="1" noChangeShapeType="1"/>
              </p:cNvSpPr>
              <p:nvPr/>
            </p:nvSpPr>
            <p:spPr bwMode="auto">
              <a:xfrm flipV="1">
                <a:off x="3854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7" name="Line 1691"/>
              <p:cNvSpPr>
                <a:spLocks noChangeAspect="1" noChangeShapeType="1"/>
              </p:cNvSpPr>
              <p:nvPr/>
            </p:nvSpPr>
            <p:spPr bwMode="auto">
              <a:xfrm flipV="1">
                <a:off x="3922" y="935"/>
                <a:ext cx="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8" name="Line 1692"/>
              <p:cNvSpPr>
                <a:spLocks noChangeAspect="1" noChangeShapeType="1"/>
              </p:cNvSpPr>
              <p:nvPr/>
            </p:nvSpPr>
            <p:spPr bwMode="auto">
              <a:xfrm>
                <a:off x="1428" y="935"/>
                <a:ext cx="250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9" name="Line 1693"/>
              <p:cNvSpPr>
                <a:spLocks noChangeAspect="1" noChangeShapeType="1"/>
              </p:cNvSpPr>
              <p:nvPr/>
            </p:nvSpPr>
            <p:spPr bwMode="auto">
              <a:xfrm>
                <a:off x="3921" y="3222"/>
                <a:ext cx="1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0" name="Line 1694"/>
              <p:cNvSpPr>
                <a:spLocks noChangeAspect="1" noChangeShapeType="1"/>
              </p:cNvSpPr>
              <p:nvPr/>
            </p:nvSpPr>
            <p:spPr bwMode="auto">
              <a:xfrm>
                <a:off x="3921" y="2878"/>
                <a:ext cx="1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1" name="Line 1695"/>
              <p:cNvSpPr>
                <a:spLocks noChangeAspect="1" noChangeShapeType="1"/>
              </p:cNvSpPr>
              <p:nvPr/>
            </p:nvSpPr>
            <p:spPr bwMode="auto">
              <a:xfrm>
                <a:off x="3921" y="2534"/>
                <a:ext cx="1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2" name="Line 1696"/>
              <p:cNvSpPr>
                <a:spLocks noChangeAspect="1" noChangeShapeType="1"/>
              </p:cNvSpPr>
              <p:nvPr/>
            </p:nvSpPr>
            <p:spPr bwMode="auto">
              <a:xfrm>
                <a:off x="3921" y="2189"/>
                <a:ext cx="1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3" name="Line 1697"/>
              <p:cNvSpPr>
                <a:spLocks noChangeAspect="1" noChangeShapeType="1"/>
              </p:cNvSpPr>
              <p:nvPr/>
            </p:nvSpPr>
            <p:spPr bwMode="auto">
              <a:xfrm>
                <a:off x="3921" y="1844"/>
                <a:ext cx="1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4" name="Line 1698"/>
              <p:cNvSpPr>
                <a:spLocks noChangeAspect="1" noChangeShapeType="1"/>
              </p:cNvSpPr>
              <p:nvPr/>
            </p:nvSpPr>
            <p:spPr bwMode="auto">
              <a:xfrm>
                <a:off x="3921" y="1499"/>
                <a:ext cx="1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5" name="Line 1699"/>
              <p:cNvSpPr>
                <a:spLocks noChangeAspect="1" noChangeShapeType="1"/>
              </p:cNvSpPr>
              <p:nvPr/>
            </p:nvSpPr>
            <p:spPr bwMode="auto">
              <a:xfrm>
                <a:off x="3921" y="1155"/>
                <a:ext cx="1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6" name="Line 1700"/>
              <p:cNvSpPr>
                <a:spLocks noChangeAspect="1" noChangeShapeType="1"/>
              </p:cNvSpPr>
              <p:nvPr/>
            </p:nvSpPr>
            <p:spPr bwMode="auto">
              <a:xfrm>
                <a:off x="3927" y="3154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7" name="Line 1701"/>
              <p:cNvSpPr>
                <a:spLocks noChangeAspect="1" noChangeShapeType="1"/>
              </p:cNvSpPr>
              <p:nvPr/>
            </p:nvSpPr>
            <p:spPr bwMode="auto">
              <a:xfrm>
                <a:off x="3927" y="3085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8" name="Line 1702"/>
              <p:cNvSpPr>
                <a:spLocks noChangeAspect="1" noChangeShapeType="1"/>
              </p:cNvSpPr>
              <p:nvPr/>
            </p:nvSpPr>
            <p:spPr bwMode="auto">
              <a:xfrm>
                <a:off x="3927" y="3015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9" name="Line 1703"/>
              <p:cNvSpPr>
                <a:spLocks noChangeAspect="1" noChangeShapeType="1"/>
              </p:cNvSpPr>
              <p:nvPr/>
            </p:nvSpPr>
            <p:spPr bwMode="auto">
              <a:xfrm>
                <a:off x="3927" y="2947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0" name="Line 1704"/>
              <p:cNvSpPr>
                <a:spLocks noChangeAspect="1" noChangeShapeType="1"/>
              </p:cNvSpPr>
              <p:nvPr/>
            </p:nvSpPr>
            <p:spPr bwMode="auto">
              <a:xfrm>
                <a:off x="3927" y="2809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1" name="Line 1705"/>
              <p:cNvSpPr>
                <a:spLocks noChangeAspect="1" noChangeShapeType="1"/>
              </p:cNvSpPr>
              <p:nvPr/>
            </p:nvSpPr>
            <p:spPr bwMode="auto">
              <a:xfrm>
                <a:off x="3927" y="2740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2" name="Line 1706"/>
              <p:cNvSpPr>
                <a:spLocks noChangeAspect="1" noChangeShapeType="1"/>
              </p:cNvSpPr>
              <p:nvPr/>
            </p:nvSpPr>
            <p:spPr bwMode="auto">
              <a:xfrm>
                <a:off x="3927" y="2671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3" name="Line 1707"/>
              <p:cNvSpPr>
                <a:spLocks noChangeAspect="1" noChangeShapeType="1"/>
              </p:cNvSpPr>
              <p:nvPr/>
            </p:nvSpPr>
            <p:spPr bwMode="auto">
              <a:xfrm>
                <a:off x="3927" y="2602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4" name="Line 1708"/>
              <p:cNvSpPr>
                <a:spLocks noChangeAspect="1" noChangeShapeType="1"/>
              </p:cNvSpPr>
              <p:nvPr/>
            </p:nvSpPr>
            <p:spPr bwMode="auto">
              <a:xfrm>
                <a:off x="3927" y="2464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5" name="Line 1709"/>
              <p:cNvSpPr>
                <a:spLocks noChangeAspect="1" noChangeShapeType="1"/>
              </p:cNvSpPr>
              <p:nvPr/>
            </p:nvSpPr>
            <p:spPr bwMode="auto">
              <a:xfrm>
                <a:off x="3927" y="2396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6" name="Line 1710"/>
              <p:cNvSpPr>
                <a:spLocks noChangeAspect="1" noChangeShapeType="1"/>
              </p:cNvSpPr>
              <p:nvPr/>
            </p:nvSpPr>
            <p:spPr bwMode="auto">
              <a:xfrm>
                <a:off x="3927" y="2327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7" name="Line 1711"/>
              <p:cNvSpPr>
                <a:spLocks noChangeAspect="1" noChangeShapeType="1"/>
              </p:cNvSpPr>
              <p:nvPr/>
            </p:nvSpPr>
            <p:spPr bwMode="auto">
              <a:xfrm>
                <a:off x="3927" y="2257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8" name="Line 1712"/>
              <p:cNvSpPr>
                <a:spLocks noChangeAspect="1" noChangeShapeType="1"/>
              </p:cNvSpPr>
              <p:nvPr/>
            </p:nvSpPr>
            <p:spPr bwMode="auto">
              <a:xfrm>
                <a:off x="3927" y="2120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9" name="Line 1713"/>
              <p:cNvSpPr>
                <a:spLocks noChangeAspect="1" noChangeShapeType="1"/>
              </p:cNvSpPr>
              <p:nvPr/>
            </p:nvSpPr>
            <p:spPr bwMode="auto">
              <a:xfrm>
                <a:off x="3927" y="2051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0" name="Line 1714"/>
              <p:cNvSpPr>
                <a:spLocks noChangeAspect="1" noChangeShapeType="1"/>
              </p:cNvSpPr>
              <p:nvPr/>
            </p:nvSpPr>
            <p:spPr bwMode="auto">
              <a:xfrm>
                <a:off x="3927" y="1982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1" name="Line 1715"/>
              <p:cNvSpPr>
                <a:spLocks noChangeAspect="1" noChangeShapeType="1"/>
              </p:cNvSpPr>
              <p:nvPr/>
            </p:nvSpPr>
            <p:spPr bwMode="auto">
              <a:xfrm>
                <a:off x="3927" y="1913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2" name="Line 1716"/>
              <p:cNvSpPr>
                <a:spLocks noChangeAspect="1" noChangeShapeType="1"/>
              </p:cNvSpPr>
              <p:nvPr/>
            </p:nvSpPr>
            <p:spPr bwMode="auto">
              <a:xfrm>
                <a:off x="3927" y="1776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3" name="Line 1717"/>
              <p:cNvSpPr>
                <a:spLocks noChangeAspect="1" noChangeShapeType="1"/>
              </p:cNvSpPr>
              <p:nvPr/>
            </p:nvSpPr>
            <p:spPr bwMode="auto">
              <a:xfrm>
                <a:off x="3927" y="1706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4" name="Line 1718"/>
              <p:cNvSpPr>
                <a:spLocks noChangeAspect="1" noChangeShapeType="1"/>
              </p:cNvSpPr>
              <p:nvPr/>
            </p:nvSpPr>
            <p:spPr bwMode="auto">
              <a:xfrm>
                <a:off x="3927" y="1638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5" name="Line 1719"/>
              <p:cNvSpPr>
                <a:spLocks noChangeAspect="1" noChangeShapeType="1"/>
              </p:cNvSpPr>
              <p:nvPr/>
            </p:nvSpPr>
            <p:spPr bwMode="auto">
              <a:xfrm>
                <a:off x="3927" y="1569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6" name="Line 1720"/>
              <p:cNvSpPr>
                <a:spLocks noChangeAspect="1" noChangeShapeType="1"/>
              </p:cNvSpPr>
              <p:nvPr/>
            </p:nvSpPr>
            <p:spPr bwMode="auto">
              <a:xfrm>
                <a:off x="3927" y="1431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7" name="Line 1721"/>
              <p:cNvSpPr>
                <a:spLocks noChangeAspect="1" noChangeShapeType="1"/>
              </p:cNvSpPr>
              <p:nvPr/>
            </p:nvSpPr>
            <p:spPr bwMode="auto">
              <a:xfrm>
                <a:off x="3927" y="1362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8" name="Line 1722"/>
              <p:cNvSpPr>
                <a:spLocks noChangeAspect="1" noChangeShapeType="1"/>
              </p:cNvSpPr>
              <p:nvPr/>
            </p:nvSpPr>
            <p:spPr bwMode="auto">
              <a:xfrm>
                <a:off x="3927" y="1293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9" name="Line 1723"/>
              <p:cNvSpPr>
                <a:spLocks noChangeAspect="1" noChangeShapeType="1"/>
              </p:cNvSpPr>
              <p:nvPr/>
            </p:nvSpPr>
            <p:spPr bwMode="auto">
              <a:xfrm>
                <a:off x="3927" y="1225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0" name="Line 1724"/>
              <p:cNvSpPr>
                <a:spLocks noChangeAspect="1" noChangeShapeType="1"/>
              </p:cNvSpPr>
              <p:nvPr/>
            </p:nvSpPr>
            <p:spPr bwMode="auto">
              <a:xfrm>
                <a:off x="3927" y="3292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1" name="Line 1725"/>
              <p:cNvSpPr>
                <a:spLocks noChangeAspect="1" noChangeShapeType="1"/>
              </p:cNvSpPr>
              <p:nvPr/>
            </p:nvSpPr>
            <p:spPr bwMode="auto">
              <a:xfrm>
                <a:off x="3927" y="3360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2" name="Line 1726"/>
              <p:cNvSpPr>
                <a:spLocks noChangeAspect="1" noChangeShapeType="1"/>
              </p:cNvSpPr>
              <p:nvPr/>
            </p:nvSpPr>
            <p:spPr bwMode="auto">
              <a:xfrm>
                <a:off x="3927" y="3429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3" name="Line 1727"/>
              <p:cNvSpPr>
                <a:spLocks noChangeAspect="1" noChangeShapeType="1"/>
              </p:cNvSpPr>
              <p:nvPr/>
            </p:nvSpPr>
            <p:spPr bwMode="auto">
              <a:xfrm>
                <a:off x="3927" y="1086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4" name="Line 1728"/>
              <p:cNvSpPr>
                <a:spLocks noChangeAspect="1" noChangeShapeType="1"/>
              </p:cNvSpPr>
              <p:nvPr/>
            </p:nvSpPr>
            <p:spPr bwMode="auto">
              <a:xfrm>
                <a:off x="3927" y="1018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5" name="Line 1729"/>
              <p:cNvSpPr>
                <a:spLocks noChangeAspect="1" noChangeShapeType="1"/>
              </p:cNvSpPr>
              <p:nvPr/>
            </p:nvSpPr>
            <p:spPr bwMode="auto">
              <a:xfrm>
                <a:off x="3927" y="948"/>
                <a:ext cx="9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6" name="Line 1730"/>
              <p:cNvSpPr>
                <a:spLocks noChangeAspect="1" noChangeShapeType="1"/>
              </p:cNvSpPr>
              <p:nvPr/>
            </p:nvSpPr>
            <p:spPr bwMode="auto">
              <a:xfrm flipV="1">
                <a:off x="3936" y="935"/>
                <a:ext cx="0" cy="250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7" name="Line 1731"/>
              <p:cNvSpPr>
                <a:spLocks noChangeAspect="1" noChangeShapeType="1"/>
              </p:cNvSpPr>
              <p:nvPr/>
            </p:nvSpPr>
            <p:spPr bwMode="auto">
              <a:xfrm>
                <a:off x="1428" y="3443"/>
                <a:ext cx="250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8" name="Freeform 1732"/>
              <p:cNvSpPr>
                <a:spLocks noChangeAspect="1" noEditPoints="1"/>
              </p:cNvSpPr>
              <p:nvPr/>
            </p:nvSpPr>
            <p:spPr bwMode="auto">
              <a:xfrm>
                <a:off x="4020" y="3368"/>
                <a:ext cx="100" cy="154"/>
              </a:xfrm>
              <a:custGeom>
                <a:avLst/>
                <a:gdLst>
                  <a:gd name="T0" fmla="*/ 68 w 100"/>
                  <a:gd name="T1" fmla="*/ 0 h 154"/>
                  <a:gd name="T2" fmla="*/ 49 w 100"/>
                  <a:gd name="T3" fmla="*/ 68 h 154"/>
                  <a:gd name="T4" fmla="*/ 54 w 100"/>
                  <a:gd name="T5" fmla="*/ 62 h 154"/>
                  <a:gd name="T6" fmla="*/ 59 w 100"/>
                  <a:gd name="T7" fmla="*/ 57 h 154"/>
                  <a:gd name="T8" fmla="*/ 63 w 100"/>
                  <a:gd name="T9" fmla="*/ 54 h 154"/>
                  <a:gd name="T10" fmla="*/ 68 w 100"/>
                  <a:gd name="T11" fmla="*/ 51 h 154"/>
                  <a:gd name="T12" fmla="*/ 79 w 100"/>
                  <a:gd name="T13" fmla="*/ 51 h 154"/>
                  <a:gd name="T14" fmla="*/ 84 w 100"/>
                  <a:gd name="T15" fmla="*/ 53 h 154"/>
                  <a:gd name="T16" fmla="*/ 91 w 100"/>
                  <a:gd name="T17" fmla="*/ 57 h 154"/>
                  <a:gd name="T18" fmla="*/ 93 w 100"/>
                  <a:gd name="T19" fmla="*/ 61 h 154"/>
                  <a:gd name="T20" fmla="*/ 98 w 100"/>
                  <a:gd name="T21" fmla="*/ 72 h 154"/>
                  <a:gd name="T22" fmla="*/ 100 w 100"/>
                  <a:gd name="T23" fmla="*/ 81 h 154"/>
                  <a:gd name="T24" fmla="*/ 98 w 100"/>
                  <a:gd name="T25" fmla="*/ 100 h 154"/>
                  <a:gd name="T26" fmla="*/ 91 w 100"/>
                  <a:gd name="T27" fmla="*/ 117 h 154"/>
                  <a:gd name="T28" fmla="*/ 79 w 100"/>
                  <a:gd name="T29" fmla="*/ 133 h 154"/>
                  <a:gd name="T30" fmla="*/ 67 w 100"/>
                  <a:gd name="T31" fmla="*/ 145 h 154"/>
                  <a:gd name="T32" fmla="*/ 53 w 100"/>
                  <a:gd name="T33" fmla="*/ 152 h 154"/>
                  <a:gd name="T34" fmla="*/ 37 w 100"/>
                  <a:gd name="T35" fmla="*/ 154 h 154"/>
                  <a:gd name="T36" fmla="*/ 25 w 100"/>
                  <a:gd name="T37" fmla="*/ 153 h 154"/>
                  <a:gd name="T38" fmla="*/ 13 w 100"/>
                  <a:gd name="T39" fmla="*/ 151 h 154"/>
                  <a:gd name="T40" fmla="*/ 0 w 100"/>
                  <a:gd name="T41" fmla="*/ 145 h 154"/>
                  <a:gd name="T42" fmla="*/ 32 w 100"/>
                  <a:gd name="T43" fmla="*/ 29 h 154"/>
                  <a:gd name="T44" fmla="*/ 35 w 100"/>
                  <a:gd name="T45" fmla="*/ 24 h 154"/>
                  <a:gd name="T46" fmla="*/ 35 w 100"/>
                  <a:gd name="T47" fmla="*/ 13 h 154"/>
                  <a:gd name="T48" fmla="*/ 33 w 100"/>
                  <a:gd name="T49" fmla="*/ 12 h 154"/>
                  <a:gd name="T50" fmla="*/ 32 w 100"/>
                  <a:gd name="T51" fmla="*/ 12 h 154"/>
                  <a:gd name="T52" fmla="*/ 27 w 100"/>
                  <a:gd name="T53" fmla="*/ 10 h 154"/>
                  <a:gd name="T54" fmla="*/ 23 w 100"/>
                  <a:gd name="T55" fmla="*/ 10 h 154"/>
                  <a:gd name="T56" fmla="*/ 23 w 100"/>
                  <a:gd name="T57" fmla="*/ 7 h 154"/>
                  <a:gd name="T58" fmla="*/ 61 w 100"/>
                  <a:gd name="T59" fmla="*/ 0 h 154"/>
                  <a:gd name="T60" fmla="*/ 68 w 100"/>
                  <a:gd name="T61" fmla="*/ 0 h 154"/>
                  <a:gd name="T62" fmla="*/ 25 w 100"/>
                  <a:gd name="T63" fmla="*/ 147 h 154"/>
                  <a:gd name="T64" fmla="*/ 29 w 100"/>
                  <a:gd name="T65" fmla="*/ 148 h 154"/>
                  <a:gd name="T66" fmla="*/ 31 w 100"/>
                  <a:gd name="T67" fmla="*/ 150 h 154"/>
                  <a:gd name="T68" fmla="*/ 38 w 100"/>
                  <a:gd name="T69" fmla="*/ 150 h 154"/>
                  <a:gd name="T70" fmla="*/ 42 w 100"/>
                  <a:gd name="T71" fmla="*/ 148 h 154"/>
                  <a:gd name="T72" fmla="*/ 44 w 100"/>
                  <a:gd name="T73" fmla="*/ 147 h 154"/>
                  <a:gd name="T74" fmla="*/ 54 w 100"/>
                  <a:gd name="T75" fmla="*/ 140 h 154"/>
                  <a:gd name="T76" fmla="*/ 59 w 100"/>
                  <a:gd name="T77" fmla="*/ 133 h 154"/>
                  <a:gd name="T78" fmla="*/ 64 w 100"/>
                  <a:gd name="T79" fmla="*/ 122 h 154"/>
                  <a:gd name="T80" fmla="*/ 69 w 100"/>
                  <a:gd name="T81" fmla="*/ 110 h 154"/>
                  <a:gd name="T82" fmla="*/ 73 w 100"/>
                  <a:gd name="T83" fmla="*/ 97 h 154"/>
                  <a:gd name="T84" fmla="*/ 74 w 100"/>
                  <a:gd name="T85" fmla="*/ 84 h 154"/>
                  <a:gd name="T86" fmla="*/ 74 w 100"/>
                  <a:gd name="T87" fmla="*/ 79 h 154"/>
                  <a:gd name="T88" fmla="*/ 72 w 100"/>
                  <a:gd name="T89" fmla="*/ 75 h 154"/>
                  <a:gd name="T90" fmla="*/ 67 w 100"/>
                  <a:gd name="T91" fmla="*/ 71 h 154"/>
                  <a:gd name="T92" fmla="*/ 66 w 100"/>
                  <a:gd name="T93" fmla="*/ 68 h 154"/>
                  <a:gd name="T94" fmla="*/ 59 w 100"/>
                  <a:gd name="T95" fmla="*/ 68 h 154"/>
                  <a:gd name="T96" fmla="*/ 54 w 100"/>
                  <a:gd name="T97" fmla="*/ 71 h 154"/>
                  <a:gd name="T98" fmla="*/ 47 w 100"/>
                  <a:gd name="T99" fmla="*/ 78 h 154"/>
                  <a:gd name="T100" fmla="*/ 45 w 100"/>
                  <a:gd name="T101" fmla="*/ 81 h 154"/>
                  <a:gd name="T102" fmla="*/ 43 w 100"/>
                  <a:gd name="T103" fmla="*/ 87 h 154"/>
                  <a:gd name="T104" fmla="*/ 39 w 100"/>
                  <a:gd name="T105" fmla="*/ 93 h 154"/>
                  <a:gd name="T106" fmla="*/ 25 w 100"/>
                  <a:gd name="T107" fmla="*/ 147 h 1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0"/>
                  <a:gd name="T163" fmla="*/ 0 h 154"/>
                  <a:gd name="T164" fmla="*/ 100 w 100"/>
                  <a:gd name="T165" fmla="*/ 154 h 15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0" h="154">
                    <a:moveTo>
                      <a:pt x="68" y="0"/>
                    </a:moveTo>
                    <a:lnTo>
                      <a:pt x="49" y="68"/>
                    </a:lnTo>
                    <a:lnTo>
                      <a:pt x="54" y="62"/>
                    </a:lnTo>
                    <a:lnTo>
                      <a:pt x="59" y="57"/>
                    </a:lnTo>
                    <a:lnTo>
                      <a:pt x="63" y="54"/>
                    </a:lnTo>
                    <a:lnTo>
                      <a:pt x="68" y="51"/>
                    </a:lnTo>
                    <a:lnTo>
                      <a:pt x="79" y="51"/>
                    </a:lnTo>
                    <a:lnTo>
                      <a:pt x="84" y="53"/>
                    </a:lnTo>
                    <a:lnTo>
                      <a:pt x="91" y="57"/>
                    </a:lnTo>
                    <a:lnTo>
                      <a:pt x="93" y="61"/>
                    </a:lnTo>
                    <a:lnTo>
                      <a:pt x="98" y="72"/>
                    </a:lnTo>
                    <a:lnTo>
                      <a:pt x="100" y="81"/>
                    </a:lnTo>
                    <a:lnTo>
                      <a:pt x="98" y="100"/>
                    </a:lnTo>
                    <a:lnTo>
                      <a:pt x="91" y="117"/>
                    </a:lnTo>
                    <a:lnTo>
                      <a:pt x="79" y="133"/>
                    </a:lnTo>
                    <a:lnTo>
                      <a:pt x="67" y="145"/>
                    </a:lnTo>
                    <a:lnTo>
                      <a:pt x="53" y="152"/>
                    </a:lnTo>
                    <a:lnTo>
                      <a:pt x="37" y="154"/>
                    </a:lnTo>
                    <a:lnTo>
                      <a:pt x="25" y="153"/>
                    </a:lnTo>
                    <a:lnTo>
                      <a:pt x="13" y="151"/>
                    </a:lnTo>
                    <a:lnTo>
                      <a:pt x="0" y="145"/>
                    </a:lnTo>
                    <a:lnTo>
                      <a:pt x="32" y="29"/>
                    </a:lnTo>
                    <a:lnTo>
                      <a:pt x="35" y="24"/>
                    </a:lnTo>
                    <a:lnTo>
                      <a:pt x="35" y="13"/>
                    </a:lnTo>
                    <a:lnTo>
                      <a:pt x="33" y="12"/>
                    </a:lnTo>
                    <a:lnTo>
                      <a:pt x="32" y="12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23" y="7"/>
                    </a:lnTo>
                    <a:lnTo>
                      <a:pt x="61" y="0"/>
                    </a:lnTo>
                    <a:lnTo>
                      <a:pt x="68" y="0"/>
                    </a:lnTo>
                    <a:close/>
                    <a:moveTo>
                      <a:pt x="25" y="147"/>
                    </a:moveTo>
                    <a:lnTo>
                      <a:pt x="29" y="148"/>
                    </a:lnTo>
                    <a:lnTo>
                      <a:pt x="31" y="150"/>
                    </a:lnTo>
                    <a:lnTo>
                      <a:pt x="38" y="150"/>
                    </a:lnTo>
                    <a:lnTo>
                      <a:pt x="42" y="148"/>
                    </a:lnTo>
                    <a:lnTo>
                      <a:pt x="44" y="147"/>
                    </a:lnTo>
                    <a:lnTo>
                      <a:pt x="54" y="140"/>
                    </a:lnTo>
                    <a:lnTo>
                      <a:pt x="59" y="133"/>
                    </a:lnTo>
                    <a:lnTo>
                      <a:pt x="64" y="122"/>
                    </a:lnTo>
                    <a:lnTo>
                      <a:pt x="69" y="110"/>
                    </a:lnTo>
                    <a:lnTo>
                      <a:pt x="73" y="97"/>
                    </a:lnTo>
                    <a:lnTo>
                      <a:pt x="74" y="84"/>
                    </a:lnTo>
                    <a:lnTo>
                      <a:pt x="74" y="79"/>
                    </a:lnTo>
                    <a:lnTo>
                      <a:pt x="72" y="75"/>
                    </a:lnTo>
                    <a:lnTo>
                      <a:pt x="67" y="71"/>
                    </a:lnTo>
                    <a:lnTo>
                      <a:pt x="66" y="68"/>
                    </a:lnTo>
                    <a:lnTo>
                      <a:pt x="59" y="68"/>
                    </a:lnTo>
                    <a:lnTo>
                      <a:pt x="54" y="71"/>
                    </a:lnTo>
                    <a:lnTo>
                      <a:pt x="47" y="78"/>
                    </a:lnTo>
                    <a:lnTo>
                      <a:pt x="45" y="81"/>
                    </a:lnTo>
                    <a:lnTo>
                      <a:pt x="43" y="87"/>
                    </a:lnTo>
                    <a:lnTo>
                      <a:pt x="39" y="93"/>
                    </a:lnTo>
                    <a:lnTo>
                      <a:pt x="25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9" name="Freeform 1733"/>
              <p:cNvSpPr>
                <a:spLocks noChangeAspect="1"/>
              </p:cNvSpPr>
              <p:nvPr/>
            </p:nvSpPr>
            <p:spPr bwMode="auto">
              <a:xfrm>
                <a:off x="4129" y="3483"/>
                <a:ext cx="88" cy="74"/>
              </a:xfrm>
              <a:custGeom>
                <a:avLst/>
                <a:gdLst>
                  <a:gd name="T0" fmla="*/ 42 w 88"/>
                  <a:gd name="T1" fmla="*/ 0 h 74"/>
                  <a:gd name="T2" fmla="*/ 51 w 88"/>
                  <a:gd name="T3" fmla="*/ 25 h 74"/>
                  <a:gd name="T4" fmla="*/ 62 w 88"/>
                  <a:gd name="T5" fmla="*/ 13 h 74"/>
                  <a:gd name="T6" fmla="*/ 71 w 88"/>
                  <a:gd name="T7" fmla="*/ 1 h 74"/>
                  <a:gd name="T8" fmla="*/ 85 w 88"/>
                  <a:gd name="T9" fmla="*/ 0 h 74"/>
                  <a:gd name="T10" fmla="*/ 88 w 88"/>
                  <a:gd name="T11" fmla="*/ 3 h 74"/>
                  <a:gd name="T12" fmla="*/ 87 w 88"/>
                  <a:gd name="T13" fmla="*/ 13 h 74"/>
                  <a:gd name="T14" fmla="*/ 82 w 88"/>
                  <a:gd name="T15" fmla="*/ 17 h 74"/>
                  <a:gd name="T16" fmla="*/ 76 w 88"/>
                  <a:gd name="T17" fmla="*/ 15 h 74"/>
                  <a:gd name="T18" fmla="*/ 68 w 88"/>
                  <a:gd name="T19" fmla="*/ 14 h 74"/>
                  <a:gd name="T20" fmla="*/ 62 w 88"/>
                  <a:gd name="T21" fmla="*/ 19 h 74"/>
                  <a:gd name="T22" fmla="*/ 54 w 88"/>
                  <a:gd name="T23" fmla="*/ 31 h 74"/>
                  <a:gd name="T24" fmla="*/ 62 w 88"/>
                  <a:gd name="T25" fmla="*/ 54 h 74"/>
                  <a:gd name="T26" fmla="*/ 68 w 88"/>
                  <a:gd name="T27" fmla="*/ 62 h 74"/>
                  <a:gd name="T28" fmla="*/ 71 w 88"/>
                  <a:gd name="T29" fmla="*/ 63 h 74"/>
                  <a:gd name="T30" fmla="*/ 75 w 88"/>
                  <a:gd name="T31" fmla="*/ 61 h 74"/>
                  <a:gd name="T32" fmla="*/ 77 w 88"/>
                  <a:gd name="T33" fmla="*/ 58 h 74"/>
                  <a:gd name="T34" fmla="*/ 81 w 88"/>
                  <a:gd name="T35" fmla="*/ 52 h 74"/>
                  <a:gd name="T36" fmla="*/ 80 w 88"/>
                  <a:gd name="T37" fmla="*/ 61 h 74"/>
                  <a:gd name="T38" fmla="*/ 74 w 88"/>
                  <a:gd name="T39" fmla="*/ 68 h 74"/>
                  <a:gd name="T40" fmla="*/ 67 w 88"/>
                  <a:gd name="T41" fmla="*/ 74 h 74"/>
                  <a:gd name="T42" fmla="*/ 51 w 88"/>
                  <a:gd name="T43" fmla="*/ 73 h 74"/>
                  <a:gd name="T44" fmla="*/ 46 w 88"/>
                  <a:gd name="T45" fmla="*/ 64 h 74"/>
                  <a:gd name="T46" fmla="*/ 43 w 88"/>
                  <a:gd name="T47" fmla="*/ 58 h 74"/>
                  <a:gd name="T48" fmla="*/ 40 w 88"/>
                  <a:gd name="T49" fmla="*/ 48 h 74"/>
                  <a:gd name="T50" fmla="*/ 31 w 88"/>
                  <a:gd name="T51" fmla="*/ 58 h 74"/>
                  <a:gd name="T52" fmla="*/ 19 w 88"/>
                  <a:gd name="T53" fmla="*/ 72 h 74"/>
                  <a:gd name="T54" fmla="*/ 15 w 88"/>
                  <a:gd name="T55" fmla="*/ 74 h 74"/>
                  <a:gd name="T56" fmla="*/ 1 w 88"/>
                  <a:gd name="T57" fmla="*/ 72 h 74"/>
                  <a:gd name="T58" fmla="*/ 0 w 88"/>
                  <a:gd name="T59" fmla="*/ 66 h 74"/>
                  <a:gd name="T60" fmla="*/ 3 w 88"/>
                  <a:gd name="T61" fmla="*/ 60 h 74"/>
                  <a:gd name="T62" fmla="*/ 15 w 88"/>
                  <a:gd name="T63" fmla="*/ 58 h 74"/>
                  <a:gd name="T64" fmla="*/ 24 w 88"/>
                  <a:gd name="T65" fmla="*/ 60 h 74"/>
                  <a:gd name="T66" fmla="*/ 27 w 88"/>
                  <a:gd name="T67" fmla="*/ 57 h 74"/>
                  <a:gd name="T68" fmla="*/ 30 w 88"/>
                  <a:gd name="T69" fmla="*/ 52 h 74"/>
                  <a:gd name="T70" fmla="*/ 36 w 88"/>
                  <a:gd name="T71" fmla="*/ 48 h 74"/>
                  <a:gd name="T72" fmla="*/ 33 w 88"/>
                  <a:gd name="T73" fmla="*/ 27 h 74"/>
                  <a:gd name="T74" fmla="*/ 27 w 88"/>
                  <a:gd name="T75" fmla="*/ 9 h 74"/>
                  <a:gd name="T76" fmla="*/ 24 w 88"/>
                  <a:gd name="T77" fmla="*/ 7 h 74"/>
                  <a:gd name="T78" fmla="*/ 15 w 88"/>
                  <a:gd name="T79" fmla="*/ 5 h 7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8"/>
                  <a:gd name="T121" fmla="*/ 0 h 74"/>
                  <a:gd name="T122" fmla="*/ 88 w 88"/>
                  <a:gd name="T123" fmla="*/ 74 h 7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8" h="74">
                    <a:moveTo>
                      <a:pt x="15" y="5"/>
                    </a:moveTo>
                    <a:lnTo>
                      <a:pt x="42" y="0"/>
                    </a:lnTo>
                    <a:lnTo>
                      <a:pt x="48" y="12"/>
                    </a:lnTo>
                    <a:lnTo>
                      <a:pt x="51" y="25"/>
                    </a:lnTo>
                    <a:lnTo>
                      <a:pt x="55" y="20"/>
                    </a:lnTo>
                    <a:lnTo>
                      <a:pt x="62" y="13"/>
                    </a:lnTo>
                    <a:lnTo>
                      <a:pt x="63" y="9"/>
                    </a:lnTo>
                    <a:lnTo>
                      <a:pt x="71" y="1"/>
                    </a:lnTo>
                    <a:lnTo>
                      <a:pt x="74" y="0"/>
                    </a:lnTo>
                    <a:lnTo>
                      <a:pt x="85" y="0"/>
                    </a:lnTo>
                    <a:lnTo>
                      <a:pt x="87" y="1"/>
                    </a:lnTo>
                    <a:lnTo>
                      <a:pt x="88" y="3"/>
                    </a:lnTo>
                    <a:lnTo>
                      <a:pt x="88" y="11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2" y="17"/>
                    </a:lnTo>
                    <a:lnTo>
                      <a:pt x="79" y="17"/>
                    </a:lnTo>
                    <a:lnTo>
                      <a:pt x="76" y="15"/>
                    </a:lnTo>
                    <a:lnTo>
                      <a:pt x="75" y="14"/>
                    </a:lnTo>
                    <a:lnTo>
                      <a:pt x="68" y="14"/>
                    </a:lnTo>
                    <a:lnTo>
                      <a:pt x="63" y="17"/>
                    </a:lnTo>
                    <a:lnTo>
                      <a:pt x="62" y="19"/>
                    </a:lnTo>
                    <a:lnTo>
                      <a:pt x="57" y="26"/>
                    </a:lnTo>
                    <a:lnTo>
                      <a:pt x="54" y="31"/>
                    </a:lnTo>
                    <a:lnTo>
                      <a:pt x="58" y="44"/>
                    </a:lnTo>
                    <a:lnTo>
                      <a:pt x="62" y="54"/>
                    </a:lnTo>
                    <a:lnTo>
                      <a:pt x="65" y="60"/>
                    </a:lnTo>
                    <a:lnTo>
                      <a:pt x="68" y="62"/>
                    </a:lnTo>
                    <a:lnTo>
                      <a:pt x="70" y="63"/>
                    </a:lnTo>
                    <a:lnTo>
                      <a:pt x="71" y="63"/>
                    </a:lnTo>
                    <a:lnTo>
                      <a:pt x="73" y="62"/>
                    </a:lnTo>
                    <a:lnTo>
                      <a:pt x="75" y="61"/>
                    </a:lnTo>
                    <a:lnTo>
                      <a:pt x="76" y="61"/>
                    </a:lnTo>
                    <a:lnTo>
                      <a:pt x="77" y="58"/>
                    </a:lnTo>
                    <a:lnTo>
                      <a:pt x="80" y="56"/>
                    </a:lnTo>
                    <a:lnTo>
                      <a:pt x="81" y="52"/>
                    </a:lnTo>
                    <a:lnTo>
                      <a:pt x="83" y="55"/>
                    </a:lnTo>
                    <a:lnTo>
                      <a:pt x="80" y="61"/>
                    </a:lnTo>
                    <a:lnTo>
                      <a:pt x="76" y="64"/>
                    </a:lnTo>
                    <a:lnTo>
                      <a:pt x="74" y="68"/>
                    </a:lnTo>
                    <a:lnTo>
                      <a:pt x="70" y="72"/>
                    </a:lnTo>
                    <a:lnTo>
                      <a:pt x="67" y="74"/>
                    </a:lnTo>
                    <a:lnTo>
                      <a:pt x="55" y="74"/>
                    </a:lnTo>
                    <a:lnTo>
                      <a:pt x="51" y="73"/>
                    </a:lnTo>
                    <a:lnTo>
                      <a:pt x="49" y="68"/>
                    </a:lnTo>
                    <a:lnTo>
                      <a:pt x="46" y="64"/>
                    </a:lnTo>
                    <a:lnTo>
                      <a:pt x="45" y="62"/>
                    </a:lnTo>
                    <a:lnTo>
                      <a:pt x="43" y="58"/>
                    </a:lnTo>
                    <a:lnTo>
                      <a:pt x="42" y="54"/>
                    </a:lnTo>
                    <a:lnTo>
                      <a:pt x="40" y="48"/>
                    </a:lnTo>
                    <a:lnTo>
                      <a:pt x="36" y="54"/>
                    </a:lnTo>
                    <a:lnTo>
                      <a:pt x="31" y="58"/>
                    </a:lnTo>
                    <a:lnTo>
                      <a:pt x="28" y="62"/>
                    </a:lnTo>
                    <a:lnTo>
                      <a:pt x="19" y="72"/>
                    </a:lnTo>
                    <a:lnTo>
                      <a:pt x="16" y="73"/>
                    </a:lnTo>
                    <a:lnTo>
                      <a:pt x="15" y="74"/>
                    </a:lnTo>
                    <a:lnTo>
                      <a:pt x="3" y="74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0" y="66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4" y="58"/>
                    </a:lnTo>
                    <a:lnTo>
                      <a:pt x="15" y="58"/>
                    </a:lnTo>
                    <a:lnTo>
                      <a:pt x="18" y="60"/>
                    </a:lnTo>
                    <a:lnTo>
                      <a:pt x="24" y="60"/>
                    </a:lnTo>
                    <a:lnTo>
                      <a:pt x="25" y="58"/>
                    </a:lnTo>
                    <a:lnTo>
                      <a:pt x="27" y="57"/>
                    </a:lnTo>
                    <a:lnTo>
                      <a:pt x="28" y="56"/>
                    </a:lnTo>
                    <a:lnTo>
                      <a:pt x="30" y="52"/>
                    </a:lnTo>
                    <a:lnTo>
                      <a:pt x="32" y="50"/>
                    </a:lnTo>
                    <a:lnTo>
                      <a:pt x="36" y="48"/>
                    </a:lnTo>
                    <a:lnTo>
                      <a:pt x="38" y="43"/>
                    </a:lnTo>
                    <a:lnTo>
                      <a:pt x="33" y="27"/>
                    </a:lnTo>
                    <a:lnTo>
                      <a:pt x="30" y="15"/>
                    </a:lnTo>
                    <a:lnTo>
                      <a:pt x="27" y="9"/>
                    </a:lnTo>
                    <a:lnTo>
                      <a:pt x="26" y="8"/>
                    </a:lnTo>
                    <a:lnTo>
                      <a:pt x="24" y="7"/>
                    </a:lnTo>
                    <a:lnTo>
                      <a:pt x="15" y="7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0" name="Freeform 1734"/>
              <p:cNvSpPr>
                <a:spLocks noChangeAspect="1"/>
              </p:cNvSpPr>
              <p:nvPr/>
            </p:nvSpPr>
            <p:spPr bwMode="auto">
              <a:xfrm>
                <a:off x="4406" y="3368"/>
                <a:ext cx="54" cy="188"/>
              </a:xfrm>
              <a:custGeom>
                <a:avLst/>
                <a:gdLst>
                  <a:gd name="T0" fmla="*/ 54 w 54"/>
                  <a:gd name="T1" fmla="*/ 188 h 188"/>
                  <a:gd name="T2" fmla="*/ 54 w 54"/>
                  <a:gd name="T3" fmla="*/ 181 h 188"/>
                  <a:gd name="T4" fmla="*/ 30 w 54"/>
                  <a:gd name="T5" fmla="*/ 181 h 188"/>
                  <a:gd name="T6" fmla="*/ 29 w 54"/>
                  <a:gd name="T7" fmla="*/ 179 h 188"/>
                  <a:gd name="T8" fmla="*/ 28 w 54"/>
                  <a:gd name="T9" fmla="*/ 177 h 188"/>
                  <a:gd name="T10" fmla="*/ 26 w 54"/>
                  <a:gd name="T11" fmla="*/ 176 h 188"/>
                  <a:gd name="T12" fmla="*/ 26 w 54"/>
                  <a:gd name="T13" fmla="*/ 12 h 188"/>
                  <a:gd name="T14" fmla="*/ 28 w 54"/>
                  <a:gd name="T15" fmla="*/ 10 h 188"/>
                  <a:gd name="T16" fmla="*/ 32 w 54"/>
                  <a:gd name="T17" fmla="*/ 7 h 188"/>
                  <a:gd name="T18" fmla="*/ 54 w 54"/>
                  <a:gd name="T19" fmla="*/ 7 h 188"/>
                  <a:gd name="T20" fmla="*/ 54 w 54"/>
                  <a:gd name="T21" fmla="*/ 0 h 188"/>
                  <a:gd name="T22" fmla="*/ 0 w 54"/>
                  <a:gd name="T23" fmla="*/ 0 h 188"/>
                  <a:gd name="T24" fmla="*/ 0 w 54"/>
                  <a:gd name="T25" fmla="*/ 188 h 188"/>
                  <a:gd name="T26" fmla="*/ 54 w 54"/>
                  <a:gd name="T27" fmla="*/ 188 h 1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"/>
                  <a:gd name="T43" fmla="*/ 0 h 188"/>
                  <a:gd name="T44" fmla="*/ 54 w 54"/>
                  <a:gd name="T45" fmla="*/ 188 h 1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" h="188">
                    <a:moveTo>
                      <a:pt x="54" y="188"/>
                    </a:moveTo>
                    <a:lnTo>
                      <a:pt x="54" y="181"/>
                    </a:lnTo>
                    <a:lnTo>
                      <a:pt x="30" y="181"/>
                    </a:lnTo>
                    <a:lnTo>
                      <a:pt x="29" y="179"/>
                    </a:lnTo>
                    <a:lnTo>
                      <a:pt x="28" y="177"/>
                    </a:lnTo>
                    <a:lnTo>
                      <a:pt x="26" y="176"/>
                    </a:lnTo>
                    <a:lnTo>
                      <a:pt x="26" y="12"/>
                    </a:lnTo>
                    <a:lnTo>
                      <a:pt x="28" y="10"/>
                    </a:lnTo>
                    <a:lnTo>
                      <a:pt x="32" y="7"/>
                    </a:lnTo>
                    <a:lnTo>
                      <a:pt x="54" y="7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188"/>
                    </a:lnTo>
                    <a:lnTo>
                      <a:pt x="54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1" name="Freeform 1735"/>
              <p:cNvSpPr>
                <a:spLocks noChangeAspect="1"/>
              </p:cNvSpPr>
              <p:nvPr/>
            </p:nvSpPr>
            <p:spPr bwMode="auto">
              <a:xfrm>
                <a:off x="4466" y="3368"/>
                <a:ext cx="149" cy="201"/>
              </a:xfrm>
              <a:custGeom>
                <a:avLst/>
                <a:gdLst>
                  <a:gd name="T0" fmla="*/ 81 w 149"/>
                  <a:gd name="T1" fmla="*/ 117 h 201"/>
                  <a:gd name="T2" fmla="*/ 68 w 149"/>
                  <a:gd name="T3" fmla="*/ 155 h 201"/>
                  <a:gd name="T4" fmla="*/ 57 w 149"/>
                  <a:gd name="T5" fmla="*/ 178 h 201"/>
                  <a:gd name="T6" fmla="*/ 42 w 149"/>
                  <a:gd name="T7" fmla="*/ 194 h 201"/>
                  <a:gd name="T8" fmla="*/ 18 w 149"/>
                  <a:gd name="T9" fmla="*/ 201 h 201"/>
                  <a:gd name="T10" fmla="*/ 6 w 149"/>
                  <a:gd name="T11" fmla="*/ 199 h 201"/>
                  <a:gd name="T12" fmla="*/ 0 w 149"/>
                  <a:gd name="T13" fmla="*/ 191 h 201"/>
                  <a:gd name="T14" fmla="*/ 2 w 149"/>
                  <a:gd name="T15" fmla="*/ 182 h 201"/>
                  <a:gd name="T16" fmla="*/ 7 w 149"/>
                  <a:gd name="T17" fmla="*/ 178 h 201"/>
                  <a:gd name="T18" fmla="*/ 13 w 149"/>
                  <a:gd name="T19" fmla="*/ 177 h 201"/>
                  <a:gd name="T20" fmla="*/ 23 w 149"/>
                  <a:gd name="T21" fmla="*/ 179 h 201"/>
                  <a:gd name="T22" fmla="*/ 25 w 149"/>
                  <a:gd name="T23" fmla="*/ 190 h 201"/>
                  <a:gd name="T24" fmla="*/ 23 w 149"/>
                  <a:gd name="T25" fmla="*/ 191 h 201"/>
                  <a:gd name="T26" fmla="*/ 21 w 149"/>
                  <a:gd name="T27" fmla="*/ 194 h 201"/>
                  <a:gd name="T28" fmla="*/ 23 w 149"/>
                  <a:gd name="T29" fmla="*/ 196 h 201"/>
                  <a:gd name="T30" fmla="*/ 27 w 149"/>
                  <a:gd name="T31" fmla="*/ 195 h 201"/>
                  <a:gd name="T32" fmla="*/ 31 w 149"/>
                  <a:gd name="T33" fmla="*/ 191 h 201"/>
                  <a:gd name="T34" fmla="*/ 35 w 149"/>
                  <a:gd name="T35" fmla="*/ 185 h 201"/>
                  <a:gd name="T36" fmla="*/ 37 w 149"/>
                  <a:gd name="T37" fmla="*/ 176 h 201"/>
                  <a:gd name="T38" fmla="*/ 44 w 149"/>
                  <a:gd name="T39" fmla="*/ 154 h 201"/>
                  <a:gd name="T40" fmla="*/ 54 w 149"/>
                  <a:gd name="T41" fmla="*/ 66 h 201"/>
                  <a:gd name="T42" fmla="*/ 62 w 149"/>
                  <a:gd name="T43" fmla="*/ 51 h 201"/>
                  <a:gd name="T44" fmla="*/ 74 w 149"/>
                  <a:gd name="T45" fmla="*/ 43 h 201"/>
                  <a:gd name="T46" fmla="*/ 84 w 149"/>
                  <a:gd name="T47" fmla="*/ 28 h 201"/>
                  <a:gd name="T48" fmla="*/ 100 w 149"/>
                  <a:gd name="T49" fmla="*/ 10 h 201"/>
                  <a:gd name="T50" fmla="*/ 130 w 149"/>
                  <a:gd name="T51" fmla="*/ 0 h 201"/>
                  <a:gd name="T52" fmla="*/ 139 w 149"/>
                  <a:gd name="T53" fmla="*/ 1 h 201"/>
                  <a:gd name="T54" fmla="*/ 145 w 149"/>
                  <a:gd name="T55" fmla="*/ 5 h 201"/>
                  <a:gd name="T56" fmla="*/ 149 w 149"/>
                  <a:gd name="T57" fmla="*/ 12 h 201"/>
                  <a:gd name="T58" fmla="*/ 148 w 149"/>
                  <a:gd name="T59" fmla="*/ 19 h 201"/>
                  <a:gd name="T60" fmla="*/ 145 w 149"/>
                  <a:gd name="T61" fmla="*/ 23 h 201"/>
                  <a:gd name="T62" fmla="*/ 135 w 149"/>
                  <a:gd name="T63" fmla="*/ 24 h 201"/>
                  <a:gd name="T64" fmla="*/ 128 w 149"/>
                  <a:gd name="T65" fmla="*/ 19 h 201"/>
                  <a:gd name="T66" fmla="*/ 129 w 149"/>
                  <a:gd name="T67" fmla="*/ 12 h 201"/>
                  <a:gd name="T68" fmla="*/ 130 w 149"/>
                  <a:gd name="T69" fmla="*/ 10 h 201"/>
                  <a:gd name="T70" fmla="*/ 130 w 149"/>
                  <a:gd name="T71" fmla="*/ 5 h 201"/>
                  <a:gd name="T72" fmla="*/ 122 w 149"/>
                  <a:gd name="T73" fmla="*/ 6 h 201"/>
                  <a:gd name="T74" fmla="*/ 109 w 149"/>
                  <a:gd name="T75" fmla="*/ 23 h 201"/>
                  <a:gd name="T76" fmla="*/ 98 w 149"/>
                  <a:gd name="T77" fmla="*/ 51 h 201"/>
                  <a:gd name="T78" fmla="*/ 110 w 149"/>
                  <a:gd name="T79" fmla="*/ 66 h 2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9"/>
                  <a:gd name="T121" fmla="*/ 0 h 201"/>
                  <a:gd name="T122" fmla="*/ 149 w 149"/>
                  <a:gd name="T123" fmla="*/ 201 h 20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9" h="201">
                    <a:moveTo>
                      <a:pt x="95" y="66"/>
                    </a:moveTo>
                    <a:lnTo>
                      <a:pt x="81" y="117"/>
                    </a:lnTo>
                    <a:lnTo>
                      <a:pt x="74" y="138"/>
                    </a:lnTo>
                    <a:lnTo>
                      <a:pt x="68" y="155"/>
                    </a:lnTo>
                    <a:lnTo>
                      <a:pt x="62" y="169"/>
                    </a:lnTo>
                    <a:lnTo>
                      <a:pt x="57" y="178"/>
                    </a:lnTo>
                    <a:lnTo>
                      <a:pt x="50" y="187"/>
                    </a:lnTo>
                    <a:lnTo>
                      <a:pt x="42" y="194"/>
                    </a:lnTo>
                    <a:lnTo>
                      <a:pt x="31" y="200"/>
                    </a:lnTo>
                    <a:lnTo>
                      <a:pt x="18" y="201"/>
                    </a:lnTo>
                    <a:lnTo>
                      <a:pt x="13" y="201"/>
                    </a:lnTo>
                    <a:lnTo>
                      <a:pt x="6" y="199"/>
                    </a:lnTo>
                    <a:lnTo>
                      <a:pt x="5" y="196"/>
                    </a:lnTo>
                    <a:lnTo>
                      <a:pt x="0" y="191"/>
                    </a:lnTo>
                    <a:lnTo>
                      <a:pt x="0" y="187"/>
                    </a:lnTo>
                    <a:lnTo>
                      <a:pt x="2" y="182"/>
                    </a:lnTo>
                    <a:lnTo>
                      <a:pt x="5" y="179"/>
                    </a:lnTo>
                    <a:lnTo>
                      <a:pt x="7" y="178"/>
                    </a:lnTo>
                    <a:lnTo>
                      <a:pt x="9" y="178"/>
                    </a:lnTo>
                    <a:lnTo>
                      <a:pt x="13" y="177"/>
                    </a:lnTo>
                    <a:lnTo>
                      <a:pt x="18" y="177"/>
                    </a:lnTo>
                    <a:lnTo>
                      <a:pt x="23" y="179"/>
                    </a:lnTo>
                    <a:lnTo>
                      <a:pt x="25" y="182"/>
                    </a:lnTo>
                    <a:lnTo>
                      <a:pt x="25" y="190"/>
                    </a:lnTo>
                    <a:lnTo>
                      <a:pt x="24" y="191"/>
                    </a:lnTo>
                    <a:lnTo>
                      <a:pt x="23" y="191"/>
                    </a:lnTo>
                    <a:lnTo>
                      <a:pt x="23" y="193"/>
                    </a:lnTo>
                    <a:lnTo>
                      <a:pt x="21" y="194"/>
                    </a:lnTo>
                    <a:lnTo>
                      <a:pt x="20" y="194"/>
                    </a:lnTo>
                    <a:lnTo>
                      <a:pt x="23" y="196"/>
                    </a:lnTo>
                    <a:lnTo>
                      <a:pt x="26" y="196"/>
                    </a:lnTo>
                    <a:lnTo>
                      <a:pt x="27" y="195"/>
                    </a:lnTo>
                    <a:lnTo>
                      <a:pt x="27" y="194"/>
                    </a:lnTo>
                    <a:lnTo>
                      <a:pt x="31" y="191"/>
                    </a:lnTo>
                    <a:lnTo>
                      <a:pt x="33" y="189"/>
                    </a:lnTo>
                    <a:lnTo>
                      <a:pt x="35" y="185"/>
                    </a:lnTo>
                    <a:lnTo>
                      <a:pt x="35" y="182"/>
                    </a:lnTo>
                    <a:lnTo>
                      <a:pt x="37" y="176"/>
                    </a:lnTo>
                    <a:lnTo>
                      <a:pt x="40" y="166"/>
                    </a:lnTo>
                    <a:lnTo>
                      <a:pt x="44" y="154"/>
                    </a:lnTo>
                    <a:lnTo>
                      <a:pt x="67" y="66"/>
                    </a:lnTo>
                    <a:lnTo>
                      <a:pt x="54" y="66"/>
                    </a:lnTo>
                    <a:lnTo>
                      <a:pt x="58" y="51"/>
                    </a:lnTo>
                    <a:lnTo>
                      <a:pt x="62" y="51"/>
                    </a:lnTo>
                    <a:lnTo>
                      <a:pt x="69" y="48"/>
                    </a:lnTo>
                    <a:lnTo>
                      <a:pt x="74" y="43"/>
                    </a:lnTo>
                    <a:lnTo>
                      <a:pt x="76" y="40"/>
                    </a:lnTo>
                    <a:lnTo>
                      <a:pt x="84" y="28"/>
                    </a:lnTo>
                    <a:lnTo>
                      <a:pt x="92" y="17"/>
                    </a:lnTo>
                    <a:lnTo>
                      <a:pt x="100" y="10"/>
                    </a:lnTo>
                    <a:lnTo>
                      <a:pt x="115" y="2"/>
                    </a:lnTo>
                    <a:lnTo>
                      <a:pt x="130" y="0"/>
                    </a:lnTo>
                    <a:lnTo>
                      <a:pt x="135" y="0"/>
                    </a:lnTo>
                    <a:lnTo>
                      <a:pt x="139" y="1"/>
                    </a:lnTo>
                    <a:lnTo>
                      <a:pt x="142" y="4"/>
                    </a:lnTo>
                    <a:lnTo>
                      <a:pt x="145" y="5"/>
                    </a:lnTo>
                    <a:lnTo>
                      <a:pt x="147" y="7"/>
                    </a:lnTo>
                    <a:lnTo>
                      <a:pt x="149" y="12"/>
                    </a:lnTo>
                    <a:lnTo>
                      <a:pt x="149" y="16"/>
                    </a:lnTo>
                    <a:lnTo>
                      <a:pt x="148" y="19"/>
                    </a:lnTo>
                    <a:lnTo>
                      <a:pt x="147" y="22"/>
                    </a:lnTo>
                    <a:lnTo>
                      <a:pt x="145" y="23"/>
                    </a:lnTo>
                    <a:lnTo>
                      <a:pt x="141" y="24"/>
                    </a:lnTo>
                    <a:lnTo>
                      <a:pt x="135" y="24"/>
                    </a:lnTo>
                    <a:lnTo>
                      <a:pt x="130" y="22"/>
                    </a:lnTo>
                    <a:lnTo>
                      <a:pt x="128" y="19"/>
                    </a:lnTo>
                    <a:lnTo>
                      <a:pt x="128" y="13"/>
                    </a:lnTo>
                    <a:lnTo>
                      <a:pt x="129" y="12"/>
                    </a:lnTo>
                    <a:lnTo>
                      <a:pt x="130" y="12"/>
                    </a:lnTo>
                    <a:lnTo>
                      <a:pt x="130" y="10"/>
                    </a:lnTo>
                    <a:lnTo>
                      <a:pt x="133" y="7"/>
                    </a:lnTo>
                    <a:lnTo>
                      <a:pt x="130" y="5"/>
                    </a:lnTo>
                    <a:lnTo>
                      <a:pt x="124" y="5"/>
                    </a:lnTo>
                    <a:lnTo>
                      <a:pt x="122" y="6"/>
                    </a:lnTo>
                    <a:lnTo>
                      <a:pt x="116" y="12"/>
                    </a:lnTo>
                    <a:lnTo>
                      <a:pt x="109" y="23"/>
                    </a:lnTo>
                    <a:lnTo>
                      <a:pt x="103" y="35"/>
                    </a:lnTo>
                    <a:lnTo>
                      <a:pt x="98" y="51"/>
                    </a:lnTo>
                    <a:lnTo>
                      <a:pt x="111" y="51"/>
                    </a:lnTo>
                    <a:lnTo>
                      <a:pt x="110" y="66"/>
                    </a:ln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2" name="Freeform 1736"/>
              <p:cNvSpPr>
                <a:spLocks noChangeAspect="1"/>
              </p:cNvSpPr>
              <p:nvPr/>
            </p:nvSpPr>
            <p:spPr bwMode="auto">
              <a:xfrm>
                <a:off x="4579" y="3417"/>
                <a:ext cx="169" cy="105"/>
              </a:xfrm>
              <a:custGeom>
                <a:avLst/>
                <a:gdLst>
                  <a:gd name="T0" fmla="*/ 43 w 169"/>
                  <a:gd name="T1" fmla="*/ 47 h 105"/>
                  <a:gd name="T2" fmla="*/ 59 w 169"/>
                  <a:gd name="T3" fmla="*/ 25 h 105"/>
                  <a:gd name="T4" fmla="*/ 76 w 169"/>
                  <a:gd name="T5" fmla="*/ 7 h 105"/>
                  <a:gd name="T6" fmla="*/ 92 w 169"/>
                  <a:gd name="T7" fmla="*/ 0 h 105"/>
                  <a:gd name="T8" fmla="*/ 102 w 169"/>
                  <a:gd name="T9" fmla="*/ 1 h 105"/>
                  <a:gd name="T10" fmla="*/ 108 w 169"/>
                  <a:gd name="T11" fmla="*/ 8 h 105"/>
                  <a:gd name="T12" fmla="*/ 110 w 169"/>
                  <a:gd name="T13" fmla="*/ 19 h 105"/>
                  <a:gd name="T14" fmla="*/ 109 w 169"/>
                  <a:gd name="T15" fmla="*/ 25 h 105"/>
                  <a:gd name="T16" fmla="*/ 101 w 169"/>
                  <a:gd name="T17" fmla="*/ 47 h 105"/>
                  <a:gd name="T18" fmla="*/ 119 w 169"/>
                  <a:gd name="T19" fmla="*/ 25 h 105"/>
                  <a:gd name="T20" fmla="*/ 128 w 169"/>
                  <a:gd name="T21" fmla="*/ 14 h 105"/>
                  <a:gd name="T22" fmla="*/ 139 w 169"/>
                  <a:gd name="T23" fmla="*/ 5 h 105"/>
                  <a:gd name="T24" fmla="*/ 145 w 169"/>
                  <a:gd name="T25" fmla="*/ 1 h 105"/>
                  <a:gd name="T26" fmla="*/ 152 w 169"/>
                  <a:gd name="T27" fmla="*/ 0 h 105"/>
                  <a:gd name="T28" fmla="*/ 164 w 169"/>
                  <a:gd name="T29" fmla="*/ 5 h 105"/>
                  <a:gd name="T30" fmla="*/ 168 w 169"/>
                  <a:gd name="T31" fmla="*/ 10 h 105"/>
                  <a:gd name="T32" fmla="*/ 169 w 169"/>
                  <a:gd name="T33" fmla="*/ 19 h 105"/>
                  <a:gd name="T34" fmla="*/ 164 w 169"/>
                  <a:gd name="T35" fmla="*/ 35 h 105"/>
                  <a:gd name="T36" fmla="*/ 149 w 169"/>
                  <a:gd name="T37" fmla="*/ 83 h 105"/>
                  <a:gd name="T38" fmla="*/ 147 w 169"/>
                  <a:gd name="T39" fmla="*/ 89 h 105"/>
                  <a:gd name="T40" fmla="*/ 152 w 169"/>
                  <a:gd name="T41" fmla="*/ 91 h 105"/>
                  <a:gd name="T42" fmla="*/ 159 w 169"/>
                  <a:gd name="T43" fmla="*/ 85 h 105"/>
                  <a:gd name="T44" fmla="*/ 164 w 169"/>
                  <a:gd name="T45" fmla="*/ 81 h 105"/>
                  <a:gd name="T46" fmla="*/ 167 w 169"/>
                  <a:gd name="T47" fmla="*/ 81 h 105"/>
                  <a:gd name="T48" fmla="*/ 150 w 169"/>
                  <a:gd name="T49" fmla="*/ 101 h 105"/>
                  <a:gd name="T50" fmla="*/ 143 w 169"/>
                  <a:gd name="T51" fmla="*/ 104 h 105"/>
                  <a:gd name="T52" fmla="*/ 131 w 169"/>
                  <a:gd name="T53" fmla="*/ 105 h 105"/>
                  <a:gd name="T54" fmla="*/ 125 w 169"/>
                  <a:gd name="T55" fmla="*/ 101 h 105"/>
                  <a:gd name="T56" fmla="*/ 120 w 169"/>
                  <a:gd name="T57" fmla="*/ 95 h 105"/>
                  <a:gd name="T58" fmla="*/ 121 w 169"/>
                  <a:gd name="T59" fmla="*/ 86 h 105"/>
                  <a:gd name="T60" fmla="*/ 125 w 169"/>
                  <a:gd name="T61" fmla="*/ 78 h 105"/>
                  <a:gd name="T62" fmla="*/ 138 w 169"/>
                  <a:gd name="T63" fmla="*/ 30 h 105"/>
                  <a:gd name="T64" fmla="*/ 141 w 169"/>
                  <a:gd name="T65" fmla="*/ 24 h 105"/>
                  <a:gd name="T66" fmla="*/ 140 w 169"/>
                  <a:gd name="T67" fmla="*/ 23 h 105"/>
                  <a:gd name="T68" fmla="*/ 139 w 169"/>
                  <a:gd name="T69" fmla="*/ 22 h 105"/>
                  <a:gd name="T70" fmla="*/ 130 w 169"/>
                  <a:gd name="T71" fmla="*/ 24 h 105"/>
                  <a:gd name="T72" fmla="*/ 125 w 169"/>
                  <a:gd name="T73" fmla="*/ 30 h 105"/>
                  <a:gd name="T74" fmla="*/ 114 w 169"/>
                  <a:gd name="T75" fmla="*/ 40 h 105"/>
                  <a:gd name="T76" fmla="*/ 104 w 169"/>
                  <a:gd name="T77" fmla="*/ 55 h 105"/>
                  <a:gd name="T78" fmla="*/ 98 w 169"/>
                  <a:gd name="T79" fmla="*/ 63 h 105"/>
                  <a:gd name="T80" fmla="*/ 95 w 169"/>
                  <a:gd name="T81" fmla="*/ 73 h 105"/>
                  <a:gd name="T82" fmla="*/ 85 w 169"/>
                  <a:gd name="T83" fmla="*/ 103 h 105"/>
                  <a:gd name="T84" fmla="*/ 81 w 169"/>
                  <a:gd name="T85" fmla="*/ 30 h 105"/>
                  <a:gd name="T86" fmla="*/ 82 w 169"/>
                  <a:gd name="T87" fmla="*/ 26 h 105"/>
                  <a:gd name="T88" fmla="*/ 83 w 169"/>
                  <a:gd name="T89" fmla="*/ 23 h 105"/>
                  <a:gd name="T90" fmla="*/ 81 w 169"/>
                  <a:gd name="T91" fmla="*/ 22 h 105"/>
                  <a:gd name="T92" fmla="*/ 69 w 169"/>
                  <a:gd name="T93" fmla="*/ 28 h 105"/>
                  <a:gd name="T94" fmla="*/ 49 w 169"/>
                  <a:gd name="T95" fmla="*/ 50 h 105"/>
                  <a:gd name="T96" fmla="*/ 27 w 169"/>
                  <a:gd name="T97" fmla="*/ 103 h 105"/>
                  <a:gd name="T98" fmla="*/ 22 w 169"/>
                  <a:gd name="T99" fmla="*/ 30 h 105"/>
                  <a:gd name="T100" fmla="*/ 24 w 169"/>
                  <a:gd name="T101" fmla="*/ 22 h 105"/>
                  <a:gd name="T102" fmla="*/ 23 w 169"/>
                  <a:gd name="T103" fmla="*/ 12 h 105"/>
                  <a:gd name="T104" fmla="*/ 22 w 169"/>
                  <a:gd name="T105" fmla="*/ 10 h 105"/>
                  <a:gd name="T106" fmla="*/ 15 w 169"/>
                  <a:gd name="T107" fmla="*/ 7 h 105"/>
                  <a:gd name="T108" fmla="*/ 57 w 169"/>
                  <a:gd name="T109" fmla="*/ 0 h 1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9"/>
                  <a:gd name="T166" fmla="*/ 0 h 105"/>
                  <a:gd name="T167" fmla="*/ 169 w 169"/>
                  <a:gd name="T168" fmla="*/ 105 h 10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9" h="105">
                    <a:moveTo>
                      <a:pt x="57" y="0"/>
                    </a:moveTo>
                    <a:lnTo>
                      <a:pt x="43" y="47"/>
                    </a:lnTo>
                    <a:lnTo>
                      <a:pt x="52" y="35"/>
                    </a:lnTo>
                    <a:lnTo>
                      <a:pt x="59" y="25"/>
                    </a:lnTo>
                    <a:lnTo>
                      <a:pt x="64" y="19"/>
                    </a:lnTo>
                    <a:lnTo>
                      <a:pt x="76" y="7"/>
                    </a:lnTo>
                    <a:lnTo>
                      <a:pt x="83" y="2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2" y="1"/>
                    </a:lnTo>
                    <a:lnTo>
                      <a:pt x="106" y="5"/>
                    </a:lnTo>
                    <a:lnTo>
                      <a:pt x="108" y="8"/>
                    </a:lnTo>
                    <a:lnTo>
                      <a:pt x="110" y="13"/>
                    </a:lnTo>
                    <a:lnTo>
                      <a:pt x="110" y="19"/>
                    </a:lnTo>
                    <a:lnTo>
                      <a:pt x="109" y="22"/>
                    </a:lnTo>
                    <a:lnTo>
                      <a:pt x="109" y="25"/>
                    </a:lnTo>
                    <a:lnTo>
                      <a:pt x="108" y="30"/>
                    </a:lnTo>
                    <a:lnTo>
                      <a:pt x="101" y="47"/>
                    </a:lnTo>
                    <a:lnTo>
                      <a:pt x="112" y="35"/>
                    </a:lnTo>
                    <a:lnTo>
                      <a:pt x="119" y="25"/>
                    </a:lnTo>
                    <a:lnTo>
                      <a:pt x="125" y="19"/>
                    </a:lnTo>
                    <a:lnTo>
                      <a:pt x="128" y="14"/>
                    </a:lnTo>
                    <a:lnTo>
                      <a:pt x="136" y="7"/>
                    </a:lnTo>
                    <a:lnTo>
                      <a:pt x="139" y="5"/>
                    </a:lnTo>
                    <a:lnTo>
                      <a:pt x="144" y="2"/>
                    </a:lnTo>
                    <a:lnTo>
                      <a:pt x="145" y="1"/>
                    </a:lnTo>
                    <a:lnTo>
                      <a:pt x="147" y="0"/>
                    </a:lnTo>
                    <a:lnTo>
                      <a:pt x="152" y="0"/>
                    </a:lnTo>
                    <a:lnTo>
                      <a:pt x="162" y="2"/>
                    </a:lnTo>
                    <a:lnTo>
                      <a:pt x="164" y="5"/>
                    </a:lnTo>
                    <a:lnTo>
                      <a:pt x="165" y="7"/>
                    </a:lnTo>
                    <a:lnTo>
                      <a:pt x="168" y="10"/>
                    </a:lnTo>
                    <a:lnTo>
                      <a:pt x="169" y="14"/>
                    </a:lnTo>
                    <a:lnTo>
                      <a:pt x="169" y="19"/>
                    </a:lnTo>
                    <a:lnTo>
                      <a:pt x="167" y="29"/>
                    </a:lnTo>
                    <a:lnTo>
                      <a:pt x="164" y="35"/>
                    </a:lnTo>
                    <a:lnTo>
                      <a:pt x="150" y="78"/>
                    </a:lnTo>
                    <a:lnTo>
                      <a:pt x="149" y="83"/>
                    </a:lnTo>
                    <a:lnTo>
                      <a:pt x="149" y="86"/>
                    </a:lnTo>
                    <a:lnTo>
                      <a:pt x="147" y="89"/>
                    </a:lnTo>
                    <a:lnTo>
                      <a:pt x="147" y="91"/>
                    </a:lnTo>
                    <a:lnTo>
                      <a:pt x="152" y="91"/>
                    </a:lnTo>
                    <a:lnTo>
                      <a:pt x="155" y="90"/>
                    </a:lnTo>
                    <a:lnTo>
                      <a:pt x="159" y="85"/>
                    </a:lnTo>
                    <a:lnTo>
                      <a:pt x="162" y="81"/>
                    </a:lnTo>
                    <a:lnTo>
                      <a:pt x="164" y="81"/>
                    </a:lnTo>
                    <a:lnTo>
                      <a:pt x="164" y="79"/>
                    </a:lnTo>
                    <a:lnTo>
                      <a:pt x="167" y="81"/>
                    </a:lnTo>
                    <a:lnTo>
                      <a:pt x="159" y="92"/>
                    </a:lnTo>
                    <a:lnTo>
                      <a:pt x="150" y="101"/>
                    </a:lnTo>
                    <a:lnTo>
                      <a:pt x="146" y="103"/>
                    </a:lnTo>
                    <a:lnTo>
                      <a:pt x="143" y="104"/>
                    </a:lnTo>
                    <a:lnTo>
                      <a:pt x="140" y="105"/>
                    </a:lnTo>
                    <a:lnTo>
                      <a:pt x="131" y="105"/>
                    </a:lnTo>
                    <a:lnTo>
                      <a:pt x="126" y="103"/>
                    </a:lnTo>
                    <a:lnTo>
                      <a:pt x="125" y="101"/>
                    </a:lnTo>
                    <a:lnTo>
                      <a:pt x="121" y="97"/>
                    </a:lnTo>
                    <a:lnTo>
                      <a:pt x="120" y="95"/>
                    </a:lnTo>
                    <a:lnTo>
                      <a:pt x="120" y="89"/>
                    </a:lnTo>
                    <a:lnTo>
                      <a:pt x="121" y="86"/>
                    </a:lnTo>
                    <a:lnTo>
                      <a:pt x="122" y="83"/>
                    </a:lnTo>
                    <a:lnTo>
                      <a:pt x="125" y="78"/>
                    </a:lnTo>
                    <a:lnTo>
                      <a:pt x="137" y="35"/>
                    </a:lnTo>
                    <a:lnTo>
                      <a:pt x="138" y="30"/>
                    </a:lnTo>
                    <a:lnTo>
                      <a:pt x="140" y="25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40" y="23"/>
                    </a:lnTo>
                    <a:lnTo>
                      <a:pt x="139" y="23"/>
                    </a:lnTo>
                    <a:lnTo>
                      <a:pt x="139" y="22"/>
                    </a:lnTo>
                    <a:lnTo>
                      <a:pt x="132" y="22"/>
                    </a:lnTo>
                    <a:lnTo>
                      <a:pt x="130" y="24"/>
                    </a:lnTo>
                    <a:lnTo>
                      <a:pt x="127" y="29"/>
                    </a:lnTo>
                    <a:lnTo>
                      <a:pt x="125" y="30"/>
                    </a:lnTo>
                    <a:lnTo>
                      <a:pt x="121" y="32"/>
                    </a:lnTo>
                    <a:lnTo>
                      <a:pt x="114" y="40"/>
                    </a:lnTo>
                    <a:lnTo>
                      <a:pt x="107" y="49"/>
                    </a:lnTo>
                    <a:lnTo>
                      <a:pt x="104" y="55"/>
                    </a:lnTo>
                    <a:lnTo>
                      <a:pt x="101" y="60"/>
                    </a:lnTo>
                    <a:lnTo>
                      <a:pt x="98" y="63"/>
                    </a:lnTo>
                    <a:lnTo>
                      <a:pt x="96" y="68"/>
                    </a:lnTo>
                    <a:lnTo>
                      <a:pt x="95" y="73"/>
                    </a:lnTo>
                    <a:lnTo>
                      <a:pt x="92" y="79"/>
                    </a:lnTo>
                    <a:lnTo>
                      <a:pt x="85" y="103"/>
                    </a:lnTo>
                    <a:lnTo>
                      <a:pt x="59" y="103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2" y="26"/>
                    </a:lnTo>
                    <a:lnTo>
                      <a:pt x="83" y="24"/>
                    </a:lnTo>
                    <a:lnTo>
                      <a:pt x="83" y="23"/>
                    </a:lnTo>
                    <a:lnTo>
                      <a:pt x="82" y="23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9" y="28"/>
                    </a:lnTo>
                    <a:lnTo>
                      <a:pt x="64" y="32"/>
                    </a:lnTo>
                    <a:lnTo>
                      <a:pt x="49" y="50"/>
                    </a:lnTo>
                    <a:lnTo>
                      <a:pt x="36" y="71"/>
                    </a:lnTo>
                    <a:lnTo>
                      <a:pt x="27" y="103"/>
                    </a:lnTo>
                    <a:lnTo>
                      <a:pt x="0" y="103"/>
                    </a:lnTo>
                    <a:lnTo>
                      <a:pt x="22" y="30"/>
                    </a:lnTo>
                    <a:lnTo>
                      <a:pt x="23" y="25"/>
                    </a:lnTo>
                    <a:lnTo>
                      <a:pt x="24" y="22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49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3" name="Freeform 1737"/>
              <p:cNvSpPr>
                <a:spLocks noChangeAspect="1"/>
              </p:cNvSpPr>
              <p:nvPr/>
            </p:nvSpPr>
            <p:spPr bwMode="auto">
              <a:xfrm>
                <a:off x="4759" y="3368"/>
                <a:ext cx="54" cy="188"/>
              </a:xfrm>
              <a:custGeom>
                <a:avLst/>
                <a:gdLst>
                  <a:gd name="T0" fmla="*/ 54 w 54"/>
                  <a:gd name="T1" fmla="*/ 188 h 188"/>
                  <a:gd name="T2" fmla="*/ 54 w 54"/>
                  <a:gd name="T3" fmla="*/ 0 h 188"/>
                  <a:gd name="T4" fmla="*/ 0 w 54"/>
                  <a:gd name="T5" fmla="*/ 0 h 188"/>
                  <a:gd name="T6" fmla="*/ 0 w 54"/>
                  <a:gd name="T7" fmla="*/ 7 h 188"/>
                  <a:gd name="T8" fmla="*/ 21 w 54"/>
                  <a:gd name="T9" fmla="*/ 7 h 188"/>
                  <a:gd name="T10" fmla="*/ 24 w 54"/>
                  <a:gd name="T11" fmla="*/ 8 h 188"/>
                  <a:gd name="T12" fmla="*/ 25 w 54"/>
                  <a:gd name="T13" fmla="*/ 8 h 188"/>
                  <a:gd name="T14" fmla="*/ 26 w 54"/>
                  <a:gd name="T15" fmla="*/ 11 h 188"/>
                  <a:gd name="T16" fmla="*/ 27 w 54"/>
                  <a:gd name="T17" fmla="*/ 12 h 188"/>
                  <a:gd name="T18" fmla="*/ 27 w 54"/>
                  <a:gd name="T19" fmla="*/ 176 h 188"/>
                  <a:gd name="T20" fmla="*/ 26 w 54"/>
                  <a:gd name="T21" fmla="*/ 178 h 188"/>
                  <a:gd name="T22" fmla="*/ 25 w 54"/>
                  <a:gd name="T23" fmla="*/ 179 h 188"/>
                  <a:gd name="T24" fmla="*/ 24 w 54"/>
                  <a:gd name="T25" fmla="*/ 179 h 188"/>
                  <a:gd name="T26" fmla="*/ 21 w 54"/>
                  <a:gd name="T27" fmla="*/ 181 h 188"/>
                  <a:gd name="T28" fmla="*/ 0 w 54"/>
                  <a:gd name="T29" fmla="*/ 181 h 188"/>
                  <a:gd name="T30" fmla="*/ 0 w 54"/>
                  <a:gd name="T31" fmla="*/ 188 h 188"/>
                  <a:gd name="T32" fmla="*/ 54 w 54"/>
                  <a:gd name="T33" fmla="*/ 188 h 1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188"/>
                  <a:gd name="T53" fmla="*/ 54 w 54"/>
                  <a:gd name="T54" fmla="*/ 188 h 1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188">
                    <a:moveTo>
                      <a:pt x="54" y="188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1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6" y="11"/>
                    </a:lnTo>
                    <a:lnTo>
                      <a:pt x="27" y="12"/>
                    </a:lnTo>
                    <a:lnTo>
                      <a:pt x="27" y="176"/>
                    </a:lnTo>
                    <a:lnTo>
                      <a:pt x="26" y="178"/>
                    </a:lnTo>
                    <a:lnTo>
                      <a:pt x="25" y="179"/>
                    </a:lnTo>
                    <a:lnTo>
                      <a:pt x="24" y="179"/>
                    </a:lnTo>
                    <a:lnTo>
                      <a:pt x="21" y="181"/>
                    </a:lnTo>
                    <a:lnTo>
                      <a:pt x="0" y="181"/>
                    </a:lnTo>
                    <a:lnTo>
                      <a:pt x="0" y="188"/>
                    </a:lnTo>
                    <a:lnTo>
                      <a:pt x="54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4" name="Line 1738"/>
              <p:cNvSpPr>
                <a:spLocks noChangeAspect="1" noChangeShapeType="1"/>
              </p:cNvSpPr>
              <p:nvPr/>
            </p:nvSpPr>
            <p:spPr bwMode="auto">
              <a:xfrm flipV="1">
                <a:off x="1428" y="935"/>
                <a:ext cx="0" cy="250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5" name="Freeform 1739"/>
              <p:cNvSpPr>
                <a:spLocks noChangeAspect="1" noEditPoints="1"/>
              </p:cNvSpPr>
              <p:nvPr/>
            </p:nvSpPr>
            <p:spPr bwMode="auto">
              <a:xfrm>
                <a:off x="1038" y="642"/>
                <a:ext cx="101" cy="155"/>
              </a:xfrm>
              <a:custGeom>
                <a:avLst/>
                <a:gdLst>
                  <a:gd name="T0" fmla="*/ 68 w 101"/>
                  <a:gd name="T1" fmla="*/ 0 h 155"/>
                  <a:gd name="T2" fmla="*/ 49 w 101"/>
                  <a:gd name="T3" fmla="*/ 68 h 155"/>
                  <a:gd name="T4" fmla="*/ 54 w 101"/>
                  <a:gd name="T5" fmla="*/ 62 h 155"/>
                  <a:gd name="T6" fmla="*/ 59 w 101"/>
                  <a:gd name="T7" fmla="*/ 58 h 155"/>
                  <a:gd name="T8" fmla="*/ 64 w 101"/>
                  <a:gd name="T9" fmla="*/ 54 h 155"/>
                  <a:gd name="T10" fmla="*/ 68 w 101"/>
                  <a:gd name="T11" fmla="*/ 52 h 155"/>
                  <a:gd name="T12" fmla="*/ 79 w 101"/>
                  <a:gd name="T13" fmla="*/ 52 h 155"/>
                  <a:gd name="T14" fmla="*/ 84 w 101"/>
                  <a:gd name="T15" fmla="*/ 53 h 155"/>
                  <a:gd name="T16" fmla="*/ 91 w 101"/>
                  <a:gd name="T17" fmla="*/ 58 h 155"/>
                  <a:gd name="T18" fmla="*/ 94 w 101"/>
                  <a:gd name="T19" fmla="*/ 61 h 155"/>
                  <a:gd name="T20" fmla="*/ 98 w 101"/>
                  <a:gd name="T21" fmla="*/ 72 h 155"/>
                  <a:gd name="T22" fmla="*/ 101 w 101"/>
                  <a:gd name="T23" fmla="*/ 82 h 155"/>
                  <a:gd name="T24" fmla="*/ 98 w 101"/>
                  <a:gd name="T25" fmla="*/ 101 h 155"/>
                  <a:gd name="T26" fmla="*/ 91 w 101"/>
                  <a:gd name="T27" fmla="*/ 117 h 155"/>
                  <a:gd name="T28" fmla="*/ 79 w 101"/>
                  <a:gd name="T29" fmla="*/ 133 h 155"/>
                  <a:gd name="T30" fmla="*/ 67 w 101"/>
                  <a:gd name="T31" fmla="*/ 145 h 155"/>
                  <a:gd name="T32" fmla="*/ 53 w 101"/>
                  <a:gd name="T33" fmla="*/ 152 h 155"/>
                  <a:gd name="T34" fmla="*/ 37 w 101"/>
                  <a:gd name="T35" fmla="*/ 155 h 155"/>
                  <a:gd name="T36" fmla="*/ 25 w 101"/>
                  <a:gd name="T37" fmla="*/ 153 h 155"/>
                  <a:gd name="T38" fmla="*/ 13 w 101"/>
                  <a:gd name="T39" fmla="*/ 151 h 155"/>
                  <a:gd name="T40" fmla="*/ 0 w 101"/>
                  <a:gd name="T41" fmla="*/ 145 h 155"/>
                  <a:gd name="T42" fmla="*/ 33 w 101"/>
                  <a:gd name="T43" fmla="*/ 29 h 155"/>
                  <a:gd name="T44" fmla="*/ 35 w 101"/>
                  <a:gd name="T45" fmla="*/ 24 h 155"/>
                  <a:gd name="T46" fmla="*/ 35 w 101"/>
                  <a:gd name="T47" fmla="*/ 13 h 155"/>
                  <a:gd name="T48" fmla="*/ 34 w 101"/>
                  <a:gd name="T49" fmla="*/ 12 h 155"/>
                  <a:gd name="T50" fmla="*/ 33 w 101"/>
                  <a:gd name="T51" fmla="*/ 12 h 155"/>
                  <a:gd name="T52" fmla="*/ 28 w 101"/>
                  <a:gd name="T53" fmla="*/ 10 h 155"/>
                  <a:gd name="T54" fmla="*/ 23 w 101"/>
                  <a:gd name="T55" fmla="*/ 10 h 155"/>
                  <a:gd name="T56" fmla="*/ 23 w 101"/>
                  <a:gd name="T57" fmla="*/ 7 h 155"/>
                  <a:gd name="T58" fmla="*/ 61 w 101"/>
                  <a:gd name="T59" fmla="*/ 0 h 155"/>
                  <a:gd name="T60" fmla="*/ 68 w 101"/>
                  <a:gd name="T61" fmla="*/ 0 h 155"/>
                  <a:gd name="T62" fmla="*/ 25 w 101"/>
                  <a:gd name="T63" fmla="*/ 147 h 155"/>
                  <a:gd name="T64" fmla="*/ 29 w 101"/>
                  <a:gd name="T65" fmla="*/ 149 h 155"/>
                  <a:gd name="T66" fmla="*/ 31 w 101"/>
                  <a:gd name="T67" fmla="*/ 150 h 155"/>
                  <a:gd name="T68" fmla="*/ 39 w 101"/>
                  <a:gd name="T69" fmla="*/ 150 h 155"/>
                  <a:gd name="T70" fmla="*/ 42 w 101"/>
                  <a:gd name="T71" fmla="*/ 149 h 155"/>
                  <a:gd name="T72" fmla="*/ 45 w 101"/>
                  <a:gd name="T73" fmla="*/ 147 h 155"/>
                  <a:gd name="T74" fmla="*/ 54 w 101"/>
                  <a:gd name="T75" fmla="*/ 140 h 155"/>
                  <a:gd name="T76" fmla="*/ 59 w 101"/>
                  <a:gd name="T77" fmla="*/ 133 h 155"/>
                  <a:gd name="T78" fmla="*/ 65 w 101"/>
                  <a:gd name="T79" fmla="*/ 122 h 155"/>
                  <a:gd name="T80" fmla="*/ 70 w 101"/>
                  <a:gd name="T81" fmla="*/ 110 h 155"/>
                  <a:gd name="T82" fmla="*/ 73 w 101"/>
                  <a:gd name="T83" fmla="*/ 97 h 155"/>
                  <a:gd name="T84" fmla="*/ 74 w 101"/>
                  <a:gd name="T85" fmla="*/ 84 h 155"/>
                  <a:gd name="T86" fmla="*/ 74 w 101"/>
                  <a:gd name="T87" fmla="*/ 79 h 155"/>
                  <a:gd name="T88" fmla="*/ 72 w 101"/>
                  <a:gd name="T89" fmla="*/ 76 h 155"/>
                  <a:gd name="T90" fmla="*/ 67 w 101"/>
                  <a:gd name="T91" fmla="*/ 71 h 155"/>
                  <a:gd name="T92" fmla="*/ 66 w 101"/>
                  <a:gd name="T93" fmla="*/ 68 h 155"/>
                  <a:gd name="T94" fmla="*/ 59 w 101"/>
                  <a:gd name="T95" fmla="*/ 68 h 155"/>
                  <a:gd name="T96" fmla="*/ 54 w 101"/>
                  <a:gd name="T97" fmla="*/ 71 h 155"/>
                  <a:gd name="T98" fmla="*/ 47 w 101"/>
                  <a:gd name="T99" fmla="*/ 78 h 155"/>
                  <a:gd name="T100" fmla="*/ 46 w 101"/>
                  <a:gd name="T101" fmla="*/ 82 h 155"/>
                  <a:gd name="T102" fmla="*/ 43 w 101"/>
                  <a:gd name="T103" fmla="*/ 88 h 155"/>
                  <a:gd name="T104" fmla="*/ 40 w 101"/>
                  <a:gd name="T105" fmla="*/ 94 h 155"/>
                  <a:gd name="T106" fmla="*/ 25 w 101"/>
                  <a:gd name="T107" fmla="*/ 147 h 1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1"/>
                  <a:gd name="T163" fmla="*/ 0 h 155"/>
                  <a:gd name="T164" fmla="*/ 101 w 101"/>
                  <a:gd name="T165" fmla="*/ 155 h 15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1" h="155">
                    <a:moveTo>
                      <a:pt x="68" y="0"/>
                    </a:moveTo>
                    <a:lnTo>
                      <a:pt x="49" y="68"/>
                    </a:lnTo>
                    <a:lnTo>
                      <a:pt x="54" y="62"/>
                    </a:lnTo>
                    <a:lnTo>
                      <a:pt x="59" y="58"/>
                    </a:lnTo>
                    <a:lnTo>
                      <a:pt x="64" y="54"/>
                    </a:lnTo>
                    <a:lnTo>
                      <a:pt x="68" y="52"/>
                    </a:lnTo>
                    <a:lnTo>
                      <a:pt x="79" y="52"/>
                    </a:lnTo>
                    <a:lnTo>
                      <a:pt x="84" y="53"/>
                    </a:lnTo>
                    <a:lnTo>
                      <a:pt x="91" y="58"/>
                    </a:lnTo>
                    <a:lnTo>
                      <a:pt x="94" y="61"/>
                    </a:lnTo>
                    <a:lnTo>
                      <a:pt x="98" y="72"/>
                    </a:lnTo>
                    <a:lnTo>
                      <a:pt x="101" y="82"/>
                    </a:lnTo>
                    <a:lnTo>
                      <a:pt x="98" y="101"/>
                    </a:lnTo>
                    <a:lnTo>
                      <a:pt x="91" y="117"/>
                    </a:lnTo>
                    <a:lnTo>
                      <a:pt x="79" y="133"/>
                    </a:lnTo>
                    <a:lnTo>
                      <a:pt x="67" y="145"/>
                    </a:lnTo>
                    <a:lnTo>
                      <a:pt x="53" y="152"/>
                    </a:lnTo>
                    <a:lnTo>
                      <a:pt x="37" y="155"/>
                    </a:lnTo>
                    <a:lnTo>
                      <a:pt x="25" y="153"/>
                    </a:lnTo>
                    <a:lnTo>
                      <a:pt x="13" y="151"/>
                    </a:lnTo>
                    <a:lnTo>
                      <a:pt x="0" y="145"/>
                    </a:lnTo>
                    <a:lnTo>
                      <a:pt x="33" y="29"/>
                    </a:lnTo>
                    <a:lnTo>
                      <a:pt x="35" y="24"/>
                    </a:lnTo>
                    <a:lnTo>
                      <a:pt x="35" y="13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28" y="10"/>
                    </a:lnTo>
                    <a:lnTo>
                      <a:pt x="23" y="10"/>
                    </a:lnTo>
                    <a:lnTo>
                      <a:pt x="23" y="7"/>
                    </a:lnTo>
                    <a:lnTo>
                      <a:pt x="61" y="0"/>
                    </a:lnTo>
                    <a:lnTo>
                      <a:pt x="68" y="0"/>
                    </a:lnTo>
                    <a:close/>
                    <a:moveTo>
                      <a:pt x="25" y="147"/>
                    </a:moveTo>
                    <a:lnTo>
                      <a:pt x="29" y="149"/>
                    </a:lnTo>
                    <a:lnTo>
                      <a:pt x="31" y="150"/>
                    </a:lnTo>
                    <a:lnTo>
                      <a:pt x="39" y="150"/>
                    </a:lnTo>
                    <a:lnTo>
                      <a:pt x="42" y="149"/>
                    </a:lnTo>
                    <a:lnTo>
                      <a:pt x="45" y="147"/>
                    </a:lnTo>
                    <a:lnTo>
                      <a:pt x="54" y="140"/>
                    </a:lnTo>
                    <a:lnTo>
                      <a:pt x="59" y="133"/>
                    </a:lnTo>
                    <a:lnTo>
                      <a:pt x="65" y="122"/>
                    </a:lnTo>
                    <a:lnTo>
                      <a:pt x="70" y="110"/>
                    </a:lnTo>
                    <a:lnTo>
                      <a:pt x="73" y="97"/>
                    </a:lnTo>
                    <a:lnTo>
                      <a:pt x="74" y="84"/>
                    </a:lnTo>
                    <a:lnTo>
                      <a:pt x="74" y="79"/>
                    </a:lnTo>
                    <a:lnTo>
                      <a:pt x="72" y="76"/>
                    </a:lnTo>
                    <a:lnTo>
                      <a:pt x="67" y="71"/>
                    </a:lnTo>
                    <a:lnTo>
                      <a:pt x="66" y="68"/>
                    </a:lnTo>
                    <a:lnTo>
                      <a:pt x="59" y="68"/>
                    </a:lnTo>
                    <a:lnTo>
                      <a:pt x="54" y="71"/>
                    </a:lnTo>
                    <a:lnTo>
                      <a:pt x="47" y="78"/>
                    </a:lnTo>
                    <a:lnTo>
                      <a:pt x="46" y="82"/>
                    </a:lnTo>
                    <a:lnTo>
                      <a:pt x="43" y="88"/>
                    </a:lnTo>
                    <a:lnTo>
                      <a:pt x="40" y="94"/>
                    </a:lnTo>
                    <a:lnTo>
                      <a:pt x="25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6" name="Freeform 1740"/>
              <p:cNvSpPr>
                <a:spLocks noChangeAspect="1"/>
              </p:cNvSpPr>
              <p:nvPr/>
            </p:nvSpPr>
            <p:spPr bwMode="auto">
              <a:xfrm>
                <a:off x="1145" y="757"/>
                <a:ext cx="81" cy="108"/>
              </a:xfrm>
              <a:custGeom>
                <a:avLst/>
                <a:gdLst>
                  <a:gd name="T0" fmla="*/ 20 w 81"/>
                  <a:gd name="T1" fmla="*/ 7 h 108"/>
                  <a:gd name="T2" fmla="*/ 42 w 81"/>
                  <a:gd name="T3" fmla="*/ 0 h 108"/>
                  <a:gd name="T4" fmla="*/ 46 w 81"/>
                  <a:gd name="T5" fmla="*/ 10 h 108"/>
                  <a:gd name="T6" fmla="*/ 48 w 81"/>
                  <a:gd name="T7" fmla="*/ 14 h 108"/>
                  <a:gd name="T8" fmla="*/ 48 w 81"/>
                  <a:gd name="T9" fmla="*/ 23 h 108"/>
                  <a:gd name="T10" fmla="*/ 49 w 81"/>
                  <a:gd name="T11" fmla="*/ 43 h 108"/>
                  <a:gd name="T12" fmla="*/ 50 w 81"/>
                  <a:gd name="T13" fmla="*/ 66 h 108"/>
                  <a:gd name="T14" fmla="*/ 58 w 81"/>
                  <a:gd name="T15" fmla="*/ 53 h 108"/>
                  <a:gd name="T16" fmla="*/ 68 w 81"/>
                  <a:gd name="T17" fmla="*/ 35 h 108"/>
                  <a:gd name="T18" fmla="*/ 69 w 81"/>
                  <a:gd name="T19" fmla="*/ 31 h 108"/>
                  <a:gd name="T20" fmla="*/ 70 w 81"/>
                  <a:gd name="T21" fmla="*/ 29 h 108"/>
                  <a:gd name="T22" fmla="*/ 71 w 81"/>
                  <a:gd name="T23" fmla="*/ 25 h 108"/>
                  <a:gd name="T24" fmla="*/ 68 w 81"/>
                  <a:gd name="T25" fmla="*/ 18 h 108"/>
                  <a:gd name="T26" fmla="*/ 63 w 81"/>
                  <a:gd name="T27" fmla="*/ 13 h 108"/>
                  <a:gd name="T28" fmla="*/ 63 w 81"/>
                  <a:gd name="T29" fmla="*/ 7 h 108"/>
                  <a:gd name="T30" fmla="*/ 64 w 81"/>
                  <a:gd name="T31" fmla="*/ 5 h 108"/>
                  <a:gd name="T32" fmla="*/ 67 w 81"/>
                  <a:gd name="T33" fmla="*/ 4 h 108"/>
                  <a:gd name="T34" fmla="*/ 68 w 81"/>
                  <a:gd name="T35" fmla="*/ 2 h 108"/>
                  <a:gd name="T36" fmla="*/ 69 w 81"/>
                  <a:gd name="T37" fmla="*/ 0 h 108"/>
                  <a:gd name="T38" fmla="*/ 74 w 81"/>
                  <a:gd name="T39" fmla="*/ 0 h 108"/>
                  <a:gd name="T40" fmla="*/ 76 w 81"/>
                  <a:gd name="T41" fmla="*/ 1 h 108"/>
                  <a:gd name="T42" fmla="*/ 77 w 81"/>
                  <a:gd name="T43" fmla="*/ 4 h 108"/>
                  <a:gd name="T44" fmla="*/ 80 w 81"/>
                  <a:gd name="T45" fmla="*/ 6 h 108"/>
                  <a:gd name="T46" fmla="*/ 81 w 81"/>
                  <a:gd name="T47" fmla="*/ 8 h 108"/>
                  <a:gd name="T48" fmla="*/ 81 w 81"/>
                  <a:gd name="T49" fmla="*/ 14 h 108"/>
                  <a:gd name="T50" fmla="*/ 77 w 81"/>
                  <a:gd name="T51" fmla="*/ 25 h 108"/>
                  <a:gd name="T52" fmla="*/ 75 w 81"/>
                  <a:gd name="T53" fmla="*/ 31 h 108"/>
                  <a:gd name="T54" fmla="*/ 67 w 81"/>
                  <a:gd name="T55" fmla="*/ 48 h 108"/>
                  <a:gd name="T56" fmla="*/ 54 w 81"/>
                  <a:gd name="T57" fmla="*/ 68 h 108"/>
                  <a:gd name="T58" fmla="*/ 39 w 81"/>
                  <a:gd name="T59" fmla="*/ 85 h 108"/>
                  <a:gd name="T60" fmla="*/ 34 w 81"/>
                  <a:gd name="T61" fmla="*/ 91 h 108"/>
                  <a:gd name="T62" fmla="*/ 26 w 81"/>
                  <a:gd name="T63" fmla="*/ 99 h 108"/>
                  <a:gd name="T64" fmla="*/ 22 w 81"/>
                  <a:gd name="T65" fmla="*/ 102 h 108"/>
                  <a:gd name="T66" fmla="*/ 20 w 81"/>
                  <a:gd name="T67" fmla="*/ 104 h 108"/>
                  <a:gd name="T68" fmla="*/ 16 w 81"/>
                  <a:gd name="T69" fmla="*/ 106 h 108"/>
                  <a:gd name="T70" fmla="*/ 14 w 81"/>
                  <a:gd name="T71" fmla="*/ 108 h 108"/>
                  <a:gd name="T72" fmla="*/ 7 w 81"/>
                  <a:gd name="T73" fmla="*/ 108 h 108"/>
                  <a:gd name="T74" fmla="*/ 4 w 81"/>
                  <a:gd name="T75" fmla="*/ 106 h 108"/>
                  <a:gd name="T76" fmla="*/ 3 w 81"/>
                  <a:gd name="T77" fmla="*/ 104 h 108"/>
                  <a:gd name="T78" fmla="*/ 2 w 81"/>
                  <a:gd name="T79" fmla="*/ 103 h 108"/>
                  <a:gd name="T80" fmla="*/ 0 w 81"/>
                  <a:gd name="T81" fmla="*/ 98 h 108"/>
                  <a:gd name="T82" fmla="*/ 1 w 81"/>
                  <a:gd name="T83" fmla="*/ 96 h 108"/>
                  <a:gd name="T84" fmla="*/ 3 w 81"/>
                  <a:gd name="T85" fmla="*/ 93 h 108"/>
                  <a:gd name="T86" fmla="*/ 4 w 81"/>
                  <a:gd name="T87" fmla="*/ 91 h 108"/>
                  <a:gd name="T88" fmla="*/ 7 w 81"/>
                  <a:gd name="T89" fmla="*/ 90 h 108"/>
                  <a:gd name="T90" fmla="*/ 12 w 81"/>
                  <a:gd name="T91" fmla="*/ 90 h 108"/>
                  <a:gd name="T92" fmla="*/ 16 w 81"/>
                  <a:gd name="T93" fmla="*/ 92 h 108"/>
                  <a:gd name="T94" fmla="*/ 20 w 81"/>
                  <a:gd name="T95" fmla="*/ 96 h 108"/>
                  <a:gd name="T96" fmla="*/ 25 w 81"/>
                  <a:gd name="T97" fmla="*/ 96 h 108"/>
                  <a:gd name="T98" fmla="*/ 26 w 81"/>
                  <a:gd name="T99" fmla="*/ 95 h 108"/>
                  <a:gd name="T100" fmla="*/ 28 w 81"/>
                  <a:gd name="T101" fmla="*/ 93 h 108"/>
                  <a:gd name="T102" fmla="*/ 31 w 81"/>
                  <a:gd name="T103" fmla="*/ 91 h 108"/>
                  <a:gd name="T104" fmla="*/ 33 w 81"/>
                  <a:gd name="T105" fmla="*/ 79 h 108"/>
                  <a:gd name="T106" fmla="*/ 33 w 81"/>
                  <a:gd name="T107" fmla="*/ 55 h 108"/>
                  <a:gd name="T108" fmla="*/ 31 w 81"/>
                  <a:gd name="T109" fmla="*/ 23 h 108"/>
                  <a:gd name="T110" fmla="*/ 31 w 81"/>
                  <a:gd name="T111" fmla="*/ 18 h 108"/>
                  <a:gd name="T112" fmla="*/ 30 w 81"/>
                  <a:gd name="T113" fmla="*/ 14 h 108"/>
                  <a:gd name="T114" fmla="*/ 28 w 81"/>
                  <a:gd name="T115" fmla="*/ 12 h 108"/>
                  <a:gd name="T116" fmla="*/ 25 w 81"/>
                  <a:gd name="T117" fmla="*/ 8 h 108"/>
                  <a:gd name="T118" fmla="*/ 20 w 81"/>
                  <a:gd name="T119" fmla="*/ 8 h 108"/>
                  <a:gd name="T120" fmla="*/ 20 w 81"/>
                  <a:gd name="T121" fmla="*/ 7 h 1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1"/>
                  <a:gd name="T184" fmla="*/ 0 h 108"/>
                  <a:gd name="T185" fmla="*/ 81 w 81"/>
                  <a:gd name="T186" fmla="*/ 108 h 1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1" h="108">
                    <a:moveTo>
                      <a:pt x="20" y="7"/>
                    </a:moveTo>
                    <a:lnTo>
                      <a:pt x="42" y="0"/>
                    </a:lnTo>
                    <a:lnTo>
                      <a:pt x="46" y="10"/>
                    </a:lnTo>
                    <a:lnTo>
                      <a:pt x="48" y="14"/>
                    </a:lnTo>
                    <a:lnTo>
                      <a:pt x="48" y="23"/>
                    </a:lnTo>
                    <a:lnTo>
                      <a:pt x="49" y="43"/>
                    </a:lnTo>
                    <a:lnTo>
                      <a:pt x="50" y="66"/>
                    </a:lnTo>
                    <a:lnTo>
                      <a:pt x="58" y="53"/>
                    </a:lnTo>
                    <a:lnTo>
                      <a:pt x="68" y="35"/>
                    </a:lnTo>
                    <a:lnTo>
                      <a:pt x="69" y="31"/>
                    </a:lnTo>
                    <a:lnTo>
                      <a:pt x="70" y="29"/>
                    </a:lnTo>
                    <a:lnTo>
                      <a:pt x="71" y="25"/>
                    </a:lnTo>
                    <a:lnTo>
                      <a:pt x="68" y="18"/>
                    </a:lnTo>
                    <a:lnTo>
                      <a:pt x="63" y="13"/>
                    </a:lnTo>
                    <a:lnTo>
                      <a:pt x="63" y="7"/>
                    </a:lnTo>
                    <a:lnTo>
                      <a:pt x="64" y="5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76" y="1"/>
                    </a:lnTo>
                    <a:lnTo>
                      <a:pt x="77" y="4"/>
                    </a:lnTo>
                    <a:lnTo>
                      <a:pt x="80" y="6"/>
                    </a:lnTo>
                    <a:lnTo>
                      <a:pt x="81" y="8"/>
                    </a:lnTo>
                    <a:lnTo>
                      <a:pt x="81" y="14"/>
                    </a:lnTo>
                    <a:lnTo>
                      <a:pt x="77" y="25"/>
                    </a:lnTo>
                    <a:lnTo>
                      <a:pt x="75" y="31"/>
                    </a:lnTo>
                    <a:lnTo>
                      <a:pt x="67" y="48"/>
                    </a:lnTo>
                    <a:lnTo>
                      <a:pt x="54" y="68"/>
                    </a:lnTo>
                    <a:lnTo>
                      <a:pt x="39" y="85"/>
                    </a:lnTo>
                    <a:lnTo>
                      <a:pt x="34" y="91"/>
                    </a:lnTo>
                    <a:lnTo>
                      <a:pt x="26" y="99"/>
                    </a:lnTo>
                    <a:lnTo>
                      <a:pt x="22" y="102"/>
                    </a:lnTo>
                    <a:lnTo>
                      <a:pt x="20" y="104"/>
                    </a:lnTo>
                    <a:lnTo>
                      <a:pt x="16" y="106"/>
                    </a:lnTo>
                    <a:lnTo>
                      <a:pt x="14" y="108"/>
                    </a:lnTo>
                    <a:lnTo>
                      <a:pt x="7" y="108"/>
                    </a:lnTo>
                    <a:lnTo>
                      <a:pt x="4" y="106"/>
                    </a:lnTo>
                    <a:lnTo>
                      <a:pt x="3" y="104"/>
                    </a:lnTo>
                    <a:lnTo>
                      <a:pt x="2" y="103"/>
                    </a:lnTo>
                    <a:lnTo>
                      <a:pt x="0" y="98"/>
                    </a:lnTo>
                    <a:lnTo>
                      <a:pt x="1" y="96"/>
                    </a:lnTo>
                    <a:lnTo>
                      <a:pt x="3" y="93"/>
                    </a:lnTo>
                    <a:lnTo>
                      <a:pt x="4" y="91"/>
                    </a:lnTo>
                    <a:lnTo>
                      <a:pt x="7" y="90"/>
                    </a:lnTo>
                    <a:lnTo>
                      <a:pt x="12" y="90"/>
                    </a:lnTo>
                    <a:lnTo>
                      <a:pt x="16" y="92"/>
                    </a:lnTo>
                    <a:lnTo>
                      <a:pt x="20" y="96"/>
                    </a:lnTo>
                    <a:lnTo>
                      <a:pt x="25" y="96"/>
                    </a:lnTo>
                    <a:lnTo>
                      <a:pt x="26" y="95"/>
                    </a:lnTo>
                    <a:lnTo>
                      <a:pt x="28" y="93"/>
                    </a:lnTo>
                    <a:lnTo>
                      <a:pt x="31" y="91"/>
                    </a:lnTo>
                    <a:lnTo>
                      <a:pt x="33" y="79"/>
                    </a:lnTo>
                    <a:lnTo>
                      <a:pt x="33" y="55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5" y="8"/>
                    </a:lnTo>
                    <a:lnTo>
                      <a:pt x="20" y="8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7" name="Freeform 1741"/>
              <p:cNvSpPr>
                <a:spLocks noChangeAspect="1"/>
              </p:cNvSpPr>
              <p:nvPr/>
            </p:nvSpPr>
            <p:spPr bwMode="auto">
              <a:xfrm>
                <a:off x="1397" y="642"/>
                <a:ext cx="54" cy="188"/>
              </a:xfrm>
              <a:custGeom>
                <a:avLst/>
                <a:gdLst>
                  <a:gd name="T0" fmla="*/ 54 w 54"/>
                  <a:gd name="T1" fmla="*/ 188 h 188"/>
                  <a:gd name="T2" fmla="*/ 54 w 54"/>
                  <a:gd name="T3" fmla="*/ 181 h 188"/>
                  <a:gd name="T4" fmla="*/ 30 w 54"/>
                  <a:gd name="T5" fmla="*/ 181 h 188"/>
                  <a:gd name="T6" fmla="*/ 29 w 54"/>
                  <a:gd name="T7" fmla="*/ 180 h 188"/>
                  <a:gd name="T8" fmla="*/ 27 w 54"/>
                  <a:gd name="T9" fmla="*/ 177 h 188"/>
                  <a:gd name="T10" fmla="*/ 26 w 54"/>
                  <a:gd name="T11" fmla="*/ 176 h 188"/>
                  <a:gd name="T12" fmla="*/ 26 w 54"/>
                  <a:gd name="T13" fmla="*/ 12 h 188"/>
                  <a:gd name="T14" fmla="*/ 27 w 54"/>
                  <a:gd name="T15" fmla="*/ 10 h 188"/>
                  <a:gd name="T16" fmla="*/ 32 w 54"/>
                  <a:gd name="T17" fmla="*/ 7 h 188"/>
                  <a:gd name="T18" fmla="*/ 54 w 54"/>
                  <a:gd name="T19" fmla="*/ 7 h 188"/>
                  <a:gd name="T20" fmla="*/ 54 w 54"/>
                  <a:gd name="T21" fmla="*/ 0 h 188"/>
                  <a:gd name="T22" fmla="*/ 0 w 54"/>
                  <a:gd name="T23" fmla="*/ 0 h 188"/>
                  <a:gd name="T24" fmla="*/ 0 w 54"/>
                  <a:gd name="T25" fmla="*/ 188 h 188"/>
                  <a:gd name="T26" fmla="*/ 54 w 54"/>
                  <a:gd name="T27" fmla="*/ 188 h 1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"/>
                  <a:gd name="T43" fmla="*/ 0 h 188"/>
                  <a:gd name="T44" fmla="*/ 54 w 54"/>
                  <a:gd name="T45" fmla="*/ 188 h 1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" h="188">
                    <a:moveTo>
                      <a:pt x="54" y="188"/>
                    </a:moveTo>
                    <a:lnTo>
                      <a:pt x="54" y="181"/>
                    </a:lnTo>
                    <a:lnTo>
                      <a:pt x="30" y="181"/>
                    </a:lnTo>
                    <a:lnTo>
                      <a:pt x="29" y="180"/>
                    </a:lnTo>
                    <a:lnTo>
                      <a:pt x="27" y="177"/>
                    </a:lnTo>
                    <a:lnTo>
                      <a:pt x="26" y="176"/>
                    </a:lnTo>
                    <a:lnTo>
                      <a:pt x="26" y="12"/>
                    </a:lnTo>
                    <a:lnTo>
                      <a:pt x="27" y="10"/>
                    </a:lnTo>
                    <a:lnTo>
                      <a:pt x="32" y="7"/>
                    </a:lnTo>
                    <a:lnTo>
                      <a:pt x="54" y="7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188"/>
                    </a:lnTo>
                    <a:lnTo>
                      <a:pt x="54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86" name="Freeform 1742"/>
            <p:cNvSpPr>
              <a:spLocks noChangeAspect="1"/>
            </p:cNvSpPr>
            <p:nvPr/>
          </p:nvSpPr>
          <p:spPr bwMode="auto">
            <a:xfrm>
              <a:off x="1457" y="642"/>
              <a:ext cx="149" cy="201"/>
            </a:xfrm>
            <a:custGeom>
              <a:avLst/>
              <a:gdLst>
                <a:gd name="T0" fmla="*/ 81 w 149"/>
                <a:gd name="T1" fmla="*/ 117 h 201"/>
                <a:gd name="T2" fmla="*/ 68 w 149"/>
                <a:gd name="T3" fmla="*/ 156 h 201"/>
                <a:gd name="T4" fmla="*/ 57 w 149"/>
                <a:gd name="T5" fmla="*/ 178 h 201"/>
                <a:gd name="T6" fmla="*/ 42 w 149"/>
                <a:gd name="T7" fmla="*/ 194 h 201"/>
                <a:gd name="T8" fmla="*/ 18 w 149"/>
                <a:gd name="T9" fmla="*/ 201 h 201"/>
                <a:gd name="T10" fmla="*/ 6 w 149"/>
                <a:gd name="T11" fmla="*/ 199 h 201"/>
                <a:gd name="T12" fmla="*/ 0 w 149"/>
                <a:gd name="T13" fmla="*/ 192 h 201"/>
                <a:gd name="T14" fmla="*/ 2 w 149"/>
                <a:gd name="T15" fmla="*/ 182 h 201"/>
                <a:gd name="T16" fmla="*/ 7 w 149"/>
                <a:gd name="T17" fmla="*/ 178 h 201"/>
                <a:gd name="T18" fmla="*/ 13 w 149"/>
                <a:gd name="T19" fmla="*/ 177 h 201"/>
                <a:gd name="T20" fmla="*/ 22 w 149"/>
                <a:gd name="T21" fmla="*/ 180 h 201"/>
                <a:gd name="T22" fmla="*/ 25 w 149"/>
                <a:gd name="T23" fmla="*/ 190 h 201"/>
                <a:gd name="T24" fmla="*/ 22 w 149"/>
                <a:gd name="T25" fmla="*/ 192 h 201"/>
                <a:gd name="T26" fmla="*/ 21 w 149"/>
                <a:gd name="T27" fmla="*/ 194 h 201"/>
                <a:gd name="T28" fmla="*/ 22 w 149"/>
                <a:gd name="T29" fmla="*/ 196 h 201"/>
                <a:gd name="T30" fmla="*/ 27 w 149"/>
                <a:gd name="T31" fmla="*/ 195 h 201"/>
                <a:gd name="T32" fmla="*/ 31 w 149"/>
                <a:gd name="T33" fmla="*/ 192 h 201"/>
                <a:gd name="T34" fmla="*/ 34 w 149"/>
                <a:gd name="T35" fmla="*/ 186 h 201"/>
                <a:gd name="T36" fmla="*/ 37 w 149"/>
                <a:gd name="T37" fmla="*/ 176 h 201"/>
                <a:gd name="T38" fmla="*/ 44 w 149"/>
                <a:gd name="T39" fmla="*/ 155 h 201"/>
                <a:gd name="T40" fmla="*/ 54 w 149"/>
                <a:gd name="T41" fmla="*/ 66 h 201"/>
                <a:gd name="T42" fmla="*/ 62 w 149"/>
                <a:gd name="T43" fmla="*/ 52 h 201"/>
                <a:gd name="T44" fmla="*/ 74 w 149"/>
                <a:gd name="T45" fmla="*/ 43 h 201"/>
                <a:gd name="T46" fmla="*/ 83 w 149"/>
                <a:gd name="T47" fmla="*/ 28 h 201"/>
                <a:gd name="T48" fmla="*/ 100 w 149"/>
                <a:gd name="T49" fmla="*/ 10 h 201"/>
                <a:gd name="T50" fmla="*/ 130 w 149"/>
                <a:gd name="T51" fmla="*/ 0 h 201"/>
                <a:gd name="T52" fmla="*/ 138 w 149"/>
                <a:gd name="T53" fmla="*/ 1 h 201"/>
                <a:gd name="T54" fmla="*/ 144 w 149"/>
                <a:gd name="T55" fmla="*/ 5 h 201"/>
                <a:gd name="T56" fmla="*/ 149 w 149"/>
                <a:gd name="T57" fmla="*/ 12 h 201"/>
                <a:gd name="T58" fmla="*/ 148 w 149"/>
                <a:gd name="T59" fmla="*/ 19 h 201"/>
                <a:gd name="T60" fmla="*/ 144 w 149"/>
                <a:gd name="T61" fmla="*/ 23 h 201"/>
                <a:gd name="T62" fmla="*/ 135 w 149"/>
                <a:gd name="T63" fmla="*/ 24 h 201"/>
                <a:gd name="T64" fmla="*/ 128 w 149"/>
                <a:gd name="T65" fmla="*/ 19 h 201"/>
                <a:gd name="T66" fmla="*/ 129 w 149"/>
                <a:gd name="T67" fmla="*/ 12 h 201"/>
                <a:gd name="T68" fmla="*/ 130 w 149"/>
                <a:gd name="T69" fmla="*/ 10 h 201"/>
                <a:gd name="T70" fmla="*/ 130 w 149"/>
                <a:gd name="T71" fmla="*/ 5 h 201"/>
                <a:gd name="T72" fmla="*/ 122 w 149"/>
                <a:gd name="T73" fmla="*/ 6 h 201"/>
                <a:gd name="T74" fmla="*/ 109 w 149"/>
                <a:gd name="T75" fmla="*/ 23 h 201"/>
                <a:gd name="T76" fmla="*/ 98 w 149"/>
                <a:gd name="T77" fmla="*/ 52 h 201"/>
                <a:gd name="T78" fmla="*/ 110 w 149"/>
                <a:gd name="T79" fmla="*/ 66 h 2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9"/>
                <a:gd name="T121" fmla="*/ 0 h 201"/>
                <a:gd name="T122" fmla="*/ 149 w 149"/>
                <a:gd name="T123" fmla="*/ 201 h 2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9" h="201">
                  <a:moveTo>
                    <a:pt x="95" y="66"/>
                  </a:moveTo>
                  <a:lnTo>
                    <a:pt x="81" y="117"/>
                  </a:lnTo>
                  <a:lnTo>
                    <a:pt x="74" y="138"/>
                  </a:lnTo>
                  <a:lnTo>
                    <a:pt x="68" y="156"/>
                  </a:lnTo>
                  <a:lnTo>
                    <a:pt x="62" y="169"/>
                  </a:lnTo>
                  <a:lnTo>
                    <a:pt x="57" y="178"/>
                  </a:lnTo>
                  <a:lnTo>
                    <a:pt x="50" y="187"/>
                  </a:lnTo>
                  <a:lnTo>
                    <a:pt x="42" y="194"/>
                  </a:lnTo>
                  <a:lnTo>
                    <a:pt x="31" y="200"/>
                  </a:lnTo>
                  <a:lnTo>
                    <a:pt x="18" y="201"/>
                  </a:lnTo>
                  <a:lnTo>
                    <a:pt x="13" y="201"/>
                  </a:lnTo>
                  <a:lnTo>
                    <a:pt x="6" y="199"/>
                  </a:lnTo>
                  <a:lnTo>
                    <a:pt x="5" y="196"/>
                  </a:lnTo>
                  <a:lnTo>
                    <a:pt x="0" y="192"/>
                  </a:lnTo>
                  <a:lnTo>
                    <a:pt x="0" y="187"/>
                  </a:lnTo>
                  <a:lnTo>
                    <a:pt x="2" y="182"/>
                  </a:lnTo>
                  <a:lnTo>
                    <a:pt x="5" y="180"/>
                  </a:lnTo>
                  <a:lnTo>
                    <a:pt x="7" y="178"/>
                  </a:lnTo>
                  <a:lnTo>
                    <a:pt x="9" y="178"/>
                  </a:lnTo>
                  <a:lnTo>
                    <a:pt x="13" y="177"/>
                  </a:lnTo>
                  <a:lnTo>
                    <a:pt x="18" y="177"/>
                  </a:lnTo>
                  <a:lnTo>
                    <a:pt x="22" y="180"/>
                  </a:lnTo>
                  <a:lnTo>
                    <a:pt x="25" y="182"/>
                  </a:lnTo>
                  <a:lnTo>
                    <a:pt x="25" y="190"/>
                  </a:lnTo>
                  <a:lnTo>
                    <a:pt x="24" y="192"/>
                  </a:lnTo>
                  <a:lnTo>
                    <a:pt x="22" y="192"/>
                  </a:lnTo>
                  <a:lnTo>
                    <a:pt x="22" y="193"/>
                  </a:lnTo>
                  <a:lnTo>
                    <a:pt x="21" y="194"/>
                  </a:lnTo>
                  <a:lnTo>
                    <a:pt x="20" y="194"/>
                  </a:lnTo>
                  <a:lnTo>
                    <a:pt x="22" y="196"/>
                  </a:lnTo>
                  <a:lnTo>
                    <a:pt x="26" y="196"/>
                  </a:lnTo>
                  <a:lnTo>
                    <a:pt x="27" y="195"/>
                  </a:lnTo>
                  <a:lnTo>
                    <a:pt x="27" y="194"/>
                  </a:lnTo>
                  <a:lnTo>
                    <a:pt x="31" y="192"/>
                  </a:lnTo>
                  <a:lnTo>
                    <a:pt x="33" y="189"/>
                  </a:lnTo>
                  <a:lnTo>
                    <a:pt x="34" y="186"/>
                  </a:lnTo>
                  <a:lnTo>
                    <a:pt x="34" y="182"/>
                  </a:lnTo>
                  <a:lnTo>
                    <a:pt x="37" y="176"/>
                  </a:lnTo>
                  <a:lnTo>
                    <a:pt x="40" y="166"/>
                  </a:lnTo>
                  <a:lnTo>
                    <a:pt x="44" y="155"/>
                  </a:lnTo>
                  <a:lnTo>
                    <a:pt x="67" y="66"/>
                  </a:lnTo>
                  <a:lnTo>
                    <a:pt x="54" y="66"/>
                  </a:lnTo>
                  <a:lnTo>
                    <a:pt x="58" y="52"/>
                  </a:lnTo>
                  <a:lnTo>
                    <a:pt x="62" y="52"/>
                  </a:lnTo>
                  <a:lnTo>
                    <a:pt x="69" y="48"/>
                  </a:lnTo>
                  <a:lnTo>
                    <a:pt x="74" y="43"/>
                  </a:lnTo>
                  <a:lnTo>
                    <a:pt x="76" y="40"/>
                  </a:lnTo>
                  <a:lnTo>
                    <a:pt x="83" y="28"/>
                  </a:lnTo>
                  <a:lnTo>
                    <a:pt x="92" y="17"/>
                  </a:lnTo>
                  <a:lnTo>
                    <a:pt x="100" y="10"/>
                  </a:lnTo>
                  <a:lnTo>
                    <a:pt x="115" y="3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38" y="1"/>
                  </a:lnTo>
                  <a:lnTo>
                    <a:pt x="142" y="4"/>
                  </a:lnTo>
                  <a:lnTo>
                    <a:pt x="144" y="5"/>
                  </a:lnTo>
                  <a:lnTo>
                    <a:pt x="147" y="7"/>
                  </a:lnTo>
                  <a:lnTo>
                    <a:pt x="149" y="12"/>
                  </a:lnTo>
                  <a:lnTo>
                    <a:pt x="149" y="16"/>
                  </a:lnTo>
                  <a:lnTo>
                    <a:pt x="148" y="19"/>
                  </a:lnTo>
                  <a:lnTo>
                    <a:pt x="147" y="22"/>
                  </a:lnTo>
                  <a:lnTo>
                    <a:pt x="144" y="23"/>
                  </a:lnTo>
                  <a:lnTo>
                    <a:pt x="141" y="24"/>
                  </a:lnTo>
                  <a:lnTo>
                    <a:pt x="135" y="24"/>
                  </a:lnTo>
                  <a:lnTo>
                    <a:pt x="130" y="22"/>
                  </a:lnTo>
                  <a:lnTo>
                    <a:pt x="128" y="19"/>
                  </a:lnTo>
                  <a:lnTo>
                    <a:pt x="128" y="13"/>
                  </a:lnTo>
                  <a:lnTo>
                    <a:pt x="129" y="12"/>
                  </a:lnTo>
                  <a:lnTo>
                    <a:pt x="130" y="12"/>
                  </a:lnTo>
                  <a:lnTo>
                    <a:pt x="130" y="10"/>
                  </a:lnTo>
                  <a:lnTo>
                    <a:pt x="132" y="7"/>
                  </a:lnTo>
                  <a:lnTo>
                    <a:pt x="130" y="5"/>
                  </a:lnTo>
                  <a:lnTo>
                    <a:pt x="124" y="5"/>
                  </a:lnTo>
                  <a:lnTo>
                    <a:pt x="122" y="6"/>
                  </a:lnTo>
                  <a:lnTo>
                    <a:pt x="116" y="12"/>
                  </a:lnTo>
                  <a:lnTo>
                    <a:pt x="109" y="23"/>
                  </a:lnTo>
                  <a:lnTo>
                    <a:pt x="103" y="35"/>
                  </a:lnTo>
                  <a:lnTo>
                    <a:pt x="98" y="52"/>
                  </a:lnTo>
                  <a:lnTo>
                    <a:pt x="111" y="52"/>
                  </a:lnTo>
                  <a:lnTo>
                    <a:pt x="110" y="66"/>
                  </a:lnTo>
                  <a:lnTo>
                    <a:pt x="95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7" name="Freeform 1743"/>
            <p:cNvSpPr>
              <a:spLocks noChangeAspect="1"/>
            </p:cNvSpPr>
            <p:nvPr/>
          </p:nvSpPr>
          <p:spPr bwMode="auto">
            <a:xfrm>
              <a:off x="1570" y="691"/>
              <a:ext cx="169" cy="106"/>
            </a:xfrm>
            <a:custGeom>
              <a:avLst/>
              <a:gdLst>
                <a:gd name="T0" fmla="*/ 43 w 169"/>
                <a:gd name="T1" fmla="*/ 47 h 106"/>
                <a:gd name="T2" fmla="*/ 59 w 169"/>
                <a:gd name="T3" fmla="*/ 25 h 106"/>
                <a:gd name="T4" fmla="*/ 76 w 169"/>
                <a:gd name="T5" fmla="*/ 7 h 106"/>
                <a:gd name="T6" fmla="*/ 92 w 169"/>
                <a:gd name="T7" fmla="*/ 0 h 106"/>
                <a:gd name="T8" fmla="*/ 102 w 169"/>
                <a:gd name="T9" fmla="*/ 2 h 106"/>
                <a:gd name="T10" fmla="*/ 108 w 169"/>
                <a:gd name="T11" fmla="*/ 9 h 106"/>
                <a:gd name="T12" fmla="*/ 110 w 169"/>
                <a:gd name="T13" fmla="*/ 19 h 106"/>
                <a:gd name="T14" fmla="*/ 109 w 169"/>
                <a:gd name="T15" fmla="*/ 25 h 106"/>
                <a:gd name="T16" fmla="*/ 101 w 169"/>
                <a:gd name="T17" fmla="*/ 47 h 106"/>
                <a:gd name="T18" fmla="*/ 119 w 169"/>
                <a:gd name="T19" fmla="*/ 25 h 106"/>
                <a:gd name="T20" fmla="*/ 128 w 169"/>
                <a:gd name="T21" fmla="*/ 15 h 106"/>
                <a:gd name="T22" fmla="*/ 139 w 169"/>
                <a:gd name="T23" fmla="*/ 5 h 106"/>
                <a:gd name="T24" fmla="*/ 145 w 169"/>
                <a:gd name="T25" fmla="*/ 2 h 106"/>
                <a:gd name="T26" fmla="*/ 152 w 169"/>
                <a:gd name="T27" fmla="*/ 0 h 106"/>
                <a:gd name="T28" fmla="*/ 164 w 169"/>
                <a:gd name="T29" fmla="*/ 5 h 106"/>
                <a:gd name="T30" fmla="*/ 168 w 169"/>
                <a:gd name="T31" fmla="*/ 10 h 106"/>
                <a:gd name="T32" fmla="*/ 169 w 169"/>
                <a:gd name="T33" fmla="*/ 19 h 106"/>
                <a:gd name="T34" fmla="*/ 164 w 169"/>
                <a:gd name="T35" fmla="*/ 35 h 106"/>
                <a:gd name="T36" fmla="*/ 149 w 169"/>
                <a:gd name="T37" fmla="*/ 83 h 106"/>
                <a:gd name="T38" fmla="*/ 147 w 169"/>
                <a:gd name="T39" fmla="*/ 89 h 106"/>
                <a:gd name="T40" fmla="*/ 152 w 169"/>
                <a:gd name="T41" fmla="*/ 91 h 106"/>
                <a:gd name="T42" fmla="*/ 159 w 169"/>
                <a:gd name="T43" fmla="*/ 85 h 106"/>
                <a:gd name="T44" fmla="*/ 164 w 169"/>
                <a:gd name="T45" fmla="*/ 82 h 106"/>
                <a:gd name="T46" fmla="*/ 166 w 169"/>
                <a:gd name="T47" fmla="*/ 82 h 106"/>
                <a:gd name="T48" fmla="*/ 150 w 169"/>
                <a:gd name="T49" fmla="*/ 101 h 106"/>
                <a:gd name="T50" fmla="*/ 143 w 169"/>
                <a:gd name="T51" fmla="*/ 104 h 106"/>
                <a:gd name="T52" fmla="*/ 131 w 169"/>
                <a:gd name="T53" fmla="*/ 106 h 106"/>
                <a:gd name="T54" fmla="*/ 125 w 169"/>
                <a:gd name="T55" fmla="*/ 101 h 106"/>
                <a:gd name="T56" fmla="*/ 120 w 169"/>
                <a:gd name="T57" fmla="*/ 95 h 106"/>
                <a:gd name="T58" fmla="*/ 121 w 169"/>
                <a:gd name="T59" fmla="*/ 86 h 106"/>
                <a:gd name="T60" fmla="*/ 125 w 169"/>
                <a:gd name="T61" fmla="*/ 78 h 106"/>
                <a:gd name="T62" fmla="*/ 138 w 169"/>
                <a:gd name="T63" fmla="*/ 30 h 106"/>
                <a:gd name="T64" fmla="*/ 141 w 169"/>
                <a:gd name="T65" fmla="*/ 24 h 106"/>
                <a:gd name="T66" fmla="*/ 140 w 169"/>
                <a:gd name="T67" fmla="*/ 23 h 106"/>
                <a:gd name="T68" fmla="*/ 139 w 169"/>
                <a:gd name="T69" fmla="*/ 22 h 106"/>
                <a:gd name="T70" fmla="*/ 129 w 169"/>
                <a:gd name="T71" fmla="*/ 24 h 106"/>
                <a:gd name="T72" fmla="*/ 125 w 169"/>
                <a:gd name="T73" fmla="*/ 30 h 106"/>
                <a:gd name="T74" fmla="*/ 114 w 169"/>
                <a:gd name="T75" fmla="*/ 40 h 106"/>
                <a:gd name="T76" fmla="*/ 104 w 169"/>
                <a:gd name="T77" fmla="*/ 55 h 106"/>
                <a:gd name="T78" fmla="*/ 98 w 169"/>
                <a:gd name="T79" fmla="*/ 64 h 106"/>
                <a:gd name="T80" fmla="*/ 95 w 169"/>
                <a:gd name="T81" fmla="*/ 73 h 106"/>
                <a:gd name="T82" fmla="*/ 85 w 169"/>
                <a:gd name="T83" fmla="*/ 103 h 106"/>
                <a:gd name="T84" fmla="*/ 80 w 169"/>
                <a:gd name="T85" fmla="*/ 30 h 106"/>
                <a:gd name="T86" fmla="*/ 82 w 169"/>
                <a:gd name="T87" fmla="*/ 27 h 106"/>
                <a:gd name="T88" fmla="*/ 83 w 169"/>
                <a:gd name="T89" fmla="*/ 23 h 106"/>
                <a:gd name="T90" fmla="*/ 80 w 169"/>
                <a:gd name="T91" fmla="*/ 22 h 106"/>
                <a:gd name="T92" fmla="*/ 68 w 169"/>
                <a:gd name="T93" fmla="*/ 28 h 106"/>
                <a:gd name="T94" fmla="*/ 49 w 169"/>
                <a:gd name="T95" fmla="*/ 51 h 106"/>
                <a:gd name="T96" fmla="*/ 27 w 169"/>
                <a:gd name="T97" fmla="*/ 103 h 106"/>
                <a:gd name="T98" fmla="*/ 22 w 169"/>
                <a:gd name="T99" fmla="*/ 30 h 106"/>
                <a:gd name="T100" fmla="*/ 24 w 169"/>
                <a:gd name="T101" fmla="*/ 22 h 106"/>
                <a:gd name="T102" fmla="*/ 23 w 169"/>
                <a:gd name="T103" fmla="*/ 12 h 106"/>
                <a:gd name="T104" fmla="*/ 22 w 169"/>
                <a:gd name="T105" fmla="*/ 10 h 106"/>
                <a:gd name="T106" fmla="*/ 15 w 169"/>
                <a:gd name="T107" fmla="*/ 7 h 106"/>
                <a:gd name="T108" fmla="*/ 57 w 169"/>
                <a:gd name="T109" fmla="*/ 0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9"/>
                <a:gd name="T166" fmla="*/ 0 h 106"/>
                <a:gd name="T167" fmla="*/ 169 w 16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9" h="106">
                  <a:moveTo>
                    <a:pt x="57" y="0"/>
                  </a:moveTo>
                  <a:lnTo>
                    <a:pt x="43" y="47"/>
                  </a:lnTo>
                  <a:lnTo>
                    <a:pt x="52" y="35"/>
                  </a:lnTo>
                  <a:lnTo>
                    <a:pt x="59" y="25"/>
                  </a:lnTo>
                  <a:lnTo>
                    <a:pt x="64" y="19"/>
                  </a:lnTo>
                  <a:lnTo>
                    <a:pt x="76" y="7"/>
                  </a:lnTo>
                  <a:lnTo>
                    <a:pt x="83" y="3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2" y="2"/>
                  </a:lnTo>
                  <a:lnTo>
                    <a:pt x="106" y="5"/>
                  </a:lnTo>
                  <a:lnTo>
                    <a:pt x="108" y="9"/>
                  </a:lnTo>
                  <a:lnTo>
                    <a:pt x="110" y="13"/>
                  </a:lnTo>
                  <a:lnTo>
                    <a:pt x="110" y="19"/>
                  </a:lnTo>
                  <a:lnTo>
                    <a:pt x="109" y="22"/>
                  </a:lnTo>
                  <a:lnTo>
                    <a:pt x="109" y="25"/>
                  </a:lnTo>
                  <a:lnTo>
                    <a:pt x="108" y="30"/>
                  </a:lnTo>
                  <a:lnTo>
                    <a:pt x="101" y="47"/>
                  </a:lnTo>
                  <a:lnTo>
                    <a:pt x="111" y="35"/>
                  </a:lnTo>
                  <a:lnTo>
                    <a:pt x="119" y="25"/>
                  </a:lnTo>
                  <a:lnTo>
                    <a:pt x="125" y="19"/>
                  </a:lnTo>
                  <a:lnTo>
                    <a:pt x="128" y="15"/>
                  </a:lnTo>
                  <a:lnTo>
                    <a:pt x="135" y="7"/>
                  </a:lnTo>
                  <a:lnTo>
                    <a:pt x="139" y="5"/>
                  </a:lnTo>
                  <a:lnTo>
                    <a:pt x="144" y="3"/>
                  </a:lnTo>
                  <a:lnTo>
                    <a:pt x="145" y="2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62" y="3"/>
                  </a:lnTo>
                  <a:lnTo>
                    <a:pt x="164" y="5"/>
                  </a:lnTo>
                  <a:lnTo>
                    <a:pt x="165" y="7"/>
                  </a:lnTo>
                  <a:lnTo>
                    <a:pt x="168" y="10"/>
                  </a:lnTo>
                  <a:lnTo>
                    <a:pt x="169" y="15"/>
                  </a:lnTo>
                  <a:lnTo>
                    <a:pt x="169" y="19"/>
                  </a:lnTo>
                  <a:lnTo>
                    <a:pt x="166" y="29"/>
                  </a:lnTo>
                  <a:lnTo>
                    <a:pt x="164" y="35"/>
                  </a:lnTo>
                  <a:lnTo>
                    <a:pt x="150" y="78"/>
                  </a:lnTo>
                  <a:lnTo>
                    <a:pt x="149" y="83"/>
                  </a:lnTo>
                  <a:lnTo>
                    <a:pt x="149" y="86"/>
                  </a:lnTo>
                  <a:lnTo>
                    <a:pt x="147" y="89"/>
                  </a:lnTo>
                  <a:lnTo>
                    <a:pt x="147" y="91"/>
                  </a:lnTo>
                  <a:lnTo>
                    <a:pt x="152" y="91"/>
                  </a:lnTo>
                  <a:lnTo>
                    <a:pt x="155" y="90"/>
                  </a:lnTo>
                  <a:lnTo>
                    <a:pt x="159" y="85"/>
                  </a:lnTo>
                  <a:lnTo>
                    <a:pt x="162" y="82"/>
                  </a:lnTo>
                  <a:lnTo>
                    <a:pt x="164" y="82"/>
                  </a:lnTo>
                  <a:lnTo>
                    <a:pt x="164" y="79"/>
                  </a:lnTo>
                  <a:lnTo>
                    <a:pt x="166" y="82"/>
                  </a:lnTo>
                  <a:lnTo>
                    <a:pt x="159" y="92"/>
                  </a:lnTo>
                  <a:lnTo>
                    <a:pt x="150" y="101"/>
                  </a:lnTo>
                  <a:lnTo>
                    <a:pt x="146" y="103"/>
                  </a:lnTo>
                  <a:lnTo>
                    <a:pt x="143" y="104"/>
                  </a:lnTo>
                  <a:lnTo>
                    <a:pt x="140" y="106"/>
                  </a:lnTo>
                  <a:lnTo>
                    <a:pt x="131" y="106"/>
                  </a:lnTo>
                  <a:lnTo>
                    <a:pt x="126" y="103"/>
                  </a:lnTo>
                  <a:lnTo>
                    <a:pt x="125" y="101"/>
                  </a:lnTo>
                  <a:lnTo>
                    <a:pt x="121" y="97"/>
                  </a:lnTo>
                  <a:lnTo>
                    <a:pt x="120" y="95"/>
                  </a:lnTo>
                  <a:lnTo>
                    <a:pt x="120" y="89"/>
                  </a:lnTo>
                  <a:lnTo>
                    <a:pt x="121" y="86"/>
                  </a:lnTo>
                  <a:lnTo>
                    <a:pt x="122" y="83"/>
                  </a:lnTo>
                  <a:lnTo>
                    <a:pt x="125" y="78"/>
                  </a:lnTo>
                  <a:lnTo>
                    <a:pt x="137" y="35"/>
                  </a:lnTo>
                  <a:lnTo>
                    <a:pt x="138" y="30"/>
                  </a:lnTo>
                  <a:lnTo>
                    <a:pt x="140" y="25"/>
                  </a:lnTo>
                  <a:lnTo>
                    <a:pt x="141" y="24"/>
                  </a:lnTo>
                  <a:lnTo>
                    <a:pt x="140" y="24"/>
                  </a:lnTo>
                  <a:lnTo>
                    <a:pt x="140" y="23"/>
                  </a:lnTo>
                  <a:lnTo>
                    <a:pt x="139" y="23"/>
                  </a:lnTo>
                  <a:lnTo>
                    <a:pt x="139" y="22"/>
                  </a:lnTo>
                  <a:lnTo>
                    <a:pt x="132" y="22"/>
                  </a:lnTo>
                  <a:lnTo>
                    <a:pt x="129" y="24"/>
                  </a:lnTo>
                  <a:lnTo>
                    <a:pt x="127" y="29"/>
                  </a:lnTo>
                  <a:lnTo>
                    <a:pt x="125" y="30"/>
                  </a:lnTo>
                  <a:lnTo>
                    <a:pt x="121" y="33"/>
                  </a:lnTo>
                  <a:lnTo>
                    <a:pt x="114" y="40"/>
                  </a:lnTo>
                  <a:lnTo>
                    <a:pt x="107" y="49"/>
                  </a:lnTo>
                  <a:lnTo>
                    <a:pt x="104" y="55"/>
                  </a:lnTo>
                  <a:lnTo>
                    <a:pt x="101" y="60"/>
                  </a:lnTo>
                  <a:lnTo>
                    <a:pt x="98" y="64"/>
                  </a:lnTo>
                  <a:lnTo>
                    <a:pt x="96" y="68"/>
                  </a:lnTo>
                  <a:lnTo>
                    <a:pt x="95" y="73"/>
                  </a:lnTo>
                  <a:lnTo>
                    <a:pt x="92" y="79"/>
                  </a:lnTo>
                  <a:lnTo>
                    <a:pt x="85" y="103"/>
                  </a:lnTo>
                  <a:lnTo>
                    <a:pt x="59" y="103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82" y="27"/>
                  </a:lnTo>
                  <a:lnTo>
                    <a:pt x="83" y="24"/>
                  </a:lnTo>
                  <a:lnTo>
                    <a:pt x="83" y="23"/>
                  </a:lnTo>
                  <a:lnTo>
                    <a:pt x="82" y="23"/>
                  </a:lnTo>
                  <a:lnTo>
                    <a:pt x="80" y="22"/>
                  </a:lnTo>
                  <a:lnTo>
                    <a:pt x="73" y="24"/>
                  </a:lnTo>
                  <a:lnTo>
                    <a:pt x="68" y="28"/>
                  </a:lnTo>
                  <a:lnTo>
                    <a:pt x="64" y="33"/>
                  </a:lnTo>
                  <a:lnTo>
                    <a:pt x="49" y="51"/>
                  </a:lnTo>
                  <a:lnTo>
                    <a:pt x="36" y="71"/>
                  </a:lnTo>
                  <a:lnTo>
                    <a:pt x="27" y="103"/>
                  </a:lnTo>
                  <a:lnTo>
                    <a:pt x="0" y="103"/>
                  </a:lnTo>
                  <a:lnTo>
                    <a:pt x="22" y="30"/>
                  </a:lnTo>
                  <a:lnTo>
                    <a:pt x="23" y="25"/>
                  </a:lnTo>
                  <a:lnTo>
                    <a:pt x="24" y="2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49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8" name="Freeform 1744"/>
            <p:cNvSpPr>
              <a:spLocks noChangeAspect="1"/>
            </p:cNvSpPr>
            <p:nvPr/>
          </p:nvSpPr>
          <p:spPr bwMode="auto">
            <a:xfrm>
              <a:off x="1750" y="642"/>
              <a:ext cx="53" cy="188"/>
            </a:xfrm>
            <a:custGeom>
              <a:avLst/>
              <a:gdLst>
                <a:gd name="T0" fmla="*/ 53 w 53"/>
                <a:gd name="T1" fmla="*/ 188 h 188"/>
                <a:gd name="T2" fmla="*/ 53 w 53"/>
                <a:gd name="T3" fmla="*/ 0 h 188"/>
                <a:gd name="T4" fmla="*/ 0 w 53"/>
                <a:gd name="T5" fmla="*/ 0 h 188"/>
                <a:gd name="T6" fmla="*/ 0 w 53"/>
                <a:gd name="T7" fmla="*/ 7 h 188"/>
                <a:gd name="T8" fmla="*/ 21 w 53"/>
                <a:gd name="T9" fmla="*/ 7 h 188"/>
                <a:gd name="T10" fmla="*/ 24 w 53"/>
                <a:gd name="T11" fmla="*/ 9 h 188"/>
                <a:gd name="T12" fmla="*/ 25 w 53"/>
                <a:gd name="T13" fmla="*/ 9 h 188"/>
                <a:gd name="T14" fmla="*/ 26 w 53"/>
                <a:gd name="T15" fmla="*/ 11 h 188"/>
                <a:gd name="T16" fmla="*/ 27 w 53"/>
                <a:gd name="T17" fmla="*/ 12 h 188"/>
                <a:gd name="T18" fmla="*/ 27 w 53"/>
                <a:gd name="T19" fmla="*/ 176 h 188"/>
                <a:gd name="T20" fmla="*/ 26 w 53"/>
                <a:gd name="T21" fmla="*/ 178 h 188"/>
                <a:gd name="T22" fmla="*/ 25 w 53"/>
                <a:gd name="T23" fmla="*/ 180 h 188"/>
                <a:gd name="T24" fmla="*/ 24 w 53"/>
                <a:gd name="T25" fmla="*/ 180 h 188"/>
                <a:gd name="T26" fmla="*/ 21 w 53"/>
                <a:gd name="T27" fmla="*/ 181 h 188"/>
                <a:gd name="T28" fmla="*/ 0 w 53"/>
                <a:gd name="T29" fmla="*/ 181 h 188"/>
                <a:gd name="T30" fmla="*/ 0 w 53"/>
                <a:gd name="T31" fmla="*/ 188 h 188"/>
                <a:gd name="T32" fmla="*/ 53 w 53"/>
                <a:gd name="T33" fmla="*/ 188 h 1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88"/>
                <a:gd name="T53" fmla="*/ 53 w 53"/>
                <a:gd name="T54" fmla="*/ 188 h 1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88">
                  <a:moveTo>
                    <a:pt x="53" y="188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1" y="7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6" y="11"/>
                  </a:lnTo>
                  <a:lnTo>
                    <a:pt x="27" y="12"/>
                  </a:lnTo>
                  <a:lnTo>
                    <a:pt x="27" y="176"/>
                  </a:lnTo>
                  <a:lnTo>
                    <a:pt x="26" y="178"/>
                  </a:lnTo>
                  <a:lnTo>
                    <a:pt x="25" y="180"/>
                  </a:lnTo>
                  <a:lnTo>
                    <a:pt x="24" y="180"/>
                  </a:lnTo>
                  <a:lnTo>
                    <a:pt x="21" y="181"/>
                  </a:lnTo>
                  <a:lnTo>
                    <a:pt x="0" y="181"/>
                  </a:lnTo>
                  <a:lnTo>
                    <a:pt x="0" y="188"/>
                  </a:lnTo>
                  <a:lnTo>
                    <a:pt x="53" y="1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9" name="Rectangle 1745"/>
            <p:cNvSpPr>
              <a:spLocks noChangeAspect="1" noChangeArrowheads="1"/>
            </p:cNvSpPr>
            <p:nvPr/>
          </p:nvSpPr>
          <p:spPr bwMode="auto">
            <a:xfrm>
              <a:off x="1476" y="983"/>
              <a:ext cx="2411" cy="24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90" name="Freeform 1746"/>
            <p:cNvSpPr>
              <a:spLocks noChangeAspect="1"/>
            </p:cNvSpPr>
            <p:nvPr/>
          </p:nvSpPr>
          <p:spPr bwMode="auto">
            <a:xfrm>
              <a:off x="1615" y="1001"/>
              <a:ext cx="2135" cy="1834"/>
            </a:xfrm>
            <a:custGeom>
              <a:avLst/>
              <a:gdLst>
                <a:gd name="T0" fmla="*/ 1177 w 2135"/>
                <a:gd name="T1" fmla="*/ 5 h 1834"/>
                <a:gd name="T2" fmla="*/ 1298 w 2135"/>
                <a:gd name="T3" fmla="*/ 24 h 1834"/>
                <a:gd name="T4" fmla="*/ 1396 w 2135"/>
                <a:gd name="T5" fmla="*/ 50 h 1834"/>
                <a:gd name="T6" fmla="*/ 1477 w 2135"/>
                <a:gd name="T7" fmla="*/ 79 h 1834"/>
                <a:gd name="T8" fmla="*/ 1567 w 2135"/>
                <a:gd name="T9" fmla="*/ 120 h 1834"/>
                <a:gd name="T10" fmla="*/ 1640 w 2135"/>
                <a:gd name="T11" fmla="*/ 161 h 1834"/>
                <a:gd name="T12" fmla="*/ 1713 w 2135"/>
                <a:gd name="T13" fmla="*/ 210 h 1834"/>
                <a:gd name="T14" fmla="*/ 1786 w 2135"/>
                <a:gd name="T15" fmla="*/ 269 h 1834"/>
                <a:gd name="T16" fmla="*/ 1843 w 2135"/>
                <a:gd name="T17" fmla="*/ 323 h 1834"/>
                <a:gd name="T18" fmla="*/ 1908 w 2135"/>
                <a:gd name="T19" fmla="*/ 394 h 1834"/>
                <a:gd name="T20" fmla="*/ 1957 w 2135"/>
                <a:gd name="T21" fmla="*/ 458 h 1834"/>
                <a:gd name="T22" fmla="*/ 2004 w 2135"/>
                <a:gd name="T23" fmla="*/ 536 h 1834"/>
                <a:gd name="T24" fmla="*/ 2053 w 2135"/>
                <a:gd name="T25" fmla="*/ 634 h 1834"/>
                <a:gd name="T26" fmla="*/ 2083 w 2135"/>
                <a:gd name="T27" fmla="*/ 712 h 1834"/>
                <a:gd name="T28" fmla="*/ 2111 w 2135"/>
                <a:gd name="T29" fmla="*/ 811 h 1834"/>
                <a:gd name="T30" fmla="*/ 2126 w 2135"/>
                <a:gd name="T31" fmla="*/ 907 h 1834"/>
                <a:gd name="T32" fmla="*/ 2135 w 2135"/>
                <a:gd name="T33" fmla="*/ 1054 h 1834"/>
                <a:gd name="T34" fmla="*/ 2113 w 2135"/>
                <a:gd name="T35" fmla="*/ 1224 h 1834"/>
                <a:gd name="T36" fmla="*/ 2083 w 2135"/>
                <a:gd name="T37" fmla="*/ 1322 h 1834"/>
                <a:gd name="T38" fmla="*/ 2053 w 2135"/>
                <a:gd name="T39" fmla="*/ 1395 h 1834"/>
                <a:gd name="T40" fmla="*/ 2001 w 2135"/>
                <a:gd name="T41" fmla="*/ 1492 h 1834"/>
                <a:gd name="T42" fmla="*/ 1949 w 2135"/>
                <a:gd name="T43" fmla="*/ 1565 h 1834"/>
                <a:gd name="T44" fmla="*/ 1879 w 2135"/>
                <a:gd name="T45" fmla="*/ 1639 h 1834"/>
                <a:gd name="T46" fmla="*/ 1810 w 2135"/>
                <a:gd name="T47" fmla="*/ 1698 h 1834"/>
                <a:gd name="T48" fmla="*/ 1713 w 2135"/>
                <a:gd name="T49" fmla="*/ 1757 h 1834"/>
                <a:gd name="T50" fmla="*/ 1640 w 2135"/>
                <a:gd name="T51" fmla="*/ 1788 h 1834"/>
                <a:gd name="T52" fmla="*/ 1542 w 2135"/>
                <a:gd name="T53" fmla="*/ 1818 h 1834"/>
                <a:gd name="T54" fmla="*/ 1402 w 2135"/>
                <a:gd name="T55" fmla="*/ 1834 h 1834"/>
                <a:gd name="T56" fmla="*/ 1250 w 2135"/>
                <a:gd name="T57" fmla="*/ 1825 h 1834"/>
                <a:gd name="T58" fmla="*/ 1103 w 2135"/>
                <a:gd name="T59" fmla="*/ 1820 h 1834"/>
                <a:gd name="T60" fmla="*/ 908 w 2135"/>
                <a:gd name="T61" fmla="*/ 1824 h 1834"/>
                <a:gd name="T62" fmla="*/ 786 w 2135"/>
                <a:gd name="T63" fmla="*/ 1834 h 1834"/>
                <a:gd name="T64" fmla="*/ 616 w 2135"/>
                <a:gd name="T65" fmla="*/ 1822 h 1834"/>
                <a:gd name="T66" fmla="*/ 518 w 2135"/>
                <a:gd name="T67" fmla="*/ 1798 h 1834"/>
                <a:gd name="T68" fmla="*/ 428 w 2135"/>
                <a:gd name="T69" fmla="*/ 1760 h 1834"/>
                <a:gd name="T70" fmla="*/ 349 w 2135"/>
                <a:gd name="T71" fmla="*/ 1716 h 1834"/>
                <a:gd name="T72" fmla="*/ 282 w 2135"/>
                <a:gd name="T73" fmla="*/ 1663 h 1834"/>
                <a:gd name="T74" fmla="*/ 178 w 2135"/>
                <a:gd name="T75" fmla="*/ 1557 h 1834"/>
                <a:gd name="T76" fmla="*/ 129 w 2135"/>
                <a:gd name="T77" fmla="*/ 1487 h 1834"/>
                <a:gd name="T78" fmla="*/ 81 w 2135"/>
                <a:gd name="T79" fmla="*/ 1394 h 1834"/>
                <a:gd name="T80" fmla="*/ 41 w 2135"/>
                <a:gd name="T81" fmla="*/ 1297 h 1834"/>
                <a:gd name="T82" fmla="*/ 15 w 2135"/>
                <a:gd name="T83" fmla="*/ 1200 h 1834"/>
                <a:gd name="T84" fmla="*/ 0 w 2135"/>
                <a:gd name="T85" fmla="*/ 1054 h 1834"/>
                <a:gd name="T86" fmla="*/ 7 w 2135"/>
                <a:gd name="T87" fmla="*/ 907 h 1834"/>
                <a:gd name="T88" fmla="*/ 23 w 2135"/>
                <a:gd name="T89" fmla="*/ 811 h 1834"/>
                <a:gd name="T90" fmla="*/ 50 w 2135"/>
                <a:gd name="T91" fmla="*/ 712 h 1834"/>
                <a:gd name="T92" fmla="*/ 81 w 2135"/>
                <a:gd name="T93" fmla="*/ 634 h 1834"/>
                <a:gd name="T94" fmla="*/ 129 w 2135"/>
                <a:gd name="T95" fmla="*/ 536 h 1834"/>
                <a:gd name="T96" fmla="*/ 187 w 2135"/>
                <a:gd name="T97" fmla="*/ 445 h 1834"/>
                <a:gd name="T98" fmla="*/ 245 w 2135"/>
                <a:gd name="T99" fmla="*/ 372 h 1834"/>
                <a:gd name="T100" fmla="*/ 300 w 2135"/>
                <a:gd name="T101" fmla="*/ 313 h 1834"/>
                <a:gd name="T102" fmla="*/ 370 w 2135"/>
                <a:gd name="T103" fmla="*/ 250 h 1834"/>
                <a:gd name="T104" fmla="*/ 434 w 2135"/>
                <a:gd name="T105" fmla="*/ 201 h 1834"/>
                <a:gd name="T106" fmla="*/ 509 w 2135"/>
                <a:gd name="T107" fmla="*/ 153 h 1834"/>
                <a:gd name="T108" fmla="*/ 601 w 2135"/>
                <a:gd name="T109" fmla="*/ 104 h 1834"/>
                <a:gd name="T110" fmla="*/ 713 w 2135"/>
                <a:gd name="T111" fmla="*/ 59 h 1834"/>
                <a:gd name="T112" fmla="*/ 811 w 2135"/>
                <a:gd name="T113" fmla="*/ 30 h 1834"/>
                <a:gd name="T114" fmla="*/ 933 w 2135"/>
                <a:gd name="T115" fmla="*/ 8 h 18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5"/>
                <a:gd name="T175" fmla="*/ 0 h 1834"/>
                <a:gd name="T176" fmla="*/ 2135 w 2135"/>
                <a:gd name="T177" fmla="*/ 1834 h 18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5" h="1834">
                  <a:moveTo>
                    <a:pt x="1030" y="0"/>
                  </a:moveTo>
                  <a:lnTo>
                    <a:pt x="1103" y="0"/>
                  </a:lnTo>
                  <a:lnTo>
                    <a:pt x="1128" y="1"/>
                  </a:lnTo>
                  <a:lnTo>
                    <a:pt x="1152" y="2"/>
                  </a:lnTo>
                  <a:lnTo>
                    <a:pt x="1177" y="5"/>
                  </a:lnTo>
                  <a:lnTo>
                    <a:pt x="1188" y="6"/>
                  </a:lnTo>
                  <a:lnTo>
                    <a:pt x="1201" y="8"/>
                  </a:lnTo>
                  <a:lnTo>
                    <a:pt x="1225" y="11"/>
                  </a:lnTo>
                  <a:lnTo>
                    <a:pt x="1250" y="14"/>
                  </a:lnTo>
                  <a:lnTo>
                    <a:pt x="1298" y="24"/>
                  </a:lnTo>
                  <a:lnTo>
                    <a:pt x="1323" y="30"/>
                  </a:lnTo>
                  <a:lnTo>
                    <a:pt x="1327" y="31"/>
                  </a:lnTo>
                  <a:lnTo>
                    <a:pt x="1347" y="36"/>
                  </a:lnTo>
                  <a:lnTo>
                    <a:pt x="1372" y="43"/>
                  </a:lnTo>
                  <a:lnTo>
                    <a:pt x="1396" y="50"/>
                  </a:lnTo>
                  <a:lnTo>
                    <a:pt x="1411" y="55"/>
                  </a:lnTo>
                  <a:lnTo>
                    <a:pt x="1420" y="59"/>
                  </a:lnTo>
                  <a:lnTo>
                    <a:pt x="1445" y="67"/>
                  </a:lnTo>
                  <a:lnTo>
                    <a:pt x="1469" y="75"/>
                  </a:lnTo>
                  <a:lnTo>
                    <a:pt x="1477" y="79"/>
                  </a:lnTo>
                  <a:lnTo>
                    <a:pt x="1493" y="86"/>
                  </a:lnTo>
                  <a:lnTo>
                    <a:pt x="1518" y="97"/>
                  </a:lnTo>
                  <a:lnTo>
                    <a:pt x="1533" y="104"/>
                  </a:lnTo>
                  <a:lnTo>
                    <a:pt x="1542" y="108"/>
                  </a:lnTo>
                  <a:lnTo>
                    <a:pt x="1567" y="120"/>
                  </a:lnTo>
                  <a:lnTo>
                    <a:pt x="1582" y="128"/>
                  </a:lnTo>
                  <a:lnTo>
                    <a:pt x="1591" y="133"/>
                  </a:lnTo>
                  <a:lnTo>
                    <a:pt x="1615" y="147"/>
                  </a:lnTo>
                  <a:lnTo>
                    <a:pt x="1625" y="153"/>
                  </a:lnTo>
                  <a:lnTo>
                    <a:pt x="1640" y="161"/>
                  </a:lnTo>
                  <a:lnTo>
                    <a:pt x="1664" y="177"/>
                  </a:lnTo>
                  <a:lnTo>
                    <a:pt x="1665" y="177"/>
                  </a:lnTo>
                  <a:lnTo>
                    <a:pt x="1688" y="192"/>
                  </a:lnTo>
                  <a:lnTo>
                    <a:pt x="1701" y="201"/>
                  </a:lnTo>
                  <a:lnTo>
                    <a:pt x="1713" y="210"/>
                  </a:lnTo>
                  <a:lnTo>
                    <a:pt x="1733" y="226"/>
                  </a:lnTo>
                  <a:lnTo>
                    <a:pt x="1737" y="228"/>
                  </a:lnTo>
                  <a:lnTo>
                    <a:pt x="1762" y="247"/>
                  </a:lnTo>
                  <a:lnTo>
                    <a:pt x="1764" y="250"/>
                  </a:lnTo>
                  <a:lnTo>
                    <a:pt x="1786" y="269"/>
                  </a:lnTo>
                  <a:lnTo>
                    <a:pt x="1792" y="274"/>
                  </a:lnTo>
                  <a:lnTo>
                    <a:pt x="1810" y="290"/>
                  </a:lnTo>
                  <a:lnTo>
                    <a:pt x="1819" y="299"/>
                  </a:lnTo>
                  <a:lnTo>
                    <a:pt x="1835" y="313"/>
                  </a:lnTo>
                  <a:lnTo>
                    <a:pt x="1843" y="323"/>
                  </a:lnTo>
                  <a:lnTo>
                    <a:pt x="1859" y="338"/>
                  </a:lnTo>
                  <a:lnTo>
                    <a:pt x="1867" y="348"/>
                  </a:lnTo>
                  <a:lnTo>
                    <a:pt x="1882" y="366"/>
                  </a:lnTo>
                  <a:lnTo>
                    <a:pt x="1888" y="372"/>
                  </a:lnTo>
                  <a:lnTo>
                    <a:pt x="1908" y="394"/>
                  </a:lnTo>
                  <a:lnTo>
                    <a:pt x="1909" y="396"/>
                  </a:lnTo>
                  <a:lnTo>
                    <a:pt x="1928" y="421"/>
                  </a:lnTo>
                  <a:lnTo>
                    <a:pt x="1931" y="424"/>
                  </a:lnTo>
                  <a:lnTo>
                    <a:pt x="1947" y="445"/>
                  </a:lnTo>
                  <a:lnTo>
                    <a:pt x="1957" y="458"/>
                  </a:lnTo>
                  <a:lnTo>
                    <a:pt x="1964" y="469"/>
                  </a:lnTo>
                  <a:lnTo>
                    <a:pt x="1979" y="494"/>
                  </a:lnTo>
                  <a:lnTo>
                    <a:pt x="1981" y="495"/>
                  </a:lnTo>
                  <a:lnTo>
                    <a:pt x="1995" y="518"/>
                  </a:lnTo>
                  <a:lnTo>
                    <a:pt x="2004" y="536"/>
                  </a:lnTo>
                  <a:lnTo>
                    <a:pt x="2009" y="543"/>
                  </a:lnTo>
                  <a:lnTo>
                    <a:pt x="2022" y="567"/>
                  </a:lnTo>
                  <a:lnTo>
                    <a:pt x="2034" y="591"/>
                  </a:lnTo>
                  <a:lnTo>
                    <a:pt x="2045" y="616"/>
                  </a:lnTo>
                  <a:lnTo>
                    <a:pt x="2053" y="634"/>
                  </a:lnTo>
                  <a:lnTo>
                    <a:pt x="2056" y="640"/>
                  </a:lnTo>
                  <a:lnTo>
                    <a:pt x="2067" y="665"/>
                  </a:lnTo>
                  <a:lnTo>
                    <a:pt x="2075" y="689"/>
                  </a:lnTo>
                  <a:lnTo>
                    <a:pt x="2077" y="696"/>
                  </a:lnTo>
                  <a:lnTo>
                    <a:pt x="2083" y="712"/>
                  </a:lnTo>
                  <a:lnTo>
                    <a:pt x="2092" y="738"/>
                  </a:lnTo>
                  <a:lnTo>
                    <a:pt x="2099" y="761"/>
                  </a:lnTo>
                  <a:lnTo>
                    <a:pt x="2102" y="777"/>
                  </a:lnTo>
                  <a:lnTo>
                    <a:pt x="2105" y="785"/>
                  </a:lnTo>
                  <a:lnTo>
                    <a:pt x="2111" y="811"/>
                  </a:lnTo>
                  <a:lnTo>
                    <a:pt x="2116" y="834"/>
                  </a:lnTo>
                  <a:lnTo>
                    <a:pt x="2120" y="860"/>
                  </a:lnTo>
                  <a:lnTo>
                    <a:pt x="2124" y="883"/>
                  </a:lnTo>
                  <a:lnTo>
                    <a:pt x="2126" y="905"/>
                  </a:lnTo>
                  <a:lnTo>
                    <a:pt x="2126" y="907"/>
                  </a:lnTo>
                  <a:lnTo>
                    <a:pt x="2130" y="932"/>
                  </a:lnTo>
                  <a:lnTo>
                    <a:pt x="2132" y="956"/>
                  </a:lnTo>
                  <a:lnTo>
                    <a:pt x="2134" y="980"/>
                  </a:lnTo>
                  <a:lnTo>
                    <a:pt x="2135" y="1005"/>
                  </a:lnTo>
                  <a:lnTo>
                    <a:pt x="2135" y="1054"/>
                  </a:lnTo>
                  <a:lnTo>
                    <a:pt x="2132" y="1102"/>
                  </a:lnTo>
                  <a:lnTo>
                    <a:pt x="2130" y="1127"/>
                  </a:lnTo>
                  <a:lnTo>
                    <a:pt x="2123" y="1175"/>
                  </a:lnTo>
                  <a:lnTo>
                    <a:pt x="2118" y="1200"/>
                  </a:lnTo>
                  <a:lnTo>
                    <a:pt x="2113" y="1224"/>
                  </a:lnTo>
                  <a:lnTo>
                    <a:pt x="2107" y="1249"/>
                  </a:lnTo>
                  <a:lnTo>
                    <a:pt x="2102" y="1265"/>
                  </a:lnTo>
                  <a:lnTo>
                    <a:pt x="2100" y="1273"/>
                  </a:lnTo>
                  <a:lnTo>
                    <a:pt x="2092" y="1297"/>
                  </a:lnTo>
                  <a:lnTo>
                    <a:pt x="2083" y="1322"/>
                  </a:lnTo>
                  <a:lnTo>
                    <a:pt x="2077" y="1335"/>
                  </a:lnTo>
                  <a:lnTo>
                    <a:pt x="2074" y="1346"/>
                  </a:lnTo>
                  <a:lnTo>
                    <a:pt x="2064" y="1370"/>
                  </a:lnTo>
                  <a:lnTo>
                    <a:pt x="2053" y="1394"/>
                  </a:lnTo>
                  <a:lnTo>
                    <a:pt x="2053" y="1395"/>
                  </a:lnTo>
                  <a:lnTo>
                    <a:pt x="2030" y="1443"/>
                  </a:lnTo>
                  <a:lnTo>
                    <a:pt x="2030" y="1444"/>
                  </a:lnTo>
                  <a:lnTo>
                    <a:pt x="2015" y="1468"/>
                  </a:lnTo>
                  <a:lnTo>
                    <a:pt x="2004" y="1487"/>
                  </a:lnTo>
                  <a:lnTo>
                    <a:pt x="2001" y="1492"/>
                  </a:lnTo>
                  <a:lnTo>
                    <a:pt x="1985" y="1517"/>
                  </a:lnTo>
                  <a:lnTo>
                    <a:pt x="1981" y="1524"/>
                  </a:lnTo>
                  <a:lnTo>
                    <a:pt x="1969" y="1541"/>
                  </a:lnTo>
                  <a:lnTo>
                    <a:pt x="1957" y="1557"/>
                  </a:lnTo>
                  <a:lnTo>
                    <a:pt x="1949" y="1565"/>
                  </a:lnTo>
                  <a:lnTo>
                    <a:pt x="1931" y="1585"/>
                  </a:lnTo>
                  <a:lnTo>
                    <a:pt x="1928" y="1590"/>
                  </a:lnTo>
                  <a:lnTo>
                    <a:pt x="1904" y="1614"/>
                  </a:lnTo>
                  <a:lnTo>
                    <a:pt x="1882" y="1634"/>
                  </a:lnTo>
                  <a:lnTo>
                    <a:pt x="1879" y="1639"/>
                  </a:lnTo>
                  <a:lnTo>
                    <a:pt x="1859" y="1657"/>
                  </a:lnTo>
                  <a:lnTo>
                    <a:pt x="1851" y="1663"/>
                  </a:lnTo>
                  <a:lnTo>
                    <a:pt x="1835" y="1678"/>
                  </a:lnTo>
                  <a:lnTo>
                    <a:pt x="1823" y="1687"/>
                  </a:lnTo>
                  <a:lnTo>
                    <a:pt x="1810" y="1698"/>
                  </a:lnTo>
                  <a:lnTo>
                    <a:pt x="1792" y="1712"/>
                  </a:lnTo>
                  <a:lnTo>
                    <a:pt x="1786" y="1716"/>
                  </a:lnTo>
                  <a:lnTo>
                    <a:pt x="1762" y="1731"/>
                  </a:lnTo>
                  <a:lnTo>
                    <a:pt x="1737" y="1745"/>
                  </a:lnTo>
                  <a:lnTo>
                    <a:pt x="1713" y="1757"/>
                  </a:lnTo>
                  <a:lnTo>
                    <a:pt x="1706" y="1760"/>
                  </a:lnTo>
                  <a:lnTo>
                    <a:pt x="1688" y="1768"/>
                  </a:lnTo>
                  <a:lnTo>
                    <a:pt x="1664" y="1779"/>
                  </a:lnTo>
                  <a:lnTo>
                    <a:pt x="1649" y="1785"/>
                  </a:lnTo>
                  <a:lnTo>
                    <a:pt x="1640" y="1788"/>
                  </a:lnTo>
                  <a:lnTo>
                    <a:pt x="1615" y="1798"/>
                  </a:lnTo>
                  <a:lnTo>
                    <a:pt x="1591" y="1806"/>
                  </a:lnTo>
                  <a:lnTo>
                    <a:pt x="1581" y="1809"/>
                  </a:lnTo>
                  <a:lnTo>
                    <a:pt x="1567" y="1814"/>
                  </a:lnTo>
                  <a:lnTo>
                    <a:pt x="1542" y="1818"/>
                  </a:lnTo>
                  <a:lnTo>
                    <a:pt x="1518" y="1822"/>
                  </a:lnTo>
                  <a:lnTo>
                    <a:pt x="1493" y="1824"/>
                  </a:lnTo>
                  <a:lnTo>
                    <a:pt x="1445" y="1829"/>
                  </a:lnTo>
                  <a:lnTo>
                    <a:pt x="1420" y="1831"/>
                  </a:lnTo>
                  <a:lnTo>
                    <a:pt x="1402" y="1834"/>
                  </a:lnTo>
                  <a:lnTo>
                    <a:pt x="1347" y="1834"/>
                  </a:lnTo>
                  <a:lnTo>
                    <a:pt x="1323" y="1831"/>
                  </a:lnTo>
                  <a:lnTo>
                    <a:pt x="1298" y="1829"/>
                  </a:lnTo>
                  <a:lnTo>
                    <a:pt x="1274" y="1828"/>
                  </a:lnTo>
                  <a:lnTo>
                    <a:pt x="1250" y="1825"/>
                  </a:lnTo>
                  <a:lnTo>
                    <a:pt x="1225" y="1824"/>
                  </a:lnTo>
                  <a:lnTo>
                    <a:pt x="1177" y="1822"/>
                  </a:lnTo>
                  <a:lnTo>
                    <a:pt x="1152" y="1822"/>
                  </a:lnTo>
                  <a:lnTo>
                    <a:pt x="1128" y="1821"/>
                  </a:lnTo>
                  <a:lnTo>
                    <a:pt x="1103" y="1820"/>
                  </a:lnTo>
                  <a:lnTo>
                    <a:pt x="1030" y="1820"/>
                  </a:lnTo>
                  <a:lnTo>
                    <a:pt x="982" y="1822"/>
                  </a:lnTo>
                  <a:lnTo>
                    <a:pt x="957" y="1822"/>
                  </a:lnTo>
                  <a:lnTo>
                    <a:pt x="933" y="1823"/>
                  </a:lnTo>
                  <a:lnTo>
                    <a:pt x="908" y="1824"/>
                  </a:lnTo>
                  <a:lnTo>
                    <a:pt x="884" y="1825"/>
                  </a:lnTo>
                  <a:lnTo>
                    <a:pt x="860" y="1828"/>
                  </a:lnTo>
                  <a:lnTo>
                    <a:pt x="835" y="1829"/>
                  </a:lnTo>
                  <a:lnTo>
                    <a:pt x="811" y="1831"/>
                  </a:lnTo>
                  <a:lnTo>
                    <a:pt x="786" y="1834"/>
                  </a:lnTo>
                  <a:lnTo>
                    <a:pt x="732" y="1834"/>
                  </a:lnTo>
                  <a:lnTo>
                    <a:pt x="713" y="1831"/>
                  </a:lnTo>
                  <a:lnTo>
                    <a:pt x="665" y="1827"/>
                  </a:lnTo>
                  <a:lnTo>
                    <a:pt x="640" y="1824"/>
                  </a:lnTo>
                  <a:lnTo>
                    <a:pt x="616" y="1822"/>
                  </a:lnTo>
                  <a:lnTo>
                    <a:pt x="591" y="1818"/>
                  </a:lnTo>
                  <a:lnTo>
                    <a:pt x="567" y="1814"/>
                  </a:lnTo>
                  <a:lnTo>
                    <a:pt x="552" y="1809"/>
                  </a:lnTo>
                  <a:lnTo>
                    <a:pt x="544" y="1806"/>
                  </a:lnTo>
                  <a:lnTo>
                    <a:pt x="518" y="1798"/>
                  </a:lnTo>
                  <a:lnTo>
                    <a:pt x="494" y="1788"/>
                  </a:lnTo>
                  <a:lnTo>
                    <a:pt x="485" y="1785"/>
                  </a:lnTo>
                  <a:lnTo>
                    <a:pt x="471" y="1779"/>
                  </a:lnTo>
                  <a:lnTo>
                    <a:pt x="445" y="1768"/>
                  </a:lnTo>
                  <a:lnTo>
                    <a:pt x="428" y="1760"/>
                  </a:lnTo>
                  <a:lnTo>
                    <a:pt x="422" y="1757"/>
                  </a:lnTo>
                  <a:lnTo>
                    <a:pt x="396" y="1745"/>
                  </a:lnTo>
                  <a:lnTo>
                    <a:pt x="381" y="1736"/>
                  </a:lnTo>
                  <a:lnTo>
                    <a:pt x="373" y="1731"/>
                  </a:lnTo>
                  <a:lnTo>
                    <a:pt x="349" y="1716"/>
                  </a:lnTo>
                  <a:lnTo>
                    <a:pt x="343" y="1712"/>
                  </a:lnTo>
                  <a:lnTo>
                    <a:pt x="324" y="1698"/>
                  </a:lnTo>
                  <a:lnTo>
                    <a:pt x="310" y="1687"/>
                  </a:lnTo>
                  <a:lnTo>
                    <a:pt x="300" y="1678"/>
                  </a:lnTo>
                  <a:lnTo>
                    <a:pt x="282" y="1663"/>
                  </a:lnTo>
                  <a:lnTo>
                    <a:pt x="276" y="1657"/>
                  </a:lnTo>
                  <a:lnTo>
                    <a:pt x="255" y="1639"/>
                  </a:lnTo>
                  <a:lnTo>
                    <a:pt x="202" y="1585"/>
                  </a:lnTo>
                  <a:lnTo>
                    <a:pt x="185" y="1565"/>
                  </a:lnTo>
                  <a:lnTo>
                    <a:pt x="178" y="1557"/>
                  </a:lnTo>
                  <a:lnTo>
                    <a:pt x="166" y="1541"/>
                  </a:lnTo>
                  <a:lnTo>
                    <a:pt x="154" y="1524"/>
                  </a:lnTo>
                  <a:lnTo>
                    <a:pt x="148" y="1517"/>
                  </a:lnTo>
                  <a:lnTo>
                    <a:pt x="132" y="1492"/>
                  </a:lnTo>
                  <a:lnTo>
                    <a:pt x="129" y="1487"/>
                  </a:lnTo>
                  <a:lnTo>
                    <a:pt x="118" y="1468"/>
                  </a:lnTo>
                  <a:lnTo>
                    <a:pt x="105" y="1444"/>
                  </a:lnTo>
                  <a:lnTo>
                    <a:pt x="105" y="1443"/>
                  </a:lnTo>
                  <a:lnTo>
                    <a:pt x="81" y="1395"/>
                  </a:lnTo>
                  <a:lnTo>
                    <a:pt x="81" y="1394"/>
                  </a:lnTo>
                  <a:lnTo>
                    <a:pt x="70" y="1370"/>
                  </a:lnTo>
                  <a:lnTo>
                    <a:pt x="61" y="1346"/>
                  </a:lnTo>
                  <a:lnTo>
                    <a:pt x="56" y="1335"/>
                  </a:lnTo>
                  <a:lnTo>
                    <a:pt x="51" y="1322"/>
                  </a:lnTo>
                  <a:lnTo>
                    <a:pt x="41" y="1297"/>
                  </a:lnTo>
                  <a:lnTo>
                    <a:pt x="34" y="1273"/>
                  </a:lnTo>
                  <a:lnTo>
                    <a:pt x="32" y="1265"/>
                  </a:lnTo>
                  <a:lnTo>
                    <a:pt x="27" y="1249"/>
                  </a:lnTo>
                  <a:lnTo>
                    <a:pt x="21" y="1224"/>
                  </a:lnTo>
                  <a:lnTo>
                    <a:pt x="15" y="1200"/>
                  </a:lnTo>
                  <a:lnTo>
                    <a:pt x="12" y="1175"/>
                  </a:lnTo>
                  <a:lnTo>
                    <a:pt x="7" y="1151"/>
                  </a:lnTo>
                  <a:lnTo>
                    <a:pt x="4" y="1127"/>
                  </a:lnTo>
                  <a:lnTo>
                    <a:pt x="2" y="1102"/>
                  </a:lnTo>
                  <a:lnTo>
                    <a:pt x="0" y="1054"/>
                  </a:lnTo>
                  <a:lnTo>
                    <a:pt x="0" y="1005"/>
                  </a:lnTo>
                  <a:lnTo>
                    <a:pt x="1" y="980"/>
                  </a:lnTo>
                  <a:lnTo>
                    <a:pt x="2" y="956"/>
                  </a:lnTo>
                  <a:lnTo>
                    <a:pt x="4" y="932"/>
                  </a:lnTo>
                  <a:lnTo>
                    <a:pt x="7" y="907"/>
                  </a:lnTo>
                  <a:lnTo>
                    <a:pt x="7" y="905"/>
                  </a:lnTo>
                  <a:lnTo>
                    <a:pt x="10" y="883"/>
                  </a:lnTo>
                  <a:lnTo>
                    <a:pt x="14" y="860"/>
                  </a:lnTo>
                  <a:lnTo>
                    <a:pt x="19" y="834"/>
                  </a:lnTo>
                  <a:lnTo>
                    <a:pt x="23" y="811"/>
                  </a:lnTo>
                  <a:lnTo>
                    <a:pt x="29" y="785"/>
                  </a:lnTo>
                  <a:lnTo>
                    <a:pt x="32" y="777"/>
                  </a:lnTo>
                  <a:lnTo>
                    <a:pt x="35" y="761"/>
                  </a:lnTo>
                  <a:lnTo>
                    <a:pt x="43" y="738"/>
                  </a:lnTo>
                  <a:lnTo>
                    <a:pt x="50" y="712"/>
                  </a:lnTo>
                  <a:lnTo>
                    <a:pt x="56" y="696"/>
                  </a:lnTo>
                  <a:lnTo>
                    <a:pt x="58" y="689"/>
                  </a:lnTo>
                  <a:lnTo>
                    <a:pt x="68" y="665"/>
                  </a:lnTo>
                  <a:lnTo>
                    <a:pt x="77" y="640"/>
                  </a:lnTo>
                  <a:lnTo>
                    <a:pt x="81" y="634"/>
                  </a:lnTo>
                  <a:lnTo>
                    <a:pt x="88" y="616"/>
                  </a:lnTo>
                  <a:lnTo>
                    <a:pt x="100" y="591"/>
                  </a:lnTo>
                  <a:lnTo>
                    <a:pt x="112" y="567"/>
                  </a:lnTo>
                  <a:lnTo>
                    <a:pt x="125" y="543"/>
                  </a:lnTo>
                  <a:lnTo>
                    <a:pt x="129" y="536"/>
                  </a:lnTo>
                  <a:lnTo>
                    <a:pt x="139" y="518"/>
                  </a:lnTo>
                  <a:lnTo>
                    <a:pt x="154" y="495"/>
                  </a:lnTo>
                  <a:lnTo>
                    <a:pt x="154" y="494"/>
                  </a:lnTo>
                  <a:lnTo>
                    <a:pt x="178" y="458"/>
                  </a:lnTo>
                  <a:lnTo>
                    <a:pt x="187" y="445"/>
                  </a:lnTo>
                  <a:lnTo>
                    <a:pt x="202" y="424"/>
                  </a:lnTo>
                  <a:lnTo>
                    <a:pt x="205" y="421"/>
                  </a:lnTo>
                  <a:lnTo>
                    <a:pt x="224" y="396"/>
                  </a:lnTo>
                  <a:lnTo>
                    <a:pt x="227" y="394"/>
                  </a:lnTo>
                  <a:lnTo>
                    <a:pt x="245" y="372"/>
                  </a:lnTo>
                  <a:lnTo>
                    <a:pt x="251" y="366"/>
                  </a:lnTo>
                  <a:lnTo>
                    <a:pt x="267" y="348"/>
                  </a:lnTo>
                  <a:lnTo>
                    <a:pt x="276" y="338"/>
                  </a:lnTo>
                  <a:lnTo>
                    <a:pt x="290" y="323"/>
                  </a:lnTo>
                  <a:lnTo>
                    <a:pt x="300" y="313"/>
                  </a:lnTo>
                  <a:lnTo>
                    <a:pt x="315" y="299"/>
                  </a:lnTo>
                  <a:lnTo>
                    <a:pt x="324" y="290"/>
                  </a:lnTo>
                  <a:lnTo>
                    <a:pt x="341" y="274"/>
                  </a:lnTo>
                  <a:lnTo>
                    <a:pt x="349" y="269"/>
                  </a:lnTo>
                  <a:lnTo>
                    <a:pt x="370" y="250"/>
                  </a:lnTo>
                  <a:lnTo>
                    <a:pt x="373" y="247"/>
                  </a:lnTo>
                  <a:lnTo>
                    <a:pt x="396" y="228"/>
                  </a:lnTo>
                  <a:lnTo>
                    <a:pt x="400" y="226"/>
                  </a:lnTo>
                  <a:lnTo>
                    <a:pt x="422" y="210"/>
                  </a:lnTo>
                  <a:lnTo>
                    <a:pt x="434" y="201"/>
                  </a:lnTo>
                  <a:lnTo>
                    <a:pt x="445" y="192"/>
                  </a:lnTo>
                  <a:lnTo>
                    <a:pt x="469" y="177"/>
                  </a:lnTo>
                  <a:lnTo>
                    <a:pt x="471" y="177"/>
                  </a:lnTo>
                  <a:lnTo>
                    <a:pt x="494" y="161"/>
                  </a:lnTo>
                  <a:lnTo>
                    <a:pt x="509" y="153"/>
                  </a:lnTo>
                  <a:lnTo>
                    <a:pt x="518" y="147"/>
                  </a:lnTo>
                  <a:lnTo>
                    <a:pt x="552" y="128"/>
                  </a:lnTo>
                  <a:lnTo>
                    <a:pt x="567" y="120"/>
                  </a:lnTo>
                  <a:lnTo>
                    <a:pt x="591" y="108"/>
                  </a:lnTo>
                  <a:lnTo>
                    <a:pt x="601" y="104"/>
                  </a:lnTo>
                  <a:lnTo>
                    <a:pt x="616" y="97"/>
                  </a:lnTo>
                  <a:lnTo>
                    <a:pt x="640" y="86"/>
                  </a:lnTo>
                  <a:lnTo>
                    <a:pt x="656" y="79"/>
                  </a:lnTo>
                  <a:lnTo>
                    <a:pt x="665" y="75"/>
                  </a:lnTo>
                  <a:lnTo>
                    <a:pt x="713" y="59"/>
                  </a:lnTo>
                  <a:lnTo>
                    <a:pt x="723" y="55"/>
                  </a:lnTo>
                  <a:lnTo>
                    <a:pt x="738" y="50"/>
                  </a:lnTo>
                  <a:lnTo>
                    <a:pt x="786" y="36"/>
                  </a:lnTo>
                  <a:lnTo>
                    <a:pt x="808" y="31"/>
                  </a:lnTo>
                  <a:lnTo>
                    <a:pt x="811" y="30"/>
                  </a:lnTo>
                  <a:lnTo>
                    <a:pt x="835" y="24"/>
                  </a:lnTo>
                  <a:lnTo>
                    <a:pt x="860" y="19"/>
                  </a:lnTo>
                  <a:lnTo>
                    <a:pt x="884" y="14"/>
                  </a:lnTo>
                  <a:lnTo>
                    <a:pt x="908" y="11"/>
                  </a:lnTo>
                  <a:lnTo>
                    <a:pt x="933" y="8"/>
                  </a:lnTo>
                  <a:lnTo>
                    <a:pt x="945" y="6"/>
                  </a:lnTo>
                  <a:lnTo>
                    <a:pt x="957" y="5"/>
                  </a:lnTo>
                  <a:lnTo>
                    <a:pt x="982" y="2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rgbClr val="001010"/>
            </a:solidFill>
            <a:ln w="0">
              <a:solidFill>
                <a:srgbClr val="0010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1" name="Freeform 1747"/>
            <p:cNvSpPr>
              <a:spLocks noChangeAspect="1"/>
            </p:cNvSpPr>
            <p:nvPr/>
          </p:nvSpPr>
          <p:spPr bwMode="auto">
            <a:xfrm>
              <a:off x="1815" y="1205"/>
              <a:ext cx="1734" cy="1509"/>
            </a:xfrm>
            <a:custGeom>
              <a:avLst/>
              <a:gdLst>
                <a:gd name="T0" fmla="*/ 928 w 1734"/>
                <a:gd name="T1" fmla="*/ 3 h 1509"/>
                <a:gd name="T2" fmla="*/ 1050 w 1734"/>
                <a:gd name="T3" fmla="*/ 20 h 1509"/>
                <a:gd name="T4" fmla="*/ 1123 w 1734"/>
                <a:gd name="T5" fmla="*/ 37 h 1509"/>
                <a:gd name="T6" fmla="*/ 1196 w 1734"/>
                <a:gd name="T7" fmla="*/ 64 h 1509"/>
                <a:gd name="T8" fmla="*/ 1269 w 1734"/>
                <a:gd name="T9" fmla="*/ 96 h 1509"/>
                <a:gd name="T10" fmla="*/ 1342 w 1734"/>
                <a:gd name="T11" fmla="*/ 138 h 1509"/>
                <a:gd name="T12" fmla="*/ 1418 w 1734"/>
                <a:gd name="T13" fmla="*/ 192 h 1509"/>
                <a:gd name="T14" fmla="*/ 1474 w 1734"/>
                <a:gd name="T15" fmla="*/ 241 h 1509"/>
                <a:gd name="T16" fmla="*/ 1537 w 1734"/>
                <a:gd name="T17" fmla="*/ 308 h 1509"/>
                <a:gd name="T18" fmla="*/ 1580 w 1734"/>
                <a:gd name="T19" fmla="*/ 363 h 1509"/>
                <a:gd name="T20" fmla="*/ 1612 w 1734"/>
                <a:gd name="T21" fmla="*/ 412 h 1509"/>
                <a:gd name="T22" fmla="*/ 1659 w 1734"/>
                <a:gd name="T23" fmla="*/ 498 h 1509"/>
                <a:gd name="T24" fmla="*/ 1684 w 1734"/>
                <a:gd name="T25" fmla="*/ 557 h 1509"/>
                <a:gd name="T26" fmla="*/ 1708 w 1734"/>
                <a:gd name="T27" fmla="*/ 632 h 1509"/>
                <a:gd name="T28" fmla="*/ 1730 w 1734"/>
                <a:gd name="T29" fmla="*/ 752 h 1509"/>
                <a:gd name="T30" fmla="*/ 1734 w 1734"/>
                <a:gd name="T31" fmla="*/ 850 h 1509"/>
                <a:gd name="T32" fmla="*/ 1728 w 1734"/>
                <a:gd name="T33" fmla="*/ 923 h 1509"/>
                <a:gd name="T34" fmla="*/ 1708 w 1734"/>
                <a:gd name="T35" fmla="*/ 1020 h 1509"/>
                <a:gd name="T36" fmla="*/ 1682 w 1734"/>
                <a:gd name="T37" fmla="*/ 1095 h 1509"/>
                <a:gd name="T38" fmla="*/ 1650 w 1734"/>
                <a:gd name="T39" fmla="*/ 1166 h 1509"/>
                <a:gd name="T40" fmla="*/ 1610 w 1734"/>
                <a:gd name="T41" fmla="*/ 1232 h 1509"/>
                <a:gd name="T42" fmla="*/ 1562 w 1734"/>
                <a:gd name="T43" fmla="*/ 1292 h 1509"/>
                <a:gd name="T44" fmla="*/ 1513 w 1734"/>
                <a:gd name="T45" fmla="*/ 1341 h 1509"/>
                <a:gd name="T46" fmla="*/ 1457 w 1734"/>
                <a:gd name="T47" fmla="*/ 1386 h 1509"/>
                <a:gd name="T48" fmla="*/ 1391 w 1734"/>
                <a:gd name="T49" fmla="*/ 1424 h 1509"/>
                <a:gd name="T50" fmla="*/ 1312 w 1734"/>
                <a:gd name="T51" fmla="*/ 1459 h 1509"/>
                <a:gd name="T52" fmla="*/ 1220 w 1734"/>
                <a:gd name="T53" fmla="*/ 1485 h 1509"/>
                <a:gd name="T54" fmla="*/ 1123 w 1734"/>
                <a:gd name="T55" fmla="*/ 1500 h 1509"/>
                <a:gd name="T56" fmla="*/ 1025 w 1734"/>
                <a:gd name="T57" fmla="*/ 1507 h 1509"/>
                <a:gd name="T58" fmla="*/ 782 w 1734"/>
                <a:gd name="T59" fmla="*/ 1509 h 1509"/>
                <a:gd name="T60" fmla="*/ 660 w 1734"/>
                <a:gd name="T61" fmla="*/ 1504 h 1509"/>
                <a:gd name="T62" fmla="*/ 538 w 1734"/>
                <a:gd name="T63" fmla="*/ 1490 h 1509"/>
                <a:gd name="T64" fmla="*/ 465 w 1734"/>
                <a:gd name="T65" fmla="*/ 1473 h 1509"/>
                <a:gd name="T66" fmla="*/ 391 w 1734"/>
                <a:gd name="T67" fmla="*/ 1447 h 1509"/>
                <a:gd name="T68" fmla="*/ 318 w 1734"/>
                <a:gd name="T69" fmla="*/ 1411 h 1509"/>
                <a:gd name="T70" fmla="*/ 271 w 1734"/>
                <a:gd name="T71" fmla="*/ 1380 h 1509"/>
                <a:gd name="T72" fmla="*/ 217 w 1734"/>
                <a:gd name="T73" fmla="*/ 1337 h 1509"/>
                <a:gd name="T74" fmla="*/ 169 w 1734"/>
                <a:gd name="T75" fmla="*/ 1288 h 1509"/>
                <a:gd name="T76" fmla="*/ 113 w 1734"/>
                <a:gd name="T77" fmla="*/ 1215 h 1509"/>
                <a:gd name="T78" fmla="*/ 71 w 1734"/>
                <a:gd name="T79" fmla="*/ 1142 h 1509"/>
                <a:gd name="T80" fmla="*/ 33 w 1734"/>
                <a:gd name="T81" fmla="*/ 1045 h 1509"/>
                <a:gd name="T82" fmla="*/ 15 w 1734"/>
                <a:gd name="T83" fmla="*/ 971 h 1509"/>
                <a:gd name="T84" fmla="*/ 2 w 1734"/>
                <a:gd name="T85" fmla="*/ 883 h 1509"/>
                <a:gd name="T86" fmla="*/ 2 w 1734"/>
                <a:gd name="T87" fmla="*/ 776 h 1509"/>
                <a:gd name="T88" fmla="*/ 11 w 1734"/>
                <a:gd name="T89" fmla="*/ 703 h 1509"/>
                <a:gd name="T90" fmla="*/ 34 w 1734"/>
                <a:gd name="T91" fmla="*/ 607 h 1509"/>
                <a:gd name="T92" fmla="*/ 60 w 1734"/>
                <a:gd name="T93" fmla="*/ 534 h 1509"/>
                <a:gd name="T94" fmla="*/ 100 w 1734"/>
                <a:gd name="T95" fmla="*/ 449 h 1509"/>
                <a:gd name="T96" fmla="*/ 137 w 1734"/>
                <a:gd name="T97" fmla="*/ 387 h 1509"/>
                <a:gd name="T98" fmla="*/ 173 w 1734"/>
                <a:gd name="T99" fmla="*/ 338 h 1509"/>
                <a:gd name="T100" fmla="*/ 235 w 1734"/>
                <a:gd name="T101" fmla="*/ 265 h 1509"/>
                <a:gd name="T102" fmla="*/ 286 w 1734"/>
                <a:gd name="T103" fmla="*/ 217 h 1509"/>
                <a:gd name="T104" fmla="*/ 344 w 1734"/>
                <a:gd name="T105" fmla="*/ 171 h 1509"/>
                <a:gd name="T106" fmla="*/ 391 w 1734"/>
                <a:gd name="T107" fmla="*/ 138 h 1509"/>
                <a:gd name="T108" fmla="*/ 465 w 1734"/>
                <a:gd name="T109" fmla="*/ 96 h 1509"/>
                <a:gd name="T110" fmla="*/ 538 w 1734"/>
                <a:gd name="T111" fmla="*/ 64 h 1509"/>
                <a:gd name="T112" fmla="*/ 611 w 1734"/>
                <a:gd name="T113" fmla="*/ 37 h 1509"/>
                <a:gd name="T114" fmla="*/ 684 w 1734"/>
                <a:gd name="T115" fmla="*/ 20 h 1509"/>
                <a:gd name="T116" fmla="*/ 782 w 1734"/>
                <a:gd name="T117" fmla="*/ 5 h 15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34"/>
                <a:gd name="T178" fmla="*/ 0 h 1509"/>
                <a:gd name="T179" fmla="*/ 1734 w 1734"/>
                <a:gd name="T180" fmla="*/ 1509 h 15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34" h="1509">
                  <a:moveTo>
                    <a:pt x="855" y="0"/>
                  </a:moveTo>
                  <a:lnTo>
                    <a:pt x="879" y="0"/>
                  </a:lnTo>
                  <a:lnTo>
                    <a:pt x="903" y="2"/>
                  </a:lnTo>
                  <a:lnTo>
                    <a:pt x="928" y="3"/>
                  </a:lnTo>
                  <a:lnTo>
                    <a:pt x="952" y="5"/>
                  </a:lnTo>
                  <a:lnTo>
                    <a:pt x="977" y="8"/>
                  </a:lnTo>
                  <a:lnTo>
                    <a:pt x="1025" y="15"/>
                  </a:lnTo>
                  <a:lnTo>
                    <a:pt x="1050" y="20"/>
                  </a:lnTo>
                  <a:lnTo>
                    <a:pt x="1061" y="22"/>
                  </a:lnTo>
                  <a:lnTo>
                    <a:pt x="1074" y="24"/>
                  </a:lnTo>
                  <a:lnTo>
                    <a:pt x="1098" y="31"/>
                  </a:lnTo>
                  <a:lnTo>
                    <a:pt x="1123" y="37"/>
                  </a:lnTo>
                  <a:lnTo>
                    <a:pt x="1147" y="46"/>
                  </a:lnTo>
                  <a:lnTo>
                    <a:pt x="1148" y="46"/>
                  </a:lnTo>
                  <a:lnTo>
                    <a:pt x="1172" y="54"/>
                  </a:lnTo>
                  <a:lnTo>
                    <a:pt x="1196" y="64"/>
                  </a:lnTo>
                  <a:lnTo>
                    <a:pt x="1213" y="70"/>
                  </a:lnTo>
                  <a:lnTo>
                    <a:pt x="1220" y="73"/>
                  </a:lnTo>
                  <a:lnTo>
                    <a:pt x="1245" y="84"/>
                  </a:lnTo>
                  <a:lnTo>
                    <a:pt x="1269" y="96"/>
                  </a:lnTo>
                  <a:lnTo>
                    <a:pt x="1293" y="109"/>
                  </a:lnTo>
                  <a:lnTo>
                    <a:pt x="1311" y="119"/>
                  </a:lnTo>
                  <a:lnTo>
                    <a:pt x="1318" y="122"/>
                  </a:lnTo>
                  <a:lnTo>
                    <a:pt x="1342" y="138"/>
                  </a:lnTo>
                  <a:lnTo>
                    <a:pt x="1351" y="144"/>
                  </a:lnTo>
                  <a:lnTo>
                    <a:pt x="1367" y="153"/>
                  </a:lnTo>
                  <a:lnTo>
                    <a:pt x="1415" y="189"/>
                  </a:lnTo>
                  <a:lnTo>
                    <a:pt x="1418" y="192"/>
                  </a:lnTo>
                  <a:lnTo>
                    <a:pt x="1440" y="210"/>
                  </a:lnTo>
                  <a:lnTo>
                    <a:pt x="1447" y="217"/>
                  </a:lnTo>
                  <a:lnTo>
                    <a:pt x="1464" y="231"/>
                  </a:lnTo>
                  <a:lnTo>
                    <a:pt x="1474" y="241"/>
                  </a:lnTo>
                  <a:lnTo>
                    <a:pt x="1498" y="265"/>
                  </a:lnTo>
                  <a:lnTo>
                    <a:pt x="1513" y="280"/>
                  </a:lnTo>
                  <a:lnTo>
                    <a:pt x="1521" y="290"/>
                  </a:lnTo>
                  <a:lnTo>
                    <a:pt x="1537" y="308"/>
                  </a:lnTo>
                  <a:lnTo>
                    <a:pt x="1543" y="314"/>
                  </a:lnTo>
                  <a:lnTo>
                    <a:pt x="1562" y="338"/>
                  </a:lnTo>
                  <a:lnTo>
                    <a:pt x="1562" y="339"/>
                  </a:lnTo>
                  <a:lnTo>
                    <a:pt x="1580" y="363"/>
                  </a:lnTo>
                  <a:lnTo>
                    <a:pt x="1586" y="370"/>
                  </a:lnTo>
                  <a:lnTo>
                    <a:pt x="1596" y="387"/>
                  </a:lnTo>
                  <a:lnTo>
                    <a:pt x="1610" y="407"/>
                  </a:lnTo>
                  <a:lnTo>
                    <a:pt x="1612" y="412"/>
                  </a:lnTo>
                  <a:lnTo>
                    <a:pt x="1626" y="436"/>
                  </a:lnTo>
                  <a:lnTo>
                    <a:pt x="1635" y="449"/>
                  </a:lnTo>
                  <a:lnTo>
                    <a:pt x="1653" y="485"/>
                  </a:lnTo>
                  <a:lnTo>
                    <a:pt x="1659" y="498"/>
                  </a:lnTo>
                  <a:lnTo>
                    <a:pt x="1663" y="508"/>
                  </a:lnTo>
                  <a:lnTo>
                    <a:pt x="1674" y="534"/>
                  </a:lnTo>
                  <a:lnTo>
                    <a:pt x="1682" y="555"/>
                  </a:lnTo>
                  <a:lnTo>
                    <a:pt x="1684" y="557"/>
                  </a:lnTo>
                  <a:lnTo>
                    <a:pt x="1692" y="581"/>
                  </a:lnTo>
                  <a:lnTo>
                    <a:pt x="1700" y="607"/>
                  </a:lnTo>
                  <a:lnTo>
                    <a:pt x="1708" y="630"/>
                  </a:lnTo>
                  <a:lnTo>
                    <a:pt x="1708" y="632"/>
                  </a:lnTo>
                  <a:lnTo>
                    <a:pt x="1714" y="656"/>
                  </a:lnTo>
                  <a:lnTo>
                    <a:pt x="1723" y="703"/>
                  </a:lnTo>
                  <a:lnTo>
                    <a:pt x="1727" y="728"/>
                  </a:lnTo>
                  <a:lnTo>
                    <a:pt x="1730" y="752"/>
                  </a:lnTo>
                  <a:lnTo>
                    <a:pt x="1731" y="773"/>
                  </a:lnTo>
                  <a:lnTo>
                    <a:pt x="1731" y="776"/>
                  </a:lnTo>
                  <a:lnTo>
                    <a:pt x="1734" y="801"/>
                  </a:lnTo>
                  <a:lnTo>
                    <a:pt x="1734" y="850"/>
                  </a:lnTo>
                  <a:lnTo>
                    <a:pt x="1733" y="874"/>
                  </a:lnTo>
                  <a:lnTo>
                    <a:pt x="1731" y="883"/>
                  </a:lnTo>
                  <a:lnTo>
                    <a:pt x="1730" y="898"/>
                  </a:lnTo>
                  <a:lnTo>
                    <a:pt x="1728" y="923"/>
                  </a:lnTo>
                  <a:lnTo>
                    <a:pt x="1724" y="947"/>
                  </a:lnTo>
                  <a:lnTo>
                    <a:pt x="1720" y="971"/>
                  </a:lnTo>
                  <a:lnTo>
                    <a:pt x="1714" y="996"/>
                  </a:lnTo>
                  <a:lnTo>
                    <a:pt x="1708" y="1020"/>
                  </a:lnTo>
                  <a:lnTo>
                    <a:pt x="1708" y="1021"/>
                  </a:lnTo>
                  <a:lnTo>
                    <a:pt x="1693" y="1069"/>
                  </a:lnTo>
                  <a:lnTo>
                    <a:pt x="1684" y="1093"/>
                  </a:lnTo>
                  <a:lnTo>
                    <a:pt x="1682" y="1095"/>
                  </a:lnTo>
                  <a:lnTo>
                    <a:pt x="1674" y="1118"/>
                  </a:lnTo>
                  <a:lnTo>
                    <a:pt x="1663" y="1142"/>
                  </a:lnTo>
                  <a:lnTo>
                    <a:pt x="1659" y="1152"/>
                  </a:lnTo>
                  <a:lnTo>
                    <a:pt x="1650" y="1166"/>
                  </a:lnTo>
                  <a:lnTo>
                    <a:pt x="1637" y="1191"/>
                  </a:lnTo>
                  <a:lnTo>
                    <a:pt x="1635" y="1196"/>
                  </a:lnTo>
                  <a:lnTo>
                    <a:pt x="1622" y="1215"/>
                  </a:lnTo>
                  <a:lnTo>
                    <a:pt x="1610" y="1232"/>
                  </a:lnTo>
                  <a:lnTo>
                    <a:pt x="1605" y="1240"/>
                  </a:lnTo>
                  <a:lnTo>
                    <a:pt x="1586" y="1264"/>
                  </a:lnTo>
                  <a:lnTo>
                    <a:pt x="1564" y="1288"/>
                  </a:lnTo>
                  <a:lnTo>
                    <a:pt x="1562" y="1292"/>
                  </a:lnTo>
                  <a:lnTo>
                    <a:pt x="1541" y="1313"/>
                  </a:lnTo>
                  <a:lnTo>
                    <a:pt x="1537" y="1318"/>
                  </a:lnTo>
                  <a:lnTo>
                    <a:pt x="1516" y="1337"/>
                  </a:lnTo>
                  <a:lnTo>
                    <a:pt x="1513" y="1341"/>
                  </a:lnTo>
                  <a:lnTo>
                    <a:pt x="1489" y="1361"/>
                  </a:lnTo>
                  <a:lnTo>
                    <a:pt x="1488" y="1362"/>
                  </a:lnTo>
                  <a:lnTo>
                    <a:pt x="1464" y="1380"/>
                  </a:lnTo>
                  <a:lnTo>
                    <a:pt x="1457" y="1386"/>
                  </a:lnTo>
                  <a:lnTo>
                    <a:pt x="1440" y="1397"/>
                  </a:lnTo>
                  <a:lnTo>
                    <a:pt x="1417" y="1410"/>
                  </a:lnTo>
                  <a:lnTo>
                    <a:pt x="1415" y="1411"/>
                  </a:lnTo>
                  <a:lnTo>
                    <a:pt x="1391" y="1424"/>
                  </a:lnTo>
                  <a:lnTo>
                    <a:pt x="1370" y="1435"/>
                  </a:lnTo>
                  <a:lnTo>
                    <a:pt x="1367" y="1436"/>
                  </a:lnTo>
                  <a:lnTo>
                    <a:pt x="1342" y="1447"/>
                  </a:lnTo>
                  <a:lnTo>
                    <a:pt x="1312" y="1459"/>
                  </a:lnTo>
                  <a:lnTo>
                    <a:pt x="1293" y="1466"/>
                  </a:lnTo>
                  <a:lnTo>
                    <a:pt x="1245" y="1480"/>
                  </a:lnTo>
                  <a:lnTo>
                    <a:pt x="1231" y="1483"/>
                  </a:lnTo>
                  <a:lnTo>
                    <a:pt x="1220" y="1485"/>
                  </a:lnTo>
                  <a:lnTo>
                    <a:pt x="1196" y="1490"/>
                  </a:lnTo>
                  <a:lnTo>
                    <a:pt x="1172" y="1494"/>
                  </a:lnTo>
                  <a:lnTo>
                    <a:pt x="1147" y="1497"/>
                  </a:lnTo>
                  <a:lnTo>
                    <a:pt x="1123" y="1500"/>
                  </a:lnTo>
                  <a:lnTo>
                    <a:pt x="1098" y="1502"/>
                  </a:lnTo>
                  <a:lnTo>
                    <a:pt x="1074" y="1504"/>
                  </a:lnTo>
                  <a:lnTo>
                    <a:pt x="1050" y="1506"/>
                  </a:lnTo>
                  <a:lnTo>
                    <a:pt x="1025" y="1507"/>
                  </a:lnTo>
                  <a:lnTo>
                    <a:pt x="1013" y="1508"/>
                  </a:lnTo>
                  <a:lnTo>
                    <a:pt x="977" y="1508"/>
                  </a:lnTo>
                  <a:lnTo>
                    <a:pt x="952" y="1509"/>
                  </a:lnTo>
                  <a:lnTo>
                    <a:pt x="782" y="1509"/>
                  </a:lnTo>
                  <a:lnTo>
                    <a:pt x="757" y="1508"/>
                  </a:lnTo>
                  <a:lnTo>
                    <a:pt x="721" y="1508"/>
                  </a:lnTo>
                  <a:lnTo>
                    <a:pt x="708" y="1507"/>
                  </a:lnTo>
                  <a:lnTo>
                    <a:pt x="660" y="1504"/>
                  </a:lnTo>
                  <a:lnTo>
                    <a:pt x="635" y="1502"/>
                  </a:lnTo>
                  <a:lnTo>
                    <a:pt x="611" y="1500"/>
                  </a:lnTo>
                  <a:lnTo>
                    <a:pt x="586" y="1497"/>
                  </a:lnTo>
                  <a:lnTo>
                    <a:pt x="538" y="1490"/>
                  </a:lnTo>
                  <a:lnTo>
                    <a:pt x="513" y="1485"/>
                  </a:lnTo>
                  <a:lnTo>
                    <a:pt x="504" y="1483"/>
                  </a:lnTo>
                  <a:lnTo>
                    <a:pt x="489" y="1480"/>
                  </a:lnTo>
                  <a:lnTo>
                    <a:pt x="465" y="1473"/>
                  </a:lnTo>
                  <a:lnTo>
                    <a:pt x="440" y="1466"/>
                  </a:lnTo>
                  <a:lnTo>
                    <a:pt x="421" y="1459"/>
                  </a:lnTo>
                  <a:lnTo>
                    <a:pt x="416" y="1457"/>
                  </a:lnTo>
                  <a:lnTo>
                    <a:pt x="391" y="1447"/>
                  </a:lnTo>
                  <a:lnTo>
                    <a:pt x="367" y="1436"/>
                  </a:lnTo>
                  <a:lnTo>
                    <a:pt x="364" y="1435"/>
                  </a:lnTo>
                  <a:lnTo>
                    <a:pt x="344" y="1424"/>
                  </a:lnTo>
                  <a:lnTo>
                    <a:pt x="318" y="1411"/>
                  </a:lnTo>
                  <a:lnTo>
                    <a:pt x="316" y="1410"/>
                  </a:lnTo>
                  <a:lnTo>
                    <a:pt x="294" y="1397"/>
                  </a:lnTo>
                  <a:lnTo>
                    <a:pt x="278" y="1386"/>
                  </a:lnTo>
                  <a:lnTo>
                    <a:pt x="271" y="1380"/>
                  </a:lnTo>
                  <a:lnTo>
                    <a:pt x="245" y="1362"/>
                  </a:lnTo>
                  <a:lnTo>
                    <a:pt x="245" y="1361"/>
                  </a:lnTo>
                  <a:lnTo>
                    <a:pt x="222" y="1341"/>
                  </a:lnTo>
                  <a:lnTo>
                    <a:pt x="217" y="1337"/>
                  </a:lnTo>
                  <a:lnTo>
                    <a:pt x="196" y="1318"/>
                  </a:lnTo>
                  <a:lnTo>
                    <a:pt x="192" y="1313"/>
                  </a:lnTo>
                  <a:lnTo>
                    <a:pt x="173" y="1292"/>
                  </a:lnTo>
                  <a:lnTo>
                    <a:pt x="169" y="1288"/>
                  </a:lnTo>
                  <a:lnTo>
                    <a:pt x="149" y="1264"/>
                  </a:lnTo>
                  <a:lnTo>
                    <a:pt x="130" y="1240"/>
                  </a:lnTo>
                  <a:lnTo>
                    <a:pt x="124" y="1232"/>
                  </a:lnTo>
                  <a:lnTo>
                    <a:pt x="113" y="1215"/>
                  </a:lnTo>
                  <a:lnTo>
                    <a:pt x="100" y="1196"/>
                  </a:lnTo>
                  <a:lnTo>
                    <a:pt x="97" y="1191"/>
                  </a:lnTo>
                  <a:lnTo>
                    <a:pt x="83" y="1166"/>
                  </a:lnTo>
                  <a:lnTo>
                    <a:pt x="71" y="1142"/>
                  </a:lnTo>
                  <a:lnTo>
                    <a:pt x="60" y="1118"/>
                  </a:lnTo>
                  <a:lnTo>
                    <a:pt x="51" y="1095"/>
                  </a:lnTo>
                  <a:lnTo>
                    <a:pt x="49" y="1093"/>
                  </a:lnTo>
                  <a:lnTo>
                    <a:pt x="33" y="1045"/>
                  </a:lnTo>
                  <a:lnTo>
                    <a:pt x="27" y="1021"/>
                  </a:lnTo>
                  <a:lnTo>
                    <a:pt x="26" y="1020"/>
                  </a:lnTo>
                  <a:lnTo>
                    <a:pt x="20" y="996"/>
                  </a:lnTo>
                  <a:lnTo>
                    <a:pt x="15" y="971"/>
                  </a:lnTo>
                  <a:lnTo>
                    <a:pt x="10" y="947"/>
                  </a:lnTo>
                  <a:lnTo>
                    <a:pt x="6" y="923"/>
                  </a:lnTo>
                  <a:lnTo>
                    <a:pt x="4" y="898"/>
                  </a:lnTo>
                  <a:lnTo>
                    <a:pt x="2" y="883"/>
                  </a:lnTo>
                  <a:lnTo>
                    <a:pt x="2" y="874"/>
                  </a:lnTo>
                  <a:lnTo>
                    <a:pt x="0" y="850"/>
                  </a:lnTo>
                  <a:lnTo>
                    <a:pt x="0" y="801"/>
                  </a:lnTo>
                  <a:lnTo>
                    <a:pt x="2" y="776"/>
                  </a:lnTo>
                  <a:lnTo>
                    <a:pt x="2" y="773"/>
                  </a:lnTo>
                  <a:lnTo>
                    <a:pt x="4" y="752"/>
                  </a:lnTo>
                  <a:lnTo>
                    <a:pt x="6" y="728"/>
                  </a:lnTo>
                  <a:lnTo>
                    <a:pt x="11" y="703"/>
                  </a:lnTo>
                  <a:lnTo>
                    <a:pt x="15" y="679"/>
                  </a:lnTo>
                  <a:lnTo>
                    <a:pt x="27" y="632"/>
                  </a:lnTo>
                  <a:lnTo>
                    <a:pt x="27" y="630"/>
                  </a:lnTo>
                  <a:lnTo>
                    <a:pt x="34" y="607"/>
                  </a:lnTo>
                  <a:lnTo>
                    <a:pt x="41" y="581"/>
                  </a:lnTo>
                  <a:lnTo>
                    <a:pt x="51" y="557"/>
                  </a:lnTo>
                  <a:lnTo>
                    <a:pt x="51" y="555"/>
                  </a:lnTo>
                  <a:lnTo>
                    <a:pt x="60" y="534"/>
                  </a:lnTo>
                  <a:lnTo>
                    <a:pt x="70" y="508"/>
                  </a:lnTo>
                  <a:lnTo>
                    <a:pt x="76" y="498"/>
                  </a:lnTo>
                  <a:lnTo>
                    <a:pt x="82" y="485"/>
                  </a:lnTo>
                  <a:lnTo>
                    <a:pt x="100" y="449"/>
                  </a:lnTo>
                  <a:lnTo>
                    <a:pt x="107" y="436"/>
                  </a:lnTo>
                  <a:lnTo>
                    <a:pt x="121" y="412"/>
                  </a:lnTo>
                  <a:lnTo>
                    <a:pt x="124" y="407"/>
                  </a:lnTo>
                  <a:lnTo>
                    <a:pt x="137" y="387"/>
                  </a:lnTo>
                  <a:lnTo>
                    <a:pt x="149" y="370"/>
                  </a:lnTo>
                  <a:lnTo>
                    <a:pt x="153" y="363"/>
                  </a:lnTo>
                  <a:lnTo>
                    <a:pt x="171" y="339"/>
                  </a:lnTo>
                  <a:lnTo>
                    <a:pt x="173" y="338"/>
                  </a:lnTo>
                  <a:lnTo>
                    <a:pt x="196" y="308"/>
                  </a:lnTo>
                  <a:lnTo>
                    <a:pt x="212" y="290"/>
                  </a:lnTo>
                  <a:lnTo>
                    <a:pt x="222" y="280"/>
                  </a:lnTo>
                  <a:lnTo>
                    <a:pt x="235" y="265"/>
                  </a:lnTo>
                  <a:lnTo>
                    <a:pt x="245" y="254"/>
                  </a:lnTo>
                  <a:lnTo>
                    <a:pt x="260" y="241"/>
                  </a:lnTo>
                  <a:lnTo>
                    <a:pt x="271" y="231"/>
                  </a:lnTo>
                  <a:lnTo>
                    <a:pt x="286" y="217"/>
                  </a:lnTo>
                  <a:lnTo>
                    <a:pt x="294" y="210"/>
                  </a:lnTo>
                  <a:lnTo>
                    <a:pt x="316" y="192"/>
                  </a:lnTo>
                  <a:lnTo>
                    <a:pt x="318" y="189"/>
                  </a:lnTo>
                  <a:lnTo>
                    <a:pt x="344" y="171"/>
                  </a:lnTo>
                  <a:lnTo>
                    <a:pt x="347" y="168"/>
                  </a:lnTo>
                  <a:lnTo>
                    <a:pt x="367" y="153"/>
                  </a:lnTo>
                  <a:lnTo>
                    <a:pt x="383" y="144"/>
                  </a:lnTo>
                  <a:lnTo>
                    <a:pt x="391" y="138"/>
                  </a:lnTo>
                  <a:lnTo>
                    <a:pt x="416" y="122"/>
                  </a:lnTo>
                  <a:lnTo>
                    <a:pt x="422" y="119"/>
                  </a:lnTo>
                  <a:lnTo>
                    <a:pt x="440" y="109"/>
                  </a:lnTo>
                  <a:lnTo>
                    <a:pt x="465" y="96"/>
                  </a:lnTo>
                  <a:lnTo>
                    <a:pt x="489" y="84"/>
                  </a:lnTo>
                  <a:lnTo>
                    <a:pt x="513" y="73"/>
                  </a:lnTo>
                  <a:lnTo>
                    <a:pt x="520" y="70"/>
                  </a:lnTo>
                  <a:lnTo>
                    <a:pt x="538" y="64"/>
                  </a:lnTo>
                  <a:lnTo>
                    <a:pt x="562" y="54"/>
                  </a:lnTo>
                  <a:lnTo>
                    <a:pt x="585" y="46"/>
                  </a:lnTo>
                  <a:lnTo>
                    <a:pt x="586" y="46"/>
                  </a:lnTo>
                  <a:lnTo>
                    <a:pt x="611" y="37"/>
                  </a:lnTo>
                  <a:lnTo>
                    <a:pt x="635" y="31"/>
                  </a:lnTo>
                  <a:lnTo>
                    <a:pt x="660" y="24"/>
                  </a:lnTo>
                  <a:lnTo>
                    <a:pt x="673" y="22"/>
                  </a:lnTo>
                  <a:lnTo>
                    <a:pt x="684" y="20"/>
                  </a:lnTo>
                  <a:lnTo>
                    <a:pt x="708" y="15"/>
                  </a:lnTo>
                  <a:lnTo>
                    <a:pt x="733" y="11"/>
                  </a:lnTo>
                  <a:lnTo>
                    <a:pt x="757" y="8"/>
                  </a:lnTo>
                  <a:lnTo>
                    <a:pt x="782" y="5"/>
                  </a:lnTo>
                  <a:lnTo>
                    <a:pt x="806" y="3"/>
                  </a:lnTo>
                  <a:lnTo>
                    <a:pt x="830" y="2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002020"/>
            </a:solidFill>
            <a:ln w="0">
              <a:solidFill>
                <a:srgbClr val="0020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2" name="Freeform 1748"/>
            <p:cNvSpPr>
              <a:spLocks noChangeAspect="1"/>
            </p:cNvSpPr>
            <p:nvPr/>
          </p:nvSpPr>
          <p:spPr bwMode="auto">
            <a:xfrm>
              <a:off x="1910" y="1306"/>
              <a:ext cx="1543" cy="1358"/>
            </a:xfrm>
            <a:custGeom>
              <a:avLst/>
              <a:gdLst>
                <a:gd name="T0" fmla="*/ 857 w 1543"/>
                <a:gd name="T1" fmla="*/ 3 h 1358"/>
                <a:gd name="T2" fmla="*/ 943 w 1543"/>
                <a:gd name="T3" fmla="*/ 18 h 1358"/>
                <a:gd name="T4" fmla="*/ 1028 w 1543"/>
                <a:gd name="T5" fmla="*/ 42 h 1358"/>
                <a:gd name="T6" fmla="*/ 1091 w 1543"/>
                <a:gd name="T7" fmla="*/ 67 h 1358"/>
                <a:gd name="T8" fmla="*/ 1150 w 1543"/>
                <a:gd name="T9" fmla="*/ 95 h 1358"/>
                <a:gd name="T10" fmla="*/ 1222 w 1543"/>
                <a:gd name="T11" fmla="*/ 140 h 1358"/>
                <a:gd name="T12" fmla="*/ 1272 w 1543"/>
                <a:gd name="T13" fmla="*/ 177 h 1358"/>
                <a:gd name="T14" fmla="*/ 1345 w 1543"/>
                <a:gd name="T15" fmla="*/ 246 h 1358"/>
                <a:gd name="T16" fmla="*/ 1393 w 1543"/>
                <a:gd name="T17" fmla="*/ 303 h 1358"/>
                <a:gd name="T18" fmla="*/ 1432 w 1543"/>
                <a:gd name="T19" fmla="*/ 360 h 1358"/>
                <a:gd name="T20" fmla="*/ 1467 w 1543"/>
                <a:gd name="T21" fmla="*/ 419 h 1358"/>
                <a:gd name="T22" fmla="*/ 1494 w 1543"/>
                <a:gd name="T23" fmla="*/ 480 h 1358"/>
                <a:gd name="T24" fmla="*/ 1518 w 1543"/>
                <a:gd name="T25" fmla="*/ 555 h 1358"/>
                <a:gd name="T26" fmla="*/ 1538 w 1543"/>
                <a:gd name="T27" fmla="*/ 651 h 1358"/>
                <a:gd name="T28" fmla="*/ 1543 w 1543"/>
                <a:gd name="T29" fmla="*/ 749 h 1358"/>
                <a:gd name="T30" fmla="*/ 1534 w 1543"/>
                <a:gd name="T31" fmla="*/ 846 h 1358"/>
                <a:gd name="T32" fmla="*/ 1510 w 1543"/>
                <a:gd name="T33" fmla="*/ 944 h 1358"/>
                <a:gd name="T34" fmla="*/ 1480 w 1543"/>
                <a:gd name="T35" fmla="*/ 1017 h 1358"/>
                <a:gd name="T36" fmla="*/ 1419 w 1543"/>
                <a:gd name="T37" fmla="*/ 1114 h 1358"/>
                <a:gd name="T38" fmla="*/ 1377 w 1543"/>
                <a:gd name="T39" fmla="*/ 1163 h 1358"/>
                <a:gd name="T40" fmla="*/ 1296 w 1543"/>
                <a:gd name="T41" fmla="*/ 1235 h 1358"/>
                <a:gd name="T42" fmla="*/ 1223 w 1543"/>
                <a:gd name="T43" fmla="*/ 1278 h 1358"/>
                <a:gd name="T44" fmla="*/ 1150 w 1543"/>
                <a:gd name="T45" fmla="*/ 1309 h 1358"/>
                <a:gd name="T46" fmla="*/ 1065 w 1543"/>
                <a:gd name="T47" fmla="*/ 1334 h 1358"/>
                <a:gd name="T48" fmla="*/ 955 w 1543"/>
                <a:gd name="T49" fmla="*/ 1350 h 1358"/>
                <a:gd name="T50" fmla="*/ 857 w 1543"/>
                <a:gd name="T51" fmla="*/ 1357 h 1358"/>
                <a:gd name="T52" fmla="*/ 662 w 1543"/>
                <a:gd name="T53" fmla="*/ 1356 h 1358"/>
                <a:gd name="T54" fmla="*/ 540 w 1543"/>
                <a:gd name="T55" fmla="*/ 1345 h 1358"/>
                <a:gd name="T56" fmla="*/ 467 w 1543"/>
                <a:gd name="T57" fmla="*/ 1332 h 1358"/>
                <a:gd name="T58" fmla="*/ 370 w 1543"/>
                <a:gd name="T59" fmla="*/ 1299 h 1358"/>
                <a:gd name="T60" fmla="*/ 296 w 1543"/>
                <a:gd name="T61" fmla="*/ 1265 h 1358"/>
                <a:gd name="T62" fmla="*/ 249 w 1543"/>
                <a:gd name="T63" fmla="*/ 1235 h 1358"/>
                <a:gd name="T64" fmla="*/ 176 w 1543"/>
                <a:gd name="T65" fmla="*/ 1171 h 1358"/>
                <a:gd name="T66" fmla="*/ 127 w 1543"/>
                <a:gd name="T67" fmla="*/ 1116 h 1358"/>
                <a:gd name="T68" fmla="*/ 91 w 1543"/>
                <a:gd name="T69" fmla="*/ 1065 h 1358"/>
                <a:gd name="T70" fmla="*/ 52 w 1543"/>
                <a:gd name="T71" fmla="*/ 992 h 1358"/>
                <a:gd name="T72" fmla="*/ 26 w 1543"/>
                <a:gd name="T73" fmla="*/ 919 h 1358"/>
                <a:gd name="T74" fmla="*/ 6 w 1543"/>
                <a:gd name="T75" fmla="*/ 822 h 1358"/>
                <a:gd name="T76" fmla="*/ 0 w 1543"/>
                <a:gd name="T77" fmla="*/ 724 h 1358"/>
                <a:gd name="T78" fmla="*/ 6 w 1543"/>
                <a:gd name="T79" fmla="*/ 651 h 1358"/>
                <a:gd name="T80" fmla="*/ 32 w 1543"/>
                <a:gd name="T81" fmla="*/ 529 h 1358"/>
                <a:gd name="T82" fmla="*/ 60 w 1543"/>
                <a:gd name="T83" fmla="*/ 456 h 1358"/>
                <a:gd name="T84" fmla="*/ 97 w 1543"/>
                <a:gd name="T85" fmla="*/ 384 h 1358"/>
                <a:gd name="T86" fmla="*/ 128 w 1543"/>
                <a:gd name="T87" fmla="*/ 335 h 1358"/>
                <a:gd name="T88" fmla="*/ 176 w 1543"/>
                <a:gd name="T89" fmla="*/ 272 h 1358"/>
                <a:gd name="T90" fmla="*/ 223 w 1543"/>
                <a:gd name="T91" fmla="*/ 221 h 1358"/>
                <a:gd name="T92" fmla="*/ 272 w 1543"/>
                <a:gd name="T93" fmla="*/ 177 h 1358"/>
                <a:gd name="T94" fmla="*/ 345 w 1543"/>
                <a:gd name="T95" fmla="*/ 124 h 1358"/>
                <a:gd name="T96" fmla="*/ 402 w 1543"/>
                <a:gd name="T97" fmla="*/ 91 h 1358"/>
                <a:gd name="T98" fmla="*/ 467 w 1543"/>
                <a:gd name="T99" fmla="*/ 60 h 1358"/>
                <a:gd name="T100" fmla="*/ 540 w 1543"/>
                <a:gd name="T101" fmla="*/ 33 h 1358"/>
                <a:gd name="T102" fmla="*/ 638 w 1543"/>
                <a:gd name="T103" fmla="*/ 11 h 1358"/>
                <a:gd name="T104" fmla="*/ 735 w 1543"/>
                <a:gd name="T105" fmla="*/ 0 h 13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43"/>
                <a:gd name="T160" fmla="*/ 0 h 1358"/>
                <a:gd name="T161" fmla="*/ 1543 w 1543"/>
                <a:gd name="T162" fmla="*/ 1358 h 13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43" h="1358">
                  <a:moveTo>
                    <a:pt x="735" y="0"/>
                  </a:moveTo>
                  <a:lnTo>
                    <a:pt x="808" y="0"/>
                  </a:lnTo>
                  <a:lnTo>
                    <a:pt x="833" y="2"/>
                  </a:lnTo>
                  <a:lnTo>
                    <a:pt x="857" y="3"/>
                  </a:lnTo>
                  <a:lnTo>
                    <a:pt x="882" y="7"/>
                  </a:lnTo>
                  <a:lnTo>
                    <a:pt x="906" y="11"/>
                  </a:lnTo>
                  <a:lnTo>
                    <a:pt x="930" y="15"/>
                  </a:lnTo>
                  <a:lnTo>
                    <a:pt x="943" y="18"/>
                  </a:lnTo>
                  <a:lnTo>
                    <a:pt x="955" y="20"/>
                  </a:lnTo>
                  <a:lnTo>
                    <a:pt x="979" y="27"/>
                  </a:lnTo>
                  <a:lnTo>
                    <a:pt x="1003" y="33"/>
                  </a:lnTo>
                  <a:lnTo>
                    <a:pt x="1028" y="42"/>
                  </a:lnTo>
                  <a:lnTo>
                    <a:pt x="1030" y="43"/>
                  </a:lnTo>
                  <a:lnTo>
                    <a:pt x="1052" y="50"/>
                  </a:lnTo>
                  <a:lnTo>
                    <a:pt x="1077" y="60"/>
                  </a:lnTo>
                  <a:lnTo>
                    <a:pt x="1091" y="67"/>
                  </a:lnTo>
                  <a:lnTo>
                    <a:pt x="1101" y="70"/>
                  </a:lnTo>
                  <a:lnTo>
                    <a:pt x="1125" y="82"/>
                  </a:lnTo>
                  <a:lnTo>
                    <a:pt x="1143" y="91"/>
                  </a:lnTo>
                  <a:lnTo>
                    <a:pt x="1150" y="95"/>
                  </a:lnTo>
                  <a:lnTo>
                    <a:pt x="1174" y="109"/>
                  </a:lnTo>
                  <a:lnTo>
                    <a:pt x="1185" y="116"/>
                  </a:lnTo>
                  <a:lnTo>
                    <a:pt x="1198" y="124"/>
                  </a:lnTo>
                  <a:lnTo>
                    <a:pt x="1222" y="140"/>
                  </a:lnTo>
                  <a:lnTo>
                    <a:pt x="1223" y="140"/>
                  </a:lnTo>
                  <a:lnTo>
                    <a:pt x="1247" y="158"/>
                  </a:lnTo>
                  <a:lnTo>
                    <a:pt x="1255" y="164"/>
                  </a:lnTo>
                  <a:lnTo>
                    <a:pt x="1272" y="177"/>
                  </a:lnTo>
                  <a:lnTo>
                    <a:pt x="1285" y="189"/>
                  </a:lnTo>
                  <a:lnTo>
                    <a:pt x="1296" y="198"/>
                  </a:lnTo>
                  <a:lnTo>
                    <a:pt x="1311" y="213"/>
                  </a:lnTo>
                  <a:lnTo>
                    <a:pt x="1345" y="246"/>
                  </a:lnTo>
                  <a:lnTo>
                    <a:pt x="1359" y="262"/>
                  </a:lnTo>
                  <a:lnTo>
                    <a:pt x="1369" y="272"/>
                  </a:lnTo>
                  <a:lnTo>
                    <a:pt x="1379" y="286"/>
                  </a:lnTo>
                  <a:lnTo>
                    <a:pt x="1393" y="303"/>
                  </a:lnTo>
                  <a:lnTo>
                    <a:pt x="1399" y="311"/>
                  </a:lnTo>
                  <a:lnTo>
                    <a:pt x="1417" y="335"/>
                  </a:lnTo>
                  <a:lnTo>
                    <a:pt x="1418" y="337"/>
                  </a:lnTo>
                  <a:lnTo>
                    <a:pt x="1432" y="360"/>
                  </a:lnTo>
                  <a:lnTo>
                    <a:pt x="1442" y="375"/>
                  </a:lnTo>
                  <a:lnTo>
                    <a:pt x="1446" y="384"/>
                  </a:lnTo>
                  <a:lnTo>
                    <a:pt x="1461" y="407"/>
                  </a:lnTo>
                  <a:lnTo>
                    <a:pt x="1467" y="419"/>
                  </a:lnTo>
                  <a:lnTo>
                    <a:pt x="1473" y="433"/>
                  </a:lnTo>
                  <a:lnTo>
                    <a:pt x="1483" y="456"/>
                  </a:lnTo>
                  <a:lnTo>
                    <a:pt x="1491" y="472"/>
                  </a:lnTo>
                  <a:lnTo>
                    <a:pt x="1494" y="480"/>
                  </a:lnTo>
                  <a:lnTo>
                    <a:pt x="1504" y="506"/>
                  </a:lnTo>
                  <a:lnTo>
                    <a:pt x="1511" y="529"/>
                  </a:lnTo>
                  <a:lnTo>
                    <a:pt x="1515" y="540"/>
                  </a:lnTo>
                  <a:lnTo>
                    <a:pt x="1518" y="555"/>
                  </a:lnTo>
                  <a:lnTo>
                    <a:pt x="1525" y="578"/>
                  </a:lnTo>
                  <a:lnTo>
                    <a:pt x="1530" y="602"/>
                  </a:lnTo>
                  <a:lnTo>
                    <a:pt x="1535" y="627"/>
                  </a:lnTo>
                  <a:lnTo>
                    <a:pt x="1538" y="651"/>
                  </a:lnTo>
                  <a:lnTo>
                    <a:pt x="1540" y="659"/>
                  </a:lnTo>
                  <a:lnTo>
                    <a:pt x="1541" y="675"/>
                  </a:lnTo>
                  <a:lnTo>
                    <a:pt x="1543" y="700"/>
                  </a:lnTo>
                  <a:lnTo>
                    <a:pt x="1543" y="749"/>
                  </a:lnTo>
                  <a:lnTo>
                    <a:pt x="1541" y="797"/>
                  </a:lnTo>
                  <a:lnTo>
                    <a:pt x="1540" y="809"/>
                  </a:lnTo>
                  <a:lnTo>
                    <a:pt x="1537" y="822"/>
                  </a:lnTo>
                  <a:lnTo>
                    <a:pt x="1534" y="846"/>
                  </a:lnTo>
                  <a:lnTo>
                    <a:pt x="1529" y="870"/>
                  </a:lnTo>
                  <a:lnTo>
                    <a:pt x="1524" y="895"/>
                  </a:lnTo>
                  <a:lnTo>
                    <a:pt x="1517" y="919"/>
                  </a:lnTo>
                  <a:lnTo>
                    <a:pt x="1510" y="944"/>
                  </a:lnTo>
                  <a:lnTo>
                    <a:pt x="1501" y="968"/>
                  </a:lnTo>
                  <a:lnTo>
                    <a:pt x="1491" y="992"/>
                  </a:lnTo>
                  <a:lnTo>
                    <a:pt x="1491" y="993"/>
                  </a:lnTo>
                  <a:lnTo>
                    <a:pt x="1480" y="1017"/>
                  </a:lnTo>
                  <a:lnTo>
                    <a:pt x="1467" y="1043"/>
                  </a:lnTo>
                  <a:lnTo>
                    <a:pt x="1454" y="1065"/>
                  </a:lnTo>
                  <a:lnTo>
                    <a:pt x="1437" y="1090"/>
                  </a:lnTo>
                  <a:lnTo>
                    <a:pt x="1419" y="1114"/>
                  </a:lnTo>
                  <a:lnTo>
                    <a:pt x="1418" y="1116"/>
                  </a:lnTo>
                  <a:lnTo>
                    <a:pt x="1400" y="1139"/>
                  </a:lnTo>
                  <a:lnTo>
                    <a:pt x="1393" y="1146"/>
                  </a:lnTo>
                  <a:lnTo>
                    <a:pt x="1377" y="1163"/>
                  </a:lnTo>
                  <a:lnTo>
                    <a:pt x="1345" y="1195"/>
                  </a:lnTo>
                  <a:lnTo>
                    <a:pt x="1326" y="1212"/>
                  </a:lnTo>
                  <a:lnTo>
                    <a:pt x="1320" y="1216"/>
                  </a:lnTo>
                  <a:lnTo>
                    <a:pt x="1296" y="1235"/>
                  </a:lnTo>
                  <a:lnTo>
                    <a:pt x="1293" y="1236"/>
                  </a:lnTo>
                  <a:lnTo>
                    <a:pt x="1272" y="1250"/>
                  </a:lnTo>
                  <a:lnTo>
                    <a:pt x="1247" y="1265"/>
                  </a:lnTo>
                  <a:lnTo>
                    <a:pt x="1223" y="1278"/>
                  </a:lnTo>
                  <a:lnTo>
                    <a:pt x="1207" y="1285"/>
                  </a:lnTo>
                  <a:lnTo>
                    <a:pt x="1198" y="1289"/>
                  </a:lnTo>
                  <a:lnTo>
                    <a:pt x="1174" y="1299"/>
                  </a:lnTo>
                  <a:lnTo>
                    <a:pt x="1150" y="1309"/>
                  </a:lnTo>
                  <a:lnTo>
                    <a:pt x="1149" y="1309"/>
                  </a:lnTo>
                  <a:lnTo>
                    <a:pt x="1125" y="1317"/>
                  </a:lnTo>
                  <a:lnTo>
                    <a:pt x="1077" y="1332"/>
                  </a:lnTo>
                  <a:lnTo>
                    <a:pt x="1065" y="1334"/>
                  </a:lnTo>
                  <a:lnTo>
                    <a:pt x="1052" y="1336"/>
                  </a:lnTo>
                  <a:lnTo>
                    <a:pt x="1028" y="1341"/>
                  </a:lnTo>
                  <a:lnTo>
                    <a:pt x="1003" y="1345"/>
                  </a:lnTo>
                  <a:lnTo>
                    <a:pt x="955" y="1350"/>
                  </a:lnTo>
                  <a:lnTo>
                    <a:pt x="930" y="1352"/>
                  </a:lnTo>
                  <a:lnTo>
                    <a:pt x="906" y="1354"/>
                  </a:lnTo>
                  <a:lnTo>
                    <a:pt x="882" y="1356"/>
                  </a:lnTo>
                  <a:lnTo>
                    <a:pt x="857" y="1357"/>
                  </a:lnTo>
                  <a:lnTo>
                    <a:pt x="833" y="1358"/>
                  </a:lnTo>
                  <a:lnTo>
                    <a:pt x="711" y="1358"/>
                  </a:lnTo>
                  <a:lnTo>
                    <a:pt x="687" y="1357"/>
                  </a:lnTo>
                  <a:lnTo>
                    <a:pt x="662" y="1356"/>
                  </a:lnTo>
                  <a:lnTo>
                    <a:pt x="638" y="1354"/>
                  </a:lnTo>
                  <a:lnTo>
                    <a:pt x="613" y="1352"/>
                  </a:lnTo>
                  <a:lnTo>
                    <a:pt x="565" y="1347"/>
                  </a:lnTo>
                  <a:lnTo>
                    <a:pt x="540" y="1345"/>
                  </a:lnTo>
                  <a:lnTo>
                    <a:pt x="516" y="1341"/>
                  </a:lnTo>
                  <a:lnTo>
                    <a:pt x="491" y="1336"/>
                  </a:lnTo>
                  <a:lnTo>
                    <a:pt x="478" y="1334"/>
                  </a:lnTo>
                  <a:lnTo>
                    <a:pt x="467" y="1332"/>
                  </a:lnTo>
                  <a:lnTo>
                    <a:pt x="443" y="1324"/>
                  </a:lnTo>
                  <a:lnTo>
                    <a:pt x="418" y="1317"/>
                  </a:lnTo>
                  <a:lnTo>
                    <a:pt x="394" y="1309"/>
                  </a:lnTo>
                  <a:lnTo>
                    <a:pt x="370" y="1299"/>
                  </a:lnTo>
                  <a:lnTo>
                    <a:pt x="345" y="1289"/>
                  </a:lnTo>
                  <a:lnTo>
                    <a:pt x="336" y="1285"/>
                  </a:lnTo>
                  <a:lnTo>
                    <a:pt x="321" y="1278"/>
                  </a:lnTo>
                  <a:lnTo>
                    <a:pt x="296" y="1265"/>
                  </a:lnTo>
                  <a:lnTo>
                    <a:pt x="289" y="1260"/>
                  </a:lnTo>
                  <a:lnTo>
                    <a:pt x="272" y="1250"/>
                  </a:lnTo>
                  <a:lnTo>
                    <a:pt x="251" y="1236"/>
                  </a:lnTo>
                  <a:lnTo>
                    <a:pt x="249" y="1235"/>
                  </a:lnTo>
                  <a:lnTo>
                    <a:pt x="223" y="1216"/>
                  </a:lnTo>
                  <a:lnTo>
                    <a:pt x="219" y="1212"/>
                  </a:lnTo>
                  <a:lnTo>
                    <a:pt x="199" y="1195"/>
                  </a:lnTo>
                  <a:lnTo>
                    <a:pt x="176" y="1171"/>
                  </a:lnTo>
                  <a:lnTo>
                    <a:pt x="166" y="1163"/>
                  </a:lnTo>
                  <a:lnTo>
                    <a:pt x="150" y="1146"/>
                  </a:lnTo>
                  <a:lnTo>
                    <a:pt x="144" y="1139"/>
                  </a:lnTo>
                  <a:lnTo>
                    <a:pt x="127" y="1116"/>
                  </a:lnTo>
                  <a:lnTo>
                    <a:pt x="124" y="1114"/>
                  </a:lnTo>
                  <a:lnTo>
                    <a:pt x="106" y="1090"/>
                  </a:lnTo>
                  <a:lnTo>
                    <a:pt x="101" y="1083"/>
                  </a:lnTo>
                  <a:lnTo>
                    <a:pt x="91" y="1065"/>
                  </a:lnTo>
                  <a:lnTo>
                    <a:pt x="78" y="1043"/>
                  </a:lnTo>
                  <a:lnTo>
                    <a:pt x="64" y="1017"/>
                  </a:lnTo>
                  <a:lnTo>
                    <a:pt x="54" y="993"/>
                  </a:lnTo>
                  <a:lnTo>
                    <a:pt x="52" y="992"/>
                  </a:lnTo>
                  <a:lnTo>
                    <a:pt x="43" y="968"/>
                  </a:lnTo>
                  <a:lnTo>
                    <a:pt x="35" y="944"/>
                  </a:lnTo>
                  <a:lnTo>
                    <a:pt x="29" y="928"/>
                  </a:lnTo>
                  <a:lnTo>
                    <a:pt x="26" y="919"/>
                  </a:lnTo>
                  <a:lnTo>
                    <a:pt x="20" y="895"/>
                  </a:lnTo>
                  <a:lnTo>
                    <a:pt x="14" y="870"/>
                  </a:lnTo>
                  <a:lnTo>
                    <a:pt x="9" y="846"/>
                  </a:lnTo>
                  <a:lnTo>
                    <a:pt x="6" y="822"/>
                  </a:lnTo>
                  <a:lnTo>
                    <a:pt x="5" y="809"/>
                  </a:lnTo>
                  <a:lnTo>
                    <a:pt x="1" y="773"/>
                  </a:lnTo>
                  <a:lnTo>
                    <a:pt x="1" y="749"/>
                  </a:lnTo>
                  <a:lnTo>
                    <a:pt x="0" y="724"/>
                  </a:lnTo>
                  <a:lnTo>
                    <a:pt x="1" y="700"/>
                  </a:lnTo>
                  <a:lnTo>
                    <a:pt x="3" y="675"/>
                  </a:lnTo>
                  <a:lnTo>
                    <a:pt x="5" y="659"/>
                  </a:lnTo>
                  <a:lnTo>
                    <a:pt x="6" y="651"/>
                  </a:lnTo>
                  <a:lnTo>
                    <a:pt x="9" y="627"/>
                  </a:lnTo>
                  <a:lnTo>
                    <a:pt x="13" y="602"/>
                  </a:lnTo>
                  <a:lnTo>
                    <a:pt x="29" y="540"/>
                  </a:lnTo>
                  <a:lnTo>
                    <a:pt x="32" y="529"/>
                  </a:lnTo>
                  <a:lnTo>
                    <a:pt x="40" y="506"/>
                  </a:lnTo>
                  <a:lnTo>
                    <a:pt x="50" y="480"/>
                  </a:lnTo>
                  <a:lnTo>
                    <a:pt x="54" y="472"/>
                  </a:lnTo>
                  <a:lnTo>
                    <a:pt x="60" y="456"/>
                  </a:lnTo>
                  <a:lnTo>
                    <a:pt x="72" y="433"/>
                  </a:lnTo>
                  <a:lnTo>
                    <a:pt x="78" y="419"/>
                  </a:lnTo>
                  <a:lnTo>
                    <a:pt x="84" y="407"/>
                  </a:lnTo>
                  <a:lnTo>
                    <a:pt x="97" y="384"/>
                  </a:lnTo>
                  <a:lnTo>
                    <a:pt x="101" y="375"/>
                  </a:lnTo>
                  <a:lnTo>
                    <a:pt x="112" y="360"/>
                  </a:lnTo>
                  <a:lnTo>
                    <a:pt x="127" y="337"/>
                  </a:lnTo>
                  <a:lnTo>
                    <a:pt x="128" y="335"/>
                  </a:lnTo>
                  <a:lnTo>
                    <a:pt x="146" y="311"/>
                  </a:lnTo>
                  <a:lnTo>
                    <a:pt x="150" y="303"/>
                  </a:lnTo>
                  <a:lnTo>
                    <a:pt x="165" y="286"/>
                  </a:lnTo>
                  <a:lnTo>
                    <a:pt x="176" y="272"/>
                  </a:lnTo>
                  <a:lnTo>
                    <a:pt x="185" y="262"/>
                  </a:lnTo>
                  <a:lnTo>
                    <a:pt x="199" y="246"/>
                  </a:lnTo>
                  <a:lnTo>
                    <a:pt x="208" y="238"/>
                  </a:lnTo>
                  <a:lnTo>
                    <a:pt x="223" y="221"/>
                  </a:lnTo>
                  <a:lnTo>
                    <a:pt x="232" y="213"/>
                  </a:lnTo>
                  <a:lnTo>
                    <a:pt x="249" y="198"/>
                  </a:lnTo>
                  <a:lnTo>
                    <a:pt x="259" y="189"/>
                  </a:lnTo>
                  <a:lnTo>
                    <a:pt x="272" y="177"/>
                  </a:lnTo>
                  <a:lnTo>
                    <a:pt x="289" y="164"/>
                  </a:lnTo>
                  <a:lnTo>
                    <a:pt x="296" y="158"/>
                  </a:lnTo>
                  <a:lnTo>
                    <a:pt x="321" y="140"/>
                  </a:lnTo>
                  <a:lnTo>
                    <a:pt x="345" y="124"/>
                  </a:lnTo>
                  <a:lnTo>
                    <a:pt x="358" y="116"/>
                  </a:lnTo>
                  <a:lnTo>
                    <a:pt x="370" y="109"/>
                  </a:lnTo>
                  <a:lnTo>
                    <a:pt x="394" y="95"/>
                  </a:lnTo>
                  <a:lnTo>
                    <a:pt x="402" y="91"/>
                  </a:lnTo>
                  <a:lnTo>
                    <a:pt x="418" y="82"/>
                  </a:lnTo>
                  <a:lnTo>
                    <a:pt x="443" y="70"/>
                  </a:lnTo>
                  <a:lnTo>
                    <a:pt x="452" y="67"/>
                  </a:lnTo>
                  <a:lnTo>
                    <a:pt x="467" y="60"/>
                  </a:lnTo>
                  <a:lnTo>
                    <a:pt x="491" y="50"/>
                  </a:lnTo>
                  <a:lnTo>
                    <a:pt x="514" y="43"/>
                  </a:lnTo>
                  <a:lnTo>
                    <a:pt x="516" y="42"/>
                  </a:lnTo>
                  <a:lnTo>
                    <a:pt x="540" y="33"/>
                  </a:lnTo>
                  <a:lnTo>
                    <a:pt x="565" y="27"/>
                  </a:lnTo>
                  <a:lnTo>
                    <a:pt x="589" y="20"/>
                  </a:lnTo>
                  <a:lnTo>
                    <a:pt x="613" y="15"/>
                  </a:lnTo>
                  <a:lnTo>
                    <a:pt x="638" y="11"/>
                  </a:lnTo>
                  <a:lnTo>
                    <a:pt x="662" y="7"/>
                  </a:lnTo>
                  <a:lnTo>
                    <a:pt x="687" y="3"/>
                  </a:lnTo>
                  <a:lnTo>
                    <a:pt x="711" y="2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003030"/>
            </a:solidFill>
            <a:ln w="0">
              <a:solidFill>
                <a:srgbClr val="0030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3" name="Freeform 1749"/>
            <p:cNvSpPr>
              <a:spLocks noChangeAspect="1"/>
            </p:cNvSpPr>
            <p:nvPr/>
          </p:nvSpPr>
          <p:spPr bwMode="auto">
            <a:xfrm>
              <a:off x="1972" y="1372"/>
              <a:ext cx="1420" cy="1258"/>
            </a:xfrm>
            <a:custGeom>
              <a:avLst/>
              <a:gdLst>
                <a:gd name="T0" fmla="*/ 771 w 1420"/>
                <a:gd name="T1" fmla="*/ 2 h 1258"/>
                <a:gd name="T2" fmla="*/ 893 w 1420"/>
                <a:gd name="T3" fmla="*/ 22 h 1258"/>
                <a:gd name="T4" fmla="*/ 966 w 1420"/>
                <a:gd name="T5" fmla="*/ 45 h 1258"/>
                <a:gd name="T6" fmla="*/ 1033 w 1420"/>
                <a:gd name="T7" fmla="*/ 74 h 1258"/>
                <a:gd name="T8" fmla="*/ 1088 w 1420"/>
                <a:gd name="T9" fmla="*/ 104 h 1258"/>
                <a:gd name="T10" fmla="*/ 1150 w 1420"/>
                <a:gd name="T11" fmla="*/ 147 h 1258"/>
                <a:gd name="T12" fmla="*/ 1207 w 1420"/>
                <a:gd name="T13" fmla="*/ 196 h 1258"/>
                <a:gd name="T14" fmla="*/ 1254 w 1420"/>
                <a:gd name="T15" fmla="*/ 245 h 1258"/>
                <a:gd name="T16" fmla="*/ 1294 w 1420"/>
                <a:gd name="T17" fmla="*/ 294 h 1258"/>
                <a:gd name="T18" fmla="*/ 1331 w 1420"/>
                <a:gd name="T19" fmla="*/ 352 h 1258"/>
                <a:gd name="T20" fmla="*/ 1374 w 1420"/>
                <a:gd name="T21" fmla="*/ 440 h 1258"/>
                <a:gd name="T22" fmla="*/ 1398 w 1420"/>
                <a:gd name="T23" fmla="*/ 512 h 1258"/>
                <a:gd name="T24" fmla="*/ 1417 w 1420"/>
                <a:gd name="T25" fmla="*/ 609 h 1258"/>
                <a:gd name="T26" fmla="*/ 1418 w 1420"/>
                <a:gd name="T27" fmla="*/ 731 h 1258"/>
                <a:gd name="T28" fmla="*/ 1405 w 1420"/>
                <a:gd name="T29" fmla="*/ 815 h 1258"/>
                <a:gd name="T30" fmla="*/ 1380 w 1420"/>
                <a:gd name="T31" fmla="*/ 893 h 1258"/>
                <a:gd name="T32" fmla="*/ 1353 w 1420"/>
                <a:gd name="T33" fmla="*/ 951 h 1258"/>
                <a:gd name="T34" fmla="*/ 1308 w 1420"/>
                <a:gd name="T35" fmla="*/ 1024 h 1258"/>
                <a:gd name="T36" fmla="*/ 1266 w 1420"/>
                <a:gd name="T37" fmla="*/ 1073 h 1258"/>
                <a:gd name="T38" fmla="*/ 1210 w 1420"/>
                <a:gd name="T39" fmla="*/ 1123 h 1258"/>
                <a:gd name="T40" fmla="*/ 1141 w 1420"/>
                <a:gd name="T41" fmla="*/ 1170 h 1258"/>
                <a:gd name="T42" fmla="*/ 1088 w 1420"/>
                <a:gd name="T43" fmla="*/ 1196 h 1258"/>
                <a:gd name="T44" fmla="*/ 990 w 1420"/>
                <a:gd name="T45" fmla="*/ 1230 h 1258"/>
                <a:gd name="T46" fmla="*/ 917 w 1420"/>
                <a:gd name="T47" fmla="*/ 1245 h 1258"/>
                <a:gd name="T48" fmla="*/ 795 w 1420"/>
                <a:gd name="T49" fmla="*/ 1257 h 1258"/>
                <a:gd name="T50" fmla="*/ 600 w 1420"/>
                <a:gd name="T51" fmla="*/ 1256 h 1258"/>
                <a:gd name="T52" fmla="*/ 503 w 1420"/>
                <a:gd name="T53" fmla="*/ 1245 h 1258"/>
                <a:gd name="T54" fmla="*/ 429 w 1420"/>
                <a:gd name="T55" fmla="*/ 1230 h 1258"/>
                <a:gd name="T56" fmla="*/ 328 w 1420"/>
                <a:gd name="T57" fmla="*/ 1194 h 1258"/>
                <a:gd name="T58" fmla="*/ 259 w 1420"/>
                <a:gd name="T59" fmla="*/ 1158 h 1258"/>
                <a:gd name="T60" fmla="*/ 208 w 1420"/>
                <a:gd name="T61" fmla="*/ 1121 h 1258"/>
                <a:gd name="T62" fmla="*/ 137 w 1420"/>
                <a:gd name="T63" fmla="*/ 1055 h 1258"/>
                <a:gd name="T64" fmla="*/ 96 w 1420"/>
                <a:gd name="T65" fmla="*/ 999 h 1258"/>
                <a:gd name="T66" fmla="*/ 65 w 1420"/>
                <a:gd name="T67" fmla="*/ 946 h 1258"/>
                <a:gd name="T68" fmla="*/ 26 w 1420"/>
                <a:gd name="T69" fmla="*/ 853 h 1258"/>
                <a:gd name="T70" fmla="*/ 8 w 1420"/>
                <a:gd name="T71" fmla="*/ 780 h 1258"/>
                <a:gd name="T72" fmla="*/ 0 w 1420"/>
                <a:gd name="T73" fmla="*/ 658 h 1258"/>
                <a:gd name="T74" fmla="*/ 16 w 1420"/>
                <a:gd name="T75" fmla="*/ 538 h 1258"/>
                <a:gd name="T76" fmla="*/ 39 w 1420"/>
                <a:gd name="T77" fmla="*/ 456 h 1258"/>
                <a:gd name="T78" fmla="*/ 88 w 1420"/>
                <a:gd name="T79" fmla="*/ 352 h 1258"/>
                <a:gd name="T80" fmla="*/ 127 w 1420"/>
                <a:gd name="T81" fmla="*/ 294 h 1258"/>
                <a:gd name="T82" fmla="*/ 165 w 1420"/>
                <a:gd name="T83" fmla="*/ 245 h 1258"/>
                <a:gd name="T84" fmla="*/ 234 w 1420"/>
                <a:gd name="T85" fmla="*/ 175 h 1258"/>
                <a:gd name="T86" fmla="*/ 283 w 1420"/>
                <a:gd name="T87" fmla="*/ 136 h 1258"/>
                <a:gd name="T88" fmla="*/ 342 w 1420"/>
                <a:gd name="T89" fmla="*/ 98 h 1258"/>
                <a:gd name="T90" fmla="*/ 405 w 1420"/>
                <a:gd name="T91" fmla="*/ 65 h 1258"/>
                <a:gd name="T92" fmla="*/ 478 w 1420"/>
                <a:gd name="T93" fmla="*/ 37 h 1258"/>
                <a:gd name="T94" fmla="*/ 551 w 1420"/>
                <a:gd name="T95" fmla="*/ 16 h 1258"/>
                <a:gd name="T96" fmla="*/ 649 w 1420"/>
                <a:gd name="T97" fmla="*/ 2 h 12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0"/>
                <a:gd name="T148" fmla="*/ 0 h 1258"/>
                <a:gd name="T149" fmla="*/ 1420 w 1420"/>
                <a:gd name="T150" fmla="*/ 1258 h 12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0" h="1258">
                  <a:moveTo>
                    <a:pt x="673" y="0"/>
                  </a:moveTo>
                  <a:lnTo>
                    <a:pt x="746" y="0"/>
                  </a:lnTo>
                  <a:lnTo>
                    <a:pt x="763" y="1"/>
                  </a:lnTo>
                  <a:lnTo>
                    <a:pt x="771" y="2"/>
                  </a:lnTo>
                  <a:lnTo>
                    <a:pt x="795" y="4"/>
                  </a:lnTo>
                  <a:lnTo>
                    <a:pt x="820" y="7"/>
                  </a:lnTo>
                  <a:lnTo>
                    <a:pt x="868" y="16"/>
                  </a:lnTo>
                  <a:lnTo>
                    <a:pt x="893" y="22"/>
                  </a:lnTo>
                  <a:lnTo>
                    <a:pt x="904" y="25"/>
                  </a:lnTo>
                  <a:lnTo>
                    <a:pt x="917" y="28"/>
                  </a:lnTo>
                  <a:lnTo>
                    <a:pt x="941" y="37"/>
                  </a:lnTo>
                  <a:lnTo>
                    <a:pt x="966" y="45"/>
                  </a:lnTo>
                  <a:lnTo>
                    <a:pt x="977" y="50"/>
                  </a:lnTo>
                  <a:lnTo>
                    <a:pt x="990" y="55"/>
                  </a:lnTo>
                  <a:lnTo>
                    <a:pt x="1015" y="65"/>
                  </a:lnTo>
                  <a:lnTo>
                    <a:pt x="1033" y="74"/>
                  </a:lnTo>
                  <a:lnTo>
                    <a:pt x="1039" y="77"/>
                  </a:lnTo>
                  <a:lnTo>
                    <a:pt x="1063" y="90"/>
                  </a:lnTo>
                  <a:lnTo>
                    <a:pt x="1077" y="98"/>
                  </a:lnTo>
                  <a:lnTo>
                    <a:pt x="1088" y="104"/>
                  </a:lnTo>
                  <a:lnTo>
                    <a:pt x="1112" y="119"/>
                  </a:lnTo>
                  <a:lnTo>
                    <a:pt x="1117" y="123"/>
                  </a:lnTo>
                  <a:lnTo>
                    <a:pt x="1136" y="136"/>
                  </a:lnTo>
                  <a:lnTo>
                    <a:pt x="1150" y="147"/>
                  </a:lnTo>
                  <a:lnTo>
                    <a:pt x="1161" y="155"/>
                  </a:lnTo>
                  <a:lnTo>
                    <a:pt x="1181" y="172"/>
                  </a:lnTo>
                  <a:lnTo>
                    <a:pt x="1185" y="175"/>
                  </a:lnTo>
                  <a:lnTo>
                    <a:pt x="1207" y="196"/>
                  </a:lnTo>
                  <a:lnTo>
                    <a:pt x="1210" y="197"/>
                  </a:lnTo>
                  <a:lnTo>
                    <a:pt x="1233" y="220"/>
                  </a:lnTo>
                  <a:lnTo>
                    <a:pt x="1234" y="222"/>
                  </a:lnTo>
                  <a:lnTo>
                    <a:pt x="1254" y="245"/>
                  </a:lnTo>
                  <a:lnTo>
                    <a:pt x="1258" y="248"/>
                  </a:lnTo>
                  <a:lnTo>
                    <a:pt x="1274" y="269"/>
                  </a:lnTo>
                  <a:lnTo>
                    <a:pt x="1283" y="278"/>
                  </a:lnTo>
                  <a:lnTo>
                    <a:pt x="1294" y="294"/>
                  </a:lnTo>
                  <a:lnTo>
                    <a:pt x="1307" y="313"/>
                  </a:lnTo>
                  <a:lnTo>
                    <a:pt x="1310" y="318"/>
                  </a:lnTo>
                  <a:lnTo>
                    <a:pt x="1326" y="341"/>
                  </a:lnTo>
                  <a:lnTo>
                    <a:pt x="1331" y="352"/>
                  </a:lnTo>
                  <a:lnTo>
                    <a:pt x="1339" y="367"/>
                  </a:lnTo>
                  <a:lnTo>
                    <a:pt x="1352" y="390"/>
                  </a:lnTo>
                  <a:lnTo>
                    <a:pt x="1356" y="398"/>
                  </a:lnTo>
                  <a:lnTo>
                    <a:pt x="1374" y="440"/>
                  </a:lnTo>
                  <a:lnTo>
                    <a:pt x="1380" y="456"/>
                  </a:lnTo>
                  <a:lnTo>
                    <a:pt x="1383" y="463"/>
                  </a:lnTo>
                  <a:lnTo>
                    <a:pt x="1390" y="489"/>
                  </a:lnTo>
                  <a:lnTo>
                    <a:pt x="1398" y="512"/>
                  </a:lnTo>
                  <a:lnTo>
                    <a:pt x="1404" y="536"/>
                  </a:lnTo>
                  <a:lnTo>
                    <a:pt x="1405" y="538"/>
                  </a:lnTo>
                  <a:lnTo>
                    <a:pt x="1410" y="561"/>
                  </a:lnTo>
                  <a:lnTo>
                    <a:pt x="1417" y="609"/>
                  </a:lnTo>
                  <a:lnTo>
                    <a:pt x="1419" y="634"/>
                  </a:lnTo>
                  <a:lnTo>
                    <a:pt x="1420" y="658"/>
                  </a:lnTo>
                  <a:lnTo>
                    <a:pt x="1420" y="683"/>
                  </a:lnTo>
                  <a:lnTo>
                    <a:pt x="1418" y="731"/>
                  </a:lnTo>
                  <a:lnTo>
                    <a:pt x="1415" y="756"/>
                  </a:lnTo>
                  <a:lnTo>
                    <a:pt x="1412" y="780"/>
                  </a:lnTo>
                  <a:lnTo>
                    <a:pt x="1407" y="804"/>
                  </a:lnTo>
                  <a:lnTo>
                    <a:pt x="1405" y="815"/>
                  </a:lnTo>
                  <a:lnTo>
                    <a:pt x="1401" y="829"/>
                  </a:lnTo>
                  <a:lnTo>
                    <a:pt x="1394" y="853"/>
                  </a:lnTo>
                  <a:lnTo>
                    <a:pt x="1386" y="878"/>
                  </a:lnTo>
                  <a:lnTo>
                    <a:pt x="1380" y="893"/>
                  </a:lnTo>
                  <a:lnTo>
                    <a:pt x="1376" y="902"/>
                  </a:lnTo>
                  <a:lnTo>
                    <a:pt x="1365" y="926"/>
                  </a:lnTo>
                  <a:lnTo>
                    <a:pt x="1356" y="946"/>
                  </a:lnTo>
                  <a:lnTo>
                    <a:pt x="1353" y="951"/>
                  </a:lnTo>
                  <a:lnTo>
                    <a:pt x="1340" y="975"/>
                  </a:lnTo>
                  <a:lnTo>
                    <a:pt x="1331" y="989"/>
                  </a:lnTo>
                  <a:lnTo>
                    <a:pt x="1325" y="999"/>
                  </a:lnTo>
                  <a:lnTo>
                    <a:pt x="1308" y="1024"/>
                  </a:lnTo>
                  <a:lnTo>
                    <a:pt x="1307" y="1025"/>
                  </a:lnTo>
                  <a:lnTo>
                    <a:pt x="1288" y="1048"/>
                  </a:lnTo>
                  <a:lnTo>
                    <a:pt x="1283" y="1055"/>
                  </a:lnTo>
                  <a:lnTo>
                    <a:pt x="1266" y="1073"/>
                  </a:lnTo>
                  <a:lnTo>
                    <a:pt x="1258" y="1080"/>
                  </a:lnTo>
                  <a:lnTo>
                    <a:pt x="1241" y="1097"/>
                  </a:lnTo>
                  <a:lnTo>
                    <a:pt x="1212" y="1121"/>
                  </a:lnTo>
                  <a:lnTo>
                    <a:pt x="1210" y="1123"/>
                  </a:lnTo>
                  <a:lnTo>
                    <a:pt x="1185" y="1141"/>
                  </a:lnTo>
                  <a:lnTo>
                    <a:pt x="1179" y="1146"/>
                  </a:lnTo>
                  <a:lnTo>
                    <a:pt x="1161" y="1158"/>
                  </a:lnTo>
                  <a:lnTo>
                    <a:pt x="1141" y="1170"/>
                  </a:lnTo>
                  <a:lnTo>
                    <a:pt x="1136" y="1172"/>
                  </a:lnTo>
                  <a:lnTo>
                    <a:pt x="1112" y="1186"/>
                  </a:lnTo>
                  <a:lnTo>
                    <a:pt x="1093" y="1194"/>
                  </a:lnTo>
                  <a:lnTo>
                    <a:pt x="1088" y="1196"/>
                  </a:lnTo>
                  <a:lnTo>
                    <a:pt x="1063" y="1206"/>
                  </a:lnTo>
                  <a:lnTo>
                    <a:pt x="1039" y="1215"/>
                  </a:lnTo>
                  <a:lnTo>
                    <a:pt x="1015" y="1223"/>
                  </a:lnTo>
                  <a:lnTo>
                    <a:pt x="990" y="1230"/>
                  </a:lnTo>
                  <a:lnTo>
                    <a:pt x="966" y="1236"/>
                  </a:lnTo>
                  <a:lnTo>
                    <a:pt x="941" y="1241"/>
                  </a:lnTo>
                  <a:lnTo>
                    <a:pt x="927" y="1243"/>
                  </a:lnTo>
                  <a:lnTo>
                    <a:pt x="917" y="1245"/>
                  </a:lnTo>
                  <a:lnTo>
                    <a:pt x="893" y="1249"/>
                  </a:lnTo>
                  <a:lnTo>
                    <a:pt x="868" y="1251"/>
                  </a:lnTo>
                  <a:lnTo>
                    <a:pt x="820" y="1256"/>
                  </a:lnTo>
                  <a:lnTo>
                    <a:pt x="795" y="1257"/>
                  </a:lnTo>
                  <a:lnTo>
                    <a:pt x="771" y="1258"/>
                  </a:lnTo>
                  <a:lnTo>
                    <a:pt x="649" y="1258"/>
                  </a:lnTo>
                  <a:lnTo>
                    <a:pt x="625" y="1257"/>
                  </a:lnTo>
                  <a:lnTo>
                    <a:pt x="600" y="1256"/>
                  </a:lnTo>
                  <a:lnTo>
                    <a:pt x="576" y="1254"/>
                  </a:lnTo>
                  <a:lnTo>
                    <a:pt x="551" y="1251"/>
                  </a:lnTo>
                  <a:lnTo>
                    <a:pt x="527" y="1249"/>
                  </a:lnTo>
                  <a:lnTo>
                    <a:pt x="503" y="1245"/>
                  </a:lnTo>
                  <a:lnTo>
                    <a:pt x="494" y="1243"/>
                  </a:lnTo>
                  <a:lnTo>
                    <a:pt x="478" y="1241"/>
                  </a:lnTo>
                  <a:lnTo>
                    <a:pt x="454" y="1236"/>
                  </a:lnTo>
                  <a:lnTo>
                    <a:pt x="429" y="1230"/>
                  </a:lnTo>
                  <a:lnTo>
                    <a:pt x="381" y="1215"/>
                  </a:lnTo>
                  <a:lnTo>
                    <a:pt x="356" y="1206"/>
                  </a:lnTo>
                  <a:lnTo>
                    <a:pt x="332" y="1196"/>
                  </a:lnTo>
                  <a:lnTo>
                    <a:pt x="328" y="1194"/>
                  </a:lnTo>
                  <a:lnTo>
                    <a:pt x="308" y="1186"/>
                  </a:lnTo>
                  <a:lnTo>
                    <a:pt x="283" y="1172"/>
                  </a:lnTo>
                  <a:lnTo>
                    <a:pt x="280" y="1170"/>
                  </a:lnTo>
                  <a:lnTo>
                    <a:pt x="259" y="1158"/>
                  </a:lnTo>
                  <a:lnTo>
                    <a:pt x="240" y="1146"/>
                  </a:lnTo>
                  <a:lnTo>
                    <a:pt x="234" y="1141"/>
                  </a:lnTo>
                  <a:lnTo>
                    <a:pt x="210" y="1123"/>
                  </a:lnTo>
                  <a:lnTo>
                    <a:pt x="208" y="1121"/>
                  </a:lnTo>
                  <a:lnTo>
                    <a:pt x="179" y="1097"/>
                  </a:lnTo>
                  <a:lnTo>
                    <a:pt x="161" y="1080"/>
                  </a:lnTo>
                  <a:lnTo>
                    <a:pt x="154" y="1073"/>
                  </a:lnTo>
                  <a:lnTo>
                    <a:pt x="137" y="1055"/>
                  </a:lnTo>
                  <a:lnTo>
                    <a:pt x="132" y="1048"/>
                  </a:lnTo>
                  <a:lnTo>
                    <a:pt x="114" y="1025"/>
                  </a:lnTo>
                  <a:lnTo>
                    <a:pt x="112" y="1024"/>
                  </a:lnTo>
                  <a:lnTo>
                    <a:pt x="96" y="999"/>
                  </a:lnTo>
                  <a:lnTo>
                    <a:pt x="88" y="989"/>
                  </a:lnTo>
                  <a:lnTo>
                    <a:pt x="80" y="975"/>
                  </a:lnTo>
                  <a:lnTo>
                    <a:pt x="67" y="951"/>
                  </a:lnTo>
                  <a:lnTo>
                    <a:pt x="65" y="946"/>
                  </a:lnTo>
                  <a:lnTo>
                    <a:pt x="55" y="926"/>
                  </a:lnTo>
                  <a:lnTo>
                    <a:pt x="44" y="902"/>
                  </a:lnTo>
                  <a:lnTo>
                    <a:pt x="39" y="893"/>
                  </a:lnTo>
                  <a:lnTo>
                    <a:pt x="26" y="853"/>
                  </a:lnTo>
                  <a:lnTo>
                    <a:pt x="19" y="829"/>
                  </a:lnTo>
                  <a:lnTo>
                    <a:pt x="16" y="815"/>
                  </a:lnTo>
                  <a:lnTo>
                    <a:pt x="13" y="804"/>
                  </a:lnTo>
                  <a:lnTo>
                    <a:pt x="8" y="780"/>
                  </a:lnTo>
                  <a:lnTo>
                    <a:pt x="5" y="756"/>
                  </a:lnTo>
                  <a:lnTo>
                    <a:pt x="2" y="731"/>
                  </a:lnTo>
                  <a:lnTo>
                    <a:pt x="0" y="707"/>
                  </a:lnTo>
                  <a:lnTo>
                    <a:pt x="0" y="658"/>
                  </a:lnTo>
                  <a:lnTo>
                    <a:pt x="1" y="634"/>
                  </a:lnTo>
                  <a:lnTo>
                    <a:pt x="4" y="609"/>
                  </a:lnTo>
                  <a:lnTo>
                    <a:pt x="6" y="585"/>
                  </a:lnTo>
                  <a:lnTo>
                    <a:pt x="16" y="538"/>
                  </a:lnTo>
                  <a:lnTo>
                    <a:pt x="16" y="536"/>
                  </a:lnTo>
                  <a:lnTo>
                    <a:pt x="22" y="512"/>
                  </a:lnTo>
                  <a:lnTo>
                    <a:pt x="29" y="489"/>
                  </a:lnTo>
                  <a:lnTo>
                    <a:pt x="39" y="456"/>
                  </a:lnTo>
                  <a:lnTo>
                    <a:pt x="47" y="440"/>
                  </a:lnTo>
                  <a:lnTo>
                    <a:pt x="56" y="414"/>
                  </a:lnTo>
                  <a:lnTo>
                    <a:pt x="80" y="367"/>
                  </a:lnTo>
                  <a:lnTo>
                    <a:pt x="88" y="352"/>
                  </a:lnTo>
                  <a:lnTo>
                    <a:pt x="94" y="341"/>
                  </a:lnTo>
                  <a:lnTo>
                    <a:pt x="110" y="318"/>
                  </a:lnTo>
                  <a:lnTo>
                    <a:pt x="114" y="313"/>
                  </a:lnTo>
                  <a:lnTo>
                    <a:pt x="127" y="294"/>
                  </a:lnTo>
                  <a:lnTo>
                    <a:pt x="137" y="278"/>
                  </a:lnTo>
                  <a:lnTo>
                    <a:pt x="145" y="269"/>
                  </a:lnTo>
                  <a:lnTo>
                    <a:pt x="161" y="248"/>
                  </a:lnTo>
                  <a:lnTo>
                    <a:pt x="165" y="245"/>
                  </a:lnTo>
                  <a:lnTo>
                    <a:pt x="187" y="222"/>
                  </a:lnTo>
                  <a:lnTo>
                    <a:pt x="188" y="220"/>
                  </a:lnTo>
                  <a:lnTo>
                    <a:pt x="212" y="196"/>
                  </a:lnTo>
                  <a:lnTo>
                    <a:pt x="234" y="175"/>
                  </a:lnTo>
                  <a:lnTo>
                    <a:pt x="239" y="172"/>
                  </a:lnTo>
                  <a:lnTo>
                    <a:pt x="259" y="155"/>
                  </a:lnTo>
                  <a:lnTo>
                    <a:pt x="269" y="147"/>
                  </a:lnTo>
                  <a:lnTo>
                    <a:pt x="283" y="136"/>
                  </a:lnTo>
                  <a:lnTo>
                    <a:pt x="304" y="123"/>
                  </a:lnTo>
                  <a:lnTo>
                    <a:pt x="308" y="119"/>
                  </a:lnTo>
                  <a:lnTo>
                    <a:pt x="332" y="104"/>
                  </a:lnTo>
                  <a:lnTo>
                    <a:pt x="342" y="98"/>
                  </a:lnTo>
                  <a:lnTo>
                    <a:pt x="356" y="90"/>
                  </a:lnTo>
                  <a:lnTo>
                    <a:pt x="381" y="77"/>
                  </a:lnTo>
                  <a:lnTo>
                    <a:pt x="387" y="74"/>
                  </a:lnTo>
                  <a:lnTo>
                    <a:pt x="405" y="65"/>
                  </a:lnTo>
                  <a:lnTo>
                    <a:pt x="429" y="55"/>
                  </a:lnTo>
                  <a:lnTo>
                    <a:pt x="442" y="50"/>
                  </a:lnTo>
                  <a:lnTo>
                    <a:pt x="454" y="45"/>
                  </a:lnTo>
                  <a:lnTo>
                    <a:pt x="478" y="37"/>
                  </a:lnTo>
                  <a:lnTo>
                    <a:pt x="503" y="28"/>
                  </a:lnTo>
                  <a:lnTo>
                    <a:pt x="516" y="25"/>
                  </a:lnTo>
                  <a:lnTo>
                    <a:pt x="527" y="22"/>
                  </a:lnTo>
                  <a:lnTo>
                    <a:pt x="551" y="16"/>
                  </a:lnTo>
                  <a:lnTo>
                    <a:pt x="576" y="12"/>
                  </a:lnTo>
                  <a:lnTo>
                    <a:pt x="600" y="7"/>
                  </a:lnTo>
                  <a:lnTo>
                    <a:pt x="625" y="4"/>
                  </a:lnTo>
                  <a:lnTo>
                    <a:pt x="649" y="2"/>
                  </a:lnTo>
                  <a:lnTo>
                    <a:pt x="658" y="1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004040"/>
            </a:solidFill>
            <a:ln w="0">
              <a:solidFill>
                <a:srgbClr val="0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4" name="Freeform 1750"/>
            <p:cNvSpPr>
              <a:spLocks noChangeAspect="1"/>
            </p:cNvSpPr>
            <p:nvPr/>
          </p:nvSpPr>
          <p:spPr bwMode="auto">
            <a:xfrm>
              <a:off x="2016" y="1419"/>
              <a:ext cx="1331" cy="1186"/>
            </a:xfrm>
            <a:custGeom>
              <a:avLst/>
              <a:gdLst>
                <a:gd name="T0" fmla="*/ 702 w 1331"/>
                <a:gd name="T1" fmla="*/ 2 h 1186"/>
                <a:gd name="T2" fmla="*/ 751 w 1331"/>
                <a:gd name="T3" fmla="*/ 6 h 1186"/>
                <a:gd name="T4" fmla="*/ 824 w 1331"/>
                <a:gd name="T5" fmla="*/ 20 h 1186"/>
                <a:gd name="T6" fmla="*/ 873 w 1331"/>
                <a:gd name="T7" fmla="*/ 33 h 1186"/>
                <a:gd name="T8" fmla="*/ 924 w 1331"/>
                <a:gd name="T9" fmla="*/ 51 h 1186"/>
                <a:gd name="T10" fmla="*/ 995 w 1331"/>
                <a:gd name="T11" fmla="*/ 84 h 1186"/>
                <a:gd name="T12" fmla="*/ 1044 w 1331"/>
                <a:gd name="T13" fmla="*/ 114 h 1186"/>
                <a:gd name="T14" fmla="*/ 1091 w 1331"/>
                <a:gd name="T15" fmla="*/ 149 h 1186"/>
                <a:gd name="T16" fmla="*/ 1119 w 1331"/>
                <a:gd name="T17" fmla="*/ 173 h 1186"/>
                <a:gd name="T18" fmla="*/ 1168 w 1331"/>
                <a:gd name="T19" fmla="*/ 222 h 1186"/>
                <a:gd name="T20" fmla="*/ 1214 w 1331"/>
                <a:gd name="T21" fmla="*/ 278 h 1186"/>
                <a:gd name="T22" fmla="*/ 1241 w 1331"/>
                <a:gd name="T23" fmla="*/ 320 h 1186"/>
                <a:gd name="T24" fmla="*/ 1269 w 1331"/>
                <a:gd name="T25" fmla="*/ 367 h 1186"/>
                <a:gd name="T26" fmla="*/ 1290 w 1331"/>
                <a:gd name="T27" fmla="*/ 416 h 1186"/>
                <a:gd name="T28" fmla="*/ 1312 w 1331"/>
                <a:gd name="T29" fmla="*/ 483 h 1186"/>
                <a:gd name="T30" fmla="*/ 1324 w 1331"/>
                <a:gd name="T31" fmla="*/ 538 h 1186"/>
                <a:gd name="T32" fmla="*/ 1331 w 1331"/>
                <a:gd name="T33" fmla="*/ 611 h 1186"/>
                <a:gd name="T34" fmla="*/ 1326 w 1331"/>
                <a:gd name="T35" fmla="*/ 709 h 1186"/>
                <a:gd name="T36" fmla="*/ 1312 w 1331"/>
                <a:gd name="T37" fmla="*/ 782 h 1186"/>
                <a:gd name="T38" fmla="*/ 1287 w 1331"/>
                <a:gd name="T39" fmla="*/ 854 h 1186"/>
                <a:gd name="T40" fmla="*/ 1263 w 1331"/>
                <a:gd name="T41" fmla="*/ 903 h 1186"/>
                <a:gd name="T42" fmla="*/ 1239 w 1331"/>
                <a:gd name="T43" fmla="*/ 942 h 1186"/>
                <a:gd name="T44" fmla="*/ 1212 w 1331"/>
                <a:gd name="T45" fmla="*/ 977 h 1186"/>
                <a:gd name="T46" fmla="*/ 1168 w 1331"/>
                <a:gd name="T47" fmla="*/ 1026 h 1186"/>
                <a:gd name="T48" fmla="*/ 1117 w 1331"/>
                <a:gd name="T49" fmla="*/ 1068 h 1186"/>
                <a:gd name="T50" fmla="*/ 1070 w 1331"/>
                <a:gd name="T51" fmla="*/ 1099 h 1186"/>
                <a:gd name="T52" fmla="*/ 995 w 1331"/>
                <a:gd name="T53" fmla="*/ 1135 h 1186"/>
                <a:gd name="T54" fmla="*/ 922 w 1331"/>
                <a:gd name="T55" fmla="*/ 1159 h 1186"/>
                <a:gd name="T56" fmla="*/ 824 w 1331"/>
                <a:gd name="T57" fmla="*/ 1177 h 1186"/>
                <a:gd name="T58" fmla="*/ 751 w 1331"/>
                <a:gd name="T59" fmla="*/ 1184 h 1186"/>
                <a:gd name="T60" fmla="*/ 629 w 1331"/>
                <a:gd name="T61" fmla="*/ 1186 h 1186"/>
                <a:gd name="T62" fmla="*/ 532 w 1331"/>
                <a:gd name="T63" fmla="*/ 1180 h 1186"/>
                <a:gd name="T64" fmla="*/ 470 w 1331"/>
                <a:gd name="T65" fmla="*/ 1172 h 1186"/>
                <a:gd name="T66" fmla="*/ 410 w 1331"/>
                <a:gd name="T67" fmla="*/ 1159 h 1186"/>
                <a:gd name="T68" fmla="*/ 361 w 1331"/>
                <a:gd name="T69" fmla="*/ 1143 h 1186"/>
                <a:gd name="T70" fmla="*/ 262 w 1331"/>
                <a:gd name="T71" fmla="*/ 1099 h 1186"/>
                <a:gd name="T72" fmla="*/ 215 w 1331"/>
                <a:gd name="T73" fmla="*/ 1068 h 1186"/>
                <a:gd name="T74" fmla="*/ 166 w 1331"/>
                <a:gd name="T75" fmla="*/ 1029 h 1186"/>
                <a:gd name="T76" fmla="*/ 140 w 1331"/>
                <a:gd name="T77" fmla="*/ 1001 h 1186"/>
                <a:gd name="T78" fmla="*/ 101 w 1331"/>
                <a:gd name="T79" fmla="*/ 952 h 1186"/>
                <a:gd name="T80" fmla="*/ 70 w 1331"/>
                <a:gd name="T81" fmla="*/ 904 h 1186"/>
                <a:gd name="T82" fmla="*/ 44 w 1331"/>
                <a:gd name="T83" fmla="*/ 855 h 1186"/>
                <a:gd name="T84" fmla="*/ 27 w 1331"/>
                <a:gd name="T85" fmla="*/ 806 h 1186"/>
                <a:gd name="T86" fmla="*/ 13 w 1331"/>
                <a:gd name="T87" fmla="*/ 757 h 1186"/>
                <a:gd name="T88" fmla="*/ 3 w 1331"/>
                <a:gd name="T89" fmla="*/ 684 h 1186"/>
                <a:gd name="T90" fmla="*/ 3 w 1331"/>
                <a:gd name="T91" fmla="*/ 587 h 1186"/>
                <a:gd name="T92" fmla="*/ 13 w 1331"/>
                <a:gd name="T93" fmla="*/ 514 h 1186"/>
                <a:gd name="T94" fmla="*/ 25 w 1331"/>
                <a:gd name="T95" fmla="*/ 465 h 1186"/>
                <a:gd name="T96" fmla="*/ 44 w 1331"/>
                <a:gd name="T97" fmla="*/ 410 h 1186"/>
                <a:gd name="T98" fmla="*/ 70 w 1331"/>
                <a:gd name="T99" fmla="*/ 357 h 1186"/>
                <a:gd name="T100" fmla="*/ 93 w 1331"/>
                <a:gd name="T101" fmla="*/ 315 h 1186"/>
                <a:gd name="T102" fmla="*/ 123 w 1331"/>
                <a:gd name="T103" fmla="*/ 271 h 1186"/>
                <a:gd name="T104" fmla="*/ 187 w 1331"/>
                <a:gd name="T105" fmla="*/ 198 h 1186"/>
                <a:gd name="T106" fmla="*/ 215 w 1331"/>
                <a:gd name="T107" fmla="*/ 170 h 1186"/>
                <a:gd name="T108" fmla="*/ 264 w 1331"/>
                <a:gd name="T109" fmla="*/ 131 h 1186"/>
                <a:gd name="T110" fmla="*/ 311 w 1331"/>
                <a:gd name="T111" fmla="*/ 100 h 1186"/>
                <a:gd name="T112" fmla="*/ 385 w 1331"/>
                <a:gd name="T113" fmla="*/ 60 h 1186"/>
                <a:gd name="T114" fmla="*/ 434 w 1331"/>
                <a:gd name="T115" fmla="*/ 41 h 1186"/>
                <a:gd name="T116" fmla="*/ 507 w 1331"/>
                <a:gd name="T117" fmla="*/ 20 h 1186"/>
                <a:gd name="T118" fmla="*/ 581 w 1331"/>
                <a:gd name="T119" fmla="*/ 6 h 1186"/>
                <a:gd name="T120" fmla="*/ 629 w 1331"/>
                <a:gd name="T121" fmla="*/ 2 h 11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31"/>
                <a:gd name="T184" fmla="*/ 0 h 1186"/>
                <a:gd name="T185" fmla="*/ 1331 w 1331"/>
                <a:gd name="T186" fmla="*/ 1186 h 11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31" h="1186">
                  <a:moveTo>
                    <a:pt x="654" y="0"/>
                  </a:moveTo>
                  <a:lnTo>
                    <a:pt x="678" y="0"/>
                  </a:lnTo>
                  <a:lnTo>
                    <a:pt x="702" y="2"/>
                  </a:lnTo>
                  <a:lnTo>
                    <a:pt x="720" y="3"/>
                  </a:lnTo>
                  <a:lnTo>
                    <a:pt x="727" y="3"/>
                  </a:lnTo>
                  <a:lnTo>
                    <a:pt x="751" y="6"/>
                  </a:lnTo>
                  <a:lnTo>
                    <a:pt x="776" y="9"/>
                  </a:lnTo>
                  <a:lnTo>
                    <a:pt x="800" y="14"/>
                  </a:lnTo>
                  <a:lnTo>
                    <a:pt x="824" y="20"/>
                  </a:lnTo>
                  <a:lnTo>
                    <a:pt x="849" y="25"/>
                  </a:lnTo>
                  <a:lnTo>
                    <a:pt x="854" y="27"/>
                  </a:lnTo>
                  <a:lnTo>
                    <a:pt x="873" y="33"/>
                  </a:lnTo>
                  <a:lnTo>
                    <a:pt x="897" y="41"/>
                  </a:lnTo>
                  <a:lnTo>
                    <a:pt x="922" y="49"/>
                  </a:lnTo>
                  <a:lnTo>
                    <a:pt x="924" y="51"/>
                  </a:lnTo>
                  <a:lnTo>
                    <a:pt x="946" y="60"/>
                  </a:lnTo>
                  <a:lnTo>
                    <a:pt x="971" y="72"/>
                  </a:lnTo>
                  <a:lnTo>
                    <a:pt x="995" y="84"/>
                  </a:lnTo>
                  <a:lnTo>
                    <a:pt x="1019" y="98"/>
                  </a:lnTo>
                  <a:lnTo>
                    <a:pt x="1021" y="100"/>
                  </a:lnTo>
                  <a:lnTo>
                    <a:pt x="1044" y="114"/>
                  </a:lnTo>
                  <a:lnTo>
                    <a:pt x="1058" y="125"/>
                  </a:lnTo>
                  <a:lnTo>
                    <a:pt x="1068" y="131"/>
                  </a:lnTo>
                  <a:lnTo>
                    <a:pt x="1091" y="149"/>
                  </a:lnTo>
                  <a:lnTo>
                    <a:pt x="1092" y="150"/>
                  </a:lnTo>
                  <a:lnTo>
                    <a:pt x="1117" y="170"/>
                  </a:lnTo>
                  <a:lnTo>
                    <a:pt x="1119" y="173"/>
                  </a:lnTo>
                  <a:lnTo>
                    <a:pt x="1141" y="193"/>
                  </a:lnTo>
                  <a:lnTo>
                    <a:pt x="1166" y="218"/>
                  </a:lnTo>
                  <a:lnTo>
                    <a:pt x="1168" y="222"/>
                  </a:lnTo>
                  <a:lnTo>
                    <a:pt x="1190" y="247"/>
                  </a:lnTo>
                  <a:lnTo>
                    <a:pt x="1209" y="271"/>
                  </a:lnTo>
                  <a:lnTo>
                    <a:pt x="1214" y="278"/>
                  </a:lnTo>
                  <a:lnTo>
                    <a:pt x="1226" y="294"/>
                  </a:lnTo>
                  <a:lnTo>
                    <a:pt x="1239" y="315"/>
                  </a:lnTo>
                  <a:lnTo>
                    <a:pt x="1241" y="320"/>
                  </a:lnTo>
                  <a:lnTo>
                    <a:pt x="1256" y="343"/>
                  </a:lnTo>
                  <a:lnTo>
                    <a:pt x="1263" y="357"/>
                  </a:lnTo>
                  <a:lnTo>
                    <a:pt x="1269" y="367"/>
                  </a:lnTo>
                  <a:lnTo>
                    <a:pt x="1279" y="393"/>
                  </a:lnTo>
                  <a:lnTo>
                    <a:pt x="1287" y="410"/>
                  </a:lnTo>
                  <a:lnTo>
                    <a:pt x="1290" y="416"/>
                  </a:lnTo>
                  <a:lnTo>
                    <a:pt x="1299" y="442"/>
                  </a:lnTo>
                  <a:lnTo>
                    <a:pt x="1307" y="465"/>
                  </a:lnTo>
                  <a:lnTo>
                    <a:pt x="1312" y="483"/>
                  </a:lnTo>
                  <a:lnTo>
                    <a:pt x="1313" y="489"/>
                  </a:lnTo>
                  <a:lnTo>
                    <a:pt x="1319" y="514"/>
                  </a:lnTo>
                  <a:lnTo>
                    <a:pt x="1324" y="538"/>
                  </a:lnTo>
                  <a:lnTo>
                    <a:pt x="1327" y="562"/>
                  </a:lnTo>
                  <a:lnTo>
                    <a:pt x="1330" y="587"/>
                  </a:lnTo>
                  <a:lnTo>
                    <a:pt x="1331" y="611"/>
                  </a:lnTo>
                  <a:lnTo>
                    <a:pt x="1331" y="660"/>
                  </a:lnTo>
                  <a:lnTo>
                    <a:pt x="1328" y="684"/>
                  </a:lnTo>
                  <a:lnTo>
                    <a:pt x="1326" y="709"/>
                  </a:lnTo>
                  <a:lnTo>
                    <a:pt x="1322" y="733"/>
                  </a:lnTo>
                  <a:lnTo>
                    <a:pt x="1318" y="757"/>
                  </a:lnTo>
                  <a:lnTo>
                    <a:pt x="1312" y="782"/>
                  </a:lnTo>
                  <a:lnTo>
                    <a:pt x="1312" y="785"/>
                  </a:lnTo>
                  <a:lnTo>
                    <a:pt x="1296" y="831"/>
                  </a:lnTo>
                  <a:lnTo>
                    <a:pt x="1287" y="854"/>
                  </a:lnTo>
                  <a:lnTo>
                    <a:pt x="1287" y="855"/>
                  </a:lnTo>
                  <a:lnTo>
                    <a:pt x="1276" y="879"/>
                  </a:lnTo>
                  <a:lnTo>
                    <a:pt x="1263" y="903"/>
                  </a:lnTo>
                  <a:lnTo>
                    <a:pt x="1263" y="904"/>
                  </a:lnTo>
                  <a:lnTo>
                    <a:pt x="1248" y="928"/>
                  </a:lnTo>
                  <a:lnTo>
                    <a:pt x="1239" y="942"/>
                  </a:lnTo>
                  <a:lnTo>
                    <a:pt x="1232" y="952"/>
                  </a:lnTo>
                  <a:lnTo>
                    <a:pt x="1214" y="975"/>
                  </a:lnTo>
                  <a:lnTo>
                    <a:pt x="1212" y="977"/>
                  </a:lnTo>
                  <a:lnTo>
                    <a:pt x="1192" y="1001"/>
                  </a:lnTo>
                  <a:lnTo>
                    <a:pt x="1190" y="1003"/>
                  </a:lnTo>
                  <a:lnTo>
                    <a:pt x="1168" y="1026"/>
                  </a:lnTo>
                  <a:lnTo>
                    <a:pt x="1166" y="1029"/>
                  </a:lnTo>
                  <a:lnTo>
                    <a:pt x="1141" y="1050"/>
                  </a:lnTo>
                  <a:lnTo>
                    <a:pt x="1117" y="1068"/>
                  </a:lnTo>
                  <a:lnTo>
                    <a:pt x="1108" y="1074"/>
                  </a:lnTo>
                  <a:lnTo>
                    <a:pt x="1092" y="1085"/>
                  </a:lnTo>
                  <a:lnTo>
                    <a:pt x="1070" y="1099"/>
                  </a:lnTo>
                  <a:lnTo>
                    <a:pt x="1022" y="1123"/>
                  </a:lnTo>
                  <a:lnTo>
                    <a:pt x="1019" y="1124"/>
                  </a:lnTo>
                  <a:lnTo>
                    <a:pt x="995" y="1135"/>
                  </a:lnTo>
                  <a:lnTo>
                    <a:pt x="971" y="1143"/>
                  </a:lnTo>
                  <a:lnTo>
                    <a:pt x="946" y="1152"/>
                  </a:lnTo>
                  <a:lnTo>
                    <a:pt x="922" y="1159"/>
                  </a:lnTo>
                  <a:lnTo>
                    <a:pt x="897" y="1165"/>
                  </a:lnTo>
                  <a:lnTo>
                    <a:pt x="849" y="1174"/>
                  </a:lnTo>
                  <a:lnTo>
                    <a:pt x="824" y="1177"/>
                  </a:lnTo>
                  <a:lnTo>
                    <a:pt x="800" y="1180"/>
                  </a:lnTo>
                  <a:lnTo>
                    <a:pt x="776" y="1183"/>
                  </a:lnTo>
                  <a:lnTo>
                    <a:pt x="751" y="1184"/>
                  </a:lnTo>
                  <a:lnTo>
                    <a:pt x="727" y="1185"/>
                  </a:lnTo>
                  <a:lnTo>
                    <a:pt x="702" y="1186"/>
                  </a:lnTo>
                  <a:lnTo>
                    <a:pt x="629" y="1186"/>
                  </a:lnTo>
                  <a:lnTo>
                    <a:pt x="581" y="1184"/>
                  </a:lnTo>
                  <a:lnTo>
                    <a:pt x="556" y="1183"/>
                  </a:lnTo>
                  <a:lnTo>
                    <a:pt x="532" y="1180"/>
                  </a:lnTo>
                  <a:lnTo>
                    <a:pt x="507" y="1177"/>
                  </a:lnTo>
                  <a:lnTo>
                    <a:pt x="483" y="1174"/>
                  </a:lnTo>
                  <a:lnTo>
                    <a:pt x="470" y="1172"/>
                  </a:lnTo>
                  <a:lnTo>
                    <a:pt x="459" y="1170"/>
                  </a:lnTo>
                  <a:lnTo>
                    <a:pt x="434" y="1165"/>
                  </a:lnTo>
                  <a:lnTo>
                    <a:pt x="410" y="1159"/>
                  </a:lnTo>
                  <a:lnTo>
                    <a:pt x="385" y="1152"/>
                  </a:lnTo>
                  <a:lnTo>
                    <a:pt x="372" y="1147"/>
                  </a:lnTo>
                  <a:lnTo>
                    <a:pt x="361" y="1143"/>
                  </a:lnTo>
                  <a:lnTo>
                    <a:pt x="337" y="1135"/>
                  </a:lnTo>
                  <a:lnTo>
                    <a:pt x="312" y="1124"/>
                  </a:lnTo>
                  <a:lnTo>
                    <a:pt x="262" y="1099"/>
                  </a:lnTo>
                  <a:lnTo>
                    <a:pt x="239" y="1085"/>
                  </a:lnTo>
                  <a:lnTo>
                    <a:pt x="224" y="1074"/>
                  </a:lnTo>
                  <a:lnTo>
                    <a:pt x="215" y="1068"/>
                  </a:lnTo>
                  <a:lnTo>
                    <a:pt x="192" y="1050"/>
                  </a:lnTo>
                  <a:lnTo>
                    <a:pt x="190" y="1050"/>
                  </a:lnTo>
                  <a:lnTo>
                    <a:pt x="166" y="1029"/>
                  </a:lnTo>
                  <a:lnTo>
                    <a:pt x="164" y="1026"/>
                  </a:lnTo>
                  <a:lnTo>
                    <a:pt x="143" y="1003"/>
                  </a:lnTo>
                  <a:lnTo>
                    <a:pt x="140" y="1001"/>
                  </a:lnTo>
                  <a:lnTo>
                    <a:pt x="120" y="977"/>
                  </a:lnTo>
                  <a:lnTo>
                    <a:pt x="117" y="975"/>
                  </a:lnTo>
                  <a:lnTo>
                    <a:pt x="101" y="952"/>
                  </a:lnTo>
                  <a:lnTo>
                    <a:pt x="93" y="942"/>
                  </a:lnTo>
                  <a:lnTo>
                    <a:pt x="84" y="928"/>
                  </a:lnTo>
                  <a:lnTo>
                    <a:pt x="70" y="904"/>
                  </a:lnTo>
                  <a:lnTo>
                    <a:pt x="70" y="903"/>
                  </a:lnTo>
                  <a:lnTo>
                    <a:pt x="56" y="879"/>
                  </a:lnTo>
                  <a:lnTo>
                    <a:pt x="44" y="855"/>
                  </a:lnTo>
                  <a:lnTo>
                    <a:pt x="44" y="854"/>
                  </a:lnTo>
                  <a:lnTo>
                    <a:pt x="35" y="831"/>
                  </a:lnTo>
                  <a:lnTo>
                    <a:pt x="27" y="806"/>
                  </a:lnTo>
                  <a:lnTo>
                    <a:pt x="21" y="785"/>
                  </a:lnTo>
                  <a:lnTo>
                    <a:pt x="19" y="782"/>
                  </a:lnTo>
                  <a:lnTo>
                    <a:pt x="13" y="757"/>
                  </a:lnTo>
                  <a:lnTo>
                    <a:pt x="9" y="733"/>
                  </a:lnTo>
                  <a:lnTo>
                    <a:pt x="5" y="709"/>
                  </a:lnTo>
                  <a:lnTo>
                    <a:pt x="3" y="684"/>
                  </a:lnTo>
                  <a:lnTo>
                    <a:pt x="0" y="636"/>
                  </a:lnTo>
                  <a:lnTo>
                    <a:pt x="1" y="611"/>
                  </a:lnTo>
                  <a:lnTo>
                    <a:pt x="3" y="587"/>
                  </a:lnTo>
                  <a:lnTo>
                    <a:pt x="5" y="562"/>
                  </a:lnTo>
                  <a:lnTo>
                    <a:pt x="9" y="538"/>
                  </a:lnTo>
                  <a:lnTo>
                    <a:pt x="13" y="514"/>
                  </a:lnTo>
                  <a:lnTo>
                    <a:pt x="18" y="489"/>
                  </a:lnTo>
                  <a:lnTo>
                    <a:pt x="21" y="483"/>
                  </a:lnTo>
                  <a:lnTo>
                    <a:pt x="25" y="465"/>
                  </a:lnTo>
                  <a:lnTo>
                    <a:pt x="34" y="442"/>
                  </a:lnTo>
                  <a:lnTo>
                    <a:pt x="42" y="416"/>
                  </a:lnTo>
                  <a:lnTo>
                    <a:pt x="44" y="410"/>
                  </a:lnTo>
                  <a:lnTo>
                    <a:pt x="53" y="393"/>
                  </a:lnTo>
                  <a:lnTo>
                    <a:pt x="64" y="367"/>
                  </a:lnTo>
                  <a:lnTo>
                    <a:pt x="70" y="357"/>
                  </a:lnTo>
                  <a:lnTo>
                    <a:pt x="77" y="343"/>
                  </a:lnTo>
                  <a:lnTo>
                    <a:pt x="90" y="320"/>
                  </a:lnTo>
                  <a:lnTo>
                    <a:pt x="93" y="315"/>
                  </a:lnTo>
                  <a:lnTo>
                    <a:pt x="107" y="294"/>
                  </a:lnTo>
                  <a:lnTo>
                    <a:pt x="117" y="278"/>
                  </a:lnTo>
                  <a:lnTo>
                    <a:pt x="123" y="271"/>
                  </a:lnTo>
                  <a:lnTo>
                    <a:pt x="143" y="247"/>
                  </a:lnTo>
                  <a:lnTo>
                    <a:pt x="163" y="222"/>
                  </a:lnTo>
                  <a:lnTo>
                    <a:pt x="187" y="198"/>
                  </a:lnTo>
                  <a:lnTo>
                    <a:pt x="190" y="193"/>
                  </a:lnTo>
                  <a:lnTo>
                    <a:pt x="212" y="173"/>
                  </a:lnTo>
                  <a:lnTo>
                    <a:pt x="215" y="170"/>
                  </a:lnTo>
                  <a:lnTo>
                    <a:pt x="239" y="150"/>
                  </a:lnTo>
                  <a:lnTo>
                    <a:pt x="241" y="149"/>
                  </a:lnTo>
                  <a:lnTo>
                    <a:pt x="264" y="131"/>
                  </a:lnTo>
                  <a:lnTo>
                    <a:pt x="274" y="125"/>
                  </a:lnTo>
                  <a:lnTo>
                    <a:pt x="288" y="114"/>
                  </a:lnTo>
                  <a:lnTo>
                    <a:pt x="311" y="100"/>
                  </a:lnTo>
                  <a:lnTo>
                    <a:pt x="312" y="98"/>
                  </a:lnTo>
                  <a:lnTo>
                    <a:pt x="337" y="84"/>
                  </a:lnTo>
                  <a:lnTo>
                    <a:pt x="385" y="60"/>
                  </a:lnTo>
                  <a:lnTo>
                    <a:pt x="407" y="51"/>
                  </a:lnTo>
                  <a:lnTo>
                    <a:pt x="410" y="49"/>
                  </a:lnTo>
                  <a:lnTo>
                    <a:pt x="434" y="41"/>
                  </a:lnTo>
                  <a:lnTo>
                    <a:pt x="477" y="27"/>
                  </a:lnTo>
                  <a:lnTo>
                    <a:pt x="483" y="25"/>
                  </a:lnTo>
                  <a:lnTo>
                    <a:pt x="507" y="20"/>
                  </a:lnTo>
                  <a:lnTo>
                    <a:pt x="532" y="14"/>
                  </a:lnTo>
                  <a:lnTo>
                    <a:pt x="556" y="9"/>
                  </a:lnTo>
                  <a:lnTo>
                    <a:pt x="581" y="6"/>
                  </a:lnTo>
                  <a:lnTo>
                    <a:pt x="605" y="3"/>
                  </a:lnTo>
                  <a:lnTo>
                    <a:pt x="612" y="3"/>
                  </a:lnTo>
                  <a:lnTo>
                    <a:pt x="629" y="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005050"/>
            </a:solidFill>
            <a:ln w="0">
              <a:solidFill>
                <a:srgbClr val="005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5" name="Freeform 1751"/>
            <p:cNvSpPr>
              <a:spLocks noChangeAspect="1"/>
            </p:cNvSpPr>
            <p:nvPr/>
          </p:nvSpPr>
          <p:spPr bwMode="auto">
            <a:xfrm>
              <a:off x="2052" y="1458"/>
              <a:ext cx="1260" cy="1127"/>
            </a:xfrm>
            <a:custGeom>
              <a:avLst/>
              <a:gdLst>
                <a:gd name="T0" fmla="*/ 691 w 1260"/>
                <a:gd name="T1" fmla="*/ 2 h 1127"/>
                <a:gd name="T2" fmla="*/ 759 w 1260"/>
                <a:gd name="T3" fmla="*/ 12 h 1127"/>
                <a:gd name="T4" fmla="*/ 837 w 1260"/>
                <a:gd name="T5" fmla="*/ 33 h 1127"/>
                <a:gd name="T6" fmla="*/ 886 w 1260"/>
                <a:gd name="T7" fmla="*/ 51 h 1127"/>
                <a:gd name="T8" fmla="*/ 935 w 1260"/>
                <a:gd name="T9" fmla="*/ 75 h 1127"/>
                <a:gd name="T10" fmla="*/ 983 w 1260"/>
                <a:gd name="T11" fmla="*/ 104 h 1127"/>
                <a:gd name="T12" fmla="*/ 1026 w 1260"/>
                <a:gd name="T13" fmla="*/ 134 h 1127"/>
                <a:gd name="T14" fmla="*/ 1056 w 1260"/>
                <a:gd name="T15" fmla="*/ 160 h 1127"/>
                <a:gd name="T16" fmla="*/ 1125 w 1260"/>
                <a:gd name="T17" fmla="*/ 232 h 1127"/>
                <a:gd name="T18" fmla="*/ 1154 w 1260"/>
                <a:gd name="T19" fmla="*/ 269 h 1127"/>
                <a:gd name="T20" fmla="*/ 1178 w 1260"/>
                <a:gd name="T21" fmla="*/ 307 h 1127"/>
                <a:gd name="T22" fmla="*/ 1203 w 1260"/>
                <a:gd name="T23" fmla="*/ 354 h 1127"/>
                <a:gd name="T24" fmla="*/ 1227 w 1260"/>
                <a:gd name="T25" fmla="*/ 411 h 1127"/>
                <a:gd name="T26" fmla="*/ 1246 w 1260"/>
                <a:gd name="T27" fmla="*/ 475 h 1127"/>
                <a:gd name="T28" fmla="*/ 1254 w 1260"/>
                <a:gd name="T29" fmla="*/ 523 h 1127"/>
                <a:gd name="T30" fmla="*/ 1260 w 1260"/>
                <a:gd name="T31" fmla="*/ 597 h 1127"/>
                <a:gd name="T32" fmla="*/ 1255 w 1260"/>
                <a:gd name="T33" fmla="*/ 670 h 1127"/>
                <a:gd name="T34" fmla="*/ 1241 w 1260"/>
                <a:gd name="T35" fmla="*/ 743 h 1127"/>
                <a:gd name="T36" fmla="*/ 1215 w 1260"/>
                <a:gd name="T37" fmla="*/ 816 h 1127"/>
                <a:gd name="T38" fmla="*/ 1190 w 1260"/>
                <a:gd name="T39" fmla="*/ 865 h 1127"/>
                <a:gd name="T40" fmla="*/ 1157 w 1260"/>
                <a:gd name="T41" fmla="*/ 913 h 1127"/>
                <a:gd name="T42" fmla="*/ 1130 w 1260"/>
                <a:gd name="T43" fmla="*/ 946 h 1127"/>
                <a:gd name="T44" fmla="*/ 1081 w 1260"/>
                <a:gd name="T45" fmla="*/ 993 h 1127"/>
                <a:gd name="T46" fmla="*/ 1032 w 1260"/>
                <a:gd name="T47" fmla="*/ 1029 h 1127"/>
                <a:gd name="T48" fmla="*/ 983 w 1260"/>
                <a:gd name="T49" fmla="*/ 1056 h 1127"/>
                <a:gd name="T50" fmla="*/ 935 w 1260"/>
                <a:gd name="T51" fmla="*/ 1079 h 1127"/>
                <a:gd name="T52" fmla="*/ 861 w 1260"/>
                <a:gd name="T53" fmla="*/ 1102 h 1127"/>
                <a:gd name="T54" fmla="*/ 813 w 1260"/>
                <a:gd name="T55" fmla="*/ 1113 h 1127"/>
                <a:gd name="T56" fmla="*/ 740 w 1260"/>
                <a:gd name="T57" fmla="*/ 1122 h 1127"/>
                <a:gd name="T58" fmla="*/ 666 w 1260"/>
                <a:gd name="T59" fmla="*/ 1127 h 1127"/>
                <a:gd name="T60" fmla="*/ 520 w 1260"/>
                <a:gd name="T61" fmla="*/ 1122 h 1127"/>
                <a:gd name="T62" fmla="*/ 447 w 1260"/>
                <a:gd name="T63" fmla="*/ 1113 h 1127"/>
                <a:gd name="T64" fmla="*/ 398 w 1260"/>
                <a:gd name="T65" fmla="*/ 1102 h 1127"/>
                <a:gd name="T66" fmla="*/ 340 w 1260"/>
                <a:gd name="T67" fmla="*/ 1084 h 1127"/>
                <a:gd name="T68" fmla="*/ 282 w 1260"/>
                <a:gd name="T69" fmla="*/ 1060 h 1127"/>
                <a:gd name="T70" fmla="*/ 238 w 1260"/>
                <a:gd name="T71" fmla="*/ 1035 h 1127"/>
                <a:gd name="T72" fmla="*/ 202 w 1260"/>
                <a:gd name="T73" fmla="*/ 1011 h 1127"/>
                <a:gd name="T74" fmla="*/ 154 w 1260"/>
                <a:gd name="T75" fmla="*/ 972 h 1127"/>
                <a:gd name="T76" fmla="*/ 123 w 1260"/>
                <a:gd name="T77" fmla="*/ 938 h 1127"/>
                <a:gd name="T78" fmla="*/ 86 w 1260"/>
                <a:gd name="T79" fmla="*/ 889 h 1127"/>
                <a:gd name="T80" fmla="*/ 57 w 1260"/>
                <a:gd name="T81" fmla="*/ 841 h 1127"/>
                <a:gd name="T82" fmla="*/ 35 w 1260"/>
                <a:gd name="T83" fmla="*/ 792 h 1127"/>
                <a:gd name="T84" fmla="*/ 19 w 1260"/>
                <a:gd name="T85" fmla="*/ 743 h 1127"/>
                <a:gd name="T86" fmla="*/ 4 w 1260"/>
                <a:gd name="T87" fmla="*/ 670 h 1127"/>
                <a:gd name="T88" fmla="*/ 0 w 1260"/>
                <a:gd name="T89" fmla="*/ 572 h 1127"/>
                <a:gd name="T90" fmla="*/ 8 w 1260"/>
                <a:gd name="T91" fmla="*/ 502 h 1127"/>
                <a:gd name="T92" fmla="*/ 20 w 1260"/>
                <a:gd name="T93" fmla="*/ 450 h 1127"/>
                <a:gd name="T94" fmla="*/ 36 w 1260"/>
                <a:gd name="T95" fmla="*/ 403 h 1127"/>
                <a:gd name="T96" fmla="*/ 57 w 1260"/>
                <a:gd name="T97" fmla="*/ 352 h 1127"/>
                <a:gd name="T98" fmla="*/ 83 w 1260"/>
                <a:gd name="T99" fmla="*/ 304 h 1127"/>
                <a:gd name="T100" fmla="*/ 115 w 1260"/>
                <a:gd name="T101" fmla="*/ 255 h 1127"/>
                <a:gd name="T102" fmla="*/ 154 w 1260"/>
                <a:gd name="T103" fmla="*/ 208 h 1127"/>
                <a:gd name="T104" fmla="*/ 179 w 1260"/>
                <a:gd name="T105" fmla="*/ 183 h 1127"/>
                <a:gd name="T106" fmla="*/ 228 w 1260"/>
                <a:gd name="T107" fmla="*/ 138 h 1127"/>
                <a:gd name="T108" fmla="*/ 268 w 1260"/>
                <a:gd name="T109" fmla="*/ 110 h 1127"/>
                <a:gd name="T110" fmla="*/ 306 w 1260"/>
                <a:gd name="T111" fmla="*/ 86 h 1127"/>
                <a:gd name="T112" fmla="*/ 353 w 1260"/>
                <a:gd name="T113" fmla="*/ 61 h 1127"/>
                <a:gd name="T114" fmla="*/ 423 w 1260"/>
                <a:gd name="T115" fmla="*/ 33 h 1127"/>
                <a:gd name="T116" fmla="*/ 496 w 1260"/>
                <a:gd name="T117" fmla="*/ 13 h 1127"/>
                <a:gd name="T118" fmla="*/ 545 w 1260"/>
                <a:gd name="T119" fmla="*/ 4 h 11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60"/>
                <a:gd name="T181" fmla="*/ 0 h 1127"/>
                <a:gd name="T182" fmla="*/ 1260 w 1260"/>
                <a:gd name="T183" fmla="*/ 1127 h 11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60" h="1127">
                  <a:moveTo>
                    <a:pt x="593" y="0"/>
                  </a:moveTo>
                  <a:lnTo>
                    <a:pt x="666" y="0"/>
                  </a:lnTo>
                  <a:lnTo>
                    <a:pt x="691" y="2"/>
                  </a:lnTo>
                  <a:lnTo>
                    <a:pt x="715" y="4"/>
                  </a:lnTo>
                  <a:lnTo>
                    <a:pt x="740" y="8"/>
                  </a:lnTo>
                  <a:lnTo>
                    <a:pt x="759" y="12"/>
                  </a:lnTo>
                  <a:lnTo>
                    <a:pt x="788" y="19"/>
                  </a:lnTo>
                  <a:lnTo>
                    <a:pt x="813" y="25"/>
                  </a:lnTo>
                  <a:lnTo>
                    <a:pt x="837" y="33"/>
                  </a:lnTo>
                  <a:lnTo>
                    <a:pt x="848" y="37"/>
                  </a:lnTo>
                  <a:lnTo>
                    <a:pt x="861" y="41"/>
                  </a:lnTo>
                  <a:lnTo>
                    <a:pt x="886" y="51"/>
                  </a:lnTo>
                  <a:lnTo>
                    <a:pt x="906" y="61"/>
                  </a:lnTo>
                  <a:lnTo>
                    <a:pt x="910" y="63"/>
                  </a:lnTo>
                  <a:lnTo>
                    <a:pt x="935" y="75"/>
                  </a:lnTo>
                  <a:lnTo>
                    <a:pt x="953" y="86"/>
                  </a:lnTo>
                  <a:lnTo>
                    <a:pt x="959" y="88"/>
                  </a:lnTo>
                  <a:lnTo>
                    <a:pt x="983" y="104"/>
                  </a:lnTo>
                  <a:lnTo>
                    <a:pt x="992" y="110"/>
                  </a:lnTo>
                  <a:lnTo>
                    <a:pt x="1008" y="120"/>
                  </a:lnTo>
                  <a:lnTo>
                    <a:pt x="1026" y="134"/>
                  </a:lnTo>
                  <a:lnTo>
                    <a:pt x="1032" y="138"/>
                  </a:lnTo>
                  <a:lnTo>
                    <a:pt x="1055" y="159"/>
                  </a:lnTo>
                  <a:lnTo>
                    <a:pt x="1056" y="160"/>
                  </a:lnTo>
                  <a:lnTo>
                    <a:pt x="1081" y="183"/>
                  </a:lnTo>
                  <a:lnTo>
                    <a:pt x="1105" y="208"/>
                  </a:lnTo>
                  <a:lnTo>
                    <a:pt x="1125" y="232"/>
                  </a:lnTo>
                  <a:lnTo>
                    <a:pt x="1130" y="236"/>
                  </a:lnTo>
                  <a:lnTo>
                    <a:pt x="1144" y="255"/>
                  </a:lnTo>
                  <a:lnTo>
                    <a:pt x="1154" y="269"/>
                  </a:lnTo>
                  <a:lnTo>
                    <a:pt x="1161" y="281"/>
                  </a:lnTo>
                  <a:lnTo>
                    <a:pt x="1176" y="304"/>
                  </a:lnTo>
                  <a:lnTo>
                    <a:pt x="1178" y="307"/>
                  </a:lnTo>
                  <a:lnTo>
                    <a:pt x="1191" y="328"/>
                  </a:lnTo>
                  <a:lnTo>
                    <a:pt x="1203" y="352"/>
                  </a:lnTo>
                  <a:lnTo>
                    <a:pt x="1203" y="354"/>
                  </a:lnTo>
                  <a:lnTo>
                    <a:pt x="1214" y="377"/>
                  </a:lnTo>
                  <a:lnTo>
                    <a:pt x="1223" y="403"/>
                  </a:lnTo>
                  <a:lnTo>
                    <a:pt x="1227" y="411"/>
                  </a:lnTo>
                  <a:lnTo>
                    <a:pt x="1233" y="426"/>
                  </a:lnTo>
                  <a:lnTo>
                    <a:pt x="1240" y="450"/>
                  </a:lnTo>
                  <a:lnTo>
                    <a:pt x="1246" y="475"/>
                  </a:lnTo>
                  <a:lnTo>
                    <a:pt x="1251" y="499"/>
                  </a:lnTo>
                  <a:lnTo>
                    <a:pt x="1251" y="502"/>
                  </a:lnTo>
                  <a:lnTo>
                    <a:pt x="1254" y="523"/>
                  </a:lnTo>
                  <a:lnTo>
                    <a:pt x="1258" y="548"/>
                  </a:lnTo>
                  <a:lnTo>
                    <a:pt x="1259" y="572"/>
                  </a:lnTo>
                  <a:lnTo>
                    <a:pt x="1260" y="597"/>
                  </a:lnTo>
                  <a:lnTo>
                    <a:pt x="1260" y="621"/>
                  </a:lnTo>
                  <a:lnTo>
                    <a:pt x="1259" y="645"/>
                  </a:lnTo>
                  <a:lnTo>
                    <a:pt x="1255" y="670"/>
                  </a:lnTo>
                  <a:lnTo>
                    <a:pt x="1252" y="694"/>
                  </a:lnTo>
                  <a:lnTo>
                    <a:pt x="1247" y="718"/>
                  </a:lnTo>
                  <a:lnTo>
                    <a:pt x="1241" y="743"/>
                  </a:lnTo>
                  <a:lnTo>
                    <a:pt x="1234" y="767"/>
                  </a:lnTo>
                  <a:lnTo>
                    <a:pt x="1227" y="786"/>
                  </a:lnTo>
                  <a:lnTo>
                    <a:pt x="1215" y="816"/>
                  </a:lnTo>
                  <a:lnTo>
                    <a:pt x="1203" y="840"/>
                  </a:lnTo>
                  <a:lnTo>
                    <a:pt x="1203" y="841"/>
                  </a:lnTo>
                  <a:lnTo>
                    <a:pt x="1190" y="865"/>
                  </a:lnTo>
                  <a:lnTo>
                    <a:pt x="1178" y="883"/>
                  </a:lnTo>
                  <a:lnTo>
                    <a:pt x="1174" y="889"/>
                  </a:lnTo>
                  <a:lnTo>
                    <a:pt x="1157" y="913"/>
                  </a:lnTo>
                  <a:lnTo>
                    <a:pt x="1154" y="918"/>
                  </a:lnTo>
                  <a:lnTo>
                    <a:pt x="1137" y="938"/>
                  </a:lnTo>
                  <a:lnTo>
                    <a:pt x="1130" y="946"/>
                  </a:lnTo>
                  <a:lnTo>
                    <a:pt x="1105" y="972"/>
                  </a:lnTo>
                  <a:lnTo>
                    <a:pt x="1088" y="987"/>
                  </a:lnTo>
                  <a:lnTo>
                    <a:pt x="1081" y="993"/>
                  </a:lnTo>
                  <a:lnTo>
                    <a:pt x="1058" y="1011"/>
                  </a:lnTo>
                  <a:lnTo>
                    <a:pt x="1056" y="1012"/>
                  </a:lnTo>
                  <a:lnTo>
                    <a:pt x="1032" y="1029"/>
                  </a:lnTo>
                  <a:lnTo>
                    <a:pt x="1021" y="1035"/>
                  </a:lnTo>
                  <a:lnTo>
                    <a:pt x="1008" y="1043"/>
                  </a:lnTo>
                  <a:lnTo>
                    <a:pt x="983" y="1056"/>
                  </a:lnTo>
                  <a:lnTo>
                    <a:pt x="978" y="1060"/>
                  </a:lnTo>
                  <a:lnTo>
                    <a:pt x="959" y="1068"/>
                  </a:lnTo>
                  <a:lnTo>
                    <a:pt x="935" y="1079"/>
                  </a:lnTo>
                  <a:lnTo>
                    <a:pt x="910" y="1088"/>
                  </a:lnTo>
                  <a:lnTo>
                    <a:pt x="886" y="1096"/>
                  </a:lnTo>
                  <a:lnTo>
                    <a:pt x="861" y="1102"/>
                  </a:lnTo>
                  <a:lnTo>
                    <a:pt x="837" y="1108"/>
                  </a:lnTo>
                  <a:lnTo>
                    <a:pt x="832" y="1108"/>
                  </a:lnTo>
                  <a:lnTo>
                    <a:pt x="813" y="1113"/>
                  </a:lnTo>
                  <a:lnTo>
                    <a:pt x="788" y="1116"/>
                  </a:lnTo>
                  <a:lnTo>
                    <a:pt x="764" y="1120"/>
                  </a:lnTo>
                  <a:lnTo>
                    <a:pt x="740" y="1122"/>
                  </a:lnTo>
                  <a:lnTo>
                    <a:pt x="715" y="1125"/>
                  </a:lnTo>
                  <a:lnTo>
                    <a:pt x="691" y="1126"/>
                  </a:lnTo>
                  <a:lnTo>
                    <a:pt x="666" y="1127"/>
                  </a:lnTo>
                  <a:lnTo>
                    <a:pt x="593" y="1127"/>
                  </a:lnTo>
                  <a:lnTo>
                    <a:pt x="545" y="1125"/>
                  </a:lnTo>
                  <a:lnTo>
                    <a:pt x="520" y="1122"/>
                  </a:lnTo>
                  <a:lnTo>
                    <a:pt x="496" y="1120"/>
                  </a:lnTo>
                  <a:lnTo>
                    <a:pt x="471" y="1116"/>
                  </a:lnTo>
                  <a:lnTo>
                    <a:pt x="447" y="1113"/>
                  </a:lnTo>
                  <a:lnTo>
                    <a:pt x="427" y="1108"/>
                  </a:lnTo>
                  <a:lnTo>
                    <a:pt x="423" y="1108"/>
                  </a:lnTo>
                  <a:lnTo>
                    <a:pt x="398" y="1102"/>
                  </a:lnTo>
                  <a:lnTo>
                    <a:pt x="374" y="1096"/>
                  </a:lnTo>
                  <a:lnTo>
                    <a:pt x="349" y="1088"/>
                  </a:lnTo>
                  <a:lnTo>
                    <a:pt x="340" y="1084"/>
                  </a:lnTo>
                  <a:lnTo>
                    <a:pt x="325" y="1079"/>
                  </a:lnTo>
                  <a:lnTo>
                    <a:pt x="301" y="1068"/>
                  </a:lnTo>
                  <a:lnTo>
                    <a:pt x="282" y="1060"/>
                  </a:lnTo>
                  <a:lnTo>
                    <a:pt x="276" y="1056"/>
                  </a:lnTo>
                  <a:lnTo>
                    <a:pt x="252" y="1043"/>
                  </a:lnTo>
                  <a:lnTo>
                    <a:pt x="238" y="1035"/>
                  </a:lnTo>
                  <a:lnTo>
                    <a:pt x="228" y="1029"/>
                  </a:lnTo>
                  <a:lnTo>
                    <a:pt x="203" y="1012"/>
                  </a:lnTo>
                  <a:lnTo>
                    <a:pt x="202" y="1011"/>
                  </a:lnTo>
                  <a:lnTo>
                    <a:pt x="179" y="993"/>
                  </a:lnTo>
                  <a:lnTo>
                    <a:pt x="171" y="987"/>
                  </a:lnTo>
                  <a:lnTo>
                    <a:pt x="154" y="972"/>
                  </a:lnTo>
                  <a:lnTo>
                    <a:pt x="145" y="962"/>
                  </a:lnTo>
                  <a:lnTo>
                    <a:pt x="130" y="946"/>
                  </a:lnTo>
                  <a:lnTo>
                    <a:pt x="123" y="938"/>
                  </a:lnTo>
                  <a:lnTo>
                    <a:pt x="107" y="918"/>
                  </a:lnTo>
                  <a:lnTo>
                    <a:pt x="103" y="913"/>
                  </a:lnTo>
                  <a:lnTo>
                    <a:pt x="86" y="889"/>
                  </a:lnTo>
                  <a:lnTo>
                    <a:pt x="81" y="883"/>
                  </a:lnTo>
                  <a:lnTo>
                    <a:pt x="71" y="865"/>
                  </a:lnTo>
                  <a:lnTo>
                    <a:pt x="57" y="841"/>
                  </a:lnTo>
                  <a:lnTo>
                    <a:pt x="57" y="840"/>
                  </a:lnTo>
                  <a:lnTo>
                    <a:pt x="46" y="816"/>
                  </a:lnTo>
                  <a:lnTo>
                    <a:pt x="35" y="792"/>
                  </a:lnTo>
                  <a:lnTo>
                    <a:pt x="34" y="786"/>
                  </a:lnTo>
                  <a:lnTo>
                    <a:pt x="26" y="767"/>
                  </a:lnTo>
                  <a:lnTo>
                    <a:pt x="19" y="743"/>
                  </a:lnTo>
                  <a:lnTo>
                    <a:pt x="12" y="718"/>
                  </a:lnTo>
                  <a:lnTo>
                    <a:pt x="7" y="694"/>
                  </a:lnTo>
                  <a:lnTo>
                    <a:pt x="4" y="670"/>
                  </a:lnTo>
                  <a:lnTo>
                    <a:pt x="1" y="645"/>
                  </a:lnTo>
                  <a:lnTo>
                    <a:pt x="0" y="621"/>
                  </a:lnTo>
                  <a:lnTo>
                    <a:pt x="0" y="572"/>
                  </a:lnTo>
                  <a:lnTo>
                    <a:pt x="2" y="548"/>
                  </a:lnTo>
                  <a:lnTo>
                    <a:pt x="5" y="523"/>
                  </a:lnTo>
                  <a:lnTo>
                    <a:pt x="8" y="502"/>
                  </a:lnTo>
                  <a:lnTo>
                    <a:pt x="10" y="499"/>
                  </a:lnTo>
                  <a:lnTo>
                    <a:pt x="14" y="475"/>
                  </a:lnTo>
                  <a:lnTo>
                    <a:pt x="20" y="450"/>
                  </a:lnTo>
                  <a:lnTo>
                    <a:pt x="28" y="426"/>
                  </a:lnTo>
                  <a:lnTo>
                    <a:pt x="34" y="411"/>
                  </a:lnTo>
                  <a:lnTo>
                    <a:pt x="36" y="403"/>
                  </a:lnTo>
                  <a:lnTo>
                    <a:pt x="46" y="377"/>
                  </a:lnTo>
                  <a:lnTo>
                    <a:pt x="56" y="354"/>
                  </a:lnTo>
                  <a:lnTo>
                    <a:pt x="57" y="352"/>
                  </a:lnTo>
                  <a:lnTo>
                    <a:pt x="69" y="328"/>
                  </a:lnTo>
                  <a:lnTo>
                    <a:pt x="81" y="307"/>
                  </a:lnTo>
                  <a:lnTo>
                    <a:pt x="83" y="304"/>
                  </a:lnTo>
                  <a:lnTo>
                    <a:pt x="98" y="281"/>
                  </a:lnTo>
                  <a:lnTo>
                    <a:pt x="107" y="269"/>
                  </a:lnTo>
                  <a:lnTo>
                    <a:pt x="115" y="255"/>
                  </a:lnTo>
                  <a:lnTo>
                    <a:pt x="130" y="236"/>
                  </a:lnTo>
                  <a:lnTo>
                    <a:pt x="134" y="232"/>
                  </a:lnTo>
                  <a:lnTo>
                    <a:pt x="154" y="208"/>
                  </a:lnTo>
                  <a:lnTo>
                    <a:pt x="156" y="208"/>
                  </a:lnTo>
                  <a:lnTo>
                    <a:pt x="178" y="183"/>
                  </a:lnTo>
                  <a:lnTo>
                    <a:pt x="179" y="183"/>
                  </a:lnTo>
                  <a:lnTo>
                    <a:pt x="203" y="160"/>
                  </a:lnTo>
                  <a:lnTo>
                    <a:pt x="205" y="159"/>
                  </a:lnTo>
                  <a:lnTo>
                    <a:pt x="228" y="138"/>
                  </a:lnTo>
                  <a:lnTo>
                    <a:pt x="234" y="134"/>
                  </a:lnTo>
                  <a:lnTo>
                    <a:pt x="252" y="120"/>
                  </a:lnTo>
                  <a:lnTo>
                    <a:pt x="268" y="110"/>
                  </a:lnTo>
                  <a:lnTo>
                    <a:pt x="276" y="104"/>
                  </a:lnTo>
                  <a:lnTo>
                    <a:pt x="301" y="88"/>
                  </a:lnTo>
                  <a:lnTo>
                    <a:pt x="306" y="86"/>
                  </a:lnTo>
                  <a:lnTo>
                    <a:pt x="325" y="75"/>
                  </a:lnTo>
                  <a:lnTo>
                    <a:pt x="349" y="63"/>
                  </a:lnTo>
                  <a:lnTo>
                    <a:pt x="353" y="61"/>
                  </a:lnTo>
                  <a:lnTo>
                    <a:pt x="374" y="51"/>
                  </a:lnTo>
                  <a:lnTo>
                    <a:pt x="398" y="41"/>
                  </a:lnTo>
                  <a:lnTo>
                    <a:pt x="423" y="33"/>
                  </a:lnTo>
                  <a:lnTo>
                    <a:pt x="447" y="25"/>
                  </a:lnTo>
                  <a:lnTo>
                    <a:pt x="471" y="19"/>
                  </a:lnTo>
                  <a:lnTo>
                    <a:pt x="496" y="13"/>
                  </a:lnTo>
                  <a:lnTo>
                    <a:pt x="500" y="12"/>
                  </a:lnTo>
                  <a:lnTo>
                    <a:pt x="520" y="8"/>
                  </a:lnTo>
                  <a:lnTo>
                    <a:pt x="545" y="4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006060"/>
            </a:solidFill>
            <a:ln w="0">
              <a:solidFill>
                <a:srgbClr val="0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6" name="Freeform 1752"/>
            <p:cNvSpPr>
              <a:spLocks noChangeAspect="1"/>
            </p:cNvSpPr>
            <p:nvPr/>
          </p:nvSpPr>
          <p:spPr bwMode="auto">
            <a:xfrm>
              <a:off x="2081" y="1489"/>
              <a:ext cx="1202" cy="1079"/>
            </a:xfrm>
            <a:custGeom>
              <a:avLst/>
              <a:gdLst>
                <a:gd name="T0" fmla="*/ 637 w 1202"/>
                <a:gd name="T1" fmla="*/ 1 h 1079"/>
                <a:gd name="T2" fmla="*/ 688 w 1202"/>
                <a:gd name="T3" fmla="*/ 6 h 1079"/>
                <a:gd name="T4" fmla="*/ 759 w 1202"/>
                <a:gd name="T5" fmla="*/ 20 h 1079"/>
                <a:gd name="T6" fmla="*/ 808 w 1202"/>
                <a:gd name="T7" fmla="*/ 34 h 1079"/>
                <a:gd name="T8" fmla="*/ 857 w 1202"/>
                <a:gd name="T9" fmla="*/ 55 h 1079"/>
                <a:gd name="T10" fmla="*/ 906 w 1202"/>
                <a:gd name="T11" fmla="*/ 80 h 1079"/>
                <a:gd name="T12" fmla="*/ 954 w 1202"/>
                <a:gd name="T13" fmla="*/ 111 h 1079"/>
                <a:gd name="T14" fmla="*/ 1003 w 1202"/>
                <a:gd name="T15" fmla="*/ 148 h 1079"/>
                <a:gd name="T16" fmla="*/ 1052 w 1202"/>
                <a:gd name="T17" fmla="*/ 196 h 1079"/>
                <a:gd name="T18" fmla="*/ 1077 w 1202"/>
                <a:gd name="T19" fmla="*/ 224 h 1079"/>
                <a:gd name="T20" fmla="*/ 1112 w 1202"/>
                <a:gd name="T21" fmla="*/ 273 h 1079"/>
                <a:gd name="T22" fmla="*/ 1140 w 1202"/>
                <a:gd name="T23" fmla="*/ 323 h 1079"/>
                <a:gd name="T24" fmla="*/ 1171 w 1202"/>
                <a:gd name="T25" fmla="*/ 395 h 1079"/>
                <a:gd name="T26" fmla="*/ 1187 w 1202"/>
                <a:gd name="T27" fmla="*/ 444 h 1079"/>
                <a:gd name="T28" fmla="*/ 1199 w 1202"/>
                <a:gd name="T29" fmla="*/ 517 h 1079"/>
                <a:gd name="T30" fmla="*/ 1202 w 1202"/>
                <a:gd name="T31" fmla="*/ 590 h 1079"/>
                <a:gd name="T32" fmla="*/ 1198 w 1202"/>
                <a:gd name="T33" fmla="*/ 641 h 1079"/>
                <a:gd name="T34" fmla="*/ 1183 w 1202"/>
                <a:gd name="T35" fmla="*/ 712 h 1079"/>
                <a:gd name="T36" fmla="*/ 1167 w 1202"/>
                <a:gd name="T37" fmla="*/ 761 h 1079"/>
                <a:gd name="T38" fmla="*/ 1125 w 1202"/>
                <a:gd name="T39" fmla="*/ 843 h 1079"/>
                <a:gd name="T40" fmla="*/ 1096 w 1202"/>
                <a:gd name="T41" fmla="*/ 882 h 1079"/>
                <a:gd name="T42" fmla="*/ 1051 w 1202"/>
                <a:gd name="T43" fmla="*/ 931 h 1079"/>
                <a:gd name="T44" fmla="*/ 1003 w 1202"/>
                <a:gd name="T45" fmla="*/ 970 h 1079"/>
                <a:gd name="T46" fmla="*/ 954 w 1202"/>
                <a:gd name="T47" fmla="*/ 1002 h 1079"/>
                <a:gd name="T48" fmla="*/ 906 w 1202"/>
                <a:gd name="T49" fmla="*/ 1025 h 1079"/>
                <a:gd name="T50" fmla="*/ 857 w 1202"/>
                <a:gd name="T51" fmla="*/ 1043 h 1079"/>
                <a:gd name="T52" fmla="*/ 784 w 1202"/>
                <a:gd name="T53" fmla="*/ 1063 h 1079"/>
                <a:gd name="T54" fmla="*/ 711 w 1202"/>
                <a:gd name="T55" fmla="*/ 1073 h 1079"/>
                <a:gd name="T56" fmla="*/ 662 w 1202"/>
                <a:gd name="T57" fmla="*/ 1078 h 1079"/>
                <a:gd name="T58" fmla="*/ 540 w 1202"/>
                <a:gd name="T59" fmla="*/ 1078 h 1079"/>
                <a:gd name="T60" fmla="*/ 491 w 1202"/>
                <a:gd name="T61" fmla="*/ 1073 h 1079"/>
                <a:gd name="T62" fmla="*/ 418 w 1202"/>
                <a:gd name="T63" fmla="*/ 1063 h 1079"/>
                <a:gd name="T64" fmla="*/ 369 w 1202"/>
                <a:gd name="T65" fmla="*/ 1051 h 1079"/>
                <a:gd name="T66" fmla="*/ 305 w 1202"/>
                <a:gd name="T67" fmla="*/ 1029 h 1079"/>
                <a:gd name="T68" fmla="*/ 252 w 1202"/>
                <a:gd name="T69" fmla="*/ 1004 h 1079"/>
                <a:gd name="T70" fmla="*/ 213 w 1202"/>
                <a:gd name="T71" fmla="*/ 980 h 1079"/>
                <a:gd name="T72" fmla="*/ 174 w 1202"/>
                <a:gd name="T73" fmla="*/ 951 h 1079"/>
                <a:gd name="T74" fmla="*/ 106 w 1202"/>
                <a:gd name="T75" fmla="*/ 882 h 1079"/>
                <a:gd name="T76" fmla="*/ 78 w 1202"/>
                <a:gd name="T77" fmla="*/ 843 h 1079"/>
                <a:gd name="T78" fmla="*/ 52 w 1202"/>
                <a:gd name="T79" fmla="*/ 800 h 1079"/>
                <a:gd name="T80" fmla="*/ 28 w 1202"/>
                <a:gd name="T81" fmla="*/ 742 h 1079"/>
                <a:gd name="T82" fmla="*/ 13 w 1202"/>
                <a:gd name="T83" fmla="*/ 687 h 1079"/>
                <a:gd name="T84" fmla="*/ 3 w 1202"/>
                <a:gd name="T85" fmla="*/ 639 h 1079"/>
                <a:gd name="T86" fmla="*/ 0 w 1202"/>
                <a:gd name="T87" fmla="*/ 566 h 1079"/>
                <a:gd name="T88" fmla="*/ 5 w 1202"/>
                <a:gd name="T89" fmla="*/ 503 h 1079"/>
                <a:gd name="T90" fmla="*/ 15 w 1202"/>
                <a:gd name="T91" fmla="*/ 444 h 1079"/>
                <a:gd name="T92" fmla="*/ 30 w 1202"/>
                <a:gd name="T93" fmla="*/ 395 h 1079"/>
                <a:gd name="T94" fmla="*/ 52 w 1202"/>
                <a:gd name="T95" fmla="*/ 339 h 1079"/>
                <a:gd name="T96" fmla="*/ 78 w 1202"/>
                <a:gd name="T97" fmla="*/ 294 h 1079"/>
                <a:gd name="T98" fmla="*/ 106 w 1202"/>
                <a:gd name="T99" fmla="*/ 250 h 1079"/>
                <a:gd name="T100" fmla="*/ 146 w 1202"/>
                <a:gd name="T101" fmla="*/ 201 h 1079"/>
                <a:gd name="T102" fmla="*/ 195 w 1202"/>
                <a:gd name="T103" fmla="*/ 152 h 1079"/>
                <a:gd name="T104" fmla="*/ 225 w 1202"/>
                <a:gd name="T105" fmla="*/ 128 h 1079"/>
                <a:gd name="T106" fmla="*/ 272 w 1202"/>
                <a:gd name="T107" fmla="*/ 94 h 1079"/>
                <a:gd name="T108" fmla="*/ 320 w 1202"/>
                <a:gd name="T109" fmla="*/ 67 h 1079"/>
                <a:gd name="T110" fmla="*/ 369 w 1202"/>
                <a:gd name="T111" fmla="*/ 44 h 1079"/>
                <a:gd name="T112" fmla="*/ 418 w 1202"/>
                <a:gd name="T113" fmla="*/ 27 h 1079"/>
                <a:gd name="T114" fmla="*/ 491 w 1202"/>
                <a:gd name="T115" fmla="*/ 9 h 1079"/>
                <a:gd name="T116" fmla="*/ 540 w 1202"/>
                <a:gd name="T117" fmla="*/ 2 h 107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2"/>
                <a:gd name="T178" fmla="*/ 0 h 1079"/>
                <a:gd name="T179" fmla="*/ 1202 w 1202"/>
                <a:gd name="T180" fmla="*/ 1079 h 107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2" h="1079">
                  <a:moveTo>
                    <a:pt x="589" y="0"/>
                  </a:moveTo>
                  <a:lnTo>
                    <a:pt x="613" y="0"/>
                  </a:lnTo>
                  <a:lnTo>
                    <a:pt x="637" y="1"/>
                  </a:lnTo>
                  <a:lnTo>
                    <a:pt x="662" y="2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711" y="9"/>
                  </a:lnTo>
                  <a:lnTo>
                    <a:pt x="735" y="14"/>
                  </a:lnTo>
                  <a:lnTo>
                    <a:pt x="759" y="20"/>
                  </a:lnTo>
                  <a:lnTo>
                    <a:pt x="784" y="27"/>
                  </a:lnTo>
                  <a:lnTo>
                    <a:pt x="794" y="30"/>
                  </a:lnTo>
                  <a:lnTo>
                    <a:pt x="808" y="34"/>
                  </a:lnTo>
                  <a:lnTo>
                    <a:pt x="832" y="44"/>
                  </a:lnTo>
                  <a:lnTo>
                    <a:pt x="856" y="55"/>
                  </a:lnTo>
                  <a:lnTo>
                    <a:pt x="857" y="55"/>
                  </a:lnTo>
                  <a:lnTo>
                    <a:pt x="881" y="67"/>
                  </a:lnTo>
                  <a:lnTo>
                    <a:pt x="904" y="79"/>
                  </a:lnTo>
                  <a:lnTo>
                    <a:pt x="906" y="80"/>
                  </a:lnTo>
                  <a:lnTo>
                    <a:pt x="930" y="94"/>
                  </a:lnTo>
                  <a:lnTo>
                    <a:pt x="943" y="103"/>
                  </a:lnTo>
                  <a:lnTo>
                    <a:pt x="954" y="111"/>
                  </a:lnTo>
                  <a:lnTo>
                    <a:pt x="978" y="128"/>
                  </a:lnTo>
                  <a:lnTo>
                    <a:pt x="979" y="129"/>
                  </a:lnTo>
                  <a:lnTo>
                    <a:pt x="1003" y="148"/>
                  </a:lnTo>
                  <a:lnTo>
                    <a:pt x="1006" y="152"/>
                  </a:lnTo>
                  <a:lnTo>
                    <a:pt x="1027" y="171"/>
                  </a:lnTo>
                  <a:lnTo>
                    <a:pt x="1052" y="196"/>
                  </a:lnTo>
                  <a:lnTo>
                    <a:pt x="1055" y="201"/>
                  </a:lnTo>
                  <a:lnTo>
                    <a:pt x="1076" y="223"/>
                  </a:lnTo>
                  <a:lnTo>
                    <a:pt x="1077" y="224"/>
                  </a:lnTo>
                  <a:lnTo>
                    <a:pt x="1095" y="250"/>
                  </a:lnTo>
                  <a:lnTo>
                    <a:pt x="1101" y="257"/>
                  </a:lnTo>
                  <a:lnTo>
                    <a:pt x="1112" y="273"/>
                  </a:lnTo>
                  <a:lnTo>
                    <a:pt x="1125" y="294"/>
                  </a:lnTo>
                  <a:lnTo>
                    <a:pt x="1127" y="297"/>
                  </a:lnTo>
                  <a:lnTo>
                    <a:pt x="1140" y="323"/>
                  </a:lnTo>
                  <a:lnTo>
                    <a:pt x="1152" y="346"/>
                  </a:lnTo>
                  <a:lnTo>
                    <a:pt x="1163" y="372"/>
                  </a:lnTo>
                  <a:lnTo>
                    <a:pt x="1171" y="395"/>
                  </a:lnTo>
                  <a:lnTo>
                    <a:pt x="1174" y="399"/>
                  </a:lnTo>
                  <a:lnTo>
                    <a:pt x="1180" y="419"/>
                  </a:lnTo>
                  <a:lnTo>
                    <a:pt x="1187" y="444"/>
                  </a:lnTo>
                  <a:lnTo>
                    <a:pt x="1197" y="492"/>
                  </a:lnTo>
                  <a:lnTo>
                    <a:pt x="1198" y="503"/>
                  </a:lnTo>
                  <a:lnTo>
                    <a:pt x="1199" y="517"/>
                  </a:lnTo>
                  <a:lnTo>
                    <a:pt x="1201" y="541"/>
                  </a:lnTo>
                  <a:lnTo>
                    <a:pt x="1202" y="566"/>
                  </a:lnTo>
                  <a:lnTo>
                    <a:pt x="1202" y="590"/>
                  </a:lnTo>
                  <a:lnTo>
                    <a:pt x="1200" y="614"/>
                  </a:lnTo>
                  <a:lnTo>
                    <a:pt x="1198" y="639"/>
                  </a:lnTo>
                  <a:lnTo>
                    <a:pt x="1198" y="641"/>
                  </a:lnTo>
                  <a:lnTo>
                    <a:pt x="1194" y="663"/>
                  </a:lnTo>
                  <a:lnTo>
                    <a:pt x="1189" y="687"/>
                  </a:lnTo>
                  <a:lnTo>
                    <a:pt x="1183" y="712"/>
                  </a:lnTo>
                  <a:lnTo>
                    <a:pt x="1175" y="736"/>
                  </a:lnTo>
                  <a:lnTo>
                    <a:pt x="1174" y="742"/>
                  </a:lnTo>
                  <a:lnTo>
                    <a:pt x="1167" y="761"/>
                  </a:lnTo>
                  <a:lnTo>
                    <a:pt x="1156" y="785"/>
                  </a:lnTo>
                  <a:lnTo>
                    <a:pt x="1144" y="809"/>
                  </a:lnTo>
                  <a:lnTo>
                    <a:pt x="1125" y="843"/>
                  </a:lnTo>
                  <a:lnTo>
                    <a:pt x="1114" y="858"/>
                  </a:lnTo>
                  <a:lnTo>
                    <a:pt x="1101" y="877"/>
                  </a:lnTo>
                  <a:lnTo>
                    <a:pt x="1096" y="882"/>
                  </a:lnTo>
                  <a:lnTo>
                    <a:pt x="1076" y="905"/>
                  </a:lnTo>
                  <a:lnTo>
                    <a:pt x="1075" y="907"/>
                  </a:lnTo>
                  <a:lnTo>
                    <a:pt x="1051" y="931"/>
                  </a:lnTo>
                  <a:lnTo>
                    <a:pt x="1027" y="951"/>
                  </a:lnTo>
                  <a:lnTo>
                    <a:pt x="1022" y="956"/>
                  </a:lnTo>
                  <a:lnTo>
                    <a:pt x="1003" y="970"/>
                  </a:lnTo>
                  <a:lnTo>
                    <a:pt x="990" y="980"/>
                  </a:lnTo>
                  <a:lnTo>
                    <a:pt x="979" y="987"/>
                  </a:lnTo>
                  <a:lnTo>
                    <a:pt x="954" y="1002"/>
                  </a:lnTo>
                  <a:lnTo>
                    <a:pt x="949" y="1004"/>
                  </a:lnTo>
                  <a:lnTo>
                    <a:pt x="930" y="1015"/>
                  </a:lnTo>
                  <a:lnTo>
                    <a:pt x="906" y="1025"/>
                  </a:lnTo>
                  <a:lnTo>
                    <a:pt x="898" y="1029"/>
                  </a:lnTo>
                  <a:lnTo>
                    <a:pt x="881" y="1035"/>
                  </a:lnTo>
                  <a:lnTo>
                    <a:pt x="857" y="1043"/>
                  </a:lnTo>
                  <a:lnTo>
                    <a:pt x="824" y="1053"/>
                  </a:lnTo>
                  <a:lnTo>
                    <a:pt x="808" y="1057"/>
                  </a:lnTo>
                  <a:lnTo>
                    <a:pt x="784" y="1063"/>
                  </a:lnTo>
                  <a:lnTo>
                    <a:pt x="759" y="1067"/>
                  </a:lnTo>
                  <a:lnTo>
                    <a:pt x="735" y="1071"/>
                  </a:lnTo>
                  <a:lnTo>
                    <a:pt x="711" y="1073"/>
                  </a:lnTo>
                  <a:lnTo>
                    <a:pt x="686" y="1076"/>
                  </a:lnTo>
                  <a:lnTo>
                    <a:pt x="669" y="1077"/>
                  </a:lnTo>
                  <a:lnTo>
                    <a:pt x="662" y="1078"/>
                  </a:lnTo>
                  <a:lnTo>
                    <a:pt x="637" y="1079"/>
                  </a:lnTo>
                  <a:lnTo>
                    <a:pt x="564" y="1079"/>
                  </a:lnTo>
                  <a:lnTo>
                    <a:pt x="540" y="1078"/>
                  </a:lnTo>
                  <a:lnTo>
                    <a:pt x="533" y="1077"/>
                  </a:lnTo>
                  <a:lnTo>
                    <a:pt x="516" y="1076"/>
                  </a:lnTo>
                  <a:lnTo>
                    <a:pt x="491" y="1073"/>
                  </a:lnTo>
                  <a:lnTo>
                    <a:pt x="467" y="1071"/>
                  </a:lnTo>
                  <a:lnTo>
                    <a:pt x="442" y="1067"/>
                  </a:lnTo>
                  <a:lnTo>
                    <a:pt x="418" y="1063"/>
                  </a:lnTo>
                  <a:lnTo>
                    <a:pt x="394" y="1057"/>
                  </a:lnTo>
                  <a:lnTo>
                    <a:pt x="378" y="1053"/>
                  </a:lnTo>
                  <a:lnTo>
                    <a:pt x="369" y="1051"/>
                  </a:lnTo>
                  <a:lnTo>
                    <a:pt x="345" y="1043"/>
                  </a:lnTo>
                  <a:lnTo>
                    <a:pt x="320" y="1035"/>
                  </a:lnTo>
                  <a:lnTo>
                    <a:pt x="305" y="1029"/>
                  </a:lnTo>
                  <a:lnTo>
                    <a:pt x="296" y="1025"/>
                  </a:lnTo>
                  <a:lnTo>
                    <a:pt x="272" y="1015"/>
                  </a:lnTo>
                  <a:lnTo>
                    <a:pt x="252" y="1004"/>
                  </a:lnTo>
                  <a:lnTo>
                    <a:pt x="247" y="1002"/>
                  </a:lnTo>
                  <a:lnTo>
                    <a:pt x="223" y="987"/>
                  </a:lnTo>
                  <a:lnTo>
                    <a:pt x="213" y="980"/>
                  </a:lnTo>
                  <a:lnTo>
                    <a:pt x="199" y="970"/>
                  </a:lnTo>
                  <a:lnTo>
                    <a:pt x="180" y="956"/>
                  </a:lnTo>
                  <a:lnTo>
                    <a:pt x="174" y="951"/>
                  </a:lnTo>
                  <a:lnTo>
                    <a:pt x="152" y="931"/>
                  </a:lnTo>
                  <a:lnTo>
                    <a:pt x="125" y="905"/>
                  </a:lnTo>
                  <a:lnTo>
                    <a:pt x="106" y="882"/>
                  </a:lnTo>
                  <a:lnTo>
                    <a:pt x="101" y="877"/>
                  </a:lnTo>
                  <a:lnTo>
                    <a:pt x="88" y="858"/>
                  </a:lnTo>
                  <a:lnTo>
                    <a:pt x="78" y="843"/>
                  </a:lnTo>
                  <a:lnTo>
                    <a:pt x="72" y="834"/>
                  </a:lnTo>
                  <a:lnTo>
                    <a:pt x="58" y="809"/>
                  </a:lnTo>
                  <a:lnTo>
                    <a:pt x="52" y="800"/>
                  </a:lnTo>
                  <a:lnTo>
                    <a:pt x="45" y="785"/>
                  </a:lnTo>
                  <a:lnTo>
                    <a:pt x="36" y="761"/>
                  </a:lnTo>
                  <a:lnTo>
                    <a:pt x="28" y="742"/>
                  </a:lnTo>
                  <a:lnTo>
                    <a:pt x="26" y="736"/>
                  </a:lnTo>
                  <a:lnTo>
                    <a:pt x="19" y="712"/>
                  </a:lnTo>
                  <a:lnTo>
                    <a:pt x="13" y="687"/>
                  </a:lnTo>
                  <a:lnTo>
                    <a:pt x="8" y="663"/>
                  </a:lnTo>
                  <a:lnTo>
                    <a:pt x="5" y="641"/>
                  </a:lnTo>
                  <a:lnTo>
                    <a:pt x="3" y="639"/>
                  </a:lnTo>
                  <a:lnTo>
                    <a:pt x="1" y="614"/>
                  </a:lnTo>
                  <a:lnTo>
                    <a:pt x="0" y="590"/>
                  </a:lnTo>
                  <a:lnTo>
                    <a:pt x="0" y="566"/>
                  </a:lnTo>
                  <a:lnTo>
                    <a:pt x="1" y="541"/>
                  </a:lnTo>
                  <a:lnTo>
                    <a:pt x="2" y="517"/>
                  </a:lnTo>
                  <a:lnTo>
                    <a:pt x="5" y="503"/>
                  </a:lnTo>
                  <a:lnTo>
                    <a:pt x="6" y="492"/>
                  </a:lnTo>
                  <a:lnTo>
                    <a:pt x="9" y="468"/>
                  </a:lnTo>
                  <a:lnTo>
                    <a:pt x="15" y="444"/>
                  </a:lnTo>
                  <a:lnTo>
                    <a:pt x="23" y="419"/>
                  </a:lnTo>
                  <a:lnTo>
                    <a:pt x="28" y="399"/>
                  </a:lnTo>
                  <a:lnTo>
                    <a:pt x="30" y="395"/>
                  </a:lnTo>
                  <a:lnTo>
                    <a:pt x="39" y="372"/>
                  </a:lnTo>
                  <a:lnTo>
                    <a:pt x="50" y="346"/>
                  </a:lnTo>
                  <a:lnTo>
                    <a:pt x="52" y="339"/>
                  </a:lnTo>
                  <a:lnTo>
                    <a:pt x="62" y="323"/>
                  </a:lnTo>
                  <a:lnTo>
                    <a:pt x="75" y="297"/>
                  </a:lnTo>
                  <a:lnTo>
                    <a:pt x="78" y="294"/>
                  </a:lnTo>
                  <a:lnTo>
                    <a:pt x="89" y="273"/>
                  </a:lnTo>
                  <a:lnTo>
                    <a:pt x="101" y="257"/>
                  </a:lnTo>
                  <a:lnTo>
                    <a:pt x="106" y="250"/>
                  </a:lnTo>
                  <a:lnTo>
                    <a:pt x="125" y="224"/>
                  </a:lnTo>
                  <a:lnTo>
                    <a:pt x="125" y="223"/>
                  </a:lnTo>
                  <a:lnTo>
                    <a:pt x="146" y="201"/>
                  </a:lnTo>
                  <a:lnTo>
                    <a:pt x="170" y="177"/>
                  </a:lnTo>
                  <a:lnTo>
                    <a:pt x="174" y="171"/>
                  </a:lnTo>
                  <a:lnTo>
                    <a:pt x="195" y="152"/>
                  </a:lnTo>
                  <a:lnTo>
                    <a:pt x="199" y="148"/>
                  </a:lnTo>
                  <a:lnTo>
                    <a:pt x="223" y="129"/>
                  </a:lnTo>
                  <a:lnTo>
                    <a:pt x="225" y="128"/>
                  </a:lnTo>
                  <a:lnTo>
                    <a:pt x="247" y="111"/>
                  </a:lnTo>
                  <a:lnTo>
                    <a:pt x="258" y="103"/>
                  </a:lnTo>
                  <a:lnTo>
                    <a:pt x="272" y="94"/>
                  </a:lnTo>
                  <a:lnTo>
                    <a:pt x="296" y="80"/>
                  </a:lnTo>
                  <a:lnTo>
                    <a:pt x="297" y="79"/>
                  </a:lnTo>
                  <a:lnTo>
                    <a:pt x="320" y="67"/>
                  </a:lnTo>
                  <a:lnTo>
                    <a:pt x="345" y="55"/>
                  </a:lnTo>
                  <a:lnTo>
                    <a:pt x="346" y="55"/>
                  </a:lnTo>
                  <a:lnTo>
                    <a:pt x="369" y="44"/>
                  </a:lnTo>
                  <a:lnTo>
                    <a:pt x="394" y="34"/>
                  </a:lnTo>
                  <a:lnTo>
                    <a:pt x="409" y="30"/>
                  </a:lnTo>
                  <a:lnTo>
                    <a:pt x="418" y="27"/>
                  </a:lnTo>
                  <a:lnTo>
                    <a:pt x="442" y="20"/>
                  </a:lnTo>
                  <a:lnTo>
                    <a:pt x="467" y="14"/>
                  </a:lnTo>
                  <a:lnTo>
                    <a:pt x="491" y="9"/>
                  </a:lnTo>
                  <a:lnTo>
                    <a:pt x="514" y="6"/>
                  </a:lnTo>
                  <a:lnTo>
                    <a:pt x="516" y="6"/>
                  </a:lnTo>
                  <a:lnTo>
                    <a:pt x="540" y="2"/>
                  </a:lnTo>
                  <a:lnTo>
                    <a:pt x="564" y="1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007070"/>
            </a:solidFill>
            <a:ln w="0">
              <a:solidFill>
                <a:srgbClr val="0070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7" name="Freeform 1753"/>
            <p:cNvSpPr>
              <a:spLocks noChangeAspect="1"/>
            </p:cNvSpPr>
            <p:nvPr/>
          </p:nvSpPr>
          <p:spPr bwMode="auto">
            <a:xfrm>
              <a:off x="2105" y="1515"/>
              <a:ext cx="1153" cy="1039"/>
            </a:xfrm>
            <a:custGeom>
              <a:avLst/>
              <a:gdLst>
                <a:gd name="T0" fmla="*/ 613 w 1153"/>
                <a:gd name="T1" fmla="*/ 1 h 1039"/>
                <a:gd name="T2" fmla="*/ 687 w 1153"/>
                <a:gd name="T3" fmla="*/ 10 h 1039"/>
                <a:gd name="T4" fmla="*/ 760 w 1153"/>
                <a:gd name="T5" fmla="*/ 29 h 1039"/>
                <a:gd name="T6" fmla="*/ 821 w 1153"/>
                <a:gd name="T7" fmla="*/ 53 h 1039"/>
                <a:gd name="T8" fmla="*/ 870 w 1153"/>
                <a:gd name="T9" fmla="*/ 77 h 1039"/>
                <a:gd name="T10" fmla="*/ 908 w 1153"/>
                <a:gd name="T11" fmla="*/ 102 h 1039"/>
                <a:gd name="T12" fmla="*/ 955 w 1153"/>
                <a:gd name="T13" fmla="*/ 136 h 1039"/>
                <a:gd name="T14" fmla="*/ 997 w 1153"/>
                <a:gd name="T15" fmla="*/ 175 h 1039"/>
                <a:gd name="T16" fmla="*/ 1028 w 1153"/>
                <a:gd name="T17" fmla="*/ 209 h 1039"/>
                <a:gd name="T18" fmla="*/ 1058 w 1153"/>
                <a:gd name="T19" fmla="*/ 247 h 1039"/>
                <a:gd name="T20" fmla="*/ 1088 w 1153"/>
                <a:gd name="T21" fmla="*/ 297 h 1039"/>
                <a:gd name="T22" fmla="*/ 1112 w 1153"/>
                <a:gd name="T23" fmla="*/ 346 h 1039"/>
                <a:gd name="T24" fmla="*/ 1129 w 1153"/>
                <a:gd name="T25" fmla="*/ 393 h 1039"/>
                <a:gd name="T26" fmla="*/ 1147 w 1153"/>
                <a:gd name="T27" fmla="*/ 466 h 1039"/>
                <a:gd name="T28" fmla="*/ 1152 w 1153"/>
                <a:gd name="T29" fmla="*/ 515 h 1039"/>
                <a:gd name="T30" fmla="*/ 1152 w 1153"/>
                <a:gd name="T31" fmla="*/ 588 h 1039"/>
                <a:gd name="T32" fmla="*/ 1146 w 1153"/>
                <a:gd name="T33" fmla="*/ 637 h 1039"/>
                <a:gd name="T34" fmla="*/ 1127 w 1153"/>
                <a:gd name="T35" fmla="*/ 710 h 1039"/>
                <a:gd name="T36" fmla="*/ 1107 w 1153"/>
                <a:gd name="T37" fmla="*/ 759 h 1039"/>
                <a:gd name="T38" fmla="*/ 1079 w 1153"/>
                <a:gd name="T39" fmla="*/ 808 h 1039"/>
                <a:gd name="T40" fmla="*/ 1043 w 1153"/>
                <a:gd name="T41" fmla="*/ 856 h 1039"/>
                <a:gd name="T42" fmla="*/ 1003 w 1153"/>
                <a:gd name="T43" fmla="*/ 899 h 1039"/>
                <a:gd name="T44" fmla="*/ 966 w 1153"/>
                <a:gd name="T45" fmla="*/ 930 h 1039"/>
                <a:gd name="T46" fmla="*/ 906 w 1153"/>
                <a:gd name="T47" fmla="*/ 967 h 1039"/>
                <a:gd name="T48" fmla="*/ 857 w 1153"/>
                <a:gd name="T49" fmla="*/ 990 h 1039"/>
                <a:gd name="T50" fmla="*/ 808 w 1153"/>
                <a:gd name="T51" fmla="*/ 1008 h 1039"/>
                <a:gd name="T52" fmla="*/ 735 w 1153"/>
                <a:gd name="T53" fmla="*/ 1026 h 1039"/>
                <a:gd name="T54" fmla="*/ 687 w 1153"/>
                <a:gd name="T55" fmla="*/ 1033 h 1039"/>
                <a:gd name="T56" fmla="*/ 613 w 1153"/>
                <a:gd name="T57" fmla="*/ 1038 h 1039"/>
                <a:gd name="T58" fmla="*/ 540 w 1153"/>
                <a:gd name="T59" fmla="*/ 1038 h 1039"/>
                <a:gd name="T60" fmla="*/ 443 w 1153"/>
                <a:gd name="T61" fmla="*/ 1029 h 1039"/>
                <a:gd name="T62" fmla="*/ 394 w 1153"/>
                <a:gd name="T63" fmla="*/ 1020 h 1039"/>
                <a:gd name="T64" fmla="*/ 331 w 1153"/>
                <a:gd name="T65" fmla="*/ 1003 h 1039"/>
                <a:gd name="T66" fmla="*/ 272 w 1153"/>
                <a:gd name="T67" fmla="*/ 980 h 1039"/>
                <a:gd name="T68" fmla="*/ 223 w 1153"/>
                <a:gd name="T69" fmla="*/ 954 h 1039"/>
                <a:gd name="T70" fmla="*/ 175 w 1153"/>
                <a:gd name="T71" fmla="*/ 919 h 1039"/>
                <a:gd name="T72" fmla="*/ 126 w 1153"/>
                <a:gd name="T73" fmla="*/ 875 h 1039"/>
                <a:gd name="T74" fmla="*/ 77 w 1153"/>
                <a:gd name="T75" fmla="*/ 813 h 1039"/>
                <a:gd name="T76" fmla="*/ 54 w 1153"/>
                <a:gd name="T77" fmla="*/ 772 h 1039"/>
                <a:gd name="T78" fmla="*/ 28 w 1153"/>
                <a:gd name="T79" fmla="*/ 716 h 1039"/>
                <a:gd name="T80" fmla="*/ 13 w 1153"/>
                <a:gd name="T81" fmla="*/ 661 h 1039"/>
                <a:gd name="T82" fmla="*/ 4 w 1153"/>
                <a:gd name="T83" fmla="*/ 613 h 1039"/>
                <a:gd name="T84" fmla="*/ 1 w 1153"/>
                <a:gd name="T85" fmla="*/ 515 h 1039"/>
                <a:gd name="T86" fmla="*/ 7 w 1153"/>
                <a:gd name="T87" fmla="*/ 466 h 1039"/>
                <a:gd name="T88" fmla="*/ 25 w 1153"/>
                <a:gd name="T89" fmla="*/ 393 h 1039"/>
                <a:gd name="T90" fmla="*/ 43 w 1153"/>
                <a:gd name="T91" fmla="*/ 346 h 1039"/>
                <a:gd name="T92" fmla="*/ 67 w 1153"/>
                <a:gd name="T93" fmla="*/ 297 h 1039"/>
                <a:gd name="T94" fmla="*/ 97 w 1153"/>
                <a:gd name="T95" fmla="*/ 247 h 1039"/>
                <a:gd name="T96" fmla="*/ 126 w 1153"/>
                <a:gd name="T97" fmla="*/ 209 h 1039"/>
                <a:gd name="T98" fmla="*/ 175 w 1153"/>
                <a:gd name="T99" fmla="*/ 157 h 1039"/>
                <a:gd name="T100" fmla="*/ 211 w 1153"/>
                <a:gd name="T101" fmla="*/ 126 h 1039"/>
                <a:gd name="T102" fmla="*/ 272 w 1153"/>
                <a:gd name="T103" fmla="*/ 84 h 1039"/>
                <a:gd name="T104" fmla="*/ 321 w 1153"/>
                <a:gd name="T105" fmla="*/ 57 h 1039"/>
                <a:gd name="T106" fmla="*/ 370 w 1153"/>
                <a:gd name="T107" fmla="*/ 37 h 1039"/>
                <a:gd name="T108" fmla="*/ 418 w 1153"/>
                <a:gd name="T109" fmla="*/ 22 h 1039"/>
                <a:gd name="T110" fmla="*/ 509 w 1153"/>
                <a:gd name="T111" fmla="*/ 4 h 1039"/>
                <a:gd name="T112" fmla="*/ 565 w 1153"/>
                <a:gd name="T113" fmla="*/ 0 h 10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53"/>
                <a:gd name="T172" fmla="*/ 0 h 1039"/>
                <a:gd name="T173" fmla="*/ 1153 w 1153"/>
                <a:gd name="T174" fmla="*/ 1039 h 10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53" h="1039">
                  <a:moveTo>
                    <a:pt x="565" y="0"/>
                  </a:moveTo>
                  <a:lnTo>
                    <a:pt x="589" y="0"/>
                  </a:lnTo>
                  <a:lnTo>
                    <a:pt x="613" y="1"/>
                  </a:lnTo>
                  <a:lnTo>
                    <a:pt x="638" y="4"/>
                  </a:lnTo>
                  <a:lnTo>
                    <a:pt x="645" y="4"/>
                  </a:lnTo>
                  <a:lnTo>
                    <a:pt x="687" y="10"/>
                  </a:lnTo>
                  <a:lnTo>
                    <a:pt x="735" y="22"/>
                  </a:lnTo>
                  <a:lnTo>
                    <a:pt x="758" y="29"/>
                  </a:lnTo>
                  <a:lnTo>
                    <a:pt x="760" y="29"/>
                  </a:lnTo>
                  <a:lnTo>
                    <a:pt x="784" y="37"/>
                  </a:lnTo>
                  <a:lnTo>
                    <a:pt x="808" y="47"/>
                  </a:lnTo>
                  <a:lnTo>
                    <a:pt x="821" y="53"/>
                  </a:lnTo>
                  <a:lnTo>
                    <a:pt x="833" y="57"/>
                  </a:lnTo>
                  <a:lnTo>
                    <a:pt x="857" y="71"/>
                  </a:lnTo>
                  <a:lnTo>
                    <a:pt x="870" y="77"/>
                  </a:lnTo>
                  <a:lnTo>
                    <a:pt x="882" y="84"/>
                  </a:lnTo>
                  <a:lnTo>
                    <a:pt x="906" y="99"/>
                  </a:lnTo>
                  <a:lnTo>
                    <a:pt x="908" y="102"/>
                  </a:lnTo>
                  <a:lnTo>
                    <a:pt x="930" y="116"/>
                  </a:lnTo>
                  <a:lnTo>
                    <a:pt x="942" y="126"/>
                  </a:lnTo>
                  <a:lnTo>
                    <a:pt x="955" y="136"/>
                  </a:lnTo>
                  <a:lnTo>
                    <a:pt x="970" y="151"/>
                  </a:lnTo>
                  <a:lnTo>
                    <a:pt x="979" y="157"/>
                  </a:lnTo>
                  <a:lnTo>
                    <a:pt x="997" y="175"/>
                  </a:lnTo>
                  <a:lnTo>
                    <a:pt x="1003" y="182"/>
                  </a:lnTo>
                  <a:lnTo>
                    <a:pt x="1019" y="198"/>
                  </a:lnTo>
                  <a:lnTo>
                    <a:pt x="1028" y="209"/>
                  </a:lnTo>
                  <a:lnTo>
                    <a:pt x="1040" y="224"/>
                  </a:lnTo>
                  <a:lnTo>
                    <a:pt x="1052" y="240"/>
                  </a:lnTo>
                  <a:lnTo>
                    <a:pt x="1058" y="247"/>
                  </a:lnTo>
                  <a:lnTo>
                    <a:pt x="1073" y="271"/>
                  </a:lnTo>
                  <a:lnTo>
                    <a:pt x="1077" y="277"/>
                  </a:lnTo>
                  <a:lnTo>
                    <a:pt x="1088" y="297"/>
                  </a:lnTo>
                  <a:lnTo>
                    <a:pt x="1101" y="320"/>
                  </a:lnTo>
                  <a:lnTo>
                    <a:pt x="1101" y="322"/>
                  </a:lnTo>
                  <a:lnTo>
                    <a:pt x="1112" y="346"/>
                  </a:lnTo>
                  <a:lnTo>
                    <a:pt x="1121" y="369"/>
                  </a:lnTo>
                  <a:lnTo>
                    <a:pt x="1125" y="380"/>
                  </a:lnTo>
                  <a:lnTo>
                    <a:pt x="1129" y="393"/>
                  </a:lnTo>
                  <a:lnTo>
                    <a:pt x="1137" y="418"/>
                  </a:lnTo>
                  <a:lnTo>
                    <a:pt x="1143" y="442"/>
                  </a:lnTo>
                  <a:lnTo>
                    <a:pt x="1147" y="466"/>
                  </a:lnTo>
                  <a:lnTo>
                    <a:pt x="1150" y="484"/>
                  </a:lnTo>
                  <a:lnTo>
                    <a:pt x="1150" y="491"/>
                  </a:lnTo>
                  <a:lnTo>
                    <a:pt x="1152" y="515"/>
                  </a:lnTo>
                  <a:lnTo>
                    <a:pt x="1153" y="540"/>
                  </a:lnTo>
                  <a:lnTo>
                    <a:pt x="1153" y="564"/>
                  </a:lnTo>
                  <a:lnTo>
                    <a:pt x="1152" y="588"/>
                  </a:lnTo>
                  <a:lnTo>
                    <a:pt x="1150" y="613"/>
                  </a:lnTo>
                  <a:lnTo>
                    <a:pt x="1150" y="616"/>
                  </a:lnTo>
                  <a:lnTo>
                    <a:pt x="1146" y="637"/>
                  </a:lnTo>
                  <a:lnTo>
                    <a:pt x="1141" y="661"/>
                  </a:lnTo>
                  <a:lnTo>
                    <a:pt x="1134" y="686"/>
                  </a:lnTo>
                  <a:lnTo>
                    <a:pt x="1127" y="710"/>
                  </a:lnTo>
                  <a:lnTo>
                    <a:pt x="1125" y="716"/>
                  </a:lnTo>
                  <a:lnTo>
                    <a:pt x="1118" y="735"/>
                  </a:lnTo>
                  <a:lnTo>
                    <a:pt x="1107" y="759"/>
                  </a:lnTo>
                  <a:lnTo>
                    <a:pt x="1101" y="772"/>
                  </a:lnTo>
                  <a:lnTo>
                    <a:pt x="1095" y="783"/>
                  </a:lnTo>
                  <a:lnTo>
                    <a:pt x="1079" y="808"/>
                  </a:lnTo>
                  <a:lnTo>
                    <a:pt x="1077" y="813"/>
                  </a:lnTo>
                  <a:lnTo>
                    <a:pt x="1052" y="846"/>
                  </a:lnTo>
                  <a:lnTo>
                    <a:pt x="1043" y="856"/>
                  </a:lnTo>
                  <a:lnTo>
                    <a:pt x="1028" y="875"/>
                  </a:lnTo>
                  <a:lnTo>
                    <a:pt x="1022" y="881"/>
                  </a:lnTo>
                  <a:lnTo>
                    <a:pt x="1003" y="899"/>
                  </a:lnTo>
                  <a:lnTo>
                    <a:pt x="996" y="905"/>
                  </a:lnTo>
                  <a:lnTo>
                    <a:pt x="979" y="919"/>
                  </a:lnTo>
                  <a:lnTo>
                    <a:pt x="966" y="930"/>
                  </a:lnTo>
                  <a:lnTo>
                    <a:pt x="955" y="938"/>
                  </a:lnTo>
                  <a:lnTo>
                    <a:pt x="930" y="954"/>
                  </a:lnTo>
                  <a:lnTo>
                    <a:pt x="906" y="967"/>
                  </a:lnTo>
                  <a:lnTo>
                    <a:pt x="884" y="978"/>
                  </a:lnTo>
                  <a:lnTo>
                    <a:pt x="882" y="980"/>
                  </a:lnTo>
                  <a:lnTo>
                    <a:pt x="857" y="990"/>
                  </a:lnTo>
                  <a:lnTo>
                    <a:pt x="833" y="999"/>
                  </a:lnTo>
                  <a:lnTo>
                    <a:pt x="823" y="1003"/>
                  </a:lnTo>
                  <a:lnTo>
                    <a:pt x="808" y="1008"/>
                  </a:lnTo>
                  <a:lnTo>
                    <a:pt x="784" y="1015"/>
                  </a:lnTo>
                  <a:lnTo>
                    <a:pt x="760" y="1020"/>
                  </a:lnTo>
                  <a:lnTo>
                    <a:pt x="735" y="1026"/>
                  </a:lnTo>
                  <a:lnTo>
                    <a:pt x="725" y="1027"/>
                  </a:lnTo>
                  <a:lnTo>
                    <a:pt x="711" y="1029"/>
                  </a:lnTo>
                  <a:lnTo>
                    <a:pt x="687" y="1033"/>
                  </a:lnTo>
                  <a:lnTo>
                    <a:pt x="662" y="1035"/>
                  </a:lnTo>
                  <a:lnTo>
                    <a:pt x="638" y="1037"/>
                  </a:lnTo>
                  <a:lnTo>
                    <a:pt x="613" y="1038"/>
                  </a:lnTo>
                  <a:lnTo>
                    <a:pt x="589" y="1039"/>
                  </a:lnTo>
                  <a:lnTo>
                    <a:pt x="565" y="1039"/>
                  </a:lnTo>
                  <a:lnTo>
                    <a:pt x="540" y="1038"/>
                  </a:lnTo>
                  <a:lnTo>
                    <a:pt x="492" y="1035"/>
                  </a:lnTo>
                  <a:lnTo>
                    <a:pt x="467" y="1033"/>
                  </a:lnTo>
                  <a:lnTo>
                    <a:pt x="443" y="1029"/>
                  </a:lnTo>
                  <a:lnTo>
                    <a:pt x="428" y="1027"/>
                  </a:lnTo>
                  <a:lnTo>
                    <a:pt x="418" y="1026"/>
                  </a:lnTo>
                  <a:lnTo>
                    <a:pt x="394" y="1020"/>
                  </a:lnTo>
                  <a:lnTo>
                    <a:pt x="370" y="1015"/>
                  </a:lnTo>
                  <a:lnTo>
                    <a:pt x="345" y="1008"/>
                  </a:lnTo>
                  <a:lnTo>
                    <a:pt x="331" y="1003"/>
                  </a:lnTo>
                  <a:lnTo>
                    <a:pt x="321" y="999"/>
                  </a:lnTo>
                  <a:lnTo>
                    <a:pt x="296" y="990"/>
                  </a:lnTo>
                  <a:lnTo>
                    <a:pt x="272" y="980"/>
                  </a:lnTo>
                  <a:lnTo>
                    <a:pt x="270" y="978"/>
                  </a:lnTo>
                  <a:lnTo>
                    <a:pt x="248" y="967"/>
                  </a:lnTo>
                  <a:lnTo>
                    <a:pt x="223" y="954"/>
                  </a:lnTo>
                  <a:lnTo>
                    <a:pt x="199" y="938"/>
                  </a:lnTo>
                  <a:lnTo>
                    <a:pt x="187" y="930"/>
                  </a:lnTo>
                  <a:lnTo>
                    <a:pt x="175" y="919"/>
                  </a:lnTo>
                  <a:lnTo>
                    <a:pt x="158" y="905"/>
                  </a:lnTo>
                  <a:lnTo>
                    <a:pt x="150" y="899"/>
                  </a:lnTo>
                  <a:lnTo>
                    <a:pt x="126" y="875"/>
                  </a:lnTo>
                  <a:lnTo>
                    <a:pt x="101" y="846"/>
                  </a:lnTo>
                  <a:lnTo>
                    <a:pt x="91" y="832"/>
                  </a:lnTo>
                  <a:lnTo>
                    <a:pt x="77" y="813"/>
                  </a:lnTo>
                  <a:lnTo>
                    <a:pt x="74" y="808"/>
                  </a:lnTo>
                  <a:lnTo>
                    <a:pt x="59" y="783"/>
                  </a:lnTo>
                  <a:lnTo>
                    <a:pt x="54" y="772"/>
                  </a:lnTo>
                  <a:lnTo>
                    <a:pt x="46" y="759"/>
                  </a:lnTo>
                  <a:lnTo>
                    <a:pt x="36" y="735"/>
                  </a:lnTo>
                  <a:lnTo>
                    <a:pt x="28" y="716"/>
                  </a:lnTo>
                  <a:lnTo>
                    <a:pt x="27" y="710"/>
                  </a:lnTo>
                  <a:lnTo>
                    <a:pt x="19" y="686"/>
                  </a:lnTo>
                  <a:lnTo>
                    <a:pt x="13" y="661"/>
                  </a:lnTo>
                  <a:lnTo>
                    <a:pt x="8" y="637"/>
                  </a:lnTo>
                  <a:lnTo>
                    <a:pt x="4" y="616"/>
                  </a:lnTo>
                  <a:lnTo>
                    <a:pt x="4" y="613"/>
                  </a:lnTo>
                  <a:lnTo>
                    <a:pt x="2" y="588"/>
                  </a:lnTo>
                  <a:lnTo>
                    <a:pt x="0" y="540"/>
                  </a:lnTo>
                  <a:lnTo>
                    <a:pt x="1" y="515"/>
                  </a:lnTo>
                  <a:lnTo>
                    <a:pt x="3" y="491"/>
                  </a:lnTo>
                  <a:lnTo>
                    <a:pt x="4" y="484"/>
                  </a:lnTo>
                  <a:lnTo>
                    <a:pt x="7" y="466"/>
                  </a:lnTo>
                  <a:lnTo>
                    <a:pt x="12" y="442"/>
                  </a:lnTo>
                  <a:lnTo>
                    <a:pt x="18" y="418"/>
                  </a:lnTo>
                  <a:lnTo>
                    <a:pt x="25" y="393"/>
                  </a:lnTo>
                  <a:lnTo>
                    <a:pt x="28" y="380"/>
                  </a:lnTo>
                  <a:lnTo>
                    <a:pt x="33" y="369"/>
                  </a:lnTo>
                  <a:lnTo>
                    <a:pt x="43" y="346"/>
                  </a:lnTo>
                  <a:lnTo>
                    <a:pt x="54" y="322"/>
                  </a:lnTo>
                  <a:lnTo>
                    <a:pt x="54" y="320"/>
                  </a:lnTo>
                  <a:lnTo>
                    <a:pt x="67" y="297"/>
                  </a:lnTo>
                  <a:lnTo>
                    <a:pt x="77" y="277"/>
                  </a:lnTo>
                  <a:lnTo>
                    <a:pt x="81" y="271"/>
                  </a:lnTo>
                  <a:lnTo>
                    <a:pt x="97" y="247"/>
                  </a:lnTo>
                  <a:lnTo>
                    <a:pt x="101" y="240"/>
                  </a:lnTo>
                  <a:lnTo>
                    <a:pt x="114" y="224"/>
                  </a:lnTo>
                  <a:lnTo>
                    <a:pt x="126" y="209"/>
                  </a:lnTo>
                  <a:lnTo>
                    <a:pt x="135" y="198"/>
                  </a:lnTo>
                  <a:lnTo>
                    <a:pt x="150" y="182"/>
                  </a:lnTo>
                  <a:lnTo>
                    <a:pt x="175" y="157"/>
                  </a:lnTo>
                  <a:lnTo>
                    <a:pt x="183" y="151"/>
                  </a:lnTo>
                  <a:lnTo>
                    <a:pt x="199" y="136"/>
                  </a:lnTo>
                  <a:lnTo>
                    <a:pt x="211" y="126"/>
                  </a:lnTo>
                  <a:lnTo>
                    <a:pt x="223" y="116"/>
                  </a:lnTo>
                  <a:lnTo>
                    <a:pt x="248" y="99"/>
                  </a:lnTo>
                  <a:lnTo>
                    <a:pt x="272" y="84"/>
                  </a:lnTo>
                  <a:lnTo>
                    <a:pt x="284" y="77"/>
                  </a:lnTo>
                  <a:lnTo>
                    <a:pt x="296" y="71"/>
                  </a:lnTo>
                  <a:lnTo>
                    <a:pt x="321" y="57"/>
                  </a:lnTo>
                  <a:lnTo>
                    <a:pt x="332" y="53"/>
                  </a:lnTo>
                  <a:lnTo>
                    <a:pt x="345" y="47"/>
                  </a:lnTo>
                  <a:lnTo>
                    <a:pt x="370" y="37"/>
                  </a:lnTo>
                  <a:lnTo>
                    <a:pt x="394" y="29"/>
                  </a:lnTo>
                  <a:lnTo>
                    <a:pt x="395" y="29"/>
                  </a:lnTo>
                  <a:lnTo>
                    <a:pt x="418" y="22"/>
                  </a:lnTo>
                  <a:lnTo>
                    <a:pt x="443" y="16"/>
                  </a:lnTo>
                  <a:lnTo>
                    <a:pt x="467" y="10"/>
                  </a:lnTo>
                  <a:lnTo>
                    <a:pt x="509" y="4"/>
                  </a:lnTo>
                  <a:lnTo>
                    <a:pt x="516" y="4"/>
                  </a:lnTo>
                  <a:lnTo>
                    <a:pt x="540" y="1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008080"/>
            </a:solidFill>
            <a:ln w="0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8" name="Freeform 1754"/>
            <p:cNvSpPr>
              <a:spLocks noChangeAspect="1"/>
            </p:cNvSpPr>
            <p:nvPr/>
          </p:nvSpPr>
          <p:spPr bwMode="auto">
            <a:xfrm>
              <a:off x="2126" y="1538"/>
              <a:ext cx="1111" cy="1003"/>
            </a:xfrm>
            <a:custGeom>
              <a:avLst/>
              <a:gdLst>
                <a:gd name="T0" fmla="*/ 592 w 1111"/>
                <a:gd name="T1" fmla="*/ 1 h 1003"/>
                <a:gd name="T2" fmla="*/ 641 w 1111"/>
                <a:gd name="T3" fmla="*/ 6 h 1003"/>
                <a:gd name="T4" fmla="*/ 714 w 1111"/>
                <a:gd name="T5" fmla="*/ 22 h 1003"/>
                <a:gd name="T6" fmla="*/ 787 w 1111"/>
                <a:gd name="T7" fmla="*/ 49 h 1003"/>
                <a:gd name="T8" fmla="*/ 836 w 1111"/>
                <a:gd name="T9" fmla="*/ 73 h 1003"/>
                <a:gd name="T10" fmla="*/ 884 w 1111"/>
                <a:gd name="T11" fmla="*/ 103 h 1003"/>
                <a:gd name="T12" fmla="*/ 916 w 1111"/>
                <a:gd name="T13" fmla="*/ 128 h 1003"/>
                <a:gd name="T14" fmla="*/ 989 w 1111"/>
                <a:gd name="T15" fmla="*/ 201 h 1003"/>
                <a:gd name="T16" fmla="*/ 1026 w 1111"/>
                <a:gd name="T17" fmla="*/ 248 h 1003"/>
                <a:gd name="T18" fmla="*/ 1056 w 1111"/>
                <a:gd name="T19" fmla="*/ 300 h 1003"/>
                <a:gd name="T20" fmla="*/ 1080 w 1111"/>
                <a:gd name="T21" fmla="*/ 355 h 1003"/>
                <a:gd name="T22" fmla="*/ 1099 w 1111"/>
                <a:gd name="T23" fmla="*/ 419 h 1003"/>
                <a:gd name="T24" fmla="*/ 1107 w 1111"/>
                <a:gd name="T25" fmla="*/ 468 h 1003"/>
                <a:gd name="T26" fmla="*/ 1111 w 1111"/>
                <a:gd name="T27" fmla="*/ 565 h 1003"/>
                <a:gd name="T28" fmla="*/ 1104 w 1111"/>
                <a:gd name="T29" fmla="*/ 615 h 1003"/>
                <a:gd name="T30" fmla="*/ 1085 w 1111"/>
                <a:gd name="T31" fmla="*/ 687 h 1003"/>
                <a:gd name="T32" fmla="*/ 1064 w 1111"/>
                <a:gd name="T33" fmla="*/ 736 h 1003"/>
                <a:gd name="T34" fmla="*/ 1036 w 1111"/>
                <a:gd name="T35" fmla="*/ 785 h 1003"/>
                <a:gd name="T36" fmla="*/ 1007 w 1111"/>
                <a:gd name="T37" fmla="*/ 825 h 1003"/>
                <a:gd name="T38" fmla="*/ 976 w 1111"/>
                <a:gd name="T39" fmla="*/ 858 h 1003"/>
                <a:gd name="T40" fmla="*/ 934 w 1111"/>
                <a:gd name="T41" fmla="*/ 894 h 1003"/>
                <a:gd name="T42" fmla="*/ 885 w 1111"/>
                <a:gd name="T43" fmla="*/ 926 h 1003"/>
                <a:gd name="T44" fmla="*/ 836 w 1111"/>
                <a:gd name="T45" fmla="*/ 950 h 1003"/>
                <a:gd name="T46" fmla="*/ 787 w 1111"/>
                <a:gd name="T47" fmla="*/ 969 h 1003"/>
                <a:gd name="T48" fmla="*/ 739 w 1111"/>
                <a:gd name="T49" fmla="*/ 984 h 1003"/>
                <a:gd name="T50" fmla="*/ 666 w 1111"/>
                <a:gd name="T51" fmla="*/ 997 h 1003"/>
                <a:gd name="T52" fmla="*/ 592 w 1111"/>
                <a:gd name="T53" fmla="*/ 1002 h 1003"/>
                <a:gd name="T54" fmla="*/ 519 w 1111"/>
                <a:gd name="T55" fmla="*/ 1002 h 1003"/>
                <a:gd name="T56" fmla="*/ 422 w 1111"/>
                <a:gd name="T57" fmla="*/ 993 h 1003"/>
                <a:gd name="T58" fmla="*/ 359 w 1111"/>
                <a:gd name="T59" fmla="*/ 980 h 1003"/>
                <a:gd name="T60" fmla="*/ 300 w 1111"/>
                <a:gd name="T61" fmla="*/ 961 h 1003"/>
                <a:gd name="T62" fmla="*/ 251 w 1111"/>
                <a:gd name="T63" fmla="*/ 939 h 1003"/>
                <a:gd name="T64" fmla="*/ 202 w 1111"/>
                <a:gd name="T65" fmla="*/ 911 h 1003"/>
                <a:gd name="T66" fmla="*/ 163 w 1111"/>
                <a:gd name="T67" fmla="*/ 882 h 1003"/>
                <a:gd name="T68" fmla="*/ 129 w 1111"/>
                <a:gd name="T69" fmla="*/ 851 h 1003"/>
                <a:gd name="T70" fmla="*/ 93 w 1111"/>
                <a:gd name="T71" fmla="*/ 809 h 1003"/>
                <a:gd name="T72" fmla="*/ 61 w 1111"/>
                <a:gd name="T73" fmla="*/ 760 h 1003"/>
                <a:gd name="T74" fmla="*/ 33 w 1111"/>
                <a:gd name="T75" fmla="*/ 700 h 1003"/>
                <a:gd name="T76" fmla="*/ 12 w 1111"/>
                <a:gd name="T77" fmla="*/ 638 h 1003"/>
                <a:gd name="T78" fmla="*/ 4 w 1111"/>
                <a:gd name="T79" fmla="*/ 590 h 1003"/>
                <a:gd name="T80" fmla="*/ 0 w 1111"/>
                <a:gd name="T81" fmla="*/ 517 h 1003"/>
                <a:gd name="T82" fmla="*/ 7 w 1111"/>
                <a:gd name="T83" fmla="*/ 444 h 1003"/>
                <a:gd name="T84" fmla="*/ 19 w 1111"/>
                <a:gd name="T85" fmla="*/ 395 h 1003"/>
                <a:gd name="T86" fmla="*/ 36 w 1111"/>
                <a:gd name="T87" fmla="*/ 346 h 1003"/>
                <a:gd name="T88" fmla="*/ 58 w 1111"/>
                <a:gd name="T89" fmla="*/ 297 h 1003"/>
                <a:gd name="T90" fmla="*/ 86 w 1111"/>
                <a:gd name="T91" fmla="*/ 248 h 1003"/>
                <a:gd name="T92" fmla="*/ 122 w 1111"/>
                <a:gd name="T93" fmla="*/ 201 h 1003"/>
                <a:gd name="T94" fmla="*/ 178 w 1111"/>
                <a:gd name="T95" fmla="*/ 142 h 1003"/>
                <a:gd name="T96" fmla="*/ 227 w 1111"/>
                <a:gd name="T97" fmla="*/ 104 h 1003"/>
                <a:gd name="T98" fmla="*/ 267 w 1111"/>
                <a:gd name="T99" fmla="*/ 79 h 1003"/>
                <a:gd name="T100" fmla="*/ 312 w 1111"/>
                <a:gd name="T101" fmla="*/ 54 h 1003"/>
                <a:gd name="T102" fmla="*/ 373 w 1111"/>
                <a:gd name="T103" fmla="*/ 30 h 1003"/>
                <a:gd name="T104" fmla="*/ 446 w 1111"/>
                <a:gd name="T105" fmla="*/ 10 h 1003"/>
                <a:gd name="T106" fmla="*/ 495 w 1111"/>
                <a:gd name="T107" fmla="*/ 3 h 10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11"/>
                <a:gd name="T163" fmla="*/ 0 h 1003"/>
                <a:gd name="T164" fmla="*/ 1111 w 1111"/>
                <a:gd name="T165" fmla="*/ 1003 h 10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11" h="1003">
                  <a:moveTo>
                    <a:pt x="544" y="0"/>
                  </a:moveTo>
                  <a:lnTo>
                    <a:pt x="568" y="0"/>
                  </a:lnTo>
                  <a:lnTo>
                    <a:pt x="592" y="1"/>
                  </a:lnTo>
                  <a:lnTo>
                    <a:pt x="617" y="3"/>
                  </a:lnTo>
                  <a:lnTo>
                    <a:pt x="635" y="6"/>
                  </a:lnTo>
                  <a:lnTo>
                    <a:pt x="641" y="6"/>
                  </a:lnTo>
                  <a:lnTo>
                    <a:pt x="666" y="10"/>
                  </a:lnTo>
                  <a:lnTo>
                    <a:pt x="690" y="15"/>
                  </a:lnTo>
                  <a:lnTo>
                    <a:pt x="714" y="22"/>
                  </a:lnTo>
                  <a:lnTo>
                    <a:pt x="739" y="30"/>
                  </a:lnTo>
                  <a:lnTo>
                    <a:pt x="763" y="38"/>
                  </a:lnTo>
                  <a:lnTo>
                    <a:pt x="787" y="49"/>
                  </a:lnTo>
                  <a:lnTo>
                    <a:pt x="799" y="54"/>
                  </a:lnTo>
                  <a:lnTo>
                    <a:pt x="812" y="60"/>
                  </a:lnTo>
                  <a:lnTo>
                    <a:pt x="836" y="73"/>
                  </a:lnTo>
                  <a:lnTo>
                    <a:pt x="845" y="79"/>
                  </a:lnTo>
                  <a:lnTo>
                    <a:pt x="861" y="87"/>
                  </a:lnTo>
                  <a:lnTo>
                    <a:pt x="884" y="103"/>
                  </a:lnTo>
                  <a:lnTo>
                    <a:pt x="885" y="104"/>
                  </a:lnTo>
                  <a:lnTo>
                    <a:pt x="909" y="122"/>
                  </a:lnTo>
                  <a:lnTo>
                    <a:pt x="916" y="128"/>
                  </a:lnTo>
                  <a:lnTo>
                    <a:pt x="934" y="142"/>
                  </a:lnTo>
                  <a:lnTo>
                    <a:pt x="967" y="175"/>
                  </a:lnTo>
                  <a:lnTo>
                    <a:pt x="989" y="201"/>
                  </a:lnTo>
                  <a:lnTo>
                    <a:pt x="1007" y="222"/>
                  </a:lnTo>
                  <a:lnTo>
                    <a:pt x="1009" y="224"/>
                  </a:lnTo>
                  <a:lnTo>
                    <a:pt x="1026" y="248"/>
                  </a:lnTo>
                  <a:lnTo>
                    <a:pt x="1040" y="274"/>
                  </a:lnTo>
                  <a:lnTo>
                    <a:pt x="1055" y="297"/>
                  </a:lnTo>
                  <a:lnTo>
                    <a:pt x="1056" y="300"/>
                  </a:lnTo>
                  <a:lnTo>
                    <a:pt x="1065" y="323"/>
                  </a:lnTo>
                  <a:lnTo>
                    <a:pt x="1076" y="346"/>
                  </a:lnTo>
                  <a:lnTo>
                    <a:pt x="1080" y="355"/>
                  </a:lnTo>
                  <a:lnTo>
                    <a:pt x="1085" y="370"/>
                  </a:lnTo>
                  <a:lnTo>
                    <a:pt x="1093" y="395"/>
                  </a:lnTo>
                  <a:lnTo>
                    <a:pt x="1099" y="419"/>
                  </a:lnTo>
                  <a:lnTo>
                    <a:pt x="1104" y="443"/>
                  </a:lnTo>
                  <a:lnTo>
                    <a:pt x="1104" y="444"/>
                  </a:lnTo>
                  <a:lnTo>
                    <a:pt x="1107" y="468"/>
                  </a:lnTo>
                  <a:lnTo>
                    <a:pt x="1110" y="492"/>
                  </a:lnTo>
                  <a:lnTo>
                    <a:pt x="1111" y="517"/>
                  </a:lnTo>
                  <a:lnTo>
                    <a:pt x="1111" y="565"/>
                  </a:lnTo>
                  <a:lnTo>
                    <a:pt x="1108" y="590"/>
                  </a:lnTo>
                  <a:lnTo>
                    <a:pt x="1104" y="614"/>
                  </a:lnTo>
                  <a:lnTo>
                    <a:pt x="1104" y="615"/>
                  </a:lnTo>
                  <a:lnTo>
                    <a:pt x="1099" y="638"/>
                  </a:lnTo>
                  <a:lnTo>
                    <a:pt x="1093" y="663"/>
                  </a:lnTo>
                  <a:lnTo>
                    <a:pt x="1085" y="687"/>
                  </a:lnTo>
                  <a:lnTo>
                    <a:pt x="1080" y="700"/>
                  </a:lnTo>
                  <a:lnTo>
                    <a:pt x="1075" y="712"/>
                  </a:lnTo>
                  <a:lnTo>
                    <a:pt x="1064" y="736"/>
                  </a:lnTo>
                  <a:lnTo>
                    <a:pt x="1056" y="753"/>
                  </a:lnTo>
                  <a:lnTo>
                    <a:pt x="1051" y="760"/>
                  </a:lnTo>
                  <a:lnTo>
                    <a:pt x="1036" y="785"/>
                  </a:lnTo>
                  <a:lnTo>
                    <a:pt x="1031" y="792"/>
                  </a:lnTo>
                  <a:lnTo>
                    <a:pt x="1019" y="809"/>
                  </a:lnTo>
                  <a:lnTo>
                    <a:pt x="1007" y="825"/>
                  </a:lnTo>
                  <a:lnTo>
                    <a:pt x="998" y="833"/>
                  </a:lnTo>
                  <a:lnTo>
                    <a:pt x="982" y="851"/>
                  </a:lnTo>
                  <a:lnTo>
                    <a:pt x="976" y="858"/>
                  </a:lnTo>
                  <a:lnTo>
                    <a:pt x="958" y="875"/>
                  </a:lnTo>
                  <a:lnTo>
                    <a:pt x="948" y="882"/>
                  </a:lnTo>
                  <a:lnTo>
                    <a:pt x="934" y="894"/>
                  </a:lnTo>
                  <a:lnTo>
                    <a:pt x="916" y="907"/>
                  </a:lnTo>
                  <a:lnTo>
                    <a:pt x="909" y="911"/>
                  </a:lnTo>
                  <a:lnTo>
                    <a:pt x="885" y="926"/>
                  </a:lnTo>
                  <a:lnTo>
                    <a:pt x="877" y="931"/>
                  </a:lnTo>
                  <a:lnTo>
                    <a:pt x="861" y="939"/>
                  </a:lnTo>
                  <a:lnTo>
                    <a:pt x="836" y="950"/>
                  </a:lnTo>
                  <a:lnTo>
                    <a:pt x="825" y="955"/>
                  </a:lnTo>
                  <a:lnTo>
                    <a:pt x="812" y="961"/>
                  </a:lnTo>
                  <a:lnTo>
                    <a:pt x="787" y="969"/>
                  </a:lnTo>
                  <a:lnTo>
                    <a:pt x="763" y="976"/>
                  </a:lnTo>
                  <a:lnTo>
                    <a:pt x="752" y="980"/>
                  </a:lnTo>
                  <a:lnTo>
                    <a:pt x="739" y="984"/>
                  </a:lnTo>
                  <a:lnTo>
                    <a:pt x="714" y="988"/>
                  </a:lnTo>
                  <a:lnTo>
                    <a:pt x="690" y="993"/>
                  </a:lnTo>
                  <a:lnTo>
                    <a:pt x="666" y="997"/>
                  </a:lnTo>
                  <a:lnTo>
                    <a:pt x="641" y="999"/>
                  </a:lnTo>
                  <a:lnTo>
                    <a:pt x="617" y="1000"/>
                  </a:lnTo>
                  <a:lnTo>
                    <a:pt x="592" y="1002"/>
                  </a:lnTo>
                  <a:lnTo>
                    <a:pt x="568" y="1003"/>
                  </a:lnTo>
                  <a:lnTo>
                    <a:pt x="544" y="1003"/>
                  </a:lnTo>
                  <a:lnTo>
                    <a:pt x="519" y="1002"/>
                  </a:lnTo>
                  <a:lnTo>
                    <a:pt x="471" y="999"/>
                  </a:lnTo>
                  <a:lnTo>
                    <a:pt x="446" y="997"/>
                  </a:lnTo>
                  <a:lnTo>
                    <a:pt x="422" y="993"/>
                  </a:lnTo>
                  <a:lnTo>
                    <a:pt x="397" y="988"/>
                  </a:lnTo>
                  <a:lnTo>
                    <a:pt x="373" y="984"/>
                  </a:lnTo>
                  <a:lnTo>
                    <a:pt x="359" y="980"/>
                  </a:lnTo>
                  <a:lnTo>
                    <a:pt x="349" y="976"/>
                  </a:lnTo>
                  <a:lnTo>
                    <a:pt x="324" y="969"/>
                  </a:lnTo>
                  <a:lnTo>
                    <a:pt x="300" y="961"/>
                  </a:lnTo>
                  <a:lnTo>
                    <a:pt x="287" y="955"/>
                  </a:lnTo>
                  <a:lnTo>
                    <a:pt x="275" y="950"/>
                  </a:lnTo>
                  <a:lnTo>
                    <a:pt x="251" y="939"/>
                  </a:lnTo>
                  <a:lnTo>
                    <a:pt x="236" y="931"/>
                  </a:lnTo>
                  <a:lnTo>
                    <a:pt x="227" y="926"/>
                  </a:lnTo>
                  <a:lnTo>
                    <a:pt x="202" y="911"/>
                  </a:lnTo>
                  <a:lnTo>
                    <a:pt x="196" y="907"/>
                  </a:lnTo>
                  <a:lnTo>
                    <a:pt x="178" y="894"/>
                  </a:lnTo>
                  <a:lnTo>
                    <a:pt x="163" y="882"/>
                  </a:lnTo>
                  <a:lnTo>
                    <a:pt x="154" y="875"/>
                  </a:lnTo>
                  <a:lnTo>
                    <a:pt x="137" y="858"/>
                  </a:lnTo>
                  <a:lnTo>
                    <a:pt x="129" y="851"/>
                  </a:lnTo>
                  <a:lnTo>
                    <a:pt x="114" y="833"/>
                  </a:lnTo>
                  <a:lnTo>
                    <a:pt x="105" y="825"/>
                  </a:lnTo>
                  <a:lnTo>
                    <a:pt x="93" y="809"/>
                  </a:lnTo>
                  <a:lnTo>
                    <a:pt x="80" y="792"/>
                  </a:lnTo>
                  <a:lnTo>
                    <a:pt x="76" y="785"/>
                  </a:lnTo>
                  <a:lnTo>
                    <a:pt x="61" y="760"/>
                  </a:lnTo>
                  <a:lnTo>
                    <a:pt x="56" y="753"/>
                  </a:lnTo>
                  <a:lnTo>
                    <a:pt x="36" y="712"/>
                  </a:lnTo>
                  <a:lnTo>
                    <a:pt x="33" y="700"/>
                  </a:lnTo>
                  <a:lnTo>
                    <a:pt x="27" y="687"/>
                  </a:lnTo>
                  <a:lnTo>
                    <a:pt x="19" y="663"/>
                  </a:lnTo>
                  <a:lnTo>
                    <a:pt x="12" y="638"/>
                  </a:lnTo>
                  <a:lnTo>
                    <a:pt x="7" y="615"/>
                  </a:lnTo>
                  <a:lnTo>
                    <a:pt x="7" y="614"/>
                  </a:lnTo>
                  <a:lnTo>
                    <a:pt x="4" y="590"/>
                  </a:lnTo>
                  <a:lnTo>
                    <a:pt x="1" y="565"/>
                  </a:lnTo>
                  <a:lnTo>
                    <a:pt x="0" y="541"/>
                  </a:lnTo>
                  <a:lnTo>
                    <a:pt x="0" y="517"/>
                  </a:lnTo>
                  <a:lnTo>
                    <a:pt x="1" y="492"/>
                  </a:lnTo>
                  <a:lnTo>
                    <a:pt x="4" y="468"/>
                  </a:lnTo>
                  <a:lnTo>
                    <a:pt x="7" y="444"/>
                  </a:lnTo>
                  <a:lnTo>
                    <a:pt x="9" y="443"/>
                  </a:lnTo>
                  <a:lnTo>
                    <a:pt x="13" y="419"/>
                  </a:lnTo>
                  <a:lnTo>
                    <a:pt x="19" y="395"/>
                  </a:lnTo>
                  <a:lnTo>
                    <a:pt x="27" y="370"/>
                  </a:lnTo>
                  <a:lnTo>
                    <a:pt x="33" y="355"/>
                  </a:lnTo>
                  <a:lnTo>
                    <a:pt x="36" y="346"/>
                  </a:lnTo>
                  <a:lnTo>
                    <a:pt x="46" y="323"/>
                  </a:lnTo>
                  <a:lnTo>
                    <a:pt x="56" y="300"/>
                  </a:lnTo>
                  <a:lnTo>
                    <a:pt x="58" y="297"/>
                  </a:lnTo>
                  <a:lnTo>
                    <a:pt x="71" y="274"/>
                  </a:lnTo>
                  <a:lnTo>
                    <a:pt x="80" y="257"/>
                  </a:lnTo>
                  <a:lnTo>
                    <a:pt x="86" y="248"/>
                  </a:lnTo>
                  <a:lnTo>
                    <a:pt x="103" y="224"/>
                  </a:lnTo>
                  <a:lnTo>
                    <a:pt x="105" y="222"/>
                  </a:lnTo>
                  <a:lnTo>
                    <a:pt x="122" y="201"/>
                  </a:lnTo>
                  <a:lnTo>
                    <a:pt x="144" y="175"/>
                  </a:lnTo>
                  <a:lnTo>
                    <a:pt x="154" y="166"/>
                  </a:lnTo>
                  <a:lnTo>
                    <a:pt x="178" y="142"/>
                  </a:lnTo>
                  <a:lnTo>
                    <a:pt x="196" y="128"/>
                  </a:lnTo>
                  <a:lnTo>
                    <a:pt x="202" y="122"/>
                  </a:lnTo>
                  <a:lnTo>
                    <a:pt x="227" y="104"/>
                  </a:lnTo>
                  <a:lnTo>
                    <a:pt x="229" y="103"/>
                  </a:lnTo>
                  <a:lnTo>
                    <a:pt x="251" y="87"/>
                  </a:lnTo>
                  <a:lnTo>
                    <a:pt x="267" y="79"/>
                  </a:lnTo>
                  <a:lnTo>
                    <a:pt x="275" y="73"/>
                  </a:lnTo>
                  <a:lnTo>
                    <a:pt x="300" y="60"/>
                  </a:lnTo>
                  <a:lnTo>
                    <a:pt x="312" y="54"/>
                  </a:lnTo>
                  <a:lnTo>
                    <a:pt x="324" y="49"/>
                  </a:lnTo>
                  <a:lnTo>
                    <a:pt x="349" y="38"/>
                  </a:lnTo>
                  <a:lnTo>
                    <a:pt x="373" y="30"/>
                  </a:lnTo>
                  <a:lnTo>
                    <a:pt x="397" y="22"/>
                  </a:lnTo>
                  <a:lnTo>
                    <a:pt x="422" y="15"/>
                  </a:lnTo>
                  <a:lnTo>
                    <a:pt x="446" y="10"/>
                  </a:lnTo>
                  <a:lnTo>
                    <a:pt x="471" y="6"/>
                  </a:lnTo>
                  <a:lnTo>
                    <a:pt x="476" y="6"/>
                  </a:lnTo>
                  <a:lnTo>
                    <a:pt x="495" y="3"/>
                  </a:lnTo>
                  <a:lnTo>
                    <a:pt x="519" y="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009090"/>
            </a:solidFill>
            <a:ln w="0">
              <a:solidFill>
                <a:srgbClr val="00909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1" name="Freeform 1755"/>
            <p:cNvSpPr>
              <a:spLocks noChangeAspect="1"/>
            </p:cNvSpPr>
            <p:nvPr/>
          </p:nvSpPr>
          <p:spPr bwMode="auto">
            <a:xfrm>
              <a:off x="2145" y="1558"/>
              <a:ext cx="1074" cy="971"/>
            </a:xfrm>
            <a:custGeom>
              <a:avLst/>
              <a:gdLst>
                <a:gd name="T0" fmla="*/ 573 w 1074"/>
                <a:gd name="T1" fmla="*/ 1 h 971"/>
                <a:gd name="T2" fmla="*/ 640 w 1074"/>
                <a:gd name="T3" fmla="*/ 10 h 971"/>
                <a:gd name="T4" fmla="*/ 720 w 1074"/>
                <a:gd name="T5" fmla="*/ 31 h 971"/>
                <a:gd name="T6" fmla="*/ 768 w 1074"/>
                <a:gd name="T7" fmla="*/ 50 h 971"/>
                <a:gd name="T8" fmla="*/ 817 w 1074"/>
                <a:gd name="T9" fmla="*/ 77 h 971"/>
                <a:gd name="T10" fmla="*/ 864 w 1074"/>
                <a:gd name="T11" fmla="*/ 108 h 971"/>
                <a:gd name="T12" fmla="*/ 895 w 1074"/>
                <a:gd name="T13" fmla="*/ 132 h 971"/>
                <a:gd name="T14" fmla="*/ 939 w 1074"/>
                <a:gd name="T15" fmla="*/ 175 h 971"/>
                <a:gd name="T16" fmla="*/ 964 w 1074"/>
                <a:gd name="T17" fmla="*/ 204 h 971"/>
                <a:gd name="T18" fmla="*/ 999 w 1074"/>
                <a:gd name="T19" fmla="*/ 254 h 971"/>
                <a:gd name="T20" fmla="*/ 1025 w 1074"/>
                <a:gd name="T21" fmla="*/ 303 h 971"/>
                <a:gd name="T22" fmla="*/ 1045 w 1074"/>
                <a:gd name="T23" fmla="*/ 350 h 971"/>
                <a:gd name="T24" fmla="*/ 1061 w 1074"/>
                <a:gd name="T25" fmla="*/ 402 h 971"/>
                <a:gd name="T26" fmla="*/ 1073 w 1074"/>
                <a:gd name="T27" fmla="*/ 472 h 971"/>
                <a:gd name="T28" fmla="*/ 1073 w 1074"/>
                <a:gd name="T29" fmla="*/ 545 h 971"/>
                <a:gd name="T30" fmla="*/ 1062 w 1074"/>
                <a:gd name="T31" fmla="*/ 618 h 971"/>
                <a:gd name="T32" fmla="*/ 1046 w 1074"/>
                <a:gd name="T33" fmla="*/ 667 h 971"/>
                <a:gd name="T34" fmla="*/ 1026 w 1074"/>
                <a:gd name="T35" fmla="*/ 716 h 971"/>
                <a:gd name="T36" fmla="*/ 996 w 1074"/>
                <a:gd name="T37" fmla="*/ 765 h 971"/>
                <a:gd name="T38" fmla="*/ 963 w 1074"/>
                <a:gd name="T39" fmla="*/ 808 h 971"/>
                <a:gd name="T40" fmla="*/ 934 w 1074"/>
                <a:gd name="T41" fmla="*/ 838 h 971"/>
                <a:gd name="T42" fmla="*/ 890 w 1074"/>
                <a:gd name="T43" fmla="*/ 873 h 971"/>
                <a:gd name="T44" fmla="*/ 842 w 1074"/>
                <a:gd name="T45" fmla="*/ 903 h 971"/>
                <a:gd name="T46" fmla="*/ 793 w 1074"/>
                <a:gd name="T47" fmla="*/ 927 h 971"/>
                <a:gd name="T48" fmla="*/ 720 w 1074"/>
                <a:gd name="T49" fmla="*/ 950 h 971"/>
                <a:gd name="T50" fmla="*/ 671 w 1074"/>
                <a:gd name="T51" fmla="*/ 960 h 971"/>
                <a:gd name="T52" fmla="*/ 598 w 1074"/>
                <a:gd name="T53" fmla="*/ 968 h 971"/>
                <a:gd name="T54" fmla="*/ 476 w 1074"/>
                <a:gd name="T55" fmla="*/ 968 h 971"/>
                <a:gd name="T56" fmla="*/ 403 w 1074"/>
                <a:gd name="T57" fmla="*/ 960 h 971"/>
                <a:gd name="T58" fmla="*/ 354 w 1074"/>
                <a:gd name="T59" fmla="*/ 950 h 971"/>
                <a:gd name="T60" fmla="*/ 305 w 1074"/>
                <a:gd name="T61" fmla="*/ 935 h 971"/>
                <a:gd name="T62" fmla="*/ 247 w 1074"/>
                <a:gd name="T63" fmla="*/ 911 h 971"/>
                <a:gd name="T64" fmla="*/ 204 w 1074"/>
                <a:gd name="T65" fmla="*/ 887 h 971"/>
                <a:gd name="T66" fmla="*/ 140 w 1074"/>
                <a:gd name="T67" fmla="*/ 838 h 971"/>
                <a:gd name="T68" fmla="*/ 110 w 1074"/>
                <a:gd name="T69" fmla="*/ 808 h 971"/>
                <a:gd name="T70" fmla="*/ 77 w 1074"/>
                <a:gd name="T71" fmla="*/ 765 h 971"/>
                <a:gd name="T72" fmla="*/ 48 w 1074"/>
                <a:gd name="T73" fmla="*/ 716 h 971"/>
                <a:gd name="T74" fmla="*/ 27 w 1074"/>
                <a:gd name="T75" fmla="*/ 667 h 971"/>
                <a:gd name="T76" fmla="*/ 12 w 1074"/>
                <a:gd name="T77" fmla="*/ 618 h 971"/>
                <a:gd name="T78" fmla="*/ 2 w 1074"/>
                <a:gd name="T79" fmla="*/ 545 h 971"/>
                <a:gd name="T80" fmla="*/ 2 w 1074"/>
                <a:gd name="T81" fmla="*/ 472 h 971"/>
                <a:gd name="T82" fmla="*/ 14 w 1074"/>
                <a:gd name="T83" fmla="*/ 402 h 971"/>
                <a:gd name="T84" fmla="*/ 28 w 1074"/>
                <a:gd name="T85" fmla="*/ 350 h 971"/>
                <a:gd name="T86" fmla="*/ 61 w 1074"/>
                <a:gd name="T87" fmla="*/ 277 h 971"/>
                <a:gd name="T88" fmla="*/ 86 w 1074"/>
                <a:gd name="T89" fmla="*/ 236 h 971"/>
                <a:gd name="T90" fmla="*/ 110 w 1074"/>
                <a:gd name="T91" fmla="*/ 203 h 971"/>
                <a:gd name="T92" fmla="*/ 153 w 1074"/>
                <a:gd name="T93" fmla="*/ 155 h 971"/>
                <a:gd name="T94" fmla="*/ 183 w 1074"/>
                <a:gd name="T95" fmla="*/ 128 h 971"/>
                <a:gd name="T96" fmla="*/ 232 w 1074"/>
                <a:gd name="T97" fmla="*/ 91 h 971"/>
                <a:gd name="T98" fmla="*/ 281 w 1074"/>
                <a:gd name="T99" fmla="*/ 62 h 971"/>
                <a:gd name="T100" fmla="*/ 330 w 1074"/>
                <a:gd name="T101" fmla="*/ 40 h 971"/>
                <a:gd name="T102" fmla="*/ 378 w 1074"/>
                <a:gd name="T103" fmla="*/ 23 h 971"/>
                <a:gd name="T104" fmla="*/ 433 w 1074"/>
                <a:gd name="T105" fmla="*/ 10 h 971"/>
                <a:gd name="T106" fmla="*/ 525 w 1074"/>
                <a:gd name="T107" fmla="*/ 0 h 9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4"/>
                <a:gd name="T163" fmla="*/ 0 h 971"/>
                <a:gd name="T164" fmla="*/ 1074 w 1074"/>
                <a:gd name="T165" fmla="*/ 971 h 97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4" h="971">
                  <a:moveTo>
                    <a:pt x="525" y="0"/>
                  </a:moveTo>
                  <a:lnTo>
                    <a:pt x="549" y="0"/>
                  </a:lnTo>
                  <a:lnTo>
                    <a:pt x="573" y="1"/>
                  </a:lnTo>
                  <a:lnTo>
                    <a:pt x="598" y="4"/>
                  </a:lnTo>
                  <a:lnTo>
                    <a:pt x="622" y="6"/>
                  </a:lnTo>
                  <a:lnTo>
                    <a:pt x="640" y="10"/>
                  </a:lnTo>
                  <a:lnTo>
                    <a:pt x="647" y="11"/>
                  </a:lnTo>
                  <a:lnTo>
                    <a:pt x="695" y="23"/>
                  </a:lnTo>
                  <a:lnTo>
                    <a:pt x="720" y="31"/>
                  </a:lnTo>
                  <a:lnTo>
                    <a:pt x="728" y="34"/>
                  </a:lnTo>
                  <a:lnTo>
                    <a:pt x="744" y="40"/>
                  </a:lnTo>
                  <a:lnTo>
                    <a:pt x="768" y="50"/>
                  </a:lnTo>
                  <a:lnTo>
                    <a:pt x="785" y="59"/>
                  </a:lnTo>
                  <a:lnTo>
                    <a:pt x="793" y="62"/>
                  </a:lnTo>
                  <a:lnTo>
                    <a:pt x="817" y="77"/>
                  </a:lnTo>
                  <a:lnTo>
                    <a:pt x="828" y="83"/>
                  </a:lnTo>
                  <a:lnTo>
                    <a:pt x="842" y="91"/>
                  </a:lnTo>
                  <a:lnTo>
                    <a:pt x="864" y="108"/>
                  </a:lnTo>
                  <a:lnTo>
                    <a:pt x="866" y="109"/>
                  </a:lnTo>
                  <a:lnTo>
                    <a:pt x="890" y="128"/>
                  </a:lnTo>
                  <a:lnTo>
                    <a:pt x="895" y="132"/>
                  </a:lnTo>
                  <a:lnTo>
                    <a:pt x="915" y="149"/>
                  </a:lnTo>
                  <a:lnTo>
                    <a:pt x="921" y="155"/>
                  </a:lnTo>
                  <a:lnTo>
                    <a:pt x="939" y="175"/>
                  </a:lnTo>
                  <a:lnTo>
                    <a:pt x="944" y="181"/>
                  </a:lnTo>
                  <a:lnTo>
                    <a:pt x="963" y="203"/>
                  </a:lnTo>
                  <a:lnTo>
                    <a:pt x="964" y="204"/>
                  </a:lnTo>
                  <a:lnTo>
                    <a:pt x="983" y="228"/>
                  </a:lnTo>
                  <a:lnTo>
                    <a:pt x="988" y="236"/>
                  </a:lnTo>
                  <a:lnTo>
                    <a:pt x="999" y="254"/>
                  </a:lnTo>
                  <a:lnTo>
                    <a:pt x="1012" y="276"/>
                  </a:lnTo>
                  <a:lnTo>
                    <a:pt x="1013" y="277"/>
                  </a:lnTo>
                  <a:lnTo>
                    <a:pt x="1025" y="303"/>
                  </a:lnTo>
                  <a:lnTo>
                    <a:pt x="1036" y="326"/>
                  </a:lnTo>
                  <a:lnTo>
                    <a:pt x="1037" y="326"/>
                  </a:lnTo>
                  <a:lnTo>
                    <a:pt x="1045" y="350"/>
                  </a:lnTo>
                  <a:lnTo>
                    <a:pt x="1054" y="375"/>
                  </a:lnTo>
                  <a:lnTo>
                    <a:pt x="1061" y="399"/>
                  </a:lnTo>
                  <a:lnTo>
                    <a:pt x="1061" y="402"/>
                  </a:lnTo>
                  <a:lnTo>
                    <a:pt x="1066" y="423"/>
                  </a:lnTo>
                  <a:lnTo>
                    <a:pt x="1069" y="448"/>
                  </a:lnTo>
                  <a:lnTo>
                    <a:pt x="1073" y="472"/>
                  </a:lnTo>
                  <a:lnTo>
                    <a:pt x="1074" y="497"/>
                  </a:lnTo>
                  <a:lnTo>
                    <a:pt x="1074" y="521"/>
                  </a:lnTo>
                  <a:lnTo>
                    <a:pt x="1073" y="545"/>
                  </a:lnTo>
                  <a:lnTo>
                    <a:pt x="1070" y="570"/>
                  </a:lnTo>
                  <a:lnTo>
                    <a:pt x="1067" y="594"/>
                  </a:lnTo>
                  <a:lnTo>
                    <a:pt x="1062" y="618"/>
                  </a:lnTo>
                  <a:lnTo>
                    <a:pt x="1061" y="622"/>
                  </a:lnTo>
                  <a:lnTo>
                    <a:pt x="1055" y="643"/>
                  </a:lnTo>
                  <a:lnTo>
                    <a:pt x="1046" y="667"/>
                  </a:lnTo>
                  <a:lnTo>
                    <a:pt x="1037" y="692"/>
                  </a:lnTo>
                  <a:lnTo>
                    <a:pt x="1037" y="693"/>
                  </a:lnTo>
                  <a:lnTo>
                    <a:pt x="1026" y="716"/>
                  </a:lnTo>
                  <a:lnTo>
                    <a:pt x="1012" y="740"/>
                  </a:lnTo>
                  <a:lnTo>
                    <a:pt x="1012" y="741"/>
                  </a:lnTo>
                  <a:lnTo>
                    <a:pt x="996" y="765"/>
                  </a:lnTo>
                  <a:lnTo>
                    <a:pt x="988" y="778"/>
                  </a:lnTo>
                  <a:lnTo>
                    <a:pt x="979" y="789"/>
                  </a:lnTo>
                  <a:lnTo>
                    <a:pt x="963" y="808"/>
                  </a:lnTo>
                  <a:lnTo>
                    <a:pt x="958" y="813"/>
                  </a:lnTo>
                  <a:lnTo>
                    <a:pt x="939" y="833"/>
                  </a:lnTo>
                  <a:lnTo>
                    <a:pt x="934" y="838"/>
                  </a:lnTo>
                  <a:lnTo>
                    <a:pt x="915" y="855"/>
                  </a:lnTo>
                  <a:lnTo>
                    <a:pt x="904" y="862"/>
                  </a:lnTo>
                  <a:lnTo>
                    <a:pt x="890" y="873"/>
                  </a:lnTo>
                  <a:lnTo>
                    <a:pt x="869" y="887"/>
                  </a:lnTo>
                  <a:lnTo>
                    <a:pt x="866" y="890"/>
                  </a:lnTo>
                  <a:lnTo>
                    <a:pt x="842" y="903"/>
                  </a:lnTo>
                  <a:lnTo>
                    <a:pt x="826" y="911"/>
                  </a:lnTo>
                  <a:lnTo>
                    <a:pt x="817" y="916"/>
                  </a:lnTo>
                  <a:lnTo>
                    <a:pt x="793" y="927"/>
                  </a:lnTo>
                  <a:lnTo>
                    <a:pt x="769" y="935"/>
                  </a:lnTo>
                  <a:lnTo>
                    <a:pt x="768" y="936"/>
                  </a:lnTo>
                  <a:lnTo>
                    <a:pt x="720" y="950"/>
                  </a:lnTo>
                  <a:lnTo>
                    <a:pt x="695" y="955"/>
                  </a:lnTo>
                  <a:lnTo>
                    <a:pt x="675" y="960"/>
                  </a:lnTo>
                  <a:lnTo>
                    <a:pt x="671" y="960"/>
                  </a:lnTo>
                  <a:lnTo>
                    <a:pt x="647" y="964"/>
                  </a:lnTo>
                  <a:lnTo>
                    <a:pt x="622" y="967"/>
                  </a:lnTo>
                  <a:lnTo>
                    <a:pt x="598" y="968"/>
                  </a:lnTo>
                  <a:lnTo>
                    <a:pt x="573" y="971"/>
                  </a:lnTo>
                  <a:lnTo>
                    <a:pt x="500" y="971"/>
                  </a:lnTo>
                  <a:lnTo>
                    <a:pt x="476" y="968"/>
                  </a:lnTo>
                  <a:lnTo>
                    <a:pt x="452" y="967"/>
                  </a:lnTo>
                  <a:lnTo>
                    <a:pt x="427" y="964"/>
                  </a:lnTo>
                  <a:lnTo>
                    <a:pt x="403" y="960"/>
                  </a:lnTo>
                  <a:lnTo>
                    <a:pt x="398" y="960"/>
                  </a:lnTo>
                  <a:lnTo>
                    <a:pt x="378" y="955"/>
                  </a:lnTo>
                  <a:lnTo>
                    <a:pt x="354" y="950"/>
                  </a:lnTo>
                  <a:lnTo>
                    <a:pt x="330" y="943"/>
                  </a:lnTo>
                  <a:lnTo>
                    <a:pt x="305" y="936"/>
                  </a:lnTo>
                  <a:lnTo>
                    <a:pt x="305" y="935"/>
                  </a:lnTo>
                  <a:lnTo>
                    <a:pt x="281" y="927"/>
                  </a:lnTo>
                  <a:lnTo>
                    <a:pt x="256" y="916"/>
                  </a:lnTo>
                  <a:lnTo>
                    <a:pt x="247" y="911"/>
                  </a:lnTo>
                  <a:lnTo>
                    <a:pt x="232" y="903"/>
                  </a:lnTo>
                  <a:lnTo>
                    <a:pt x="208" y="890"/>
                  </a:lnTo>
                  <a:lnTo>
                    <a:pt x="204" y="887"/>
                  </a:lnTo>
                  <a:lnTo>
                    <a:pt x="183" y="873"/>
                  </a:lnTo>
                  <a:lnTo>
                    <a:pt x="159" y="855"/>
                  </a:lnTo>
                  <a:lnTo>
                    <a:pt x="140" y="838"/>
                  </a:lnTo>
                  <a:lnTo>
                    <a:pt x="135" y="833"/>
                  </a:lnTo>
                  <a:lnTo>
                    <a:pt x="116" y="813"/>
                  </a:lnTo>
                  <a:lnTo>
                    <a:pt x="110" y="808"/>
                  </a:lnTo>
                  <a:lnTo>
                    <a:pt x="95" y="789"/>
                  </a:lnTo>
                  <a:lnTo>
                    <a:pt x="86" y="778"/>
                  </a:lnTo>
                  <a:lnTo>
                    <a:pt x="77" y="765"/>
                  </a:lnTo>
                  <a:lnTo>
                    <a:pt x="61" y="741"/>
                  </a:lnTo>
                  <a:lnTo>
                    <a:pt x="61" y="740"/>
                  </a:lnTo>
                  <a:lnTo>
                    <a:pt x="48" y="716"/>
                  </a:lnTo>
                  <a:lnTo>
                    <a:pt x="37" y="693"/>
                  </a:lnTo>
                  <a:lnTo>
                    <a:pt x="37" y="692"/>
                  </a:lnTo>
                  <a:lnTo>
                    <a:pt x="27" y="667"/>
                  </a:lnTo>
                  <a:lnTo>
                    <a:pt x="19" y="643"/>
                  </a:lnTo>
                  <a:lnTo>
                    <a:pt x="14" y="622"/>
                  </a:lnTo>
                  <a:lnTo>
                    <a:pt x="12" y="618"/>
                  </a:lnTo>
                  <a:lnTo>
                    <a:pt x="8" y="594"/>
                  </a:lnTo>
                  <a:lnTo>
                    <a:pt x="4" y="570"/>
                  </a:lnTo>
                  <a:lnTo>
                    <a:pt x="2" y="545"/>
                  </a:lnTo>
                  <a:lnTo>
                    <a:pt x="0" y="521"/>
                  </a:lnTo>
                  <a:lnTo>
                    <a:pt x="0" y="497"/>
                  </a:lnTo>
                  <a:lnTo>
                    <a:pt x="2" y="472"/>
                  </a:lnTo>
                  <a:lnTo>
                    <a:pt x="4" y="448"/>
                  </a:lnTo>
                  <a:lnTo>
                    <a:pt x="9" y="423"/>
                  </a:lnTo>
                  <a:lnTo>
                    <a:pt x="14" y="402"/>
                  </a:lnTo>
                  <a:lnTo>
                    <a:pt x="14" y="399"/>
                  </a:lnTo>
                  <a:lnTo>
                    <a:pt x="21" y="375"/>
                  </a:lnTo>
                  <a:lnTo>
                    <a:pt x="28" y="350"/>
                  </a:lnTo>
                  <a:lnTo>
                    <a:pt x="37" y="326"/>
                  </a:lnTo>
                  <a:lnTo>
                    <a:pt x="48" y="303"/>
                  </a:lnTo>
                  <a:lnTo>
                    <a:pt x="61" y="277"/>
                  </a:lnTo>
                  <a:lnTo>
                    <a:pt x="61" y="276"/>
                  </a:lnTo>
                  <a:lnTo>
                    <a:pt x="76" y="254"/>
                  </a:lnTo>
                  <a:lnTo>
                    <a:pt x="86" y="236"/>
                  </a:lnTo>
                  <a:lnTo>
                    <a:pt x="91" y="228"/>
                  </a:lnTo>
                  <a:lnTo>
                    <a:pt x="109" y="204"/>
                  </a:lnTo>
                  <a:lnTo>
                    <a:pt x="110" y="203"/>
                  </a:lnTo>
                  <a:lnTo>
                    <a:pt x="129" y="181"/>
                  </a:lnTo>
                  <a:lnTo>
                    <a:pt x="135" y="175"/>
                  </a:lnTo>
                  <a:lnTo>
                    <a:pt x="153" y="155"/>
                  </a:lnTo>
                  <a:lnTo>
                    <a:pt x="159" y="149"/>
                  </a:lnTo>
                  <a:lnTo>
                    <a:pt x="180" y="132"/>
                  </a:lnTo>
                  <a:lnTo>
                    <a:pt x="183" y="128"/>
                  </a:lnTo>
                  <a:lnTo>
                    <a:pt x="208" y="109"/>
                  </a:lnTo>
                  <a:lnTo>
                    <a:pt x="210" y="108"/>
                  </a:lnTo>
                  <a:lnTo>
                    <a:pt x="232" y="91"/>
                  </a:lnTo>
                  <a:lnTo>
                    <a:pt x="245" y="83"/>
                  </a:lnTo>
                  <a:lnTo>
                    <a:pt x="256" y="77"/>
                  </a:lnTo>
                  <a:lnTo>
                    <a:pt x="281" y="62"/>
                  </a:lnTo>
                  <a:lnTo>
                    <a:pt x="290" y="59"/>
                  </a:lnTo>
                  <a:lnTo>
                    <a:pt x="305" y="50"/>
                  </a:lnTo>
                  <a:lnTo>
                    <a:pt x="330" y="40"/>
                  </a:lnTo>
                  <a:lnTo>
                    <a:pt x="346" y="34"/>
                  </a:lnTo>
                  <a:lnTo>
                    <a:pt x="354" y="31"/>
                  </a:lnTo>
                  <a:lnTo>
                    <a:pt x="378" y="23"/>
                  </a:lnTo>
                  <a:lnTo>
                    <a:pt x="403" y="17"/>
                  </a:lnTo>
                  <a:lnTo>
                    <a:pt x="427" y="11"/>
                  </a:lnTo>
                  <a:lnTo>
                    <a:pt x="433" y="10"/>
                  </a:lnTo>
                  <a:lnTo>
                    <a:pt x="452" y="6"/>
                  </a:lnTo>
                  <a:lnTo>
                    <a:pt x="500" y="1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009F9F"/>
            </a:solidFill>
            <a:ln w="0">
              <a:solidFill>
                <a:srgbClr val="009F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3" name="Freeform 1756"/>
            <p:cNvSpPr>
              <a:spLocks noChangeAspect="1"/>
            </p:cNvSpPr>
            <p:nvPr/>
          </p:nvSpPr>
          <p:spPr bwMode="auto">
            <a:xfrm>
              <a:off x="2162" y="1576"/>
              <a:ext cx="1040" cy="942"/>
            </a:xfrm>
            <a:custGeom>
              <a:avLst/>
              <a:gdLst>
                <a:gd name="T0" fmla="*/ 556 w 1040"/>
                <a:gd name="T1" fmla="*/ 1 h 942"/>
                <a:gd name="T2" fmla="*/ 630 w 1040"/>
                <a:gd name="T3" fmla="*/ 12 h 942"/>
                <a:gd name="T4" fmla="*/ 678 w 1040"/>
                <a:gd name="T5" fmla="*/ 24 h 942"/>
                <a:gd name="T6" fmla="*/ 727 w 1040"/>
                <a:gd name="T7" fmla="*/ 42 h 942"/>
                <a:gd name="T8" fmla="*/ 776 w 1040"/>
                <a:gd name="T9" fmla="*/ 66 h 942"/>
                <a:gd name="T10" fmla="*/ 825 w 1040"/>
                <a:gd name="T11" fmla="*/ 96 h 942"/>
                <a:gd name="T12" fmla="*/ 878 w 1040"/>
                <a:gd name="T13" fmla="*/ 137 h 942"/>
                <a:gd name="T14" fmla="*/ 922 w 1040"/>
                <a:gd name="T15" fmla="*/ 183 h 942"/>
                <a:gd name="T16" fmla="*/ 946 w 1040"/>
                <a:gd name="T17" fmla="*/ 214 h 942"/>
                <a:gd name="T18" fmla="*/ 976 w 1040"/>
                <a:gd name="T19" fmla="*/ 259 h 942"/>
                <a:gd name="T20" fmla="*/ 1010 w 1040"/>
                <a:gd name="T21" fmla="*/ 332 h 942"/>
                <a:gd name="T22" fmla="*/ 1026 w 1040"/>
                <a:gd name="T23" fmla="*/ 381 h 942"/>
                <a:gd name="T24" fmla="*/ 1038 w 1040"/>
                <a:gd name="T25" fmla="*/ 454 h 942"/>
                <a:gd name="T26" fmla="*/ 1039 w 1040"/>
                <a:gd name="T27" fmla="*/ 527 h 942"/>
                <a:gd name="T28" fmla="*/ 1027 w 1040"/>
                <a:gd name="T29" fmla="*/ 600 h 942"/>
                <a:gd name="T30" fmla="*/ 1013 w 1040"/>
                <a:gd name="T31" fmla="*/ 649 h 942"/>
                <a:gd name="T32" fmla="*/ 978 w 1040"/>
                <a:gd name="T33" fmla="*/ 722 h 942"/>
                <a:gd name="T34" fmla="*/ 946 w 1040"/>
                <a:gd name="T35" fmla="*/ 768 h 942"/>
                <a:gd name="T36" fmla="*/ 921 w 1040"/>
                <a:gd name="T37" fmla="*/ 795 h 942"/>
                <a:gd name="T38" fmla="*/ 864 w 1040"/>
                <a:gd name="T39" fmla="*/ 844 h 942"/>
                <a:gd name="T40" fmla="*/ 825 w 1040"/>
                <a:gd name="T41" fmla="*/ 870 h 942"/>
                <a:gd name="T42" fmla="*/ 751 w 1040"/>
                <a:gd name="T43" fmla="*/ 905 h 942"/>
                <a:gd name="T44" fmla="*/ 703 w 1040"/>
                <a:gd name="T45" fmla="*/ 921 h 942"/>
                <a:gd name="T46" fmla="*/ 630 w 1040"/>
                <a:gd name="T47" fmla="*/ 935 h 942"/>
                <a:gd name="T48" fmla="*/ 561 w 1040"/>
                <a:gd name="T49" fmla="*/ 942 h 942"/>
                <a:gd name="T50" fmla="*/ 435 w 1040"/>
                <a:gd name="T51" fmla="*/ 938 h 942"/>
                <a:gd name="T52" fmla="*/ 361 w 1040"/>
                <a:gd name="T53" fmla="*/ 927 h 942"/>
                <a:gd name="T54" fmla="*/ 313 w 1040"/>
                <a:gd name="T55" fmla="*/ 913 h 942"/>
                <a:gd name="T56" fmla="*/ 239 w 1040"/>
                <a:gd name="T57" fmla="*/ 883 h 942"/>
                <a:gd name="T58" fmla="*/ 191 w 1040"/>
                <a:gd name="T59" fmla="*/ 856 h 942"/>
                <a:gd name="T60" fmla="*/ 142 w 1040"/>
                <a:gd name="T61" fmla="*/ 818 h 942"/>
                <a:gd name="T62" fmla="*/ 93 w 1040"/>
                <a:gd name="T63" fmla="*/ 768 h 942"/>
                <a:gd name="T64" fmla="*/ 62 w 1040"/>
                <a:gd name="T65" fmla="*/ 722 h 942"/>
                <a:gd name="T66" fmla="*/ 37 w 1040"/>
                <a:gd name="T67" fmla="*/ 674 h 942"/>
                <a:gd name="T68" fmla="*/ 19 w 1040"/>
                <a:gd name="T69" fmla="*/ 625 h 942"/>
                <a:gd name="T70" fmla="*/ 4 w 1040"/>
                <a:gd name="T71" fmla="*/ 552 h 942"/>
                <a:gd name="T72" fmla="*/ 0 w 1040"/>
                <a:gd name="T73" fmla="*/ 479 h 942"/>
                <a:gd name="T74" fmla="*/ 8 w 1040"/>
                <a:gd name="T75" fmla="*/ 405 h 942"/>
                <a:gd name="T76" fmla="*/ 22 w 1040"/>
                <a:gd name="T77" fmla="*/ 357 h 942"/>
                <a:gd name="T78" fmla="*/ 52 w 1040"/>
                <a:gd name="T79" fmla="*/ 285 h 942"/>
                <a:gd name="T80" fmla="*/ 79 w 1040"/>
                <a:gd name="T81" fmla="*/ 236 h 942"/>
                <a:gd name="T82" fmla="*/ 118 w 1040"/>
                <a:gd name="T83" fmla="*/ 183 h 942"/>
                <a:gd name="T84" fmla="*/ 163 w 1040"/>
                <a:gd name="T85" fmla="*/ 137 h 942"/>
                <a:gd name="T86" fmla="*/ 215 w 1040"/>
                <a:gd name="T87" fmla="*/ 96 h 942"/>
                <a:gd name="T88" fmla="*/ 264 w 1040"/>
                <a:gd name="T89" fmla="*/ 66 h 942"/>
                <a:gd name="T90" fmla="*/ 313 w 1040"/>
                <a:gd name="T91" fmla="*/ 42 h 942"/>
                <a:gd name="T92" fmla="*/ 361 w 1040"/>
                <a:gd name="T93" fmla="*/ 24 h 942"/>
                <a:gd name="T94" fmla="*/ 410 w 1040"/>
                <a:gd name="T95" fmla="*/ 12 h 942"/>
                <a:gd name="T96" fmla="*/ 483 w 1040"/>
                <a:gd name="T97" fmla="*/ 1 h 9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40"/>
                <a:gd name="T148" fmla="*/ 0 h 942"/>
                <a:gd name="T149" fmla="*/ 1040 w 1040"/>
                <a:gd name="T150" fmla="*/ 942 h 9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40" h="942">
                  <a:moveTo>
                    <a:pt x="508" y="0"/>
                  </a:moveTo>
                  <a:lnTo>
                    <a:pt x="532" y="0"/>
                  </a:lnTo>
                  <a:lnTo>
                    <a:pt x="556" y="1"/>
                  </a:lnTo>
                  <a:lnTo>
                    <a:pt x="581" y="4"/>
                  </a:lnTo>
                  <a:lnTo>
                    <a:pt x="605" y="7"/>
                  </a:lnTo>
                  <a:lnTo>
                    <a:pt x="630" y="12"/>
                  </a:lnTo>
                  <a:lnTo>
                    <a:pt x="649" y="16"/>
                  </a:lnTo>
                  <a:lnTo>
                    <a:pt x="654" y="17"/>
                  </a:lnTo>
                  <a:lnTo>
                    <a:pt x="678" y="24"/>
                  </a:lnTo>
                  <a:lnTo>
                    <a:pt x="703" y="32"/>
                  </a:lnTo>
                  <a:lnTo>
                    <a:pt x="723" y="41"/>
                  </a:lnTo>
                  <a:lnTo>
                    <a:pt x="727" y="42"/>
                  </a:lnTo>
                  <a:lnTo>
                    <a:pt x="751" y="53"/>
                  </a:lnTo>
                  <a:lnTo>
                    <a:pt x="775" y="65"/>
                  </a:lnTo>
                  <a:lnTo>
                    <a:pt x="776" y="66"/>
                  </a:lnTo>
                  <a:lnTo>
                    <a:pt x="800" y="79"/>
                  </a:lnTo>
                  <a:lnTo>
                    <a:pt x="815" y="90"/>
                  </a:lnTo>
                  <a:lnTo>
                    <a:pt x="825" y="96"/>
                  </a:lnTo>
                  <a:lnTo>
                    <a:pt x="849" y="114"/>
                  </a:lnTo>
                  <a:lnTo>
                    <a:pt x="873" y="134"/>
                  </a:lnTo>
                  <a:lnTo>
                    <a:pt x="878" y="137"/>
                  </a:lnTo>
                  <a:lnTo>
                    <a:pt x="898" y="157"/>
                  </a:lnTo>
                  <a:lnTo>
                    <a:pt x="903" y="163"/>
                  </a:lnTo>
                  <a:lnTo>
                    <a:pt x="922" y="183"/>
                  </a:lnTo>
                  <a:lnTo>
                    <a:pt x="924" y="186"/>
                  </a:lnTo>
                  <a:lnTo>
                    <a:pt x="943" y="210"/>
                  </a:lnTo>
                  <a:lnTo>
                    <a:pt x="946" y="214"/>
                  </a:lnTo>
                  <a:lnTo>
                    <a:pt x="961" y="236"/>
                  </a:lnTo>
                  <a:lnTo>
                    <a:pt x="971" y="251"/>
                  </a:lnTo>
                  <a:lnTo>
                    <a:pt x="976" y="259"/>
                  </a:lnTo>
                  <a:lnTo>
                    <a:pt x="989" y="285"/>
                  </a:lnTo>
                  <a:lnTo>
                    <a:pt x="1001" y="308"/>
                  </a:lnTo>
                  <a:lnTo>
                    <a:pt x="1010" y="332"/>
                  </a:lnTo>
                  <a:lnTo>
                    <a:pt x="1019" y="357"/>
                  </a:lnTo>
                  <a:lnTo>
                    <a:pt x="1020" y="360"/>
                  </a:lnTo>
                  <a:lnTo>
                    <a:pt x="1026" y="381"/>
                  </a:lnTo>
                  <a:lnTo>
                    <a:pt x="1031" y="405"/>
                  </a:lnTo>
                  <a:lnTo>
                    <a:pt x="1035" y="430"/>
                  </a:lnTo>
                  <a:lnTo>
                    <a:pt x="1038" y="454"/>
                  </a:lnTo>
                  <a:lnTo>
                    <a:pt x="1040" y="479"/>
                  </a:lnTo>
                  <a:lnTo>
                    <a:pt x="1040" y="503"/>
                  </a:lnTo>
                  <a:lnTo>
                    <a:pt x="1039" y="527"/>
                  </a:lnTo>
                  <a:lnTo>
                    <a:pt x="1037" y="552"/>
                  </a:lnTo>
                  <a:lnTo>
                    <a:pt x="1033" y="576"/>
                  </a:lnTo>
                  <a:lnTo>
                    <a:pt x="1027" y="600"/>
                  </a:lnTo>
                  <a:lnTo>
                    <a:pt x="1021" y="625"/>
                  </a:lnTo>
                  <a:lnTo>
                    <a:pt x="1020" y="630"/>
                  </a:lnTo>
                  <a:lnTo>
                    <a:pt x="1013" y="649"/>
                  </a:lnTo>
                  <a:lnTo>
                    <a:pt x="1003" y="674"/>
                  </a:lnTo>
                  <a:lnTo>
                    <a:pt x="991" y="698"/>
                  </a:lnTo>
                  <a:lnTo>
                    <a:pt x="978" y="722"/>
                  </a:lnTo>
                  <a:lnTo>
                    <a:pt x="971" y="734"/>
                  </a:lnTo>
                  <a:lnTo>
                    <a:pt x="961" y="747"/>
                  </a:lnTo>
                  <a:lnTo>
                    <a:pt x="946" y="768"/>
                  </a:lnTo>
                  <a:lnTo>
                    <a:pt x="943" y="771"/>
                  </a:lnTo>
                  <a:lnTo>
                    <a:pt x="922" y="795"/>
                  </a:lnTo>
                  <a:lnTo>
                    <a:pt x="921" y="795"/>
                  </a:lnTo>
                  <a:lnTo>
                    <a:pt x="896" y="820"/>
                  </a:lnTo>
                  <a:lnTo>
                    <a:pt x="873" y="838"/>
                  </a:lnTo>
                  <a:lnTo>
                    <a:pt x="864" y="844"/>
                  </a:lnTo>
                  <a:lnTo>
                    <a:pt x="849" y="856"/>
                  </a:lnTo>
                  <a:lnTo>
                    <a:pt x="829" y="869"/>
                  </a:lnTo>
                  <a:lnTo>
                    <a:pt x="825" y="870"/>
                  </a:lnTo>
                  <a:lnTo>
                    <a:pt x="800" y="883"/>
                  </a:lnTo>
                  <a:lnTo>
                    <a:pt x="776" y="895"/>
                  </a:lnTo>
                  <a:lnTo>
                    <a:pt x="751" y="905"/>
                  </a:lnTo>
                  <a:lnTo>
                    <a:pt x="727" y="913"/>
                  </a:lnTo>
                  <a:lnTo>
                    <a:pt x="714" y="917"/>
                  </a:lnTo>
                  <a:lnTo>
                    <a:pt x="703" y="921"/>
                  </a:lnTo>
                  <a:lnTo>
                    <a:pt x="678" y="927"/>
                  </a:lnTo>
                  <a:lnTo>
                    <a:pt x="654" y="931"/>
                  </a:lnTo>
                  <a:lnTo>
                    <a:pt x="630" y="935"/>
                  </a:lnTo>
                  <a:lnTo>
                    <a:pt x="605" y="938"/>
                  </a:lnTo>
                  <a:lnTo>
                    <a:pt x="581" y="941"/>
                  </a:lnTo>
                  <a:lnTo>
                    <a:pt x="561" y="942"/>
                  </a:lnTo>
                  <a:lnTo>
                    <a:pt x="478" y="942"/>
                  </a:lnTo>
                  <a:lnTo>
                    <a:pt x="459" y="941"/>
                  </a:lnTo>
                  <a:lnTo>
                    <a:pt x="435" y="938"/>
                  </a:lnTo>
                  <a:lnTo>
                    <a:pt x="410" y="935"/>
                  </a:lnTo>
                  <a:lnTo>
                    <a:pt x="386" y="931"/>
                  </a:lnTo>
                  <a:lnTo>
                    <a:pt x="361" y="927"/>
                  </a:lnTo>
                  <a:lnTo>
                    <a:pt x="337" y="921"/>
                  </a:lnTo>
                  <a:lnTo>
                    <a:pt x="326" y="917"/>
                  </a:lnTo>
                  <a:lnTo>
                    <a:pt x="313" y="913"/>
                  </a:lnTo>
                  <a:lnTo>
                    <a:pt x="288" y="905"/>
                  </a:lnTo>
                  <a:lnTo>
                    <a:pt x="258" y="893"/>
                  </a:lnTo>
                  <a:lnTo>
                    <a:pt x="239" y="883"/>
                  </a:lnTo>
                  <a:lnTo>
                    <a:pt x="215" y="870"/>
                  </a:lnTo>
                  <a:lnTo>
                    <a:pt x="212" y="869"/>
                  </a:lnTo>
                  <a:lnTo>
                    <a:pt x="191" y="856"/>
                  </a:lnTo>
                  <a:lnTo>
                    <a:pt x="166" y="838"/>
                  </a:lnTo>
                  <a:lnTo>
                    <a:pt x="145" y="820"/>
                  </a:lnTo>
                  <a:lnTo>
                    <a:pt x="142" y="818"/>
                  </a:lnTo>
                  <a:lnTo>
                    <a:pt x="118" y="795"/>
                  </a:lnTo>
                  <a:lnTo>
                    <a:pt x="97" y="771"/>
                  </a:lnTo>
                  <a:lnTo>
                    <a:pt x="93" y="768"/>
                  </a:lnTo>
                  <a:lnTo>
                    <a:pt x="78" y="747"/>
                  </a:lnTo>
                  <a:lnTo>
                    <a:pt x="69" y="734"/>
                  </a:lnTo>
                  <a:lnTo>
                    <a:pt x="62" y="722"/>
                  </a:lnTo>
                  <a:lnTo>
                    <a:pt x="49" y="698"/>
                  </a:lnTo>
                  <a:lnTo>
                    <a:pt x="44" y="691"/>
                  </a:lnTo>
                  <a:lnTo>
                    <a:pt x="37" y="674"/>
                  </a:lnTo>
                  <a:lnTo>
                    <a:pt x="28" y="649"/>
                  </a:lnTo>
                  <a:lnTo>
                    <a:pt x="20" y="630"/>
                  </a:lnTo>
                  <a:lnTo>
                    <a:pt x="19" y="625"/>
                  </a:lnTo>
                  <a:lnTo>
                    <a:pt x="12" y="600"/>
                  </a:lnTo>
                  <a:lnTo>
                    <a:pt x="7" y="576"/>
                  </a:lnTo>
                  <a:lnTo>
                    <a:pt x="4" y="552"/>
                  </a:lnTo>
                  <a:lnTo>
                    <a:pt x="1" y="527"/>
                  </a:lnTo>
                  <a:lnTo>
                    <a:pt x="0" y="503"/>
                  </a:lnTo>
                  <a:lnTo>
                    <a:pt x="0" y="479"/>
                  </a:lnTo>
                  <a:lnTo>
                    <a:pt x="1" y="454"/>
                  </a:lnTo>
                  <a:lnTo>
                    <a:pt x="5" y="430"/>
                  </a:lnTo>
                  <a:lnTo>
                    <a:pt x="8" y="405"/>
                  </a:lnTo>
                  <a:lnTo>
                    <a:pt x="14" y="381"/>
                  </a:lnTo>
                  <a:lnTo>
                    <a:pt x="20" y="360"/>
                  </a:lnTo>
                  <a:lnTo>
                    <a:pt x="22" y="357"/>
                  </a:lnTo>
                  <a:lnTo>
                    <a:pt x="30" y="332"/>
                  </a:lnTo>
                  <a:lnTo>
                    <a:pt x="44" y="296"/>
                  </a:lnTo>
                  <a:lnTo>
                    <a:pt x="52" y="285"/>
                  </a:lnTo>
                  <a:lnTo>
                    <a:pt x="65" y="259"/>
                  </a:lnTo>
                  <a:lnTo>
                    <a:pt x="69" y="251"/>
                  </a:lnTo>
                  <a:lnTo>
                    <a:pt x="79" y="236"/>
                  </a:lnTo>
                  <a:lnTo>
                    <a:pt x="96" y="210"/>
                  </a:lnTo>
                  <a:lnTo>
                    <a:pt x="115" y="186"/>
                  </a:lnTo>
                  <a:lnTo>
                    <a:pt x="118" y="183"/>
                  </a:lnTo>
                  <a:lnTo>
                    <a:pt x="138" y="163"/>
                  </a:lnTo>
                  <a:lnTo>
                    <a:pt x="142" y="157"/>
                  </a:lnTo>
                  <a:lnTo>
                    <a:pt x="163" y="137"/>
                  </a:lnTo>
                  <a:lnTo>
                    <a:pt x="166" y="134"/>
                  </a:lnTo>
                  <a:lnTo>
                    <a:pt x="191" y="114"/>
                  </a:lnTo>
                  <a:lnTo>
                    <a:pt x="215" y="96"/>
                  </a:lnTo>
                  <a:lnTo>
                    <a:pt x="225" y="90"/>
                  </a:lnTo>
                  <a:lnTo>
                    <a:pt x="239" y="79"/>
                  </a:lnTo>
                  <a:lnTo>
                    <a:pt x="264" y="66"/>
                  </a:lnTo>
                  <a:lnTo>
                    <a:pt x="265" y="65"/>
                  </a:lnTo>
                  <a:lnTo>
                    <a:pt x="288" y="53"/>
                  </a:lnTo>
                  <a:lnTo>
                    <a:pt x="313" y="42"/>
                  </a:lnTo>
                  <a:lnTo>
                    <a:pt x="316" y="41"/>
                  </a:lnTo>
                  <a:lnTo>
                    <a:pt x="337" y="32"/>
                  </a:lnTo>
                  <a:lnTo>
                    <a:pt x="361" y="24"/>
                  </a:lnTo>
                  <a:lnTo>
                    <a:pt x="386" y="17"/>
                  </a:lnTo>
                  <a:lnTo>
                    <a:pt x="391" y="16"/>
                  </a:lnTo>
                  <a:lnTo>
                    <a:pt x="410" y="12"/>
                  </a:lnTo>
                  <a:lnTo>
                    <a:pt x="435" y="7"/>
                  </a:lnTo>
                  <a:lnTo>
                    <a:pt x="459" y="4"/>
                  </a:lnTo>
                  <a:lnTo>
                    <a:pt x="483" y="1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0AFAF"/>
            </a:solidFill>
            <a:ln w="0">
              <a:solidFill>
                <a:srgbClr val="00AFA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4" name="Freeform 1757"/>
            <p:cNvSpPr>
              <a:spLocks noChangeAspect="1"/>
            </p:cNvSpPr>
            <p:nvPr/>
          </p:nvSpPr>
          <p:spPr bwMode="auto">
            <a:xfrm>
              <a:off x="2178" y="1593"/>
              <a:ext cx="1009" cy="917"/>
            </a:xfrm>
            <a:custGeom>
              <a:avLst/>
              <a:gdLst>
                <a:gd name="T0" fmla="*/ 540 w 1009"/>
                <a:gd name="T1" fmla="*/ 1 h 917"/>
                <a:gd name="T2" fmla="*/ 614 w 1009"/>
                <a:gd name="T3" fmla="*/ 12 h 917"/>
                <a:gd name="T4" fmla="*/ 662 w 1009"/>
                <a:gd name="T5" fmla="*/ 25 h 917"/>
                <a:gd name="T6" fmla="*/ 722 w 1009"/>
                <a:gd name="T7" fmla="*/ 48 h 917"/>
                <a:gd name="T8" fmla="*/ 768 w 1009"/>
                <a:gd name="T9" fmla="*/ 73 h 917"/>
                <a:gd name="T10" fmla="*/ 809 w 1009"/>
                <a:gd name="T11" fmla="*/ 98 h 917"/>
                <a:gd name="T12" fmla="*/ 857 w 1009"/>
                <a:gd name="T13" fmla="*/ 138 h 917"/>
                <a:gd name="T14" fmla="*/ 906 w 1009"/>
                <a:gd name="T15" fmla="*/ 192 h 917"/>
                <a:gd name="T16" fmla="*/ 930 w 1009"/>
                <a:gd name="T17" fmla="*/ 224 h 917"/>
                <a:gd name="T18" fmla="*/ 955 w 1009"/>
                <a:gd name="T19" fmla="*/ 268 h 917"/>
                <a:gd name="T20" fmla="*/ 979 w 1009"/>
                <a:gd name="T21" fmla="*/ 320 h 917"/>
                <a:gd name="T22" fmla="*/ 999 w 1009"/>
                <a:gd name="T23" fmla="*/ 388 h 917"/>
                <a:gd name="T24" fmla="*/ 1006 w 1009"/>
                <a:gd name="T25" fmla="*/ 437 h 917"/>
                <a:gd name="T26" fmla="*/ 1007 w 1009"/>
                <a:gd name="T27" fmla="*/ 510 h 917"/>
                <a:gd name="T28" fmla="*/ 1001 w 1009"/>
                <a:gd name="T29" fmla="*/ 559 h 917"/>
                <a:gd name="T30" fmla="*/ 981 w 1009"/>
                <a:gd name="T31" fmla="*/ 632 h 917"/>
                <a:gd name="T32" fmla="*/ 955 w 1009"/>
                <a:gd name="T33" fmla="*/ 691 h 917"/>
                <a:gd name="T34" fmla="*/ 929 w 1009"/>
                <a:gd name="T35" fmla="*/ 730 h 917"/>
                <a:gd name="T36" fmla="*/ 887 w 1009"/>
                <a:gd name="T37" fmla="*/ 778 h 917"/>
                <a:gd name="T38" fmla="*/ 857 w 1009"/>
                <a:gd name="T39" fmla="*/ 806 h 917"/>
                <a:gd name="T40" fmla="*/ 809 w 1009"/>
                <a:gd name="T41" fmla="*/ 840 h 917"/>
                <a:gd name="T42" fmla="*/ 736 w 1009"/>
                <a:gd name="T43" fmla="*/ 876 h 917"/>
                <a:gd name="T44" fmla="*/ 687 w 1009"/>
                <a:gd name="T45" fmla="*/ 893 h 917"/>
                <a:gd name="T46" fmla="*/ 589 w 1009"/>
                <a:gd name="T47" fmla="*/ 912 h 917"/>
                <a:gd name="T48" fmla="*/ 516 w 1009"/>
                <a:gd name="T49" fmla="*/ 917 h 917"/>
                <a:gd name="T50" fmla="*/ 443 w 1009"/>
                <a:gd name="T51" fmla="*/ 914 h 917"/>
                <a:gd name="T52" fmla="*/ 352 w 1009"/>
                <a:gd name="T53" fmla="*/ 900 h 917"/>
                <a:gd name="T54" fmla="*/ 297 w 1009"/>
                <a:gd name="T55" fmla="*/ 886 h 917"/>
                <a:gd name="T56" fmla="*/ 248 w 1009"/>
                <a:gd name="T57" fmla="*/ 866 h 917"/>
                <a:gd name="T58" fmla="*/ 199 w 1009"/>
                <a:gd name="T59" fmla="*/ 840 h 917"/>
                <a:gd name="T60" fmla="*/ 150 w 1009"/>
                <a:gd name="T61" fmla="*/ 806 h 917"/>
                <a:gd name="T62" fmla="*/ 120 w 1009"/>
                <a:gd name="T63" fmla="*/ 778 h 917"/>
                <a:gd name="T64" fmla="*/ 79 w 1009"/>
                <a:gd name="T65" fmla="*/ 730 h 917"/>
                <a:gd name="T66" fmla="*/ 53 w 1009"/>
                <a:gd name="T67" fmla="*/ 691 h 917"/>
                <a:gd name="T68" fmla="*/ 26 w 1009"/>
                <a:gd name="T69" fmla="*/ 632 h 917"/>
                <a:gd name="T70" fmla="*/ 6 w 1009"/>
                <a:gd name="T71" fmla="*/ 559 h 917"/>
                <a:gd name="T72" fmla="*/ 0 w 1009"/>
                <a:gd name="T73" fmla="*/ 510 h 917"/>
                <a:gd name="T74" fmla="*/ 4 w 1009"/>
                <a:gd name="T75" fmla="*/ 413 h 917"/>
                <a:gd name="T76" fmla="*/ 14 w 1009"/>
                <a:gd name="T77" fmla="*/ 364 h 917"/>
                <a:gd name="T78" fmla="*/ 31 w 1009"/>
                <a:gd name="T79" fmla="*/ 315 h 917"/>
                <a:gd name="T80" fmla="*/ 53 w 1009"/>
                <a:gd name="T81" fmla="*/ 266 h 917"/>
                <a:gd name="T82" fmla="*/ 82 w 1009"/>
                <a:gd name="T83" fmla="*/ 219 h 917"/>
                <a:gd name="T84" fmla="*/ 120 w 1009"/>
                <a:gd name="T85" fmla="*/ 169 h 917"/>
                <a:gd name="T86" fmla="*/ 171 w 1009"/>
                <a:gd name="T87" fmla="*/ 120 h 917"/>
                <a:gd name="T88" fmla="*/ 202 w 1009"/>
                <a:gd name="T89" fmla="*/ 97 h 917"/>
                <a:gd name="T90" fmla="*/ 248 w 1009"/>
                <a:gd name="T91" fmla="*/ 67 h 917"/>
                <a:gd name="T92" fmla="*/ 321 w 1009"/>
                <a:gd name="T93" fmla="*/ 33 h 917"/>
                <a:gd name="T94" fmla="*/ 370 w 1009"/>
                <a:gd name="T95" fmla="*/ 18 h 917"/>
                <a:gd name="T96" fmla="*/ 443 w 1009"/>
                <a:gd name="T97" fmla="*/ 3 h 9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09"/>
                <a:gd name="T148" fmla="*/ 0 h 917"/>
                <a:gd name="T149" fmla="*/ 1009 w 1009"/>
                <a:gd name="T150" fmla="*/ 917 h 9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09" h="917">
                  <a:moveTo>
                    <a:pt x="492" y="0"/>
                  </a:moveTo>
                  <a:lnTo>
                    <a:pt x="516" y="0"/>
                  </a:lnTo>
                  <a:lnTo>
                    <a:pt x="540" y="1"/>
                  </a:lnTo>
                  <a:lnTo>
                    <a:pt x="565" y="3"/>
                  </a:lnTo>
                  <a:lnTo>
                    <a:pt x="589" y="7"/>
                  </a:lnTo>
                  <a:lnTo>
                    <a:pt x="614" y="12"/>
                  </a:lnTo>
                  <a:lnTo>
                    <a:pt x="638" y="18"/>
                  </a:lnTo>
                  <a:lnTo>
                    <a:pt x="660" y="24"/>
                  </a:lnTo>
                  <a:lnTo>
                    <a:pt x="662" y="25"/>
                  </a:lnTo>
                  <a:lnTo>
                    <a:pt x="687" y="33"/>
                  </a:lnTo>
                  <a:lnTo>
                    <a:pt x="711" y="43"/>
                  </a:lnTo>
                  <a:lnTo>
                    <a:pt x="722" y="48"/>
                  </a:lnTo>
                  <a:lnTo>
                    <a:pt x="735" y="54"/>
                  </a:lnTo>
                  <a:lnTo>
                    <a:pt x="760" y="67"/>
                  </a:lnTo>
                  <a:lnTo>
                    <a:pt x="768" y="73"/>
                  </a:lnTo>
                  <a:lnTo>
                    <a:pt x="784" y="82"/>
                  </a:lnTo>
                  <a:lnTo>
                    <a:pt x="805" y="97"/>
                  </a:lnTo>
                  <a:lnTo>
                    <a:pt x="809" y="98"/>
                  </a:lnTo>
                  <a:lnTo>
                    <a:pt x="833" y="117"/>
                  </a:lnTo>
                  <a:lnTo>
                    <a:pt x="836" y="120"/>
                  </a:lnTo>
                  <a:lnTo>
                    <a:pt x="857" y="138"/>
                  </a:lnTo>
                  <a:lnTo>
                    <a:pt x="882" y="164"/>
                  </a:lnTo>
                  <a:lnTo>
                    <a:pt x="887" y="169"/>
                  </a:lnTo>
                  <a:lnTo>
                    <a:pt x="906" y="192"/>
                  </a:lnTo>
                  <a:lnTo>
                    <a:pt x="908" y="193"/>
                  </a:lnTo>
                  <a:lnTo>
                    <a:pt x="926" y="219"/>
                  </a:lnTo>
                  <a:lnTo>
                    <a:pt x="930" y="224"/>
                  </a:lnTo>
                  <a:lnTo>
                    <a:pt x="942" y="242"/>
                  </a:lnTo>
                  <a:lnTo>
                    <a:pt x="955" y="266"/>
                  </a:lnTo>
                  <a:lnTo>
                    <a:pt x="955" y="268"/>
                  </a:lnTo>
                  <a:lnTo>
                    <a:pt x="967" y="291"/>
                  </a:lnTo>
                  <a:lnTo>
                    <a:pt x="978" y="315"/>
                  </a:lnTo>
                  <a:lnTo>
                    <a:pt x="979" y="320"/>
                  </a:lnTo>
                  <a:lnTo>
                    <a:pt x="986" y="340"/>
                  </a:lnTo>
                  <a:lnTo>
                    <a:pt x="993" y="364"/>
                  </a:lnTo>
                  <a:lnTo>
                    <a:pt x="999" y="388"/>
                  </a:lnTo>
                  <a:lnTo>
                    <a:pt x="1004" y="411"/>
                  </a:lnTo>
                  <a:lnTo>
                    <a:pt x="1004" y="413"/>
                  </a:lnTo>
                  <a:lnTo>
                    <a:pt x="1006" y="437"/>
                  </a:lnTo>
                  <a:lnTo>
                    <a:pt x="1009" y="462"/>
                  </a:lnTo>
                  <a:lnTo>
                    <a:pt x="1009" y="486"/>
                  </a:lnTo>
                  <a:lnTo>
                    <a:pt x="1007" y="510"/>
                  </a:lnTo>
                  <a:lnTo>
                    <a:pt x="1005" y="535"/>
                  </a:lnTo>
                  <a:lnTo>
                    <a:pt x="1004" y="550"/>
                  </a:lnTo>
                  <a:lnTo>
                    <a:pt x="1001" y="559"/>
                  </a:lnTo>
                  <a:lnTo>
                    <a:pt x="997" y="583"/>
                  </a:lnTo>
                  <a:lnTo>
                    <a:pt x="990" y="608"/>
                  </a:lnTo>
                  <a:lnTo>
                    <a:pt x="981" y="632"/>
                  </a:lnTo>
                  <a:lnTo>
                    <a:pt x="979" y="639"/>
                  </a:lnTo>
                  <a:lnTo>
                    <a:pt x="972" y="657"/>
                  </a:lnTo>
                  <a:lnTo>
                    <a:pt x="955" y="691"/>
                  </a:lnTo>
                  <a:lnTo>
                    <a:pt x="945" y="705"/>
                  </a:lnTo>
                  <a:lnTo>
                    <a:pt x="930" y="728"/>
                  </a:lnTo>
                  <a:lnTo>
                    <a:pt x="929" y="730"/>
                  </a:lnTo>
                  <a:lnTo>
                    <a:pt x="909" y="754"/>
                  </a:lnTo>
                  <a:lnTo>
                    <a:pt x="906" y="759"/>
                  </a:lnTo>
                  <a:lnTo>
                    <a:pt x="887" y="778"/>
                  </a:lnTo>
                  <a:lnTo>
                    <a:pt x="882" y="784"/>
                  </a:lnTo>
                  <a:lnTo>
                    <a:pt x="860" y="803"/>
                  </a:lnTo>
                  <a:lnTo>
                    <a:pt x="857" y="806"/>
                  </a:lnTo>
                  <a:lnTo>
                    <a:pt x="833" y="825"/>
                  </a:lnTo>
                  <a:lnTo>
                    <a:pt x="828" y="827"/>
                  </a:lnTo>
                  <a:lnTo>
                    <a:pt x="809" y="840"/>
                  </a:lnTo>
                  <a:lnTo>
                    <a:pt x="789" y="852"/>
                  </a:lnTo>
                  <a:lnTo>
                    <a:pt x="760" y="866"/>
                  </a:lnTo>
                  <a:lnTo>
                    <a:pt x="736" y="876"/>
                  </a:lnTo>
                  <a:lnTo>
                    <a:pt x="735" y="876"/>
                  </a:lnTo>
                  <a:lnTo>
                    <a:pt x="711" y="886"/>
                  </a:lnTo>
                  <a:lnTo>
                    <a:pt x="687" y="893"/>
                  </a:lnTo>
                  <a:lnTo>
                    <a:pt x="662" y="899"/>
                  </a:lnTo>
                  <a:lnTo>
                    <a:pt x="614" y="908"/>
                  </a:lnTo>
                  <a:lnTo>
                    <a:pt x="589" y="912"/>
                  </a:lnTo>
                  <a:lnTo>
                    <a:pt x="565" y="914"/>
                  </a:lnTo>
                  <a:lnTo>
                    <a:pt x="540" y="915"/>
                  </a:lnTo>
                  <a:lnTo>
                    <a:pt x="516" y="917"/>
                  </a:lnTo>
                  <a:lnTo>
                    <a:pt x="492" y="917"/>
                  </a:lnTo>
                  <a:lnTo>
                    <a:pt x="467" y="915"/>
                  </a:lnTo>
                  <a:lnTo>
                    <a:pt x="443" y="914"/>
                  </a:lnTo>
                  <a:lnTo>
                    <a:pt x="419" y="912"/>
                  </a:lnTo>
                  <a:lnTo>
                    <a:pt x="394" y="908"/>
                  </a:lnTo>
                  <a:lnTo>
                    <a:pt x="352" y="900"/>
                  </a:lnTo>
                  <a:lnTo>
                    <a:pt x="345" y="899"/>
                  </a:lnTo>
                  <a:lnTo>
                    <a:pt x="321" y="893"/>
                  </a:lnTo>
                  <a:lnTo>
                    <a:pt x="297" y="886"/>
                  </a:lnTo>
                  <a:lnTo>
                    <a:pt x="272" y="876"/>
                  </a:lnTo>
                  <a:lnTo>
                    <a:pt x="271" y="876"/>
                  </a:lnTo>
                  <a:lnTo>
                    <a:pt x="248" y="866"/>
                  </a:lnTo>
                  <a:lnTo>
                    <a:pt x="223" y="855"/>
                  </a:lnTo>
                  <a:lnTo>
                    <a:pt x="220" y="852"/>
                  </a:lnTo>
                  <a:lnTo>
                    <a:pt x="199" y="840"/>
                  </a:lnTo>
                  <a:lnTo>
                    <a:pt x="180" y="827"/>
                  </a:lnTo>
                  <a:lnTo>
                    <a:pt x="175" y="825"/>
                  </a:lnTo>
                  <a:lnTo>
                    <a:pt x="150" y="806"/>
                  </a:lnTo>
                  <a:lnTo>
                    <a:pt x="148" y="803"/>
                  </a:lnTo>
                  <a:lnTo>
                    <a:pt x="126" y="784"/>
                  </a:lnTo>
                  <a:lnTo>
                    <a:pt x="120" y="778"/>
                  </a:lnTo>
                  <a:lnTo>
                    <a:pt x="102" y="759"/>
                  </a:lnTo>
                  <a:lnTo>
                    <a:pt x="98" y="754"/>
                  </a:lnTo>
                  <a:lnTo>
                    <a:pt x="79" y="730"/>
                  </a:lnTo>
                  <a:lnTo>
                    <a:pt x="77" y="728"/>
                  </a:lnTo>
                  <a:lnTo>
                    <a:pt x="62" y="705"/>
                  </a:lnTo>
                  <a:lnTo>
                    <a:pt x="53" y="691"/>
                  </a:lnTo>
                  <a:lnTo>
                    <a:pt x="37" y="657"/>
                  </a:lnTo>
                  <a:lnTo>
                    <a:pt x="28" y="639"/>
                  </a:lnTo>
                  <a:lnTo>
                    <a:pt x="26" y="632"/>
                  </a:lnTo>
                  <a:lnTo>
                    <a:pt x="18" y="608"/>
                  </a:lnTo>
                  <a:lnTo>
                    <a:pt x="12" y="583"/>
                  </a:lnTo>
                  <a:lnTo>
                    <a:pt x="6" y="559"/>
                  </a:lnTo>
                  <a:lnTo>
                    <a:pt x="4" y="550"/>
                  </a:lnTo>
                  <a:lnTo>
                    <a:pt x="2" y="535"/>
                  </a:lnTo>
                  <a:lnTo>
                    <a:pt x="0" y="510"/>
                  </a:lnTo>
                  <a:lnTo>
                    <a:pt x="0" y="462"/>
                  </a:lnTo>
                  <a:lnTo>
                    <a:pt x="1" y="437"/>
                  </a:lnTo>
                  <a:lnTo>
                    <a:pt x="4" y="413"/>
                  </a:lnTo>
                  <a:lnTo>
                    <a:pt x="4" y="411"/>
                  </a:lnTo>
                  <a:lnTo>
                    <a:pt x="8" y="388"/>
                  </a:lnTo>
                  <a:lnTo>
                    <a:pt x="14" y="364"/>
                  </a:lnTo>
                  <a:lnTo>
                    <a:pt x="21" y="340"/>
                  </a:lnTo>
                  <a:lnTo>
                    <a:pt x="28" y="320"/>
                  </a:lnTo>
                  <a:lnTo>
                    <a:pt x="31" y="315"/>
                  </a:lnTo>
                  <a:lnTo>
                    <a:pt x="40" y="291"/>
                  </a:lnTo>
                  <a:lnTo>
                    <a:pt x="52" y="268"/>
                  </a:lnTo>
                  <a:lnTo>
                    <a:pt x="53" y="266"/>
                  </a:lnTo>
                  <a:lnTo>
                    <a:pt x="67" y="242"/>
                  </a:lnTo>
                  <a:lnTo>
                    <a:pt x="77" y="224"/>
                  </a:lnTo>
                  <a:lnTo>
                    <a:pt x="82" y="219"/>
                  </a:lnTo>
                  <a:lnTo>
                    <a:pt x="100" y="193"/>
                  </a:lnTo>
                  <a:lnTo>
                    <a:pt x="102" y="192"/>
                  </a:lnTo>
                  <a:lnTo>
                    <a:pt x="120" y="169"/>
                  </a:lnTo>
                  <a:lnTo>
                    <a:pt x="144" y="146"/>
                  </a:lnTo>
                  <a:lnTo>
                    <a:pt x="150" y="138"/>
                  </a:lnTo>
                  <a:lnTo>
                    <a:pt x="171" y="120"/>
                  </a:lnTo>
                  <a:lnTo>
                    <a:pt x="175" y="117"/>
                  </a:lnTo>
                  <a:lnTo>
                    <a:pt x="199" y="98"/>
                  </a:lnTo>
                  <a:lnTo>
                    <a:pt x="202" y="97"/>
                  </a:lnTo>
                  <a:lnTo>
                    <a:pt x="223" y="82"/>
                  </a:lnTo>
                  <a:lnTo>
                    <a:pt x="239" y="73"/>
                  </a:lnTo>
                  <a:lnTo>
                    <a:pt x="248" y="67"/>
                  </a:lnTo>
                  <a:lnTo>
                    <a:pt x="272" y="54"/>
                  </a:lnTo>
                  <a:lnTo>
                    <a:pt x="285" y="48"/>
                  </a:lnTo>
                  <a:lnTo>
                    <a:pt x="321" y="33"/>
                  </a:lnTo>
                  <a:lnTo>
                    <a:pt x="345" y="25"/>
                  </a:lnTo>
                  <a:lnTo>
                    <a:pt x="349" y="24"/>
                  </a:lnTo>
                  <a:lnTo>
                    <a:pt x="370" y="18"/>
                  </a:lnTo>
                  <a:lnTo>
                    <a:pt x="394" y="12"/>
                  </a:lnTo>
                  <a:lnTo>
                    <a:pt x="419" y="7"/>
                  </a:lnTo>
                  <a:lnTo>
                    <a:pt x="443" y="3"/>
                  </a:lnTo>
                  <a:lnTo>
                    <a:pt x="467" y="1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00BFBF"/>
            </a:solidFill>
            <a:ln w="0">
              <a:solidFill>
                <a:srgbClr val="00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5" name="Freeform 1758"/>
            <p:cNvSpPr>
              <a:spLocks noChangeAspect="1"/>
            </p:cNvSpPr>
            <p:nvPr/>
          </p:nvSpPr>
          <p:spPr bwMode="auto">
            <a:xfrm>
              <a:off x="2191" y="1608"/>
              <a:ext cx="981" cy="892"/>
            </a:xfrm>
            <a:custGeom>
              <a:avLst/>
              <a:gdLst>
                <a:gd name="T0" fmla="*/ 527 w 981"/>
                <a:gd name="T1" fmla="*/ 1 h 892"/>
                <a:gd name="T2" fmla="*/ 584 w 981"/>
                <a:gd name="T3" fmla="*/ 9 h 892"/>
                <a:gd name="T4" fmla="*/ 649 w 981"/>
                <a:gd name="T5" fmla="*/ 25 h 892"/>
                <a:gd name="T6" fmla="*/ 725 w 981"/>
                <a:gd name="T7" fmla="*/ 58 h 892"/>
                <a:gd name="T8" fmla="*/ 771 w 981"/>
                <a:gd name="T9" fmla="*/ 84 h 892"/>
                <a:gd name="T10" fmla="*/ 820 w 981"/>
                <a:gd name="T11" fmla="*/ 121 h 892"/>
                <a:gd name="T12" fmla="*/ 855 w 981"/>
                <a:gd name="T13" fmla="*/ 154 h 892"/>
                <a:gd name="T14" fmla="*/ 893 w 981"/>
                <a:gd name="T15" fmla="*/ 201 h 892"/>
                <a:gd name="T16" fmla="*/ 917 w 981"/>
                <a:gd name="T17" fmla="*/ 237 h 892"/>
                <a:gd name="T18" fmla="*/ 942 w 981"/>
                <a:gd name="T19" fmla="*/ 284 h 892"/>
                <a:gd name="T20" fmla="*/ 966 w 981"/>
                <a:gd name="T21" fmla="*/ 349 h 892"/>
                <a:gd name="T22" fmla="*/ 977 w 981"/>
                <a:gd name="T23" fmla="*/ 398 h 892"/>
                <a:gd name="T24" fmla="*/ 981 w 981"/>
                <a:gd name="T25" fmla="*/ 495 h 892"/>
                <a:gd name="T26" fmla="*/ 969 w 981"/>
                <a:gd name="T27" fmla="*/ 568 h 892"/>
                <a:gd name="T28" fmla="*/ 955 w 981"/>
                <a:gd name="T29" fmla="*/ 617 h 892"/>
                <a:gd name="T30" fmla="*/ 932 w 981"/>
                <a:gd name="T31" fmla="*/ 666 h 892"/>
                <a:gd name="T32" fmla="*/ 900 w 981"/>
                <a:gd name="T33" fmla="*/ 715 h 892"/>
                <a:gd name="T34" fmla="*/ 869 w 981"/>
                <a:gd name="T35" fmla="*/ 752 h 892"/>
                <a:gd name="T36" fmla="*/ 829 w 981"/>
                <a:gd name="T37" fmla="*/ 788 h 892"/>
                <a:gd name="T38" fmla="*/ 771 w 981"/>
                <a:gd name="T39" fmla="*/ 828 h 892"/>
                <a:gd name="T40" fmla="*/ 722 w 981"/>
                <a:gd name="T41" fmla="*/ 850 h 892"/>
                <a:gd name="T42" fmla="*/ 674 w 981"/>
                <a:gd name="T43" fmla="*/ 867 h 892"/>
                <a:gd name="T44" fmla="*/ 601 w 981"/>
                <a:gd name="T45" fmla="*/ 884 h 892"/>
                <a:gd name="T46" fmla="*/ 527 w 981"/>
                <a:gd name="T47" fmla="*/ 892 h 892"/>
                <a:gd name="T48" fmla="*/ 381 w 981"/>
                <a:gd name="T49" fmla="*/ 884 h 892"/>
                <a:gd name="T50" fmla="*/ 308 w 981"/>
                <a:gd name="T51" fmla="*/ 867 h 892"/>
                <a:gd name="T52" fmla="*/ 259 w 981"/>
                <a:gd name="T53" fmla="*/ 850 h 892"/>
                <a:gd name="T54" fmla="*/ 210 w 981"/>
                <a:gd name="T55" fmla="*/ 828 h 892"/>
                <a:gd name="T56" fmla="*/ 153 w 981"/>
                <a:gd name="T57" fmla="*/ 788 h 892"/>
                <a:gd name="T58" fmla="*/ 113 w 981"/>
                <a:gd name="T59" fmla="*/ 752 h 892"/>
                <a:gd name="T60" fmla="*/ 81 w 981"/>
                <a:gd name="T61" fmla="*/ 715 h 892"/>
                <a:gd name="T62" fmla="*/ 50 w 981"/>
                <a:gd name="T63" fmla="*/ 666 h 892"/>
                <a:gd name="T64" fmla="*/ 27 w 981"/>
                <a:gd name="T65" fmla="*/ 617 h 892"/>
                <a:gd name="T66" fmla="*/ 12 w 981"/>
                <a:gd name="T67" fmla="*/ 568 h 892"/>
                <a:gd name="T68" fmla="*/ 1 w 981"/>
                <a:gd name="T69" fmla="*/ 495 h 892"/>
                <a:gd name="T70" fmla="*/ 2 w 981"/>
                <a:gd name="T71" fmla="*/ 422 h 892"/>
                <a:gd name="T72" fmla="*/ 15 w 981"/>
                <a:gd name="T73" fmla="*/ 351 h 892"/>
                <a:gd name="T74" fmla="*/ 33 w 981"/>
                <a:gd name="T75" fmla="*/ 300 h 892"/>
                <a:gd name="T76" fmla="*/ 64 w 981"/>
                <a:gd name="T77" fmla="*/ 237 h 892"/>
                <a:gd name="T78" fmla="*/ 89 w 981"/>
                <a:gd name="T79" fmla="*/ 201 h 892"/>
                <a:gd name="T80" fmla="*/ 128 w 981"/>
                <a:gd name="T81" fmla="*/ 154 h 892"/>
                <a:gd name="T82" fmla="*/ 162 w 981"/>
                <a:gd name="T83" fmla="*/ 121 h 892"/>
                <a:gd name="T84" fmla="*/ 215 w 981"/>
                <a:gd name="T85" fmla="*/ 82 h 892"/>
                <a:gd name="T86" fmla="*/ 259 w 981"/>
                <a:gd name="T87" fmla="*/ 55 h 892"/>
                <a:gd name="T88" fmla="*/ 311 w 981"/>
                <a:gd name="T89" fmla="*/ 33 h 892"/>
                <a:gd name="T90" fmla="*/ 381 w 981"/>
                <a:gd name="T91" fmla="*/ 12 h 892"/>
                <a:gd name="T92" fmla="*/ 430 w 981"/>
                <a:gd name="T93" fmla="*/ 4 h 89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81"/>
                <a:gd name="T142" fmla="*/ 0 h 892"/>
                <a:gd name="T143" fmla="*/ 981 w 981"/>
                <a:gd name="T144" fmla="*/ 892 h 89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81" h="892">
                  <a:moveTo>
                    <a:pt x="479" y="0"/>
                  </a:moveTo>
                  <a:lnTo>
                    <a:pt x="503" y="0"/>
                  </a:lnTo>
                  <a:lnTo>
                    <a:pt x="527" y="1"/>
                  </a:lnTo>
                  <a:lnTo>
                    <a:pt x="552" y="4"/>
                  </a:lnTo>
                  <a:lnTo>
                    <a:pt x="576" y="7"/>
                  </a:lnTo>
                  <a:lnTo>
                    <a:pt x="584" y="9"/>
                  </a:lnTo>
                  <a:lnTo>
                    <a:pt x="601" y="12"/>
                  </a:lnTo>
                  <a:lnTo>
                    <a:pt x="625" y="18"/>
                  </a:lnTo>
                  <a:lnTo>
                    <a:pt x="649" y="25"/>
                  </a:lnTo>
                  <a:lnTo>
                    <a:pt x="674" y="34"/>
                  </a:lnTo>
                  <a:lnTo>
                    <a:pt x="722" y="55"/>
                  </a:lnTo>
                  <a:lnTo>
                    <a:pt x="725" y="58"/>
                  </a:lnTo>
                  <a:lnTo>
                    <a:pt x="747" y="70"/>
                  </a:lnTo>
                  <a:lnTo>
                    <a:pt x="766" y="82"/>
                  </a:lnTo>
                  <a:lnTo>
                    <a:pt x="771" y="84"/>
                  </a:lnTo>
                  <a:lnTo>
                    <a:pt x="796" y="102"/>
                  </a:lnTo>
                  <a:lnTo>
                    <a:pt x="801" y="105"/>
                  </a:lnTo>
                  <a:lnTo>
                    <a:pt x="820" y="121"/>
                  </a:lnTo>
                  <a:lnTo>
                    <a:pt x="829" y="131"/>
                  </a:lnTo>
                  <a:lnTo>
                    <a:pt x="844" y="144"/>
                  </a:lnTo>
                  <a:lnTo>
                    <a:pt x="855" y="154"/>
                  </a:lnTo>
                  <a:lnTo>
                    <a:pt x="869" y="170"/>
                  </a:lnTo>
                  <a:lnTo>
                    <a:pt x="876" y="178"/>
                  </a:lnTo>
                  <a:lnTo>
                    <a:pt x="893" y="201"/>
                  </a:lnTo>
                  <a:lnTo>
                    <a:pt x="895" y="204"/>
                  </a:lnTo>
                  <a:lnTo>
                    <a:pt x="911" y="227"/>
                  </a:lnTo>
                  <a:lnTo>
                    <a:pt x="917" y="237"/>
                  </a:lnTo>
                  <a:lnTo>
                    <a:pt x="925" y="253"/>
                  </a:lnTo>
                  <a:lnTo>
                    <a:pt x="938" y="276"/>
                  </a:lnTo>
                  <a:lnTo>
                    <a:pt x="942" y="284"/>
                  </a:lnTo>
                  <a:lnTo>
                    <a:pt x="949" y="300"/>
                  </a:lnTo>
                  <a:lnTo>
                    <a:pt x="957" y="325"/>
                  </a:lnTo>
                  <a:lnTo>
                    <a:pt x="966" y="349"/>
                  </a:lnTo>
                  <a:lnTo>
                    <a:pt x="966" y="351"/>
                  </a:lnTo>
                  <a:lnTo>
                    <a:pt x="972" y="373"/>
                  </a:lnTo>
                  <a:lnTo>
                    <a:pt x="977" y="398"/>
                  </a:lnTo>
                  <a:lnTo>
                    <a:pt x="979" y="422"/>
                  </a:lnTo>
                  <a:lnTo>
                    <a:pt x="981" y="447"/>
                  </a:lnTo>
                  <a:lnTo>
                    <a:pt x="981" y="495"/>
                  </a:lnTo>
                  <a:lnTo>
                    <a:pt x="979" y="520"/>
                  </a:lnTo>
                  <a:lnTo>
                    <a:pt x="975" y="544"/>
                  </a:lnTo>
                  <a:lnTo>
                    <a:pt x="969" y="568"/>
                  </a:lnTo>
                  <a:lnTo>
                    <a:pt x="966" y="584"/>
                  </a:lnTo>
                  <a:lnTo>
                    <a:pt x="963" y="593"/>
                  </a:lnTo>
                  <a:lnTo>
                    <a:pt x="955" y="617"/>
                  </a:lnTo>
                  <a:lnTo>
                    <a:pt x="944" y="642"/>
                  </a:lnTo>
                  <a:lnTo>
                    <a:pt x="942" y="648"/>
                  </a:lnTo>
                  <a:lnTo>
                    <a:pt x="932" y="666"/>
                  </a:lnTo>
                  <a:lnTo>
                    <a:pt x="918" y="690"/>
                  </a:lnTo>
                  <a:lnTo>
                    <a:pt x="917" y="691"/>
                  </a:lnTo>
                  <a:lnTo>
                    <a:pt x="900" y="715"/>
                  </a:lnTo>
                  <a:lnTo>
                    <a:pt x="893" y="725"/>
                  </a:lnTo>
                  <a:lnTo>
                    <a:pt x="881" y="739"/>
                  </a:lnTo>
                  <a:lnTo>
                    <a:pt x="869" y="752"/>
                  </a:lnTo>
                  <a:lnTo>
                    <a:pt x="857" y="763"/>
                  </a:lnTo>
                  <a:lnTo>
                    <a:pt x="844" y="775"/>
                  </a:lnTo>
                  <a:lnTo>
                    <a:pt x="829" y="788"/>
                  </a:lnTo>
                  <a:lnTo>
                    <a:pt x="820" y="795"/>
                  </a:lnTo>
                  <a:lnTo>
                    <a:pt x="796" y="812"/>
                  </a:lnTo>
                  <a:lnTo>
                    <a:pt x="771" y="828"/>
                  </a:lnTo>
                  <a:lnTo>
                    <a:pt x="753" y="837"/>
                  </a:lnTo>
                  <a:lnTo>
                    <a:pt x="747" y="840"/>
                  </a:lnTo>
                  <a:lnTo>
                    <a:pt x="722" y="850"/>
                  </a:lnTo>
                  <a:lnTo>
                    <a:pt x="698" y="860"/>
                  </a:lnTo>
                  <a:lnTo>
                    <a:pt x="694" y="861"/>
                  </a:lnTo>
                  <a:lnTo>
                    <a:pt x="674" y="867"/>
                  </a:lnTo>
                  <a:lnTo>
                    <a:pt x="649" y="874"/>
                  </a:lnTo>
                  <a:lnTo>
                    <a:pt x="625" y="880"/>
                  </a:lnTo>
                  <a:lnTo>
                    <a:pt x="601" y="884"/>
                  </a:lnTo>
                  <a:lnTo>
                    <a:pt x="576" y="887"/>
                  </a:lnTo>
                  <a:lnTo>
                    <a:pt x="552" y="890"/>
                  </a:lnTo>
                  <a:lnTo>
                    <a:pt x="527" y="892"/>
                  </a:lnTo>
                  <a:lnTo>
                    <a:pt x="454" y="892"/>
                  </a:lnTo>
                  <a:lnTo>
                    <a:pt x="406" y="887"/>
                  </a:lnTo>
                  <a:lnTo>
                    <a:pt x="381" y="884"/>
                  </a:lnTo>
                  <a:lnTo>
                    <a:pt x="357" y="880"/>
                  </a:lnTo>
                  <a:lnTo>
                    <a:pt x="332" y="874"/>
                  </a:lnTo>
                  <a:lnTo>
                    <a:pt x="308" y="867"/>
                  </a:lnTo>
                  <a:lnTo>
                    <a:pt x="288" y="861"/>
                  </a:lnTo>
                  <a:lnTo>
                    <a:pt x="284" y="860"/>
                  </a:lnTo>
                  <a:lnTo>
                    <a:pt x="259" y="850"/>
                  </a:lnTo>
                  <a:lnTo>
                    <a:pt x="235" y="840"/>
                  </a:lnTo>
                  <a:lnTo>
                    <a:pt x="228" y="837"/>
                  </a:lnTo>
                  <a:lnTo>
                    <a:pt x="210" y="828"/>
                  </a:lnTo>
                  <a:lnTo>
                    <a:pt x="186" y="812"/>
                  </a:lnTo>
                  <a:lnTo>
                    <a:pt x="162" y="795"/>
                  </a:lnTo>
                  <a:lnTo>
                    <a:pt x="153" y="788"/>
                  </a:lnTo>
                  <a:lnTo>
                    <a:pt x="137" y="775"/>
                  </a:lnTo>
                  <a:lnTo>
                    <a:pt x="124" y="763"/>
                  </a:lnTo>
                  <a:lnTo>
                    <a:pt x="113" y="752"/>
                  </a:lnTo>
                  <a:lnTo>
                    <a:pt x="101" y="739"/>
                  </a:lnTo>
                  <a:lnTo>
                    <a:pt x="89" y="725"/>
                  </a:lnTo>
                  <a:lnTo>
                    <a:pt x="81" y="715"/>
                  </a:lnTo>
                  <a:lnTo>
                    <a:pt x="64" y="691"/>
                  </a:lnTo>
                  <a:lnTo>
                    <a:pt x="64" y="690"/>
                  </a:lnTo>
                  <a:lnTo>
                    <a:pt x="50" y="666"/>
                  </a:lnTo>
                  <a:lnTo>
                    <a:pt x="40" y="648"/>
                  </a:lnTo>
                  <a:lnTo>
                    <a:pt x="38" y="642"/>
                  </a:lnTo>
                  <a:lnTo>
                    <a:pt x="27" y="617"/>
                  </a:lnTo>
                  <a:lnTo>
                    <a:pt x="19" y="593"/>
                  </a:lnTo>
                  <a:lnTo>
                    <a:pt x="15" y="584"/>
                  </a:lnTo>
                  <a:lnTo>
                    <a:pt x="12" y="568"/>
                  </a:lnTo>
                  <a:lnTo>
                    <a:pt x="7" y="544"/>
                  </a:lnTo>
                  <a:lnTo>
                    <a:pt x="3" y="520"/>
                  </a:lnTo>
                  <a:lnTo>
                    <a:pt x="1" y="495"/>
                  </a:lnTo>
                  <a:lnTo>
                    <a:pt x="0" y="471"/>
                  </a:lnTo>
                  <a:lnTo>
                    <a:pt x="1" y="447"/>
                  </a:lnTo>
                  <a:lnTo>
                    <a:pt x="2" y="422"/>
                  </a:lnTo>
                  <a:lnTo>
                    <a:pt x="6" y="398"/>
                  </a:lnTo>
                  <a:lnTo>
                    <a:pt x="11" y="373"/>
                  </a:lnTo>
                  <a:lnTo>
                    <a:pt x="15" y="351"/>
                  </a:lnTo>
                  <a:lnTo>
                    <a:pt x="17" y="349"/>
                  </a:lnTo>
                  <a:lnTo>
                    <a:pt x="24" y="325"/>
                  </a:lnTo>
                  <a:lnTo>
                    <a:pt x="33" y="300"/>
                  </a:lnTo>
                  <a:lnTo>
                    <a:pt x="40" y="284"/>
                  </a:lnTo>
                  <a:lnTo>
                    <a:pt x="56" y="253"/>
                  </a:lnTo>
                  <a:lnTo>
                    <a:pt x="64" y="237"/>
                  </a:lnTo>
                  <a:lnTo>
                    <a:pt x="70" y="227"/>
                  </a:lnTo>
                  <a:lnTo>
                    <a:pt x="87" y="204"/>
                  </a:lnTo>
                  <a:lnTo>
                    <a:pt x="89" y="201"/>
                  </a:lnTo>
                  <a:lnTo>
                    <a:pt x="106" y="178"/>
                  </a:lnTo>
                  <a:lnTo>
                    <a:pt x="113" y="170"/>
                  </a:lnTo>
                  <a:lnTo>
                    <a:pt x="128" y="154"/>
                  </a:lnTo>
                  <a:lnTo>
                    <a:pt x="137" y="144"/>
                  </a:lnTo>
                  <a:lnTo>
                    <a:pt x="153" y="131"/>
                  </a:lnTo>
                  <a:lnTo>
                    <a:pt x="162" y="121"/>
                  </a:lnTo>
                  <a:lnTo>
                    <a:pt x="182" y="105"/>
                  </a:lnTo>
                  <a:lnTo>
                    <a:pt x="210" y="84"/>
                  </a:lnTo>
                  <a:lnTo>
                    <a:pt x="215" y="82"/>
                  </a:lnTo>
                  <a:lnTo>
                    <a:pt x="235" y="70"/>
                  </a:lnTo>
                  <a:lnTo>
                    <a:pt x="257" y="58"/>
                  </a:lnTo>
                  <a:lnTo>
                    <a:pt x="259" y="55"/>
                  </a:lnTo>
                  <a:lnTo>
                    <a:pt x="284" y="45"/>
                  </a:lnTo>
                  <a:lnTo>
                    <a:pt x="308" y="34"/>
                  </a:lnTo>
                  <a:lnTo>
                    <a:pt x="311" y="33"/>
                  </a:lnTo>
                  <a:lnTo>
                    <a:pt x="332" y="25"/>
                  </a:lnTo>
                  <a:lnTo>
                    <a:pt x="357" y="18"/>
                  </a:lnTo>
                  <a:lnTo>
                    <a:pt x="381" y="12"/>
                  </a:lnTo>
                  <a:lnTo>
                    <a:pt x="398" y="9"/>
                  </a:lnTo>
                  <a:lnTo>
                    <a:pt x="406" y="7"/>
                  </a:lnTo>
                  <a:lnTo>
                    <a:pt x="430" y="4"/>
                  </a:lnTo>
                  <a:lnTo>
                    <a:pt x="454" y="1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00CFCF"/>
            </a:solidFill>
            <a:ln w="0">
              <a:solidFill>
                <a:srgbClr val="00CFC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6" name="Freeform 1759"/>
            <p:cNvSpPr>
              <a:spLocks noChangeAspect="1"/>
            </p:cNvSpPr>
            <p:nvPr/>
          </p:nvSpPr>
          <p:spPr bwMode="auto">
            <a:xfrm>
              <a:off x="2204" y="1621"/>
              <a:ext cx="956" cy="872"/>
            </a:xfrm>
            <a:custGeom>
              <a:avLst/>
              <a:gdLst>
                <a:gd name="T0" fmla="*/ 514 w 956"/>
                <a:gd name="T1" fmla="*/ 2 h 872"/>
                <a:gd name="T2" fmla="*/ 588 w 956"/>
                <a:gd name="T3" fmla="*/ 12 h 872"/>
                <a:gd name="T4" fmla="*/ 661 w 956"/>
                <a:gd name="T5" fmla="*/ 35 h 872"/>
                <a:gd name="T6" fmla="*/ 709 w 956"/>
                <a:gd name="T7" fmla="*/ 58 h 872"/>
                <a:gd name="T8" fmla="*/ 758 w 956"/>
                <a:gd name="T9" fmla="*/ 88 h 872"/>
                <a:gd name="T10" fmla="*/ 796 w 956"/>
                <a:gd name="T11" fmla="*/ 118 h 872"/>
                <a:gd name="T12" fmla="*/ 831 w 956"/>
                <a:gd name="T13" fmla="*/ 151 h 872"/>
                <a:gd name="T14" fmla="*/ 865 w 956"/>
                <a:gd name="T15" fmla="*/ 191 h 872"/>
                <a:gd name="T16" fmla="*/ 898 w 956"/>
                <a:gd name="T17" fmla="*/ 240 h 872"/>
                <a:gd name="T18" fmla="*/ 931 w 956"/>
                <a:gd name="T19" fmla="*/ 312 h 872"/>
                <a:gd name="T20" fmla="*/ 953 w 956"/>
                <a:gd name="T21" fmla="*/ 406 h 872"/>
                <a:gd name="T22" fmla="*/ 956 w 956"/>
                <a:gd name="T23" fmla="*/ 458 h 872"/>
                <a:gd name="T24" fmla="*/ 953 w 956"/>
                <a:gd name="T25" fmla="*/ 509 h 872"/>
                <a:gd name="T26" fmla="*/ 937 w 956"/>
                <a:gd name="T27" fmla="*/ 580 h 872"/>
                <a:gd name="T28" fmla="*/ 906 w 956"/>
                <a:gd name="T29" fmla="*/ 653 h 872"/>
                <a:gd name="T30" fmla="*/ 880 w 956"/>
                <a:gd name="T31" fmla="*/ 693 h 872"/>
                <a:gd name="T32" fmla="*/ 852 w 956"/>
                <a:gd name="T33" fmla="*/ 726 h 872"/>
                <a:gd name="T34" fmla="*/ 807 w 956"/>
                <a:gd name="T35" fmla="*/ 769 h 872"/>
                <a:gd name="T36" fmla="*/ 764 w 956"/>
                <a:gd name="T37" fmla="*/ 799 h 872"/>
                <a:gd name="T38" fmla="*/ 717 w 956"/>
                <a:gd name="T39" fmla="*/ 824 h 872"/>
                <a:gd name="T40" fmla="*/ 661 w 956"/>
                <a:gd name="T41" fmla="*/ 846 h 872"/>
                <a:gd name="T42" fmla="*/ 612 w 956"/>
                <a:gd name="T43" fmla="*/ 858 h 872"/>
                <a:gd name="T44" fmla="*/ 539 w 956"/>
                <a:gd name="T45" fmla="*/ 868 h 872"/>
                <a:gd name="T46" fmla="*/ 466 w 956"/>
                <a:gd name="T47" fmla="*/ 872 h 872"/>
                <a:gd name="T48" fmla="*/ 368 w 956"/>
                <a:gd name="T49" fmla="*/ 862 h 872"/>
                <a:gd name="T50" fmla="*/ 295 w 956"/>
                <a:gd name="T51" fmla="*/ 846 h 872"/>
                <a:gd name="T52" fmla="*/ 238 w 956"/>
                <a:gd name="T53" fmla="*/ 824 h 872"/>
                <a:gd name="T54" fmla="*/ 191 w 956"/>
                <a:gd name="T55" fmla="*/ 799 h 872"/>
                <a:gd name="T56" fmla="*/ 149 w 956"/>
                <a:gd name="T57" fmla="*/ 769 h 872"/>
                <a:gd name="T58" fmla="*/ 103 w 956"/>
                <a:gd name="T59" fmla="*/ 726 h 872"/>
                <a:gd name="T60" fmla="*/ 76 w 956"/>
                <a:gd name="T61" fmla="*/ 693 h 872"/>
                <a:gd name="T62" fmla="*/ 38 w 956"/>
                <a:gd name="T63" fmla="*/ 629 h 872"/>
                <a:gd name="T64" fmla="*/ 12 w 956"/>
                <a:gd name="T65" fmla="*/ 555 h 872"/>
                <a:gd name="T66" fmla="*/ 2 w 956"/>
                <a:gd name="T67" fmla="*/ 507 h 872"/>
                <a:gd name="T68" fmla="*/ 2 w 956"/>
                <a:gd name="T69" fmla="*/ 409 h 872"/>
                <a:gd name="T70" fmla="*/ 11 w 956"/>
                <a:gd name="T71" fmla="*/ 360 h 872"/>
                <a:gd name="T72" fmla="*/ 27 w 956"/>
                <a:gd name="T73" fmla="*/ 305 h 872"/>
                <a:gd name="T74" fmla="*/ 51 w 956"/>
                <a:gd name="T75" fmla="*/ 251 h 872"/>
                <a:gd name="T76" fmla="*/ 76 w 956"/>
                <a:gd name="T77" fmla="*/ 211 h 872"/>
                <a:gd name="T78" fmla="*/ 111 w 956"/>
                <a:gd name="T79" fmla="*/ 165 h 872"/>
                <a:gd name="T80" fmla="*/ 149 w 956"/>
                <a:gd name="T81" fmla="*/ 127 h 872"/>
                <a:gd name="T82" fmla="*/ 191 w 956"/>
                <a:gd name="T83" fmla="*/ 92 h 872"/>
                <a:gd name="T84" fmla="*/ 246 w 956"/>
                <a:gd name="T85" fmla="*/ 58 h 872"/>
                <a:gd name="T86" fmla="*/ 295 w 956"/>
                <a:gd name="T87" fmla="*/ 35 h 872"/>
                <a:gd name="T88" fmla="*/ 368 w 956"/>
                <a:gd name="T89" fmla="*/ 12 h 872"/>
                <a:gd name="T90" fmla="*/ 441 w 956"/>
                <a:gd name="T91" fmla="*/ 2 h 8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56"/>
                <a:gd name="T139" fmla="*/ 0 h 872"/>
                <a:gd name="T140" fmla="*/ 956 w 956"/>
                <a:gd name="T141" fmla="*/ 872 h 8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56" h="872">
                  <a:moveTo>
                    <a:pt x="466" y="0"/>
                  </a:moveTo>
                  <a:lnTo>
                    <a:pt x="490" y="0"/>
                  </a:lnTo>
                  <a:lnTo>
                    <a:pt x="514" y="2"/>
                  </a:lnTo>
                  <a:lnTo>
                    <a:pt x="539" y="4"/>
                  </a:lnTo>
                  <a:lnTo>
                    <a:pt x="563" y="8"/>
                  </a:lnTo>
                  <a:lnTo>
                    <a:pt x="588" y="12"/>
                  </a:lnTo>
                  <a:lnTo>
                    <a:pt x="612" y="18"/>
                  </a:lnTo>
                  <a:lnTo>
                    <a:pt x="614" y="20"/>
                  </a:lnTo>
                  <a:lnTo>
                    <a:pt x="661" y="35"/>
                  </a:lnTo>
                  <a:lnTo>
                    <a:pt x="681" y="45"/>
                  </a:lnTo>
                  <a:lnTo>
                    <a:pt x="685" y="46"/>
                  </a:lnTo>
                  <a:lnTo>
                    <a:pt x="709" y="58"/>
                  </a:lnTo>
                  <a:lnTo>
                    <a:pt x="728" y="69"/>
                  </a:lnTo>
                  <a:lnTo>
                    <a:pt x="734" y="72"/>
                  </a:lnTo>
                  <a:lnTo>
                    <a:pt x="758" y="88"/>
                  </a:lnTo>
                  <a:lnTo>
                    <a:pt x="765" y="92"/>
                  </a:lnTo>
                  <a:lnTo>
                    <a:pt x="783" y="106"/>
                  </a:lnTo>
                  <a:lnTo>
                    <a:pt x="796" y="118"/>
                  </a:lnTo>
                  <a:lnTo>
                    <a:pt x="807" y="127"/>
                  </a:lnTo>
                  <a:lnTo>
                    <a:pt x="822" y="141"/>
                  </a:lnTo>
                  <a:lnTo>
                    <a:pt x="831" y="151"/>
                  </a:lnTo>
                  <a:lnTo>
                    <a:pt x="845" y="165"/>
                  </a:lnTo>
                  <a:lnTo>
                    <a:pt x="856" y="179"/>
                  </a:lnTo>
                  <a:lnTo>
                    <a:pt x="865" y="191"/>
                  </a:lnTo>
                  <a:lnTo>
                    <a:pt x="880" y="211"/>
                  </a:lnTo>
                  <a:lnTo>
                    <a:pt x="882" y="214"/>
                  </a:lnTo>
                  <a:lnTo>
                    <a:pt x="898" y="240"/>
                  </a:lnTo>
                  <a:lnTo>
                    <a:pt x="922" y="287"/>
                  </a:lnTo>
                  <a:lnTo>
                    <a:pt x="929" y="305"/>
                  </a:lnTo>
                  <a:lnTo>
                    <a:pt x="931" y="312"/>
                  </a:lnTo>
                  <a:lnTo>
                    <a:pt x="946" y="360"/>
                  </a:lnTo>
                  <a:lnTo>
                    <a:pt x="950" y="385"/>
                  </a:lnTo>
                  <a:lnTo>
                    <a:pt x="953" y="406"/>
                  </a:lnTo>
                  <a:lnTo>
                    <a:pt x="954" y="409"/>
                  </a:lnTo>
                  <a:lnTo>
                    <a:pt x="955" y="434"/>
                  </a:lnTo>
                  <a:lnTo>
                    <a:pt x="956" y="458"/>
                  </a:lnTo>
                  <a:lnTo>
                    <a:pt x="955" y="482"/>
                  </a:lnTo>
                  <a:lnTo>
                    <a:pt x="953" y="507"/>
                  </a:lnTo>
                  <a:lnTo>
                    <a:pt x="953" y="509"/>
                  </a:lnTo>
                  <a:lnTo>
                    <a:pt x="949" y="531"/>
                  </a:lnTo>
                  <a:lnTo>
                    <a:pt x="944" y="555"/>
                  </a:lnTo>
                  <a:lnTo>
                    <a:pt x="937" y="580"/>
                  </a:lnTo>
                  <a:lnTo>
                    <a:pt x="929" y="604"/>
                  </a:lnTo>
                  <a:lnTo>
                    <a:pt x="918" y="629"/>
                  </a:lnTo>
                  <a:lnTo>
                    <a:pt x="906" y="653"/>
                  </a:lnTo>
                  <a:lnTo>
                    <a:pt x="904" y="656"/>
                  </a:lnTo>
                  <a:lnTo>
                    <a:pt x="891" y="677"/>
                  </a:lnTo>
                  <a:lnTo>
                    <a:pt x="880" y="693"/>
                  </a:lnTo>
                  <a:lnTo>
                    <a:pt x="874" y="702"/>
                  </a:lnTo>
                  <a:lnTo>
                    <a:pt x="856" y="724"/>
                  </a:lnTo>
                  <a:lnTo>
                    <a:pt x="852" y="726"/>
                  </a:lnTo>
                  <a:lnTo>
                    <a:pt x="831" y="749"/>
                  </a:lnTo>
                  <a:lnTo>
                    <a:pt x="828" y="750"/>
                  </a:lnTo>
                  <a:lnTo>
                    <a:pt x="807" y="769"/>
                  </a:lnTo>
                  <a:lnTo>
                    <a:pt x="800" y="775"/>
                  </a:lnTo>
                  <a:lnTo>
                    <a:pt x="783" y="787"/>
                  </a:lnTo>
                  <a:lnTo>
                    <a:pt x="764" y="799"/>
                  </a:lnTo>
                  <a:lnTo>
                    <a:pt x="758" y="803"/>
                  </a:lnTo>
                  <a:lnTo>
                    <a:pt x="734" y="816"/>
                  </a:lnTo>
                  <a:lnTo>
                    <a:pt x="717" y="824"/>
                  </a:lnTo>
                  <a:lnTo>
                    <a:pt x="709" y="828"/>
                  </a:lnTo>
                  <a:lnTo>
                    <a:pt x="685" y="837"/>
                  </a:lnTo>
                  <a:lnTo>
                    <a:pt x="661" y="846"/>
                  </a:lnTo>
                  <a:lnTo>
                    <a:pt x="651" y="848"/>
                  </a:lnTo>
                  <a:lnTo>
                    <a:pt x="636" y="852"/>
                  </a:lnTo>
                  <a:lnTo>
                    <a:pt x="612" y="858"/>
                  </a:lnTo>
                  <a:lnTo>
                    <a:pt x="588" y="862"/>
                  </a:lnTo>
                  <a:lnTo>
                    <a:pt x="563" y="866"/>
                  </a:lnTo>
                  <a:lnTo>
                    <a:pt x="539" y="868"/>
                  </a:lnTo>
                  <a:lnTo>
                    <a:pt x="514" y="871"/>
                  </a:lnTo>
                  <a:lnTo>
                    <a:pt x="490" y="872"/>
                  </a:lnTo>
                  <a:lnTo>
                    <a:pt x="466" y="872"/>
                  </a:lnTo>
                  <a:lnTo>
                    <a:pt x="441" y="871"/>
                  </a:lnTo>
                  <a:lnTo>
                    <a:pt x="393" y="866"/>
                  </a:lnTo>
                  <a:lnTo>
                    <a:pt x="368" y="862"/>
                  </a:lnTo>
                  <a:lnTo>
                    <a:pt x="344" y="858"/>
                  </a:lnTo>
                  <a:lnTo>
                    <a:pt x="319" y="852"/>
                  </a:lnTo>
                  <a:lnTo>
                    <a:pt x="295" y="846"/>
                  </a:lnTo>
                  <a:lnTo>
                    <a:pt x="271" y="837"/>
                  </a:lnTo>
                  <a:lnTo>
                    <a:pt x="246" y="828"/>
                  </a:lnTo>
                  <a:lnTo>
                    <a:pt x="238" y="824"/>
                  </a:lnTo>
                  <a:lnTo>
                    <a:pt x="222" y="816"/>
                  </a:lnTo>
                  <a:lnTo>
                    <a:pt x="197" y="803"/>
                  </a:lnTo>
                  <a:lnTo>
                    <a:pt x="191" y="799"/>
                  </a:lnTo>
                  <a:lnTo>
                    <a:pt x="173" y="787"/>
                  </a:lnTo>
                  <a:lnTo>
                    <a:pt x="157" y="775"/>
                  </a:lnTo>
                  <a:lnTo>
                    <a:pt x="149" y="769"/>
                  </a:lnTo>
                  <a:lnTo>
                    <a:pt x="127" y="750"/>
                  </a:lnTo>
                  <a:lnTo>
                    <a:pt x="124" y="749"/>
                  </a:lnTo>
                  <a:lnTo>
                    <a:pt x="103" y="726"/>
                  </a:lnTo>
                  <a:lnTo>
                    <a:pt x="100" y="724"/>
                  </a:lnTo>
                  <a:lnTo>
                    <a:pt x="82" y="702"/>
                  </a:lnTo>
                  <a:lnTo>
                    <a:pt x="76" y="693"/>
                  </a:lnTo>
                  <a:lnTo>
                    <a:pt x="66" y="677"/>
                  </a:lnTo>
                  <a:lnTo>
                    <a:pt x="51" y="656"/>
                  </a:lnTo>
                  <a:lnTo>
                    <a:pt x="38" y="629"/>
                  </a:lnTo>
                  <a:lnTo>
                    <a:pt x="27" y="604"/>
                  </a:lnTo>
                  <a:lnTo>
                    <a:pt x="19" y="580"/>
                  </a:lnTo>
                  <a:lnTo>
                    <a:pt x="12" y="555"/>
                  </a:lnTo>
                  <a:lnTo>
                    <a:pt x="6" y="531"/>
                  </a:lnTo>
                  <a:lnTo>
                    <a:pt x="2" y="509"/>
                  </a:lnTo>
                  <a:lnTo>
                    <a:pt x="2" y="507"/>
                  </a:lnTo>
                  <a:lnTo>
                    <a:pt x="0" y="482"/>
                  </a:lnTo>
                  <a:lnTo>
                    <a:pt x="0" y="434"/>
                  </a:lnTo>
                  <a:lnTo>
                    <a:pt x="2" y="409"/>
                  </a:lnTo>
                  <a:lnTo>
                    <a:pt x="2" y="406"/>
                  </a:lnTo>
                  <a:lnTo>
                    <a:pt x="6" y="385"/>
                  </a:lnTo>
                  <a:lnTo>
                    <a:pt x="11" y="360"/>
                  </a:lnTo>
                  <a:lnTo>
                    <a:pt x="17" y="336"/>
                  </a:lnTo>
                  <a:lnTo>
                    <a:pt x="25" y="312"/>
                  </a:lnTo>
                  <a:lnTo>
                    <a:pt x="27" y="305"/>
                  </a:lnTo>
                  <a:lnTo>
                    <a:pt x="35" y="287"/>
                  </a:lnTo>
                  <a:lnTo>
                    <a:pt x="45" y="263"/>
                  </a:lnTo>
                  <a:lnTo>
                    <a:pt x="51" y="251"/>
                  </a:lnTo>
                  <a:lnTo>
                    <a:pt x="59" y="240"/>
                  </a:lnTo>
                  <a:lnTo>
                    <a:pt x="74" y="214"/>
                  </a:lnTo>
                  <a:lnTo>
                    <a:pt x="76" y="211"/>
                  </a:lnTo>
                  <a:lnTo>
                    <a:pt x="91" y="191"/>
                  </a:lnTo>
                  <a:lnTo>
                    <a:pt x="100" y="179"/>
                  </a:lnTo>
                  <a:lnTo>
                    <a:pt x="111" y="165"/>
                  </a:lnTo>
                  <a:lnTo>
                    <a:pt x="124" y="151"/>
                  </a:lnTo>
                  <a:lnTo>
                    <a:pt x="134" y="141"/>
                  </a:lnTo>
                  <a:lnTo>
                    <a:pt x="149" y="127"/>
                  </a:lnTo>
                  <a:lnTo>
                    <a:pt x="160" y="118"/>
                  </a:lnTo>
                  <a:lnTo>
                    <a:pt x="173" y="106"/>
                  </a:lnTo>
                  <a:lnTo>
                    <a:pt x="191" y="92"/>
                  </a:lnTo>
                  <a:lnTo>
                    <a:pt x="197" y="88"/>
                  </a:lnTo>
                  <a:lnTo>
                    <a:pt x="222" y="72"/>
                  </a:lnTo>
                  <a:lnTo>
                    <a:pt x="246" y="58"/>
                  </a:lnTo>
                  <a:lnTo>
                    <a:pt x="271" y="46"/>
                  </a:lnTo>
                  <a:lnTo>
                    <a:pt x="275" y="45"/>
                  </a:lnTo>
                  <a:lnTo>
                    <a:pt x="295" y="35"/>
                  </a:lnTo>
                  <a:lnTo>
                    <a:pt x="319" y="27"/>
                  </a:lnTo>
                  <a:lnTo>
                    <a:pt x="344" y="18"/>
                  </a:lnTo>
                  <a:lnTo>
                    <a:pt x="368" y="12"/>
                  </a:lnTo>
                  <a:lnTo>
                    <a:pt x="393" y="8"/>
                  </a:lnTo>
                  <a:lnTo>
                    <a:pt x="417" y="4"/>
                  </a:lnTo>
                  <a:lnTo>
                    <a:pt x="441" y="2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00DFDF"/>
            </a:solidFill>
            <a:ln w="0">
              <a:solidFill>
                <a:srgbClr val="00DFD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7" name="Freeform 1760"/>
            <p:cNvSpPr>
              <a:spLocks noChangeAspect="1"/>
            </p:cNvSpPr>
            <p:nvPr/>
          </p:nvSpPr>
          <p:spPr bwMode="auto">
            <a:xfrm>
              <a:off x="2216" y="1635"/>
              <a:ext cx="932" cy="850"/>
            </a:xfrm>
            <a:custGeom>
              <a:avLst/>
              <a:gdLst>
                <a:gd name="T0" fmla="*/ 502 w 932"/>
                <a:gd name="T1" fmla="*/ 1 h 850"/>
                <a:gd name="T2" fmla="*/ 551 w 932"/>
                <a:gd name="T3" fmla="*/ 7 h 850"/>
                <a:gd name="T4" fmla="*/ 636 w 932"/>
                <a:gd name="T5" fmla="*/ 31 h 850"/>
                <a:gd name="T6" fmla="*/ 697 w 932"/>
                <a:gd name="T7" fmla="*/ 58 h 850"/>
                <a:gd name="T8" fmla="*/ 746 w 932"/>
                <a:gd name="T9" fmla="*/ 89 h 850"/>
                <a:gd name="T10" fmla="*/ 793 w 932"/>
                <a:gd name="T11" fmla="*/ 127 h 850"/>
                <a:gd name="T12" fmla="*/ 837 w 932"/>
                <a:gd name="T13" fmla="*/ 177 h 850"/>
                <a:gd name="T14" fmla="*/ 868 w 932"/>
                <a:gd name="T15" fmla="*/ 221 h 850"/>
                <a:gd name="T16" fmla="*/ 892 w 932"/>
                <a:gd name="T17" fmla="*/ 266 h 850"/>
                <a:gd name="T18" fmla="*/ 914 w 932"/>
                <a:gd name="T19" fmla="*/ 322 h 850"/>
                <a:gd name="T20" fmla="*/ 929 w 932"/>
                <a:gd name="T21" fmla="*/ 395 h 850"/>
                <a:gd name="T22" fmla="*/ 931 w 932"/>
                <a:gd name="T23" fmla="*/ 468 h 850"/>
                <a:gd name="T24" fmla="*/ 917 w 932"/>
                <a:gd name="T25" fmla="*/ 555 h 850"/>
                <a:gd name="T26" fmla="*/ 894 w 932"/>
                <a:gd name="T27" fmla="*/ 615 h 850"/>
                <a:gd name="T28" fmla="*/ 868 w 932"/>
                <a:gd name="T29" fmla="*/ 661 h 850"/>
                <a:gd name="T30" fmla="*/ 844 w 932"/>
                <a:gd name="T31" fmla="*/ 693 h 850"/>
                <a:gd name="T32" fmla="*/ 802 w 932"/>
                <a:gd name="T33" fmla="*/ 736 h 850"/>
                <a:gd name="T34" fmla="*/ 771 w 932"/>
                <a:gd name="T35" fmla="*/ 762 h 850"/>
                <a:gd name="T36" fmla="*/ 697 w 932"/>
                <a:gd name="T37" fmla="*/ 804 h 850"/>
                <a:gd name="T38" fmla="*/ 649 w 932"/>
                <a:gd name="T39" fmla="*/ 822 h 850"/>
                <a:gd name="T40" fmla="*/ 600 w 932"/>
                <a:gd name="T41" fmla="*/ 836 h 850"/>
                <a:gd name="T42" fmla="*/ 527 w 932"/>
                <a:gd name="T43" fmla="*/ 847 h 850"/>
                <a:gd name="T44" fmla="*/ 381 w 932"/>
                <a:gd name="T45" fmla="*/ 845 h 850"/>
                <a:gd name="T46" fmla="*/ 324 w 932"/>
                <a:gd name="T47" fmla="*/ 834 h 850"/>
                <a:gd name="T48" fmla="*/ 247 w 932"/>
                <a:gd name="T49" fmla="*/ 810 h 850"/>
                <a:gd name="T50" fmla="*/ 198 w 932"/>
                <a:gd name="T51" fmla="*/ 785 h 850"/>
                <a:gd name="T52" fmla="*/ 160 w 932"/>
                <a:gd name="T53" fmla="*/ 761 h 850"/>
                <a:gd name="T54" fmla="*/ 112 w 932"/>
                <a:gd name="T55" fmla="*/ 720 h 850"/>
                <a:gd name="T56" fmla="*/ 84 w 932"/>
                <a:gd name="T57" fmla="*/ 688 h 850"/>
                <a:gd name="T58" fmla="*/ 51 w 932"/>
                <a:gd name="T59" fmla="*/ 639 h 850"/>
                <a:gd name="T60" fmla="*/ 27 w 932"/>
                <a:gd name="T61" fmla="*/ 590 h 850"/>
                <a:gd name="T62" fmla="*/ 6 w 932"/>
                <a:gd name="T63" fmla="*/ 517 h 850"/>
                <a:gd name="T64" fmla="*/ 0 w 932"/>
                <a:gd name="T65" fmla="*/ 420 h 850"/>
                <a:gd name="T66" fmla="*/ 12 w 932"/>
                <a:gd name="T67" fmla="*/ 346 h 850"/>
                <a:gd name="T68" fmla="*/ 36 w 932"/>
                <a:gd name="T69" fmla="*/ 273 h 850"/>
                <a:gd name="T70" fmla="*/ 64 w 932"/>
                <a:gd name="T71" fmla="*/ 221 h 850"/>
                <a:gd name="T72" fmla="*/ 94 w 932"/>
                <a:gd name="T73" fmla="*/ 177 h 850"/>
                <a:gd name="T74" fmla="*/ 161 w 932"/>
                <a:gd name="T75" fmla="*/ 108 h 850"/>
                <a:gd name="T76" fmla="*/ 210 w 932"/>
                <a:gd name="T77" fmla="*/ 72 h 850"/>
                <a:gd name="T78" fmla="*/ 259 w 932"/>
                <a:gd name="T79" fmla="*/ 46 h 850"/>
                <a:gd name="T80" fmla="*/ 307 w 932"/>
                <a:gd name="T81" fmla="*/ 26 h 850"/>
                <a:gd name="T82" fmla="*/ 381 w 932"/>
                <a:gd name="T83" fmla="*/ 7 h 850"/>
                <a:gd name="T84" fmla="*/ 429 w 932"/>
                <a:gd name="T85" fmla="*/ 1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2"/>
                <a:gd name="T130" fmla="*/ 0 h 850"/>
                <a:gd name="T131" fmla="*/ 932 w 932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2" h="850">
                  <a:moveTo>
                    <a:pt x="454" y="0"/>
                  </a:moveTo>
                  <a:lnTo>
                    <a:pt x="478" y="0"/>
                  </a:lnTo>
                  <a:lnTo>
                    <a:pt x="502" y="1"/>
                  </a:lnTo>
                  <a:lnTo>
                    <a:pt x="527" y="3"/>
                  </a:lnTo>
                  <a:lnTo>
                    <a:pt x="545" y="6"/>
                  </a:lnTo>
                  <a:lnTo>
                    <a:pt x="551" y="7"/>
                  </a:lnTo>
                  <a:lnTo>
                    <a:pt x="576" y="12"/>
                  </a:lnTo>
                  <a:lnTo>
                    <a:pt x="624" y="26"/>
                  </a:lnTo>
                  <a:lnTo>
                    <a:pt x="636" y="31"/>
                  </a:lnTo>
                  <a:lnTo>
                    <a:pt x="649" y="35"/>
                  </a:lnTo>
                  <a:lnTo>
                    <a:pt x="673" y="46"/>
                  </a:lnTo>
                  <a:lnTo>
                    <a:pt x="697" y="58"/>
                  </a:lnTo>
                  <a:lnTo>
                    <a:pt x="722" y="72"/>
                  </a:lnTo>
                  <a:lnTo>
                    <a:pt x="730" y="78"/>
                  </a:lnTo>
                  <a:lnTo>
                    <a:pt x="746" y="89"/>
                  </a:lnTo>
                  <a:lnTo>
                    <a:pt x="764" y="104"/>
                  </a:lnTo>
                  <a:lnTo>
                    <a:pt x="771" y="108"/>
                  </a:lnTo>
                  <a:lnTo>
                    <a:pt x="793" y="127"/>
                  </a:lnTo>
                  <a:lnTo>
                    <a:pt x="816" y="151"/>
                  </a:lnTo>
                  <a:lnTo>
                    <a:pt x="819" y="155"/>
                  </a:lnTo>
                  <a:lnTo>
                    <a:pt x="837" y="177"/>
                  </a:lnTo>
                  <a:lnTo>
                    <a:pt x="844" y="185"/>
                  </a:lnTo>
                  <a:lnTo>
                    <a:pt x="855" y="200"/>
                  </a:lnTo>
                  <a:lnTo>
                    <a:pt x="868" y="221"/>
                  </a:lnTo>
                  <a:lnTo>
                    <a:pt x="870" y="226"/>
                  </a:lnTo>
                  <a:lnTo>
                    <a:pt x="885" y="249"/>
                  </a:lnTo>
                  <a:lnTo>
                    <a:pt x="892" y="266"/>
                  </a:lnTo>
                  <a:lnTo>
                    <a:pt x="895" y="273"/>
                  </a:lnTo>
                  <a:lnTo>
                    <a:pt x="906" y="298"/>
                  </a:lnTo>
                  <a:lnTo>
                    <a:pt x="914" y="322"/>
                  </a:lnTo>
                  <a:lnTo>
                    <a:pt x="920" y="346"/>
                  </a:lnTo>
                  <a:lnTo>
                    <a:pt x="925" y="371"/>
                  </a:lnTo>
                  <a:lnTo>
                    <a:pt x="929" y="395"/>
                  </a:lnTo>
                  <a:lnTo>
                    <a:pt x="931" y="420"/>
                  </a:lnTo>
                  <a:lnTo>
                    <a:pt x="932" y="444"/>
                  </a:lnTo>
                  <a:lnTo>
                    <a:pt x="931" y="468"/>
                  </a:lnTo>
                  <a:lnTo>
                    <a:pt x="930" y="493"/>
                  </a:lnTo>
                  <a:lnTo>
                    <a:pt x="920" y="541"/>
                  </a:lnTo>
                  <a:lnTo>
                    <a:pt x="917" y="555"/>
                  </a:lnTo>
                  <a:lnTo>
                    <a:pt x="913" y="566"/>
                  </a:lnTo>
                  <a:lnTo>
                    <a:pt x="905" y="590"/>
                  </a:lnTo>
                  <a:lnTo>
                    <a:pt x="894" y="615"/>
                  </a:lnTo>
                  <a:lnTo>
                    <a:pt x="892" y="618"/>
                  </a:lnTo>
                  <a:lnTo>
                    <a:pt x="881" y="639"/>
                  </a:lnTo>
                  <a:lnTo>
                    <a:pt x="868" y="661"/>
                  </a:lnTo>
                  <a:lnTo>
                    <a:pt x="865" y="663"/>
                  </a:lnTo>
                  <a:lnTo>
                    <a:pt x="849" y="688"/>
                  </a:lnTo>
                  <a:lnTo>
                    <a:pt x="844" y="693"/>
                  </a:lnTo>
                  <a:lnTo>
                    <a:pt x="827" y="712"/>
                  </a:lnTo>
                  <a:lnTo>
                    <a:pt x="819" y="720"/>
                  </a:lnTo>
                  <a:lnTo>
                    <a:pt x="802" y="736"/>
                  </a:lnTo>
                  <a:lnTo>
                    <a:pt x="795" y="743"/>
                  </a:lnTo>
                  <a:lnTo>
                    <a:pt x="772" y="761"/>
                  </a:lnTo>
                  <a:lnTo>
                    <a:pt x="771" y="762"/>
                  </a:lnTo>
                  <a:lnTo>
                    <a:pt x="746" y="778"/>
                  </a:lnTo>
                  <a:lnTo>
                    <a:pt x="722" y="792"/>
                  </a:lnTo>
                  <a:lnTo>
                    <a:pt x="697" y="804"/>
                  </a:lnTo>
                  <a:lnTo>
                    <a:pt x="684" y="810"/>
                  </a:lnTo>
                  <a:lnTo>
                    <a:pt x="673" y="814"/>
                  </a:lnTo>
                  <a:lnTo>
                    <a:pt x="649" y="822"/>
                  </a:lnTo>
                  <a:lnTo>
                    <a:pt x="624" y="830"/>
                  </a:lnTo>
                  <a:lnTo>
                    <a:pt x="608" y="834"/>
                  </a:lnTo>
                  <a:lnTo>
                    <a:pt x="600" y="836"/>
                  </a:lnTo>
                  <a:lnTo>
                    <a:pt x="576" y="841"/>
                  </a:lnTo>
                  <a:lnTo>
                    <a:pt x="551" y="845"/>
                  </a:lnTo>
                  <a:lnTo>
                    <a:pt x="527" y="847"/>
                  </a:lnTo>
                  <a:lnTo>
                    <a:pt x="502" y="850"/>
                  </a:lnTo>
                  <a:lnTo>
                    <a:pt x="429" y="850"/>
                  </a:lnTo>
                  <a:lnTo>
                    <a:pt x="381" y="845"/>
                  </a:lnTo>
                  <a:lnTo>
                    <a:pt x="356" y="841"/>
                  </a:lnTo>
                  <a:lnTo>
                    <a:pt x="332" y="836"/>
                  </a:lnTo>
                  <a:lnTo>
                    <a:pt x="324" y="834"/>
                  </a:lnTo>
                  <a:lnTo>
                    <a:pt x="307" y="830"/>
                  </a:lnTo>
                  <a:lnTo>
                    <a:pt x="259" y="814"/>
                  </a:lnTo>
                  <a:lnTo>
                    <a:pt x="247" y="810"/>
                  </a:lnTo>
                  <a:lnTo>
                    <a:pt x="234" y="804"/>
                  </a:lnTo>
                  <a:lnTo>
                    <a:pt x="210" y="792"/>
                  </a:lnTo>
                  <a:lnTo>
                    <a:pt x="198" y="785"/>
                  </a:lnTo>
                  <a:lnTo>
                    <a:pt x="185" y="778"/>
                  </a:lnTo>
                  <a:lnTo>
                    <a:pt x="161" y="762"/>
                  </a:lnTo>
                  <a:lnTo>
                    <a:pt x="160" y="761"/>
                  </a:lnTo>
                  <a:lnTo>
                    <a:pt x="137" y="743"/>
                  </a:lnTo>
                  <a:lnTo>
                    <a:pt x="130" y="736"/>
                  </a:lnTo>
                  <a:lnTo>
                    <a:pt x="112" y="720"/>
                  </a:lnTo>
                  <a:lnTo>
                    <a:pt x="105" y="712"/>
                  </a:lnTo>
                  <a:lnTo>
                    <a:pt x="88" y="693"/>
                  </a:lnTo>
                  <a:lnTo>
                    <a:pt x="84" y="688"/>
                  </a:lnTo>
                  <a:lnTo>
                    <a:pt x="66" y="663"/>
                  </a:lnTo>
                  <a:lnTo>
                    <a:pt x="64" y="661"/>
                  </a:lnTo>
                  <a:lnTo>
                    <a:pt x="51" y="639"/>
                  </a:lnTo>
                  <a:lnTo>
                    <a:pt x="39" y="618"/>
                  </a:lnTo>
                  <a:lnTo>
                    <a:pt x="38" y="615"/>
                  </a:lnTo>
                  <a:lnTo>
                    <a:pt x="27" y="590"/>
                  </a:lnTo>
                  <a:lnTo>
                    <a:pt x="18" y="566"/>
                  </a:lnTo>
                  <a:lnTo>
                    <a:pt x="15" y="555"/>
                  </a:lnTo>
                  <a:lnTo>
                    <a:pt x="6" y="517"/>
                  </a:lnTo>
                  <a:lnTo>
                    <a:pt x="2" y="493"/>
                  </a:lnTo>
                  <a:lnTo>
                    <a:pt x="0" y="468"/>
                  </a:lnTo>
                  <a:lnTo>
                    <a:pt x="0" y="420"/>
                  </a:lnTo>
                  <a:lnTo>
                    <a:pt x="2" y="395"/>
                  </a:lnTo>
                  <a:lnTo>
                    <a:pt x="6" y="371"/>
                  </a:lnTo>
                  <a:lnTo>
                    <a:pt x="12" y="346"/>
                  </a:lnTo>
                  <a:lnTo>
                    <a:pt x="18" y="322"/>
                  </a:lnTo>
                  <a:lnTo>
                    <a:pt x="26" y="298"/>
                  </a:lnTo>
                  <a:lnTo>
                    <a:pt x="36" y="273"/>
                  </a:lnTo>
                  <a:lnTo>
                    <a:pt x="48" y="249"/>
                  </a:lnTo>
                  <a:lnTo>
                    <a:pt x="61" y="226"/>
                  </a:lnTo>
                  <a:lnTo>
                    <a:pt x="64" y="221"/>
                  </a:lnTo>
                  <a:lnTo>
                    <a:pt x="76" y="200"/>
                  </a:lnTo>
                  <a:lnTo>
                    <a:pt x="88" y="185"/>
                  </a:lnTo>
                  <a:lnTo>
                    <a:pt x="94" y="177"/>
                  </a:lnTo>
                  <a:lnTo>
                    <a:pt x="112" y="155"/>
                  </a:lnTo>
                  <a:lnTo>
                    <a:pt x="140" y="127"/>
                  </a:lnTo>
                  <a:lnTo>
                    <a:pt x="161" y="108"/>
                  </a:lnTo>
                  <a:lnTo>
                    <a:pt x="185" y="89"/>
                  </a:lnTo>
                  <a:lnTo>
                    <a:pt x="201" y="78"/>
                  </a:lnTo>
                  <a:lnTo>
                    <a:pt x="210" y="72"/>
                  </a:lnTo>
                  <a:lnTo>
                    <a:pt x="234" y="58"/>
                  </a:lnTo>
                  <a:lnTo>
                    <a:pt x="243" y="55"/>
                  </a:lnTo>
                  <a:lnTo>
                    <a:pt x="259" y="46"/>
                  </a:lnTo>
                  <a:lnTo>
                    <a:pt x="283" y="35"/>
                  </a:lnTo>
                  <a:lnTo>
                    <a:pt x="296" y="31"/>
                  </a:lnTo>
                  <a:lnTo>
                    <a:pt x="307" y="26"/>
                  </a:lnTo>
                  <a:lnTo>
                    <a:pt x="332" y="19"/>
                  </a:lnTo>
                  <a:lnTo>
                    <a:pt x="356" y="12"/>
                  </a:lnTo>
                  <a:lnTo>
                    <a:pt x="381" y="7"/>
                  </a:lnTo>
                  <a:lnTo>
                    <a:pt x="387" y="6"/>
                  </a:lnTo>
                  <a:lnTo>
                    <a:pt x="405" y="3"/>
                  </a:lnTo>
                  <a:lnTo>
                    <a:pt x="429" y="1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00EFEF"/>
            </a:solidFill>
            <a:ln w="0">
              <a:solidFill>
                <a:srgbClr val="00EFE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8" name="Freeform 1761"/>
            <p:cNvSpPr>
              <a:spLocks noChangeAspect="1"/>
            </p:cNvSpPr>
            <p:nvPr/>
          </p:nvSpPr>
          <p:spPr bwMode="auto">
            <a:xfrm>
              <a:off x="2227" y="1647"/>
              <a:ext cx="911" cy="832"/>
            </a:xfrm>
            <a:custGeom>
              <a:avLst/>
              <a:gdLst>
                <a:gd name="T0" fmla="*/ 491 w 911"/>
                <a:gd name="T1" fmla="*/ 1 h 832"/>
                <a:gd name="T2" fmla="*/ 565 w 911"/>
                <a:gd name="T3" fmla="*/ 13 h 832"/>
                <a:gd name="T4" fmla="*/ 613 w 911"/>
                <a:gd name="T5" fmla="*/ 27 h 832"/>
                <a:gd name="T6" fmla="*/ 662 w 911"/>
                <a:gd name="T7" fmla="*/ 47 h 832"/>
                <a:gd name="T8" fmla="*/ 711 w 911"/>
                <a:gd name="T9" fmla="*/ 75 h 832"/>
                <a:gd name="T10" fmla="*/ 760 w 911"/>
                <a:gd name="T11" fmla="*/ 112 h 832"/>
                <a:gd name="T12" fmla="*/ 789 w 911"/>
                <a:gd name="T13" fmla="*/ 139 h 832"/>
                <a:gd name="T14" fmla="*/ 829 w 911"/>
                <a:gd name="T15" fmla="*/ 188 h 832"/>
                <a:gd name="T16" fmla="*/ 860 w 911"/>
                <a:gd name="T17" fmla="*/ 237 h 832"/>
                <a:gd name="T18" fmla="*/ 882 w 911"/>
                <a:gd name="T19" fmla="*/ 286 h 832"/>
                <a:gd name="T20" fmla="*/ 903 w 911"/>
                <a:gd name="T21" fmla="*/ 359 h 832"/>
                <a:gd name="T22" fmla="*/ 909 w 911"/>
                <a:gd name="T23" fmla="*/ 408 h 832"/>
                <a:gd name="T24" fmla="*/ 907 w 911"/>
                <a:gd name="T25" fmla="*/ 481 h 832"/>
                <a:gd name="T26" fmla="*/ 899 w 911"/>
                <a:gd name="T27" fmla="*/ 529 h 832"/>
                <a:gd name="T28" fmla="*/ 881 w 911"/>
                <a:gd name="T29" fmla="*/ 581 h 832"/>
                <a:gd name="T30" fmla="*/ 857 w 911"/>
                <a:gd name="T31" fmla="*/ 630 h 832"/>
                <a:gd name="T32" fmla="*/ 808 w 911"/>
                <a:gd name="T33" fmla="*/ 695 h 832"/>
                <a:gd name="T34" fmla="*/ 760 w 911"/>
                <a:gd name="T35" fmla="*/ 738 h 832"/>
                <a:gd name="T36" fmla="*/ 711 w 911"/>
                <a:gd name="T37" fmla="*/ 771 h 832"/>
                <a:gd name="T38" fmla="*/ 662 w 911"/>
                <a:gd name="T39" fmla="*/ 793 h 832"/>
                <a:gd name="T40" fmla="*/ 613 w 911"/>
                <a:gd name="T41" fmla="*/ 810 h 832"/>
                <a:gd name="T42" fmla="*/ 540 w 911"/>
                <a:gd name="T43" fmla="*/ 826 h 832"/>
                <a:gd name="T44" fmla="*/ 467 w 911"/>
                <a:gd name="T45" fmla="*/ 832 h 832"/>
                <a:gd name="T46" fmla="*/ 370 w 911"/>
                <a:gd name="T47" fmla="*/ 826 h 832"/>
                <a:gd name="T48" fmla="*/ 321 w 911"/>
                <a:gd name="T49" fmla="*/ 816 h 832"/>
                <a:gd name="T50" fmla="*/ 259 w 911"/>
                <a:gd name="T51" fmla="*/ 798 h 832"/>
                <a:gd name="T52" fmla="*/ 199 w 911"/>
                <a:gd name="T53" fmla="*/ 771 h 832"/>
                <a:gd name="T54" fmla="*/ 126 w 911"/>
                <a:gd name="T55" fmla="*/ 719 h 832"/>
                <a:gd name="T56" fmla="*/ 85 w 911"/>
                <a:gd name="T57" fmla="*/ 676 h 832"/>
                <a:gd name="T58" fmla="*/ 53 w 911"/>
                <a:gd name="T59" fmla="*/ 630 h 832"/>
                <a:gd name="T60" fmla="*/ 28 w 911"/>
                <a:gd name="T61" fmla="*/ 581 h 832"/>
                <a:gd name="T62" fmla="*/ 12 w 911"/>
                <a:gd name="T63" fmla="*/ 529 h 832"/>
                <a:gd name="T64" fmla="*/ 2 w 911"/>
                <a:gd name="T65" fmla="*/ 481 h 832"/>
                <a:gd name="T66" fmla="*/ 1 w 911"/>
                <a:gd name="T67" fmla="*/ 408 h 832"/>
                <a:gd name="T68" fmla="*/ 7 w 911"/>
                <a:gd name="T69" fmla="*/ 359 h 832"/>
                <a:gd name="T70" fmla="*/ 27 w 911"/>
                <a:gd name="T71" fmla="*/ 286 h 832"/>
                <a:gd name="T72" fmla="*/ 50 w 911"/>
                <a:gd name="T73" fmla="*/ 237 h 832"/>
                <a:gd name="T74" fmla="*/ 80 w 911"/>
                <a:gd name="T75" fmla="*/ 188 h 832"/>
                <a:gd name="T76" fmla="*/ 120 w 911"/>
                <a:gd name="T77" fmla="*/ 139 h 832"/>
                <a:gd name="T78" fmla="*/ 150 w 911"/>
                <a:gd name="T79" fmla="*/ 112 h 832"/>
                <a:gd name="T80" fmla="*/ 199 w 911"/>
                <a:gd name="T81" fmla="*/ 75 h 832"/>
                <a:gd name="T82" fmla="*/ 248 w 911"/>
                <a:gd name="T83" fmla="*/ 47 h 832"/>
                <a:gd name="T84" fmla="*/ 296 w 911"/>
                <a:gd name="T85" fmla="*/ 27 h 832"/>
                <a:gd name="T86" fmla="*/ 345 w 911"/>
                <a:gd name="T87" fmla="*/ 13 h 832"/>
                <a:gd name="T88" fmla="*/ 418 w 911"/>
                <a:gd name="T89" fmla="*/ 1 h 8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11"/>
                <a:gd name="T136" fmla="*/ 0 h 832"/>
                <a:gd name="T137" fmla="*/ 911 w 911"/>
                <a:gd name="T138" fmla="*/ 832 h 8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11" h="832">
                  <a:moveTo>
                    <a:pt x="443" y="0"/>
                  </a:moveTo>
                  <a:lnTo>
                    <a:pt x="467" y="0"/>
                  </a:lnTo>
                  <a:lnTo>
                    <a:pt x="491" y="1"/>
                  </a:lnTo>
                  <a:lnTo>
                    <a:pt x="516" y="3"/>
                  </a:lnTo>
                  <a:lnTo>
                    <a:pt x="540" y="7"/>
                  </a:lnTo>
                  <a:lnTo>
                    <a:pt x="565" y="13"/>
                  </a:lnTo>
                  <a:lnTo>
                    <a:pt x="587" y="19"/>
                  </a:lnTo>
                  <a:lnTo>
                    <a:pt x="589" y="19"/>
                  </a:lnTo>
                  <a:lnTo>
                    <a:pt x="613" y="27"/>
                  </a:lnTo>
                  <a:lnTo>
                    <a:pt x="638" y="37"/>
                  </a:lnTo>
                  <a:lnTo>
                    <a:pt x="651" y="43"/>
                  </a:lnTo>
                  <a:lnTo>
                    <a:pt x="662" y="47"/>
                  </a:lnTo>
                  <a:lnTo>
                    <a:pt x="686" y="60"/>
                  </a:lnTo>
                  <a:lnTo>
                    <a:pt x="698" y="66"/>
                  </a:lnTo>
                  <a:lnTo>
                    <a:pt x="711" y="75"/>
                  </a:lnTo>
                  <a:lnTo>
                    <a:pt x="734" y="92"/>
                  </a:lnTo>
                  <a:lnTo>
                    <a:pt x="735" y="93"/>
                  </a:lnTo>
                  <a:lnTo>
                    <a:pt x="760" y="112"/>
                  </a:lnTo>
                  <a:lnTo>
                    <a:pt x="764" y="115"/>
                  </a:lnTo>
                  <a:lnTo>
                    <a:pt x="784" y="135"/>
                  </a:lnTo>
                  <a:lnTo>
                    <a:pt x="789" y="139"/>
                  </a:lnTo>
                  <a:lnTo>
                    <a:pt x="808" y="161"/>
                  </a:lnTo>
                  <a:lnTo>
                    <a:pt x="810" y="165"/>
                  </a:lnTo>
                  <a:lnTo>
                    <a:pt x="829" y="188"/>
                  </a:lnTo>
                  <a:lnTo>
                    <a:pt x="833" y="193"/>
                  </a:lnTo>
                  <a:lnTo>
                    <a:pt x="846" y="214"/>
                  </a:lnTo>
                  <a:lnTo>
                    <a:pt x="860" y="237"/>
                  </a:lnTo>
                  <a:lnTo>
                    <a:pt x="872" y="261"/>
                  </a:lnTo>
                  <a:lnTo>
                    <a:pt x="881" y="283"/>
                  </a:lnTo>
                  <a:lnTo>
                    <a:pt x="882" y="286"/>
                  </a:lnTo>
                  <a:lnTo>
                    <a:pt x="892" y="310"/>
                  </a:lnTo>
                  <a:lnTo>
                    <a:pt x="897" y="334"/>
                  </a:lnTo>
                  <a:lnTo>
                    <a:pt x="903" y="359"/>
                  </a:lnTo>
                  <a:lnTo>
                    <a:pt x="906" y="373"/>
                  </a:lnTo>
                  <a:lnTo>
                    <a:pt x="907" y="383"/>
                  </a:lnTo>
                  <a:lnTo>
                    <a:pt x="909" y="408"/>
                  </a:lnTo>
                  <a:lnTo>
                    <a:pt x="911" y="432"/>
                  </a:lnTo>
                  <a:lnTo>
                    <a:pt x="909" y="456"/>
                  </a:lnTo>
                  <a:lnTo>
                    <a:pt x="907" y="481"/>
                  </a:lnTo>
                  <a:lnTo>
                    <a:pt x="906" y="496"/>
                  </a:lnTo>
                  <a:lnTo>
                    <a:pt x="903" y="505"/>
                  </a:lnTo>
                  <a:lnTo>
                    <a:pt x="899" y="529"/>
                  </a:lnTo>
                  <a:lnTo>
                    <a:pt x="892" y="554"/>
                  </a:lnTo>
                  <a:lnTo>
                    <a:pt x="882" y="578"/>
                  </a:lnTo>
                  <a:lnTo>
                    <a:pt x="881" y="581"/>
                  </a:lnTo>
                  <a:lnTo>
                    <a:pt x="871" y="603"/>
                  </a:lnTo>
                  <a:lnTo>
                    <a:pt x="858" y="627"/>
                  </a:lnTo>
                  <a:lnTo>
                    <a:pt x="857" y="630"/>
                  </a:lnTo>
                  <a:lnTo>
                    <a:pt x="844" y="651"/>
                  </a:lnTo>
                  <a:lnTo>
                    <a:pt x="833" y="667"/>
                  </a:lnTo>
                  <a:lnTo>
                    <a:pt x="808" y="695"/>
                  </a:lnTo>
                  <a:lnTo>
                    <a:pt x="784" y="719"/>
                  </a:lnTo>
                  <a:lnTo>
                    <a:pt x="777" y="724"/>
                  </a:lnTo>
                  <a:lnTo>
                    <a:pt x="760" y="738"/>
                  </a:lnTo>
                  <a:lnTo>
                    <a:pt x="746" y="749"/>
                  </a:lnTo>
                  <a:lnTo>
                    <a:pt x="735" y="756"/>
                  </a:lnTo>
                  <a:lnTo>
                    <a:pt x="711" y="771"/>
                  </a:lnTo>
                  <a:lnTo>
                    <a:pt x="705" y="773"/>
                  </a:lnTo>
                  <a:lnTo>
                    <a:pt x="686" y="783"/>
                  </a:lnTo>
                  <a:lnTo>
                    <a:pt x="662" y="793"/>
                  </a:lnTo>
                  <a:lnTo>
                    <a:pt x="651" y="798"/>
                  </a:lnTo>
                  <a:lnTo>
                    <a:pt x="638" y="803"/>
                  </a:lnTo>
                  <a:lnTo>
                    <a:pt x="613" y="810"/>
                  </a:lnTo>
                  <a:lnTo>
                    <a:pt x="565" y="822"/>
                  </a:lnTo>
                  <a:lnTo>
                    <a:pt x="562" y="822"/>
                  </a:lnTo>
                  <a:lnTo>
                    <a:pt x="540" y="826"/>
                  </a:lnTo>
                  <a:lnTo>
                    <a:pt x="516" y="828"/>
                  </a:lnTo>
                  <a:lnTo>
                    <a:pt x="491" y="830"/>
                  </a:lnTo>
                  <a:lnTo>
                    <a:pt x="467" y="832"/>
                  </a:lnTo>
                  <a:lnTo>
                    <a:pt x="443" y="832"/>
                  </a:lnTo>
                  <a:lnTo>
                    <a:pt x="418" y="830"/>
                  </a:lnTo>
                  <a:lnTo>
                    <a:pt x="370" y="826"/>
                  </a:lnTo>
                  <a:lnTo>
                    <a:pt x="348" y="822"/>
                  </a:lnTo>
                  <a:lnTo>
                    <a:pt x="345" y="822"/>
                  </a:lnTo>
                  <a:lnTo>
                    <a:pt x="321" y="816"/>
                  </a:lnTo>
                  <a:lnTo>
                    <a:pt x="296" y="810"/>
                  </a:lnTo>
                  <a:lnTo>
                    <a:pt x="272" y="803"/>
                  </a:lnTo>
                  <a:lnTo>
                    <a:pt x="259" y="798"/>
                  </a:lnTo>
                  <a:lnTo>
                    <a:pt x="248" y="793"/>
                  </a:lnTo>
                  <a:lnTo>
                    <a:pt x="223" y="783"/>
                  </a:lnTo>
                  <a:lnTo>
                    <a:pt x="199" y="771"/>
                  </a:lnTo>
                  <a:lnTo>
                    <a:pt x="174" y="756"/>
                  </a:lnTo>
                  <a:lnTo>
                    <a:pt x="150" y="738"/>
                  </a:lnTo>
                  <a:lnTo>
                    <a:pt x="126" y="719"/>
                  </a:lnTo>
                  <a:lnTo>
                    <a:pt x="106" y="700"/>
                  </a:lnTo>
                  <a:lnTo>
                    <a:pt x="101" y="695"/>
                  </a:lnTo>
                  <a:lnTo>
                    <a:pt x="85" y="676"/>
                  </a:lnTo>
                  <a:lnTo>
                    <a:pt x="77" y="667"/>
                  </a:lnTo>
                  <a:lnTo>
                    <a:pt x="67" y="651"/>
                  </a:lnTo>
                  <a:lnTo>
                    <a:pt x="53" y="630"/>
                  </a:lnTo>
                  <a:lnTo>
                    <a:pt x="51" y="627"/>
                  </a:lnTo>
                  <a:lnTo>
                    <a:pt x="38" y="603"/>
                  </a:lnTo>
                  <a:lnTo>
                    <a:pt x="28" y="581"/>
                  </a:lnTo>
                  <a:lnTo>
                    <a:pt x="27" y="578"/>
                  </a:lnTo>
                  <a:lnTo>
                    <a:pt x="19" y="554"/>
                  </a:lnTo>
                  <a:lnTo>
                    <a:pt x="12" y="529"/>
                  </a:lnTo>
                  <a:lnTo>
                    <a:pt x="6" y="505"/>
                  </a:lnTo>
                  <a:lnTo>
                    <a:pt x="4" y="496"/>
                  </a:lnTo>
                  <a:lnTo>
                    <a:pt x="2" y="481"/>
                  </a:lnTo>
                  <a:lnTo>
                    <a:pt x="0" y="456"/>
                  </a:lnTo>
                  <a:lnTo>
                    <a:pt x="0" y="432"/>
                  </a:lnTo>
                  <a:lnTo>
                    <a:pt x="1" y="408"/>
                  </a:lnTo>
                  <a:lnTo>
                    <a:pt x="3" y="383"/>
                  </a:lnTo>
                  <a:lnTo>
                    <a:pt x="4" y="373"/>
                  </a:lnTo>
                  <a:lnTo>
                    <a:pt x="7" y="359"/>
                  </a:lnTo>
                  <a:lnTo>
                    <a:pt x="12" y="334"/>
                  </a:lnTo>
                  <a:lnTo>
                    <a:pt x="19" y="310"/>
                  </a:lnTo>
                  <a:lnTo>
                    <a:pt x="27" y="286"/>
                  </a:lnTo>
                  <a:lnTo>
                    <a:pt x="28" y="283"/>
                  </a:lnTo>
                  <a:lnTo>
                    <a:pt x="38" y="261"/>
                  </a:lnTo>
                  <a:lnTo>
                    <a:pt x="50" y="237"/>
                  </a:lnTo>
                  <a:lnTo>
                    <a:pt x="64" y="214"/>
                  </a:lnTo>
                  <a:lnTo>
                    <a:pt x="77" y="193"/>
                  </a:lnTo>
                  <a:lnTo>
                    <a:pt x="80" y="188"/>
                  </a:lnTo>
                  <a:lnTo>
                    <a:pt x="99" y="165"/>
                  </a:lnTo>
                  <a:lnTo>
                    <a:pt x="101" y="161"/>
                  </a:lnTo>
                  <a:lnTo>
                    <a:pt x="120" y="139"/>
                  </a:lnTo>
                  <a:lnTo>
                    <a:pt x="126" y="135"/>
                  </a:lnTo>
                  <a:lnTo>
                    <a:pt x="147" y="115"/>
                  </a:lnTo>
                  <a:lnTo>
                    <a:pt x="150" y="112"/>
                  </a:lnTo>
                  <a:lnTo>
                    <a:pt x="174" y="93"/>
                  </a:lnTo>
                  <a:lnTo>
                    <a:pt x="177" y="92"/>
                  </a:lnTo>
                  <a:lnTo>
                    <a:pt x="199" y="75"/>
                  </a:lnTo>
                  <a:lnTo>
                    <a:pt x="212" y="66"/>
                  </a:lnTo>
                  <a:lnTo>
                    <a:pt x="223" y="60"/>
                  </a:lnTo>
                  <a:lnTo>
                    <a:pt x="248" y="47"/>
                  </a:lnTo>
                  <a:lnTo>
                    <a:pt x="258" y="43"/>
                  </a:lnTo>
                  <a:lnTo>
                    <a:pt x="272" y="37"/>
                  </a:lnTo>
                  <a:lnTo>
                    <a:pt x="296" y="27"/>
                  </a:lnTo>
                  <a:lnTo>
                    <a:pt x="321" y="19"/>
                  </a:lnTo>
                  <a:lnTo>
                    <a:pt x="322" y="19"/>
                  </a:lnTo>
                  <a:lnTo>
                    <a:pt x="345" y="13"/>
                  </a:lnTo>
                  <a:lnTo>
                    <a:pt x="370" y="7"/>
                  </a:lnTo>
                  <a:lnTo>
                    <a:pt x="394" y="3"/>
                  </a:lnTo>
                  <a:lnTo>
                    <a:pt x="418" y="1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6" name="Connecteur droit 15"/>
          <p:cNvCxnSpPr/>
          <p:nvPr/>
        </p:nvCxnSpPr>
        <p:spPr>
          <a:xfrm>
            <a:off x="4097034" y="3114245"/>
            <a:ext cx="1699200" cy="0"/>
          </a:xfrm>
          <a:prstGeom prst="line">
            <a:avLst/>
          </a:prstGeom>
          <a:ln>
            <a:solidFill>
              <a:srgbClr val="004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Connecteur droit 710"/>
          <p:cNvCxnSpPr/>
          <p:nvPr/>
        </p:nvCxnSpPr>
        <p:spPr>
          <a:xfrm>
            <a:off x="4950234" y="2286245"/>
            <a:ext cx="0" cy="1663200"/>
          </a:xfrm>
          <a:prstGeom prst="line">
            <a:avLst/>
          </a:prstGeom>
          <a:ln>
            <a:solidFill>
              <a:srgbClr val="004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Connecteur droit 712"/>
          <p:cNvCxnSpPr/>
          <p:nvPr/>
        </p:nvCxnSpPr>
        <p:spPr>
          <a:xfrm>
            <a:off x="7377265" y="2289845"/>
            <a:ext cx="0" cy="1663200"/>
          </a:xfrm>
          <a:prstGeom prst="line">
            <a:avLst/>
          </a:prstGeom>
          <a:ln>
            <a:solidFill>
              <a:srgbClr val="004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Connecteur droit 713"/>
          <p:cNvCxnSpPr/>
          <p:nvPr/>
        </p:nvCxnSpPr>
        <p:spPr>
          <a:xfrm>
            <a:off x="6527458" y="3114245"/>
            <a:ext cx="1699200" cy="0"/>
          </a:xfrm>
          <a:prstGeom prst="line">
            <a:avLst/>
          </a:prstGeom>
          <a:ln>
            <a:solidFill>
              <a:srgbClr val="004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0" name="Picture 28" descr="Sphère roug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8080"/>
              </a:clrFrom>
              <a:clrTo>
                <a:srgbClr val="FF808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63" y="1477145"/>
            <a:ext cx="551541" cy="55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Afficher l'image d'origine"/>
          <p:cNvPicPr preferRelativeResize="0"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9034" y="1397045"/>
            <a:ext cx="719773" cy="719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3" name="Connecteur droit 10242"/>
          <p:cNvCxnSpPr/>
          <p:nvPr/>
        </p:nvCxnSpPr>
        <p:spPr>
          <a:xfrm>
            <a:off x="7029235" y="1756931"/>
            <a:ext cx="349464" cy="0"/>
          </a:xfrm>
          <a:prstGeom prst="line">
            <a:avLst/>
          </a:prstGeom>
          <a:ln w="158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5" name="Picture 28" descr="Sphère roug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8080"/>
              </a:clrFrom>
              <a:clrTo>
                <a:srgbClr val="FF808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34" y="1477144"/>
            <a:ext cx="551541" cy="55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Ellipse 10244"/>
          <p:cNvSpPr/>
          <p:nvPr/>
        </p:nvSpPr>
        <p:spPr bwMode="auto">
          <a:xfrm>
            <a:off x="4922379" y="1721045"/>
            <a:ext cx="72000" cy="720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 type="stealth" w="lg" len="lg"/>
          </a:ln>
        </p:spPr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8" name="Picture 7" descr="Afficher l'image d'origine"/>
          <p:cNvPicPr preferRelativeResize="0"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370"/>
          <a:stretch/>
        </p:blipFill>
        <p:spPr bwMode="auto">
          <a:xfrm flipV="1">
            <a:off x="7269190" y="1405875"/>
            <a:ext cx="187378" cy="7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9" name="Connecteur droit 738"/>
          <p:cNvCxnSpPr/>
          <p:nvPr/>
        </p:nvCxnSpPr>
        <p:spPr>
          <a:xfrm>
            <a:off x="7571034" y="1757045"/>
            <a:ext cx="216000" cy="2896"/>
          </a:xfrm>
          <a:prstGeom prst="line">
            <a:avLst/>
          </a:prstGeom>
          <a:ln w="158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Espace réservé du contenu 2"/>
          <p:cNvSpPr txBox="1">
            <a:spLocks/>
          </p:cNvSpPr>
          <p:nvPr/>
        </p:nvSpPr>
        <p:spPr bwMode="auto">
          <a:xfrm>
            <a:off x="4422292" y="837757"/>
            <a:ext cx="139897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2000" b="1" dirty="0" smtClean="0">
                <a:latin typeface="Tahoma" pitchFamily="34" charset="0"/>
                <a:cs typeface="Tahoma" pitchFamily="34" charset="0"/>
              </a:rPr>
              <a:t>EM </a:t>
            </a:r>
            <a:r>
              <a:rPr lang="fr-FR" altLang="fr-FR" sz="2000" b="1" dirty="0" err="1" smtClean="0">
                <a:latin typeface="Tahoma" pitchFamily="34" charset="0"/>
                <a:cs typeface="Tahoma" pitchFamily="34" charset="0"/>
              </a:rPr>
              <a:t>FFs</a:t>
            </a:r>
            <a:endParaRPr lang="fr-FR" altLang="fr-FR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00" name="Picture 2" descr="Afficher l'image d'origi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60" y="5143416"/>
            <a:ext cx="1186566" cy="1525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9" name="Espace réservé du contenu 2"/>
          <p:cNvSpPr txBox="1">
            <a:spLocks/>
          </p:cNvSpPr>
          <p:nvPr/>
        </p:nvSpPr>
        <p:spPr bwMode="auto">
          <a:xfrm>
            <a:off x="7464690" y="4846182"/>
            <a:ext cx="97805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Shape ?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0" name="Picture 12" descr="Afficher l'image d'origi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82" y="5206707"/>
            <a:ext cx="1194150" cy="1411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5" name="Espace réservé du contenu 2"/>
          <p:cNvSpPr txBox="1">
            <a:spLocks/>
          </p:cNvSpPr>
          <p:nvPr/>
        </p:nvSpPr>
        <p:spPr bwMode="auto">
          <a:xfrm>
            <a:off x="5736498" y="4840244"/>
            <a:ext cx="93610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Size ?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6" name="Picture 13" descr="Afficher l'image d'orig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5087" y="848397"/>
            <a:ext cx="441327" cy="441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" name="Espace réservé du contenu 2"/>
          <p:cNvSpPr txBox="1">
            <a:spLocks/>
          </p:cNvSpPr>
          <p:nvPr/>
        </p:nvSpPr>
        <p:spPr bwMode="auto">
          <a:xfrm>
            <a:off x="5862452" y="918008"/>
            <a:ext cx="18058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1200" b="1" dirty="0" smtClean="0">
                <a:latin typeface="Tahoma" pitchFamily="34" charset="0"/>
                <a:cs typeface="Tahoma" pitchFamily="34" charset="0"/>
              </a:rPr>
              <a:t>Charge </a:t>
            </a:r>
            <a:r>
              <a:rPr lang="fr-FR" altLang="fr-FR" sz="1200" b="1" dirty="0" err="1" smtClean="0">
                <a:latin typeface="Tahoma" pitchFamily="34" charset="0"/>
                <a:cs typeface="Tahoma" pitchFamily="34" charset="0"/>
              </a:rPr>
              <a:t>density</a:t>
            </a:r>
            <a:endParaRPr lang="fr-FR" altLang="fr-FR" sz="1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8" name="Picture 13" descr="Afficher l'image d'orig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6428" y="849608"/>
            <a:ext cx="441327" cy="441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" name="Text Box 86"/>
          <p:cNvSpPr txBox="1">
            <a:spLocks noChangeArrowheads="1"/>
          </p:cNvSpPr>
          <p:nvPr/>
        </p:nvSpPr>
        <p:spPr bwMode="auto">
          <a:xfrm>
            <a:off x="6212904" y="4191471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BE" altLang="fr-FR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[Miller (2007)]</a:t>
            </a:r>
          </a:p>
          <a:p>
            <a:pPr algn="r" eaLnBrk="1" hangingPunct="1"/>
            <a:r>
              <a:rPr lang="fr-BE" altLang="fr-FR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altLang="fr-FR" sz="1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Carlson, </a:t>
            </a:r>
            <a:r>
              <a:rPr lang="fr-BE" altLang="fr-FR" sz="1000" b="1" dirty="0" err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Vanderhaeghen</a:t>
            </a:r>
            <a:r>
              <a:rPr lang="fr-BE" altLang="fr-FR" sz="1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(2008)]</a:t>
            </a:r>
          </a:p>
        </p:txBody>
      </p:sp>
      <p:sp>
        <p:nvSpPr>
          <p:cNvPr id="502" name="Espace réservé du contenu 2"/>
          <p:cNvSpPr txBox="1">
            <a:spLocks/>
          </p:cNvSpPr>
          <p:nvPr/>
        </p:nvSpPr>
        <p:spPr bwMode="auto">
          <a:xfrm>
            <a:off x="3491880" y="5733256"/>
            <a:ext cx="180020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FFs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at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small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       ?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51158" y="5768399"/>
            <a:ext cx="252889" cy="25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4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075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3D </a:t>
            </a:r>
            <a:r>
              <a:rPr lang="fr-FR" altLang="fr-FR" sz="2800" dirty="0" err="1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internal</a:t>
            </a:r>
            <a:r>
              <a:rPr lang="fr-FR" altLang="fr-FR" sz="28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structure</a:t>
            </a:r>
          </a:p>
        </p:txBody>
      </p:sp>
      <p:sp>
        <p:nvSpPr>
          <p:cNvPr id="102" name="Espace réservé du contenu 2"/>
          <p:cNvSpPr txBox="1">
            <a:spLocks/>
          </p:cNvSpPr>
          <p:nvPr/>
        </p:nvSpPr>
        <p:spPr bwMode="auto">
          <a:xfrm>
            <a:off x="482990" y="936968"/>
            <a:ext cx="732937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More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detailed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information about the structure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Picture 13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2761" y="877802"/>
            <a:ext cx="441327" cy="441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5523550" y="938125"/>
            <a:ext cx="293688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3D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imaging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or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tomography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3" name="Groupe 42"/>
          <p:cNvGrpSpPr>
            <a:grpSpLocks noChangeAspect="1"/>
          </p:cNvGrpSpPr>
          <p:nvPr/>
        </p:nvGrpSpPr>
        <p:grpSpPr>
          <a:xfrm>
            <a:off x="702161" y="1744495"/>
            <a:ext cx="3653815" cy="1396473"/>
            <a:chOff x="4068000" y="1548109"/>
            <a:chExt cx="4059797" cy="1551637"/>
          </a:xfrm>
        </p:grpSpPr>
        <p:pic>
          <p:nvPicPr>
            <p:cNvPr id="32" name="Picture 10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78" t="58333" r="5918"/>
            <a:stretch/>
          </p:blipFill>
          <p:spPr bwMode="auto">
            <a:xfrm>
              <a:off x="6480000" y="2124000"/>
              <a:ext cx="1647797" cy="95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0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7436" r="4669" b="2533"/>
            <a:stretch/>
          </p:blipFill>
          <p:spPr bwMode="auto">
            <a:xfrm>
              <a:off x="4068000" y="2142000"/>
              <a:ext cx="1674303" cy="957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0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84" t="51852" r="4982" b="2971"/>
            <a:stretch/>
          </p:blipFill>
          <p:spPr bwMode="auto">
            <a:xfrm>
              <a:off x="5377987" y="1548109"/>
              <a:ext cx="1703666" cy="121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" name="Espace réservé du contenu 2"/>
          <p:cNvSpPr txBox="1">
            <a:spLocks/>
          </p:cNvSpPr>
          <p:nvPr/>
        </p:nvSpPr>
        <p:spPr bwMode="auto">
          <a:xfrm>
            <a:off x="3305910" y="1981837"/>
            <a:ext cx="97805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1200" b="1" dirty="0" err="1" smtClean="0">
                <a:latin typeface="Tahoma" pitchFamily="34" charset="0"/>
                <a:cs typeface="Tahoma" pitchFamily="34" charset="0"/>
              </a:rPr>
              <a:t>FFs</a:t>
            </a:r>
            <a:endParaRPr lang="fr-FR" alt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Espace réservé du contenu 2"/>
          <p:cNvSpPr txBox="1">
            <a:spLocks/>
          </p:cNvSpPr>
          <p:nvPr/>
        </p:nvSpPr>
        <p:spPr bwMode="auto">
          <a:xfrm>
            <a:off x="2355198" y="1432989"/>
            <a:ext cx="97805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1200" b="1" dirty="0" err="1" smtClean="0">
                <a:latin typeface="Tahoma" pitchFamily="34" charset="0"/>
                <a:cs typeface="Tahoma" pitchFamily="34" charset="0"/>
              </a:rPr>
              <a:t>GPDs</a:t>
            </a:r>
            <a:endParaRPr lang="fr-FR" alt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Espace réservé du contenu 2"/>
          <p:cNvSpPr txBox="1">
            <a:spLocks/>
          </p:cNvSpPr>
          <p:nvPr/>
        </p:nvSpPr>
        <p:spPr bwMode="auto">
          <a:xfrm>
            <a:off x="1250353" y="2008989"/>
            <a:ext cx="80136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1200" b="1" dirty="0" err="1" smtClean="0">
                <a:latin typeface="Tahoma" pitchFamily="34" charset="0"/>
                <a:cs typeface="Tahoma" pitchFamily="34" charset="0"/>
              </a:rPr>
              <a:t>PDFs</a:t>
            </a:r>
            <a:endParaRPr lang="fr-FR" altLang="fr-FR" sz="1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46" y="3802360"/>
            <a:ext cx="2541924" cy="24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Espace réservé du contenu 2"/>
          <p:cNvSpPr txBox="1">
            <a:spLocks/>
          </p:cNvSpPr>
          <p:nvPr/>
        </p:nvSpPr>
        <p:spPr bwMode="auto">
          <a:xfrm>
            <a:off x="4873919" y="2199281"/>
            <a:ext cx="3943751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GPDs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constitute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a major focus of the GDR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Text Box 86"/>
          <p:cNvSpPr txBox="1">
            <a:spLocks noChangeArrowheads="1"/>
          </p:cNvSpPr>
          <p:nvPr/>
        </p:nvSpPr>
        <p:spPr bwMode="auto">
          <a:xfrm>
            <a:off x="5663310" y="6245166"/>
            <a:ext cx="2895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BE" altLang="fr-FR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[Dupré, </a:t>
            </a:r>
            <a:r>
              <a:rPr lang="fr-BE" altLang="fr-FR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Guidal</a:t>
            </a:r>
            <a:r>
              <a:rPr lang="fr-BE" altLang="fr-FR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fr-BE" altLang="fr-FR" sz="1000" b="1" dirty="0" err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Vanderhaeghen</a:t>
            </a:r>
            <a:r>
              <a:rPr lang="fr-BE" altLang="fr-FR" sz="1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fr-BE" altLang="fr-FR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2016)]</a:t>
            </a:r>
            <a:endParaRPr lang="fr-BE" altLang="fr-FR" sz="1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7" name="Espace réservé du contenu 2"/>
          <p:cNvSpPr txBox="1">
            <a:spLocks/>
          </p:cNvSpPr>
          <p:nvPr/>
        </p:nvSpPr>
        <p:spPr bwMode="auto">
          <a:xfrm>
            <a:off x="5580112" y="3501008"/>
            <a:ext cx="249753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1200" b="1" i="1" dirty="0" smtClean="0">
                <a:latin typeface="Tahoma" pitchFamily="34" charset="0"/>
                <a:cs typeface="Tahoma" pitchFamily="34" charset="0"/>
              </a:rPr>
              <a:t>x</a:t>
            </a:r>
            <a:r>
              <a:rPr lang="fr-FR" altLang="fr-FR" sz="12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fr-FR" altLang="fr-FR" sz="1200" b="1" dirty="0" err="1" smtClean="0">
                <a:latin typeface="Tahoma" pitchFamily="34" charset="0"/>
                <a:cs typeface="Tahoma" pitchFamily="34" charset="0"/>
              </a:rPr>
              <a:t>dependent</a:t>
            </a:r>
            <a:r>
              <a:rPr lang="fr-FR" altLang="fr-FR" sz="1200" b="1" dirty="0" smtClean="0">
                <a:latin typeface="Tahoma" pitchFamily="34" charset="0"/>
                <a:cs typeface="Tahoma" pitchFamily="34" charset="0"/>
              </a:rPr>
              <a:t> proton </a:t>
            </a:r>
            <a:r>
              <a:rPr lang="fr-FR" altLang="fr-FR" sz="1200" b="1" dirty="0" err="1" smtClean="0">
                <a:latin typeface="Tahoma" pitchFamily="34" charset="0"/>
                <a:cs typeface="Tahoma" pitchFamily="34" charset="0"/>
              </a:rPr>
              <a:t>extent</a:t>
            </a:r>
            <a:endParaRPr lang="fr-FR" altLang="fr-FR" sz="1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43115"/>
            <a:ext cx="3616266" cy="250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Espace réservé du contenu 2"/>
          <p:cNvSpPr txBox="1">
            <a:spLocks/>
          </p:cNvSpPr>
          <p:nvPr/>
        </p:nvSpPr>
        <p:spPr bwMode="auto">
          <a:xfrm>
            <a:off x="1712630" y="3508862"/>
            <a:ext cx="249753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1200" b="1" dirty="0" err="1" smtClean="0">
                <a:latin typeface="Tahoma" pitchFamily="34" charset="0"/>
                <a:cs typeface="Tahoma" pitchFamily="34" charset="0"/>
              </a:rPr>
              <a:t>Extracted</a:t>
            </a:r>
            <a:r>
              <a:rPr lang="fr-FR" altLang="fr-FR" sz="1200" b="1" dirty="0" smtClean="0">
                <a:latin typeface="Tahoma" pitchFamily="34" charset="0"/>
                <a:cs typeface="Tahoma" pitchFamily="34" charset="0"/>
              </a:rPr>
              <a:t> Compton </a:t>
            </a:r>
            <a:r>
              <a:rPr lang="fr-FR" altLang="fr-FR" sz="1200" b="1" dirty="0" err="1" smtClean="0">
                <a:latin typeface="Tahoma" pitchFamily="34" charset="0"/>
                <a:cs typeface="Tahoma" pitchFamily="34" charset="0"/>
              </a:rPr>
              <a:t>FFs</a:t>
            </a:r>
            <a:endParaRPr lang="fr-FR" alt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2" name="Text Box 86"/>
          <p:cNvSpPr txBox="1">
            <a:spLocks noChangeArrowheads="1"/>
          </p:cNvSpPr>
          <p:nvPr/>
        </p:nvSpPr>
        <p:spPr bwMode="auto">
          <a:xfrm>
            <a:off x="2036440" y="6358985"/>
            <a:ext cx="2895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BE" altLang="fr-FR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altLang="fr-FR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Kumericki</a:t>
            </a:r>
            <a:r>
              <a:rPr lang="fr-BE" altLang="fr-FR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fr-BE" altLang="fr-FR" sz="1000" b="1" dirty="0" err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fr-BE" altLang="fr-FR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iuti</a:t>
            </a:r>
            <a:r>
              <a:rPr lang="fr-BE" altLang="fr-FR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Moutarde (2016)]</a:t>
            </a:r>
            <a:endParaRPr lang="fr-BE" altLang="fr-FR" sz="1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7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3232450" y="1484490"/>
            <a:ext cx="2965133" cy="1992821"/>
            <a:chOff x="3232450" y="1484490"/>
            <a:chExt cx="2965133" cy="1992821"/>
          </a:xfrm>
        </p:grpSpPr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450" y="1484490"/>
              <a:ext cx="2965133" cy="199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 Box 53"/>
            <p:cNvSpPr txBox="1">
              <a:spLocks noChangeArrowheads="1"/>
            </p:cNvSpPr>
            <p:nvPr/>
          </p:nvSpPr>
          <p:spPr bwMode="auto">
            <a:xfrm>
              <a:off x="5287566" y="2372737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</a:t>
              </a:r>
              <a:r>
                <a: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</a:p>
          </p:txBody>
        </p:sp>
        <p:sp>
          <p:nvSpPr>
            <p:cNvPr id="83" name="Text Box 53"/>
            <p:cNvSpPr txBox="1">
              <a:spLocks noChangeArrowheads="1"/>
            </p:cNvSpPr>
            <p:nvPr/>
          </p:nvSpPr>
          <p:spPr bwMode="auto">
            <a:xfrm>
              <a:off x="5004048" y="1772816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4" name="Text Box 53"/>
            <p:cNvSpPr txBox="1">
              <a:spLocks noChangeArrowheads="1"/>
            </p:cNvSpPr>
            <p:nvPr/>
          </p:nvSpPr>
          <p:spPr bwMode="auto">
            <a:xfrm>
              <a:off x="4320000" y="2616969"/>
              <a:ext cx="4365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chemeClr val="bg1"/>
                  </a:solidFill>
                  <a:latin typeface="Lucida Calligraphy" pitchFamily="66" charset="0"/>
                  <a:cs typeface="Tahoma" pitchFamily="34" charset="0"/>
                </a:rPr>
                <a:t>L</a:t>
              </a:r>
              <a:r>
                <a: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</a:p>
          </p:txBody>
        </p:sp>
        <p:sp>
          <p:nvSpPr>
            <p:cNvPr id="85" name="Text Box 53"/>
            <p:cNvSpPr txBox="1">
              <a:spLocks noChangeArrowheads="1"/>
            </p:cNvSpPr>
            <p:nvPr/>
          </p:nvSpPr>
          <p:spPr bwMode="auto">
            <a:xfrm>
              <a:off x="4139952" y="1700808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 Box 53"/>
            <p:cNvSpPr txBox="1">
              <a:spLocks noChangeArrowheads="1"/>
            </p:cNvSpPr>
            <p:nvPr/>
          </p:nvSpPr>
          <p:spPr bwMode="auto">
            <a:xfrm>
              <a:off x="3564000" y="2077792"/>
              <a:ext cx="5013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BE" sz="1400" b="1" dirty="0" err="1" smtClean="0"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 smtClean="0">
                  <a:latin typeface="Tahoma" pitchFamily="34" charset="0"/>
                  <a:cs typeface="Tahoma" pitchFamily="34" charset="0"/>
                </a:rPr>
                <a:t>pot</a:t>
              </a:r>
              <a:endParaRPr lang="fr-BE" sz="1400" b="1" baseline="-25000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5194800" y="5065200"/>
            <a:ext cx="2545080" cy="1602105"/>
            <a:chOff x="2578150" y="4967014"/>
            <a:chExt cx="2545080" cy="1602105"/>
          </a:xfrm>
        </p:grpSpPr>
        <p:pic>
          <p:nvPicPr>
            <p:cNvPr id="65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50" y="4967014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53"/>
            <p:cNvSpPr txBox="1">
              <a:spLocks noChangeArrowheads="1"/>
            </p:cNvSpPr>
            <p:nvPr/>
          </p:nvSpPr>
          <p:spPr bwMode="auto">
            <a:xfrm>
              <a:off x="2932018" y="5400000"/>
              <a:ext cx="5013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BE" sz="1400" b="1" dirty="0" err="1" smtClean="0"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 smtClean="0">
                  <a:latin typeface="Tahoma" pitchFamily="34" charset="0"/>
                  <a:cs typeface="Tahoma" pitchFamily="34" charset="0"/>
                </a:rPr>
                <a:t>pot</a:t>
              </a:r>
              <a:endParaRPr lang="fr-BE" sz="1400" b="1" baseline="-25000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5194800" y="5067255"/>
            <a:ext cx="2545080" cy="1602105"/>
            <a:chOff x="771737" y="5067255"/>
            <a:chExt cx="2545080" cy="1602105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37" y="5067255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 Box 53"/>
            <p:cNvSpPr txBox="1">
              <a:spLocks noChangeArrowheads="1"/>
            </p:cNvSpPr>
            <p:nvPr/>
          </p:nvSpPr>
          <p:spPr bwMode="auto">
            <a:xfrm>
              <a:off x="1692000" y="5850000"/>
              <a:ext cx="4365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chemeClr val="bg1"/>
                  </a:solidFill>
                  <a:latin typeface="Lucida Calligraphy" pitchFamily="66" charset="0"/>
                  <a:cs typeface="Tahoma" pitchFamily="34" charset="0"/>
                </a:rPr>
                <a:t>L</a:t>
              </a:r>
              <a:r>
                <a: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5278118" y="4869160"/>
            <a:ext cx="2545080" cy="1602105"/>
            <a:chOff x="5278118" y="4869159"/>
            <a:chExt cx="2545080" cy="1602105"/>
          </a:xfrm>
        </p:grpSpPr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118" y="4869159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53"/>
            <p:cNvSpPr txBox="1">
              <a:spLocks noChangeArrowheads="1"/>
            </p:cNvSpPr>
            <p:nvPr/>
          </p:nvSpPr>
          <p:spPr bwMode="auto">
            <a:xfrm>
              <a:off x="6048000" y="5040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783047" y="5067255"/>
            <a:ext cx="2545080" cy="1602105"/>
            <a:chOff x="783047" y="5067255"/>
            <a:chExt cx="2545080" cy="1602105"/>
          </a:xfrm>
        </p:grpSpPr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047" y="5067255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53"/>
            <p:cNvSpPr txBox="1">
              <a:spLocks noChangeArrowheads="1"/>
            </p:cNvSpPr>
            <p:nvPr/>
          </p:nvSpPr>
          <p:spPr bwMode="auto">
            <a:xfrm>
              <a:off x="1692000" y="5850000"/>
              <a:ext cx="4365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chemeClr val="bg1"/>
                  </a:solidFill>
                  <a:latin typeface="Lucida Calligraphy" pitchFamily="66" charset="0"/>
                  <a:cs typeface="Tahoma" pitchFamily="34" charset="0"/>
                </a:rPr>
                <a:t>L</a:t>
              </a:r>
              <a:r>
                <a: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689511" y="4869159"/>
            <a:ext cx="2545080" cy="1602105"/>
            <a:chOff x="5278118" y="4869159"/>
            <a:chExt cx="2545080" cy="1602105"/>
          </a:xfrm>
        </p:grpSpPr>
        <p:pic>
          <p:nvPicPr>
            <p:cNvPr id="59" name="Picture 1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118" y="4869159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 Box 53"/>
            <p:cNvSpPr txBox="1">
              <a:spLocks noChangeArrowheads="1"/>
            </p:cNvSpPr>
            <p:nvPr/>
          </p:nvSpPr>
          <p:spPr bwMode="auto">
            <a:xfrm>
              <a:off x="6048000" y="5040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4716016" y="4606974"/>
            <a:ext cx="4187302" cy="20623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56" name="Rectangle 5155"/>
          <p:cNvSpPr/>
          <p:nvPr/>
        </p:nvSpPr>
        <p:spPr>
          <a:xfrm>
            <a:off x="240682" y="4606974"/>
            <a:ext cx="4187302" cy="20623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Text Box 67"/>
          <p:cNvSpPr txBox="1">
            <a:spLocks noChangeArrowheads="1"/>
          </p:cNvSpPr>
          <p:nvPr/>
        </p:nvSpPr>
        <p:spPr bwMode="auto">
          <a:xfrm>
            <a:off x="6948264" y="620688"/>
            <a:ext cx="20882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[Leader, C.L. (2014)] </a:t>
            </a:r>
            <a:endParaRPr lang="fr-BE" sz="1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r="39918" b="81561"/>
          <a:stretch/>
        </p:blipFill>
        <p:spPr bwMode="auto">
          <a:xfrm>
            <a:off x="6241709" y="1150112"/>
            <a:ext cx="1872217" cy="46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24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Modern spin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decomposition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0254" y="3754616"/>
            <a:ext cx="1607344" cy="31289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t="19145" r="25699" b="61507"/>
          <a:stretch/>
        </p:blipFill>
        <p:spPr bwMode="auto">
          <a:xfrm>
            <a:off x="1118103" y="1053716"/>
            <a:ext cx="2315296" cy="48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t="39603" r="29045" b="39367"/>
          <a:stretch/>
        </p:blipFill>
        <p:spPr bwMode="auto">
          <a:xfrm>
            <a:off x="6660232" y="2804541"/>
            <a:ext cx="2211031" cy="53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t="59896" b="20733"/>
          <a:stretch/>
        </p:blipFill>
        <p:spPr bwMode="auto">
          <a:xfrm>
            <a:off x="539552" y="3422023"/>
            <a:ext cx="3116104" cy="48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t="78922" r="18773"/>
          <a:stretch/>
        </p:blipFill>
        <p:spPr bwMode="auto">
          <a:xfrm>
            <a:off x="254209" y="1888917"/>
            <a:ext cx="2531118" cy="53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V="1">
            <a:off x="5508104" y="1357007"/>
            <a:ext cx="373567" cy="4604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5881671" y="1357007"/>
            <a:ext cx="439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6241709" y="3047791"/>
            <a:ext cx="439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5796136" y="2690683"/>
            <a:ext cx="445573" cy="3571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H="1" flipV="1">
            <a:off x="3937456" y="1297946"/>
            <a:ext cx="219581" cy="4028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4157037" y="3047791"/>
            <a:ext cx="217454" cy="6208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3139486" y="2125422"/>
            <a:ext cx="424402" cy="1062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498290" y="1297946"/>
            <a:ext cx="439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2700321" y="2125422"/>
            <a:ext cx="439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3717872" y="3668637"/>
            <a:ext cx="439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97"/>
          <p:cNvSpPr txBox="1">
            <a:spLocks noChangeArrowheads="1"/>
          </p:cNvSpPr>
          <p:nvPr/>
        </p:nvSpPr>
        <p:spPr bwMode="auto">
          <a:xfrm>
            <a:off x="1508979" y="4437112"/>
            <a:ext cx="1600200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>
                <a:latin typeface="Tahoma" pitchFamily="34" charset="0"/>
                <a:cs typeface="Tahoma" pitchFamily="34" charset="0"/>
              </a:rPr>
              <a:t>Canonical</a:t>
            </a:r>
          </a:p>
        </p:txBody>
      </p:sp>
      <p:sp>
        <p:nvSpPr>
          <p:cNvPr id="97" name="Text Box 97"/>
          <p:cNvSpPr txBox="1">
            <a:spLocks noChangeArrowheads="1"/>
          </p:cNvSpPr>
          <p:nvPr/>
        </p:nvSpPr>
        <p:spPr bwMode="auto">
          <a:xfrm>
            <a:off x="5955955" y="4437112"/>
            <a:ext cx="1600200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 dirty="0" err="1" smtClean="0">
                <a:latin typeface="Tahoma" pitchFamily="34" charset="0"/>
                <a:cs typeface="Tahoma" pitchFamily="34" charset="0"/>
              </a:rPr>
              <a:t>Kinetic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" name="Text Box 67"/>
          <p:cNvSpPr txBox="1">
            <a:spLocks noChangeArrowheads="1"/>
          </p:cNvSpPr>
          <p:nvPr/>
        </p:nvSpPr>
        <p:spPr bwMode="auto">
          <a:xfrm>
            <a:off x="2317091" y="4797152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[Jaffe, </a:t>
            </a:r>
            <a:r>
              <a:rPr lang="fr-BE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Manohar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(1990)]</a:t>
            </a:r>
          </a:p>
          <a:p>
            <a:pPr algn="r"/>
            <a:r>
              <a:rPr lang="fr-BE" sz="1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[Chen </a:t>
            </a:r>
            <a:r>
              <a:rPr lang="fr-BE" sz="1000" b="1" i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(2008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)]</a:t>
            </a:r>
          </a:p>
        </p:txBody>
      </p:sp>
      <p:sp>
        <p:nvSpPr>
          <p:cNvPr id="99" name="Text Box 67"/>
          <p:cNvSpPr txBox="1">
            <a:spLocks noChangeArrowheads="1"/>
          </p:cNvSpPr>
          <p:nvPr/>
        </p:nvSpPr>
        <p:spPr bwMode="auto">
          <a:xfrm>
            <a:off x="6804248" y="4797152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 (1997)]</a:t>
            </a:r>
          </a:p>
          <a:p>
            <a:pPr algn="r"/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[Wakamatsu</a:t>
            </a:r>
            <a:r>
              <a:rPr lang="fr-BE" sz="10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2010)]</a:t>
            </a:r>
            <a:endParaRPr lang="fr-BE" sz="1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0" name="Picture 14"/>
          <p:cNvPicPr>
            <a:picLocks noChangeAspect="1" noChangeArrowheads="1"/>
          </p:cNvPicPr>
          <p:nvPr/>
        </p:nvPicPr>
        <p:blipFill rotWithShape="1">
          <a:blip r:embed="rId8" cstate="print"/>
          <a:srcRect t="24484" r="85985" b="51031"/>
          <a:stretch/>
        </p:blipFill>
        <p:spPr bwMode="auto">
          <a:xfrm>
            <a:off x="384698" y="5157192"/>
            <a:ext cx="332193" cy="49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ccolade ouvrante 27"/>
          <p:cNvSpPr/>
          <p:nvPr/>
        </p:nvSpPr>
        <p:spPr>
          <a:xfrm>
            <a:off x="783047" y="4967014"/>
            <a:ext cx="123579" cy="838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 rotWithShape="1">
          <a:blip r:embed="rId9" cstate="print"/>
          <a:srcRect t="79668" r="87598" b="5331"/>
          <a:stretch/>
        </p:blipFill>
        <p:spPr bwMode="auto">
          <a:xfrm>
            <a:off x="4918078" y="5832294"/>
            <a:ext cx="323201" cy="30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Accolade ouvrante 109"/>
          <p:cNvSpPr/>
          <p:nvPr/>
        </p:nvSpPr>
        <p:spPr>
          <a:xfrm>
            <a:off x="5291999" y="5517232"/>
            <a:ext cx="122400" cy="9327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683568" y="4869160"/>
            <a:ext cx="2545080" cy="1602105"/>
            <a:chOff x="2578150" y="4967014"/>
            <a:chExt cx="2545080" cy="1602105"/>
          </a:xfrm>
        </p:grpSpPr>
        <p:pic>
          <p:nvPicPr>
            <p:cNvPr id="91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50" y="4967014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 Box 53"/>
            <p:cNvSpPr txBox="1">
              <a:spLocks noChangeArrowheads="1"/>
            </p:cNvSpPr>
            <p:nvPr/>
          </p:nvSpPr>
          <p:spPr bwMode="auto">
            <a:xfrm>
              <a:off x="2932018" y="5400000"/>
              <a:ext cx="5013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BE" sz="1400" b="1" dirty="0" err="1" smtClean="0"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 smtClean="0">
                  <a:latin typeface="Tahoma" pitchFamily="34" charset="0"/>
                  <a:cs typeface="Tahoma" pitchFamily="34" charset="0"/>
                </a:rPr>
                <a:t>pot</a:t>
              </a:r>
              <a:endParaRPr lang="fr-BE" sz="1400" b="1" baseline="-25000" dirty="0"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804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075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Ji relation</a:t>
            </a:r>
          </a:p>
        </p:txBody>
      </p:sp>
      <p:sp>
        <p:nvSpPr>
          <p:cNvPr id="102" name="Espace réservé du contenu 2"/>
          <p:cNvSpPr txBox="1">
            <a:spLocks/>
          </p:cNvSpPr>
          <p:nvPr/>
        </p:nvSpPr>
        <p:spPr bwMode="auto">
          <a:xfrm>
            <a:off x="482989" y="3501008"/>
            <a:ext cx="214057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Genuine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AM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sum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rule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Picture 13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7784" y="3432744"/>
            <a:ext cx="441327" cy="441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3147286" y="3503751"/>
            <a:ext cx="488109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Vanishing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total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anomalous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gravitomagnetic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moment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44" y="1703713"/>
            <a:ext cx="3595688" cy="4476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 Box 67"/>
          <p:cNvSpPr txBox="1">
            <a:spLocks noChangeArrowheads="1"/>
          </p:cNvSpPr>
          <p:nvPr/>
        </p:nvSpPr>
        <p:spPr bwMode="auto">
          <a:xfrm>
            <a:off x="7092280" y="2207769"/>
            <a:ext cx="15481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</a:t>
            </a:r>
            <a:r>
              <a:rPr lang="fr-BE" sz="10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(1997)]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658768" y="1124744"/>
            <a:ext cx="2545080" cy="1602106"/>
            <a:chOff x="-468560" y="952473"/>
            <a:chExt cx="2545080" cy="1602106"/>
          </a:xfrm>
        </p:grpSpPr>
        <p:grpSp>
          <p:nvGrpSpPr>
            <p:cNvPr id="24" name="Groupe 23"/>
            <p:cNvGrpSpPr/>
            <p:nvPr/>
          </p:nvGrpSpPr>
          <p:grpSpPr>
            <a:xfrm>
              <a:off x="-468560" y="952473"/>
              <a:ext cx="2545080" cy="1602105"/>
              <a:chOff x="5278118" y="4869159"/>
              <a:chExt cx="2545080" cy="1602105"/>
            </a:xfrm>
          </p:grpSpPr>
          <p:pic>
            <p:nvPicPr>
              <p:cNvPr id="28" name="Picture 1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8118" y="4869159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 Box 53"/>
              <p:cNvSpPr txBox="1">
                <a:spLocks noChangeArrowheads="1"/>
              </p:cNvSpPr>
              <p:nvPr/>
            </p:nvSpPr>
            <p:spPr bwMode="auto">
              <a:xfrm>
                <a:off x="6048000" y="5040000"/>
                <a:ext cx="436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L</a:t>
                </a:r>
                <a:r>
                  <a:rPr lang="fr-BE" sz="1400" b="1" baseline="-25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q</a:t>
                </a:r>
                <a:endPara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-468560" y="952474"/>
              <a:ext cx="2545080" cy="1602105"/>
              <a:chOff x="-468560" y="980728"/>
              <a:chExt cx="2545080" cy="1602105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68560" y="980728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53"/>
              <p:cNvSpPr txBox="1">
                <a:spLocks noChangeArrowheads="1"/>
              </p:cNvSpPr>
              <p:nvPr/>
            </p:nvSpPr>
            <p:spPr bwMode="auto">
              <a:xfrm>
                <a:off x="936000" y="1224000"/>
                <a:ext cx="436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1" dirty="0" err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fr-BE" sz="1400" b="1" baseline="-25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q</a:t>
                </a:r>
                <a:endPara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0" name="Groupe 29"/>
          <p:cNvGrpSpPr/>
          <p:nvPr/>
        </p:nvGrpSpPr>
        <p:grpSpPr>
          <a:xfrm>
            <a:off x="648000" y="1487689"/>
            <a:ext cx="2555848" cy="1610987"/>
            <a:chOff x="648000" y="2113573"/>
            <a:chExt cx="2555848" cy="1610987"/>
          </a:xfrm>
        </p:grpSpPr>
        <p:grpSp>
          <p:nvGrpSpPr>
            <p:cNvPr id="35" name="Groupe 34"/>
            <p:cNvGrpSpPr/>
            <p:nvPr/>
          </p:nvGrpSpPr>
          <p:grpSpPr>
            <a:xfrm>
              <a:off x="658768" y="2113573"/>
              <a:ext cx="2545080" cy="1602105"/>
              <a:chOff x="-468560" y="2360568"/>
              <a:chExt cx="2545080" cy="1602105"/>
            </a:xfrm>
          </p:grpSpPr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68560" y="2360568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 Box 53"/>
              <p:cNvSpPr txBox="1">
                <a:spLocks noChangeArrowheads="1"/>
              </p:cNvSpPr>
              <p:nvPr/>
            </p:nvSpPr>
            <p:spPr bwMode="auto">
              <a:xfrm>
                <a:off x="1152000" y="3006000"/>
                <a:ext cx="436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fr-BE" sz="1400" b="1" baseline="-25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G</a:t>
                </a:r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648000" y="2120400"/>
              <a:ext cx="2545080" cy="1604160"/>
              <a:chOff x="4184491" y="3218338"/>
              <a:chExt cx="2545080" cy="1604160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4184491" y="3218338"/>
                <a:ext cx="2545080" cy="1602105"/>
                <a:chOff x="2578150" y="4967014"/>
                <a:chExt cx="2545080" cy="1602105"/>
              </a:xfrm>
            </p:grpSpPr>
            <p:pic>
              <p:nvPicPr>
                <p:cNvPr id="41" name="Picture 1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8150" y="4967014"/>
                  <a:ext cx="2545080" cy="1602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932018" y="5400000"/>
                  <a:ext cx="50138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BE" sz="1400" b="1" dirty="0" err="1" smtClean="0">
                      <a:latin typeface="Tahoma" pitchFamily="34" charset="0"/>
                      <a:cs typeface="Tahoma" pitchFamily="34" charset="0"/>
                    </a:rPr>
                    <a:t>L</a:t>
                  </a:r>
                  <a:r>
                    <a:rPr lang="fr-BE" sz="1400" b="1" baseline="-25000" dirty="0" err="1" smtClean="0">
                      <a:latin typeface="Tahoma" pitchFamily="34" charset="0"/>
                      <a:cs typeface="Tahoma" pitchFamily="34" charset="0"/>
                    </a:rPr>
                    <a:t>pot</a:t>
                  </a:r>
                  <a:endParaRPr lang="fr-BE" sz="1400" b="1" baseline="-25000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38" name="Groupe 37"/>
              <p:cNvGrpSpPr/>
              <p:nvPr/>
            </p:nvGrpSpPr>
            <p:grpSpPr>
              <a:xfrm>
                <a:off x="4184491" y="3220393"/>
                <a:ext cx="2545080" cy="1602105"/>
                <a:chOff x="771737" y="5067255"/>
                <a:chExt cx="2545080" cy="1602105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1737" y="5067255"/>
                  <a:ext cx="2545080" cy="1602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692000" y="5850000"/>
                  <a:ext cx="436563" cy="307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BE" sz="1400" b="1" dirty="0" smtClean="0">
                      <a:solidFill>
                        <a:schemeClr val="bg1"/>
                      </a:solidFill>
                      <a:latin typeface="Lucida Calligraphy" pitchFamily="66" charset="0"/>
                      <a:cs typeface="Tahoma" pitchFamily="34" charset="0"/>
                    </a:rPr>
                    <a:t>L</a:t>
                  </a:r>
                  <a:r>
                    <a:rPr lang="fr-BE" sz="1400" b="1" baseline="-25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G</a:t>
                  </a:r>
                </a:p>
              </p:txBody>
            </p:sp>
          </p:grpSp>
        </p:grpSp>
      </p:grpSp>
      <p:sp>
        <p:nvSpPr>
          <p:cNvPr id="46" name="Accolade ouvrante 45"/>
          <p:cNvSpPr/>
          <p:nvPr/>
        </p:nvSpPr>
        <p:spPr>
          <a:xfrm rot="10800000">
            <a:off x="3059832" y="1124744"/>
            <a:ext cx="133248" cy="8027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00" y="1381510"/>
            <a:ext cx="2047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50" y="2347156"/>
            <a:ext cx="2428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Accolade ouvrante 49"/>
          <p:cNvSpPr/>
          <p:nvPr/>
        </p:nvSpPr>
        <p:spPr>
          <a:xfrm rot="10800000">
            <a:off x="3059832" y="2031924"/>
            <a:ext cx="133248" cy="8733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1443513" y="5572472"/>
            <a:ext cx="4640655" cy="304800"/>
            <a:chOff x="1187624" y="5301208"/>
            <a:chExt cx="4640655" cy="304800"/>
          </a:xfrm>
        </p:grpSpPr>
        <p:sp>
          <p:nvSpPr>
            <p:cNvPr id="51" name="Espace réservé du contenu 2"/>
            <p:cNvSpPr txBox="1">
              <a:spLocks/>
            </p:cNvSpPr>
            <p:nvPr/>
          </p:nvSpPr>
          <p:spPr bwMode="auto">
            <a:xfrm>
              <a:off x="1187624" y="5301208"/>
              <a:ext cx="464065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fr-FR" altLang="fr-FR" sz="1400" b="1" dirty="0" smtClean="0">
                  <a:latin typeface="Tahoma" pitchFamily="34" charset="0"/>
                  <a:cs typeface="Tahoma" pitchFamily="34" charset="0"/>
                </a:rPr>
                <a:t>Focus on       ?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fr-FR" altLang="fr-FR" sz="1400" b="1" dirty="0" smtClean="0">
                  <a:latin typeface="Tahoma" pitchFamily="34" charset="0"/>
                  <a:cs typeface="Tahoma" pitchFamily="34" charset="0"/>
                </a:rPr>
                <a:t>Gluon contributions (JLab12, EIC, …) ?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fr-FR" altLang="fr-FR" sz="1400" b="1" dirty="0" err="1" smtClean="0">
                  <a:latin typeface="Tahoma" pitchFamily="34" charset="0"/>
                  <a:cs typeface="Tahoma" pitchFamily="34" charset="0"/>
                </a:rPr>
                <a:t>Role</a:t>
              </a:r>
              <a:r>
                <a:rPr lang="fr-FR" altLang="fr-FR" sz="1400" b="1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fr-FR" altLang="fr-FR" sz="1400" b="1" dirty="0" err="1" smtClean="0">
                  <a:latin typeface="Tahoma" pitchFamily="34" charset="0"/>
                  <a:cs typeface="Tahoma" pitchFamily="34" charset="0"/>
                </a:rPr>
                <a:t>played</a:t>
              </a:r>
              <a:r>
                <a:rPr lang="fr-FR" altLang="fr-FR" sz="1400" b="1" dirty="0" smtClean="0">
                  <a:latin typeface="Tahoma" pitchFamily="34" charset="0"/>
                  <a:cs typeface="Tahoma" pitchFamily="34" charset="0"/>
                </a:rPr>
                <a:t> by </a:t>
              </a:r>
              <a:r>
                <a:rPr lang="fr-FR" altLang="fr-FR" sz="1400" b="1" dirty="0" err="1">
                  <a:latin typeface="Tahoma" pitchFamily="34" charset="0"/>
                  <a:cs typeface="Tahoma" pitchFamily="34" charset="0"/>
                </a:rPr>
                <a:t>l</a:t>
              </a:r>
              <a:r>
                <a:rPr lang="fr-FR" altLang="fr-FR" sz="1400" b="1" dirty="0" err="1" smtClean="0">
                  <a:latin typeface="Tahoma" pitchFamily="34" charset="0"/>
                  <a:cs typeface="Tahoma" pitchFamily="34" charset="0"/>
                </a:rPr>
                <a:t>attice</a:t>
              </a:r>
              <a:r>
                <a:rPr lang="fr-FR" altLang="fr-FR" sz="1400" b="1" dirty="0" smtClean="0">
                  <a:latin typeface="Tahoma" pitchFamily="34" charset="0"/>
                  <a:cs typeface="Tahoma" pitchFamily="34" charset="0"/>
                </a:rPr>
                <a:t> ?</a:t>
              </a:r>
              <a:endParaRPr lang="fr-FR" altLang="fr-FR" sz="1400" b="1" dirty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52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9700" t="18820" r="23011" b="22550"/>
            <a:stretch/>
          </p:blipFill>
          <p:spPr bwMode="auto">
            <a:xfrm>
              <a:off x="2102773" y="5343536"/>
              <a:ext cx="262090" cy="262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84" y="4077072"/>
            <a:ext cx="2266950" cy="542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3" name="Text Box 67"/>
          <p:cNvSpPr txBox="1">
            <a:spLocks noChangeArrowheads="1"/>
          </p:cNvSpPr>
          <p:nvPr/>
        </p:nvSpPr>
        <p:spPr bwMode="auto">
          <a:xfrm>
            <a:off x="4391980" y="4694947"/>
            <a:ext cx="2700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Teryaev</a:t>
            </a:r>
            <a:r>
              <a:rPr lang="fr-BE" sz="10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(1999)]</a:t>
            </a:r>
          </a:p>
          <a:p>
            <a:pPr algn="r"/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[Brodsky, </a:t>
            </a:r>
            <a:r>
              <a:rPr lang="fr-BE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Hwang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Ma, Schmidt (2001)]</a:t>
            </a:r>
          </a:p>
        </p:txBody>
      </p:sp>
    </p:spTree>
    <p:extLst>
      <p:ext uri="{BB962C8B-B14F-4D97-AF65-F5344CB8AC3E}">
        <p14:creationId xmlns="" xmlns:p14="http://schemas.microsoft.com/office/powerpoint/2010/main" val="28133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075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 err="1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Penttinen-Polyakov-Shuvaev-Strikman</a:t>
            </a:r>
            <a:r>
              <a:rPr lang="fr-FR" altLang="fr-FR" sz="2800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relation</a:t>
            </a:r>
          </a:p>
        </p:txBody>
      </p:sp>
      <p:grpSp>
        <p:nvGrpSpPr>
          <p:cNvPr id="58" name="Groupe 57"/>
          <p:cNvGrpSpPr/>
          <p:nvPr/>
        </p:nvGrpSpPr>
        <p:grpSpPr>
          <a:xfrm>
            <a:off x="1018808" y="1454475"/>
            <a:ext cx="2545080" cy="1602105"/>
            <a:chOff x="5278118" y="4869159"/>
            <a:chExt cx="2545080" cy="1602105"/>
          </a:xfrm>
        </p:grpSpPr>
        <p:pic>
          <p:nvPicPr>
            <p:cNvPr id="59" name="Picture 1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118" y="4869159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 Box 53"/>
            <p:cNvSpPr txBox="1">
              <a:spLocks noChangeArrowheads="1"/>
            </p:cNvSpPr>
            <p:nvPr/>
          </p:nvSpPr>
          <p:spPr bwMode="auto">
            <a:xfrm>
              <a:off x="6048000" y="5040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4572000" y="2564904"/>
            <a:ext cx="388925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Penttinen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0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 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(2000)]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Kiptily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fr-BE" sz="10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Polyakov</a:t>
            </a: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(2002)]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[Hatta, Yoshida (2012)]</a:t>
            </a:r>
          </a:p>
        </p:txBody>
      </p:sp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57" y="1558789"/>
            <a:ext cx="4286250" cy="9382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5058000" y="1625316"/>
            <a:ext cx="864096" cy="307976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à coins arrondis 63"/>
          <p:cNvSpPr/>
          <p:nvPr/>
        </p:nvSpPr>
        <p:spPr>
          <a:xfrm>
            <a:off x="7128000" y="2113200"/>
            <a:ext cx="936104" cy="307976"/>
          </a:xfrm>
          <a:prstGeom prst="round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contenu 2"/>
          <p:cNvSpPr txBox="1">
            <a:spLocks/>
          </p:cNvSpPr>
          <p:nvPr/>
        </p:nvSpPr>
        <p:spPr bwMode="auto">
          <a:xfrm>
            <a:off x="5929431" y="997275"/>
            <a:ext cx="181092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1200" b="1" dirty="0" smtClean="0">
                <a:latin typeface="Tahoma" pitchFamily="34" charset="0"/>
                <a:cs typeface="Tahoma" pitchFamily="34" charset="0"/>
              </a:rPr>
              <a:t>Twist-3 </a:t>
            </a:r>
            <a:r>
              <a:rPr lang="fr-FR" altLang="fr-FR" sz="1200" b="1" dirty="0" err="1" smtClean="0">
                <a:latin typeface="Tahoma" pitchFamily="34" charset="0"/>
                <a:cs typeface="Tahoma" pitchFamily="34" charset="0"/>
              </a:rPr>
              <a:t>GPDs</a:t>
            </a:r>
            <a:endParaRPr lang="fr-FR" altLang="fr-FR" sz="12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6" name="Connecteur droit avec flèche 65"/>
          <p:cNvCxnSpPr>
            <a:stCxn id="65" idx="2"/>
          </p:cNvCxnSpPr>
          <p:nvPr/>
        </p:nvCxnSpPr>
        <p:spPr>
          <a:xfrm>
            <a:off x="6834892" y="1302075"/>
            <a:ext cx="473412" cy="72582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stCxn id="65" idx="2"/>
          </p:cNvCxnSpPr>
          <p:nvPr/>
        </p:nvCxnSpPr>
        <p:spPr>
          <a:xfrm flipH="1">
            <a:off x="5974382" y="1302075"/>
            <a:ext cx="860510" cy="39873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space réservé du contenu 2"/>
          <p:cNvSpPr txBox="1">
            <a:spLocks/>
          </p:cNvSpPr>
          <p:nvPr/>
        </p:nvSpPr>
        <p:spPr bwMode="auto">
          <a:xfrm>
            <a:off x="482989" y="3212976"/>
            <a:ext cx="214057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Quark AM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sum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rule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94673" y="3645024"/>
            <a:ext cx="5876925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194673" y="4688085"/>
            <a:ext cx="5876925" cy="46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Espace réservé du contenu 2"/>
          <p:cNvSpPr txBox="1">
            <a:spLocks/>
          </p:cNvSpPr>
          <p:nvPr/>
        </p:nvSpPr>
        <p:spPr bwMode="auto">
          <a:xfrm>
            <a:off x="529159" y="4221088"/>
            <a:ext cx="181092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1200" b="1" dirty="0">
                <a:latin typeface="Tahoma" pitchFamily="34" charset="0"/>
                <a:cs typeface="Tahoma" pitchFamily="34" charset="0"/>
              </a:rPr>
              <a:t>o</a:t>
            </a:r>
            <a:r>
              <a:rPr lang="fr-FR" altLang="fr-FR" sz="1200" b="1" dirty="0" smtClean="0">
                <a:latin typeface="Tahoma" pitchFamily="34" charset="0"/>
                <a:cs typeface="Tahoma" pitchFamily="34" charset="0"/>
              </a:rPr>
              <a:t>r </a:t>
            </a:r>
            <a:r>
              <a:rPr lang="fr-FR" altLang="fr-FR" sz="1200" b="1" dirty="0" err="1" smtClean="0">
                <a:latin typeface="Tahoma" pitchFamily="34" charset="0"/>
                <a:cs typeface="Tahoma" pitchFamily="34" charset="0"/>
              </a:rPr>
              <a:t>equivalently</a:t>
            </a:r>
            <a:endParaRPr lang="fr-FR" alt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Espace réservé du contenu 2"/>
          <p:cNvSpPr txBox="1">
            <a:spLocks/>
          </p:cNvSpPr>
          <p:nvPr/>
        </p:nvSpPr>
        <p:spPr bwMode="auto">
          <a:xfrm>
            <a:off x="1331641" y="5589240"/>
            <a:ext cx="748883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Exploration of twist-3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sector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hence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dynamics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?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Separation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kinematical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higher</a:t>
            </a:r>
            <a:r>
              <a:rPr lang="fr-FR" altLang="fr-FR" sz="1400" b="1" dirty="0">
                <a:latin typeface="Tahoma" pitchFamily="34" charset="0"/>
                <a:cs typeface="Tahoma" pitchFamily="34" charset="0"/>
              </a:rPr>
              <a:t>-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twist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effects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finite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fr-FR" altLang="fr-FR" sz="1400" b="1" i="1" dirty="0" smtClean="0">
                <a:latin typeface="Tahoma" pitchFamily="34" charset="0"/>
                <a:cs typeface="Tahoma" pitchFamily="34" charset="0"/>
              </a:rPr>
              <a:t>t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target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mass, …) ?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Lattice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calculations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with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altLang="fr-FR" sz="1400" b="1" dirty="0" err="1" smtClean="0">
                <a:latin typeface="Tahoma" pitchFamily="34" charset="0"/>
                <a:cs typeface="Tahoma" pitchFamily="34" charset="0"/>
              </a:rPr>
              <a:t>asymmetric</a:t>
            </a:r>
            <a:r>
              <a:rPr lang="fr-FR" altLang="fr-FR" sz="1400" b="1" dirty="0" smtClean="0">
                <a:latin typeface="Tahoma" pitchFamily="34" charset="0"/>
                <a:cs typeface="Tahoma" pitchFamily="34" charset="0"/>
              </a:rPr>
              <a:t> EMT or quasi distributions ?</a:t>
            </a:r>
            <a:endParaRPr lang="fr-FR" altLang="fr-FR" sz="1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6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10036</TotalTime>
  <Words>1055</Words>
  <Application>Microsoft Office PowerPoint</Application>
  <PresentationFormat>Affichage à l'écran (4:3)</PresentationFormat>
  <Paragraphs>302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Backup slides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Cédric</dc:creator>
  <cp:lastModifiedBy>Cédric</cp:lastModifiedBy>
  <cp:revision>878</cp:revision>
  <dcterms:created xsi:type="dcterms:W3CDTF">2013-03-12T09:22:03Z</dcterms:created>
  <dcterms:modified xsi:type="dcterms:W3CDTF">2016-09-28T11:42:29Z</dcterms:modified>
</cp:coreProperties>
</file>