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D92FB5D-ECF4-408D-AE05-95D502D6DD20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4F909A1-A864-4686-AE84-CB7FD2425D5F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FB5D-ECF4-408D-AE05-95D502D6DD20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909A1-A864-4686-AE84-CB7FD2425D5F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FB5D-ECF4-408D-AE05-95D502D6DD20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909A1-A864-4686-AE84-CB7FD2425D5F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FB5D-ECF4-408D-AE05-95D502D6DD20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909A1-A864-4686-AE84-CB7FD2425D5F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FB5D-ECF4-408D-AE05-95D502D6DD20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909A1-A864-4686-AE84-CB7FD2425D5F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FB5D-ECF4-408D-AE05-95D502D6DD20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909A1-A864-4686-AE84-CB7FD2425D5F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D92FB5D-ECF4-408D-AE05-95D502D6DD20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F909A1-A864-4686-AE84-CB7FD2425D5F}" type="slidenum">
              <a:rPr lang="en-US" smtClean="0"/>
              <a:t>‹N°›</a:t>
            </a:fld>
            <a:endParaRPr lang="en-US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D92FB5D-ECF4-408D-AE05-95D502D6DD20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4F909A1-A864-4686-AE84-CB7FD2425D5F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FB5D-ECF4-408D-AE05-95D502D6DD20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909A1-A864-4686-AE84-CB7FD2425D5F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FB5D-ECF4-408D-AE05-95D502D6DD20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909A1-A864-4686-AE84-CB7FD2425D5F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FB5D-ECF4-408D-AE05-95D502D6DD20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909A1-A864-4686-AE84-CB7FD2425D5F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D92FB5D-ECF4-408D-AE05-95D502D6DD20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4F909A1-A864-4686-AE84-CB7FD2425D5F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587402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Interactions simples et multiples </a:t>
            </a:r>
          </a:p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entre </a:t>
            </a:r>
            <a:r>
              <a:rPr lang="en-US" sz="3000" dirty="0" err="1" smtClean="0">
                <a:solidFill>
                  <a:schemeClr val="bg1"/>
                </a:solidFill>
              </a:rPr>
              <a:t>partons</a:t>
            </a:r>
            <a:r>
              <a:rPr lang="en-US" sz="3000" dirty="0" smtClean="0">
                <a:solidFill>
                  <a:schemeClr val="bg1"/>
                </a:solidFill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</a:rPr>
              <a:t>dans</a:t>
            </a:r>
            <a:r>
              <a:rPr lang="en-US" sz="3000" dirty="0" smtClean="0">
                <a:solidFill>
                  <a:schemeClr val="bg1"/>
                </a:solidFill>
              </a:rPr>
              <a:t> les </a:t>
            </a:r>
            <a:r>
              <a:rPr lang="en-US" sz="3000" dirty="0" err="1" smtClean="0">
                <a:solidFill>
                  <a:schemeClr val="bg1"/>
                </a:solidFill>
              </a:rPr>
              <a:t>nucléons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99965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GDR QCD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81078" y="4844137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Communities :</a:t>
            </a:r>
            <a:r>
              <a:rPr lang="en-US" dirty="0" smtClean="0"/>
              <a:t> hadron structure, heavy ion at high energy, pp collisions at high energy</a:t>
            </a:r>
            <a:endParaRPr lang="en-US" dirty="0"/>
          </a:p>
        </p:txBody>
      </p:sp>
      <p:sp>
        <p:nvSpPr>
          <p:cNvPr id="7" name="ZoneTexte 6"/>
          <p:cNvSpPr txBox="1"/>
          <p:nvPr/>
        </p:nvSpPr>
        <p:spPr>
          <a:xfrm>
            <a:off x="681078" y="5585614"/>
            <a:ext cx="4674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Kick-off meetings</a:t>
            </a:r>
            <a:r>
              <a:rPr lang="en-US" dirty="0" smtClean="0"/>
              <a:t>, 29 participants on </a:t>
            </a:r>
            <a:r>
              <a:rPr lang="en-US" dirty="0" err="1" smtClean="0"/>
              <a:t>Indico</a:t>
            </a:r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14003" y="3861048"/>
            <a:ext cx="5027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Raphaël</a:t>
            </a:r>
            <a:r>
              <a:rPr lang="en-US" sz="1400" dirty="0" smtClean="0"/>
              <a:t> </a:t>
            </a:r>
            <a:r>
              <a:rPr lang="en-US" sz="1400" dirty="0" err="1" smtClean="0"/>
              <a:t>Dupré</a:t>
            </a:r>
            <a:r>
              <a:rPr lang="en-US" sz="1400" dirty="0" smtClean="0"/>
              <a:t>, </a:t>
            </a:r>
            <a:r>
              <a:rPr lang="en-US" sz="1400" dirty="0" err="1" smtClean="0"/>
              <a:t>Hervé</a:t>
            </a:r>
            <a:r>
              <a:rPr lang="en-US" sz="1400" dirty="0" smtClean="0"/>
              <a:t> </a:t>
            </a:r>
            <a:r>
              <a:rPr lang="en-US" sz="1400" dirty="0" err="1" smtClean="0"/>
              <a:t>Moutarde</a:t>
            </a:r>
            <a:r>
              <a:rPr lang="en-US" sz="1400" dirty="0" smtClean="0"/>
              <a:t>, Sarah </a:t>
            </a:r>
            <a:r>
              <a:rPr lang="en-US" sz="1400" dirty="0" err="1" smtClean="0"/>
              <a:t>Portebeouf-Houssais</a:t>
            </a:r>
            <a:endParaRPr lang="en-US" sz="1400" dirty="0"/>
          </a:p>
        </p:txBody>
      </p:sp>
      <p:sp>
        <p:nvSpPr>
          <p:cNvPr id="9" name="ZoneTexte 8"/>
          <p:cNvSpPr txBox="1"/>
          <p:nvPr/>
        </p:nvSpPr>
        <p:spPr>
          <a:xfrm flipH="1">
            <a:off x="-21341" y="2716966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Kick-off meeting, </a:t>
            </a:r>
            <a:r>
              <a:rPr lang="en-US" sz="2400" dirty="0" smtClean="0">
                <a:solidFill>
                  <a:schemeClr val="bg1"/>
                </a:solidFill>
              </a:rPr>
              <a:t>some (biased) </a:t>
            </a:r>
            <a:r>
              <a:rPr lang="en-US" sz="2400" dirty="0" smtClean="0">
                <a:solidFill>
                  <a:schemeClr val="bg1"/>
                </a:solidFill>
              </a:rPr>
              <a:t>ideas for the closing discussion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142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3750" y="495178"/>
            <a:ext cx="5085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Proton-proton collision : initial stage</a:t>
            </a:r>
            <a:endParaRPr lang="en-US" sz="20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410938" y="4256457"/>
            <a:ext cx="6399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CGC and gluon TMD’s : measurement of di-jet at small x   </a:t>
            </a:r>
            <a:endParaRPr lang="en-US" dirty="0"/>
          </a:p>
        </p:txBody>
      </p:sp>
      <p:sp>
        <p:nvSpPr>
          <p:cNvPr id="10" name="ZoneTexte 9"/>
          <p:cNvSpPr txBox="1"/>
          <p:nvPr/>
        </p:nvSpPr>
        <p:spPr>
          <a:xfrm>
            <a:off x="410937" y="4637653"/>
            <a:ext cx="79527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Heavy quarks production (</a:t>
            </a:r>
            <a:r>
              <a:rPr lang="en-US" dirty="0" err="1" smtClean="0"/>
              <a:t>ccbar</a:t>
            </a:r>
            <a:r>
              <a:rPr lang="en-US" dirty="0" smtClean="0"/>
              <a:t>, </a:t>
            </a:r>
            <a:r>
              <a:rPr lang="en-US" dirty="0" err="1" smtClean="0"/>
              <a:t>bbar</a:t>
            </a:r>
            <a:r>
              <a:rPr lang="en-US" dirty="0" smtClean="0"/>
              <a:t>) polarization measurement  :the link with TMD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6671575" y="4318012"/>
            <a:ext cx="9204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C. </a:t>
            </a:r>
            <a:r>
              <a:rPr lang="en-US" sz="1000" b="1" dirty="0" err="1" smtClean="0"/>
              <a:t>Marquet</a:t>
            </a:r>
            <a:endParaRPr lang="en-US" sz="10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410937" y="5371634"/>
            <a:ext cx="391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MPI in pp collision at high energy</a:t>
            </a:r>
            <a:endParaRPr lang="en-US" dirty="0"/>
          </a:p>
        </p:txBody>
      </p:sp>
      <p:sp>
        <p:nvSpPr>
          <p:cNvPr id="15" name="ZoneTexte 14"/>
          <p:cNvSpPr txBox="1"/>
          <p:nvPr/>
        </p:nvSpPr>
        <p:spPr>
          <a:xfrm>
            <a:off x="1131017" y="5764614"/>
            <a:ext cx="2981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explicit hard interactions </a:t>
            </a:r>
            <a:endParaRPr lang="en-US" dirty="0"/>
          </a:p>
        </p:txBody>
      </p:sp>
      <p:sp>
        <p:nvSpPr>
          <p:cNvPr id="16" name="ZoneTexte 15"/>
          <p:cNvSpPr txBox="1"/>
          <p:nvPr/>
        </p:nvSpPr>
        <p:spPr>
          <a:xfrm>
            <a:off x="4205223" y="5826169"/>
            <a:ext cx="1762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Thomas </a:t>
            </a:r>
            <a:r>
              <a:rPr lang="en-US" sz="1000" b="1" dirty="0" err="1" smtClean="0"/>
              <a:t>Kasemets</a:t>
            </a:r>
            <a:r>
              <a:rPr lang="en-US" sz="1000" b="1" dirty="0" smtClean="0"/>
              <a:t>, Y. Li</a:t>
            </a:r>
            <a:endParaRPr lang="en-US" sz="1000" b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1160498" y="6150731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interactions</a:t>
            </a:r>
            <a:endParaRPr lang="en-US" dirty="0"/>
          </a:p>
        </p:txBody>
      </p:sp>
      <p:sp>
        <p:nvSpPr>
          <p:cNvPr id="18" name="ZoneTexte 17"/>
          <p:cNvSpPr txBox="1"/>
          <p:nvPr/>
        </p:nvSpPr>
        <p:spPr>
          <a:xfrm>
            <a:off x="4205223" y="6150731"/>
            <a:ext cx="31069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Z. Conesa Del Valle,  S. </a:t>
            </a:r>
            <a:r>
              <a:rPr lang="en-US" sz="1000" b="1" dirty="0" err="1" smtClean="0"/>
              <a:t>Porteboeuf-Houssais</a:t>
            </a:r>
            <a:endParaRPr lang="en-US" sz="1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78" y="1057334"/>
            <a:ext cx="2984251" cy="2497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2915816" y="1290465"/>
            <a:ext cx="62281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How a better comprehension of proton structure can lead to a better description of proton-proton collision at high energy 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Change use of PDF in the direction of TMD’s or GPD’s,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Naïve guess: observable dependent, can we make a list?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how can we </a:t>
            </a:r>
            <a:r>
              <a:rPr lang="en-US" dirty="0" smtClean="0"/>
              <a:t>use </a:t>
            </a:r>
            <a:r>
              <a:rPr lang="en-US" dirty="0" smtClean="0"/>
              <a:t>automatic codes in the context of LHC ? 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531451" y="3431812"/>
            <a:ext cx="10278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/>
              <a:t>Cédric</a:t>
            </a:r>
            <a:r>
              <a:rPr lang="en-US" sz="1000" b="1" dirty="0" smtClean="0"/>
              <a:t> </a:t>
            </a:r>
            <a:r>
              <a:rPr lang="en-US" sz="1000" b="1" dirty="0" err="1" smtClean="0"/>
              <a:t>Lorcé</a:t>
            </a:r>
            <a:endParaRPr lang="en-US" sz="1000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4142161" y="3082774"/>
            <a:ext cx="4315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do we learn on nucleon structure ?</a:t>
            </a:r>
            <a:endParaRPr lang="en-US" dirty="0"/>
          </a:p>
        </p:txBody>
      </p:sp>
      <p:sp>
        <p:nvSpPr>
          <p:cNvPr id="3" name="Flèche droite 2"/>
          <p:cNvSpPr/>
          <p:nvPr/>
        </p:nvSpPr>
        <p:spPr>
          <a:xfrm>
            <a:off x="3569166" y="3152140"/>
            <a:ext cx="489204" cy="2999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oneTexte 3"/>
          <p:cNvSpPr txBox="1"/>
          <p:nvPr/>
        </p:nvSpPr>
        <p:spPr>
          <a:xfrm>
            <a:off x="4182638" y="3408675"/>
            <a:ext cx="4938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do we learn on non perturbative regime of QCD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066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06994" y="488392"/>
            <a:ext cx="3108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Heavy ion initial stage</a:t>
            </a:r>
            <a:endParaRPr lang="en-US" sz="20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138092" y="1340768"/>
            <a:ext cx="4285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The nucleon is not free in the </a:t>
            </a:r>
            <a:r>
              <a:rPr lang="en-US" dirty="0" smtClean="0"/>
              <a:t>nucleus</a:t>
            </a:r>
            <a:endParaRPr lang="en-US" dirty="0"/>
          </a:p>
        </p:txBody>
      </p:sp>
      <p:sp>
        <p:nvSpPr>
          <p:cNvPr id="9" name="ZoneTexte 8"/>
          <p:cNvSpPr txBox="1"/>
          <p:nvPr/>
        </p:nvSpPr>
        <p:spPr>
          <a:xfrm>
            <a:off x="827584" y="1710100"/>
            <a:ext cx="6680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Nuclear effects =&gt; (anti)-shadowing, EMC (still not understood)</a:t>
            </a:r>
            <a:endParaRPr lang="en-US" dirty="0"/>
          </a:p>
        </p:txBody>
      </p:sp>
      <p:sp>
        <p:nvSpPr>
          <p:cNvPr id="10" name="ZoneTexte 9"/>
          <p:cNvSpPr txBox="1"/>
          <p:nvPr/>
        </p:nvSpPr>
        <p:spPr>
          <a:xfrm>
            <a:off x="850610" y="2425463"/>
            <a:ext cx="3684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nPDF’s</a:t>
            </a:r>
            <a:r>
              <a:rPr lang="en-US" dirty="0" smtClean="0"/>
              <a:t> and realistic uncertainties 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827584" y="2762707"/>
            <a:ext cx="8256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Factorization in </a:t>
            </a:r>
            <a:r>
              <a:rPr lang="en-US" dirty="0" err="1" smtClean="0"/>
              <a:t>pA</a:t>
            </a:r>
            <a:r>
              <a:rPr lang="en-US" dirty="0" smtClean="0"/>
              <a:t> and AA? </a:t>
            </a:r>
          </a:p>
          <a:p>
            <a:r>
              <a:rPr lang="en-US" dirty="0" smtClean="0"/>
              <a:t>Which observables can probe factorization breaking ?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827584" y="3409038"/>
            <a:ext cx="2601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Alternative to </a:t>
            </a:r>
            <a:r>
              <a:rPr lang="en-US" dirty="0" err="1" smtClean="0"/>
              <a:t>nPDF’s</a:t>
            </a:r>
            <a:r>
              <a:rPr lang="en-US" dirty="0" smtClean="0"/>
              <a:t> ? </a:t>
            </a:r>
            <a:endParaRPr lang="en-US" dirty="0"/>
          </a:p>
        </p:txBody>
      </p:sp>
      <p:sp>
        <p:nvSpPr>
          <p:cNvPr id="13" name="ZoneTexte 12"/>
          <p:cNvSpPr txBox="1"/>
          <p:nvPr/>
        </p:nvSpPr>
        <p:spPr>
          <a:xfrm>
            <a:off x="162880" y="3933582"/>
            <a:ext cx="86677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Link with initial stage in pp </a:t>
            </a:r>
          </a:p>
          <a:p>
            <a:r>
              <a:rPr lang="en-US" dirty="0"/>
              <a:t>	</a:t>
            </a:r>
            <a:r>
              <a:rPr lang="en-US" dirty="0" smtClean="0"/>
              <a:t>with CGC done in some region of the phase space</a:t>
            </a:r>
          </a:p>
          <a:p>
            <a:r>
              <a:rPr lang="en-US" dirty="0"/>
              <a:t>	</a:t>
            </a:r>
            <a:r>
              <a:rPr lang="en-US" dirty="0" smtClean="0"/>
              <a:t>with MPI ?</a:t>
            </a:r>
          </a:p>
          <a:p>
            <a:r>
              <a:rPr lang="en-US" dirty="0"/>
              <a:t>	</a:t>
            </a:r>
            <a:r>
              <a:rPr lang="en-US" dirty="0" err="1" smtClean="0"/>
              <a:t>Extendsion</a:t>
            </a:r>
            <a:r>
              <a:rPr lang="en-US" dirty="0" smtClean="0"/>
              <a:t> of DPS framework to </a:t>
            </a:r>
            <a:r>
              <a:rPr lang="en-US" dirty="0" err="1" smtClean="0"/>
              <a:t>pA</a:t>
            </a:r>
            <a:r>
              <a:rPr lang="en-US" dirty="0" smtClean="0"/>
              <a:t> and AA</a:t>
            </a:r>
          </a:p>
          <a:p>
            <a:r>
              <a:rPr lang="en-US" dirty="0"/>
              <a:t>	</a:t>
            </a:r>
            <a:r>
              <a:rPr lang="en-US" dirty="0" smtClean="0"/>
              <a:t>nuclear GPD’s?</a:t>
            </a:r>
            <a:endParaRPr lang="en-US" dirty="0"/>
          </a:p>
        </p:txBody>
      </p:sp>
      <p:sp>
        <p:nvSpPr>
          <p:cNvPr id="17" name="ZoneTexte 16"/>
          <p:cNvSpPr txBox="1"/>
          <p:nvPr/>
        </p:nvSpPr>
        <p:spPr>
          <a:xfrm>
            <a:off x="5724128" y="4797152"/>
            <a:ext cx="10278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C. </a:t>
            </a:r>
            <a:r>
              <a:rPr lang="en-US" sz="1000" b="1" dirty="0" err="1" smtClean="0"/>
              <a:t>Hadjdakis</a:t>
            </a:r>
            <a:endParaRPr lang="en-US" sz="1000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4672237" y="1402323"/>
            <a:ext cx="10518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I. </a:t>
            </a:r>
            <a:r>
              <a:rPr lang="en-US" sz="1000" b="1" dirty="0" err="1" smtClean="0"/>
              <a:t>Schienbein</a:t>
            </a:r>
            <a:endParaRPr lang="en-US" sz="10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827584" y="2077816"/>
            <a:ext cx="4842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Interactions between nucleons in the nucleus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173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23073" y="467380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TOOLS</a:t>
            </a:r>
            <a:endParaRPr lang="en-US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899592" y="1268760"/>
            <a:ext cx="2739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Event generators level</a:t>
            </a:r>
            <a:endParaRPr lang="en-US" dirty="0"/>
          </a:p>
        </p:txBody>
      </p:sp>
      <p:sp>
        <p:nvSpPr>
          <p:cNvPr id="6" name="ZoneTexte 5"/>
          <p:cNvSpPr txBox="1"/>
          <p:nvPr/>
        </p:nvSpPr>
        <p:spPr>
          <a:xfrm>
            <a:off x="899592" y="2060848"/>
            <a:ext cx="6343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Data Fits to extract properties : nucleon tomography, PDF, </a:t>
            </a:r>
            <a:r>
              <a:rPr lang="en-US" dirty="0" err="1" smtClean="0"/>
              <a:t>nPDF</a:t>
            </a:r>
            <a:r>
              <a:rPr lang="en-US" dirty="0" smtClean="0"/>
              <a:t>, GPD (PARTON) </a:t>
            </a:r>
            <a:endParaRPr lang="en-US" dirty="0"/>
          </a:p>
        </p:txBody>
      </p:sp>
      <p:sp>
        <p:nvSpPr>
          <p:cNvPr id="7" name="ZoneTexte 6"/>
          <p:cNvSpPr txBox="1"/>
          <p:nvPr/>
        </p:nvSpPr>
        <p:spPr>
          <a:xfrm>
            <a:off x="899592" y="3068960"/>
            <a:ext cx="4237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Impact of lattice QCD development? </a:t>
            </a:r>
            <a:endParaRPr lang="en-US" dirty="0"/>
          </a:p>
        </p:txBody>
      </p:sp>
      <p:sp>
        <p:nvSpPr>
          <p:cNvPr id="2" name="ZoneTexte 1"/>
          <p:cNvSpPr txBox="1"/>
          <p:nvPr/>
        </p:nvSpPr>
        <p:spPr>
          <a:xfrm>
            <a:off x="899592" y="4019404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549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819490" y="2708920"/>
            <a:ext cx="55098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What can we do together </a:t>
            </a:r>
          </a:p>
          <a:p>
            <a:pPr algn="ctr"/>
            <a:r>
              <a:rPr lang="en-US" sz="3200" b="1" dirty="0" smtClean="0"/>
              <a:t>during next 4 years ?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37631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200</TotalTime>
  <Words>298</Words>
  <Application>Microsoft Office PowerPoint</Application>
  <PresentationFormat>Affichage à l'écran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Urbain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Sarah</dc:creator>
  <cp:lastModifiedBy>Sarah</cp:lastModifiedBy>
  <cp:revision>20</cp:revision>
  <dcterms:created xsi:type="dcterms:W3CDTF">2016-09-30T07:01:06Z</dcterms:created>
  <dcterms:modified xsi:type="dcterms:W3CDTF">2016-09-30T12:28:05Z</dcterms:modified>
</cp:coreProperties>
</file>