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89" r:id="rId2"/>
    <p:sldId id="510" r:id="rId3"/>
    <p:sldId id="543" r:id="rId4"/>
    <p:sldId id="486" r:id="rId5"/>
    <p:sldId id="501" r:id="rId6"/>
    <p:sldId id="490" r:id="rId7"/>
    <p:sldId id="509" r:id="rId8"/>
    <p:sldId id="492" r:id="rId9"/>
    <p:sldId id="504" r:id="rId10"/>
    <p:sldId id="499" r:id="rId11"/>
    <p:sldId id="498" r:id="rId12"/>
    <p:sldId id="513" r:id="rId13"/>
    <p:sldId id="514" r:id="rId14"/>
    <p:sldId id="515" r:id="rId15"/>
    <p:sldId id="516" r:id="rId16"/>
    <p:sldId id="524" r:id="rId17"/>
    <p:sldId id="517" r:id="rId18"/>
    <p:sldId id="518" r:id="rId19"/>
    <p:sldId id="519" r:id="rId20"/>
    <p:sldId id="520" r:id="rId21"/>
    <p:sldId id="521" r:id="rId22"/>
    <p:sldId id="523" r:id="rId23"/>
    <p:sldId id="328" r:id="rId24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DCCE5"/>
    <a:srgbClr val="D60093"/>
    <a:srgbClr val="ACBFDE"/>
    <a:srgbClr val="FFFFCC"/>
    <a:srgbClr val="FFC4E9"/>
    <a:srgbClr val="CCECFF"/>
    <a:srgbClr val="0F6B04"/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4" autoAdjust="0"/>
    <p:restoredTop sz="88442" autoAdjust="0"/>
  </p:normalViewPr>
  <p:slideViewPr>
    <p:cSldViewPr>
      <p:cViewPr>
        <p:scale>
          <a:sx n="60" d="100"/>
          <a:sy n="60" d="100"/>
        </p:scale>
        <p:origin x="-612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89646D-F334-9641-933C-68DDD50DB9F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905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64050"/>
            <a:ext cx="5607050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24925"/>
            <a:ext cx="30384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744" tIns="46872" rIns="93744" bIns="46872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883D98-43AA-1E45-8A41-807BCDC21E9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2241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BA9DF-1FE2-3C4A-9699-2FABF5EA3238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D215C4-47FB-B24E-BDAA-5CD024DDEED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BC9491-5401-EE44-97E6-A80C050A8A9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EC43E-C7FC-5546-A650-91E2E56DD61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983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4DD8-4657-3642-BB14-6AEAC02299B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0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7822-C6E9-474A-A429-6FC62BE6F3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8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8F361-4769-EE4B-B451-EAC271BA0FC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8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420A-B2A6-E44A-A0A8-29C0FCEBBF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63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CC8F7-4CDC-6B4A-A5B3-99B19FA0848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7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FF7BF-D6D8-CB4E-8C01-F3124AAE4C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77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2666D-57E5-2847-AD33-95321643D03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2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6D71A-7768-BA44-96B0-B5778E21CE4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420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4FC60-E3D4-B045-96E8-B8170A2AC7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63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01FF-56BD-4549-9554-97DDFE5551D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3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Eric Voutier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04A056-F75C-254E-8293-21047A6754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if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iff"/><Relationship Id="rId5" Type="http://schemas.openxmlformats.org/officeDocument/2006/relationships/image" Target="../media/image32.pn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wmf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x.doi.org/10.1016/j.nima.2010.10.08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1.gi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tiff"/><Relationship Id="rId5" Type="http://schemas.openxmlformats.org/officeDocument/2006/relationships/image" Target="../media/image11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tif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46050" y="238229"/>
            <a:ext cx="8853488" cy="6334125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fr-FR" dirty="0">
              <a:cs typeface="+mn-cs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824753" y="571837"/>
            <a:ext cx="5509056" cy="2059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Measurement of the </a:t>
            </a:r>
          </a:p>
          <a:p>
            <a:pPr algn="ctr">
              <a:defRPr/>
            </a:pPr>
            <a:endParaRPr 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Proton Electric Form Factor</a:t>
            </a:r>
          </a:p>
          <a:p>
            <a:pPr algn="ctr"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G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(Q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 at Low </a:t>
            </a:r>
            <a:r>
              <a:rPr 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charset="0"/>
                <a:cs typeface="+mn-cs"/>
              </a:rPr>
              <a:t>Momenta</a:t>
            </a:r>
            <a:endParaRPr 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lnSpc>
                <a:spcPct val="110000"/>
              </a:lnSpc>
              <a:defRPr/>
            </a:pPr>
            <a:endParaRPr lang="en-US" sz="1800" b="1" dirty="0">
              <a:effectLst>
                <a:outerShdw blurRad="38100" dist="38100" dir="2700000" algn="tl">
                  <a:srgbClr val="FFFFFF"/>
                </a:outerShdw>
              </a:effectLst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sz="1600" b="1" dirty="0" err="1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charset="0"/>
                <a:cs typeface="+mn-cs"/>
              </a:rPr>
              <a:t>ProRad</a:t>
            </a:r>
            <a:r>
              <a:rPr lang="en-US" sz="1600" b="1" dirty="0" smtClean="0">
                <a:solidFill>
                  <a:srgbClr val="0000FF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ucida Calligraphy" charset="0"/>
                <a:cs typeface="+mn-cs"/>
              </a:rPr>
              <a:t> @ PRAE</a:t>
            </a:r>
            <a:endParaRPr lang="en-US" sz="1600" b="1" dirty="0">
              <a:solidFill>
                <a:srgbClr val="0000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ucida Calligraphy" charset="0"/>
              <a:cs typeface="+mn-cs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909145" y="4362937"/>
            <a:ext cx="37482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286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858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430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00275" indent="-37147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74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146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718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29075" indent="-371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LcParenBoth"/>
              <a:defRPr/>
            </a:pPr>
            <a:r>
              <a:rPr lang="en-US" sz="1600" dirty="0" smtClean="0">
                <a:latin typeface="Comic Sans MS" charset="0"/>
                <a:cs typeface="+mn-cs"/>
              </a:rPr>
              <a:t>   Electromagnetic form factors</a:t>
            </a:r>
          </a:p>
          <a:p>
            <a:pPr>
              <a:buFontTx/>
              <a:buAutoNum type="romanLcParenBoth"/>
              <a:defRPr/>
            </a:pPr>
            <a:r>
              <a:rPr lang="en-US" sz="1600" dirty="0" smtClean="0">
                <a:latin typeface="Comic Sans MS" charset="0"/>
                <a:cs typeface="+mn-cs"/>
              </a:rPr>
              <a:t>   The proton radius puzzle</a:t>
            </a:r>
          </a:p>
          <a:p>
            <a:pPr>
              <a:buFontTx/>
              <a:buAutoNum type="romanLcParenBoth"/>
              <a:defRPr/>
            </a:pPr>
            <a:r>
              <a:rPr lang="en-US" sz="1600" dirty="0" smtClean="0">
                <a:latin typeface="Comic Sans MS" charset="0"/>
                <a:cs typeface="+mn-cs"/>
              </a:rPr>
              <a:t>   Experimental perspectives</a:t>
            </a:r>
          </a:p>
          <a:p>
            <a:pPr>
              <a:buFontTx/>
              <a:buAutoNum type="romanLcParenBoth"/>
              <a:defRPr/>
            </a:pPr>
            <a:r>
              <a:rPr lang="en-US" sz="1600" dirty="0" smtClean="0">
                <a:latin typeface="Comic Sans MS" charset="0"/>
                <a:cs typeface="+mn-cs"/>
              </a:rPr>
              <a:t>   The PRAE project </a:t>
            </a:r>
          </a:p>
          <a:p>
            <a:pPr>
              <a:buFontTx/>
              <a:buAutoNum type="romanLcParenBoth"/>
              <a:defRPr/>
            </a:pPr>
            <a:r>
              <a:rPr lang="en-US" sz="1600" dirty="0">
                <a:latin typeface="Comic Sans MS" charset="0"/>
                <a:cs typeface="+mn-cs"/>
              </a:rPr>
              <a:t> </a:t>
            </a:r>
            <a:r>
              <a:rPr lang="en-US" sz="1600" dirty="0" smtClean="0">
                <a:latin typeface="Comic Sans MS" charset="0"/>
                <a:cs typeface="+mn-cs"/>
              </a:rPr>
              <a:t>  Summary</a:t>
            </a:r>
          </a:p>
        </p:txBody>
      </p:sp>
      <p:grpSp>
        <p:nvGrpSpPr>
          <p:cNvPr id="113669" name="Group 41"/>
          <p:cNvGrpSpPr>
            <a:grpSpLocks/>
          </p:cNvGrpSpPr>
          <p:nvPr/>
        </p:nvGrpSpPr>
        <p:grpSpPr bwMode="auto">
          <a:xfrm>
            <a:off x="2116138" y="2778410"/>
            <a:ext cx="4927600" cy="854075"/>
            <a:chOff x="1333" y="1368"/>
            <a:chExt cx="3104" cy="538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1333" y="1368"/>
              <a:ext cx="3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Microsoft Sans Serif" charset="0"/>
                  <a:cs typeface="+mn-cs"/>
                </a:rPr>
                <a:t>Eric Voutier</a:t>
              </a:r>
              <a:r>
                <a:rPr lang="en-US" sz="1800" b="1" dirty="0">
                  <a:latin typeface="Microsoft Sans Serif" charset="0"/>
                  <a:ea typeface="SimSun" charset="0"/>
                  <a:cs typeface="SimSun" charset="0"/>
                </a:rPr>
                <a:t> 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1929" y="1596"/>
              <a:ext cx="192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300" i="1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Institut</a:t>
              </a:r>
              <a:r>
                <a:rPr lang="en-US" sz="13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 de Physique </a:t>
              </a:r>
              <a:r>
                <a:rPr lang="en-US" sz="1300" i="1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Nucléaire</a:t>
              </a:r>
              <a:r>
                <a:rPr lang="en-US" sz="13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 d’Orsay</a:t>
              </a:r>
              <a:endParaRPr lang="en-US" sz="1300" i="1" dirty="0">
                <a:solidFill>
                  <a:srgbClr val="FF0000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sz="1300" i="1" dirty="0" err="1" smtClean="0">
                  <a:solidFill>
                    <a:srgbClr val="FF0000"/>
                  </a:solidFill>
                  <a:latin typeface="Arial"/>
                  <a:cs typeface="Arial"/>
                </a:rPr>
                <a:t>Orsay</a:t>
              </a:r>
              <a:r>
                <a:rPr lang="en-US" sz="1300" i="1" dirty="0" smtClean="0">
                  <a:solidFill>
                    <a:srgbClr val="FF0000"/>
                  </a:solidFill>
                  <a:latin typeface="Arial"/>
                  <a:cs typeface="Arial"/>
                </a:rPr>
                <a:t>, </a:t>
              </a:r>
              <a:r>
                <a:rPr lang="en-US" sz="1300" i="1" dirty="0">
                  <a:solidFill>
                    <a:srgbClr val="FF0000"/>
                  </a:solidFill>
                  <a:latin typeface="Arial"/>
                  <a:cs typeface="Arial"/>
                </a:rPr>
                <a:t>France</a:t>
              </a:r>
            </a:p>
          </p:txBody>
        </p: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660241" y="6520498"/>
            <a:ext cx="23946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i="1" dirty="0" err="1" smtClean="0">
                <a:solidFill>
                  <a:srgbClr val="CC00FF"/>
                </a:solidFill>
                <a:latin typeface="Footlight MT Light" charset="0"/>
                <a:cs typeface="+mn-cs"/>
              </a:rPr>
              <a:t>Orsay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1200" i="1" baseline="30000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th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-30</a:t>
            </a:r>
            <a:r>
              <a:rPr lang="en-US" sz="1200" i="1" baseline="30000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th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, 2016</a:t>
            </a:r>
            <a:endParaRPr lang="en-US" sz="1200" i="1" dirty="0">
              <a:solidFill>
                <a:srgbClr val="CC00FF"/>
              </a:solidFill>
              <a:latin typeface="Footlight MT Light" charset="0"/>
              <a:cs typeface="+mn-cs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89636" y="6525344"/>
            <a:ext cx="244823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Meeting de </a:t>
            </a:r>
            <a:r>
              <a:rPr lang="en-US" sz="1200" i="1" dirty="0" err="1" smtClean="0">
                <a:solidFill>
                  <a:srgbClr val="CC00FF"/>
                </a:solidFill>
                <a:latin typeface="Footlight MT Light" charset="0"/>
                <a:cs typeface="+mn-cs"/>
              </a:rPr>
              <a:t>lancement</a:t>
            </a:r>
            <a:r>
              <a:rPr lang="en-US" sz="1200" i="1" dirty="0" smtClean="0">
                <a:solidFill>
                  <a:srgbClr val="CC00FF"/>
                </a:solidFill>
                <a:latin typeface="Footlight MT Light" charset="0"/>
                <a:cs typeface="+mn-cs"/>
              </a:rPr>
              <a:t> du GDR QCD</a:t>
            </a:r>
            <a:endParaRPr lang="en-US" sz="1200" i="1" dirty="0">
              <a:solidFill>
                <a:srgbClr val="CC00FF"/>
              </a:solidFill>
              <a:latin typeface="Footlight MT Light" charset="0"/>
              <a:cs typeface="+mn-cs"/>
            </a:endParaRPr>
          </a:p>
        </p:txBody>
      </p:sp>
      <p:pic>
        <p:nvPicPr>
          <p:cNvPr id="12" name="Image 11" descr="Nature10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2791">
            <a:off x="2012763" y="3536599"/>
            <a:ext cx="1910615" cy="25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57980">
            <a:off x="823330" y="3648166"/>
            <a:ext cx="1909089" cy="25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122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>
                <a:solidFill>
                  <a:srgbClr val="969696"/>
                </a:solidFill>
                <a:cs typeface="+mn-cs"/>
              </a:rPr>
              <a:t>E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xperimental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perspectives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64711" y="995363"/>
            <a:ext cx="2428870" cy="61555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Lucida Calligraphy" charset="0"/>
                <a:cs typeface="+mn-cs"/>
              </a:rPr>
              <a:t>PRad</a:t>
            </a:r>
            <a:r>
              <a:rPr lang="en-US" sz="2000" b="1" dirty="0" smtClean="0">
                <a:latin typeface="Lucida Calligraphy" charset="0"/>
                <a:cs typeface="+mn-cs"/>
              </a:rPr>
              <a:t> @ </a:t>
            </a:r>
            <a:r>
              <a:rPr lang="en-US" sz="2000" b="1" dirty="0" err="1" smtClean="0">
                <a:latin typeface="Lucida Calligraphy" charset="0"/>
                <a:cs typeface="+mn-cs"/>
              </a:rPr>
              <a:t>Jlab</a:t>
            </a:r>
            <a:endParaRPr lang="en-US" sz="2000" b="1" dirty="0" smtClean="0"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FF"/>
                </a:solidFill>
                <a:latin typeface="+mn-lt"/>
                <a:cs typeface="+mn-cs"/>
              </a:rPr>
              <a:t>Proton Radius experiment</a:t>
            </a:r>
            <a:endParaRPr lang="en-US" b="1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97750" y="1737881"/>
            <a:ext cx="45676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(E12-11-106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Experiment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) D.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Dutta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H. Gao, A.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Gasparian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M.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Khandaher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5352588" y="4058452"/>
            <a:ext cx="3599954" cy="2682916"/>
            <a:chOff x="5352588" y="4058452"/>
            <a:chExt cx="3599954" cy="268291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2588" y="4058452"/>
              <a:ext cx="3599954" cy="268291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 flipH="1">
              <a:off x="6595344" y="5587459"/>
              <a:ext cx="8578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FF0000"/>
                  </a:solidFill>
                  <a:latin typeface="+mj-lt"/>
                </a:rPr>
                <a:t>PRad</a:t>
              </a:r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+mj-lt"/>
                </a:rPr>
                <a:t>projection</a:t>
              </a:r>
              <a:endParaRPr lang="en-US" sz="1200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5" name="Image 4" descr="Pra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28" y="2664291"/>
            <a:ext cx="6088270" cy="3148928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06579" y="5865772"/>
            <a:ext cx="43204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Window less gas target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High resolution and large acceptance calorimeter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High control of corrections and systematics effects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6233" y="2643119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7093" y="2043567"/>
            <a:ext cx="8775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err="1" smtClean="0">
                <a:solidFill>
                  <a:srgbClr val="0000FF"/>
                </a:solidFill>
                <a:cs typeface="+mn-cs"/>
              </a:rPr>
              <a:t>PRad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experiment aims at the simultaneous measurements (~2017) of </a:t>
            </a:r>
          </a:p>
          <a:p>
            <a:pPr algn="ctr">
              <a:buClr>
                <a:srgbClr val="D60093"/>
              </a:buClr>
              <a:defRPr/>
            </a:pP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proton elastic </a:t>
            </a:r>
            <a:r>
              <a:rPr lang="en-US" sz="1600" dirty="0" smtClean="0">
                <a:cs typeface="+mn-cs"/>
              </a:rPr>
              <a:t>and </a:t>
            </a:r>
            <a:r>
              <a:rPr lang="en-US" sz="1600" b="1" dirty="0" err="1" smtClean="0">
                <a:solidFill>
                  <a:srgbClr val="FF0000"/>
                </a:solidFill>
                <a:cs typeface="+mn-cs"/>
              </a:rPr>
              <a:t>Møller</a:t>
            </a:r>
            <a:r>
              <a:rPr lang="en-US" sz="1600" dirty="0" smtClean="0">
                <a:cs typeface="+mn-cs"/>
              </a:rPr>
              <a:t> in the angular range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0.5-3.0°</a:t>
            </a:r>
            <a:r>
              <a:rPr lang="en-US" sz="1600" dirty="0" smtClean="0">
                <a:cs typeface="+mn-cs"/>
              </a:rPr>
              <a:t> corresponding to the </a:t>
            </a:r>
          </a:p>
          <a:p>
            <a:pPr algn="ctr">
              <a:buClr>
                <a:srgbClr val="D60093"/>
              </a:buClr>
              <a:defRPr/>
            </a:pPr>
            <a:r>
              <a:rPr lang="en-US" sz="1600" b="1" dirty="0" smtClean="0">
                <a:solidFill>
                  <a:srgbClr val="CC00CC"/>
                </a:solidFill>
                <a:cs typeface="+mn-cs"/>
              </a:rPr>
              <a:t>10</a:t>
            </a:r>
            <a:r>
              <a:rPr lang="en-US" sz="1600" b="1" baseline="30000" dirty="0" smtClean="0">
                <a:solidFill>
                  <a:srgbClr val="CC00CC"/>
                </a:solidFill>
                <a:cs typeface="+mn-cs"/>
              </a:rPr>
              <a:t>-4</a:t>
            </a:r>
            <a:r>
              <a:rPr lang="en-US" sz="1600" b="1" dirty="0" smtClean="0">
                <a:solidFill>
                  <a:srgbClr val="CC00CC"/>
                </a:solidFill>
                <a:cs typeface="+mn-cs"/>
              </a:rPr>
              <a:t>-10</a:t>
            </a:r>
            <a:r>
              <a:rPr lang="en-US" sz="1600" b="1" baseline="30000" dirty="0" smtClean="0">
                <a:solidFill>
                  <a:srgbClr val="CC00CC"/>
                </a:solidFill>
                <a:cs typeface="+mn-cs"/>
              </a:rPr>
              <a:t>-2</a:t>
            </a:r>
            <a:r>
              <a:rPr lang="en-US" sz="1600" b="1" dirty="0" smtClean="0">
                <a:solidFill>
                  <a:srgbClr val="CC00CC"/>
                </a:solidFill>
                <a:cs typeface="+mn-cs"/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/>
              <a:t>GeV</a:t>
            </a:r>
            <a:r>
              <a:rPr lang="en-US" sz="1600" dirty="0"/>
              <a:t>/c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four-momentum range.</a:t>
            </a:r>
            <a:endParaRPr lang="en-US" sz="1600" dirty="0"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23359" y="3056250"/>
            <a:ext cx="3412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rbel"/>
                <a:cs typeface="Corbel"/>
              </a:rPr>
              <a:t>Two beam energies (</a:t>
            </a:r>
            <a:r>
              <a:rPr lang="en-US" b="1" dirty="0" smtClean="0">
                <a:solidFill>
                  <a:srgbClr val="0000FF"/>
                </a:solidFill>
                <a:latin typeface="Corbel"/>
                <a:cs typeface="Corbel"/>
              </a:rPr>
              <a:t>1.1</a:t>
            </a:r>
            <a:r>
              <a:rPr lang="en-US" dirty="0" smtClean="0">
                <a:latin typeface="Corbel"/>
                <a:cs typeface="Corbel"/>
              </a:rPr>
              <a:t> and </a:t>
            </a:r>
            <a:r>
              <a:rPr lang="en-US" b="1" dirty="0" smtClean="0">
                <a:solidFill>
                  <a:srgbClr val="0000FF"/>
                </a:solidFill>
                <a:latin typeface="Corbel"/>
                <a:cs typeface="Corbel"/>
              </a:rPr>
              <a:t>2.2</a:t>
            </a:r>
            <a:r>
              <a:rPr lang="en-US" dirty="0" smtClean="0">
                <a:latin typeface="Corbel"/>
                <a:cs typeface="Corbel"/>
              </a:rPr>
              <a:t> </a:t>
            </a:r>
            <a:r>
              <a:rPr lang="en-US" dirty="0" err="1" smtClean="0">
                <a:latin typeface="Corbel"/>
                <a:cs typeface="Corbel"/>
              </a:rPr>
              <a:t>GeV</a:t>
            </a:r>
            <a:r>
              <a:rPr lang="en-US" dirty="0" smtClean="0">
                <a:latin typeface="Corbel"/>
                <a:cs typeface="Corbel"/>
              </a:rPr>
              <a:t>)</a:t>
            </a:r>
            <a:r>
              <a:rPr lang="en-US" dirty="0">
                <a:latin typeface="Corbel"/>
                <a:cs typeface="Corbel"/>
              </a:rPr>
              <a:t> </a:t>
            </a:r>
            <a:r>
              <a:rPr lang="en-US" dirty="0" smtClean="0">
                <a:latin typeface="Corbel"/>
                <a:cs typeface="Corbel"/>
              </a:rPr>
              <a:t>to cover the planned Q</a:t>
            </a:r>
            <a:r>
              <a:rPr lang="en-US" baseline="30000" dirty="0" smtClean="0">
                <a:latin typeface="Corbel"/>
                <a:cs typeface="Corbel"/>
              </a:rPr>
              <a:t>2</a:t>
            </a:r>
            <a:r>
              <a:rPr lang="en-US" dirty="0" smtClean="0">
                <a:latin typeface="Corbel"/>
                <a:cs typeface="Corbel"/>
              </a:rPr>
              <a:t>-range leading to a </a:t>
            </a:r>
            <a:r>
              <a:rPr lang="en-US" b="1" dirty="0" smtClean="0">
                <a:solidFill>
                  <a:srgbClr val="FF0000"/>
                </a:solidFill>
                <a:latin typeface="Corbel"/>
                <a:cs typeface="Corbel"/>
              </a:rPr>
              <a:t>0.6%</a:t>
            </a:r>
            <a:r>
              <a:rPr lang="en-US" dirty="0" smtClean="0">
                <a:latin typeface="Corbel"/>
                <a:cs typeface="Corbel"/>
              </a:rPr>
              <a:t> determination </a:t>
            </a:r>
          </a:p>
          <a:p>
            <a:pPr algn="ctr"/>
            <a:r>
              <a:rPr lang="en-US" dirty="0" smtClean="0">
                <a:latin typeface="Corbel"/>
                <a:cs typeface="Corbel"/>
              </a:rPr>
              <a:t>of the proton charge radius.</a:t>
            </a:r>
            <a:endParaRPr lang="en-US" baseline="30000" dirty="0" smtClean="0">
              <a:latin typeface="Corbel"/>
              <a:cs typeface="Corbel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200" dirty="0" smtClean="0">
                <a:solidFill>
                  <a:srgbClr val="969696"/>
                </a:solidFill>
                <a:cs typeface="+mn-cs"/>
              </a:rPr>
              <a:t>10/23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0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fik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79" t="14246" r="19164" b="34352"/>
          <a:stretch/>
        </p:blipFill>
        <p:spPr>
          <a:xfrm>
            <a:off x="3976886" y="3936763"/>
            <a:ext cx="5014714" cy="2478473"/>
          </a:xfrm>
          <a:prstGeom prst="rect">
            <a:avLst/>
          </a:prstGeom>
        </p:spPr>
      </p:pic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122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>
                <a:solidFill>
                  <a:srgbClr val="969696"/>
                </a:solidFill>
                <a:cs typeface="+mn-cs"/>
              </a:rPr>
              <a:t>E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xperimental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perspectives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382" y="3005528"/>
            <a:ext cx="3534121" cy="3168352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09892" y="995363"/>
            <a:ext cx="3138512" cy="61555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MAGIX @ MESA</a:t>
            </a:r>
          </a:p>
          <a:p>
            <a:pPr algn="ctr">
              <a:defRPr/>
            </a:pPr>
            <a:r>
              <a:rPr lang="en-US" dirty="0" err="1" smtClean="0">
                <a:solidFill>
                  <a:srgbClr val="0000FF"/>
                </a:solidFill>
                <a:latin typeface="+mn-lt"/>
                <a:cs typeface="American Typewriter"/>
              </a:rPr>
              <a:t>MesA</a:t>
            </a:r>
            <a:r>
              <a:rPr lang="en-US" dirty="0" smtClean="0">
                <a:solidFill>
                  <a:srgbClr val="0000FF"/>
                </a:solidFill>
                <a:latin typeface="+mn-lt"/>
                <a:cs typeface="American Typewriter"/>
              </a:rPr>
              <a:t> Gas Internal target </a:t>
            </a:r>
            <a:r>
              <a:rPr lang="en-US" dirty="0" err="1" smtClean="0">
                <a:solidFill>
                  <a:srgbClr val="0000FF"/>
                </a:solidFill>
                <a:latin typeface="+mn-lt"/>
                <a:cs typeface="American Typewriter"/>
              </a:rPr>
              <a:t>eXperiment</a:t>
            </a:r>
            <a:endParaRPr lang="en-US" dirty="0">
              <a:solidFill>
                <a:srgbClr val="0000FF"/>
              </a:solidFill>
              <a:latin typeface="+mn-lt"/>
              <a:cs typeface="American Typewriter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0007" y="1999106"/>
            <a:ext cx="877593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M</a:t>
            </a:r>
            <a:r>
              <a:rPr lang="en-US" sz="1600" dirty="0" smtClean="0">
                <a:cs typeface="+mn-cs"/>
              </a:rPr>
              <a:t>ainz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E</a:t>
            </a:r>
            <a:r>
              <a:rPr lang="en-US" sz="1600" dirty="0" smtClean="0">
                <a:cs typeface="+mn-cs"/>
              </a:rPr>
              <a:t>nergy recovering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S</a:t>
            </a:r>
            <a:r>
              <a:rPr lang="en-US" sz="1600" dirty="0" smtClean="0">
                <a:cs typeface="+mn-cs"/>
              </a:rPr>
              <a:t>uperconducting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A</a:t>
            </a:r>
            <a:r>
              <a:rPr lang="en-US" sz="1600" dirty="0" smtClean="0">
                <a:cs typeface="+mn-cs"/>
              </a:rPr>
              <a:t>ccelerator is a new machine under construction (2017) at the University of Mainz for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high luminosity polarized </a:t>
            </a:r>
            <a:r>
              <a:rPr lang="en-US" sz="1600" dirty="0" smtClean="0">
                <a:cs typeface="+mn-cs"/>
              </a:rPr>
              <a:t>experiment.  </a:t>
            </a:r>
            <a:endParaRPr lang="en-US" sz="1600" dirty="0"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064603" y="1737881"/>
            <a:ext cx="103386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rgbClr val="5F5F5F"/>
                </a:solidFill>
                <a:latin typeface="Microsoft Sans Serif" charset="0"/>
                <a:cs typeface="+mn-cs"/>
              </a:rPr>
              <a:t>A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Denig</a:t>
            </a:r>
            <a:r>
              <a:rPr lang="fr-FR" sz="1000" dirty="0">
                <a:solidFill>
                  <a:srgbClr val="5F5F5F"/>
                </a:solidFill>
                <a:latin typeface="Microsoft Sans Serif" charset="0"/>
                <a:cs typeface="+mn-cs"/>
              </a:rPr>
              <a:t> 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994610"/>
              </p:ext>
            </p:extLst>
          </p:nvPr>
        </p:nvGraphicFramePr>
        <p:xfrm>
          <a:off x="2450826" y="2682635"/>
          <a:ext cx="4248472" cy="94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883"/>
                <a:gridCol w="805984"/>
                <a:gridCol w="971477"/>
                <a:gridCol w="1152128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Beam Mode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="1" baseline="0" dirty="0" smtClean="0">
                          <a:solidFill>
                            <a:srgbClr val="0000FF"/>
                          </a:solidFill>
                        </a:rPr>
                        <a:t>mA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(MeV)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Lucida Calligraphy"/>
                          <a:cs typeface="Lucida Calligraphy"/>
                        </a:rPr>
                        <a:t>L</a:t>
                      </a:r>
                      <a:r>
                        <a:rPr lang="en-US" sz="1600" baseline="0" dirty="0" smtClean="0"/>
                        <a:t> (cm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External</a:t>
                      </a:r>
                      <a:endParaRPr lang="en-US" sz="1400" i="1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0.15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</a:rPr>
                        <a:t>39</a:t>
                      </a:r>
                      <a:endParaRPr lang="en-US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i="1" dirty="0" smtClean="0"/>
                        <a:t>Internal</a:t>
                      </a:r>
                      <a:r>
                        <a:rPr lang="en-US" sz="1400" i="1" baseline="0" dirty="0" smtClean="0"/>
                        <a:t> (ERL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r>
                        <a:rPr lang="en-US" sz="1400" b="1" baseline="30000" dirty="0" smtClean="0">
                          <a:solidFill>
                            <a:srgbClr val="0000FF"/>
                          </a:solidFill>
                        </a:rPr>
                        <a:t>36</a:t>
                      </a:r>
                      <a:endParaRPr lang="en-US" sz="1400" b="1" baseline="30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429884" y="3740016"/>
            <a:ext cx="1251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latin typeface="Symbol" charset="2"/>
                <a:cs typeface="Symbol" charset="2"/>
              </a:rPr>
              <a:t>d</a:t>
            </a:r>
            <a:r>
              <a:rPr lang="en-US" sz="1200" dirty="0" err="1" smtClean="0"/>
              <a:t>p</a:t>
            </a:r>
            <a:r>
              <a:rPr lang="en-US" sz="1200" dirty="0" smtClean="0"/>
              <a:t>/p &lt; 10</a:t>
            </a:r>
            <a:r>
              <a:rPr lang="en-US" sz="1200" baseline="30000" dirty="0" smtClean="0"/>
              <a:t>-4</a:t>
            </a:r>
          </a:p>
          <a:p>
            <a:pPr algn="ctr"/>
            <a:r>
              <a:rPr lang="en-US" sz="1200" dirty="0" smtClean="0">
                <a:latin typeface="Symbol" charset="2"/>
                <a:cs typeface="Symbol" charset="2"/>
              </a:rPr>
              <a:t>DW</a:t>
            </a:r>
            <a:r>
              <a:rPr lang="en-US" sz="1200" dirty="0" smtClean="0"/>
              <a:t> ~ ±50 </a:t>
            </a:r>
            <a:r>
              <a:rPr lang="en-US" sz="1200" dirty="0" err="1" smtClean="0"/>
              <a:t>mrad</a:t>
            </a:r>
            <a:endParaRPr lang="en-US" sz="1200" dirty="0"/>
          </a:p>
        </p:txBody>
      </p:sp>
      <p:grpSp>
        <p:nvGrpSpPr>
          <p:cNvPr id="98" name="Grouper 97"/>
          <p:cNvGrpSpPr/>
          <p:nvPr/>
        </p:nvGrpSpPr>
        <p:grpSpPr>
          <a:xfrm>
            <a:off x="35109" y="3635992"/>
            <a:ext cx="8640346" cy="3208872"/>
            <a:chOff x="35109" y="3635992"/>
            <a:chExt cx="8640346" cy="3208872"/>
          </a:xfrm>
        </p:grpSpPr>
        <p:grpSp>
          <p:nvGrpSpPr>
            <p:cNvPr id="99" name="Grouper 98"/>
            <p:cNvGrpSpPr/>
            <p:nvPr/>
          </p:nvGrpSpPr>
          <p:grpSpPr>
            <a:xfrm>
              <a:off x="35109" y="5281325"/>
              <a:ext cx="3979877" cy="1399966"/>
              <a:chOff x="35109" y="5281325"/>
              <a:chExt cx="3979877" cy="1399966"/>
            </a:xfrm>
          </p:grpSpPr>
          <p:cxnSp>
            <p:nvCxnSpPr>
              <p:cNvPr id="105" name="Connecteur droit avec flèche 104"/>
              <p:cNvCxnSpPr/>
              <p:nvPr/>
            </p:nvCxnSpPr>
            <p:spPr>
              <a:xfrm flipV="1">
                <a:off x="539552" y="5281325"/>
                <a:ext cx="383434" cy="205427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" name="ZoneTexte 105"/>
              <p:cNvSpPr txBox="1"/>
              <p:nvPr/>
            </p:nvSpPr>
            <p:spPr>
              <a:xfrm>
                <a:off x="98646" y="5406628"/>
                <a:ext cx="10262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1 mA </a:t>
                </a:r>
              </a:p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ERL beam</a:t>
                </a:r>
                <a:endParaRPr lang="en-US" b="1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07" name="Text Box 6"/>
              <p:cNvSpPr txBox="1">
                <a:spLocks noChangeArrowheads="1"/>
              </p:cNvSpPr>
              <p:nvPr/>
            </p:nvSpPr>
            <p:spPr bwMode="auto">
              <a:xfrm>
                <a:off x="35109" y="6096515"/>
                <a:ext cx="3979877" cy="584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D60093"/>
                  </a:buClr>
                  <a:defRPr/>
                </a:pPr>
                <a:r>
                  <a:rPr lang="en-US" sz="1600" dirty="0" smtClean="0">
                    <a:solidFill>
                      <a:srgbClr val="0000FF"/>
                    </a:solidFill>
                    <a:cs typeface="+mn-cs"/>
                  </a:rPr>
                  <a:t>Operation of a high intensity electron </a:t>
                </a:r>
              </a:p>
              <a:p>
                <a:pPr algn="ctr">
                  <a:buClr>
                    <a:srgbClr val="D60093"/>
                  </a:buClr>
                  <a:defRPr/>
                </a:pPr>
                <a:r>
                  <a:rPr lang="en-US" sz="1600" dirty="0" smtClean="0">
                    <a:solidFill>
                      <a:srgbClr val="0000FF"/>
                    </a:solidFill>
                    <a:cs typeface="+mn-cs"/>
                  </a:rPr>
                  <a:t>beam with an internal gas target.  </a:t>
                </a:r>
                <a:endParaRPr lang="en-US" sz="1600" dirty="0">
                  <a:solidFill>
                    <a:srgbClr val="0000FF"/>
                  </a:solidFill>
                  <a:cs typeface="+mn-cs"/>
                </a:endParaRPr>
              </a:p>
            </p:txBody>
          </p:sp>
        </p:grpSp>
        <p:grpSp>
          <p:nvGrpSpPr>
            <p:cNvPr id="100" name="Grouper 99"/>
            <p:cNvGrpSpPr/>
            <p:nvPr/>
          </p:nvGrpSpPr>
          <p:grpSpPr>
            <a:xfrm>
              <a:off x="4429441" y="3635992"/>
              <a:ext cx="4246014" cy="3208872"/>
              <a:chOff x="4429441" y="3635992"/>
              <a:chExt cx="4246014" cy="3208872"/>
            </a:xfrm>
          </p:grpSpPr>
          <p:pic>
            <p:nvPicPr>
              <p:cNvPr id="101" name="Image 100" descr="GEM-MESA.tif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29441" y="3738024"/>
                <a:ext cx="4246014" cy="3106840"/>
              </a:xfrm>
              <a:prstGeom prst="rect">
                <a:avLst/>
              </a:prstGeom>
            </p:spPr>
          </p:pic>
          <p:sp>
            <p:nvSpPr>
              <p:cNvPr id="102" name="Rectangle 101"/>
              <p:cNvSpPr/>
              <p:nvPr/>
            </p:nvSpPr>
            <p:spPr>
              <a:xfrm>
                <a:off x="5313070" y="3635992"/>
                <a:ext cx="1080120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5148064" y="3833669"/>
                <a:ext cx="1512168" cy="160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ZoneTexte 103"/>
              <p:cNvSpPr txBox="1"/>
              <p:nvPr/>
            </p:nvSpPr>
            <p:spPr>
              <a:xfrm flipH="1">
                <a:off x="5925643" y="3853517"/>
                <a:ext cx="8569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+mj-lt"/>
                  </a:rPr>
                  <a:t>MESA </a:t>
                </a:r>
              </a:p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+mj-lt"/>
                  </a:rPr>
                  <a:t>projection</a:t>
                </a:r>
                <a:endParaRPr lang="en-US" sz="12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8563902" y="6603286"/>
            <a:ext cx="5902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11/23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09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8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122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>
                <a:solidFill>
                  <a:srgbClr val="969696"/>
                </a:solidFill>
                <a:cs typeface="+mn-cs"/>
              </a:rPr>
              <a:t>E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xperimental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perspectives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77586" y="995363"/>
            <a:ext cx="320312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ULQ</a:t>
            </a:r>
            <a:r>
              <a:rPr lang="en-US" sz="2000" b="1" baseline="30000" dirty="0" smtClean="0">
                <a:latin typeface="Lucida Calligraphy" charset="0"/>
                <a:cs typeface="+mn-cs"/>
              </a:rPr>
              <a:t>2</a:t>
            </a:r>
            <a:r>
              <a:rPr lang="en-US" sz="2000" b="1" dirty="0" smtClean="0">
                <a:latin typeface="Lucida Calligraphy" charset="0"/>
                <a:cs typeface="+mn-cs"/>
              </a:rPr>
              <a:t> @ </a:t>
            </a:r>
            <a:r>
              <a:rPr lang="en-US" sz="2000" b="1" dirty="0" err="1" smtClean="0">
                <a:latin typeface="Lucida Calligraphy" charset="0"/>
                <a:cs typeface="+mn-cs"/>
              </a:rPr>
              <a:t>RCEPS.Sendai</a:t>
            </a:r>
            <a:endParaRPr lang="en-US" sz="2000" b="1" dirty="0" smtClean="0">
              <a:latin typeface="Lucida Calligraphy" charset="0"/>
              <a:cs typeface="+mn-cs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17508" y="1907231"/>
            <a:ext cx="5030556" cy="4725144"/>
            <a:chOff x="117508" y="1907231"/>
            <a:chExt cx="5030556" cy="4725144"/>
          </a:xfrm>
        </p:grpSpPr>
        <p:pic>
          <p:nvPicPr>
            <p:cNvPr id="27650" name="Picture 2" descr="\\VBOXSVR\Bureau\ULQ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9512" y="2303920"/>
              <a:ext cx="4727818" cy="4167304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3205514" y="2166510"/>
              <a:ext cx="1942550" cy="3168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7508" y="1907231"/>
              <a:ext cx="107504" cy="4725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239779" y="2347772"/>
              <a:ext cx="0" cy="226800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097010" y="1737881"/>
            <a:ext cx="9701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T.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Suda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pic>
        <p:nvPicPr>
          <p:cNvPr id="27651" name="Picture 3" descr="\\VBOXSVR\Bureau\ULQ2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6750" y="4073331"/>
            <a:ext cx="4002732" cy="259267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 flipH="1">
            <a:off x="7718006" y="4298609"/>
            <a:ext cx="9906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7C80"/>
                </a:solidFill>
                <a:latin typeface="+mj-lt"/>
              </a:rPr>
              <a:t>ULQ</a:t>
            </a:r>
            <a:r>
              <a:rPr lang="en-US" sz="1200" b="1" baseline="30000" dirty="0" smtClean="0">
                <a:solidFill>
                  <a:srgbClr val="FF7C80"/>
                </a:solidFill>
                <a:latin typeface="+mj-lt"/>
              </a:rPr>
              <a:t>2 </a:t>
            </a:r>
          </a:p>
          <a:p>
            <a:pPr algn="ctr"/>
            <a:r>
              <a:rPr lang="en-US" sz="1200" b="1" dirty="0" smtClean="0">
                <a:solidFill>
                  <a:srgbClr val="FF7C80"/>
                </a:solidFill>
                <a:latin typeface="+mj-lt"/>
              </a:rPr>
              <a:t>Projection</a:t>
            </a:r>
          </a:p>
          <a:p>
            <a:pPr algn="ctr"/>
            <a:r>
              <a:rPr lang="en-US" sz="1200" b="1" dirty="0" smtClean="0">
                <a:solidFill>
                  <a:srgbClr val="FF7C80"/>
                </a:solidFill>
                <a:latin typeface="+mj-lt"/>
              </a:rPr>
              <a:t>(2019)</a:t>
            </a:r>
            <a:endParaRPr lang="en-US" sz="1200" b="1" dirty="0">
              <a:solidFill>
                <a:srgbClr val="FF7C80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386217" y="2134769"/>
            <a:ext cx="54726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ULQ</a:t>
            </a:r>
            <a:r>
              <a:rPr lang="en-US" sz="1600" b="1" baseline="30000" dirty="0" smtClean="0">
                <a:solidFill>
                  <a:srgbClr val="0000FF"/>
                </a:solidFill>
                <a:cs typeface="+mn-cs"/>
              </a:rPr>
              <a:t>2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experiment at the Tohoku University will measure  G</a:t>
            </a:r>
            <a:r>
              <a:rPr lang="en-US" sz="1600" baseline="-25000" dirty="0" smtClean="0">
                <a:cs typeface="+mn-cs"/>
              </a:rPr>
              <a:t>E</a:t>
            </a:r>
            <a:r>
              <a:rPr lang="en-US" sz="1600" dirty="0" smtClean="0">
                <a:cs typeface="+mn-cs"/>
              </a:rPr>
              <a:t>(Q</a:t>
            </a:r>
            <a:r>
              <a:rPr lang="en-US" sz="1600" baseline="30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) in the range </a:t>
            </a:r>
            <a:r>
              <a:rPr lang="en-US" sz="1600" b="1" dirty="0" smtClean="0">
                <a:solidFill>
                  <a:srgbClr val="CC00CC"/>
                </a:solidFill>
                <a:cs typeface="+mn-cs"/>
              </a:rPr>
              <a:t>3x10</a:t>
            </a:r>
            <a:r>
              <a:rPr lang="en-US" sz="1600" b="1" baseline="30000" dirty="0" smtClean="0">
                <a:solidFill>
                  <a:srgbClr val="CC00CC"/>
                </a:solidFill>
                <a:cs typeface="+mn-cs"/>
              </a:rPr>
              <a:t>-4</a:t>
            </a:r>
            <a:r>
              <a:rPr lang="en-US" sz="1600" b="1" dirty="0" smtClean="0">
                <a:solidFill>
                  <a:srgbClr val="CC00CC"/>
                </a:solidFill>
                <a:cs typeface="+mn-cs"/>
              </a:rPr>
              <a:t>-8x10</a:t>
            </a:r>
            <a:r>
              <a:rPr lang="en-US" sz="1600" b="1" baseline="30000" dirty="0" smtClean="0">
                <a:solidFill>
                  <a:srgbClr val="CC00CC"/>
                </a:solidFill>
                <a:cs typeface="+mn-cs"/>
              </a:rPr>
              <a:t>-3</a:t>
            </a:r>
            <a:r>
              <a:rPr lang="en-US" sz="1600" b="1" dirty="0" smtClean="0">
                <a:solidFill>
                  <a:srgbClr val="CC00CC"/>
                </a:solidFill>
                <a:cs typeface="+mn-cs"/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 via </a:t>
            </a:r>
            <a:r>
              <a:rPr lang="en-US" sz="1600" b="1" dirty="0" err="1" smtClean="0">
                <a:solidFill>
                  <a:srgbClr val="FF0000"/>
                </a:solidFill>
              </a:rPr>
              <a:t>Rosenbluth</a:t>
            </a:r>
            <a:r>
              <a:rPr lang="en-US" sz="1600" dirty="0" smtClean="0"/>
              <a:t> separation on a </a:t>
            </a:r>
            <a:r>
              <a:rPr lang="en-US" sz="1600" b="1" dirty="0" smtClean="0">
                <a:solidFill>
                  <a:srgbClr val="FF0000"/>
                </a:solidFill>
              </a:rPr>
              <a:t>CH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dirty="0" smtClean="0"/>
              <a:t> target. </a:t>
            </a:r>
            <a:endParaRPr lang="en-US" sz="1600" dirty="0"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216535" y="3078971"/>
            <a:ext cx="43349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Discrete coverage of the </a:t>
            </a:r>
            <a:r>
              <a:rPr lang="en-US" b="1" dirty="0" smtClean="0">
                <a:solidFill>
                  <a:srgbClr val="0F6B04"/>
                </a:solidFill>
                <a:latin typeface="Calibri"/>
                <a:cs typeface="Calibri"/>
              </a:rPr>
              <a:t>30-150</a:t>
            </a:r>
            <a:r>
              <a:rPr lang="en-US" dirty="0" smtClean="0">
                <a:latin typeface="Calibri"/>
                <a:cs typeface="Calibri"/>
              </a:rPr>
              <a:t> angular range 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Measurements in the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</a:rPr>
              <a:t>20-60 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cs typeface="Calibri"/>
              </a:rPr>
              <a:t>MeV</a:t>
            </a:r>
            <a:r>
              <a:rPr lang="en-US" dirty="0" smtClean="0">
                <a:latin typeface="Calibri"/>
                <a:cs typeface="Calibri"/>
              </a:rPr>
              <a:t> beam energy range 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Absolute cross section with respect to </a:t>
            </a:r>
            <a:r>
              <a:rPr lang="en-US" baseline="30000" dirty="0" smtClean="0">
                <a:latin typeface="Calibri"/>
                <a:cs typeface="Calibri"/>
              </a:rPr>
              <a:t>12</a:t>
            </a:r>
            <a:r>
              <a:rPr lang="en-US" dirty="0" smtClean="0">
                <a:latin typeface="Calibri"/>
                <a:cs typeface="Calibri"/>
              </a:rPr>
              <a:t>C(</a:t>
            </a:r>
            <a:r>
              <a:rPr lang="en-US" dirty="0" err="1" smtClean="0">
                <a:latin typeface="Calibri"/>
                <a:cs typeface="Calibri"/>
              </a:rPr>
              <a:t>e,e</a:t>
            </a:r>
            <a:r>
              <a:rPr lang="en-US" dirty="0" smtClean="0">
                <a:latin typeface="Calibri"/>
                <a:cs typeface="Calibri"/>
              </a:rPr>
              <a:t>)</a:t>
            </a:r>
            <a:r>
              <a:rPr lang="en-US" baseline="30000" dirty="0" smtClean="0">
                <a:latin typeface="Calibri"/>
                <a:cs typeface="Calibri"/>
              </a:rPr>
              <a:t>12</a:t>
            </a:r>
            <a:r>
              <a:rPr lang="en-US" dirty="0" smtClean="0">
                <a:latin typeface="Calibri"/>
                <a:cs typeface="Calibri"/>
              </a:rPr>
              <a:t>C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solidFill>
                  <a:srgbClr val="000099"/>
                </a:solidFill>
                <a:latin typeface="Calibri"/>
                <a:cs typeface="Calibri"/>
              </a:rPr>
              <a:t>Beam line and spectrometers under construction</a:t>
            </a:r>
            <a:endParaRPr lang="en-US" dirty="0">
              <a:solidFill>
                <a:srgbClr val="000099"/>
              </a:solidFill>
              <a:latin typeface="Calibri"/>
              <a:cs typeface="Calibri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12/23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0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122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>
                <a:solidFill>
                  <a:srgbClr val="969696"/>
                </a:solidFill>
                <a:cs typeface="+mn-cs"/>
              </a:rPr>
              <a:t>E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xperimental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perspectives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331849" y="995363"/>
            <a:ext cx="249459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Lucida Calligraphy" charset="0"/>
                <a:cs typeface="+mn-cs"/>
              </a:rPr>
              <a:t>ProRad</a:t>
            </a:r>
            <a:r>
              <a:rPr lang="en-US" sz="2000" b="1" dirty="0" smtClean="0">
                <a:latin typeface="Lucida Calligraphy" charset="0"/>
                <a:cs typeface="+mn-cs"/>
              </a:rPr>
              <a:t> @ PRAE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12821" y="1585481"/>
            <a:ext cx="23374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(PRAE Collaboration) E. Voutier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pic>
        <p:nvPicPr>
          <p:cNvPr id="13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6" y="2892072"/>
            <a:ext cx="4894263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avec flèche 15"/>
          <p:cNvCxnSpPr/>
          <p:nvPr/>
        </p:nvCxnSpPr>
        <p:spPr>
          <a:xfrm flipV="1">
            <a:off x="2190464" y="5546082"/>
            <a:ext cx="1628775" cy="4824"/>
          </a:xfrm>
          <a:prstGeom prst="straightConnector1">
            <a:avLst/>
          </a:prstGeom>
          <a:ln w="28575">
            <a:solidFill>
              <a:srgbClr val="0066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529584" y="5322170"/>
            <a:ext cx="974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008000"/>
                </a:solidFill>
              </a:rPr>
              <a:t>ULQ</a:t>
            </a:r>
            <a:r>
              <a:rPr lang="fr-FR" sz="1000" b="1" baseline="30000" dirty="0" smtClean="0">
                <a:solidFill>
                  <a:srgbClr val="008000"/>
                </a:solidFill>
              </a:rPr>
              <a:t>2</a:t>
            </a:r>
            <a:r>
              <a:rPr lang="fr-FR" sz="1000" b="1" dirty="0" smtClean="0">
                <a:solidFill>
                  <a:srgbClr val="008000"/>
                </a:solidFill>
              </a:rPr>
              <a:t> (2019)</a:t>
            </a:r>
            <a:endParaRPr lang="fr-FR" sz="1000" b="1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4309" y="5923500"/>
            <a:ext cx="1728192" cy="117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fr-FR" sz="1000" b="1" dirty="0" smtClean="0">
                <a:solidFill>
                  <a:srgbClr val="0000FF"/>
                </a:solidFill>
              </a:rPr>
              <a:t>             </a:t>
            </a:r>
            <a:r>
              <a:rPr lang="fr-FR" sz="1000" b="1" dirty="0" err="1" smtClean="0">
                <a:solidFill>
                  <a:srgbClr val="0000FF"/>
                </a:solidFill>
              </a:rPr>
              <a:t>PRad</a:t>
            </a:r>
            <a:r>
              <a:rPr lang="fr-FR" sz="1000" b="1" dirty="0" smtClean="0">
                <a:solidFill>
                  <a:srgbClr val="0000FF"/>
                </a:solidFill>
              </a:rPr>
              <a:t> (</a:t>
            </a:r>
            <a:r>
              <a:rPr lang="fr-FR" sz="1000" b="1" dirty="0" err="1" smtClean="0">
                <a:solidFill>
                  <a:srgbClr val="0000FF"/>
                </a:solidFill>
              </a:rPr>
              <a:t>analysis</a:t>
            </a:r>
            <a:r>
              <a:rPr lang="fr-FR" sz="1000" b="1" dirty="0" smtClean="0">
                <a:solidFill>
                  <a:srgbClr val="0000FF"/>
                </a:solidFill>
              </a:rPr>
              <a:t>) </a:t>
            </a:r>
            <a:endParaRPr lang="fr-FR" sz="1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8858" y="5633194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tlCol="0" anchor="ctr"/>
          <a:lstStyle/>
          <a:p>
            <a:r>
              <a:rPr lang="fr-FR" sz="1000" b="1" dirty="0" smtClean="0">
                <a:solidFill>
                  <a:srgbClr val="FF0000"/>
                </a:solidFill>
              </a:rPr>
              <a:t>      MAMI (</a:t>
            </a:r>
            <a:r>
              <a:rPr lang="fr-FR" sz="1000" b="1" dirty="0" err="1" smtClean="0">
                <a:solidFill>
                  <a:srgbClr val="FF0000"/>
                </a:solidFill>
              </a:rPr>
              <a:t>analysis</a:t>
            </a:r>
            <a:r>
              <a:rPr lang="fr-FR" sz="1000" b="1" dirty="0" smtClean="0">
                <a:solidFill>
                  <a:srgbClr val="FF0000"/>
                </a:solidFill>
              </a:rPr>
              <a:t>)  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99397" y="2113594"/>
            <a:ext cx="8964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err="1" smtClean="0">
                <a:solidFill>
                  <a:srgbClr val="0000FF"/>
                </a:solidFill>
                <a:cs typeface="+mn-cs"/>
              </a:rPr>
              <a:t>ProRad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experiment at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PRAE </a:t>
            </a:r>
            <a:r>
              <a:rPr lang="en-US" sz="1600" dirty="0" smtClean="0">
                <a:cs typeface="+mn-cs"/>
              </a:rPr>
              <a:t>aims at sub-percent measurements of G</a:t>
            </a:r>
            <a:r>
              <a:rPr lang="en-US" sz="1600" baseline="-25000" dirty="0" smtClean="0">
                <a:cs typeface="+mn-cs"/>
              </a:rPr>
              <a:t>E</a:t>
            </a:r>
            <a:r>
              <a:rPr lang="en-US" sz="1600" dirty="0" smtClean="0">
                <a:cs typeface="+mn-cs"/>
              </a:rPr>
              <a:t>(Q</a:t>
            </a:r>
            <a:r>
              <a:rPr lang="en-US" sz="1600" baseline="30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) in the unexplored range </a:t>
            </a:r>
            <a:r>
              <a:rPr lang="en-US" sz="1600" b="1" dirty="0" smtClean="0">
                <a:solidFill>
                  <a:srgbClr val="CC00CC"/>
                </a:solidFill>
              </a:rPr>
              <a:t>10</a:t>
            </a:r>
            <a:r>
              <a:rPr lang="en-US" sz="1600" b="1" baseline="30000" dirty="0" smtClean="0">
                <a:solidFill>
                  <a:srgbClr val="CC00CC"/>
                </a:solidFill>
              </a:rPr>
              <a:t>-5</a:t>
            </a:r>
            <a:r>
              <a:rPr lang="en-US" sz="1600" b="1" dirty="0" smtClean="0">
                <a:solidFill>
                  <a:srgbClr val="CC00CC"/>
                </a:solidFill>
              </a:rPr>
              <a:t>-10</a:t>
            </a:r>
            <a:r>
              <a:rPr lang="en-US" sz="1600" b="1" baseline="30000" dirty="0" smtClean="0">
                <a:solidFill>
                  <a:srgbClr val="CC00CC"/>
                </a:solidFill>
              </a:rPr>
              <a:t>-4</a:t>
            </a:r>
            <a:r>
              <a:rPr lang="en-US" sz="1600" b="1" dirty="0" smtClean="0">
                <a:solidFill>
                  <a:srgbClr val="CC00CC"/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 </a:t>
            </a:r>
            <a:r>
              <a:rPr lang="en-US" sz="1600" dirty="0" smtClean="0">
                <a:cs typeface="+mn-cs"/>
              </a:rPr>
              <a:t>.</a:t>
            </a:r>
            <a:endParaRPr lang="en-US" sz="1600" dirty="0">
              <a:cs typeface="+mn-cs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990400" y="3335801"/>
            <a:ext cx="403244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Discrete coverage of the 5</a:t>
            </a:r>
            <a:r>
              <a:rPr lang="en-US" baseline="30000" dirty="0" smtClean="0">
                <a:latin typeface="Calibri"/>
                <a:cs typeface="Calibri"/>
              </a:rPr>
              <a:t>o</a:t>
            </a:r>
            <a:r>
              <a:rPr lang="en-US" dirty="0" smtClean="0">
                <a:latin typeface="Calibri"/>
                <a:cs typeface="Calibri"/>
              </a:rPr>
              <a:t>-15</a:t>
            </a:r>
            <a:r>
              <a:rPr lang="en-US" baseline="30000" dirty="0" smtClean="0">
                <a:latin typeface="Calibri"/>
                <a:cs typeface="Calibri"/>
              </a:rPr>
              <a:t>o </a:t>
            </a:r>
            <a:r>
              <a:rPr lang="en-US" dirty="0" smtClean="0">
                <a:latin typeface="Calibri"/>
                <a:cs typeface="Calibri"/>
              </a:rPr>
              <a:t>angular range 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Measurements at three different beam energies 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Use of a solid hydrogen target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Simultaneous</a:t>
            </a:r>
            <a:r>
              <a:rPr lang="en-US" dirty="0">
                <a:latin typeface="Calibri"/>
                <a:cs typeface="Calibri"/>
              </a:rPr>
              <a:t> measurements of the </a:t>
            </a:r>
            <a:r>
              <a:rPr lang="en-US" b="1" dirty="0">
                <a:solidFill>
                  <a:srgbClr val="008000"/>
                </a:solidFill>
                <a:latin typeface="Calibri"/>
                <a:cs typeface="Calibri"/>
              </a:rPr>
              <a:t>elastic</a:t>
            </a:r>
            <a:r>
              <a:rPr lang="en-US" dirty="0">
                <a:latin typeface="Calibri"/>
                <a:cs typeface="Calibri"/>
              </a:rPr>
              <a:t> and </a:t>
            </a:r>
            <a:r>
              <a:rPr lang="en-US" b="1" dirty="0" err="1">
                <a:solidFill>
                  <a:srgbClr val="008000"/>
                </a:solidFill>
                <a:latin typeface="Calibri"/>
                <a:cs typeface="Calibri"/>
              </a:rPr>
              <a:t>Møller</a:t>
            </a:r>
            <a:r>
              <a:rPr lang="en-US" dirty="0">
                <a:latin typeface="Calibri"/>
                <a:cs typeface="Calibri"/>
              </a:rPr>
              <a:t> cross </a:t>
            </a:r>
            <a:r>
              <a:rPr lang="en-US" dirty="0" smtClean="0">
                <a:latin typeface="Calibri"/>
                <a:cs typeface="Calibri"/>
              </a:rPr>
              <a:t>sections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881216" y="4910104"/>
            <a:ext cx="42241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defRPr/>
            </a:pP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smtClean="0">
                <a:solidFill>
                  <a:srgbClr val="000099"/>
                </a:solidFill>
                <a:cs typeface="+mn-cs"/>
              </a:rPr>
              <a:t>full experiment</a:t>
            </a:r>
            <a:r>
              <a:rPr lang="en-US" sz="1600" dirty="0" smtClean="0">
                <a:cs typeface="+mn-cs"/>
              </a:rPr>
              <a:t> from the electron source up to the data acquisition is </a:t>
            </a:r>
            <a:r>
              <a:rPr lang="en-US" sz="1600" b="1" dirty="0" smtClean="0">
                <a:solidFill>
                  <a:srgbClr val="000099"/>
                </a:solidFill>
                <a:cs typeface="+mn-cs"/>
              </a:rPr>
              <a:t>under</a:t>
            </a:r>
            <a:r>
              <a:rPr lang="en-US" sz="1600" dirty="0" smtClean="0">
                <a:cs typeface="+mn-cs"/>
              </a:rPr>
              <a:t> development and </a:t>
            </a:r>
            <a:r>
              <a:rPr lang="en-US" sz="1600" b="1" dirty="0" smtClean="0">
                <a:solidFill>
                  <a:srgbClr val="000099"/>
                </a:solidFill>
                <a:cs typeface="+mn-cs"/>
              </a:rPr>
              <a:t>construction</a:t>
            </a:r>
            <a:r>
              <a:rPr lang="en-US" sz="1600" dirty="0" smtClean="0">
                <a:cs typeface="+mn-cs"/>
              </a:rPr>
              <a:t>.</a:t>
            </a:r>
          </a:p>
          <a:p>
            <a:pPr algn="ctr">
              <a:buClr>
                <a:srgbClr val="D60093"/>
              </a:buClr>
              <a:defRPr/>
            </a:pPr>
            <a:endParaRPr lang="en-US" sz="1600" dirty="0" smtClean="0">
              <a:cs typeface="+mn-cs"/>
            </a:endParaRPr>
          </a:p>
          <a:p>
            <a:pPr algn="ctr">
              <a:buClr>
                <a:srgbClr val="D60093"/>
              </a:buClr>
              <a:defRPr/>
            </a:pPr>
            <a:r>
              <a:rPr lang="en-US" sz="1600" dirty="0" smtClean="0">
                <a:cs typeface="+mn-cs"/>
              </a:rPr>
              <a:t>First data taking expected during the second semester of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2019</a:t>
            </a:r>
            <a:r>
              <a:rPr lang="en-US" sz="1600" dirty="0" smtClean="0">
                <a:cs typeface="+mn-cs"/>
              </a:rPr>
              <a:t>.</a:t>
            </a:r>
            <a:endParaRPr lang="en-US" sz="1600" dirty="0">
              <a:cs typeface="+mn-cs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13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0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3350" y="995363"/>
            <a:ext cx="7731604" cy="75405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Platform for Research and Applications with Electrons</a:t>
            </a:r>
          </a:p>
          <a:p>
            <a:pPr algn="ctr">
              <a:defRPr/>
            </a:pPr>
            <a:endParaRPr lang="en-US" sz="800" b="1" dirty="0" smtClean="0">
              <a:latin typeface="Lucida Calligraphy" charset="0"/>
              <a:cs typeface="+mn-cs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PRAE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644439" y="1981635"/>
            <a:ext cx="18742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S.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Barsuk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P. Duchesne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6233" y="2643119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e 49"/>
          <p:cNvGrpSpPr/>
          <p:nvPr/>
        </p:nvGrpSpPr>
        <p:grpSpPr>
          <a:xfrm>
            <a:off x="7269817" y="116679"/>
            <a:ext cx="1831401" cy="527104"/>
            <a:chOff x="7269817" y="116679"/>
            <a:chExt cx="1831401" cy="527104"/>
          </a:xfrm>
        </p:grpSpPr>
        <p:sp>
          <p:nvSpPr>
            <p:cNvPr id="49" name="Text Box 64"/>
            <p:cNvSpPr txBox="1">
              <a:spLocks noChangeArrowheads="1"/>
            </p:cNvSpPr>
            <p:nvPr/>
          </p:nvSpPr>
          <p:spPr bwMode="auto">
            <a:xfrm>
              <a:off x="7269817" y="41295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  <p:pic>
          <p:nvPicPr>
            <p:cNvPr id="11" name="Image 1"/>
            <p:cNvPicPr>
              <a:picLocks noChangeAspect="1"/>
            </p:cNvPicPr>
            <p:nvPr/>
          </p:nvPicPr>
          <p:blipFill>
            <a:blip r:embed="rId3" cstate="print"/>
            <a:srcRect t="3777" b="9351"/>
            <a:stretch>
              <a:fillRect/>
            </a:stretch>
          </p:blipFill>
          <p:spPr bwMode="auto">
            <a:xfrm>
              <a:off x="8147847" y="116679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e 21"/>
          <p:cNvGrpSpPr/>
          <p:nvPr/>
        </p:nvGrpSpPr>
        <p:grpSpPr>
          <a:xfrm>
            <a:off x="101895" y="5841425"/>
            <a:ext cx="8968609" cy="668405"/>
            <a:chOff x="101895" y="5855073"/>
            <a:chExt cx="8968609" cy="668405"/>
          </a:xfrm>
        </p:grpSpPr>
        <p:pic>
          <p:nvPicPr>
            <p:cNvPr id="19" name="Imag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895" y="5855073"/>
              <a:ext cx="1855294" cy="668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698" name="Picture 2" descr="\\VBOXSVR\Bureau\IDF_QUADRI.ep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4151" y="6008427"/>
              <a:ext cx="2221607" cy="356554"/>
            </a:xfrm>
            <a:prstGeom prst="rect">
              <a:avLst/>
            </a:prstGeom>
            <a:noFill/>
          </p:spPr>
        </p:pic>
        <p:pic>
          <p:nvPicPr>
            <p:cNvPr id="14" name="Picture 11" descr="Description : Description : l-coul-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06687" y="5882119"/>
              <a:ext cx="1163817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age 3" descr="Description : Description : C:\sb\P2IO_2015_PE\siteon0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50686" y="5905422"/>
              <a:ext cx="2093853" cy="55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age 2" descr="Description : Description : C:\sb\P2IO_2015_PE\ipn-orsay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06716" y="5891172"/>
              <a:ext cx="1289075" cy="61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e 57"/>
          <p:cNvGrpSpPr/>
          <p:nvPr/>
        </p:nvGrpSpPr>
        <p:grpSpPr>
          <a:xfrm>
            <a:off x="1576698" y="3635227"/>
            <a:ext cx="5998454" cy="1844829"/>
            <a:chOff x="3037596" y="1497979"/>
            <a:chExt cx="5998454" cy="1844829"/>
          </a:xfrm>
        </p:grpSpPr>
        <p:sp>
          <p:nvSpPr>
            <p:cNvPr id="24" name="Rectangle à coins arrondis 14"/>
            <p:cNvSpPr>
              <a:spLocks noChangeArrowheads="1"/>
            </p:cNvSpPr>
            <p:nvPr/>
          </p:nvSpPr>
          <p:spPr bwMode="auto">
            <a:xfrm>
              <a:off x="4144963" y="1497979"/>
              <a:ext cx="1751012" cy="45243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1905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fr-FR" sz="1600" b="1"/>
            </a:p>
          </p:txBody>
        </p:sp>
        <p:sp>
          <p:nvSpPr>
            <p:cNvPr id="25" name="Rectangle à coins arrondis 16"/>
            <p:cNvSpPr>
              <a:spLocks noChangeArrowheads="1"/>
            </p:cNvSpPr>
            <p:nvPr/>
          </p:nvSpPr>
          <p:spPr bwMode="auto">
            <a:xfrm>
              <a:off x="7285038" y="2299893"/>
              <a:ext cx="1751012" cy="450850"/>
            </a:xfrm>
            <a:prstGeom prst="roundRect">
              <a:avLst>
                <a:gd name="adj" fmla="val 16667"/>
              </a:avLst>
            </a:prstGeom>
            <a:solidFill>
              <a:srgbClr val="FF481D"/>
            </a:solidFill>
            <a:ln w="1905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fr-FR" sz="1600" b="1"/>
            </a:p>
          </p:txBody>
        </p:sp>
        <p:sp>
          <p:nvSpPr>
            <p:cNvPr id="26" name="Rectangle à coins arrondis 15"/>
            <p:cNvSpPr>
              <a:spLocks noChangeArrowheads="1"/>
            </p:cNvSpPr>
            <p:nvPr/>
          </p:nvSpPr>
          <p:spPr bwMode="auto">
            <a:xfrm>
              <a:off x="6494463" y="1497979"/>
              <a:ext cx="1749425" cy="452438"/>
            </a:xfrm>
            <a:prstGeom prst="roundRect">
              <a:avLst>
                <a:gd name="adj" fmla="val 16667"/>
              </a:avLst>
            </a:prstGeom>
            <a:solidFill>
              <a:srgbClr val="66FF66"/>
            </a:solidFill>
            <a:ln w="1905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fr-FR" sz="1600" b="1"/>
            </a:p>
          </p:txBody>
        </p:sp>
        <p:sp>
          <p:nvSpPr>
            <p:cNvPr id="27" name="Rectangle à coins arrondis 1"/>
            <p:cNvSpPr>
              <a:spLocks noChangeArrowheads="1"/>
            </p:cNvSpPr>
            <p:nvPr/>
          </p:nvSpPr>
          <p:spPr bwMode="auto">
            <a:xfrm>
              <a:off x="5580063" y="2887042"/>
              <a:ext cx="1223962" cy="450850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1905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fr-FR" sz="1600" b="1"/>
            </a:p>
          </p:txBody>
        </p:sp>
        <p:sp>
          <p:nvSpPr>
            <p:cNvPr id="28" name="Rectangle 2"/>
            <p:cNvSpPr>
              <a:spLocks noChangeArrowheads="1"/>
            </p:cNvSpPr>
            <p:nvPr/>
          </p:nvSpPr>
          <p:spPr bwMode="auto">
            <a:xfrm>
              <a:off x="5764668" y="2881143"/>
              <a:ext cx="857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a typeface="MS PGothic" pitchFamily="34" charset="-128"/>
                </a:rPr>
                <a:t>PRAE</a:t>
              </a:r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6500950" y="1516574"/>
              <a:ext cx="1744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CC3300"/>
                  </a:solidFill>
                  <a:ea typeface="MS PGothic" pitchFamily="34" charset="-128"/>
                </a:rPr>
                <a:t>Detector </a:t>
              </a:r>
              <a:r>
                <a:rPr lang="en-US" sz="1800" b="1" dirty="0">
                  <a:solidFill>
                    <a:srgbClr val="CC3300"/>
                  </a:solidFill>
                  <a:ea typeface="MS PGothic" pitchFamily="34" charset="-128"/>
                </a:rPr>
                <a:t>R&amp;D</a:t>
              </a:r>
              <a:endParaRPr lang="fr-FR" sz="1800" b="1" dirty="0">
                <a:solidFill>
                  <a:srgbClr val="CC3300"/>
                </a:solidFill>
              </a:endParaRPr>
            </a:p>
          </p:txBody>
        </p:sp>
        <p:sp>
          <p:nvSpPr>
            <p:cNvPr id="30" name="Rectangle à coins arrondis 8"/>
            <p:cNvSpPr>
              <a:spLocks noChangeArrowheads="1"/>
            </p:cNvSpPr>
            <p:nvPr/>
          </p:nvSpPr>
          <p:spPr bwMode="auto">
            <a:xfrm>
              <a:off x="3276600" y="2310779"/>
              <a:ext cx="1749425" cy="45085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905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r" eaLnBrk="1" hangingPunct="1"/>
              <a:endParaRPr lang="fr-FR" sz="1600" b="1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auto">
            <a:xfrm>
              <a:off x="3037596" y="2379574"/>
              <a:ext cx="2246903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1" dirty="0">
                  <a:solidFill>
                    <a:srgbClr val="0000FF"/>
                  </a:solidFill>
                  <a:ea typeface="MS PGothic" pitchFamily="34" charset="-128"/>
                </a:rPr>
                <a:t>Nuclear </a:t>
              </a:r>
              <a:r>
                <a:rPr lang="en-US" sz="1800" b="1" dirty="0" smtClean="0">
                  <a:solidFill>
                    <a:srgbClr val="0000FF"/>
                  </a:solidFill>
                  <a:ea typeface="MS PGothic" pitchFamily="34" charset="-128"/>
                </a:rPr>
                <a:t>Physics</a:t>
              </a:r>
              <a:endParaRPr lang="en-US" sz="1800" b="1" dirty="0">
                <a:solidFill>
                  <a:srgbClr val="0000FF"/>
                </a:solidFill>
                <a:ea typeface="MS PGothic" pitchFamily="34" charset="-128"/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4204091" y="1516574"/>
              <a:ext cx="16450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7030A0"/>
                  </a:solidFill>
                  <a:ea typeface="MS PGothic" pitchFamily="34" charset="-128"/>
                </a:rPr>
                <a:t>Radiotherapy</a:t>
              </a:r>
              <a:endParaRPr lang="fr-FR" sz="1800" b="1" dirty="0">
                <a:solidFill>
                  <a:srgbClr val="7030A0"/>
                </a:solidFill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7409309" y="2306015"/>
              <a:ext cx="1492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FF00"/>
                  </a:solidFill>
                  <a:ea typeface="MS PGothic" pitchFamily="34" charset="-128"/>
                </a:rPr>
                <a:t>Accelerator</a:t>
              </a:r>
              <a:endParaRPr lang="fr-FR" sz="1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4" name="Connecteur droit 18"/>
            <p:cNvCxnSpPr>
              <a:cxnSpLocks noChangeShapeType="1"/>
              <a:endCxn id="26" idx="2"/>
            </p:cNvCxnSpPr>
            <p:nvPr/>
          </p:nvCxnSpPr>
          <p:spPr bwMode="auto">
            <a:xfrm flipV="1">
              <a:off x="6464946" y="1950416"/>
              <a:ext cx="904230" cy="936000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lg"/>
            </a:ln>
          </p:spPr>
        </p:cxnSp>
        <p:cxnSp>
          <p:nvCxnSpPr>
            <p:cNvPr id="35" name="Connecteur droit 20"/>
            <p:cNvCxnSpPr>
              <a:cxnSpLocks noChangeShapeType="1"/>
            </p:cNvCxnSpPr>
            <p:nvPr/>
          </p:nvCxnSpPr>
          <p:spPr bwMode="auto">
            <a:xfrm flipH="1" flipV="1">
              <a:off x="4902200" y="1950417"/>
              <a:ext cx="1081088" cy="936625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lg"/>
            </a:ln>
          </p:spPr>
        </p:cxnSp>
        <p:cxnSp>
          <p:nvCxnSpPr>
            <p:cNvPr id="36" name="Connecteur droit 25"/>
            <p:cNvCxnSpPr>
              <a:cxnSpLocks noChangeShapeType="1"/>
            </p:cNvCxnSpPr>
            <p:nvPr/>
          </p:nvCxnSpPr>
          <p:spPr bwMode="auto">
            <a:xfrm flipV="1">
              <a:off x="6732588" y="2658442"/>
              <a:ext cx="552450" cy="239712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lg"/>
            </a:ln>
          </p:spPr>
        </p:cxnSp>
        <p:cxnSp>
          <p:nvCxnSpPr>
            <p:cNvPr id="37" name="Connecteur droit 33"/>
            <p:cNvCxnSpPr>
              <a:cxnSpLocks noChangeShapeType="1"/>
            </p:cNvCxnSpPr>
            <p:nvPr/>
          </p:nvCxnSpPr>
          <p:spPr bwMode="auto">
            <a:xfrm flipH="1" flipV="1">
              <a:off x="5026025" y="2658442"/>
              <a:ext cx="600075" cy="239712"/>
            </a:xfrm>
            <a:prstGeom prst="line">
              <a:avLst/>
            </a:prstGeom>
            <a:noFill/>
            <a:ln w="19050" algn="ctr">
              <a:solidFill>
                <a:srgbClr val="0070C0"/>
              </a:solidFill>
              <a:round/>
              <a:headEnd/>
              <a:tailEnd type="triangle" w="med" len="lg"/>
            </a:ln>
          </p:spPr>
        </p:cxnSp>
        <p:cxnSp>
          <p:nvCxnSpPr>
            <p:cNvPr id="38" name="Connecteur droit 40"/>
            <p:cNvCxnSpPr>
              <a:cxnSpLocks noChangeShapeType="1"/>
            </p:cNvCxnSpPr>
            <p:nvPr/>
          </p:nvCxnSpPr>
          <p:spPr bwMode="auto">
            <a:xfrm flipH="1" flipV="1">
              <a:off x="7566025" y="1950417"/>
              <a:ext cx="284163" cy="339725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 type="triangle" w="med" len="lg"/>
            </a:ln>
          </p:spPr>
        </p:cxnSp>
        <p:cxnSp>
          <p:nvCxnSpPr>
            <p:cNvPr id="39" name="Connecteur droit 43"/>
            <p:cNvCxnSpPr>
              <a:cxnSpLocks noChangeShapeType="1"/>
            </p:cNvCxnSpPr>
            <p:nvPr/>
          </p:nvCxnSpPr>
          <p:spPr bwMode="auto">
            <a:xfrm flipH="1" flipV="1">
              <a:off x="5883275" y="1915492"/>
              <a:ext cx="1401763" cy="442912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 type="triangle" w="med" len="lg"/>
            </a:ln>
          </p:spPr>
        </p:cxnSp>
        <p:cxnSp>
          <p:nvCxnSpPr>
            <p:cNvPr id="40" name="Connecteur droit 46"/>
            <p:cNvCxnSpPr>
              <a:cxnSpLocks noChangeShapeType="1"/>
              <a:stCxn id="25" idx="1"/>
              <a:endCxn id="30" idx="3"/>
            </p:cNvCxnSpPr>
            <p:nvPr/>
          </p:nvCxnSpPr>
          <p:spPr bwMode="auto">
            <a:xfrm flipH="1">
              <a:off x="5026025" y="2525318"/>
              <a:ext cx="2259013" cy="10886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 type="triangle" w="med" len="lg"/>
            </a:ln>
          </p:spPr>
        </p:cxnSp>
        <p:cxnSp>
          <p:nvCxnSpPr>
            <p:cNvPr id="41" name="Connecteur droit 49"/>
            <p:cNvCxnSpPr>
              <a:cxnSpLocks noChangeShapeType="1"/>
              <a:stCxn id="26" idx="1"/>
              <a:endCxn id="24" idx="3"/>
            </p:cNvCxnSpPr>
            <p:nvPr/>
          </p:nvCxnSpPr>
          <p:spPr bwMode="auto">
            <a:xfrm flipH="1" flipV="1">
              <a:off x="5895975" y="1724992"/>
              <a:ext cx="598488" cy="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triangle" w="med" len="lg"/>
            </a:ln>
          </p:spPr>
        </p:cxnSp>
        <p:cxnSp>
          <p:nvCxnSpPr>
            <p:cNvPr id="42" name="Connecteur droit 52"/>
            <p:cNvCxnSpPr>
              <a:cxnSpLocks noChangeShapeType="1"/>
            </p:cNvCxnSpPr>
            <p:nvPr/>
          </p:nvCxnSpPr>
          <p:spPr bwMode="auto">
            <a:xfrm flipH="1">
              <a:off x="5014913" y="1902792"/>
              <a:ext cx="1492250" cy="527050"/>
            </a:xfrm>
            <a:prstGeom prst="line">
              <a:avLst/>
            </a:prstGeom>
            <a:noFill/>
            <a:ln w="19050" algn="ctr">
              <a:solidFill>
                <a:srgbClr val="00B050"/>
              </a:solidFill>
              <a:round/>
              <a:headEnd/>
              <a:tailEnd type="triangle" w="med" len="lg"/>
            </a:ln>
          </p:spPr>
        </p:cxnSp>
      </p:grpSp>
      <p:sp>
        <p:nvSpPr>
          <p:cNvPr id="43" name="ZoneTexte 42"/>
          <p:cNvSpPr txBox="1"/>
          <p:nvPr/>
        </p:nvSpPr>
        <p:spPr>
          <a:xfrm>
            <a:off x="347056" y="2465600"/>
            <a:ext cx="8479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C00CC"/>
              </a:buClr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0099"/>
                </a:solidFill>
              </a:rPr>
              <a:t>PRAE</a:t>
            </a:r>
            <a:r>
              <a:rPr lang="en-US" sz="1600" dirty="0" smtClean="0"/>
              <a:t> aims at creating a </a:t>
            </a:r>
            <a:r>
              <a:rPr lang="en-US" sz="1600" b="1" dirty="0" smtClean="0">
                <a:solidFill>
                  <a:srgbClr val="000099"/>
                </a:solidFill>
              </a:rPr>
              <a:t>multidisciplinary facility</a:t>
            </a:r>
            <a:r>
              <a:rPr lang="en-US" sz="1600" dirty="0" smtClean="0"/>
              <a:t> within the </a:t>
            </a:r>
            <a:r>
              <a:rPr lang="en-US" sz="1600" dirty="0" err="1" smtClean="0"/>
              <a:t>Orsay</a:t>
            </a:r>
            <a:r>
              <a:rPr lang="en-US" sz="1600" dirty="0" smtClean="0"/>
              <a:t> campus for </a:t>
            </a:r>
            <a:r>
              <a:rPr lang="en-US" sz="1600" b="1" dirty="0" smtClean="0">
                <a:solidFill>
                  <a:srgbClr val="FF0000"/>
                </a:solidFill>
              </a:rPr>
              <a:t>innovative R&amp;D</a:t>
            </a:r>
            <a:r>
              <a:rPr lang="en-US" sz="1600" dirty="0" smtClean="0"/>
              <a:t> in </a:t>
            </a:r>
            <a:r>
              <a:rPr lang="en-US" sz="1600" b="1" dirty="0" smtClean="0">
                <a:solidFill>
                  <a:srgbClr val="FF0000"/>
                </a:solidFill>
              </a:rPr>
              <a:t>instrumentation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radiotherapy</a:t>
            </a:r>
            <a:r>
              <a:rPr lang="en-US" sz="1600" dirty="0" smtClean="0"/>
              <a:t>, and </a:t>
            </a:r>
            <a:r>
              <a:rPr lang="en-US" sz="1600" b="1" dirty="0" smtClean="0">
                <a:solidFill>
                  <a:srgbClr val="FF0000"/>
                </a:solidFill>
              </a:rPr>
              <a:t>nuclear physics</a:t>
            </a:r>
            <a:r>
              <a:rPr lang="en-US" sz="1600" dirty="0" smtClean="0"/>
              <a:t>… based on a </a:t>
            </a:r>
            <a:r>
              <a:rPr lang="en-US" sz="1600" b="1" dirty="0" smtClean="0">
                <a:solidFill>
                  <a:srgbClr val="000099"/>
                </a:solidFill>
              </a:rPr>
              <a:t>high performance electron beam </a:t>
            </a:r>
            <a:r>
              <a:rPr lang="en-US" sz="1600" dirty="0" smtClean="0"/>
              <a:t>in the </a:t>
            </a:r>
            <a:r>
              <a:rPr lang="en-US" sz="1600" b="1" dirty="0" smtClean="0">
                <a:solidFill>
                  <a:srgbClr val="FF0000"/>
                </a:solidFill>
              </a:rPr>
              <a:t>30-140 </a:t>
            </a:r>
            <a:r>
              <a:rPr lang="en-US" sz="1600" b="1" dirty="0" err="1" smtClean="0">
                <a:solidFill>
                  <a:srgbClr val="FF0000"/>
                </a:solidFill>
              </a:rPr>
              <a:t>MeV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energy range.</a:t>
            </a:r>
            <a:endParaRPr lang="fr-FR" sz="1600" dirty="0"/>
          </a:p>
        </p:txBody>
      </p:sp>
      <p:cxnSp>
        <p:nvCxnSpPr>
          <p:cNvPr id="44" name="Connecteur droit 49"/>
          <p:cNvCxnSpPr>
            <a:cxnSpLocks noChangeShapeType="1"/>
          </p:cNvCxnSpPr>
          <p:nvPr/>
        </p:nvCxnSpPr>
        <p:spPr bwMode="auto">
          <a:xfrm>
            <a:off x="6734585" y="4090720"/>
            <a:ext cx="288031" cy="360040"/>
          </a:xfrm>
          <a:prstGeom prst="line">
            <a:avLst/>
          </a:prstGeom>
          <a:noFill/>
          <a:ln w="19050" algn="ctr">
            <a:solidFill>
              <a:srgbClr val="00B050"/>
            </a:solidFill>
            <a:round/>
            <a:headEnd/>
            <a:tailEnd type="triangle" w="med" len="lg"/>
          </a:ln>
        </p:spPr>
      </p:cxnSp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14/23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709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66031" y="995363"/>
            <a:ext cx="1026243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Team 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93803" y="1794596"/>
            <a:ext cx="85692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Ausset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S. Barsuk, M. Ben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Abdillah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L.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Berthier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P.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Bertho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J.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Bettane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J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.-S.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Bousson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L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Burmistrov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F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Campos, V.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Chaumat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 J.-L.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Coacolo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N.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Dosme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O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Duarte, R.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Dupré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P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Duchesne,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N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El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Kamchi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M. El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Khaldi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A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Faus-Golfe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L.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Garolfi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B.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Genolini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A.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Gonnin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X. Grave, M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Guidal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H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Guler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P.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Halin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G.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Hull, M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Imre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M.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Josselin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M.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Juchaux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W.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Kaabi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R.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Kunne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M.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Langlet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P.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Laniece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F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Lefebvre,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C. Le 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Galliard,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E.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Legay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P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Lepercq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C.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Magueur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B.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Mansoux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D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Marchand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A. Maroni, B.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Mathon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A.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Mazal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B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Mercier,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S.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Meyroneinc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H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Monard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C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Muñoz Camacho, T. Nguyen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Trung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Niccolai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M.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Omeich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Peinaud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L. Pinot,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Y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Prezado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K.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Pressard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V.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Puill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B.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Ramstein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, S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Rousselot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A. Said,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A.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Semsoum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C. Sylvia, C.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Vallerand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M.A.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Verdier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O.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Vitez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Voutier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J. van de </a:t>
            </a:r>
            <a:r>
              <a:rPr lang="en-US" sz="1600" dirty="0" err="1">
                <a:latin typeface="+mj-lt"/>
                <a:ea typeface="Times New Roman" panose="02020603050405020304" pitchFamily="18" charset="0"/>
              </a:rPr>
              <a:t>Wiele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, </a:t>
            </a:r>
            <a:endParaRPr lang="en-US" sz="1600" dirty="0" smtClean="0">
              <a:latin typeface="+mj-lt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 smtClean="0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1600" dirty="0"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+mj-lt"/>
                <a:ea typeface="Times New Roman" panose="02020603050405020304" pitchFamily="18" charset="0"/>
              </a:rPr>
              <a:t>Wurth</a:t>
            </a:r>
            <a:endParaRPr lang="fr-FR" sz="16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918390"/>
            <a:ext cx="9144000" cy="1208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fr-FR" dirty="0"/>
          </a:p>
        </p:txBody>
      </p:sp>
      <p:pic>
        <p:nvPicPr>
          <p:cNvPr id="13" name="Picture 11" descr="Description : Description : l-coul-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1128" y="5229200"/>
            <a:ext cx="116381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3" descr="Description : Description : C:\sb\P2IO_2015_PE\siteon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2124" y="5249501"/>
            <a:ext cx="2199437" cy="57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" descr="Description : Description : C:\sb\P2IO_2015_PE\ipn-ors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1176" y="5229200"/>
            <a:ext cx="1289075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\\VBOXSVR\Bureau\csns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487" y="5145389"/>
            <a:ext cx="1282700" cy="762000"/>
          </a:xfrm>
          <a:prstGeom prst="rect">
            <a:avLst/>
          </a:prstGeom>
          <a:noFill/>
        </p:spPr>
      </p:pic>
      <p:pic>
        <p:nvPicPr>
          <p:cNvPr id="26626" name="Picture 2" descr="\\VBOXSVR\Bureau\cp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4593" y="4937246"/>
            <a:ext cx="1224136" cy="1156808"/>
          </a:xfrm>
          <a:prstGeom prst="rect">
            <a:avLst/>
          </a:prstGeom>
          <a:noFill/>
        </p:spPr>
      </p:pic>
      <p:grpSp>
        <p:nvGrpSpPr>
          <p:cNvPr id="26" name="Groupe 25"/>
          <p:cNvGrpSpPr/>
          <p:nvPr/>
        </p:nvGrpSpPr>
        <p:grpSpPr>
          <a:xfrm>
            <a:off x="7269817" y="116679"/>
            <a:ext cx="1831401" cy="527104"/>
            <a:chOff x="7269817" y="116679"/>
            <a:chExt cx="1831401" cy="527104"/>
          </a:xfrm>
        </p:grpSpPr>
        <p:sp>
          <p:nvSpPr>
            <p:cNvPr id="27" name="Text Box 64"/>
            <p:cNvSpPr txBox="1">
              <a:spLocks noChangeArrowheads="1"/>
            </p:cNvSpPr>
            <p:nvPr/>
          </p:nvSpPr>
          <p:spPr bwMode="auto">
            <a:xfrm>
              <a:off x="7269817" y="41295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  <p:pic>
          <p:nvPicPr>
            <p:cNvPr id="29" name="Image 1"/>
            <p:cNvPicPr>
              <a:picLocks noChangeAspect="1"/>
            </p:cNvPicPr>
            <p:nvPr/>
          </p:nvPicPr>
          <p:blipFill>
            <a:blip r:embed="rId8" cstate="print"/>
            <a:srcRect t="3777" b="9351"/>
            <a:stretch>
              <a:fillRect/>
            </a:stretch>
          </p:blipFill>
          <p:spPr bwMode="auto">
            <a:xfrm>
              <a:off x="8147847" y="116679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upe 30"/>
          <p:cNvGrpSpPr/>
          <p:nvPr/>
        </p:nvGrpSpPr>
        <p:grpSpPr>
          <a:xfrm>
            <a:off x="1846361" y="2219722"/>
            <a:ext cx="5488219" cy="1544586"/>
            <a:chOff x="1303452" y="3214466"/>
            <a:chExt cx="5488219" cy="1544586"/>
          </a:xfrm>
        </p:grpSpPr>
        <p:sp>
          <p:nvSpPr>
            <p:cNvPr id="32" name="Ellipse 31"/>
            <p:cNvSpPr/>
            <p:nvPr/>
          </p:nvSpPr>
          <p:spPr>
            <a:xfrm>
              <a:off x="1303452" y="3214466"/>
              <a:ext cx="5488219" cy="1544586"/>
            </a:xfrm>
            <a:prstGeom prst="ellipse">
              <a:avLst/>
            </a:prstGeom>
            <a:solidFill>
              <a:srgbClr val="CCECFF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  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1871920" y="3215258"/>
              <a:ext cx="4437432" cy="13696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</a:rPr>
                <a:t>Consider </a:t>
              </a:r>
            </a:p>
            <a:p>
              <a:pPr algn="ctr"/>
              <a:r>
                <a:rPr lang="en-US" sz="1800" b="1" dirty="0" smtClean="0">
                  <a:solidFill>
                    <a:srgbClr val="FF0000"/>
                  </a:solidFill>
                </a:rPr>
                <a:t>joining this effort as Partner or User</a:t>
              </a:r>
            </a:p>
            <a:p>
              <a:pPr algn="ctr"/>
              <a:r>
                <a:rPr lang="en-US" sz="1800" b="1" dirty="0" smtClean="0">
                  <a:solidFill>
                    <a:srgbClr val="000099"/>
                  </a:solidFill>
                </a:rPr>
                <a:t>(marchand@ipno.in2p3.fr)</a:t>
              </a:r>
            </a:p>
            <a:p>
              <a:pPr algn="ctr"/>
              <a:endParaRPr lang="en-US" sz="11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800" dirty="0" smtClean="0"/>
                <a:t>PRAE Kick-off Meeting in Spring 2017</a:t>
              </a: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15/23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8564303" y="6571754"/>
            <a:ext cx="5898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14/15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6940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October 15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-16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2015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52511" y="995363"/>
            <a:ext cx="265329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Experimental Site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1" y="1783482"/>
            <a:ext cx="9091139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rme libre 13"/>
          <p:cNvSpPr/>
          <p:nvPr/>
        </p:nvSpPr>
        <p:spPr>
          <a:xfrm>
            <a:off x="646802" y="2965539"/>
            <a:ext cx="7211323" cy="2156604"/>
          </a:xfrm>
          <a:custGeom>
            <a:avLst/>
            <a:gdLst>
              <a:gd name="connsiteX0" fmla="*/ 0 w 7720641"/>
              <a:gd name="connsiteY0" fmla="*/ 1362974 h 2156604"/>
              <a:gd name="connsiteX1" fmla="*/ 8626 w 7720641"/>
              <a:gd name="connsiteY1" fmla="*/ 879895 h 2156604"/>
              <a:gd name="connsiteX2" fmla="*/ 785004 w 7720641"/>
              <a:gd name="connsiteY2" fmla="*/ 871268 h 2156604"/>
              <a:gd name="connsiteX3" fmla="*/ 802256 w 7720641"/>
              <a:gd name="connsiteY3" fmla="*/ 672861 h 2156604"/>
              <a:gd name="connsiteX4" fmla="*/ 1233577 w 7720641"/>
              <a:gd name="connsiteY4" fmla="*/ 681487 h 2156604"/>
              <a:gd name="connsiteX5" fmla="*/ 1526875 w 7720641"/>
              <a:gd name="connsiteY5" fmla="*/ 508959 h 2156604"/>
              <a:gd name="connsiteX6" fmla="*/ 1673524 w 7720641"/>
              <a:gd name="connsiteY6" fmla="*/ 759125 h 2156604"/>
              <a:gd name="connsiteX7" fmla="*/ 1250830 w 7720641"/>
              <a:gd name="connsiteY7" fmla="*/ 1000664 h 2156604"/>
              <a:gd name="connsiteX8" fmla="*/ 4511615 w 7720641"/>
              <a:gd name="connsiteY8" fmla="*/ 1000664 h 2156604"/>
              <a:gd name="connsiteX9" fmla="*/ 4520241 w 7720641"/>
              <a:gd name="connsiteY9" fmla="*/ 629729 h 2156604"/>
              <a:gd name="connsiteX10" fmla="*/ 6124755 w 7720641"/>
              <a:gd name="connsiteY10" fmla="*/ 612476 h 2156604"/>
              <a:gd name="connsiteX11" fmla="*/ 7272068 w 7720641"/>
              <a:gd name="connsiteY11" fmla="*/ 0 h 2156604"/>
              <a:gd name="connsiteX12" fmla="*/ 7306573 w 7720641"/>
              <a:gd name="connsiteY12" fmla="*/ 483080 h 2156604"/>
              <a:gd name="connsiteX13" fmla="*/ 7461849 w 7720641"/>
              <a:gd name="connsiteY13" fmla="*/ 940280 h 2156604"/>
              <a:gd name="connsiteX14" fmla="*/ 7720641 w 7720641"/>
              <a:gd name="connsiteY14" fmla="*/ 1302589 h 2156604"/>
              <a:gd name="connsiteX15" fmla="*/ 1811547 w 7720641"/>
              <a:gd name="connsiteY15" fmla="*/ 1311215 h 2156604"/>
              <a:gd name="connsiteX16" fmla="*/ 2199736 w 7720641"/>
              <a:gd name="connsiteY16" fmla="*/ 1526876 h 2156604"/>
              <a:gd name="connsiteX17" fmla="*/ 2838090 w 7720641"/>
              <a:gd name="connsiteY17" fmla="*/ 1535502 h 2156604"/>
              <a:gd name="connsiteX18" fmla="*/ 2838090 w 7720641"/>
              <a:gd name="connsiteY18" fmla="*/ 2156604 h 2156604"/>
              <a:gd name="connsiteX19" fmla="*/ 2320505 w 7720641"/>
              <a:gd name="connsiteY19" fmla="*/ 2156604 h 2156604"/>
              <a:gd name="connsiteX20" fmla="*/ 2329132 w 7720641"/>
              <a:gd name="connsiteY20" fmla="*/ 1966823 h 2156604"/>
              <a:gd name="connsiteX21" fmla="*/ 1837426 w 7720641"/>
              <a:gd name="connsiteY21" fmla="*/ 1708031 h 2156604"/>
              <a:gd name="connsiteX22" fmla="*/ 1268083 w 7720641"/>
              <a:gd name="connsiteY22" fmla="*/ 1716657 h 2156604"/>
              <a:gd name="connsiteX23" fmla="*/ 1276709 w 7720641"/>
              <a:gd name="connsiteY23" fmla="*/ 1371600 h 2156604"/>
              <a:gd name="connsiteX24" fmla="*/ 0 w 7720641"/>
              <a:gd name="connsiteY24" fmla="*/ 1362974 h 215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720641" h="2156604">
                <a:moveTo>
                  <a:pt x="0" y="1362974"/>
                </a:moveTo>
                <a:lnTo>
                  <a:pt x="8626" y="879895"/>
                </a:lnTo>
                <a:lnTo>
                  <a:pt x="785004" y="871268"/>
                </a:lnTo>
                <a:lnTo>
                  <a:pt x="802256" y="672861"/>
                </a:lnTo>
                <a:lnTo>
                  <a:pt x="1233577" y="681487"/>
                </a:lnTo>
                <a:lnTo>
                  <a:pt x="1526875" y="508959"/>
                </a:lnTo>
                <a:lnTo>
                  <a:pt x="1673524" y="759125"/>
                </a:lnTo>
                <a:lnTo>
                  <a:pt x="1250830" y="1000664"/>
                </a:lnTo>
                <a:lnTo>
                  <a:pt x="4511615" y="1000664"/>
                </a:lnTo>
                <a:lnTo>
                  <a:pt x="4520241" y="629729"/>
                </a:lnTo>
                <a:lnTo>
                  <a:pt x="6124755" y="612476"/>
                </a:lnTo>
                <a:lnTo>
                  <a:pt x="7272068" y="0"/>
                </a:lnTo>
                <a:lnTo>
                  <a:pt x="7306573" y="483080"/>
                </a:lnTo>
                <a:lnTo>
                  <a:pt x="7461849" y="940280"/>
                </a:lnTo>
                <a:lnTo>
                  <a:pt x="7720641" y="1302589"/>
                </a:lnTo>
                <a:lnTo>
                  <a:pt x="1811547" y="1311215"/>
                </a:lnTo>
                <a:lnTo>
                  <a:pt x="2199736" y="1526876"/>
                </a:lnTo>
                <a:lnTo>
                  <a:pt x="2838090" y="1535502"/>
                </a:lnTo>
                <a:lnTo>
                  <a:pt x="2838090" y="2156604"/>
                </a:lnTo>
                <a:lnTo>
                  <a:pt x="2320505" y="2156604"/>
                </a:lnTo>
                <a:lnTo>
                  <a:pt x="2329132" y="1966823"/>
                </a:lnTo>
                <a:lnTo>
                  <a:pt x="1837426" y="1708031"/>
                </a:lnTo>
                <a:lnTo>
                  <a:pt x="1268083" y="1716657"/>
                </a:lnTo>
                <a:lnTo>
                  <a:pt x="1276709" y="1371600"/>
                </a:lnTo>
                <a:lnTo>
                  <a:pt x="0" y="1362974"/>
                </a:lnTo>
                <a:close/>
              </a:path>
            </a:pathLst>
          </a:custGeom>
          <a:solidFill>
            <a:srgbClr val="C0504D">
              <a:alpha val="1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27724" y="5079757"/>
            <a:ext cx="2952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Former linear accelerator  site (1959-2003)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46646" y="5282757"/>
            <a:ext cx="425301" cy="198882"/>
          </a:xfrm>
          <a:prstGeom prst="rect">
            <a:avLst/>
          </a:prstGeom>
          <a:solidFill>
            <a:srgbClr val="C0504D">
              <a:alpha val="4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51920" y="3442757"/>
            <a:ext cx="648000" cy="360000"/>
          </a:xfrm>
          <a:prstGeom prst="rect">
            <a:avLst/>
          </a:prstGeom>
          <a:solidFill>
            <a:srgbClr val="FFC4E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+mj-lt"/>
              </a:rPr>
              <a:t>Nuclear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+mj-lt"/>
              </a:rPr>
              <a:t>Physics</a:t>
            </a:r>
            <a:endParaRPr lang="fr-FR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45957" y="3880138"/>
            <a:ext cx="828000" cy="360000"/>
          </a:xfrm>
          <a:prstGeom prst="rect">
            <a:avLst/>
          </a:prstGeom>
          <a:solidFill>
            <a:srgbClr val="FFC4E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+mj-lt"/>
              </a:rPr>
              <a:t>R&amp;D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+mj-lt"/>
              </a:rPr>
              <a:t>Radiobiology</a:t>
            </a:r>
            <a:endParaRPr lang="fr-FR" sz="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1537" y="3608065"/>
            <a:ext cx="612000" cy="360000"/>
          </a:xfrm>
          <a:prstGeom prst="rect">
            <a:avLst/>
          </a:prstGeom>
          <a:solidFill>
            <a:srgbClr val="FFC4E9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+mj-lt"/>
              </a:rPr>
              <a:t>R&amp;D</a:t>
            </a:r>
          </a:p>
          <a:p>
            <a:pPr algn="ctr"/>
            <a:r>
              <a:rPr lang="en-US" sz="800" b="1" dirty="0" smtClean="0">
                <a:solidFill>
                  <a:schemeClr val="tx1"/>
                </a:solidFill>
                <a:latin typeface="+mj-lt"/>
              </a:rPr>
              <a:t>Detector</a:t>
            </a:r>
            <a:endParaRPr lang="fr-FR" sz="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3263981" y="5413692"/>
            <a:ext cx="4500000" cy="0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513240"/>
            <a:ext cx="249857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 descr="LAL_Paris-Saclay.JPG"/>
          <p:cNvPicPr>
            <a:picLocks noChangeAspect="1"/>
          </p:cNvPicPr>
          <p:nvPr/>
        </p:nvPicPr>
        <p:blipFill>
          <a:blip r:embed="rId4" cstate="print"/>
          <a:srcRect t="36679" b="2089"/>
          <a:stretch>
            <a:fillRect/>
          </a:stretch>
        </p:blipFill>
        <p:spPr>
          <a:xfrm>
            <a:off x="2474825" y="5534716"/>
            <a:ext cx="3096344" cy="124338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24" name="Groupe 77"/>
          <p:cNvGrpSpPr/>
          <p:nvPr/>
        </p:nvGrpSpPr>
        <p:grpSpPr>
          <a:xfrm>
            <a:off x="5808011" y="5551719"/>
            <a:ext cx="2722913" cy="1242000"/>
            <a:chOff x="907222" y="1452217"/>
            <a:chExt cx="7385050" cy="4298965"/>
          </a:xfrm>
        </p:grpSpPr>
        <p:grpSp>
          <p:nvGrpSpPr>
            <p:cNvPr id="25" name="Groupe 8"/>
            <p:cNvGrpSpPr/>
            <p:nvPr/>
          </p:nvGrpSpPr>
          <p:grpSpPr>
            <a:xfrm>
              <a:off x="907222" y="1452217"/>
              <a:ext cx="7385050" cy="4298965"/>
              <a:chOff x="907222" y="1452217"/>
              <a:chExt cx="7385050" cy="4298965"/>
            </a:xfrm>
          </p:grpSpPr>
          <p:pic>
            <p:nvPicPr>
              <p:cNvPr id="27" name="Image 26" descr="vue1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>
              <a:xfrm>
                <a:off x="907222" y="1452217"/>
                <a:ext cx="7376138" cy="4298965"/>
              </a:xfrm>
              <a:prstGeom prst="rect">
                <a:avLst/>
              </a:prstGeom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00FF">
                    <a:tint val="45000"/>
                    <a:satMod val="400000"/>
                  </a:srgbClr>
                </a:duotone>
              </a:blip>
              <a:srcRect l="22713" t="14300" r="4691" b="12950"/>
              <a:stretch>
                <a:fillRect/>
              </a:stretch>
            </p:blipFill>
            <p:spPr bwMode="auto">
              <a:xfrm>
                <a:off x="918589" y="1582024"/>
                <a:ext cx="7373683" cy="4156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Forme libre 25"/>
            <p:cNvSpPr>
              <a:spLocks noChangeAspect="1"/>
            </p:cNvSpPr>
            <p:nvPr/>
          </p:nvSpPr>
          <p:spPr>
            <a:xfrm>
              <a:off x="3278042" y="3252159"/>
              <a:ext cx="3242653" cy="905769"/>
            </a:xfrm>
            <a:custGeom>
              <a:avLst/>
              <a:gdLst>
                <a:gd name="connsiteX0" fmla="*/ 0 w 7720641"/>
                <a:gd name="connsiteY0" fmla="*/ 1362974 h 2156604"/>
                <a:gd name="connsiteX1" fmla="*/ 8626 w 7720641"/>
                <a:gd name="connsiteY1" fmla="*/ 879895 h 2156604"/>
                <a:gd name="connsiteX2" fmla="*/ 785004 w 7720641"/>
                <a:gd name="connsiteY2" fmla="*/ 871268 h 2156604"/>
                <a:gd name="connsiteX3" fmla="*/ 802256 w 7720641"/>
                <a:gd name="connsiteY3" fmla="*/ 672861 h 2156604"/>
                <a:gd name="connsiteX4" fmla="*/ 1233577 w 7720641"/>
                <a:gd name="connsiteY4" fmla="*/ 681487 h 2156604"/>
                <a:gd name="connsiteX5" fmla="*/ 1526875 w 7720641"/>
                <a:gd name="connsiteY5" fmla="*/ 508959 h 2156604"/>
                <a:gd name="connsiteX6" fmla="*/ 1673524 w 7720641"/>
                <a:gd name="connsiteY6" fmla="*/ 759125 h 2156604"/>
                <a:gd name="connsiteX7" fmla="*/ 1250830 w 7720641"/>
                <a:gd name="connsiteY7" fmla="*/ 1000664 h 2156604"/>
                <a:gd name="connsiteX8" fmla="*/ 4511615 w 7720641"/>
                <a:gd name="connsiteY8" fmla="*/ 1000664 h 2156604"/>
                <a:gd name="connsiteX9" fmla="*/ 4520241 w 7720641"/>
                <a:gd name="connsiteY9" fmla="*/ 629729 h 2156604"/>
                <a:gd name="connsiteX10" fmla="*/ 6124755 w 7720641"/>
                <a:gd name="connsiteY10" fmla="*/ 612476 h 2156604"/>
                <a:gd name="connsiteX11" fmla="*/ 7272068 w 7720641"/>
                <a:gd name="connsiteY11" fmla="*/ 0 h 2156604"/>
                <a:gd name="connsiteX12" fmla="*/ 7306573 w 7720641"/>
                <a:gd name="connsiteY12" fmla="*/ 483080 h 2156604"/>
                <a:gd name="connsiteX13" fmla="*/ 7461849 w 7720641"/>
                <a:gd name="connsiteY13" fmla="*/ 940280 h 2156604"/>
                <a:gd name="connsiteX14" fmla="*/ 7720641 w 7720641"/>
                <a:gd name="connsiteY14" fmla="*/ 1302589 h 2156604"/>
                <a:gd name="connsiteX15" fmla="*/ 1811547 w 7720641"/>
                <a:gd name="connsiteY15" fmla="*/ 1311215 h 2156604"/>
                <a:gd name="connsiteX16" fmla="*/ 2199736 w 7720641"/>
                <a:gd name="connsiteY16" fmla="*/ 1526876 h 2156604"/>
                <a:gd name="connsiteX17" fmla="*/ 2838090 w 7720641"/>
                <a:gd name="connsiteY17" fmla="*/ 1535502 h 2156604"/>
                <a:gd name="connsiteX18" fmla="*/ 2838090 w 7720641"/>
                <a:gd name="connsiteY18" fmla="*/ 2156604 h 2156604"/>
                <a:gd name="connsiteX19" fmla="*/ 2320505 w 7720641"/>
                <a:gd name="connsiteY19" fmla="*/ 2156604 h 2156604"/>
                <a:gd name="connsiteX20" fmla="*/ 2329132 w 7720641"/>
                <a:gd name="connsiteY20" fmla="*/ 1966823 h 2156604"/>
                <a:gd name="connsiteX21" fmla="*/ 1837426 w 7720641"/>
                <a:gd name="connsiteY21" fmla="*/ 1708031 h 2156604"/>
                <a:gd name="connsiteX22" fmla="*/ 1268083 w 7720641"/>
                <a:gd name="connsiteY22" fmla="*/ 1716657 h 2156604"/>
                <a:gd name="connsiteX23" fmla="*/ 1276709 w 7720641"/>
                <a:gd name="connsiteY23" fmla="*/ 1371600 h 2156604"/>
                <a:gd name="connsiteX24" fmla="*/ 0 w 7720641"/>
                <a:gd name="connsiteY24" fmla="*/ 1362974 h 215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20641" h="2156604">
                  <a:moveTo>
                    <a:pt x="0" y="1362974"/>
                  </a:moveTo>
                  <a:lnTo>
                    <a:pt x="8626" y="879895"/>
                  </a:lnTo>
                  <a:lnTo>
                    <a:pt x="785004" y="871268"/>
                  </a:lnTo>
                  <a:lnTo>
                    <a:pt x="802256" y="672861"/>
                  </a:lnTo>
                  <a:lnTo>
                    <a:pt x="1233577" y="681487"/>
                  </a:lnTo>
                  <a:lnTo>
                    <a:pt x="1526875" y="508959"/>
                  </a:lnTo>
                  <a:lnTo>
                    <a:pt x="1673524" y="759125"/>
                  </a:lnTo>
                  <a:lnTo>
                    <a:pt x="1250830" y="1000664"/>
                  </a:lnTo>
                  <a:lnTo>
                    <a:pt x="4511615" y="1000664"/>
                  </a:lnTo>
                  <a:lnTo>
                    <a:pt x="4520241" y="629729"/>
                  </a:lnTo>
                  <a:lnTo>
                    <a:pt x="6124755" y="612476"/>
                  </a:lnTo>
                  <a:lnTo>
                    <a:pt x="7272068" y="0"/>
                  </a:lnTo>
                  <a:lnTo>
                    <a:pt x="7306573" y="483080"/>
                  </a:lnTo>
                  <a:lnTo>
                    <a:pt x="7461849" y="940280"/>
                  </a:lnTo>
                  <a:lnTo>
                    <a:pt x="7720641" y="1302589"/>
                  </a:lnTo>
                  <a:lnTo>
                    <a:pt x="1811547" y="1311215"/>
                  </a:lnTo>
                  <a:lnTo>
                    <a:pt x="2199736" y="1526876"/>
                  </a:lnTo>
                  <a:lnTo>
                    <a:pt x="2838090" y="1535502"/>
                  </a:lnTo>
                  <a:lnTo>
                    <a:pt x="2838090" y="2156604"/>
                  </a:lnTo>
                  <a:lnTo>
                    <a:pt x="2320505" y="2156604"/>
                  </a:lnTo>
                  <a:lnTo>
                    <a:pt x="2329132" y="1966823"/>
                  </a:lnTo>
                  <a:lnTo>
                    <a:pt x="1837426" y="1708031"/>
                  </a:lnTo>
                  <a:lnTo>
                    <a:pt x="1268083" y="1716657"/>
                  </a:lnTo>
                  <a:lnTo>
                    <a:pt x="1276709" y="1371600"/>
                  </a:lnTo>
                  <a:lnTo>
                    <a:pt x="0" y="1362974"/>
                  </a:lnTo>
                  <a:close/>
                </a:path>
              </a:pathLst>
            </a:custGeom>
            <a:solidFill>
              <a:srgbClr val="C0504D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5327705" y="5108096"/>
            <a:ext cx="47481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50 m</a:t>
            </a:r>
            <a:endParaRPr lang="fr-FR" sz="1000" b="1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52562" y="2861880"/>
            <a:ext cx="1404000" cy="54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98818" y="4520474"/>
            <a:ext cx="1404000" cy="54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7269817" y="116679"/>
            <a:ext cx="1831401" cy="527104"/>
            <a:chOff x="7269817" y="116679"/>
            <a:chExt cx="1831401" cy="527104"/>
          </a:xfrm>
        </p:grpSpPr>
        <p:sp>
          <p:nvSpPr>
            <p:cNvPr id="34" name="Text Box 64"/>
            <p:cNvSpPr txBox="1">
              <a:spLocks noChangeArrowheads="1"/>
            </p:cNvSpPr>
            <p:nvPr/>
          </p:nvSpPr>
          <p:spPr bwMode="auto">
            <a:xfrm>
              <a:off x="7269817" y="41295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  <p:pic>
          <p:nvPicPr>
            <p:cNvPr id="35" name="Image 1"/>
            <p:cNvPicPr>
              <a:picLocks noChangeAspect="1"/>
            </p:cNvPicPr>
            <p:nvPr/>
          </p:nvPicPr>
          <p:blipFill>
            <a:blip r:embed="rId7" cstate="print"/>
            <a:srcRect t="3777" b="9351"/>
            <a:stretch>
              <a:fillRect/>
            </a:stretch>
          </p:blipFill>
          <p:spPr bwMode="auto">
            <a:xfrm>
              <a:off x="8147847" y="116679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12245" y="6639380"/>
            <a:ext cx="1795684" cy="230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16/23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97" y="1650169"/>
            <a:ext cx="8640000" cy="498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65372" y="995363"/>
            <a:ext cx="1808508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Accelerator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16250" y="1566844"/>
            <a:ext cx="13115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A. Faus-Golfe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151067" y="118147"/>
            <a:ext cx="1881220" cy="504000"/>
            <a:chOff x="7151067" y="118147"/>
            <a:chExt cx="1881220" cy="504000"/>
          </a:xfrm>
        </p:grpSpPr>
        <p:pic>
          <p:nvPicPr>
            <p:cNvPr id="12" name="Image 1"/>
            <p:cNvPicPr>
              <a:picLocks noChangeAspect="1"/>
            </p:cNvPicPr>
            <p:nvPr/>
          </p:nvPicPr>
          <p:blipFill>
            <a:blip r:embed="rId4" cstate="print"/>
            <a:srcRect t="3777" b="9351"/>
            <a:stretch>
              <a:fillRect/>
            </a:stretch>
          </p:blipFill>
          <p:spPr bwMode="auto">
            <a:xfrm>
              <a:off x="8078916" y="118147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64"/>
            <p:cNvSpPr txBox="1">
              <a:spLocks noChangeArrowheads="1"/>
            </p:cNvSpPr>
            <p:nvPr/>
          </p:nvSpPr>
          <p:spPr bwMode="auto">
            <a:xfrm>
              <a:off x="7151067" y="38920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</p:grpSp>
      <p:sp>
        <p:nvSpPr>
          <p:cNvPr id="15" name="Ellipse 14"/>
          <p:cNvSpPr/>
          <p:nvPr/>
        </p:nvSpPr>
        <p:spPr>
          <a:xfrm>
            <a:off x="6386484" y="5502374"/>
            <a:ext cx="2275114" cy="827315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Up to 140 MeV</a:t>
            </a:r>
            <a:endParaRPr lang="fr-FR" b="1" dirty="0"/>
          </a:p>
        </p:txBody>
      </p:sp>
      <p:graphicFrame>
        <p:nvGraphicFramePr>
          <p:cNvPr id="16" name="Table 8"/>
          <p:cNvGraphicFramePr>
            <a:graphicFrameLocks noGrp="1"/>
          </p:cNvGraphicFramePr>
          <p:nvPr/>
        </p:nvGraphicFramePr>
        <p:xfrm>
          <a:off x="193675" y="1913934"/>
          <a:ext cx="4431283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358"/>
                <a:gridCol w="1547925"/>
              </a:tblGrid>
              <a:tr h="45799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Beam parameters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Time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 phase  1 (2)</a:t>
                      </a: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Energy,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MeV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50-70 (100-140)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Charge (variable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),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nC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/bunch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0.00005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–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Normalized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emittance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mm.mrad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3-10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RF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frequency, GHz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3.0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Repetition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rate, Hz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50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Transverse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size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mm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0.5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Bunch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length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ps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 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Energy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spread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</a:rPr>
                        <a:t>&lt; 0.2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  <a:tr h="228999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Bunches per pulse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1995" marR="71995" marT="0" marB="0" anchor="ctr"/>
                </a:tc>
              </a:tr>
            </a:tbl>
          </a:graphicData>
        </a:graphic>
      </p:graphicFrame>
      <p:cxnSp>
        <p:nvCxnSpPr>
          <p:cNvPr id="17" name="Connecteur droit avec flèche 2"/>
          <p:cNvCxnSpPr>
            <a:cxnSpLocks noChangeShapeType="1"/>
          </p:cNvCxnSpPr>
          <p:nvPr/>
        </p:nvCxnSpPr>
        <p:spPr bwMode="auto">
          <a:xfrm flipV="1">
            <a:off x="467544" y="4528666"/>
            <a:ext cx="3240856" cy="77254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18" name="ZoneTexte 4"/>
          <p:cNvSpPr txBox="1">
            <a:spLocks noChangeArrowheads="1"/>
          </p:cNvSpPr>
          <p:nvPr/>
        </p:nvSpPr>
        <p:spPr bwMode="auto">
          <a:xfrm rot="-833044">
            <a:off x="2105025" y="4805923"/>
            <a:ext cx="1157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>
                <a:ea typeface="MS PGothic" pitchFamily="34" charset="-128"/>
              </a:rPr>
              <a:t>4,8 m</a:t>
            </a:r>
          </a:p>
        </p:txBody>
      </p:sp>
      <p:cxnSp>
        <p:nvCxnSpPr>
          <p:cNvPr id="19" name="Connecteur droit avec flèche 2"/>
          <p:cNvCxnSpPr>
            <a:cxnSpLocks noChangeShapeType="1"/>
          </p:cNvCxnSpPr>
          <p:nvPr/>
        </p:nvCxnSpPr>
        <p:spPr bwMode="auto">
          <a:xfrm flipV="1">
            <a:off x="3779838" y="3807942"/>
            <a:ext cx="2592387" cy="70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20" name="ZoneTexte 4"/>
          <p:cNvSpPr txBox="1">
            <a:spLocks noChangeArrowheads="1"/>
          </p:cNvSpPr>
          <p:nvPr/>
        </p:nvSpPr>
        <p:spPr bwMode="auto">
          <a:xfrm rot="20699990">
            <a:off x="4659313" y="4138141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ea typeface="MS PGothic" pitchFamily="34" charset="-128"/>
              </a:rPr>
              <a:t>3.5 </a:t>
            </a:r>
            <a:r>
              <a:rPr lang="fr-FR" sz="1400" b="1" dirty="0">
                <a:ea typeface="MS PGothic" pitchFamily="34" charset="-128"/>
              </a:rPr>
              <a:t>m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862688" y="6292126"/>
            <a:ext cx="4147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High Gradient S-band </a:t>
            </a:r>
            <a:r>
              <a:rPr lang="en-US" sz="1600" dirty="0" err="1" smtClean="0"/>
              <a:t>Linac</a:t>
            </a:r>
            <a:r>
              <a:rPr lang="en-US" sz="1600" dirty="0" smtClean="0"/>
              <a:t> @ </a:t>
            </a:r>
            <a:r>
              <a:rPr lang="en-US" sz="1600" b="1" dirty="0" smtClean="0">
                <a:solidFill>
                  <a:srgbClr val="0000CC"/>
                </a:solidFill>
              </a:rPr>
              <a:t>25 MV/m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endParaRPr lang="fr-FR" sz="1600" b="1" dirty="0">
              <a:solidFill>
                <a:srgbClr val="000099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17/23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91457" y="995363"/>
            <a:ext cx="3775394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Instrumentation Platform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775094" y="1672898"/>
            <a:ext cx="161294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B.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Genolini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V.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Puill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151067" y="118147"/>
            <a:ext cx="1881220" cy="504000"/>
            <a:chOff x="7151067" y="118147"/>
            <a:chExt cx="1881220" cy="504000"/>
          </a:xfrm>
        </p:grpSpPr>
        <p:pic>
          <p:nvPicPr>
            <p:cNvPr id="12" name="Image 1"/>
            <p:cNvPicPr>
              <a:picLocks noChangeAspect="1"/>
            </p:cNvPicPr>
            <p:nvPr/>
          </p:nvPicPr>
          <p:blipFill>
            <a:blip r:embed="rId3" cstate="print"/>
            <a:srcRect t="3777" b="9351"/>
            <a:stretch>
              <a:fillRect/>
            </a:stretch>
          </p:blipFill>
          <p:spPr bwMode="auto">
            <a:xfrm>
              <a:off x="8078916" y="118147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64"/>
            <p:cNvSpPr txBox="1">
              <a:spLocks noChangeArrowheads="1"/>
            </p:cNvSpPr>
            <p:nvPr/>
          </p:nvSpPr>
          <p:spPr bwMode="auto">
            <a:xfrm>
              <a:off x="7151067" y="38920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399221" y="5137558"/>
            <a:ext cx="2309134" cy="1500411"/>
            <a:chOff x="6675282" y="3432514"/>
            <a:chExt cx="2309134" cy="1500411"/>
          </a:xfrm>
        </p:grpSpPr>
        <p:sp>
          <p:nvSpPr>
            <p:cNvPr id="15" name="Rectangle 14"/>
            <p:cNvSpPr/>
            <p:nvPr/>
          </p:nvSpPr>
          <p:spPr>
            <a:xfrm>
              <a:off x="6690480" y="3432514"/>
              <a:ext cx="2264808" cy="1336103"/>
            </a:xfrm>
            <a:prstGeom prst="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8694" y="3481087"/>
              <a:ext cx="21237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1400" dirty="0" smtClean="0">
                  <a:solidFill>
                    <a:srgbClr val="000099"/>
                  </a:solidFill>
                </a:rPr>
                <a:t>DAQ + </a:t>
              </a:r>
              <a:r>
                <a:rPr lang="en-US" dirty="0" smtClean="0">
                  <a:solidFill>
                    <a:srgbClr val="000099"/>
                  </a:solidFill>
                </a:rPr>
                <a:t>S</a:t>
              </a:r>
              <a:r>
                <a:rPr lang="en-US" sz="1400" dirty="0" smtClean="0">
                  <a:solidFill>
                    <a:srgbClr val="000099"/>
                  </a:solidFill>
                </a:rPr>
                <a:t>low Control</a:t>
              </a:r>
              <a:endParaRPr lang="en-US" sz="1400" dirty="0">
                <a:solidFill>
                  <a:srgbClr val="000099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675282" y="3732596"/>
              <a:ext cx="23091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30 </a:t>
              </a:r>
              <a:r>
                <a:rPr lang="fr-FR" sz="1200" dirty="0" err="1" smtClean="0"/>
                <a:t>digitization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signals</a:t>
              </a:r>
              <a:r>
                <a:rPr lang="fr-FR" sz="1200" dirty="0" smtClean="0"/>
                <a:t> (</a:t>
              </a:r>
              <a:r>
                <a:rPr lang="fr-FR" sz="1200" dirty="0" err="1" smtClean="0"/>
                <a:t>WaveCatcher</a:t>
              </a:r>
              <a:r>
                <a:rPr lang="fr-FR" sz="1200" dirty="0" smtClean="0"/>
                <a:t> </a:t>
              </a:r>
              <a:r>
                <a:rPr lang="fr-FR" sz="900" dirty="0" smtClean="0">
                  <a:hlinkClick r:id="rId4"/>
                </a:rPr>
                <a:t>NIMA(2011)</a:t>
              </a:r>
              <a:r>
                <a:rPr lang="fr-FR" sz="1200" dirty="0" smtClean="0"/>
                <a:t>) 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r-FR" sz="1200" dirty="0" err="1" smtClean="0"/>
                <a:t>Graphical</a:t>
              </a:r>
              <a:r>
                <a:rPr lang="fr-FR" sz="1200" dirty="0" smtClean="0"/>
                <a:t> User Interface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DCOD = NARVAL + ENX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fr-FR" sz="1200" dirty="0" smtClean="0"/>
                <a:t>Online signal </a:t>
              </a:r>
              <a:r>
                <a:rPr lang="fr-FR" sz="1200" dirty="0" err="1" smtClean="0"/>
                <a:t>processing</a:t>
              </a:r>
              <a:endParaRPr lang="fr-FR" sz="1200" dirty="0" smtClean="0"/>
            </a:p>
            <a:p>
              <a:endParaRPr lang="fr-FR" sz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19119" y="4748240"/>
            <a:ext cx="930183" cy="9972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139187" y="4923715"/>
            <a:ext cx="91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Detector under test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7615" y="5819450"/>
            <a:ext cx="2583172" cy="75882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2" name="Rectangle 21"/>
          <p:cNvSpPr/>
          <p:nvPr/>
        </p:nvSpPr>
        <p:spPr>
          <a:xfrm>
            <a:off x="5106255" y="5061026"/>
            <a:ext cx="957447" cy="37170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42076" y="510838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99"/>
                </a:solidFill>
              </a:rPr>
              <a:t>Calorimeter</a:t>
            </a:r>
            <a:endParaRPr lang="en-GB" sz="1200" dirty="0">
              <a:solidFill>
                <a:srgbClr val="00009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94485" y="4748240"/>
            <a:ext cx="388808" cy="997281"/>
          </a:xfrm>
          <a:prstGeom prst="rect">
            <a:avLst/>
          </a:prstGeom>
          <a:pattFill prst="dkHorz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3375298" y="362268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0099"/>
                </a:solidFill>
              </a:rPr>
              <a:t>Movable Profiler (</a:t>
            </a:r>
            <a:r>
              <a:rPr lang="en-GB" sz="1100" dirty="0" err="1" smtClean="0">
                <a:solidFill>
                  <a:srgbClr val="000099"/>
                </a:solidFill>
              </a:rPr>
              <a:t>Timepix</a:t>
            </a:r>
            <a:r>
              <a:rPr lang="en-GB" sz="1100" dirty="0" smtClean="0">
                <a:solidFill>
                  <a:srgbClr val="000099"/>
                </a:solidFill>
              </a:rPr>
              <a:t>)</a:t>
            </a:r>
            <a:endParaRPr lang="en-GB" sz="1100" dirty="0">
              <a:solidFill>
                <a:srgbClr val="00009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41139" y="6035544"/>
            <a:ext cx="2520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99"/>
                </a:solidFill>
              </a:rPr>
              <a:t>PC controlled 2-axis trolley</a:t>
            </a:r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5400000" flipV="1">
            <a:off x="3485153" y="5224021"/>
            <a:ext cx="750987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Rectangle 27"/>
          <p:cNvSpPr/>
          <p:nvPr/>
        </p:nvSpPr>
        <p:spPr>
          <a:xfrm>
            <a:off x="3969062" y="4829842"/>
            <a:ext cx="79941" cy="83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ZoneTexte 28"/>
          <p:cNvSpPr txBox="1"/>
          <p:nvPr/>
        </p:nvSpPr>
        <p:spPr>
          <a:xfrm>
            <a:off x="3682903" y="3986381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99"/>
                </a:solidFill>
              </a:rPr>
              <a:t>Cerenkov counter</a:t>
            </a:r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2740165" y="5108381"/>
            <a:ext cx="918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Collimator</a:t>
            </a:r>
            <a:endParaRPr lang="en-GB" sz="1200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1421391" y="5231114"/>
            <a:ext cx="15121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952811" y="4962434"/>
            <a:ext cx="530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99"/>
                </a:solidFill>
              </a:rPr>
              <a:t>Beam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86268" y="4773914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/>
          <p:cNvSpPr txBox="1"/>
          <p:nvPr/>
        </p:nvSpPr>
        <p:spPr>
          <a:xfrm>
            <a:off x="1404347" y="5826530"/>
            <a:ext cx="1673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0099"/>
                </a:solidFill>
              </a:rPr>
              <a:t>Beam coarse detection</a:t>
            </a:r>
            <a:br>
              <a:rPr lang="en-GB" sz="1100" dirty="0" smtClean="0">
                <a:solidFill>
                  <a:srgbClr val="000099"/>
                </a:solidFill>
              </a:rPr>
            </a:br>
            <a:r>
              <a:rPr lang="en-GB" sz="1100" dirty="0" smtClean="0">
                <a:solidFill>
                  <a:srgbClr val="000099"/>
                </a:solidFill>
              </a:rPr>
              <a:t>&amp; positioning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2223" y="4965453"/>
            <a:ext cx="1440599" cy="52322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Spectrometer output</a:t>
            </a:r>
          </a:p>
        </p:txBody>
      </p:sp>
      <p:sp>
        <p:nvSpPr>
          <p:cNvPr id="38" name="Espace réservé du contenu 1"/>
          <p:cNvSpPr txBox="1">
            <a:spLocks/>
          </p:cNvSpPr>
          <p:nvPr/>
        </p:nvSpPr>
        <p:spPr>
          <a:xfrm>
            <a:off x="15766" y="2109962"/>
            <a:ext cx="91440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lang="fr-FR" sz="1600" kern="0" noProof="0" dirty="0" smtClean="0">
                <a:latin typeface="Comic Sans MS" pitchFamily="66" charset="0"/>
                <a:ea typeface="+mn-ea"/>
              </a:rPr>
              <a:t> A </a:t>
            </a:r>
            <a:r>
              <a:rPr lang="fr-FR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test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platform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with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performant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capabilities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for the </a:t>
            </a:r>
            <a:r>
              <a:rPr lang="fr-FR" sz="16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spatial </a:t>
            </a:r>
            <a:r>
              <a:rPr lang="fr-FR" sz="1600" b="1" kern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characterization</a:t>
            </a:r>
            <a:r>
              <a:rPr lang="fr-FR" sz="16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of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fr-FR" sz="16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time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and </a:t>
            </a:r>
            <a:r>
              <a:rPr lang="fr-FR" sz="16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charge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response</a:t>
            </a:r>
            <a:r>
              <a:rPr lang="fr-FR" sz="16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of detectors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</p:txBody>
      </p:sp>
      <p:sp>
        <p:nvSpPr>
          <p:cNvPr id="39" name="Espace réservé du contenu 2"/>
          <p:cNvSpPr txBox="1">
            <a:spLocks/>
          </p:cNvSpPr>
          <p:nvPr/>
        </p:nvSpPr>
        <p:spPr bwMode="auto">
          <a:xfrm>
            <a:off x="5366304" y="3297494"/>
            <a:ext cx="3707085" cy="13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kern="0" dirty="0" smtClean="0">
                <a:solidFill>
                  <a:srgbClr val="000099"/>
                </a:solidFill>
                <a:latin typeface="+mj-lt"/>
                <a:ea typeface="+mn-ea"/>
              </a:rPr>
              <a:t>Efficient</a:t>
            </a: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</a:rPr>
              <a:t> tools for R&amp;D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Single user interface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Remote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control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Fast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signal </a:t>
            </a:r>
            <a:r>
              <a:rPr kumimoji="0" lang="fr-FR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digitizer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: 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sym typeface="Wingdings" panose="05000000000000000000" pitchFamily="2" charset="2"/>
              </a:rPr>
              <a:t>charge, </a:t>
            </a:r>
            <a:r>
              <a:rPr kumimoji="0" lang="fr-FR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sym typeface="Wingdings" panose="05000000000000000000" pitchFamily="2" charset="2"/>
              </a:rPr>
              <a:t>ps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sym typeface="Wingdings" panose="05000000000000000000" pitchFamily="2" charset="2"/>
              </a:rPr>
              <a:t> timing + possible trace </a:t>
            </a:r>
            <a:r>
              <a:rPr kumimoji="0" lang="fr-FR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sym typeface="Wingdings" panose="05000000000000000000" pitchFamily="2" charset="2"/>
              </a:rPr>
              <a:t>recording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sym typeface="Wingdings" panose="05000000000000000000" pitchFamily="2" charset="2"/>
              </a:rPr>
              <a:t>/</a:t>
            </a:r>
            <a:r>
              <a:rPr kumimoji="0" lang="fr-FR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sym typeface="Wingdings" panose="05000000000000000000" pitchFamily="2" charset="2"/>
              </a:rPr>
              <a:t>processing</a:t>
            </a:r>
            <a:endParaRPr kumimoji="0" lang="fr-FR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-85953" y="2870845"/>
            <a:ext cx="3281417" cy="160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kern="0" dirty="0" smtClean="0">
                <a:solidFill>
                  <a:srgbClr val="000099"/>
                </a:solidFill>
                <a:latin typeface="+mj-lt"/>
                <a:ea typeface="+mn-ea"/>
              </a:rPr>
              <a:t>P</a:t>
            </a:r>
            <a:r>
              <a:rPr kumimoji="0" lang="en-US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</a:rPr>
              <a:t>erformant</a:t>
            </a:r>
            <a:r>
              <a:rPr kumimoji="0" lang="en-US" sz="1900" b="1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n-ea"/>
              </a:rPr>
              <a:t> Beam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Timing reference (&lt; 10ps)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Charge accuracy (&lt; 2×10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-3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rms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Spatial </a:t>
            </a:r>
            <a:r>
              <a:rPr kumimoji="0" lang="fr-FR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accuracy</a:t>
            </a:r>
            <a:r>
              <a:rPr lang="fr-FR" sz="1500" kern="0" dirty="0" smtClean="0">
                <a:latin typeface="Comic Sans MS" pitchFamily="66" charset="0"/>
                <a:ea typeface="+mn-ea"/>
              </a:rPr>
              <a:t> 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(&lt;500 µm)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Low straggling (high energy)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500" kern="0" dirty="0" smtClean="0">
                <a:latin typeface="Comic Sans MS" pitchFamily="66" charset="0"/>
                <a:ea typeface="+mn-ea"/>
              </a:rPr>
              <a:t>Mono-electron capabilities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cxnSp>
        <p:nvCxnSpPr>
          <p:cNvPr id="43" name="Connecteur en arc 42"/>
          <p:cNvCxnSpPr>
            <a:stCxn id="29" idx="2"/>
            <a:endCxn id="28" idx="0"/>
          </p:cNvCxnSpPr>
          <p:nvPr/>
        </p:nvCxnSpPr>
        <p:spPr>
          <a:xfrm rot="5400000">
            <a:off x="3921890" y="4350523"/>
            <a:ext cx="566462" cy="392176"/>
          </a:xfrm>
          <a:prstGeom prst="curvedConnector3">
            <a:avLst>
              <a:gd name="adj1" fmla="val 50000"/>
            </a:avLst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en arc 45"/>
          <p:cNvCxnSpPr>
            <a:stCxn id="25" idx="1"/>
            <a:endCxn id="27" idx="1"/>
          </p:cNvCxnSpPr>
          <p:nvPr/>
        </p:nvCxnSpPr>
        <p:spPr>
          <a:xfrm rot="10800000" flipH="1" flipV="1">
            <a:off x="3375297" y="3753485"/>
            <a:ext cx="485349" cy="1117902"/>
          </a:xfrm>
          <a:prstGeom prst="curvedConnector4">
            <a:avLst>
              <a:gd name="adj1" fmla="val -21792"/>
              <a:gd name="adj2" fmla="val 56973"/>
            </a:avLst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18/23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70008" y="995363"/>
            <a:ext cx="3618299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Radiobiological Research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004323" y="1643044"/>
            <a:ext cx="11544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Y.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Prezado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3891" y="2075408"/>
            <a:ext cx="9144000" cy="9589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lang="fr-FR" sz="1600" kern="0" noProof="0" dirty="0" smtClean="0">
                <a:latin typeface="Comic Sans MS" pitchFamily="66" charset="0"/>
                <a:ea typeface="+mn-ea"/>
              </a:rPr>
              <a:t> The main challenge in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radiotherapy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is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to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find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F6B04"/>
                </a:solidFill>
                <a:latin typeface="Comic Sans MS" pitchFamily="66" charset="0"/>
                <a:ea typeface="+mn-ea"/>
              </a:rPr>
              <a:t>novel</a:t>
            </a:r>
            <a:r>
              <a:rPr lang="fr-FR" sz="1600" b="1" kern="0" noProof="0" dirty="0" smtClean="0">
                <a:solidFill>
                  <a:srgbClr val="0F6B04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F6B04"/>
                </a:solidFill>
                <a:latin typeface="Comic Sans MS" pitchFamily="66" charset="0"/>
                <a:ea typeface="+mn-ea"/>
              </a:rPr>
              <a:t>approaches</a:t>
            </a:r>
            <a:r>
              <a:rPr lang="fr-FR" sz="1600" b="1" kern="0" noProof="0" dirty="0" smtClean="0">
                <a:solidFill>
                  <a:srgbClr val="0F6B04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kern="0" dirty="0" err="1" smtClean="0">
                <a:latin typeface="Comic Sans MS" pitchFamily="66" charset="0"/>
                <a:ea typeface="+mn-ea"/>
              </a:rPr>
              <a:t>combin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ing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high</a:t>
            </a:r>
            <a:r>
              <a:rPr lang="fr-FR" sz="1600" b="1" kern="0" noProof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biological</a:t>
            </a:r>
            <a:r>
              <a:rPr lang="fr-FR" sz="1600" b="1" kern="0" noProof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efficiency</a:t>
            </a:r>
            <a:r>
              <a:rPr lang="fr-FR" sz="1600" b="1" kern="0" noProof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for </a:t>
            </a:r>
            <a:r>
              <a:rPr lang="fr-FR" sz="1600" b="1" kern="0" noProof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tumors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dirty="0" err="1" smtClean="0">
                <a:latin typeface="Comic Sans MS" pitchFamily="66" charset="0"/>
                <a:ea typeface="+mn-ea"/>
              </a:rPr>
              <a:t>with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low</a:t>
            </a:r>
            <a:r>
              <a:rPr lang="fr-FR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biological</a:t>
            </a:r>
            <a:r>
              <a:rPr lang="fr-FR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efficiency</a:t>
            </a:r>
            <a:r>
              <a:rPr lang="fr-FR" sz="1600" b="1" kern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for normal tissue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fr-FR" sz="1600" kern="0" dirty="0" smtClean="0">
                <a:latin typeface="Comic Sans MS" pitchFamily="66" charset="0"/>
                <a:ea typeface="+mn-ea"/>
              </a:rPr>
              <a:t>and </a:t>
            </a:r>
            <a:r>
              <a:rPr lang="fr-FR" sz="1600" kern="0" dirty="0" err="1" smtClean="0">
                <a:latin typeface="Comic Sans MS" pitchFamily="66" charset="0"/>
                <a:ea typeface="+mn-ea"/>
              </a:rPr>
              <a:t>with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lowest</a:t>
            </a:r>
            <a:r>
              <a:rPr lang="fr-FR" sz="1600" b="1" kern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irradiation dose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dirty="0" err="1" smtClean="0">
                <a:latin typeface="Comic Sans MS" pitchFamily="66" charset="0"/>
                <a:ea typeface="+mn-ea"/>
              </a:rPr>
              <a:t>at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the </a:t>
            </a:r>
            <a:r>
              <a:rPr lang="fr-FR" sz="1600" b="1" kern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lowest</a:t>
            </a:r>
            <a:r>
              <a:rPr lang="fr-FR" sz="1600" b="1" kern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cost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.</a:t>
            </a:r>
            <a:endParaRPr lang="fr-FR" sz="1600" b="1" kern="0" dirty="0" smtClean="0">
              <a:solidFill>
                <a:srgbClr val="FF0000"/>
              </a:solidFill>
              <a:latin typeface="Comic Sans MS" pitchFamily="66" charset="0"/>
              <a:ea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</p:txBody>
      </p:sp>
      <p:sp>
        <p:nvSpPr>
          <p:cNvPr id="22" name="Marcador de contenido 2"/>
          <p:cNvSpPr txBox="1">
            <a:spLocks/>
          </p:cNvSpPr>
          <p:nvPr/>
        </p:nvSpPr>
        <p:spPr>
          <a:xfrm>
            <a:off x="145367" y="3106945"/>
            <a:ext cx="8878887" cy="1255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rgbClr val="0F6B04"/>
                </a:solidFill>
                <a:latin typeface="Comic Sans MS" panose="030F0702030302020204" pitchFamily="66" charset="0"/>
              </a:rPr>
              <a:t>◊</a:t>
            </a:r>
            <a:r>
              <a:rPr lang="en-US" sz="1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◊</a:t>
            </a:r>
            <a:r>
              <a:rPr lang="en-US" sz="1800" b="1" i="1" noProof="0" dirty="0" smtClean="0">
                <a:solidFill>
                  <a:srgbClr val="000099"/>
                </a:solidFill>
                <a:latin typeface="Comic Sans MS" panose="030F0702030302020204" pitchFamily="66" charset="0"/>
                <a:ea typeface="+mn-ea"/>
                <a:cs typeface="+mn-cs"/>
              </a:rPr>
              <a:t>◊  </a:t>
            </a:r>
            <a:r>
              <a:rPr lang="en-US" sz="1800" b="1" i="1" noProof="0" dirty="0" smtClean="0">
                <a:solidFill>
                  <a:srgbClr val="0F6B04"/>
                </a:solidFill>
                <a:latin typeface="Comic Sans MS" panose="030F0702030302020204" pitchFamily="66" charset="0"/>
                <a:ea typeface="+mn-ea"/>
                <a:cs typeface="+mn-cs"/>
              </a:rPr>
              <a:t>Enhanced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6B0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tolerance of X-ray </a:t>
            </a:r>
            <a:r>
              <a:rPr kumimoji="0" lang="en-GB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F6B0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minibeam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6B0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radiation therapy (MBRT)  </a:t>
            </a:r>
            <a:r>
              <a:rPr lang="en-US" sz="1800" b="1" i="1" dirty="0" smtClean="0">
                <a:solidFill>
                  <a:srgbClr val="000099"/>
                </a:solidFill>
                <a:latin typeface="Comic Sans MS" panose="030F0702030302020204" pitchFamily="66" charset="0"/>
                <a:ea typeface="ＭＳ Ｐゴシック"/>
                <a:cs typeface="+mn-cs"/>
              </a:rPr>
              <a:t>◊</a:t>
            </a:r>
            <a:r>
              <a:rPr lang="en-US" sz="1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◊</a:t>
            </a:r>
            <a:r>
              <a:rPr lang="en-US" sz="1800" b="1" i="1" dirty="0" smtClean="0">
                <a:solidFill>
                  <a:srgbClr val="000099"/>
                </a:solidFill>
                <a:latin typeface="Comic Sans MS" panose="030F0702030302020204" pitchFamily="66" charset="0"/>
                <a:ea typeface="ＭＳ Ｐゴシック"/>
                <a:cs typeface="+mn-cs"/>
              </a:rPr>
              <a:t>◊ </a:t>
            </a:r>
            <a:endParaRPr lang="en-US" sz="800" b="1" i="1" dirty="0" smtClean="0">
              <a:solidFill>
                <a:srgbClr val="000099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900" b="1" i="1" u="none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	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submillimetric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field sizes +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spatial fractionation of the dose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CuadroTexto 5"/>
          <p:cNvSpPr txBox="1">
            <a:spLocks noChangeArrowheads="1"/>
          </p:cNvSpPr>
          <p:nvPr/>
        </p:nvSpPr>
        <p:spPr bwMode="auto">
          <a:xfrm>
            <a:off x="2235887" y="3850400"/>
            <a:ext cx="20986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GB" i="1" dirty="0" smtClean="0"/>
              <a:t>instead of several </a:t>
            </a:r>
            <a:r>
              <a:rPr lang="en-GB" i="1" dirty="0"/>
              <a:t>cm</a:t>
            </a:r>
            <a:r>
              <a:rPr lang="en-GB" i="1" baseline="30000" dirty="0"/>
              <a:t>2</a:t>
            </a:r>
            <a:r>
              <a:rPr lang="en-GB" i="1" dirty="0"/>
              <a:t> </a:t>
            </a:r>
          </a:p>
        </p:txBody>
      </p:sp>
      <p:sp>
        <p:nvSpPr>
          <p:cNvPr id="24" name="CuadroTexto 8"/>
          <p:cNvSpPr txBox="1">
            <a:spLocks noChangeArrowheads="1"/>
          </p:cNvSpPr>
          <p:nvPr/>
        </p:nvSpPr>
        <p:spPr bwMode="auto">
          <a:xfrm>
            <a:off x="4669274" y="3849642"/>
            <a:ext cx="33123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GB" i="1" dirty="0"/>
              <a:t>instead of homogeneous distributions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743882" y="4305308"/>
            <a:ext cx="7673216" cy="2160505"/>
            <a:chOff x="248582" y="4330272"/>
            <a:chExt cx="7673216" cy="2160505"/>
          </a:xfrm>
        </p:grpSpPr>
        <p:grpSp>
          <p:nvGrpSpPr>
            <p:cNvPr id="15" name="Groupe 27"/>
            <p:cNvGrpSpPr/>
            <p:nvPr/>
          </p:nvGrpSpPr>
          <p:grpSpPr>
            <a:xfrm>
              <a:off x="3799648" y="4421445"/>
              <a:ext cx="1584000" cy="1644555"/>
              <a:chOff x="4815800" y="2268315"/>
              <a:chExt cx="1584000" cy="1644555"/>
            </a:xfrm>
          </p:grpSpPr>
          <p:pic>
            <p:nvPicPr>
              <p:cNvPr id="16" name="Picture 13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15800" y="2268315"/>
                <a:ext cx="1584000" cy="1644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oupe 26"/>
              <p:cNvGrpSpPr/>
              <p:nvPr/>
            </p:nvGrpSpPr>
            <p:grpSpPr>
              <a:xfrm>
                <a:off x="4988673" y="2979586"/>
                <a:ext cx="639241" cy="358770"/>
                <a:chOff x="4988673" y="2979586"/>
                <a:chExt cx="1434493" cy="358770"/>
              </a:xfrm>
            </p:grpSpPr>
            <p:pic>
              <p:nvPicPr>
                <p:cNvPr id="18" name="Imagen 18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012159" y="2979586"/>
                  <a:ext cx="1411007" cy="51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Imagen 23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88673" y="3089283"/>
                  <a:ext cx="1434493" cy="52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Imagen 24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88675" y="3189533"/>
                  <a:ext cx="1434491" cy="52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" name="Imagen 25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988673" y="3285832"/>
                  <a:ext cx="1434493" cy="52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25" name="Imagen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4330272"/>
              <a:ext cx="2125662" cy="183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magen 7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4039" y="4420677"/>
              <a:ext cx="3171825" cy="193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CuadroTexto 3"/>
            <p:cNvSpPr txBox="1">
              <a:spLocks noChangeArrowheads="1"/>
            </p:cNvSpPr>
            <p:nvPr/>
          </p:nvSpPr>
          <p:spPr bwMode="auto">
            <a:xfrm>
              <a:off x="1242239" y="6152639"/>
              <a:ext cx="1625600" cy="338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600">
                  <a:solidFill>
                    <a:srgbClr val="000000"/>
                  </a:solidFill>
                </a:rPr>
                <a:t>Field size (mm)</a:t>
              </a:r>
            </a:p>
          </p:txBody>
        </p:sp>
        <p:sp>
          <p:nvSpPr>
            <p:cNvPr id="30" name="CuadroTexto 21"/>
            <p:cNvSpPr txBox="1">
              <a:spLocks noChangeArrowheads="1"/>
            </p:cNvSpPr>
            <p:nvPr/>
          </p:nvSpPr>
          <p:spPr bwMode="auto">
            <a:xfrm rot="-5400000">
              <a:off x="-146705" y="5122351"/>
              <a:ext cx="1130300" cy="3397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600" dirty="0" err="1">
                  <a:solidFill>
                    <a:srgbClr val="000000"/>
                  </a:solidFill>
                </a:rPr>
                <a:t>Tolerance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sp>
          <p:nvSpPr>
            <p:cNvPr id="31" name="CuadroTexto 17"/>
            <p:cNvSpPr txBox="1">
              <a:spLocks noChangeArrowheads="1"/>
            </p:cNvSpPr>
            <p:nvPr/>
          </p:nvSpPr>
          <p:spPr bwMode="auto">
            <a:xfrm>
              <a:off x="1537741" y="4997392"/>
              <a:ext cx="12573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s-ES" sz="1600" i="1" dirty="0" err="1"/>
                <a:t>Spinal</a:t>
              </a:r>
              <a:r>
                <a:rPr lang="es-ES" sz="1600" i="1" dirty="0"/>
                <a:t> </a:t>
              </a:r>
              <a:r>
                <a:rPr lang="es-ES" sz="1600" i="1" dirty="0" err="1"/>
                <a:t>cord</a:t>
              </a:r>
              <a:endParaRPr lang="es-ES" sz="1600" i="1" dirty="0"/>
            </a:p>
          </p:txBody>
        </p:sp>
      </p:grp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3311823" y="6530772"/>
            <a:ext cx="2539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Y.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Prezado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  Rad.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Res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. 184 (2015) 3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0504" y="4298272"/>
            <a:ext cx="7668000" cy="212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/>
          <p:cNvGrpSpPr/>
          <p:nvPr/>
        </p:nvGrpSpPr>
        <p:grpSpPr>
          <a:xfrm>
            <a:off x="7269817" y="116679"/>
            <a:ext cx="1831401" cy="527104"/>
            <a:chOff x="7269817" y="116679"/>
            <a:chExt cx="1831401" cy="527104"/>
          </a:xfrm>
        </p:grpSpPr>
        <p:sp>
          <p:nvSpPr>
            <p:cNvPr id="39" name="Text Box 64"/>
            <p:cNvSpPr txBox="1">
              <a:spLocks noChangeArrowheads="1"/>
            </p:cNvSpPr>
            <p:nvPr/>
          </p:nvSpPr>
          <p:spPr bwMode="auto">
            <a:xfrm>
              <a:off x="7269817" y="41295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  <p:pic>
          <p:nvPicPr>
            <p:cNvPr id="40" name="Image 1"/>
            <p:cNvPicPr>
              <a:picLocks noChangeAspect="1"/>
            </p:cNvPicPr>
            <p:nvPr/>
          </p:nvPicPr>
          <p:blipFill>
            <a:blip r:embed="rId7" cstate="print"/>
            <a:srcRect t="3777" b="9351"/>
            <a:stretch>
              <a:fillRect/>
            </a:stretch>
          </p:blipFill>
          <p:spPr bwMode="auto">
            <a:xfrm>
              <a:off x="8147847" y="116679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19/23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1200" dirty="0" smtClean="0">
                <a:solidFill>
                  <a:srgbClr val="969696"/>
                </a:solidFill>
                <a:cs typeface="+mn-cs"/>
              </a:rPr>
              <a:t>2/23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4115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Electromagnetic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form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factors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18517" y="995363"/>
            <a:ext cx="3921266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Elastic Electron Scattering </a:t>
            </a:r>
          </a:p>
        </p:txBody>
      </p:sp>
      <p:grpSp>
        <p:nvGrpSpPr>
          <p:cNvPr id="9" name="Group 110"/>
          <p:cNvGrpSpPr>
            <a:grpSpLocks/>
          </p:cNvGrpSpPr>
          <p:nvPr/>
        </p:nvGrpSpPr>
        <p:grpSpPr bwMode="auto">
          <a:xfrm>
            <a:off x="6013772" y="2730500"/>
            <a:ext cx="2844800" cy="3789363"/>
            <a:chOff x="204" y="1389"/>
            <a:chExt cx="1792" cy="2387"/>
          </a:xfrm>
        </p:grpSpPr>
        <p:pic>
          <p:nvPicPr>
            <p:cNvPr id="10" name="Picture 111" descr="Hofstad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1389"/>
              <a:ext cx="1743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12"/>
            <p:cNvSpPr txBox="1">
              <a:spLocks noChangeArrowheads="1"/>
            </p:cNvSpPr>
            <p:nvPr/>
          </p:nvSpPr>
          <p:spPr bwMode="auto">
            <a:xfrm>
              <a:off x="323" y="3447"/>
              <a:ext cx="16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 b="0">
                  <a:latin typeface="Microsoft Sans Serif" pitchFamily="34" charset="0"/>
                </a:rPr>
                <a:t>R. Hofstadter, R.W. McAllister, PR 98 (1955) 217</a:t>
              </a:r>
            </a:p>
          </p:txBody>
        </p:sp>
        <p:sp>
          <p:nvSpPr>
            <p:cNvPr id="12" name="Text Box 113"/>
            <p:cNvSpPr txBox="1">
              <a:spLocks noChangeArrowheads="1"/>
            </p:cNvSpPr>
            <p:nvPr/>
          </p:nvSpPr>
          <p:spPr bwMode="auto">
            <a:xfrm>
              <a:off x="774" y="3612"/>
              <a:ext cx="79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100" b="1" dirty="0">
                  <a:solidFill>
                    <a:srgbClr val="FF0000"/>
                  </a:solidFill>
                  <a:latin typeface="Microsoft Sans Serif" pitchFamily="34" charset="0"/>
                </a:rPr>
                <a:t>1961 Nobel Prize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68275" y="2191184"/>
            <a:ext cx="2789238" cy="2049462"/>
            <a:chOff x="339725" y="995363"/>
            <a:chExt cx="2789238" cy="2049462"/>
          </a:xfrm>
        </p:grpSpPr>
        <p:sp>
          <p:nvSpPr>
            <p:cNvPr id="16" name="Line 115"/>
            <p:cNvSpPr>
              <a:spLocks noChangeShapeType="1"/>
            </p:cNvSpPr>
            <p:nvPr/>
          </p:nvSpPr>
          <p:spPr bwMode="auto">
            <a:xfrm>
              <a:off x="628650" y="1630363"/>
              <a:ext cx="7985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16"/>
            <p:cNvSpPr>
              <a:spLocks noChangeShapeType="1"/>
            </p:cNvSpPr>
            <p:nvPr/>
          </p:nvSpPr>
          <p:spPr bwMode="auto">
            <a:xfrm rot="19800000">
              <a:off x="1365250" y="1430338"/>
              <a:ext cx="792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17"/>
            <p:cNvSpPr>
              <a:spLocks noChangeShapeType="1"/>
            </p:cNvSpPr>
            <p:nvPr/>
          </p:nvSpPr>
          <p:spPr bwMode="auto">
            <a:xfrm>
              <a:off x="773113" y="1627188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18"/>
            <p:cNvSpPr>
              <a:spLocks noChangeShapeType="1"/>
            </p:cNvSpPr>
            <p:nvPr/>
          </p:nvSpPr>
          <p:spPr bwMode="auto">
            <a:xfrm rot="19800000">
              <a:off x="1492250" y="1482725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19"/>
            <p:cNvSpPr>
              <a:spLocks/>
            </p:cNvSpPr>
            <p:nvPr/>
          </p:nvSpPr>
          <p:spPr bwMode="auto">
            <a:xfrm rot="-6696888">
              <a:off x="1527175" y="2185988"/>
              <a:ext cx="179387" cy="7143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0"/>
                </a:cxn>
                <a:cxn ang="0">
                  <a:pos x="181" y="45"/>
                </a:cxn>
              </a:cxnLst>
              <a:rect l="0" t="0" r="r" b="b"/>
              <a:pathLst>
                <a:path w="181" h="45">
                  <a:moveTo>
                    <a:pt x="0" y="45"/>
                  </a:moveTo>
                  <a:cubicBezTo>
                    <a:pt x="30" y="22"/>
                    <a:pt x="60" y="0"/>
                    <a:pt x="90" y="0"/>
                  </a:cubicBezTo>
                  <a:cubicBezTo>
                    <a:pt x="120" y="0"/>
                    <a:pt x="166" y="38"/>
                    <a:pt x="181" y="4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20"/>
            <p:cNvSpPr>
              <a:spLocks/>
            </p:cNvSpPr>
            <p:nvPr/>
          </p:nvSpPr>
          <p:spPr bwMode="auto">
            <a:xfrm rot="4103112">
              <a:off x="1527175" y="1995488"/>
              <a:ext cx="179387" cy="7143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0"/>
                </a:cxn>
                <a:cxn ang="0">
                  <a:pos x="181" y="45"/>
                </a:cxn>
              </a:cxnLst>
              <a:rect l="0" t="0" r="r" b="b"/>
              <a:pathLst>
                <a:path w="181" h="45">
                  <a:moveTo>
                    <a:pt x="0" y="45"/>
                  </a:moveTo>
                  <a:cubicBezTo>
                    <a:pt x="30" y="22"/>
                    <a:pt x="60" y="0"/>
                    <a:pt x="90" y="0"/>
                  </a:cubicBezTo>
                  <a:cubicBezTo>
                    <a:pt x="120" y="0"/>
                    <a:pt x="166" y="38"/>
                    <a:pt x="181" y="4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21"/>
            <p:cNvSpPr>
              <a:spLocks/>
            </p:cNvSpPr>
            <p:nvPr/>
          </p:nvSpPr>
          <p:spPr bwMode="auto">
            <a:xfrm rot="-6696888">
              <a:off x="1398588" y="1858963"/>
              <a:ext cx="179387" cy="714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0"/>
                </a:cxn>
                <a:cxn ang="0">
                  <a:pos x="181" y="45"/>
                </a:cxn>
              </a:cxnLst>
              <a:rect l="0" t="0" r="r" b="b"/>
              <a:pathLst>
                <a:path w="181" h="45">
                  <a:moveTo>
                    <a:pt x="0" y="45"/>
                  </a:moveTo>
                  <a:cubicBezTo>
                    <a:pt x="30" y="22"/>
                    <a:pt x="60" y="0"/>
                    <a:pt x="90" y="0"/>
                  </a:cubicBezTo>
                  <a:cubicBezTo>
                    <a:pt x="120" y="0"/>
                    <a:pt x="166" y="38"/>
                    <a:pt x="181" y="4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22"/>
            <p:cNvSpPr>
              <a:spLocks/>
            </p:cNvSpPr>
            <p:nvPr/>
          </p:nvSpPr>
          <p:spPr bwMode="auto">
            <a:xfrm rot="4103112">
              <a:off x="1398588" y="1670050"/>
              <a:ext cx="179388" cy="714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0"/>
                </a:cxn>
                <a:cxn ang="0">
                  <a:pos x="181" y="45"/>
                </a:cxn>
              </a:cxnLst>
              <a:rect l="0" t="0" r="r" b="b"/>
              <a:pathLst>
                <a:path w="181" h="45">
                  <a:moveTo>
                    <a:pt x="0" y="45"/>
                  </a:moveTo>
                  <a:cubicBezTo>
                    <a:pt x="30" y="22"/>
                    <a:pt x="60" y="0"/>
                    <a:pt x="90" y="0"/>
                  </a:cubicBezTo>
                  <a:cubicBezTo>
                    <a:pt x="120" y="0"/>
                    <a:pt x="166" y="38"/>
                    <a:pt x="181" y="4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123"/>
            <p:cNvSpPr>
              <a:spLocks noChangeShapeType="1"/>
            </p:cNvSpPr>
            <p:nvPr/>
          </p:nvSpPr>
          <p:spPr bwMode="auto">
            <a:xfrm rot="1200000">
              <a:off x="1487488" y="1962150"/>
              <a:ext cx="1397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25" name="Object 124"/>
            <p:cNvGraphicFramePr>
              <a:graphicFrameLocks noChangeAspect="1"/>
            </p:cNvGraphicFramePr>
            <p:nvPr/>
          </p:nvGraphicFramePr>
          <p:xfrm>
            <a:off x="339725" y="1355725"/>
            <a:ext cx="635000" cy="241300"/>
          </p:xfrm>
          <a:graphic>
            <a:graphicData uri="http://schemas.openxmlformats.org/presentationml/2006/ole">
              <p:oleObj spid="_x0000_s6145" name="Equation" r:id="rId6" imgW="634680" imgH="241200" progId="Equation.3">
                <p:embed/>
              </p:oleObj>
            </a:graphicData>
          </a:graphic>
        </p:graphicFrame>
        <p:graphicFrame>
          <p:nvGraphicFramePr>
            <p:cNvPr id="26" name="Object 125"/>
            <p:cNvGraphicFramePr>
              <a:graphicFrameLocks noChangeAspect="1"/>
            </p:cNvGraphicFramePr>
            <p:nvPr/>
          </p:nvGraphicFramePr>
          <p:xfrm>
            <a:off x="1563688" y="995363"/>
            <a:ext cx="723900" cy="241300"/>
          </p:xfrm>
          <a:graphic>
            <a:graphicData uri="http://schemas.openxmlformats.org/presentationml/2006/ole">
              <p:oleObj spid="_x0000_s6146" name="Equation" r:id="rId7" imgW="723600" imgH="241200" progId="Equation.3">
                <p:embed/>
              </p:oleObj>
            </a:graphicData>
          </a:graphic>
        </p:graphicFrame>
        <p:graphicFrame>
          <p:nvGraphicFramePr>
            <p:cNvPr id="27" name="Object 127"/>
            <p:cNvGraphicFramePr>
              <a:graphicFrameLocks noChangeAspect="1"/>
            </p:cNvGraphicFramePr>
            <p:nvPr/>
          </p:nvGraphicFramePr>
          <p:xfrm>
            <a:off x="2227263" y="2341563"/>
            <a:ext cx="901700" cy="266700"/>
          </p:xfrm>
          <a:graphic>
            <a:graphicData uri="http://schemas.openxmlformats.org/presentationml/2006/ole">
              <p:oleObj spid="_x0000_s6147" name="Equation" r:id="rId8" imgW="901440" imgH="266400" progId="Equation.3">
                <p:embed/>
              </p:oleObj>
            </a:graphicData>
          </a:graphic>
        </p:graphicFrame>
        <p:sp>
          <p:nvSpPr>
            <p:cNvPr id="28" name="Oval 128"/>
            <p:cNvSpPr>
              <a:spLocks noChangeArrowheads="1"/>
            </p:cNvSpPr>
            <p:nvPr/>
          </p:nvSpPr>
          <p:spPr bwMode="auto">
            <a:xfrm>
              <a:off x="1636713" y="2398713"/>
              <a:ext cx="503237" cy="503237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Line 129"/>
            <p:cNvSpPr>
              <a:spLocks noChangeShapeType="1"/>
            </p:cNvSpPr>
            <p:nvPr/>
          </p:nvSpPr>
          <p:spPr bwMode="auto">
            <a:xfrm flipV="1">
              <a:off x="2417763" y="2582863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130"/>
            <p:cNvSpPr>
              <a:spLocks noChangeShapeType="1"/>
            </p:cNvSpPr>
            <p:nvPr/>
          </p:nvSpPr>
          <p:spPr bwMode="auto">
            <a:xfrm flipV="1">
              <a:off x="2417763" y="267970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Rectangle 131"/>
            <p:cNvSpPr>
              <a:spLocks noChangeArrowheads="1"/>
            </p:cNvSpPr>
            <p:nvPr/>
          </p:nvSpPr>
          <p:spPr bwMode="auto">
            <a:xfrm>
              <a:off x="2489200" y="2595563"/>
              <a:ext cx="179388" cy="76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Line 132"/>
            <p:cNvSpPr>
              <a:spLocks noChangeShapeType="1"/>
            </p:cNvSpPr>
            <p:nvPr/>
          </p:nvSpPr>
          <p:spPr bwMode="auto">
            <a:xfrm rot="21600000">
              <a:off x="2120900" y="2587625"/>
              <a:ext cx="792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133"/>
            <p:cNvSpPr>
              <a:spLocks noChangeShapeType="1"/>
            </p:cNvSpPr>
            <p:nvPr/>
          </p:nvSpPr>
          <p:spPr bwMode="auto">
            <a:xfrm rot="21600000">
              <a:off x="2120900" y="2676525"/>
              <a:ext cx="792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134"/>
            <p:cNvSpPr>
              <a:spLocks noChangeShapeType="1"/>
            </p:cNvSpPr>
            <p:nvPr/>
          </p:nvSpPr>
          <p:spPr bwMode="auto">
            <a:xfrm rot="19500000" flipV="1">
              <a:off x="1227138" y="2965450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135"/>
            <p:cNvSpPr>
              <a:spLocks noChangeShapeType="1"/>
            </p:cNvSpPr>
            <p:nvPr/>
          </p:nvSpPr>
          <p:spPr bwMode="auto">
            <a:xfrm rot="19500000" flipV="1">
              <a:off x="1285875" y="3043238"/>
              <a:ext cx="215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Rectangle 136"/>
            <p:cNvSpPr>
              <a:spLocks noChangeArrowheads="1"/>
            </p:cNvSpPr>
            <p:nvPr/>
          </p:nvSpPr>
          <p:spPr bwMode="auto">
            <a:xfrm rot="19500000">
              <a:off x="1320800" y="2936875"/>
              <a:ext cx="179388" cy="76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37"/>
            <p:cNvSpPr>
              <a:spLocks noChangeShapeType="1"/>
            </p:cNvSpPr>
            <p:nvPr/>
          </p:nvSpPr>
          <p:spPr bwMode="auto">
            <a:xfrm rot="41100000">
              <a:off x="935038" y="2973388"/>
              <a:ext cx="792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138"/>
            <p:cNvSpPr>
              <a:spLocks noChangeShapeType="1"/>
            </p:cNvSpPr>
            <p:nvPr/>
          </p:nvSpPr>
          <p:spPr bwMode="auto">
            <a:xfrm rot="41100000">
              <a:off x="987425" y="3044825"/>
              <a:ext cx="792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9" name="Object 139"/>
            <p:cNvGraphicFramePr>
              <a:graphicFrameLocks noChangeAspect="1"/>
            </p:cNvGraphicFramePr>
            <p:nvPr/>
          </p:nvGraphicFramePr>
          <p:xfrm>
            <a:off x="555625" y="2786063"/>
            <a:ext cx="685800" cy="241300"/>
          </p:xfrm>
          <a:graphic>
            <a:graphicData uri="http://schemas.openxmlformats.org/presentationml/2006/ole">
              <p:oleObj spid="_x0000_s6148" name="Equation" r:id="rId9" imgW="685800" imgH="241200" progId="Equation.3">
                <p:embed/>
              </p:oleObj>
            </a:graphicData>
          </a:graphic>
        </p:graphicFrame>
        <p:sp>
          <p:nvSpPr>
            <p:cNvPr id="40" name="Freeform 140"/>
            <p:cNvSpPr>
              <a:spLocks/>
            </p:cNvSpPr>
            <p:nvPr/>
          </p:nvSpPr>
          <p:spPr bwMode="auto">
            <a:xfrm rot="4103112">
              <a:off x="1654175" y="2324100"/>
              <a:ext cx="179388" cy="7143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0" y="0"/>
                </a:cxn>
                <a:cxn ang="0">
                  <a:pos x="181" y="45"/>
                </a:cxn>
              </a:cxnLst>
              <a:rect l="0" t="0" r="r" b="b"/>
              <a:pathLst>
                <a:path w="181" h="45">
                  <a:moveTo>
                    <a:pt x="0" y="45"/>
                  </a:moveTo>
                  <a:cubicBezTo>
                    <a:pt x="30" y="22"/>
                    <a:pt x="60" y="0"/>
                    <a:pt x="90" y="0"/>
                  </a:cubicBezTo>
                  <a:cubicBezTo>
                    <a:pt x="120" y="0"/>
                    <a:pt x="166" y="38"/>
                    <a:pt x="181" y="45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1" name="Group 168"/>
          <p:cNvGrpSpPr>
            <a:grpSpLocks/>
          </p:cNvGrpSpPr>
          <p:nvPr/>
        </p:nvGrpSpPr>
        <p:grpSpPr bwMode="auto">
          <a:xfrm>
            <a:off x="1127442" y="4768866"/>
            <a:ext cx="2393057" cy="973261"/>
            <a:chOff x="4068" y="1637"/>
            <a:chExt cx="1338" cy="429"/>
          </a:xfrm>
        </p:grpSpPr>
        <p:sp>
          <p:nvSpPr>
            <p:cNvPr id="42" name="Rectangle 169"/>
            <p:cNvSpPr>
              <a:spLocks noChangeArrowheads="1"/>
            </p:cNvSpPr>
            <p:nvPr/>
          </p:nvSpPr>
          <p:spPr bwMode="auto">
            <a:xfrm>
              <a:off x="4068" y="1651"/>
              <a:ext cx="1338" cy="40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43" name="Object 170"/>
            <p:cNvGraphicFramePr>
              <a:graphicFrameLocks noChangeAspect="1"/>
            </p:cNvGraphicFramePr>
            <p:nvPr/>
          </p:nvGraphicFramePr>
          <p:xfrm>
            <a:off x="4087" y="1637"/>
            <a:ext cx="1307" cy="429"/>
          </p:xfrm>
          <a:graphic>
            <a:graphicData uri="http://schemas.openxmlformats.org/presentationml/2006/ole">
              <p:oleObj spid="_x0000_s6149" name="Equation" r:id="rId10" imgW="1701720" imgH="558720" progId="Equation.3">
                <p:embed/>
              </p:oleObj>
            </a:graphicData>
          </a:graphic>
        </p:graphicFrame>
      </p:grpSp>
      <p:sp>
        <p:nvSpPr>
          <p:cNvPr id="44" name="Text Box 171"/>
          <p:cNvSpPr txBox="1">
            <a:spLocks noChangeArrowheads="1"/>
          </p:cNvSpPr>
          <p:nvPr/>
        </p:nvSpPr>
        <p:spPr bwMode="auto">
          <a:xfrm>
            <a:off x="2096064" y="6317158"/>
            <a:ext cx="4276136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000099"/>
                </a:solidFill>
              </a:rPr>
              <a:t>nucleon</a:t>
            </a:r>
            <a:r>
              <a:rPr lang="en-US" sz="1800" dirty="0" smtClean="0"/>
              <a:t> is </a:t>
            </a:r>
            <a:r>
              <a:rPr lang="en-US" sz="1800" b="1" dirty="0" smtClean="0">
                <a:solidFill>
                  <a:srgbClr val="FF0000"/>
                </a:solidFill>
              </a:rPr>
              <a:t>not</a:t>
            </a:r>
            <a:r>
              <a:rPr lang="en-US" sz="1800" dirty="0" smtClean="0"/>
              <a:t> a </a:t>
            </a:r>
            <a:r>
              <a:rPr lang="en-US" sz="1800" b="1" dirty="0" smtClean="0">
                <a:solidFill>
                  <a:srgbClr val="FF0000"/>
                </a:solidFill>
              </a:rPr>
              <a:t>point-like</a:t>
            </a:r>
            <a:r>
              <a:rPr lang="en-US" sz="1800" dirty="0" smtClean="0"/>
              <a:t> object.</a:t>
            </a:r>
            <a:endParaRPr lang="en-US" sz="1800" b="0" dirty="0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367165" y="2154181"/>
            <a:ext cx="62305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 smtClean="0">
                <a:solidFill>
                  <a:srgbClr val="000099"/>
                </a:solidFill>
                <a:cs typeface="+mn-cs"/>
              </a:rPr>
              <a:t>scattering of electrons</a:t>
            </a:r>
            <a:r>
              <a:rPr lang="en-US" sz="1600" dirty="0" smtClean="0">
                <a:cs typeface="+mn-cs"/>
              </a:rPr>
              <a:t> off protons reveals the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complex nature</a:t>
            </a:r>
            <a:r>
              <a:rPr lang="en-US" sz="1600" dirty="0" smtClean="0">
                <a:cs typeface="+mn-cs"/>
              </a:rPr>
              <a:t>  of the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nucleon</a:t>
            </a:r>
            <a:r>
              <a:rPr lang="en-US" sz="1600" dirty="0" smtClean="0">
                <a:cs typeface="+mn-cs"/>
              </a:rPr>
              <a:t>.</a:t>
            </a:r>
            <a:endParaRPr lang="en-US" sz="1600" dirty="0">
              <a:cs typeface="+mn-cs"/>
            </a:endParaRPr>
          </a:p>
        </p:txBody>
      </p:sp>
      <p:graphicFrame>
        <p:nvGraphicFramePr>
          <p:cNvPr id="46" name="Object 174"/>
          <p:cNvGraphicFramePr>
            <a:graphicFrameLocks noChangeAspect="1"/>
          </p:cNvGraphicFramePr>
          <p:nvPr/>
        </p:nvGraphicFramePr>
        <p:xfrm>
          <a:off x="3773537" y="2780928"/>
          <a:ext cx="1968152" cy="433189"/>
        </p:xfrm>
        <a:graphic>
          <a:graphicData uri="http://schemas.openxmlformats.org/presentationml/2006/ole">
            <p:oleObj spid="_x0000_s6150" name="Equation" r:id="rId11" imgW="2044440" imgH="495000" progId="Equation.3">
              <p:embed/>
            </p:oleObj>
          </a:graphicData>
        </a:graphic>
      </p:graphicFrame>
      <p:sp>
        <p:nvSpPr>
          <p:cNvPr id="47" name="Text Box 179"/>
          <p:cNvSpPr txBox="1">
            <a:spLocks noChangeArrowheads="1"/>
          </p:cNvSpPr>
          <p:nvPr/>
        </p:nvSpPr>
        <p:spPr bwMode="auto">
          <a:xfrm>
            <a:off x="3206861" y="3228156"/>
            <a:ext cx="14318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 i="1" dirty="0" smtClean="0">
                <a:solidFill>
                  <a:schemeClr val="bg2"/>
                </a:solidFill>
                <a:latin typeface="Arial" charset="0"/>
              </a:rPr>
              <a:t>Electron energy-angle</a:t>
            </a:r>
          </a:p>
          <a:p>
            <a:pPr algn="ctr" eaLnBrk="1" hangingPunct="1"/>
            <a:r>
              <a:rPr lang="en-US" sz="1000" b="0" i="1" dirty="0" smtClean="0">
                <a:solidFill>
                  <a:schemeClr val="bg2"/>
                </a:solidFill>
                <a:latin typeface="Arial" charset="0"/>
              </a:rPr>
              <a:t>correlation</a:t>
            </a:r>
            <a:endParaRPr lang="en-US" sz="1000" b="0" i="1" dirty="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48" name="AutoShape 181"/>
          <p:cNvCxnSpPr>
            <a:cxnSpLocks noChangeShapeType="1"/>
            <a:stCxn id="47" idx="1"/>
          </p:cNvCxnSpPr>
          <p:nvPr/>
        </p:nvCxnSpPr>
        <p:spPr bwMode="auto">
          <a:xfrm rot="10800000" flipH="1">
            <a:off x="3206860" y="3012951"/>
            <a:ext cx="486185" cy="415260"/>
          </a:xfrm>
          <a:prstGeom prst="curvedConnector3">
            <a:avLst>
              <a:gd name="adj1" fmla="val -47019"/>
            </a:avLst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49" name="Object 177"/>
          <p:cNvGraphicFramePr>
            <a:graphicFrameLocks noChangeAspect="1"/>
          </p:cNvGraphicFramePr>
          <p:nvPr/>
        </p:nvGraphicFramePr>
        <p:xfrm>
          <a:off x="4532924" y="3728149"/>
          <a:ext cx="1010312" cy="292224"/>
        </p:xfrm>
        <a:graphic>
          <a:graphicData uri="http://schemas.openxmlformats.org/presentationml/2006/ole">
            <p:oleObj spid="_x0000_s6151" name="Equation" r:id="rId12" imgW="965160" imgH="304560" progId="Equation.3">
              <p:embed/>
            </p:oleObj>
          </a:graphicData>
        </a:graphic>
      </p:graphicFrame>
      <p:sp>
        <p:nvSpPr>
          <p:cNvPr id="50" name="Text Box 180"/>
          <p:cNvSpPr txBox="1">
            <a:spLocks noChangeArrowheads="1"/>
          </p:cNvSpPr>
          <p:nvPr/>
        </p:nvSpPr>
        <p:spPr bwMode="auto">
          <a:xfrm>
            <a:off x="3134114" y="4160197"/>
            <a:ext cx="13821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 i="1" dirty="0" smtClean="0">
                <a:solidFill>
                  <a:schemeClr val="bg2"/>
                </a:solidFill>
                <a:latin typeface="Arial" charset="0"/>
              </a:rPr>
              <a:t>Proton kinetic energy</a:t>
            </a:r>
            <a:endParaRPr lang="en-US" sz="1000" b="0" i="1" dirty="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51" name="AutoShape 182"/>
          <p:cNvCxnSpPr>
            <a:cxnSpLocks noChangeShapeType="1"/>
            <a:stCxn id="50" idx="0"/>
          </p:cNvCxnSpPr>
          <p:nvPr/>
        </p:nvCxnSpPr>
        <p:spPr bwMode="auto">
          <a:xfrm rot="5400000" flipH="1" flipV="1">
            <a:off x="4019702" y="3677632"/>
            <a:ext cx="288032" cy="677099"/>
          </a:xfrm>
          <a:prstGeom prst="curvedConnector2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919602" y="4646022"/>
          <a:ext cx="1888660" cy="313159"/>
        </p:xfrm>
        <a:graphic>
          <a:graphicData uri="http://schemas.openxmlformats.org/presentationml/2006/ole">
            <p:oleObj spid="_x0000_s6152" name="Équation" r:id="rId13" imgW="1320480" imgH="241200" progId="Equation.3">
              <p:embed/>
            </p:oleObj>
          </a:graphicData>
        </a:graphic>
      </p:graphicFrame>
      <p:sp>
        <p:nvSpPr>
          <p:cNvPr id="52" name="Text Box 180"/>
          <p:cNvSpPr txBox="1">
            <a:spLocks noChangeArrowheads="1"/>
          </p:cNvSpPr>
          <p:nvPr/>
        </p:nvSpPr>
        <p:spPr bwMode="auto">
          <a:xfrm>
            <a:off x="4436497" y="5324200"/>
            <a:ext cx="1112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 i="1" dirty="0" smtClean="0">
                <a:solidFill>
                  <a:schemeClr val="bg2"/>
                </a:solidFill>
                <a:latin typeface="Arial" charset="0"/>
              </a:rPr>
              <a:t>Probe resolution</a:t>
            </a:r>
            <a:endParaRPr lang="en-US" sz="1000" b="0" i="1" dirty="0">
              <a:solidFill>
                <a:schemeClr val="bg2"/>
              </a:solidFill>
              <a:latin typeface="Arial" charset="0"/>
            </a:endParaRPr>
          </a:p>
        </p:txBody>
      </p:sp>
      <p:cxnSp>
        <p:nvCxnSpPr>
          <p:cNvPr id="53" name="AutoShape 182"/>
          <p:cNvCxnSpPr>
            <a:cxnSpLocks noChangeShapeType="1"/>
            <a:stCxn id="52" idx="1"/>
          </p:cNvCxnSpPr>
          <p:nvPr/>
        </p:nvCxnSpPr>
        <p:spPr bwMode="auto">
          <a:xfrm rot="10800000">
            <a:off x="4068703" y="4941169"/>
            <a:ext cx="367795" cy="506143"/>
          </a:xfrm>
          <a:prstGeom prst="curvedConnector2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56358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22209" y="995363"/>
            <a:ext cx="5113899" cy="61555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High Energy Electron Grid Therapy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000099"/>
                </a:solidFill>
                <a:latin typeface="+mj-lt"/>
                <a:cs typeface="+mn-cs"/>
              </a:rPr>
              <a:t>eHGRT</a:t>
            </a:r>
            <a:endParaRPr lang="en-US" b="1" dirty="0">
              <a:solidFill>
                <a:srgbClr val="000099"/>
              </a:solidFill>
              <a:latin typeface="+mj-lt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633763" y="1888708"/>
            <a:ext cx="389561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I. Martinez-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Rovira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G. Fois, Y.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Prezado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Med. Phys. 42 (2015) 685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96" y="2151955"/>
            <a:ext cx="2916238" cy="24082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5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9859" y="2285305"/>
            <a:ext cx="32893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adroTexto 7"/>
          <p:cNvSpPr txBox="1">
            <a:spLocks noChangeArrowheads="1"/>
          </p:cNvSpPr>
          <p:nvPr/>
        </p:nvSpPr>
        <p:spPr bwMode="auto">
          <a:xfrm>
            <a:off x="711509" y="4585615"/>
            <a:ext cx="14654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s-ES" dirty="0">
                <a:solidFill>
                  <a:srgbClr val="000000"/>
                </a:solidFill>
                <a:latin typeface="+mj-lt"/>
              </a:rPr>
              <a:t>View of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the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grid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  <p:sp>
        <p:nvSpPr>
          <p:cNvPr id="17" name="CuadroTexto 8"/>
          <p:cNvSpPr txBox="1">
            <a:spLocks noChangeArrowheads="1"/>
          </p:cNvSpPr>
          <p:nvPr/>
        </p:nvSpPr>
        <p:spPr bwMode="auto">
          <a:xfrm>
            <a:off x="3350678" y="4577360"/>
            <a:ext cx="25447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s-ES" dirty="0">
                <a:solidFill>
                  <a:srgbClr val="000000"/>
                </a:solidFill>
                <a:latin typeface="+mj-lt"/>
              </a:rPr>
              <a:t>2D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dose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</a:rPr>
              <a:t>distributions</a:t>
            </a:r>
            <a:endParaRPr lang="es-E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3259" y="2688530"/>
            <a:ext cx="32400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505542" y="4581128"/>
            <a:ext cx="21547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j-lt"/>
              </a:rPr>
              <a:t>Dose deposition in depth</a:t>
            </a: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707096" y="5006755"/>
            <a:ext cx="77730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Beams get wider in depth due to multiple </a:t>
            </a:r>
            <a:r>
              <a:rPr lang="en-US" sz="1600" b="1" dirty="0">
                <a:solidFill>
                  <a:srgbClr val="000099"/>
                </a:solidFill>
              </a:rPr>
              <a:t>Coulomb </a:t>
            </a:r>
            <a:r>
              <a:rPr lang="en-US" sz="1600" b="1" dirty="0" smtClean="0">
                <a:solidFill>
                  <a:srgbClr val="000099"/>
                </a:solidFill>
              </a:rPr>
              <a:t>scattering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sz="800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</a:rPr>
              <a:t>Normal tissues benefit from spatial fractionation of the dose </a:t>
            </a:r>
            <a:r>
              <a:rPr lang="en-US" sz="1600" dirty="0" smtClean="0">
                <a:solidFill>
                  <a:srgbClr val="000000"/>
                </a:solidFill>
              </a:rPr>
              <a:t>while  a (quasi</a:t>
            </a:r>
            <a:r>
              <a:rPr lang="en-US" sz="1600" dirty="0">
                <a:solidFill>
                  <a:srgbClr val="000000"/>
                </a:solidFill>
              </a:rPr>
              <a:t>) homogeneous dose distribution is achieved in the tumor.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1544034" y="6196368"/>
            <a:ext cx="7645846" cy="369332"/>
            <a:chOff x="1331640" y="6250960"/>
            <a:chExt cx="7645846" cy="369332"/>
          </a:xfrm>
        </p:grpSpPr>
        <p:sp>
          <p:nvSpPr>
            <p:cNvPr id="21" name="Flèche droite à entaille 20"/>
            <p:cNvSpPr/>
            <p:nvPr/>
          </p:nvSpPr>
          <p:spPr>
            <a:xfrm>
              <a:off x="1331640" y="6291056"/>
              <a:ext cx="565569" cy="279000"/>
            </a:xfrm>
            <a:prstGeom prst="notchedRightArrow">
              <a:avLst>
                <a:gd name="adj1" fmla="val 46832"/>
                <a:gd name="adj2" fmla="val 65406"/>
              </a:avLst>
            </a:prstGeom>
            <a:solidFill>
              <a:srgbClr val="FF415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000896" y="6250960"/>
              <a:ext cx="6976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</a:rPr>
                <a:t>Needs to be quantitatively validated by pre-clinical studies.</a:t>
              </a:r>
              <a:endParaRPr lang="fr-FR" sz="18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269817" y="116679"/>
            <a:ext cx="1831401" cy="527104"/>
            <a:chOff x="7269817" y="116679"/>
            <a:chExt cx="1831401" cy="527104"/>
          </a:xfrm>
        </p:grpSpPr>
        <p:sp>
          <p:nvSpPr>
            <p:cNvPr id="25" name="Text Box 64"/>
            <p:cNvSpPr txBox="1">
              <a:spLocks noChangeArrowheads="1"/>
            </p:cNvSpPr>
            <p:nvPr/>
          </p:nvSpPr>
          <p:spPr bwMode="auto">
            <a:xfrm>
              <a:off x="7269817" y="41295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  <p:pic>
          <p:nvPicPr>
            <p:cNvPr id="26" name="Image 1"/>
            <p:cNvPicPr>
              <a:picLocks noChangeAspect="1"/>
            </p:cNvPicPr>
            <p:nvPr/>
          </p:nvPicPr>
          <p:blipFill>
            <a:blip r:embed="rId6" cstate="print"/>
            <a:srcRect t="3777" b="9351"/>
            <a:stretch>
              <a:fillRect/>
            </a:stretch>
          </p:blipFill>
          <p:spPr bwMode="auto">
            <a:xfrm>
              <a:off x="8147847" y="116679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8512606" y="6603286"/>
            <a:ext cx="6415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20/23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ProtElasti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70" y="2958852"/>
            <a:ext cx="3976354" cy="3779979"/>
          </a:xfrm>
          <a:prstGeom prst="rect">
            <a:avLst/>
          </a:prstGeom>
        </p:spPr>
      </p:pic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09091" y="995363"/>
            <a:ext cx="3740127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Nuclear Physics Research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810358" y="1643044"/>
            <a:ext cx="15424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E.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Voutier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, G. Hull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269817" y="116679"/>
            <a:ext cx="1831401" cy="527104"/>
            <a:chOff x="7269817" y="116679"/>
            <a:chExt cx="1831401" cy="527104"/>
          </a:xfrm>
        </p:grpSpPr>
        <p:sp>
          <p:nvSpPr>
            <p:cNvPr id="15" name="Text Box 64"/>
            <p:cNvSpPr txBox="1">
              <a:spLocks noChangeArrowheads="1"/>
            </p:cNvSpPr>
            <p:nvPr/>
          </p:nvSpPr>
          <p:spPr bwMode="auto">
            <a:xfrm>
              <a:off x="7269817" y="41295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  <p:pic>
          <p:nvPicPr>
            <p:cNvPr id="16" name="Image 1"/>
            <p:cNvPicPr>
              <a:picLocks noChangeAspect="1"/>
            </p:cNvPicPr>
            <p:nvPr/>
          </p:nvPicPr>
          <p:blipFill>
            <a:blip r:embed="rId4" cstate="print"/>
            <a:srcRect t="3777" b="9351"/>
            <a:stretch>
              <a:fillRect/>
            </a:stretch>
          </p:blipFill>
          <p:spPr bwMode="auto">
            <a:xfrm>
              <a:off x="8147847" y="116679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538254" y="6603286"/>
            <a:ext cx="6158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21/23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 flipH="1">
            <a:off x="1042092" y="503920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2×10</a:t>
            </a:r>
            <a:r>
              <a:rPr lang="en-US" sz="1200" b="1" baseline="30000" dirty="0" smtClean="0">
                <a:solidFill>
                  <a:srgbClr val="000000"/>
                </a:solidFill>
                <a:latin typeface="+mj-lt"/>
              </a:rPr>
              <a:t>-5</a:t>
            </a:r>
            <a:r>
              <a:rPr lang="en-US" sz="1200" b="1" baseline="30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200" b="1" dirty="0" err="1" smtClean="0">
                <a:solidFill>
                  <a:srgbClr val="000000"/>
                </a:solidFill>
                <a:latin typeface="+mj-lt"/>
              </a:rPr>
              <a:t>GeV</a:t>
            </a:r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/c</a:t>
            </a:r>
            <a:r>
              <a:rPr lang="en-US" sz="1200" b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en-US" sz="1200" b="1" baseline="30000" dirty="0" smtClean="0">
                <a:solidFill>
                  <a:srgbClr val="000000"/>
                </a:solidFill>
                <a:latin typeface="+mj-lt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0" y="2155444"/>
            <a:ext cx="9144000" cy="1686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lang="fr-FR" sz="1600" kern="0" noProof="0" dirty="0" smtClean="0">
                <a:latin typeface="Comic Sans MS" pitchFamily="66" charset="0"/>
                <a:ea typeface="+mn-ea"/>
              </a:rPr>
              <a:t> The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Nuclear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Physics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beam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line </a:t>
            </a:r>
            <a:r>
              <a:rPr lang="fr-FR" sz="1600" kern="0" dirty="0" err="1" smtClean="0">
                <a:latin typeface="Comic Sans MS" pitchFamily="66" charset="0"/>
                <a:ea typeface="+mn-ea"/>
              </a:rPr>
              <a:t>is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dirty="0" err="1" smtClean="0">
                <a:latin typeface="Comic Sans MS" pitchFamily="66" charset="0"/>
                <a:ea typeface="+mn-ea"/>
              </a:rPr>
              <a:t>designed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to host </a:t>
            </a:r>
            <a:r>
              <a:rPr lang="fr-FR" sz="1600" b="1" kern="0" noProof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high</a:t>
            </a:r>
            <a:r>
              <a:rPr lang="fr-FR" sz="1600" b="1" kern="0" noProof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accuracy</a:t>
            </a:r>
            <a:r>
              <a:rPr lang="fr-FR" sz="1600" b="1" kern="0" noProof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experiments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. It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will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feature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fr-FR" sz="1600" kern="0" noProof="0" dirty="0" smtClean="0">
                <a:latin typeface="Comic Sans MS" pitchFamily="66" charset="0"/>
                <a:ea typeface="+mn-ea"/>
              </a:rPr>
              <a:t>				-  an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improved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beam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energy</a:t>
            </a:r>
            <a:r>
              <a:rPr lang="fr-FR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dispersion 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(&lt;10</a:t>
            </a:r>
            <a:r>
              <a:rPr lang="fr-FR" sz="1600" kern="0" baseline="30000" noProof="0" dirty="0" smtClean="0">
                <a:latin typeface="Comic Sans MS" pitchFamily="66" charset="0"/>
                <a:ea typeface="+mn-ea"/>
              </a:rPr>
              <a:t>-4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fr-FR" sz="1600" kern="0" dirty="0" smtClean="0">
                <a:latin typeface="Comic Sans MS" pitchFamily="66" charset="0"/>
                <a:ea typeface="+mn-ea"/>
              </a:rPr>
              <a:t>				-  an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accurate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err="1" smtClean="0">
                <a:latin typeface="Comic Sans MS" pitchFamily="66" charset="0"/>
                <a:ea typeface="+mn-ea"/>
              </a:rPr>
              <a:t>beam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energy</a:t>
            </a:r>
            <a:r>
              <a:rPr lang="fr-FR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b="1" kern="0" noProof="0" dirty="0" err="1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measurement</a:t>
            </a:r>
            <a:r>
              <a:rPr lang="fr-FR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(&lt;10</a:t>
            </a:r>
            <a:r>
              <a:rPr lang="fr-FR" sz="1600" kern="0" baseline="30000" noProof="0" dirty="0" smtClean="0">
                <a:latin typeface="Comic Sans MS" pitchFamily="66" charset="0"/>
                <a:ea typeface="+mn-ea"/>
              </a:rPr>
              <a:t>-3</a:t>
            </a:r>
            <a:r>
              <a:rPr lang="fr-FR" sz="1600" kern="0" noProof="0" dirty="0" smtClean="0">
                <a:latin typeface="Comic Sans MS" pitchFamily="66" charset="0"/>
                <a:ea typeface="+mn-ea"/>
              </a:rPr>
              <a:t>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kumimoji="0" lang="en-US" sz="1600" b="0" i="1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	</a:t>
            </a:r>
            <a:r>
              <a:rPr kumimoji="0" lang="en-US" sz="1600" b="0" i="1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			-</a:t>
            </a:r>
            <a:r>
              <a:rPr kumimoji="0" lang="en-US" sz="1600" b="0" i="1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 </a:t>
            </a:r>
            <a:r>
              <a:rPr kumimoji="0" lang="en-US" sz="1600" b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a precise </a:t>
            </a:r>
            <a:r>
              <a:rPr lang="en-US" sz="1600" b="1" kern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monitoring</a:t>
            </a:r>
            <a:r>
              <a:rPr lang="en-US" sz="1600" kern="0" dirty="0" smtClean="0">
                <a:latin typeface="Comic Sans MS" pitchFamily="66" charset="0"/>
                <a:ea typeface="+mn-ea"/>
              </a:rPr>
              <a:t> </a:t>
            </a:r>
            <a:r>
              <a:rPr kumimoji="0" lang="en-US" sz="1600" b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of the </a:t>
            </a:r>
            <a:r>
              <a:rPr kumimoji="0" lang="en-US" sz="1600" b="1" u="none" strike="noStrike" kern="0" cap="none" spc="0" normalizeH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beam</a:t>
            </a:r>
            <a:r>
              <a:rPr kumimoji="0" lang="en-US" sz="1600" b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</a:rPr>
              <a:t> (profile, position);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en-US" sz="1600" i="1" kern="0" baseline="0" noProof="0" dirty="0" smtClean="0">
                <a:latin typeface="Comic Sans MS" pitchFamily="66" charset="0"/>
                <a:ea typeface="+mn-ea"/>
              </a:rPr>
              <a:t>	</a:t>
            </a:r>
            <a:r>
              <a:rPr lang="en-US" sz="1600" i="1" kern="0" baseline="0" noProof="0" dirty="0" smtClean="0">
                <a:latin typeface="Comic Sans MS" pitchFamily="66" charset="0"/>
                <a:ea typeface="+mn-ea"/>
              </a:rPr>
              <a:t>			-</a:t>
            </a:r>
            <a:r>
              <a:rPr lang="en-US" sz="1600" i="1" kern="0" noProof="0" dirty="0" smtClean="0">
                <a:latin typeface="Comic Sans MS" pitchFamily="66" charset="0"/>
                <a:ea typeface="+mn-ea"/>
              </a:rPr>
              <a:t>  </a:t>
            </a:r>
            <a:r>
              <a:rPr lang="en-US" sz="1600" kern="0" noProof="0" dirty="0" smtClean="0">
                <a:latin typeface="Comic Sans MS" pitchFamily="66" charset="0"/>
                <a:ea typeface="+mn-ea"/>
              </a:rPr>
              <a:t>an </a:t>
            </a:r>
            <a:r>
              <a:rPr lang="en-US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accurate measurement </a:t>
            </a:r>
            <a:r>
              <a:rPr lang="en-US" sz="1600" kern="0" noProof="0" dirty="0" smtClean="0">
                <a:latin typeface="Comic Sans MS" pitchFamily="66" charset="0"/>
                <a:ea typeface="+mn-ea"/>
              </a:rPr>
              <a:t>of the </a:t>
            </a:r>
            <a:r>
              <a:rPr lang="en-US" sz="1600" b="1" kern="0" noProof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beam charge</a:t>
            </a:r>
            <a:r>
              <a:rPr lang="en-US" sz="1600" kern="0" noProof="0" dirty="0" smtClean="0">
                <a:latin typeface="Comic Sans MS" pitchFamily="66" charset="0"/>
                <a:ea typeface="+mn-ea"/>
              </a:rPr>
              <a:t>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733" y="3368867"/>
            <a:ext cx="584907" cy="2952328"/>
          </a:xfrm>
          <a:prstGeom prst="rect">
            <a:avLst/>
          </a:prstGeom>
          <a:solidFill>
            <a:srgbClr val="FFC4E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396452" y="4734088"/>
            <a:ext cx="3816424" cy="1015663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Nuclear Physics beam line will primarily host </a:t>
            </a:r>
          </a:p>
          <a:p>
            <a:pPr algn="ctr"/>
            <a:r>
              <a:rPr lang="en-US" sz="2000" dirty="0" smtClean="0"/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ProRad</a:t>
            </a:r>
            <a:r>
              <a:rPr lang="en-US" sz="2000" dirty="0" smtClean="0"/>
              <a:t> experiment.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1194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PRAE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project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169717" y="995363"/>
            <a:ext cx="2751074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Lucida Calligraphy" charset="0"/>
                <a:cs typeface="+mn-cs"/>
              </a:rPr>
              <a:t>ProRad</a:t>
            </a:r>
            <a:r>
              <a:rPr lang="en-US" sz="2000" b="1" dirty="0" smtClean="0">
                <a:latin typeface="Lucida Calligraphy" charset="0"/>
                <a:cs typeface="+mn-cs"/>
              </a:rPr>
              <a:t> Challenges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269817" y="116679"/>
            <a:ext cx="1831401" cy="527104"/>
            <a:chOff x="7269817" y="116679"/>
            <a:chExt cx="1831401" cy="527104"/>
          </a:xfrm>
        </p:grpSpPr>
        <p:sp>
          <p:nvSpPr>
            <p:cNvPr id="17" name="Text Box 64"/>
            <p:cNvSpPr txBox="1">
              <a:spLocks noChangeArrowheads="1"/>
            </p:cNvSpPr>
            <p:nvPr/>
          </p:nvSpPr>
          <p:spPr bwMode="auto">
            <a:xfrm>
              <a:off x="7269817" y="412951"/>
              <a:ext cx="984246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rgbClr val="333399"/>
                  </a:solidFill>
                  <a:latin typeface="Lucida Calligraphy" charset="0"/>
                </a:rPr>
                <a:t>Eric Voutier</a:t>
              </a:r>
              <a:endParaRPr lang="en-US" sz="900" dirty="0">
                <a:solidFill>
                  <a:srgbClr val="333399"/>
                </a:solidFill>
                <a:latin typeface="Lucida Calligraphy" charset="0"/>
              </a:endParaRPr>
            </a:p>
          </p:txBody>
        </p:sp>
        <p:pic>
          <p:nvPicPr>
            <p:cNvPr id="18" name="Image 1"/>
            <p:cNvPicPr>
              <a:picLocks noChangeAspect="1"/>
            </p:cNvPicPr>
            <p:nvPr/>
          </p:nvPicPr>
          <p:blipFill>
            <a:blip r:embed="rId3" cstate="print"/>
            <a:srcRect t="3777" b="9351"/>
            <a:stretch>
              <a:fillRect/>
            </a:stretch>
          </p:blipFill>
          <p:spPr bwMode="auto">
            <a:xfrm>
              <a:off x="8147847" y="116679"/>
              <a:ext cx="953371" cy="5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512606" y="6603286"/>
            <a:ext cx="6415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22/23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pic>
        <p:nvPicPr>
          <p:cNvPr id="13" name="Image 12" descr="ProtElasti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13" y="1484784"/>
            <a:ext cx="4090429" cy="3888432"/>
          </a:xfrm>
          <a:prstGeom prst="rect">
            <a:avLst/>
          </a:prstGeom>
        </p:spPr>
      </p:pic>
      <p:pic>
        <p:nvPicPr>
          <p:cNvPr id="14" name="Image 13" descr="ProtElasti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1222" y="1493728"/>
            <a:ext cx="4090296" cy="3888310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91330" y="5405955"/>
            <a:ext cx="77730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Ac</a:t>
            </a:r>
            <a:r>
              <a:rPr lang="en-US" sz="1600" dirty="0" smtClean="0">
                <a:solidFill>
                  <a:srgbClr val="000000"/>
                </a:solidFill>
              </a:rPr>
              <a:t>curate </a:t>
            </a:r>
            <a:r>
              <a:rPr lang="en-US" sz="1600" b="1" dirty="0" smtClean="0">
                <a:solidFill>
                  <a:srgbClr val="FF0000"/>
                </a:solidFill>
              </a:rPr>
              <a:t>cross section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measurement (</a:t>
            </a:r>
            <a:r>
              <a:rPr lang="en-US" sz="1600" b="1" dirty="0" smtClean="0">
                <a:solidFill>
                  <a:srgbClr val="FF0000"/>
                </a:solidFill>
              </a:rPr>
              <a:t>1%</a:t>
            </a:r>
            <a:r>
              <a:rPr lang="en-US" sz="1600" dirty="0" smtClean="0">
                <a:solidFill>
                  <a:srgbClr val="000000"/>
                </a:solidFill>
              </a:rPr>
              <a:t>) for sub-percent G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(Q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1600" dirty="0" smtClean="0"/>
              <a:t>High </a:t>
            </a:r>
            <a:r>
              <a:rPr lang="en-US" sz="1600" b="1" dirty="0" smtClean="0">
                <a:solidFill>
                  <a:srgbClr val="000099"/>
                </a:solidFill>
              </a:rPr>
              <a:t>statistics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requirement (&gt;10</a:t>
            </a:r>
            <a:r>
              <a:rPr lang="en-US" sz="1600" baseline="30000" dirty="0" smtClean="0">
                <a:solidFill>
                  <a:srgbClr val="000000"/>
                </a:solidFill>
              </a:rPr>
              <a:t>6</a:t>
            </a:r>
            <a:r>
              <a:rPr lang="en-US" sz="1600" dirty="0" smtClean="0">
                <a:solidFill>
                  <a:srgbClr val="000000"/>
                </a:solidFill>
              </a:rPr>
              <a:t>) 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1600" dirty="0" smtClean="0"/>
              <a:t>Hunt for </a:t>
            </a:r>
            <a:r>
              <a:rPr lang="en-US" sz="1600" b="1" dirty="0" smtClean="0">
                <a:solidFill>
                  <a:srgbClr val="FF0000"/>
                </a:solidFill>
              </a:rPr>
              <a:t>minimal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systematics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(energy, angle, </a:t>
            </a:r>
            <a:r>
              <a:rPr lang="en-US" sz="1600" dirty="0" err="1" smtClean="0">
                <a:solidFill>
                  <a:srgbClr val="000000"/>
                </a:solidFill>
              </a:rPr>
              <a:t>normalisation</a:t>
            </a:r>
            <a:r>
              <a:rPr lang="en-US" sz="1600" dirty="0" smtClean="0">
                <a:solidFill>
                  <a:srgbClr val="000000"/>
                </a:solidFill>
              </a:rPr>
              <a:t>…)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Accurate control of </a:t>
            </a:r>
            <a:r>
              <a:rPr lang="en-US" sz="1600" b="1" dirty="0" err="1" smtClean="0">
                <a:solidFill>
                  <a:srgbClr val="FF0000"/>
                </a:solidFill>
              </a:rPr>
              <a:t>radiative</a:t>
            </a:r>
            <a:r>
              <a:rPr lang="en-US" sz="1600" b="1" dirty="0" smtClean="0">
                <a:solidFill>
                  <a:srgbClr val="FF0000"/>
                </a:solidFill>
              </a:rPr>
              <a:t> effects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841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1475657" y="3196250"/>
            <a:ext cx="5988538" cy="2012031"/>
          </a:xfrm>
          <a:prstGeom prst="ellipse">
            <a:avLst/>
          </a:prstGeom>
          <a:solidFill>
            <a:srgbClr val="FFFFCC"/>
          </a:solidFill>
          <a:ln w="25400">
            <a:solidFill>
              <a:srgbClr val="D6009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73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190500" y="276225"/>
            <a:ext cx="1252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Summary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952210" y="995363"/>
            <a:ext cx="1253869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In Brief</a:t>
            </a:r>
            <a:endParaRPr lang="en-US" sz="1100" b="1" dirty="0">
              <a:latin typeface="Microsoft Sans Serif" charset="0"/>
              <a:cs typeface="+mn-cs"/>
            </a:endParaRPr>
          </a:p>
        </p:txBody>
      </p:sp>
      <p:sp>
        <p:nvSpPr>
          <p:cNvPr id="13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4" name="Image 13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512606" y="6603286"/>
            <a:ext cx="6415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23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213750" y="1884796"/>
            <a:ext cx="87484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lang="fr-FR" sz="1600" kern="0" noProof="0" dirty="0" smtClean="0">
                <a:latin typeface="Comic Sans MS" pitchFamily="66" charset="0"/>
                <a:ea typeface="+mn-ea"/>
              </a:rPr>
              <a:t> </a:t>
            </a:r>
            <a:r>
              <a:rPr lang="fr-FR" sz="1800" kern="0" dirty="0" err="1" smtClean="0">
                <a:latin typeface="Comic Sans MS" pitchFamily="66" charset="0"/>
                <a:ea typeface="+mn-ea"/>
              </a:rPr>
              <a:t>Measurements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of the </a:t>
            </a:r>
            <a:r>
              <a:rPr lang="fr-FR" sz="1800" b="1" kern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electric</a:t>
            </a:r>
            <a:r>
              <a:rPr lang="fr-FR" sz="18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</a:t>
            </a:r>
            <a:r>
              <a:rPr lang="fr-FR" sz="1800" b="1" kern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form</a:t>
            </a:r>
            <a:r>
              <a:rPr lang="fr-FR" sz="18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 factor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of the proton </a:t>
            </a:r>
            <a:r>
              <a:rPr lang="fr-FR" sz="1800" kern="0" dirty="0" err="1" smtClean="0">
                <a:latin typeface="Comic Sans MS" pitchFamily="66" charset="0"/>
                <a:ea typeface="+mn-ea"/>
              </a:rPr>
              <a:t>at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800" kern="0" dirty="0" err="1" smtClean="0">
                <a:latin typeface="Comic Sans MS" pitchFamily="66" charset="0"/>
                <a:ea typeface="+mn-ea"/>
              </a:rPr>
              <a:t>low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</a:t>
            </a:r>
            <a:r>
              <a:rPr lang="fr-FR" sz="1800" kern="0" dirty="0" err="1" smtClean="0">
                <a:latin typeface="Comic Sans MS" pitchFamily="66" charset="0"/>
                <a:ea typeface="+mn-ea"/>
              </a:rPr>
              <a:t>momenta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fr-FR" sz="1800" kern="0" dirty="0" smtClean="0">
                <a:latin typeface="Comic Sans MS" pitchFamily="66" charset="0"/>
                <a:ea typeface="+mn-ea"/>
              </a:rPr>
              <a:t>are </a:t>
            </a:r>
            <a:r>
              <a:rPr lang="fr-FR" sz="1800" b="1" kern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challenging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but </a:t>
            </a:r>
            <a:r>
              <a:rPr lang="fr-FR" sz="1800" b="1" kern="0" dirty="0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important </a:t>
            </a:r>
            <a:r>
              <a:rPr lang="fr-FR" sz="1800" b="1" kern="0" dirty="0" err="1" smtClean="0">
                <a:solidFill>
                  <a:srgbClr val="FF0000"/>
                </a:solidFill>
                <a:latin typeface="Comic Sans MS" pitchFamily="66" charset="0"/>
                <a:ea typeface="+mn-ea"/>
              </a:rPr>
              <a:t>experiments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for the </a:t>
            </a:r>
            <a:r>
              <a:rPr lang="fr-FR" sz="1800" kern="0" dirty="0" err="1" smtClean="0">
                <a:latin typeface="Comic Sans MS" pitchFamily="66" charset="0"/>
                <a:ea typeface="+mn-ea"/>
              </a:rPr>
              <a:t>understanding</a:t>
            </a:r>
            <a:r>
              <a:rPr lang="fr-FR" sz="1800" kern="0" dirty="0" smtClean="0">
                <a:latin typeface="Comic Sans MS" pitchFamily="66" charset="0"/>
                <a:ea typeface="+mn-ea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fr-FR" sz="1800" kern="0" dirty="0" smtClean="0">
                <a:latin typeface="Comic Sans MS" pitchFamily="66" charset="0"/>
                <a:ea typeface="+mn-ea"/>
              </a:rPr>
              <a:t>of the </a:t>
            </a:r>
            <a:r>
              <a:rPr lang="fr-FR" sz="1800" b="1" kern="0" dirty="0" smtClean="0">
                <a:solidFill>
                  <a:srgbClr val="000099"/>
                </a:solidFill>
                <a:latin typeface="Comic Sans MS" pitchFamily="66" charset="0"/>
                <a:ea typeface="+mn-ea"/>
              </a:rPr>
              <a:t>proton radius puzzle</a:t>
            </a:r>
            <a:r>
              <a:rPr lang="fr-FR" sz="1600" kern="0" dirty="0" smtClean="0">
                <a:latin typeface="Comic Sans MS" pitchFamily="66" charset="0"/>
                <a:ea typeface="+mn-ea"/>
              </a:rPr>
              <a:t>.</a:t>
            </a: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1920911" y="3586338"/>
            <a:ext cx="5211688" cy="14175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fr-FR" sz="1600" kern="0" dirty="0" err="1" smtClean="0">
                <a:latin typeface="+mj-lt"/>
                <a:ea typeface="+mn-ea"/>
              </a:rPr>
              <a:t>They</a:t>
            </a:r>
            <a:r>
              <a:rPr lang="fr-FR" sz="1600" kern="0" dirty="0" smtClean="0">
                <a:latin typeface="+mj-lt"/>
                <a:ea typeface="+mn-ea"/>
              </a:rPr>
              <a:t> </a:t>
            </a:r>
            <a:r>
              <a:rPr lang="fr-FR" sz="1600" kern="0" dirty="0" err="1" smtClean="0">
                <a:latin typeface="+mj-lt"/>
                <a:ea typeface="+mn-ea"/>
              </a:rPr>
              <a:t>provide</a:t>
            </a:r>
            <a:r>
              <a:rPr lang="fr-FR" sz="1600" kern="0" dirty="0" smtClean="0">
                <a:latin typeface="+mj-lt"/>
                <a:ea typeface="+mn-ea"/>
              </a:rPr>
              <a:t> a </a:t>
            </a:r>
            <a:r>
              <a:rPr lang="fr-FR" sz="1600" b="1" kern="0" dirty="0" err="1" smtClean="0">
                <a:solidFill>
                  <a:srgbClr val="FF0000"/>
                </a:solidFill>
                <a:latin typeface="+mj-lt"/>
                <a:ea typeface="+mn-ea"/>
              </a:rPr>
              <a:t>better</a:t>
            </a:r>
            <a:r>
              <a:rPr lang="fr-FR" sz="1600" b="1" kern="0" dirty="0" smtClean="0">
                <a:solidFill>
                  <a:srgbClr val="FF0000"/>
                </a:solidFill>
                <a:latin typeface="+mj-lt"/>
                <a:ea typeface="+mn-ea"/>
              </a:rPr>
              <a:t> control</a:t>
            </a:r>
            <a:r>
              <a:rPr lang="fr-FR" sz="1600" kern="0" dirty="0" smtClean="0">
                <a:latin typeface="+mj-lt"/>
                <a:ea typeface="+mn-ea"/>
              </a:rPr>
              <a:t> of the </a:t>
            </a:r>
            <a:r>
              <a:rPr lang="fr-FR" sz="1600" b="1" kern="0" dirty="0" err="1" smtClean="0">
                <a:solidFill>
                  <a:srgbClr val="000099"/>
                </a:solidFill>
                <a:latin typeface="+mj-lt"/>
                <a:ea typeface="+mn-ea"/>
              </a:rPr>
              <a:t>zero</a:t>
            </a:r>
            <a:r>
              <a:rPr lang="fr-FR" sz="1600" b="1" kern="0" dirty="0" smtClean="0">
                <a:solidFill>
                  <a:srgbClr val="000099"/>
                </a:solidFill>
                <a:latin typeface="+mj-lt"/>
                <a:ea typeface="+mn-ea"/>
              </a:rPr>
              <a:t> </a:t>
            </a:r>
            <a:r>
              <a:rPr lang="fr-FR" sz="1600" b="1" kern="0" dirty="0" err="1" smtClean="0">
                <a:solidFill>
                  <a:srgbClr val="000099"/>
                </a:solidFill>
                <a:latin typeface="+mj-lt"/>
                <a:ea typeface="+mn-ea"/>
              </a:rPr>
              <a:t>momentum</a:t>
            </a:r>
            <a:r>
              <a:rPr lang="fr-FR" sz="1600" b="1" kern="0" dirty="0" smtClean="0">
                <a:solidFill>
                  <a:srgbClr val="000099"/>
                </a:solidFill>
                <a:latin typeface="+mj-lt"/>
                <a:ea typeface="+mn-ea"/>
              </a:rPr>
              <a:t> extrapolation</a:t>
            </a:r>
            <a:r>
              <a:rPr lang="fr-FR" sz="1600" kern="0" dirty="0" smtClean="0">
                <a:latin typeface="+mj-lt"/>
                <a:ea typeface="+mn-ea"/>
              </a:rPr>
              <a:t> </a:t>
            </a:r>
            <a:r>
              <a:rPr lang="fr-FR" sz="1600" kern="0" dirty="0" err="1" smtClean="0">
                <a:latin typeface="+mj-lt"/>
                <a:ea typeface="+mn-ea"/>
              </a:rPr>
              <a:t>required</a:t>
            </a:r>
            <a:r>
              <a:rPr lang="fr-FR" sz="1600" kern="0" dirty="0" smtClean="0">
                <a:latin typeface="+mj-lt"/>
                <a:ea typeface="+mn-ea"/>
              </a:rPr>
              <a:t> to </a:t>
            </a:r>
            <a:r>
              <a:rPr lang="fr-FR" sz="1600" kern="0" dirty="0" err="1" smtClean="0">
                <a:latin typeface="+mj-lt"/>
                <a:ea typeface="+mn-ea"/>
              </a:rPr>
              <a:t>extract</a:t>
            </a:r>
            <a:r>
              <a:rPr lang="fr-FR" sz="1600" kern="0" dirty="0" smtClean="0">
                <a:latin typeface="+mj-lt"/>
                <a:ea typeface="+mn-ea"/>
              </a:rPr>
              <a:t> the proton radius </a:t>
            </a:r>
            <a:r>
              <a:rPr lang="fr-FR" sz="1600" kern="0" dirty="0" err="1" smtClean="0">
                <a:latin typeface="+mj-lt"/>
                <a:ea typeface="+mn-ea"/>
              </a:rPr>
              <a:t>from</a:t>
            </a:r>
            <a:r>
              <a:rPr lang="fr-FR" sz="1600" kern="0" dirty="0" smtClean="0">
                <a:latin typeface="+mj-lt"/>
                <a:ea typeface="+mn-ea"/>
              </a:rPr>
              <a:t> </a:t>
            </a:r>
            <a:r>
              <a:rPr lang="fr-FR" sz="1600" kern="0" dirty="0" err="1" smtClean="0">
                <a:latin typeface="+mj-lt"/>
                <a:ea typeface="+mn-ea"/>
              </a:rPr>
              <a:t>elastic</a:t>
            </a:r>
            <a:r>
              <a:rPr lang="fr-FR" sz="1600" kern="0" dirty="0" smtClean="0">
                <a:latin typeface="+mj-lt"/>
                <a:ea typeface="+mn-ea"/>
              </a:rPr>
              <a:t> </a:t>
            </a:r>
            <a:r>
              <a:rPr lang="fr-FR" sz="1600" kern="0" dirty="0" err="1" smtClean="0">
                <a:latin typeface="+mj-lt"/>
                <a:ea typeface="+mn-ea"/>
              </a:rPr>
              <a:t>electron</a:t>
            </a:r>
            <a:r>
              <a:rPr lang="fr-FR" sz="1600" kern="0" dirty="0" smtClean="0">
                <a:latin typeface="+mj-lt"/>
                <a:ea typeface="+mn-ea"/>
              </a:rPr>
              <a:t> </a:t>
            </a:r>
            <a:r>
              <a:rPr lang="fr-FR" sz="1600" kern="0" dirty="0" err="1" smtClean="0">
                <a:latin typeface="+mj-lt"/>
                <a:ea typeface="+mn-ea"/>
              </a:rPr>
              <a:t>scattering</a:t>
            </a:r>
            <a:r>
              <a:rPr lang="fr-FR" sz="1600" kern="0" dirty="0" smtClean="0">
                <a:latin typeface="+mj-lt"/>
                <a:ea typeface="+mn-ea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endParaRPr lang="fr-FR" sz="1000" kern="0" dirty="0" smtClean="0">
              <a:latin typeface="+mj-lt"/>
              <a:ea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CC"/>
              </a:buClr>
              <a:buSzPct val="110000"/>
              <a:tabLst/>
              <a:defRPr/>
            </a:pPr>
            <a:r>
              <a:rPr lang="en-US" sz="1600" kern="0" noProof="0" dirty="0" smtClean="0">
                <a:latin typeface="+mj-lt"/>
                <a:ea typeface="+mn-ea"/>
              </a:rPr>
              <a:t>Any </a:t>
            </a:r>
            <a:r>
              <a:rPr lang="en-US" sz="1600" b="1" kern="0" noProof="0" dirty="0" smtClean="0">
                <a:solidFill>
                  <a:srgbClr val="000099"/>
                </a:solidFill>
                <a:latin typeface="+mj-lt"/>
                <a:ea typeface="+mn-ea"/>
              </a:rPr>
              <a:t>deviation with respect to 1 </a:t>
            </a:r>
            <a:r>
              <a:rPr lang="en-US" sz="1600" kern="0" noProof="0" dirty="0" smtClean="0">
                <a:latin typeface="+mj-lt"/>
                <a:ea typeface="+mn-ea"/>
              </a:rPr>
              <a:t>would indicate </a:t>
            </a:r>
            <a:r>
              <a:rPr lang="en-US" sz="1600" b="1" kern="0" noProof="0" dirty="0" smtClean="0">
                <a:solidFill>
                  <a:srgbClr val="FF0000"/>
                </a:solidFill>
                <a:latin typeface="+mj-lt"/>
                <a:ea typeface="+mn-ea"/>
              </a:rPr>
              <a:t>genuine novel effects</a:t>
            </a:r>
            <a:r>
              <a:rPr lang="en-US" sz="1600" kern="0" noProof="0" dirty="0" smtClean="0">
                <a:latin typeface="+mj-lt"/>
                <a:ea typeface="+mn-ea"/>
              </a:rPr>
              <a:t>.</a:t>
            </a:r>
            <a:endParaRPr lang="fr-FR" sz="1600" kern="0" noProof="0" dirty="0" smtClean="0">
              <a:latin typeface="+mj-lt"/>
              <a:ea typeface="+mn-ea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351311" y="5681573"/>
            <a:ext cx="6480720" cy="646331"/>
          </a:xfrm>
          <a:prstGeom prst="rect">
            <a:avLst/>
          </a:prstGeom>
          <a:solidFill>
            <a:srgbClr val="BDCCE5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FF0000"/>
                </a:solidFill>
              </a:rPr>
              <a:t>PRAE</a:t>
            </a:r>
            <a:r>
              <a:rPr lang="en-US" sz="1800" dirty="0" smtClean="0"/>
              <a:t> platform being built in </a:t>
            </a:r>
            <a:r>
              <a:rPr lang="en-US" sz="1800" dirty="0" err="1" smtClean="0"/>
              <a:t>Orsay</a:t>
            </a:r>
            <a:r>
              <a:rPr lang="en-US" sz="1800" dirty="0" smtClean="0"/>
              <a:t> will offer a high performance electron beam up to 70(140) </a:t>
            </a:r>
            <a:r>
              <a:rPr lang="en-US" sz="1800" dirty="0" err="1" smtClean="0"/>
              <a:t>MeV</a:t>
            </a:r>
            <a:r>
              <a:rPr lang="en-US" sz="1800" dirty="0" smtClean="0"/>
              <a:t>.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19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3</a:t>
            </a:r>
            <a:r>
              <a:rPr lang="fr-FR" sz="1200" dirty="0" smtClean="0">
                <a:solidFill>
                  <a:srgbClr val="969696"/>
                </a:solidFill>
                <a:cs typeface="+mn-cs"/>
              </a:rPr>
              <a:t>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4115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Electromagnetic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form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factors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08901" y="995363"/>
            <a:ext cx="3940502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Charge &amp; Current Densities</a:t>
            </a:r>
          </a:p>
        </p:txBody>
      </p:sp>
      <p:graphicFrame>
        <p:nvGraphicFramePr>
          <p:cNvPr id="47" name="Object 37"/>
          <p:cNvGraphicFramePr>
            <a:graphicFrameLocks noChangeAspect="1"/>
          </p:cNvGraphicFramePr>
          <p:nvPr/>
        </p:nvGraphicFramePr>
        <p:xfrm>
          <a:off x="3984203" y="4219582"/>
          <a:ext cx="4835677" cy="504056"/>
        </p:xfrm>
        <a:graphic>
          <a:graphicData uri="http://schemas.openxmlformats.org/presentationml/2006/ole">
            <p:oleObj spid="_x0000_s25608" name="Equation" r:id="rId5" imgW="4863960" imgH="444240" progId="Equation.3">
              <p:embed/>
            </p:oleObj>
          </a:graphicData>
        </a:graphic>
      </p:graphicFrame>
      <p:pic>
        <p:nvPicPr>
          <p:cNvPr id="49" name="Picture 55" descr="p-de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16" y="3855281"/>
            <a:ext cx="3622988" cy="2776575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graphicFrame>
        <p:nvGraphicFramePr>
          <p:cNvPr id="19" name="Object 170"/>
          <p:cNvGraphicFramePr>
            <a:graphicFrameLocks noChangeAspect="1"/>
          </p:cNvGraphicFramePr>
          <p:nvPr/>
        </p:nvGraphicFramePr>
        <p:xfrm>
          <a:off x="2359143" y="1869534"/>
          <a:ext cx="4438650" cy="774700"/>
        </p:xfrm>
        <a:graphic>
          <a:graphicData uri="http://schemas.openxmlformats.org/presentationml/2006/ole">
            <p:oleObj spid="_x0000_s25610" name="Équation" r:id="rId7" imgW="3225600" imgH="444240" progId="Equation.3">
              <p:embed/>
            </p:oleObj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119860" y="3637415"/>
            <a:ext cx="20665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J.J. Kelly PRC 66 (2002) 065203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33369" y="2717130"/>
            <a:ext cx="7704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Within a </a:t>
            </a:r>
            <a:r>
              <a:rPr lang="en-US" sz="1600" b="1" dirty="0" smtClean="0">
                <a:solidFill>
                  <a:srgbClr val="000099"/>
                </a:solidFill>
                <a:cs typeface="+mn-cs"/>
              </a:rPr>
              <a:t>non-relativistic approach</a:t>
            </a:r>
            <a:r>
              <a:rPr lang="en-US" sz="1600" dirty="0" smtClean="0">
                <a:cs typeface="+mn-cs"/>
              </a:rPr>
              <a:t>, e</a:t>
            </a:r>
            <a:r>
              <a:rPr lang="en-US" sz="1600" dirty="0" smtClean="0">
                <a:cs typeface="+mn-cs"/>
              </a:rPr>
              <a:t>lectromagnetic </a:t>
            </a:r>
            <a:r>
              <a:rPr lang="en-US" sz="1600" b="1" dirty="0" smtClean="0">
                <a:solidFill>
                  <a:srgbClr val="000099"/>
                </a:solidFill>
                <a:cs typeface="+mn-cs"/>
              </a:rPr>
              <a:t>form factors</a:t>
            </a:r>
            <a:r>
              <a:rPr lang="en-US" sz="1600" dirty="0" smtClean="0">
                <a:cs typeface="+mn-cs"/>
              </a:rPr>
              <a:t> can be interpreted as the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Fourier transform</a:t>
            </a:r>
            <a:r>
              <a:rPr lang="en-US" sz="1600" dirty="0" smtClean="0">
                <a:cs typeface="+mn-cs"/>
              </a:rPr>
              <a:t> of the charge and current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densities</a:t>
            </a:r>
            <a:r>
              <a:rPr lang="en-US" sz="1600" dirty="0" smtClean="0">
                <a:cs typeface="+mn-cs"/>
              </a:rPr>
              <a:t> inside the nucleon. </a:t>
            </a:r>
            <a:endParaRPr lang="en-US" sz="1600" dirty="0">
              <a:cs typeface="+mn-cs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077824" y="5213208"/>
            <a:ext cx="4764461" cy="1102224"/>
            <a:chOff x="4091472" y="5172264"/>
            <a:chExt cx="4764461" cy="1102224"/>
          </a:xfrm>
        </p:grpSpPr>
        <p:graphicFrame>
          <p:nvGraphicFramePr>
            <p:cNvPr id="25611" name="Object 11"/>
            <p:cNvGraphicFramePr>
              <a:graphicFrameLocks noChangeAspect="1"/>
            </p:cNvGraphicFramePr>
            <p:nvPr/>
          </p:nvGraphicFramePr>
          <p:xfrm>
            <a:off x="4091472" y="5626416"/>
            <a:ext cx="4764461" cy="648072"/>
          </p:xfrm>
          <a:graphic>
            <a:graphicData uri="http://schemas.openxmlformats.org/presentationml/2006/ole">
              <p:oleObj spid="_x0000_s25611" name="Équation" r:id="rId8" imgW="4038480" imgH="482400" progId="Equation.3">
                <p:embed/>
              </p:oleObj>
            </a:graphicData>
          </a:graphic>
        </p:graphicFrame>
        <p:sp>
          <p:nvSpPr>
            <p:cNvPr id="22" name="ZoneTexte 21"/>
            <p:cNvSpPr txBox="1"/>
            <p:nvPr/>
          </p:nvSpPr>
          <p:spPr>
            <a:xfrm>
              <a:off x="5416336" y="5172264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000099"/>
                  </a:solidFill>
                  <a:latin typeface="+mj-lt"/>
                </a:rPr>
                <a:t>Dipole </a:t>
              </a:r>
              <a:r>
                <a:rPr lang="en-US" sz="1800" b="1" dirty="0" err="1" smtClean="0">
                  <a:solidFill>
                    <a:srgbClr val="000099"/>
                  </a:solidFill>
                  <a:latin typeface="+mj-lt"/>
                </a:rPr>
                <a:t>behaviour</a:t>
              </a:r>
              <a:endParaRPr lang="fr-FR" sz="1800" b="1" dirty="0">
                <a:solidFill>
                  <a:srgbClr val="000099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358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856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proton radius puzzle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27805" y="995363"/>
            <a:ext cx="2102689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The Dilemma</a:t>
            </a:r>
          </a:p>
        </p:txBody>
      </p:sp>
      <p:pic>
        <p:nvPicPr>
          <p:cNvPr id="2" name="Image 1" descr="Statusr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952" y="1969898"/>
            <a:ext cx="7020272" cy="3754592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42384" y="1755247"/>
            <a:ext cx="14495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i="1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Courtesy</a:t>
            </a:r>
            <a:r>
              <a:rPr lang="fr-FR" sz="1000" i="1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of M. Distler </a:t>
            </a:r>
            <a:endParaRPr lang="fr-FR" sz="1000" i="1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34561" y="5802866"/>
            <a:ext cx="849685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proton radius </a:t>
            </a:r>
            <a:r>
              <a:rPr lang="en-US" sz="1600" dirty="0" smtClean="0">
                <a:cs typeface="+mn-cs"/>
              </a:rPr>
              <a:t>extracted from </a:t>
            </a:r>
            <a:r>
              <a:rPr lang="en-US" sz="1600" b="1" dirty="0" err="1" smtClean="0">
                <a:solidFill>
                  <a:srgbClr val="FF0000"/>
                </a:solidFill>
                <a:cs typeface="+mn-cs"/>
              </a:rPr>
              <a:t>muonic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hydrogen </a:t>
            </a:r>
            <a:r>
              <a:rPr lang="en-US" sz="1600" dirty="0" smtClean="0">
                <a:cs typeface="+mn-cs"/>
              </a:rPr>
              <a:t>spectroscopy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1800" b="1" dirty="0" smtClean="0">
                <a:solidFill>
                  <a:srgbClr val="CC00CC"/>
                </a:solidFill>
                <a:cs typeface="+mn-cs"/>
              </a:rPr>
              <a:t>differs</a:t>
            </a:r>
            <a:r>
              <a:rPr lang="en-US" sz="1600" dirty="0" smtClean="0">
                <a:cs typeface="+mn-cs"/>
              </a:rPr>
              <a:t> from the one extracted from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electronic hydrogen</a:t>
            </a:r>
            <a:r>
              <a:rPr lang="en-US" sz="1600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spectroscopy </a:t>
            </a:r>
          </a:p>
          <a:p>
            <a:pPr algn="ctr">
              <a:buClr>
                <a:srgbClr val="D60093"/>
              </a:buClr>
              <a:defRPr/>
            </a:pPr>
            <a:r>
              <a:rPr lang="en-US" sz="1600" dirty="0" smtClean="0">
                <a:cs typeface="+mn-cs"/>
              </a:rPr>
              <a:t>and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electron scattering </a:t>
            </a:r>
            <a:r>
              <a:rPr lang="en-US" sz="1600" dirty="0" smtClean="0">
                <a:cs typeface="+mn-cs"/>
              </a:rPr>
              <a:t>experiments.</a:t>
            </a:r>
            <a:endParaRPr lang="en-US" sz="1600" dirty="0"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6564" y="2063804"/>
            <a:ext cx="1872208" cy="396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20681" y="2117304"/>
            <a:ext cx="9792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60794" y="2242884"/>
            <a:ext cx="526868" cy="14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cteur droit 5"/>
          <p:cNvCxnSpPr/>
          <p:nvPr/>
        </p:nvCxnSpPr>
        <p:spPr>
          <a:xfrm>
            <a:off x="6648826" y="2243115"/>
            <a:ext cx="0" cy="144030"/>
          </a:xfrm>
          <a:prstGeom prst="line">
            <a:avLst/>
          </a:prstGeom>
          <a:ln w="6350" cmpd="sng">
            <a:solidFill>
              <a:schemeClr val="accent3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 rot="20256755">
            <a:off x="4742062" y="2357166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7</a:t>
            </a:r>
            <a:r>
              <a:rPr lang="en-US" sz="1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endParaRPr lang="en-US" sz="18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4/23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 rot="1321815" flipV="1">
            <a:off x="7074817" y="4237664"/>
            <a:ext cx="328909" cy="2290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1321815">
            <a:off x="7540191" y="3645315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313" y="2185922"/>
            <a:ext cx="2565135" cy="3573323"/>
          </a:xfrm>
          <a:prstGeom prst="rect">
            <a:avLst/>
          </a:prstGeom>
        </p:spPr>
      </p:pic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856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proton radius puzzle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22296" y="995363"/>
            <a:ext cx="3713707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Lamb Shift Measurement </a:t>
            </a:r>
          </a:p>
        </p:txBody>
      </p:sp>
      <p:pic>
        <p:nvPicPr>
          <p:cNvPr id="2" name="Image 1" descr="pohlLS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44" y="2772935"/>
            <a:ext cx="4799597" cy="3389520"/>
          </a:xfrm>
          <a:prstGeom prst="rect">
            <a:avLst/>
          </a:prstGeom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145737" y="1606493"/>
            <a:ext cx="487163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R.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Pohl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al., Nature 466 (2010) 213     A.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Antognini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al., Science 339 (2013) 417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54740" y="1938318"/>
            <a:ext cx="74506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Measurement of the </a:t>
            </a:r>
            <a:r>
              <a:rPr lang="en-US" sz="1600" b="1" dirty="0" smtClean="0">
                <a:solidFill>
                  <a:srgbClr val="0F6B04"/>
                </a:solidFill>
                <a:cs typeface="+mn-cs"/>
              </a:rPr>
              <a:t>2S </a:t>
            </a:r>
            <a:r>
              <a:rPr lang="en-US" sz="1600" b="1" dirty="0" smtClean="0">
                <a:solidFill>
                  <a:srgbClr val="0F6B04"/>
                </a:solidFill>
                <a:cs typeface="+mn-cs"/>
                <a:sym typeface="Wingdings"/>
              </a:rPr>
              <a:t> 2P Lamb shift </a:t>
            </a:r>
            <a:r>
              <a:rPr lang="en-US" sz="1600" dirty="0" smtClean="0">
                <a:cs typeface="+mn-cs"/>
                <a:sym typeface="Wingdings"/>
              </a:rPr>
              <a:t>transition in </a:t>
            </a:r>
            <a:r>
              <a:rPr lang="en-US" sz="1600" dirty="0" err="1" smtClean="0">
                <a:solidFill>
                  <a:srgbClr val="FF0000"/>
                </a:solidFill>
                <a:cs typeface="+mn-cs"/>
                <a:sym typeface="Wingdings"/>
              </a:rPr>
              <a:t>muonic</a:t>
            </a:r>
            <a:r>
              <a:rPr lang="en-US" sz="1600" dirty="0" smtClean="0">
                <a:solidFill>
                  <a:srgbClr val="FF0000"/>
                </a:solidFill>
                <a:cs typeface="+mn-cs"/>
                <a:sym typeface="Wingdings"/>
              </a:rPr>
              <a:t> hydrogen</a:t>
            </a:r>
            <a:r>
              <a:rPr lang="en-US" sz="1600" dirty="0" smtClean="0">
                <a:cs typeface="+mn-cs"/>
              </a:rPr>
              <a:t>.  </a:t>
            </a:r>
            <a:endParaRPr lang="en-US" sz="1600" dirty="0">
              <a:cs typeface="+mn-cs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5679162"/>
              </p:ext>
            </p:extLst>
          </p:nvPr>
        </p:nvGraphicFramePr>
        <p:xfrm>
          <a:off x="803102" y="2366143"/>
          <a:ext cx="3926798" cy="344456"/>
        </p:xfrm>
        <a:graphic>
          <a:graphicData uri="http://schemas.openxmlformats.org/presentationml/2006/ole">
            <p:oleObj spid="_x0000_s2068" name="…quation" r:id="rId7" imgW="2880000" imgH="23760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9512" y="6289575"/>
            <a:ext cx="1874306" cy="307777"/>
          </a:xfrm>
          <a:prstGeom prst="rect">
            <a:avLst/>
          </a:prstGeom>
          <a:solidFill>
            <a:srgbClr val="FFC4E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= 0.84184(67) </a:t>
            </a:r>
            <a:r>
              <a:rPr lang="en-US" dirty="0" err="1" smtClean="0"/>
              <a:t>fm</a:t>
            </a:r>
            <a:endParaRPr lang="en-US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23952" y="6145643"/>
            <a:ext cx="471432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Confirmed </a:t>
            </a:r>
            <a:r>
              <a:rPr lang="en-US" sz="1600" dirty="0">
                <a:cs typeface="+mn-cs"/>
              </a:rPr>
              <a:t>by new data on both </a:t>
            </a:r>
            <a:r>
              <a:rPr lang="en-US" sz="1600" dirty="0" smtClean="0">
                <a:cs typeface="+mn-cs"/>
              </a:rPr>
              <a:t>the </a:t>
            </a:r>
            <a:r>
              <a:rPr lang="en-US" sz="1600" b="1" dirty="0">
                <a:solidFill>
                  <a:srgbClr val="0F6B04"/>
                </a:solidFill>
                <a:cs typeface="+mn-cs"/>
              </a:rPr>
              <a:t>2S </a:t>
            </a:r>
            <a:r>
              <a:rPr lang="en-US" sz="1600" b="1" dirty="0">
                <a:solidFill>
                  <a:srgbClr val="0F6B04"/>
                </a:solidFill>
                <a:cs typeface="+mn-cs"/>
                <a:sym typeface="Wingdings"/>
              </a:rPr>
              <a:t> 2P Lamb shift </a:t>
            </a:r>
            <a:r>
              <a:rPr lang="en-US" sz="1600" dirty="0">
                <a:cs typeface="+mn-cs"/>
                <a:sym typeface="Wingdings"/>
              </a:rPr>
              <a:t>and the </a:t>
            </a:r>
            <a:r>
              <a:rPr lang="en-US" sz="1600" b="1" dirty="0">
                <a:solidFill>
                  <a:srgbClr val="0000FF"/>
                </a:solidFill>
                <a:cs typeface="+mn-cs"/>
                <a:sym typeface="Wingdings"/>
              </a:rPr>
              <a:t>hyperfine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  <a:sym typeface="Wingdings"/>
              </a:rPr>
              <a:t>splitting</a:t>
            </a:r>
            <a:r>
              <a:rPr lang="en-US" sz="1600" dirty="0" smtClean="0">
                <a:cs typeface="+mn-cs"/>
              </a:rPr>
              <a:t> </a:t>
            </a:r>
            <a:endParaRPr lang="en-US" sz="1600" dirty="0"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085554" y="6270159"/>
            <a:ext cx="1871062" cy="307777"/>
          </a:xfrm>
          <a:prstGeom prst="rect">
            <a:avLst/>
          </a:prstGeom>
          <a:solidFill>
            <a:srgbClr val="FFC4E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= 0.84087(39) </a:t>
            </a:r>
            <a:r>
              <a:rPr lang="en-US" dirty="0" err="1" smtClean="0"/>
              <a:t>fm</a:t>
            </a:r>
            <a:endParaRPr lang="en-US" dirty="0"/>
          </a:p>
        </p:txBody>
      </p:sp>
      <p:cxnSp>
        <p:nvCxnSpPr>
          <p:cNvPr id="12" name="Connecteur en arc 11"/>
          <p:cNvCxnSpPr>
            <a:stCxn id="4" idx="3"/>
            <a:endCxn id="22" idx="2"/>
          </p:cNvCxnSpPr>
          <p:nvPr/>
        </p:nvCxnSpPr>
        <p:spPr>
          <a:xfrm>
            <a:off x="4729900" y="2538371"/>
            <a:ext cx="2820806" cy="1196940"/>
          </a:xfrm>
          <a:prstGeom prst="curvedConnector3">
            <a:avLst/>
          </a:prstGeom>
          <a:ln w="12700" cmpd="sng">
            <a:solidFill>
              <a:srgbClr val="0F6B0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>
            <a:stCxn id="20" idx="0"/>
            <a:endCxn id="7" idx="6"/>
          </p:cNvCxnSpPr>
          <p:nvPr/>
        </p:nvCxnSpPr>
        <p:spPr>
          <a:xfrm rot="16200000" flipV="1">
            <a:off x="6778268" y="5027342"/>
            <a:ext cx="1856269" cy="629366"/>
          </a:xfrm>
          <a:prstGeom prst="curvedConnector2">
            <a:avLst/>
          </a:prstGeom>
          <a:ln w="12700" cmpd="sng">
            <a:solidFill>
              <a:srgbClr val="314BFF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21121375">
            <a:off x="7591708" y="4128861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8488" y="3391518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5/23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90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856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proton radius puzzle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26807" y="995363"/>
            <a:ext cx="3904690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Elastic Electron Scattering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840" y="2872749"/>
            <a:ext cx="3888432" cy="3216910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29876" y="1595544"/>
            <a:ext cx="41033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J.C.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Bernauer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al., PRL 105 (2010) 242001; PRC 90 (2014) 015206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5688" y="1916420"/>
            <a:ext cx="90192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Measurement of </a:t>
            </a:r>
            <a:r>
              <a:rPr lang="en-US" sz="1600" b="1" dirty="0" err="1" smtClean="0">
                <a:solidFill>
                  <a:srgbClr val="FF0000"/>
                </a:solidFill>
                <a:cs typeface="+mn-cs"/>
              </a:rPr>
              <a:t>ep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 elastic </a:t>
            </a:r>
            <a:r>
              <a:rPr lang="en-US" sz="1600" dirty="0" smtClean="0">
                <a:cs typeface="+mn-cs"/>
              </a:rPr>
              <a:t>at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different beam energies </a:t>
            </a:r>
            <a:r>
              <a:rPr lang="en-US" sz="1600" dirty="0" smtClean="0">
                <a:cs typeface="+mn-cs"/>
              </a:rPr>
              <a:t>covering the </a:t>
            </a:r>
          </a:p>
          <a:p>
            <a:pPr algn="ctr">
              <a:buClr>
                <a:srgbClr val="D60093"/>
              </a:buClr>
              <a:defRPr/>
            </a:pPr>
            <a:r>
              <a:rPr lang="en-US" sz="1600" b="1" dirty="0" smtClean="0">
                <a:solidFill>
                  <a:srgbClr val="CC00CC"/>
                </a:solidFill>
                <a:cs typeface="+mn-cs"/>
              </a:rPr>
              <a:t>0.004-1.000 </a:t>
            </a:r>
            <a:r>
              <a:rPr lang="en-US" sz="1600" dirty="0" smtClean="0">
                <a:cs typeface="+mn-cs"/>
              </a:rPr>
              <a:t>(</a:t>
            </a:r>
            <a:r>
              <a:rPr lang="en-US" sz="1600" dirty="0" err="1" smtClean="0">
                <a:cs typeface="+mn-cs"/>
              </a:rPr>
              <a:t>GeV</a:t>
            </a:r>
            <a:r>
              <a:rPr lang="en-US" sz="1600" dirty="0" smtClean="0">
                <a:cs typeface="+mn-cs"/>
              </a:rPr>
              <a:t>/c</a:t>
            </a:r>
            <a:r>
              <a:rPr lang="en-US" sz="1600" baseline="30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)</a:t>
            </a:r>
            <a:r>
              <a:rPr lang="en-US" sz="1600" baseline="30000" dirty="0" smtClean="0">
                <a:cs typeface="+mn-cs"/>
              </a:rPr>
              <a:t>2</a:t>
            </a: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momentum range with </a:t>
            </a:r>
          </a:p>
          <a:p>
            <a:pPr algn="ctr">
              <a:buClr>
                <a:srgbClr val="D60093"/>
              </a:buClr>
              <a:defRPr/>
            </a:pP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1400 cross-section </a:t>
            </a:r>
            <a:r>
              <a:rPr lang="en-US" sz="1600" dirty="0" smtClean="0">
                <a:cs typeface="+mn-cs"/>
              </a:rPr>
              <a:t>data points with uncertainties about 0.4%.</a:t>
            </a:r>
            <a:endParaRPr lang="en-US" sz="1600" dirty="0">
              <a:cs typeface="+mn-cs"/>
            </a:endParaRPr>
          </a:p>
        </p:txBody>
      </p:sp>
      <p:pic>
        <p:nvPicPr>
          <p:cNvPr id="5" name="Image 4" descr="mainz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220" y="2830720"/>
            <a:ext cx="4427983" cy="2709555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89888" y="5476750"/>
            <a:ext cx="3671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Global fitting analysis of all the data points studying different fit function effects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96810" y="6274794"/>
            <a:ext cx="1542322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= 0.879(8) </a:t>
            </a:r>
            <a:r>
              <a:rPr lang="en-US" dirty="0" err="1" smtClean="0"/>
              <a:t>fm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6725340" y="6276473"/>
            <a:ext cx="1652136" cy="307777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/>
              <a:t>m</a:t>
            </a:r>
            <a:r>
              <a:rPr lang="en-US" dirty="0" smtClean="0"/>
              <a:t> = 0.777(17) </a:t>
            </a:r>
            <a:r>
              <a:rPr lang="en-US" dirty="0" err="1" smtClean="0"/>
              <a:t>fm</a:t>
            </a:r>
            <a:endParaRPr lang="en-US" dirty="0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4744184"/>
              </p:ext>
            </p:extLst>
          </p:nvPr>
        </p:nvGraphicFramePr>
        <p:xfrm>
          <a:off x="623488" y="5995747"/>
          <a:ext cx="3339604" cy="745621"/>
        </p:xfrm>
        <a:graphic>
          <a:graphicData uri="http://schemas.openxmlformats.org/presentationml/2006/ole">
            <p:oleObj spid="_x0000_s4109" name="…quation" r:id="rId7" imgW="2605680" imgH="576000" progId="Equation.3">
              <p:embed/>
            </p:oleObj>
          </a:graphicData>
        </a:graphic>
      </p:graphicFrame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6/23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58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683023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2856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The proton radius puzzle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37135" y="995363"/>
            <a:ext cx="2284029" cy="40011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Explanations 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42572" y="1843364"/>
            <a:ext cx="829413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SzPct val="120000"/>
              <a:buFont typeface="Wingdings" charset="2"/>
              <a:buChar char="v"/>
            </a:pPr>
            <a:r>
              <a:rPr lang="en-US" sz="1800" i="1" dirty="0" smtClean="0">
                <a:solidFill>
                  <a:srgbClr val="0000FF"/>
                </a:solidFill>
              </a:rPr>
              <a:t>Experimental issues</a:t>
            </a:r>
          </a:p>
          <a:p>
            <a:pPr>
              <a:buClr>
                <a:srgbClr val="0000FF"/>
              </a:buClr>
              <a:buSzPct val="120000"/>
            </a:pPr>
            <a:r>
              <a:rPr lang="en-US" sz="1800" i="1" dirty="0" smtClean="0">
                <a:solidFill>
                  <a:srgbClr val="0000FF"/>
                </a:solidFill>
              </a:rPr>
              <a:t>     </a:t>
            </a:r>
            <a:r>
              <a:rPr lang="en-US" sz="1600" dirty="0" smtClean="0"/>
              <a:t>Underestimated uncertainties, bad radius extraction…</a:t>
            </a:r>
          </a:p>
          <a:p>
            <a:pPr>
              <a:buClr>
                <a:srgbClr val="0000FF"/>
              </a:buClr>
              <a:buSzPct val="120000"/>
            </a:pPr>
            <a:endParaRPr lang="en-US" sz="1800" i="1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CC00CC"/>
              </a:buClr>
              <a:buSzPct val="120000"/>
              <a:buFont typeface="Wingdings" charset="2"/>
              <a:buChar char="v"/>
            </a:pPr>
            <a:r>
              <a:rPr lang="en-US" sz="1800" i="1" dirty="0" smtClean="0">
                <a:solidFill>
                  <a:srgbClr val="CC00CC"/>
                </a:solidFill>
              </a:rPr>
              <a:t>New physics beyond the Standard Model</a:t>
            </a:r>
          </a:p>
          <a:p>
            <a:pPr>
              <a:buClr>
                <a:srgbClr val="0000FF"/>
              </a:buClr>
              <a:buSzPct val="120000"/>
            </a:pPr>
            <a:r>
              <a:rPr lang="en-US" sz="1800" i="1" dirty="0">
                <a:solidFill>
                  <a:srgbClr val="0000FF"/>
                </a:solidFill>
              </a:rPr>
              <a:t> </a:t>
            </a:r>
            <a:r>
              <a:rPr lang="en-US" sz="1800" i="1" dirty="0" smtClean="0">
                <a:solidFill>
                  <a:srgbClr val="0000FF"/>
                </a:solidFill>
              </a:rPr>
              <a:t>    </a:t>
            </a:r>
            <a:r>
              <a:rPr lang="en-US" sz="1600" dirty="0" smtClean="0">
                <a:solidFill>
                  <a:srgbClr val="000000"/>
                </a:solidFill>
              </a:rPr>
              <a:t>Lepton non-universality, new force/particle (dark photon?)…</a:t>
            </a:r>
          </a:p>
          <a:p>
            <a:pPr>
              <a:buClr>
                <a:srgbClr val="0000FF"/>
              </a:buClr>
              <a:buSzPct val="120000"/>
            </a:pPr>
            <a:endParaRPr lang="en-US" sz="1600" i="1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F6B04"/>
              </a:buClr>
              <a:buSzPct val="120000"/>
              <a:buFont typeface="Wingdings" charset="2"/>
              <a:buChar char="v"/>
            </a:pPr>
            <a:r>
              <a:rPr lang="en-US" sz="1800" i="1" dirty="0" smtClean="0">
                <a:solidFill>
                  <a:srgbClr val="0F6B04"/>
                </a:solidFill>
              </a:rPr>
              <a:t>Novel </a:t>
            </a:r>
            <a:r>
              <a:rPr lang="en-US" sz="1800" i="1" dirty="0" err="1" smtClean="0">
                <a:solidFill>
                  <a:srgbClr val="0F6B04"/>
                </a:solidFill>
              </a:rPr>
              <a:t>hadronic</a:t>
            </a:r>
            <a:r>
              <a:rPr lang="en-US" sz="1800" i="1" dirty="0" smtClean="0">
                <a:solidFill>
                  <a:srgbClr val="0F6B04"/>
                </a:solidFill>
              </a:rPr>
              <a:t> physics</a:t>
            </a:r>
          </a:p>
          <a:p>
            <a:pPr>
              <a:buClr>
                <a:srgbClr val="0000FF"/>
              </a:buClr>
              <a:buSzPct val="120000"/>
            </a:pP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00"/>
                </a:solidFill>
              </a:rPr>
              <a:t>Proton </a:t>
            </a:r>
            <a:r>
              <a:rPr lang="en-US" sz="1600" dirty="0" err="1" smtClean="0">
                <a:solidFill>
                  <a:srgbClr val="000000"/>
                </a:solidFill>
              </a:rPr>
              <a:t>polarizability</a:t>
            </a:r>
            <a:r>
              <a:rPr lang="en-US" sz="1600" dirty="0" smtClean="0">
                <a:solidFill>
                  <a:srgbClr val="000000"/>
                </a:solidFill>
              </a:rPr>
              <a:t> correction (4</a:t>
            </a:r>
            <a:r>
              <a:rPr lang="en-US" sz="1600" baseline="30000" dirty="0" smtClean="0">
                <a:solidFill>
                  <a:srgbClr val="000000"/>
                </a:solidFill>
              </a:rPr>
              <a:t>th</a:t>
            </a:r>
            <a:r>
              <a:rPr lang="en-US" sz="1600" dirty="0" smtClean="0">
                <a:solidFill>
                  <a:srgbClr val="000000"/>
                </a:solidFill>
              </a:rPr>
              <a:t> power of the lepton mass) leading to enhance </a:t>
            </a:r>
          </a:p>
          <a:p>
            <a:pPr>
              <a:buClr>
                <a:srgbClr val="0000FF"/>
              </a:buClr>
              <a:buSzPct val="120000"/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    2</a:t>
            </a:r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solidFill>
                  <a:srgbClr val="000000"/>
                </a:solidFill>
              </a:rPr>
              <a:t> exchange contributions for µp</a:t>
            </a:r>
          </a:p>
          <a:p>
            <a:pPr>
              <a:buClr>
                <a:srgbClr val="0000FF"/>
              </a:buClr>
              <a:buSzPct val="120000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0000FF"/>
              </a:buClr>
              <a:buSzPct val="120000"/>
              <a:buFont typeface="Wingdings" charset="2"/>
              <a:buChar char="v"/>
            </a:pPr>
            <a:r>
              <a:rPr lang="en-US" sz="1800" dirty="0" smtClean="0">
                <a:solidFill>
                  <a:srgbClr val="000000"/>
                </a:solidFill>
              </a:rPr>
              <a:t>…</a:t>
            </a:r>
            <a:endParaRPr lang="en-US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435175" y="5099862"/>
            <a:ext cx="831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4F14"/>
                </a:solidFill>
                <a:latin typeface="Apple Chancery"/>
                <a:cs typeface="Apple Chancery"/>
              </a:rPr>
              <a:t>There is no </a:t>
            </a:r>
            <a:r>
              <a:rPr lang="en-US" sz="1800" b="1" dirty="0" err="1" smtClean="0">
                <a:solidFill>
                  <a:srgbClr val="FF4F14"/>
                </a:solidFill>
                <a:latin typeface="Apple Chancery"/>
                <a:cs typeface="Apple Chancery"/>
              </a:rPr>
              <a:t>concensus</a:t>
            </a:r>
            <a:r>
              <a:rPr lang="en-US" sz="1800" b="1" dirty="0" smtClean="0">
                <a:solidFill>
                  <a:srgbClr val="FF4F14"/>
                </a:solidFill>
                <a:latin typeface="Apple Chancery"/>
                <a:cs typeface="Apple Chancery"/>
              </a:rPr>
              <a:t> in the Community for explaining this disagreement.</a:t>
            </a:r>
            <a:endParaRPr lang="en-US" sz="1800" b="1" dirty="0">
              <a:solidFill>
                <a:srgbClr val="FF4F14"/>
              </a:solidFill>
              <a:latin typeface="Apple Chancery"/>
              <a:cs typeface="Apple Chancery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52547" y="5827242"/>
            <a:ext cx="3286627" cy="461665"/>
          </a:xfrm>
          <a:prstGeom prst="rect">
            <a:avLst/>
          </a:prstGeom>
          <a:solidFill>
            <a:srgbClr val="FFE2BE"/>
          </a:solidFill>
          <a:ln w="190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Need for more data !!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7/23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90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122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>
                <a:solidFill>
                  <a:srgbClr val="969696"/>
                </a:solidFill>
                <a:cs typeface="+mn-cs"/>
              </a:rPr>
              <a:t>E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xperimental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perspectives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29879" y="995363"/>
            <a:ext cx="2098534" cy="61555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Lucida Calligraphy" charset="0"/>
                <a:cs typeface="+mn-cs"/>
              </a:rPr>
              <a:t>ISR @ MAMI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  <a:latin typeface="+mn-lt"/>
                <a:cs typeface="+mn-cs"/>
              </a:rPr>
              <a:t>Initial State Radiation </a:t>
            </a:r>
            <a:endParaRPr lang="en-US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719" y="3205789"/>
            <a:ext cx="4226386" cy="31697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17" y="2010926"/>
            <a:ext cx="3272165" cy="1368152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846169" y="2351211"/>
            <a:ext cx="518311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buFont typeface="Wingdings" charset="0"/>
              <a:buChar char="Ø"/>
              <a:defRPr/>
            </a:pPr>
            <a:r>
              <a:rPr lang="en-US" sz="1600" dirty="0">
                <a:cs typeface="+mn-cs"/>
              </a:rPr>
              <a:t> </a:t>
            </a:r>
            <a:r>
              <a:rPr lang="en-US" sz="1600" dirty="0" smtClean="0">
                <a:cs typeface="+mn-cs"/>
              </a:rPr>
              <a:t>Reaching low Q</a:t>
            </a:r>
            <a:r>
              <a:rPr lang="en-US" sz="1600" baseline="30000" dirty="0" smtClean="0">
                <a:cs typeface="+mn-cs"/>
              </a:rPr>
              <a:t>2</a:t>
            </a:r>
            <a:r>
              <a:rPr lang="en-US" sz="1600" dirty="0" smtClean="0">
                <a:cs typeface="+mn-cs"/>
              </a:rPr>
              <a:t> in the </a:t>
            </a:r>
            <a:r>
              <a:rPr lang="en-US" sz="1600" b="1" dirty="0" smtClean="0">
                <a:solidFill>
                  <a:srgbClr val="FF0000"/>
                </a:solidFill>
                <a:cs typeface="+mn-cs"/>
              </a:rPr>
              <a:t>Bethe-</a:t>
            </a:r>
            <a:r>
              <a:rPr lang="en-US" sz="1600" b="1" dirty="0" err="1" smtClean="0">
                <a:solidFill>
                  <a:srgbClr val="FF0000"/>
                </a:solidFill>
                <a:cs typeface="+mn-cs"/>
              </a:rPr>
              <a:t>Heitler</a:t>
            </a:r>
            <a:r>
              <a:rPr lang="en-US" sz="1600" dirty="0" smtClean="0">
                <a:cs typeface="+mn-cs"/>
              </a:rPr>
              <a:t> reaction by tagging </a:t>
            </a:r>
            <a:r>
              <a:rPr lang="en-US" sz="1600" b="1" dirty="0" smtClean="0">
                <a:solidFill>
                  <a:srgbClr val="0000FF"/>
                </a:solidFill>
                <a:cs typeface="+mn-cs"/>
              </a:rPr>
              <a:t>beam electrons</a:t>
            </a:r>
            <a:r>
              <a:rPr lang="en-US" sz="1600" dirty="0" smtClean="0">
                <a:cs typeface="+mn-cs"/>
              </a:rPr>
              <a:t> radiating energetic 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smtClean="0">
                <a:cs typeface="+mn-cs"/>
              </a:rPr>
              <a:t>.</a:t>
            </a:r>
            <a:endParaRPr lang="en-US" sz="1600" dirty="0">
              <a:cs typeface="+mn-cs"/>
            </a:endParaRPr>
          </a:p>
        </p:txBody>
      </p:sp>
      <p:pic>
        <p:nvPicPr>
          <p:cNvPr id="6" name="Image 5" descr="BH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84" y="3494801"/>
            <a:ext cx="3065607" cy="313165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 flipH="1">
            <a:off x="894755" y="1734394"/>
            <a:ext cx="497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ISR</a:t>
            </a:r>
            <a:endParaRPr 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 flipH="1">
            <a:off x="2516897" y="1994133"/>
            <a:ext cx="497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SR</a:t>
            </a:r>
            <a:endParaRPr 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8/23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16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77301" y="1268760"/>
            <a:ext cx="9151660" cy="5205401"/>
            <a:chOff x="0" y="1268760"/>
            <a:chExt cx="9151660" cy="5205401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0" y="1268760"/>
              <a:ext cx="9144000" cy="520540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0" y="1412776"/>
              <a:ext cx="3491880" cy="489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3728" y="5871979"/>
              <a:ext cx="288032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3010" name="Line 2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7269817" y="412951"/>
            <a:ext cx="98424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900" dirty="0" smtClean="0">
                <a:solidFill>
                  <a:srgbClr val="333399"/>
                </a:solidFill>
                <a:latin typeface="Lucida Calligraphy" charset="0"/>
              </a:rPr>
              <a:t>Eric Voutier</a:t>
            </a:r>
            <a:endParaRPr lang="en-US" sz="900" dirty="0">
              <a:solidFill>
                <a:srgbClr val="333399"/>
              </a:solidFill>
              <a:latin typeface="Lucida Calligraphy" charset="0"/>
            </a:endParaRPr>
          </a:p>
        </p:txBody>
      </p:sp>
      <p:pic>
        <p:nvPicPr>
          <p:cNvPr id="15" name="Image 14" descr="log_ip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7583" y="175183"/>
            <a:ext cx="752692" cy="451615"/>
          </a:xfrm>
          <a:prstGeom prst="rect">
            <a:avLst/>
          </a:prstGeom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90500" y="276225"/>
            <a:ext cx="3122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fr-FR" sz="1800" i="1" dirty="0" err="1">
                <a:solidFill>
                  <a:srgbClr val="969696"/>
                </a:solidFill>
                <a:cs typeface="+mn-cs"/>
              </a:rPr>
              <a:t>E</a:t>
            </a:r>
            <a:r>
              <a:rPr lang="fr-FR" sz="1800" i="1" dirty="0" err="1" smtClean="0">
                <a:solidFill>
                  <a:srgbClr val="969696"/>
                </a:solidFill>
                <a:cs typeface="+mn-cs"/>
              </a:rPr>
              <a:t>xperimental</a:t>
            </a:r>
            <a:r>
              <a:rPr lang="fr-FR" sz="1800" i="1" dirty="0" smtClean="0">
                <a:solidFill>
                  <a:srgbClr val="969696"/>
                </a:solidFill>
                <a:cs typeface="+mn-cs"/>
              </a:rPr>
              <a:t> perspectives</a:t>
            </a:r>
            <a:endParaRPr lang="fr-FR" sz="1800" i="1" dirty="0">
              <a:solidFill>
                <a:srgbClr val="B2B2B2"/>
              </a:solidFill>
              <a:cs typeface="+mn-cs"/>
            </a:endParaRPr>
          </a:p>
        </p:txBody>
      </p:sp>
      <p:grpSp>
        <p:nvGrpSpPr>
          <p:cNvPr id="30" name="Grouper 29"/>
          <p:cNvGrpSpPr/>
          <p:nvPr/>
        </p:nvGrpSpPr>
        <p:grpSpPr>
          <a:xfrm>
            <a:off x="6440400" y="3390903"/>
            <a:ext cx="1000992" cy="929351"/>
            <a:chOff x="5272099" y="3924543"/>
            <a:chExt cx="1000992" cy="929351"/>
          </a:xfrm>
        </p:grpSpPr>
        <p:sp>
          <p:nvSpPr>
            <p:cNvPr id="31" name="ZoneTexte 30"/>
            <p:cNvSpPr txBox="1"/>
            <p:nvPr/>
          </p:nvSpPr>
          <p:spPr>
            <a:xfrm flipH="1">
              <a:off x="5272099" y="4576895"/>
              <a:ext cx="10009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E=330 MeV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5769035" y="3924543"/>
              <a:ext cx="0" cy="64812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diamon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er 32"/>
          <p:cNvGrpSpPr/>
          <p:nvPr/>
        </p:nvGrpSpPr>
        <p:grpSpPr>
          <a:xfrm>
            <a:off x="7743600" y="2979926"/>
            <a:ext cx="1000992" cy="929351"/>
            <a:chOff x="5272099" y="3924543"/>
            <a:chExt cx="1000992" cy="929351"/>
          </a:xfrm>
        </p:grpSpPr>
        <p:sp>
          <p:nvSpPr>
            <p:cNvPr id="34" name="ZoneTexte 33"/>
            <p:cNvSpPr txBox="1"/>
            <p:nvPr/>
          </p:nvSpPr>
          <p:spPr>
            <a:xfrm flipH="1">
              <a:off x="5272099" y="4576895"/>
              <a:ext cx="10009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E=495 MeV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V="1">
              <a:off x="5774050" y="3924543"/>
              <a:ext cx="0" cy="64812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diamon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3332" y="5598616"/>
            <a:ext cx="45086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Measurement of the momentum spectrum of scattered electrons</a:t>
            </a:r>
          </a:p>
          <a:p>
            <a:pPr marL="285750" indent="-285750" algn="just">
              <a:buClr>
                <a:srgbClr val="FC6D07"/>
              </a:buClr>
              <a:buFont typeface="Wingdings" charset="2"/>
              <a:buChar char="ü"/>
              <a:defRPr/>
            </a:pPr>
            <a:r>
              <a:rPr lang="en-US" dirty="0" smtClean="0">
                <a:latin typeface="Calibri"/>
                <a:cs typeface="Calibri"/>
              </a:rPr>
              <a:t>Requires very accurate understanding of QED </a:t>
            </a:r>
            <a:r>
              <a:rPr lang="en-US" dirty="0" err="1" smtClean="0">
                <a:latin typeface="Calibri"/>
                <a:cs typeface="Calibri"/>
              </a:rPr>
              <a:t>radiative</a:t>
            </a:r>
            <a:r>
              <a:rPr lang="en-US" dirty="0" smtClean="0">
                <a:latin typeface="Calibri"/>
                <a:cs typeface="Calibri"/>
              </a:rPr>
              <a:t> corrections and FSR (beyond the 2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>
                <a:latin typeface="Calibri"/>
                <a:cs typeface="Calibri"/>
              </a:rPr>
              <a:t> exchange) </a:t>
            </a:r>
          </a:p>
        </p:txBody>
      </p:sp>
      <p:pic>
        <p:nvPicPr>
          <p:cNvPr id="18" name="Image 17" descr="ISR-dat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99" y="1187054"/>
            <a:ext cx="3893615" cy="3898581"/>
          </a:xfrm>
          <a:prstGeom prst="rect">
            <a:avLst/>
          </a:prstGeom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5786693" y="6261055"/>
            <a:ext cx="25366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D60093"/>
              </a:buClr>
              <a:defRPr/>
            </a:pPr>
            <a:r>
              <a:rPr lang="en-US" sz="1600" i="1" dirty="0" smtClean="0">
                <a:solidFill>
                  <a:srgbClr val="0000FF"/>
                </a:solidFill>
                <a:latin typeface="Corbel"/>
                <a:cs typeface="Corbel"/>
              </a:rPr>
              <a:t>Access 2×10</a:t>
            </a:r>
            <a:r>
              <a:rPr lang="en-US" sz="1600" i="1" baseline="30000" dirty="0" smtClean="0">
                <a:solidFill>
                  <a:srgbClr val="0000FF"/>
                </a:solidFill>
                <a:latin typeface="Corbel"/>
                <a:cs typeface="Corbel"/>
              </a:rPr>
              <a:t>-4</a:t>
            </a:r>
            <a:r>
              <a:rPr lang="en-US" sz="1600" i="1" dirty="0" smtClean="0">
                <a:solidFill>
                  <a:srgbClr val="0000FF"/>
                </a:solidFill>
                <a:latin typeface="Corbel"/>
                <a:cs typeface="Corbel"/>
              </a:rPr>
              <a:t> (</a:t>
            </a:r>
            <a:r>
              <a:rPr lang="en-US" sz="1600" i="1" dirty="0" err="1" smtClean="0">
                <a:solidFill>
                  <a:srgbClr val="0000FF"/>
                </a:solidFill>
                <a:latin typeface="Corbel"/>
                <a:cs typeface="Corbel"/>
              </a:rPr>
              <a:t>GeV</a:t>
            </a:r>
            <a:r>
              <a:rPr lang="en-US" sz="1600" i="1" dirty="0" smtClean="0">
                <a:solidFill>
                  <a:srgbClr val="0000FF"/>
                </a:solidFill>
                <a:latin typeface="Corbel"/>
                <a:cs typeface="Corbel"/>
              </a:rPr>
              <a:t>/c</a:t>
            </a:r>
            <a:r>
              <a:rPr lang="en-US" sz="1600" i="1" baseline="30000" dirty="0" smtClean="0">
                <a:solidFill>
                  <a:srgbClr val="0000FF"/>
                </a:solidFill>
                <a:latin typeface="Corbel"/>
                <a:cs typeface="Corbel"/>
              </a:rPr>
              <a:t>2</a:t>
            </a:r>
            <a:r>
              <a:rPr lang="en-US" sz="1600" i="1" dirty="0" smtClean="0">
                <a:solidFill>
                  <a:srgbClr val="0000FF"/>
                </a:solidFill>
                <a:latin typeface="Corbel"/>
                <a:cs typeface="Corbel"/>
              </a:rPr>
              <a:t>)</a:t>
            </a:r>
            <a:r>
              <a:rPr lang="en-US" sz="1600" i="1" baseline="30000" dirty="0" smtClean="0">
                <a:solidFill>
                  <a:srgbClr val="0000FF"/>
                </a:solidFill>
                <a:latin typeface="Corbel"/>
                <a:cs typeface="Corbel"/>
              </a:rPr>
              <a:t>2</a:t>
            </a:r>
            <a:endParaRPr lang="en-US" sz="1600" i="1" baseline="30000" dirty="0">
              <a:solidFill>
                <a:srgbClr val="0000FF"/>
              </a:solidFill>
              <a:latin typeface="Corbel"/>
              <a:cs typeface="Corbel"/>
            </a:endParaRPr>
          </a:p>
        </p:txBody>
      </p:sp>
      <p:sp>
        <p:nvSpPr>
          <p:cNvPr id="39" name="Flèche droite à entaille 38"/>
          <p:cNvSpPr/>
          <p:nvPr/>
        </p:nvSpPr>
        <p:spPr>
          <a:xfrm>
            <a:off x="5379876" y="6282031"/>
            <a:ext cx="565569" cy="279000"/>
          </a:xfrm>
          <a:prstGeom prst="notchedRightArrow">
            <a:avLst>
              <a:gd name="adj1" fmla="val 46832"/>
              <a:gd name="adj2" fmla="val 65406"/>
            </a:avLst>
          </a:prstGeom>
          <a:solidFill>
            <a:srgbClr val="FF415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3944496" y="925513"/>
            <a:ext cx="12740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T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. </a:t>
            </a:r>
            <a:r>
              <a:rPr lang="fr-FR" sz="1000" dirty="0" err="1" smtClean="0">
                <a:solidFill>
                  <a:srgbClr val="5F5F5F"/>
                </a:solidFill>
                <a:latin typeface="Microsoft Sans Serif" charset="0"/>
                <a:cs typeface="+mn-cs"/>
              </a:rPr>
              <a:t>Mihovilovič</a:t>
            </a:r>
            <a:r>
              <a:rPr lang="fr-FR" sz="1000" dirty="0" smtClean="0">
                <a:solidFill>
                  <a:srgbClr val="5F5F5F"/>
                </a:solidFill>
                <a:latin typeface="Microsoft Sans Serif" charset="0"/>
                <a:cs typeface="+mn-cs"/>
              </a:rPr>
              <a:t> et al. </a:t>
            </a:r>
            <a:endParaRPr lang="fr-FR" sz="1000" dirty="0">
              <a:solidFill>
                <a:srgbClr val="5F5F5F"/>
              </a:solidFill>
              <a:latin typeface="Microsoft Sans Serif" charset="0"/>
              <a:cs typeface="+mn-cs"/>
            </a:endParaRPr>
          </a:p>
        </p:txBody>
      </p:sp>
      <p:grpSp>
        <p:nvGrpSpPr>
          <p:cNvPr id="12" name="Grouper 11"/>
          <p:cNvGrpSpPr/>
          <p:nvPr/>
        </p:nvGrpSpPr>
        <p:grpSpPr>
          <a:xfrm>
            <a:off x="5349600" y="3924543"/>
            <a:ext cx="1000992" cy="929351"/>
            <a:chOff x="5272099" y="3924543"/>
            <a:chExt cx="1000992" cy="929351"/>
          </a:xfrm>
        </p:grpSpPr>
        <p:sp>
          <p:nvSpPr>
            <p:cNvPr id="13" name="ZoneTexte 12"/>
            <p:cNvSpPr txBox="1"/>
            <p:nvPr/>
          </p:nvSpPr>
          <p:spPr>
            <a:xfrm flipH="1">
              <a:off x="5272099" y="4576895"/>
              <a:ext cx="100099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E=195 MeV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 flipV="1">
              <a:off x="5774050" y="3924543"/>
              <a:ext cx="0" cy="648120"/>
            </a:xfrm>
            <a:prstGeom prst="straightConnector1">
              <a:avLst/>
            </a:prstGeom>
            <a:ln w="19050" cmpd="sng">
              <a:solidFill>
                <a:srgbClr val="000000"/>
              </a:solidFill>
              <a:headEnd type="diamon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ZoneTexte 25"/>
          <p:cNvSpPr txBox="1"/>
          <p:nvPr/>
        </p:nvSpPr>
        <p:spPr>
          <a:xfrm flipH="1">
            <a:off x="4556310" y="4686067"/>
            <a:ext cx="497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ISR</a:t>
            </a:r>
            <a:endParaRPr 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 flipH="1">
            <a:off x="4848970" y="3682590"/>
            <a:ext cx="4978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+mj-lt"/>
              </a:rPr>
              <a:t>F</a:t>
            </a:r>
            <a:r>
              <a:rPr lang="en-US" sz="1200" b="1" dirty="0" smtClean="0">
                <a:solidFill>
                  <a:srgbClr val="000000"/>
                </a:solidFill>
                <a:latin typeface="+mj-lt"/>
              </a:rPr>
              <a:t>SR</a:t>
            </a:r>
            <a:endParaRPr 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720" y="6629855"/>
            <a:ext cx="1795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i="1" dirty="0" err="1" smtClean="0">
                <a:solidFill>
                  <a:schemeClr val="bg2"/>
                </a:solidFill>
                <a:latin typeface="Footlight MT Light" charset="0"/>
                <a:cs typeface="+mn-cs"/>
              </a:rPr>
              <a:t>Orsay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September 29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-30</a:t>
            </a:r>
            <a:r>
              <a:rPr lang="en-US" sz="900" i="1" baseline="30000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th</a:t>
            </a:r>
            <a:r>
              <a:rPr lang="en-US" sz="900" i="1" dirty="0" smtClean="0">
                <a:solidFill>
                  <a:schemeClr val="bg2"/>
                </a:solidFill>
                <a:latin typeface="Footlight MT Light" charset="0"/>
                <a:cs typeface="+mn-cs"/>
              </a:rPr>
              <a:t>, 2016</a:t>
            </a:r>
            <a:endParaRPr lang="en-US" sz="900" i="1" dirty="0">
              <a:solidFill>
                <a:schemeClr val="bg2"/>
              </a:solidFill>
              <a:latin typeface="Footlight MT Light" charset="0"/>
              <a:cs typeface="+mn-cs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607183" y="6603286"/>
            <a:ext cx="5469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fr-FR" sz="1200" dirty="0" smtClean="0">
                <a:solidFill>
                  <a:srgbClr val="969696"/>
                </a:solidFill>
                <a:cs typeface="+mn-cs"/>
              </a:rPr>
              <a:t>9/23</a:t>
            </a:r>
            <a:endParaRPr lang="fr-FR" sz="1200" dirty="0">
              <a:solidFill>
                <a:srgbClr val="96969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000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113734</TotalTime>
  <Words>2200</Words>
  <Application>Microsoft Office PowerPoint</Application>
  <PresentationFormat>Affichage à l'écran (4:3)</PresentationFormat>
  <Paragraphs>432</Paragraphs>
  <Slides>23</Slides>
  <Notes>23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Modèle par défaut</vt:lpstr>
      <vt:lpstr>Equation</vt:lpstr>
      <vt:lpstr>Équation</vt:lpstr>
      <vt:lpstr>…quation</vt:lpstr>
      <vt:lpstr>Microsoft Éditeur d'équations 3.0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LPSC-IN2P3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Eric Voutier</dc:creator>
  <cp:lastModifiedBy>user</cp:lastModifiedBy>
  <cp:revision>972</cp:revision>
  <dcterms:created xsi:type="dcterms:W3CDTF">2006-05-27T14:32:12Z</dcterms:created>
  <dcterms:modified xsi:type="dcterms:W3CDTF">2016-09-29T22:46:16Z</dcterms:modified>
</cp:coreProperties>
</file>