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309" r:id="rId3"/>
    <p:sldId id="285" r:id="rId4"/>
    <p:sldId id="330" r:id="rId5"/>
    <p:sldId id="257" r:id="rId6"/>
    <p:sldId id="319" r:id="rId7"/>
    <p:sldId id="276" r:id="rId8"/>
    <p:sldId id="269" r:id="rId9"/>
    <p:sldId id="270" r:id="rId10"/>
    <p:sldId id="266" r:id="rId11"/>
    <p:sldId id="273" r:id="rId12"/>
    <p:sldId id="279" r:id="rId13"/>
    <p:sldId id="267" r:id="rId14"/>
    <p:sldId id="268" r:id="rId15"/>
    <p:sldId id="272" r:id="rId16"/>
    <p:sldId id="334" r:id="rId17"/>
    <p:sldId id="322" r:id="rId18"/>
    <p:sldId id="306" r:id="rId19"/>
    <p:sldId id="305" r:id="rId20"/>
    <p:sldId id="263" r:id="rId21"/>
    <p:sldId id="258" r:id="rId22"/>
    <p:sldId id="310" r:id="rId23"/>
    <p:sldId id="312" r:id="rId24"/>
    <p:sldId id="311" r:id="rId25"/>
    <p:sldId id="335" r:id="rId26"/>
    <p:sldId id="320" r:id="rId27"/>
    <p:sldId id="313" r:id="rId28"/>
    <p:sldId id="326" r:id="rId29"/>
    <p:sldId id="329" r:id="rId30"/>
    <p:sldId id="325" r:id="rId31"/>
    <p:sldId id="328" r:id="rId32"/>
    <p:sldId id="260" r:id="rId33"/>
    <p:sldId id="338" r:id="rId34"/>
    <p:sldId id="287" r:id="rId35"/>
    <p:sldId id="339" r:id="rId36"/>
    <p:sldId id="295" r:id="rId37"/>
    <p:sldId id="340" r:id="rId38"/>
    <p:sldId id="281" r:id="rId39"/>
    <p:sldId id="314" r:id="rId40"/>
    <p:sldId id="282" r:id="rId41"/>
    <p:sldId id="336" r:id="rId42"/>
    <p:sldId id="302" r:id="rId43"/>
    <p:sldId id="289" r:id="rId44"/>
    <p:sldId id="321" r:id="rId45"/>
    <p:sldId id="280" r:id="rId46"/>
    <p:sldId id="291" r:id="rId47"/>
    <p:sldId id="304" r:id="rId48"/>
    <p:sldId id="337" r:id="rId49"/>
    <p:sldId id="265" r:id="rId50"/>
    <p:sldId id="323" r:id="rId51"/>
    <p:sldId id="271" r:id="rId52"/>
    <p:sldId id="278" r:id="rId53"/>
    <p:sldId id="277" r:id="rId54"/>
    <p:sldId id="274" r:id="rId55"/>
    <p:sldId id="275" r:id="rId56"/>
    <p:sldId id="324" r:id="rId57"/>
    <p:sldId id="331" r:id="rId58"/>
    <p:sldId id="327" r:id="rId59"/>
    <p:sldId id="294" r:id="rId60"/>
    <p:sldId id="315" r:id="rId61"/>
    <p:sldId id="288" r:id="rId62"/>
    <p:sldId id="301" r:id="rId63"/>
    <p:sldId id="261" r:id="rId64"/>
    <p:sldId id="316" r:id="rId65"/>
    <p:sldId id="290" r:id="rId66"/>
    <p:sldId id="292" r:id="rId67"/>
    <p:sldId id="333" r:id="rId6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B7BF"/>
    <a:srgbClr val="659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8" autoAdjust="0"/>
    <p:restoredTop sz="94660"/>
  </p:normalViewPr>
  <p:slideViewPr>
    <p:cSldViewPr snapToGrid="0">
      <p:cViewPr varScale="1">
        <p:scale>
          <a:sx n="90" d="100"/>
          <a:sy n="90" d="100"/>
        </p:scale>
        <p:origin x="1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984D7-7A2D-4E96-8B30-810AC6CAFA1B}" type="datetimeFigureOut">
              <a:rPr lang="fr-FR" smtClean="0"/>
              <a:t>09/09/2016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0AD33-9217-4BA1-9321-92AFD25D33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619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Résumé de la conférence GR21      D. Verkindt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751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17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287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417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802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444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85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658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511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14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25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1B171-7ED7-49C6-98C3-645786C417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1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6.04856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hyperlink" Target="http://arxiv.org/abs/1602.08492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r21.org/program.html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8.03024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xiv.org/abs/1602.03640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journals.aps.org/prl/abstract/10.1103/PhysRevLett.116.241103" TargetMode="Externa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tif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arxiv.org/abs/1407.5693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" y="0"/>
            <a:ext cx="12173713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502795" y="1931831"/>
            <a:ext cx="71864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Résumé de la conférence GR21</a:t>
            </a:r>
          </a:p>
          <a:p>
            <a:pPr algn="ctr"/>
            <a:endParaRPr lang="fr-FR" sz="4000" b="1" dirty="0" smtClean="0"/>
          </a:p>
          <a:p>
            <a:pPr algn="ctr"/>
            <a:r>
              <a:rPr lang="fr-FR" b="1" dirty="0" smtClean="0"/>
              <a:t>D. Verkindt</a:t>
            </a:r>
            <a:endParaRPr lang="fr-FR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11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 bwMode="auto">
          <a:xfrm>
            <a:off x="2988529" y="210212"/>
            <a:ext cx="6361044" cy="7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9pPr>
          </a:lstStyle>
          <a:p>
            <a:r>
              <a:rPr lang="en-US" dirty="0" smtClean="0"/>
              <a:t>Parameters of the BBH systems</a:t>
            </a:r>
            <a:endParaRPr lang="en-US" dirty="0"/>
          </a:p>
        </p:txBody>
      </p:sp>
      <p:pic>
        <p:nvPicPr>
          <p:cNvPr id="3" name="Content Placeholder 4" descr="Screen Shot 2016-06-12 at 7.45.10 PM.pn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31" r="-11231"/>
          <a:stretch>
            <a:fillRect/>
          </a:stretch>
        </p:blipFill>
        <p:spPr bwMode="auto">
          <a:xfrm>
            <a:off x="1696091" y="1237803"/>
            <a:ext cx="8799818" cy="489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5"/>
          <p:cNvSpPr txBox="1"/>
          <p:nvPr/>
        </p:nvSpPr>
        <p:spPr>
          <a:xfrm>
            <a:off x="9724959" y="3518413"/>
            <a:ext cx="2467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/>
              <a:t>50% and 90% credible regions </a:t>
            </a:r>
            <a:endParaRPr lang="en-US" sz="1600" dirty="0"/>
          </a:p>
        </p:txBody>
      </p:sp>
      <p:sp>
        <p:nvSpPr>
          <p:cNvPr id="5" name="TextBox 2"/>
          <p:cNvSpPr txBox="1"/>
          <p:nvPr/>
        </p:nvSpPr>
        <p:spPr>
          <a:xfrm>
            <a:off x="5477931" y="1120801"/>
            <a:ext cx="1503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9pPr>
          </a:lstStyle>
          <a:p>
            <a:r>
              <a:rPr lang="en-US" sz="1600" dirty="0">
                <a:hlinkClick r:id="rId3"/>
              </a:rPr>
              <a:t>arXiv:1606.04856</a:t>
            </a:r>
            <a:endParaRPr lang="en-US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1092601" y="5858129"/>
            <a:ext cx="216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f</a:t>
            </a:r>
            <a:r>
              <a:rPr lang="fr-FR" sz="1400" dirty="0" err="1" smtClean="0"/>
              <a:t>rom</a:t>
            </a:r>
            <a:r>
              <a:rPr lang="fr-FR" sz="1400" dirty="0" smtClean="0"/>
              <a:t> G. Gonzalez</a:t>
            </a:r>
            <a:endParaRPr lang="fr-FR" sz="14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111651" y="6396052"/>
            <a:ext cx="4114800" cy="365125"/>
          </a:xfrm>
        </p:spPr>
        <p:txBody>
          <a:bodyPr/>
          <a:lstStyle/>
          <a:p>
            <a:r>
              <a:rPr lang="fr-FR" dirty="0" smtClean="0"/>
              <a:t>Résumé de la conférence GR21      D. Verkindt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682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9383" t="17385" r="32315" b="5325"/>
          <a:stretch/>
        </p:blipFill>
        <p:spPr>
          <a:xfrm>
            <a:off x="1442434" y="180304"/>
            <a:ext cx="8409904" cy="62681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8186" y="5872768"/>
            <a:ext cx="2408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S. </a:t>
            </a:r>
            <a:r>
              <a:rPr lang="fr-FR" sz="1400" dirty="0" err="1" smtClean="0"/>
              <a:t>Nissanke</a:t>
            </a:r>
            <a:endParaRPr lang="fr-FR" sz="14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11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43717" t="30533" r="39799" b="62658"/>
          <a:stretch/>
        </p:blipFill>
        <p:spPr>
          <a:xfrm>
            <a:off x="9543524" y="3280283"/>
            <a:ext cx="2282688" cy="53008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543524" y="2668055"/>
            <a:ext cx="2502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Introduce</a:t>
            </a:r>
            <a:r>
              <a:rPr lang="fr-FR" dirty="0" smtClean="0"/>
              <a:t> </a:t>
            </a:r>
            <a:r>
              <a:rPr lang="fr-FR" dirty="0" err="1" smtClean="0"/>
              <a:t>parametrized</a:t>
            </a:r>
            <a:r>
              <a:rPr lang="fr-FR" dirty="0" smtClean="0"/>
              <a:t> violations of GR: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028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1162" t="17033" r="21923" b="7438"/>
          <a:stretch/>
        </p:blipFill>
        <p:spPr>
          <a:xfrm>
            <a:off x="128788" y="886883"/>
            <a:ext cx="6663091" cy="49712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20272" t="16681" r="21724" b="5327"/>
          <a:stretch/>
        </p:blipFill>
        <p:spPr>
          <a:xfrm>
            <a:off x="6854031" y="1550146"/>
            <a:ext cx="5161958" cy="39022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92601" y="5858129"/>
            <a:ext cx="216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f</a:t>
            </a:r>
            <a:r>
              <a:rPr lang="fr-FR" sz="1400" dirty="0" err="1" smtClean="0"/>
              <a:t>rom</a:t>
            </a:r>
            <a:r>
              <a:rPr lang="fr-FR" sz="1400" dirty="0" smtClean="0"/>
              <a:t> M. </a:t>
            </a:r>
            <a:r>
              <a:rPr lang="fr-FR" sz="1400" dirty="0" err="1" smtClean="0"/>
              <a:t>Branchesi</a:t>
            </a:r>
            <a:endParaRPr lang="fr-FR" sz="14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12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581400" y="270456"/>
            <a:ext cx="627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1"/>
                </a:solidFill>
              </a:rPr>
              <a:t>Localisation of the source of GW</a:t>
            </a:r>
            <a:endParaRPr lang="fr-FR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5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/>
        </p:nvSpPr>
        <p:spPr bwMode="auto">
          <a:xfrm>
            <a:off x="2988497" y="188009"/>
            <a:ext cx="6361044" cy="7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defRPr>
            </a:lvl9pPr>
          </a:lstStyle>
          <a:p>
            <a:r>
              <a:rPr lang="en-US" dirty="0" smtClean="0"/>
              <a:t>Multi-messenger Astronomy with Gravitational Waves</a:t>
            </a:r>
            <a:endParaRPr lang="en-US" dirty="0"/>
          </a:p>
        </p:txBody>
      </p:sp>
      <p:grpSp>
        <p:nvGrpSpPr>
          <p:cNvPr id="3" name="Group 1"/>
          <p:cNvGrpSpPr/>
          <p:nvPr/>
        </p:nvGrpSpPr>
        <p:grpSpPr>
          <a:xfrm>
            <a:off x="2121067" y="1063053"/>
            <a:ext cx="8258570" cy="4275374"/>
            <a:chOff x="616064" y="1637294"/>
            <a:chExt cx="8258570" cy="4275374"/>
          </a:xfrm>
        </p:grpSpPr>
        <p:pic>
          <p:nvPicPr>
            <p:cNvPr id="6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9256" y="2309251"/>
              <a:ext cx="2611903" cy="1731867"/>
            </a:xfrm>
            <a:prstGeom prst="rect">
              <a:avLst/>
            </a:prstGeom>
          </p:spPr>
        </p:pic>
        <p:pic>
          <p:nvPicPr>
            <p:cNvPr id="7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712" y="1688392"/>
              <a:ext cx="2275922" cy="1280206"/>
            </a:xfrm>
            <a:prstGeom prst="rect">
              <a:avLst/>
            </a:prstGeom>
          </p:spPr>
        </p:pic>
        <p:pic>
          <p:nvPicPr>
            <p:cNvPr id="8" name="Picture 4" descr="LL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126" y="1637294"/>
              <a:ext cx="1914247" cy="153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6"/>
            <p:cNvSpPr txBox="1"/>
            <p:nvPr/>
          </p:nvSpPr>
          <p:spPr>
            <a:xfrm>
              <a:off x="6654040" y="2890850"/>
              <a:ext cx="2066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9pPr>
            </a:lstStyle>
            <a:p>
              <a:r>
                <a:rPr lang="en-US" sz="2000" dirty="0" smtClean="0"/>
                <a:t>X-rays/Gamma-rays</a:t>
              </a:r>
            </a:p>
          </p:txBody>
        </p:sp>
        <p:sp>
          <p:nvSpPr>
            <p:cNvPr id="10" name="Right Arrow 8"/>
            <p:cNvSpPr/>
            <p:nvPr/>
          </p:nvSpPr>
          <p:spPr>
            <a:xfrm rot="20504054">
              <a:off x="5658130" y="2470120"/>
              <a:ext cx="948602" cy="279103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rot="1095946" flipH="1">
              <a:off x="2747446" y="2470119"/>
              <a:ext cx="948602" cy="279103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70206" y="3110395"/>
              <a:ext cx="20591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9pPr>
            </a:lstStyle>
            <a:p>
              <a:r>
                <a:rPr lang="en-US" sz="2000" dirty="0" smtClean="0"/>
                <a:t>Gravitational Waves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89076" y="1638756"/>
              <a:ext cx="1940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9pPr>
            </a:lstStyle>
            <a:p>
              <a:r>
                <a:rPr lang="en-US" b="1" i="1" dirty="0" smtClean="0"/>
                <a:t>Binary Merger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20504054" flipH="1" flipV="1">
              <a:off x="2747445" y="3621352"/>
              <a:ext cx="948602" cy="279103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35868" y="3561472"/>
              <a:ext cx="2169492" cy="144632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16064" y="5007800"/>
              <a:ext cx="20985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9pPr>
            </a:lstStyle>
            <a:p>
              <a:r>
                <a:rPr lang="en-US" sz="2000" dirty="0" smtClean="0"/>
                <a:t>Visible/Infrared Light</a:t>
              </a:r>
            </a:p>
          </p:txBody>
        </p:sp>
        <p:pic>
          <p:nvPicPr>
            <p:cNvPr id="17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36011" y="4227855"/>
              <a:ext cx="3066358" cy="1312785"/>
            </a:xfrm>
            <a:prstGeom prst="rect">
              <a:avLst/>
            </a:prstGeom>
          </p:spPr>
        </p:pic>
        <p:sp>
          <p:nvSpPr>
            <p:cNvPr id="18" name="Right Arrow 17"/>
            <p:cNvSpPr/>
            <p:nvPr/>
          </p:nvSpPr>
          <p:spPr>
            <a:xfrm rot="5400000">
              <a:off x="4203648" y="4034938"/>
              <a:ext cx="948602" cy="279103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65425" y="5512558"/>
              <a:ext cx="14277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9pPr>
            </a:lstStyle>
            <a:p>
              <a:r>
                <a:rPr lang="en-US" sz="2000" dirty="0" smtClean="0"/>
                <a:t>Radio Waves</a:t>
              </a:r>
            </a:p>
          </p:txBody>
        </p:sp>
        <p:sp>
          <p:nvSpPr>
            <p:cNvPr id="20" name="Right Arrow 19"/>
            <p:cNvSpPr/>
            <p:nvPr/>
          </p:nvSpPr>
          <p:spPr>
            <a:xfrm rot="1095946" flipV="1">
              <a:off x="5630269" y="3669624"/>
              <a:ext cx="948602" cy="279103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pic>
          <p:nvPicPr>
            <p:cNvPr id="21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98712" y="3700188"/>
              <a:ext cx="2265172" cy="142382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235616" y="5196299"/>
              <a:ext cx="10847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2"/>
                  </a:solidFill>
                  <a:latin typeface="Arial Narrow" charset="0"/>
                  <a:ea typeface="+mn-ea"/>
                  <a:cs typeface="+mn-cs"/>
                </a:defRPr>
              </a:lvl9pPr>
            </a:lstStyle>
            <a:p>
              <a:r>
                <a:rPr lang="en-US" sz="2000" dirty="0" smtClean="0"/>
                <a:t>Neutrinos</a:t>
              </a:r>
            </a:p>
          </p:txBody>
        </p:sp>
      </p:grpSp>
      <p:pic>
        <p:nvPicPr>
          <p:cNvPr id="4" name="Picture 2" descr="Screen Shot 2016-06-14 at 6.03.25 P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99" y="4935639"/>
            <a:ext cx="6232388" cy="1734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2362" y="5268955"/>
            <a:ext cx="1503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9pPr>
          </a:lstStyle>
          <a:p>
            <a:r>
              <a:rPr lang="en-US" sz="1600" dirty="0">
                <a:hlinkClick r:id="rId9"/>
              </a:rPr>
              <a:t>arXiv:1602.08492</a:t>
            </a:r>
            <a:endParaRPr lang="en-US" sz="1600" dirty="0"/>
          </a:p>
        </p:txBody>
      </p:sp>
      <p:sp>
        <p:nvSpPr>
          <p:cNvPr id="23" name="ZoneTexte 22"/>
          <p:cNvSpPr txBox="1"/>
          <p:nvPr/>
        </p:nvSpPr>
        <p:spPr>
          <a:xfrm>
            <a:off x="1092601" y="5858129"/>
            <a:ext cx="216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f</a:t>
            </a:r>
            <a:r>
              <a:rPr lang="fr-FR" sz="1400" dirty="0" err="1" smtClean="0"/>
              <a:t>rom</a:t>
            </a:r>
            <a:r>
              <a:rPr lang="fr-FR" sz="1400" dirty="0" smtClean="0"/>
              <a:t> G. Gonzalez</a:t>
            </a:r>
            <a:endParaRPr lang="fr-FR" sz="1400" dirty="0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445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W Observatories_0000_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17" y="0"/>
            <a:ext cx="8083463" cy="606259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04054" y="5459533"/>
            <a:ext cx="216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f</a:t>
            </a:r>
            <a:r>
              <a:rPr lang="fr-FR" sz="1400" dirty="0" err="1" smtClean="0"/>
              <a:t>rom</a:t>
            </a:r>
            <a:r>
              <a:rPr lang="fr-FR" sz="1400" dirty="0" smtClean="0"/>
              <a:t> G. Gonzalez</a:t>
            </a:r>
            <a:endParaRPr lang="fr-FR" sz="14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81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754" y="725399"/>
            <a:ext cx="6941712" cy="541955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90092" y="5625774"/>
            <a:ext cx="2034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S. </a:t>
            </a:r>
            <a:r>
              <a:rPr lang="fr-FR" sz="1400" dirty="0" err="1" smtClean="0"/>
              <a:t>Nissanke</a:t>
            </a:r>
            <a:endParaRPr lang="fr-FR" sz="1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15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104466" y="4755634"/>
            <a:ext cx="1786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660066"/>
                </a:solidFill>
                <a:latin typeface="TrebuchetMS"/>
              </a:rPr>
              <a:t>Sesana,1602.06951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4598831" y="202179"/>
            <a:ext cx="3398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1"/>
                </a:solidFill>
              </a:rPr>
              <a:t>GW multi-</a:t>
            </a:r>
            <a:r>
              <a:rPr lang="fr-FR" sz="2800" b="1" dirty="0" err="1" smtClean="0">
                <a:solidFill>
                  <a:schemeClr val="accent1"/>
                </a:solidFill>
              </a:rPr>
              <a:t>detection</a:t>
            </a:r>
            <a:endParaRPr lang="fr-FR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19773" y="906601"/>
            <a:ext cx="93524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C. </a:t>
            </a:r>
            <a:r>
              <a:rPr lang="fr-FR" b="1" dirty="0" err="1" smtClean="0"/>
              <a:t>Capano</a:t>
            </a:r>
            <a:r>
              <a:rPr lang="fr-FR" dirty="0" smtClean="0"/>
              <a:t>:</a:t>
            </a:r>
          </a:p>
          <a:p>
            <a:r>
              <a:rPr lang="fr-FR" dirty="0" err="1" smtClean="0"/>
              <a:t>Results</a:t>
            </a:r>
            <a:r>
              <a:rPr lang="fr-FR" dirty="0" smtClean="0"/>
              <a:t> of BBH </a:t>
            </a:r>
            <a:r>
              <a:rPr lang="fr-FR" dirty="0" err="1" smtClean="0"/>
              <a:t>searching</a:t>
            </a:r>
            <a:r>
              <a:rPr lang="fr-FR" dirty="0" smtClean="0"/>
              <a:t> in O1</a:t>
            </a:r>
            <a:br>
              <a:rPr lang="fr-FR" dirty="0" smtClean="0"/>
            </a:br>
            <a:r>
              <a:rPr lang="fr-FR" dirty="0" smtClean="0"/>
              <a:t>LVT151012 </a:t>
            </a:r>
            <a:r>
              <a:rPr lang="fr-FR" dirty="0" err="1" smtClean="0"/>
              <a:t>seen</a:t>
            </a:r>
            <a:r>
              <a:rPr lang="fr-FR" dirty="0" smtClean="0"/>
              <a:t> by </a:t>
            </a:r>
            <a:r>
              <a:rPr lang="fr-FR" dirty="0" err="1" smtClean="0"/>
              <a:t>pyCBC</a:t>
            </a:r>
            <a:r>
              <a:rPr lang="fr-FR" dirty="0" smtClean="0"/>
              <a:t> </a:t>
            </a:r>
            <a:r>
              <a:rPr lang="fr-FR" dirty="0" smtClean="0"/>
              <a:t>(FAR=1/2.7y) and </a:t>
            </a:r>
            <a:r>
              <a:rPr lang="fr-FR" dirty="0" err="1" smtClean="0"/>
              <a:t>gstlal</a:t>
            </a:r>
            <a:r>
              <a:rPr lang="fr-FR" dirty="0"/>
              <a:t> </a:t>
            </a:r>
            <a:r>
              <a:rPr lang="fr-FR" dirty="0" smtClean="0"/>
              <a:t>(FAR=1/5.9y) </a:t>
            </a:r>
            <a:r>
              <a:rPr lang="fr-FR" dirty="0" smtClean="0">
                <a:sym typeface="Wingdings" panose="05000000000000000000" pitchFamily="2" charset="2"/>
              </a:rPr>
              <a:t> 87% </a:t>
            </a:r>
            <a:r>
              <a:rPr lang="fr-FR" dirty="0" err="1" smtClean="0">
                <a:sym typeface="Wingdings" panose="05000000000000000000" pitchFamily="2" charset="2"/>
              </a:rPr>
              <a:t>prob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that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it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is</a:t>
            </a:r>
            <a:r>
              <a:rPr lang="fr-FR" dirty="0" smtClean="0">
                <a:sym typeface="Wingdings" panose="05000000000000000000" pitchFamily="2" charset="2"/>
              </a:rPr>
              <a:t> a GW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GW151226 has at least one component </a:t>
            </a:r>
            <a:r>
              <a:rPr lang="fr-FR" dirty="0" err="1" smtClean="0"/>
              <a:t>with</a:t>
            </a:r>
            <a:r>
              <a:rPr lang="fr-FR" dirty="0" smtClean="0"/>
              <a:t> spin &gt; 0.2 …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BBH rate </a:t>
            </a:r>
            <a:r>
              <a:rPr lang="fr-FR" dirty="0" err="1" smtClean="0">
                <a:solidFill>
                  <a:srgbClr val="FF0000"/>
                </a:solidFill>
              </a:rPr>
              <a:t>limit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: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9-240 Gpc</a:t>
            </a:r>
            <a:r>
              <a:rPr lang="fr-FR" baseline="30000" dirty="0" smtClean="0">
                <a:solidFill>
                  <a:srgbClr val="FF0000"/>
                </a:solidFill>
              </a:rPr>
              <a:t>-3</a:t>
            </a:r>
            <a:r>
              <a:rPr lang="fr-FR" dirty="0" smtClean="0">
                <a:solidFill>
                  <a:srgbClr val="FF0000"/>
                </a:solidFill>
              </a:rPr>
              <a:t> yr</a:t>
            </a:r>
            <a:r>
              <a:rPr lang="fr-FR" baseline="30000" dirty="0" smtClean="0">
                <a:solidFill>
                  <a:srgbClr val="FF0000"/>
                </a:solidFill>
              </a:rPr>
              <a:t>-1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endParaRPr lang="fr-FR" dirty="0" smtClean="0">
              <a:solidFill>
                <a:srgbClr val="FF0000"/>
              </a:solidFill>
            </a:endParaRPr>
          </a:p>
          <a:p>
            <a:endParaRPr lang="fr-F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b="1" dirty="0"/>
              <a:t>D. </a:t>
            </a:r>
            <a:r>
              <a:rPr lang="fr-FR" b="1" dirty="0" err="1"/>
              <a:t>Reitze</a:t>
            </a:r>
            <a:r>
              <a:rPr lang="fr-FR" dirty="0"/>
              <a:t>:</a:t>
            </a:r>
          </a:p>
          <a:p>
            <a:r>
              <a:rPr lang="fr-FR" dirty="0"/>
              <a:t>Impact of first </a:t>
            </a:r>
            <a:r>
              <a:rPr lang="fr-FR" dirty="0" err="1"/>
              <a:t>detections</a:t>
            </a:r>
            <a:r>
              <a:rPr lang="fr-FR" dirty="0"/>
              <a:t> on </a:t>
            </a:r>
            <a:r>
              <a:rPr lang="fr-FR" dirty="0" err="1"/>
              <a:t>interferometer</a:t>
            </a:r>
            <a:r>
              <a:rPr lang="fr-FR" dirty="0"/>
              <a:t> design</a:t>
            </a:r>
            <a:br>
              <a:rPr lang="fr-FR" dirty="0"/>
            </a:br>
            <a:r>
              <a:rPr lang="fr-FR" dirty="0"/>
              <a:t>Plans for </a:t>
            </a:r>
            <a:r>
              <a:rPr lang="fr-FR" dirty="0" smtClean="0"/>
              <a:t>O2</a:t>
            </a:r>
          </a:p>
          <a:p>
            <a:endParaRPr lang="fr-FR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b="1" dirty="0" smtClean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fr-FR" b="1" dirty="0" err="1">
                <a:solidFill>
                  <a:schemeClr val="bg1">
                    <a:lumMod val="65000"/>
                  </a:schemeClr>
                </a:solidFill>
              </a:rPr>
              <a:t>Yunes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Annus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mirabilis for NR : 2005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Theoretical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physics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implications of the BBH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merger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GW150914</a:t>
            </a:r>
          </a:p>
          <a:p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Probing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extreme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gravity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Constraints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on post-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newtonian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framework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949263" y="218941"/>
            <a:ext cx="580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GW </a:t>
            </a:r>
            <a:r>
              <a:rPr lang="fr-FR" sz="2400" b="1" dirty="0" err="1" smtClean="0"/>
              <a:t>highlights</a:t>
            </a:r>
            <a:r>
              <a:rPr lang="fr-FR" sz="2400" b="1" dirty="0" smtClean="0"/>
              <a:t> session of Tuesday</a:t>
            </a:r>
            <a:endParaRPr lang="fr-FR" sz="1600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09/09/2016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3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17</a:t>
            </a:fld>
            <a:endParaRPr lang="fr-FR"/>
          </a:p>
        </p:txBody>
      </p:sp>
      <p:pic>
        <p:nvPicPr>
          <p:cNvPr id="9" name="Immagine 23" descr="Joint-plan-schedu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2609"/>
            <a:ext cx="6986672" cy="574286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44103" y="5562719"/>
            <a:ext cx="220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D. </a:t>
            </a:r>
            <a:r>
              <a:rPr lang="fr-FR" sz="1400" dirty="0" err="1" smtClean="0"/>
              <a:t>Reitze</a:t>
            </a:r>
            <a:endParaRPr lang="fr-FR" sz="1400" dirty="0"/>
          </a:p>
        </p:txBody>
      </p:sp>
      <p:sp>
        <p:nvSpPr>
          <p:cNvPr id="5" name="Rectangle 4"/>
          <p:cNvSpPr/>
          <p:nvPr/>
        </p:nvSpPr>
        <p:spPr>
          <a:xfrm>
            <a:off x="7951631" y="1589090"/>
            <a:ext cx="4061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Plans for O2: </a:t>
            </a:r>
            <a:r>
              <a:rPr lang="fr-FR" dirty="0" err="1"/>
              <a:t>start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October</a:t>
            </a:r>
            <a:r>
              <a:rPr lang="fr-FR" dirty="0"/>
              <a:t> 2016, 3+3 </a:t>
            </a:r>
            <a:r>
              <a:rPr lang="fr-FR" dirty="0" err="1"/>
              <a:t>months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1-2 </a:t>
            </a:r>
            <a:r>
              <a:rPr lang="fr-FR" dirty="0" err="1"/>
              <a:t>months</a:t>
            </a:r>
            <a:r>
              <a:rPr lang="fr-FR" dirty="0"/>
              <a:t> </a:t>
            </a:r>
            <a:r>
              <a:rPr lang="fr-FR" dirty="0" smtClean="0"/>
              <a:t>break.</a:t>
            </a:r>
            <a:endParaRPr lang="fr-FR" dirty="0"/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490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18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17662"/>
            <a:ext cx="7943292" cy="5026378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67300" y="5603389"/>
            <a:ext cx="6293557" cy="430887"/>
          </a:xfrm>
          <a:prstGeom prst="rect">
            <a:avLst/>
          </a:prstGeom>
          <a:solidFill>
            <a:srgbClr val="618FF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r>
              <a:rPr lang="en-US" sz="1100" b="0" dirty="0" smtClean="0">
                <a:solidFill>
                  <a:srgbClr val="000000"/>
                </a:solidFill>
              </a:rPr>
              <a:t>Abbott, et al. ,LIGO </a:t>
            </a:r>
            <a:r>
              <a:rPr lang="en-US" sz="1100" b="0" dirty="0">
                <a:solidFill>
                  <a:srgbClr val="000000"/>
                </a:solidFill>
              </a:rPr>
              <a:t>Scientific Collaboration and Virgo Collaboration, “GW150914: The Advanced LIGO Detectors in the Era of First </a:t>
            </a:r>
            <a:r>
              <a:rPr lang="en-US" sz="1100" b="0" dirty="0" smtClean="0">
                <a:solidFill>
                  <a:srgbClr val="000000"/>
                </a:solidFill>
              </a:rPr>
              <a:t>Discoveries”, </a:t>
            </a:r>
            <a:r>
              <a:rPr lang="sk-SK" sz="1100" b="0" dirty="0">
                <a:solidFill>
                  <a:srgbClr val="000000"/>
                </a:solidFill>
              </a:rPr>
              <a:t>Phys. Rev. Lett. </a:t>
            </a:r>
            <a:r>
              <a:rPr lang="sk-SK" sz="1100" dirty="0">
                <a:solidFill>
                  <a:srgbClr val="000000"/>
                </a:solidFill>
              </a:rPr>
              <a:t>116</a:t>
            </a:r>
            <a:r>
              <a:rPr lang="sk-SK" sz="1100" b="0" dirty="0">
                <a:solidFill>
                  <a:srgbClr val="000000"/>
                </a:solidFill>
              </a:rPr>
              <a:t>, </a:t>
            </a:r>
            <a:r>
              <a:rPr lang="sk-SK" sz="1100" b="0" dirty="0" smtClean="0">
                <a:solidFill>
                  <a:srgbClr val="000000"/>
                </a:solidFill>
              </a:rPr>
              <a:t>131103 (2016).</a:t>
            </a:r>
            <a:endParaRPr lang="en-US" sz="1100" dirty="0"/>
          </a:p>
        </p:txBody>
      </p:sp>
      <p:sp>
        <p:nvSpPr>
          <p:cNvPr id="7" name="Title 1"/>
          <p:cNvSpPr>
            <a:spLocks noGrp="1"/>
          </p:cNvSpPr>
          <p:nvPr/>
        </p:nvSpPr>
        <p:spPr bwMode="auto">
          <a:xfrm>
            <a:off x="1542492" y="386672"/>
            <a:ext cx="7239000" cy="46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2400" dirty="0" smtClean="0"/>
              <a:t>The Advanced LIGO Detector Sensitivity During O1</a:t>
            </a:r>
            <a:endParaRPr lang="en-US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1106987" y="5446810"/>
            <a:ext cx="220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D. </a:t>
            </a:r>
            <a:r>
              <a:rPr lang="fr-FR" sz="1400" dirty="0" err="1" smtClean="0"/>
              <a:t>Reitze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8610599" y="1589090"/>
            <a:ext cx="34021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O2:</a:t>
            </a:r>
            <a:endParaRPr lang="fr-FR" dirty="0"/>
          </a:p>
          <a:p>
            <a:r>
              <a:rPr lang="fr-FR" dirty="0"/>
              <a:t>15-25% </a:t>
            </a:r>
            <a:r>
              <a:rPr lang="fr-FR" dirty="0" err="1"/>
              <a:t>sentivity</a:t>
            </a:r>
            <a:r>
              <a:rPr lang="fr-FR" dirty="0"/>
              <a:t> </a:t>
            </a:r>
            <a:r>
              <a:rPr lang="fr-FR" dirty="0" err="1"/>
              <a:t>improvement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respect to O1, </a:t>
            </a:r>
          </a:p>
          <a:p>
            <a:r>
              <a:rPr lang="fr-FR" dirty="0"/>
              <a:t>30-100 Hz noises not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understood</a:t>
            </a:r>
            <a:r>
              <a:rPr lang="fr-FR" dirty="0"/>
              <a:t>: no gain </a:t>
            </a:r>
            <a:r>
              <a:rPr lang="fr-FR" dirty="0" err="1" smtClean="0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521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19</a:t>
            </a:fld>
            <a:endParaRPr lang="fr-FR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794" y="119198"/>
            <a:ext cx="6493304" cy="486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53844" y="5342308"/>
            <a:ext cx="220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D. </a:t>
            </a:r>
            <a:r>
              <a:rPr lang="fr-FR" sz="1400" dirty="0" err="1" smtClean="0"/>
              <a:t>Reitze</a:t>
            </a:r>
            <a:endParaRPr lang="fr-FR" sz="1400" dirty="0"/>
          </a:p>
        </p:txBody>
      </p:sp>
      <p:sp>
        <p:nvSpPr>
          <p:cNvPr id="7" name="Rectangle 6"/>
          <p:cNvSpPr/>
          <p:nvPr/>
        </p:nvSpPr>
        <p:spPr>
          <a:xfrm>
            <a:off x="7951631" y="1589090"/>
            <a:ext cx="4061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Aim</a:t>
            </a:r>
            <a:r>
              <a:rPr lang="fr-FR" dirty="0"/>
              <a:t>: Horizon ~ 90 </a:t>
            </a:r>
            <a:r>
              <a:rPr lang="fr-FR" dirty="0" err="1"/>
              <a:t>Mpc</a:t>
            </a:r>
            <a:endParaRPr lang="fr-FR" dirty="0"/>
          </a:p>
          <a:p>
            <a:r>
              <a:rPr lang="fr-FR" dirty="0" err="1" smtClean="0"/>
              <a:t>Duty</a:t>
            </a:r>
            <a:r>
              <a:rPr lang="fr-FR" dirty="0" smtClean="0"/>
              <a:t> </a:t>
            </a:r>
            <a:r>
              <a:rPr lang="fr-FR" dirty="0"/>
              <a:t>cycle: O1=43%   O2 &gt; 50%</a:t>
            </a:r>
          </a:p>
          <a:p>
            <a:r>
              <a:rPr lang="fr-FR" dirty="0" err="1"/>
              <a:t>Frequency</a:t>
            </a:r>
            <a:r>
              <a:rPr lang="fr-FR" dirty="0"/>
              <a:t> </a:t>
            </a:r>
            <a:r>
              <a:rPr lang="fr-FR" dirty="0" err="1"/>
              <a:t>dependent</a:t>
            </a:r>
            <a:r>
              <a:rPr lang="fr-FR" dirty="0"/>
              <a:t> </a:t>
            </a:r>
            <a:r>
              <a:rPr lang="fr-FR" dirty="0" err="1"/>
              <a:t>squeezing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997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949263" y="218941"/>
            <a:ext cx="5808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GR21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26016" y="1731688"/>
            <a:ext cx="10599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GR21</a:t>
            </a:r>
            <a:r>
              <a:rPr lang="fr-FR" dirty="0" smtClean="0"/>
              <a:t>  :  </a:t>
            </a:r>
            <a:r>
              <a:rPr lang="fr-FR" dirty="0" err="1" smtClean="0"/>
              <a:t>Conference</a:t>
            </a:r>
            <a:r>
              <a:rPr lang="fr-FR" dirty="0" smtClean="0"/>
              <a:t> on General </a:t>
            </a:r>
            <a:r>
              <a:rPr lang="fr-FR" dirty="0" err="1" smtClean="0"/>
              <a:t>Relativity</a:t>
            </a:r>
            <a:r>
              <a:rPr lang="fr-FR" dirty="0" smtClean="0"/>
              <a:t> and Gravitation  , Columbia </a:t>
            </a:r>
            <a:r>
              <a:rPr lang="fr-FR" dirty="0" err="1" smtClean="0"/>
              <a:t>University</a:t>
            </a:r>
            <a:r>
              <a:rPr lang="fr-FR" dirty="0" smtClean="0"/>
              <a:t> , New York , </a:t>
            </a:r>
            <a:r>
              <a:rPr lang="fr-FR" b="1" dirty="0" smtClean="0"/>
              <a:t>10-15 July 2016</a:t>
            </a:r>
          </a:p>
          <a:p>
            <a:r>
              <a:rPr lang="fr-FR" dirty="0" smtClean="0"/>
              <a:t>Sous l’égide de l’ISGRG (International Society on General </a:t>
            </a:r>
            <a:r>
              <a:rPr lang="fr-FR" dirty="0" err="1" smtClean="0"/>
              <a:t>Relativity</a:t>
            </a:r>
            <a:r>
              <a:rPr lang="fr-FR" dirty="0" smtClean="0"/>
              <a:t> and Gravitation)</a:t>
            </a:r>
          </a:p>
          <a:p>
            <a:r>
              <a:rPr lang="fr-FR" dirty="0">
                <a:hlinkClick r:id="rId2"/>
              </a:rPr>
              <a:t>http://</a:t>
            </a:r>
            <a:r>
              <a:rPr lang="fr-FR" dirty="0" smtClean="0">
                <a:hlinkClick r:id="rId2"/>
              </a:rPr>
              <a:t>www.gr21.org/program.html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661377" y="2972456"/>
            <a:ext cx="9616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1955 : GR0 (Berne) : cinquantenaire de la théorie de la relativité. </a:t>
            </a:r>
            <a:r>
              <a:rPr lang="fr-FR" dirty="0" smtClean="0"/>
              <a:t>Nathan </a:t>
            </a:r>
            <a:r>
              <a:rPr lang="fr-FR" dirty="0" err="1" smtClean="0"/>
              <a:t>Rosen</a:t>
            </a:r>
            <a:r>
              <a:rPr lang="fr-FR" dirty="0" smtClean="0"/>
              <a:t> argumente contre l’existence des ondes gravitationnelles</a:t>
            </a:r>
          </a:p>
          <a:p>
            <a:r>
              <a:rPr lang="fr-FR" b="1" dirty="0" smtClean="0"/>
              <a:t>1957 : GR1 (Chapel Hill) : </a:t>
            </a:r>
            <a:r>
              <a:rPr lang="fr-FR" dirty="0" err="1" smtClean="0"/>
              <a:t>Pirani</a:t>
            </a:r>
            <a:r>
              <a:rPr lang="fr-FR" dirty="0" smtClean="0"/>
              <a:t> et Feynman argumentent en faveur de l’existence et de la détection expérimentale des ondes gravitationnelles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14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19773" y="906601"/>
            <a:ext cx="935245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1">
                    <a:lumMod val="65000"/>
                  </a:schemeClr>
                </a:solidFill>
              </a:rPr>
              <a:t>C. </a:t>
            </a:r>
            <a:r>
              <a:rPr lang="fr-FR" b="1" dirty="0" err="1" smtClean="0">
                <a:solidFill>
                  <a:schemeClr val="bg1">
                    <a:lumMod val="65000"/>
                  </a:schemeClr>
                </a:solidFill>
              </a:rPr>
              <a:t>Capano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of BBH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searching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in O1</a:t>
            </a:r>
            <a:br>
              <a:rPr lang="fr-FR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LVT151012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seen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by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pyCBC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gstlal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,</a:t>
            </a:r>
            <a:br>
              <a:rPr lang="fr-FR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GW151226 has at least one component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spin &gt; 0.2 …</a:t>
            </a:r>
            <a:br>
              <a:rPr lang="fr-FR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BBH rate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limit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is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9-240 per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Gpc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and per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year</a:t>
            </a:r>
            <a:endParaRPr lang="fr-FR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fr-F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b="1" dirty="0" smtClean="0">
                <a:solidFill>
                  <a:schemeClr val="bg1">
                    <a:lumMod val="65000"/>
                  </a:schemeClr>
                </a:solidFill>
              </a:rPr>
              <a:t>D. </a:t>
            </a:r>
            <a:r>
              <a:rPr lang="fr-FR" b="1" dirty="0" err="1" smtClean="0">
                <a:solidFill>
                  <a:schemeClr val="bg1">
                    <a:lumMod val="65000"/>
                  </a:schemeClr>
                </a:solidFill>
              </a:rPr>
              <a:t>Reitze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Impact of first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detections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interferometer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design</a:t>
            </a: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Plans for O2</a:t>
            </a:r>
            <a:br>
              <a:rPr lang="fr-FR" dirty="0" smtClean="0">
                <a:solidFill>
                  <a:schemeClr val="bg1">
                    <a:lumMod val="65000"/>
                  </a:schemeClr>
                </a:solidFill>
              </a:rPr>
            </a:br>
            <a:endParaRPr lang="fr-F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b="1" dirty="0"/>
              <a:t>N. </a:t>
            </a:r>
            <a:r>
              <a:rPr lang="fr-FR" b="1" dirty="0" err="1"/>
              <a:t>Yunes</a:t>
            </a:r>
            <a:r>
              <a:rPr lang="fr-FR" dirty="0"/>
              <a:t>:</a:t>
            </a:r>
          </a:p>
          <a:p>
            <a:r>
              <a:rPr lang="fr-FR" dirty="0" err="1"/>
              <a:t>Annus</a:t>
            </a:r>
            <a:r>
              <a:rPr lang="fr-FR" dirty="0"/>
              <a:t> mirabilis for NR : 2005</a:t>
            </a:r>
          </a:p>
          <a:p>
            <a:r>
              <a:rPr lang="fr-FR" dirty="0" err="1"/>
              <a:t>Theoretical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 implications of the BBH </a:t>
            </a:r>
            <a:r>
              <a:rPr lang="fr-FR" dirty="0" err="1"/>
              <a:t>merger</a:t>
            </a:r>
            <a:r>
              <a:rPr lang="fr-FR" dirty="0"/>
              <a:t> GW150914</a:t>
            </a:r>
          </a:p>
          <a:p>
            <a:r>
              <a:rPr lang="fr-FR" dirty="0" err="1"/>
              <a:t>Probing</a:t>
            </a:r>
            <a:r>
              <a:rPr lang="fr-FR" dirty="0"/>
              <a:t> </a:t>
            </a:r>
            <a:r>
              <a:rPr lang="fr-FR" dirty="0" err="1"/>
              <a:t>extreme</a:t>
            </a:r>
            <a:r>
              <a:rPr lang="fr-FR" dirty="0"/>
              <a:t> </a:t>
            </a:r>
            <a:r>
              <a:rPr lang="fr-FR" dirty="0" err="1"/>
              <a:t>gravity</a:t>
            </a:r>
            <a:r>
              <a:rPr lang="fr-FR" dirty="0"/>
              <a:t>.</a:t>
            </a:r>
          </a:p>
          <a:p>
            <a:r>
              <a:rPr lang="fr-FR" dirty="0" err="1"/>
              <a:t>Constraints</a:t>
            </a:r>
            <a:r>
              <a:rPr lang="fr-FR" dirty="0"/>
              <a:t> on post-</a:t>
            </a:r>
            <a:r>
              <a:rPr lang="fr-FR" dirty="0" err="1"/>
              <a:t>newtonian</a:t>
            </a:r>
            <a:r>
              <a:rPr lang="fr-FR" dirty="0"/>
              <a:t> </a:t>
            </a:r>
            <a:r>
              <a:rPr lang="fr-FR" dirty="0" err="1" smtClean="0"/>
              <a:t>framework</a:t>
            </a:r>
            <a:endParaRPr lang="fr-FR" dirty="0" smtClean="0"/>
          </a:p>
          <a:p>
            <a:r>
              <a:rPr lang="fr-FR" dirty="0" smtClean="0"/>
              <a:t>GW </a:t>
            </a:r>
            <a:r>
              <a:rPr lang="fr-FR" dirty="0" err="1" smtClean="0"/>
              <a:t>generation</a:t>
            </a:r>
            <a:r>
              <a:rPr lang="fr-FR" dirty="0" smtClean="0"/>
              <a:t> + GW propagation </a:t>
            </a:r>
            <a:r>
              <a:rPr lang="fr-FR" dirty="0" smtClean="0">
                <a:sym typeface="Wingdings" panose="05000000000000000000" pitchFamily="2" charset="2"/>
              </a:rPr>
              <a:t> test </a:t>
            </a:r>
            <a:r>
              <a:rPr lang="fr-FR" dirty="0" err="1" smtClean="0">
                <a:sym typeface="Wingdings" panose="05000000000000000000" pitchFamily="2" charset="2"/>
              </a:rPr>
              <a:t>fundamental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pillars</a:t>
            </a:r>
            <a:r>
              <a:rPr lang="fr-FR" dirty="0" smtClean="0">
                <a:sym typeface="Wingdings" panose="05000000000000000000" pitchFamily="2" charset="2"/>
              </a:rPr>
              <a:t> of GR</a:t>
            </a:r>
          </a:p>
          <a:p>
            <a:r>
              <a:rPr lang="en-US" dirty="0"/>
              <a:t>GW tests of extreme gravity will necessarily become much stronger</a:t>
            </a:r>
          </a:p>
          <a:p>
            <a:r>
              <a:rPr lang="en-US" dirty="0"/>
              <a:t>More interplay between Particle Theorists and </a:t>
            </a:r>
            <a:r>
              <a:rPr lang="en-US" dirty="0" err="1"/>
              <a:t>eXtreme</a:t>
            </a:r>
            <a:r>
              <a:rPr lang="en-US" dirty="0"/>
              <a:t> Gravity  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949263" y="218941"/>
            <a:ext cx="580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GW </a:t>
            </a:r>
            <a:r>
              <a:rPr lang="fr-FR" sz="2400" b="1" dirty="0" err="1" smtClean="0"/>
              <a:t>highlights</a:t>
            </a:r>
            <a:r>
              <a:rPr lang="fr-FR" sz="2400" b="1" dirty="0" smtClean="0"/>
              <a:t> session of Tuesday</a:t>
            </a:r>
            <a:endParaRPr lang="fr-FR" sz="1600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09/09/2016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112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98426" y="1093371"/>
            <a:ext cx="880163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S. </a:t>
            </a:r>
            <a:r>
              <a:rPr lang="fr-FR" b="1" dirty="0" err="1"/>
              <a:t>Chatterjee</a:t>
            </a:r>
            <a:r>
              <a:rPr lang="fr-FR" b="1" dirty="0"/>
              <a:t> </a:t>
            </a:r>
            <a:r>
              <a:rPr lang="fr-FR" dirty="0"/>
              <a:t>:</a:t>
            </a:r>
          </a:p>
          <a:p>
            <a:r>
              <a:rPr lang="fr-FR" dirty="0" err="1"/>
              <a:t>Fast</a:t>
            </a:r>
            <a:r>
              <a:rPr lang="fr-FR" dirty="0"/>
              <a:t> Radio </a:t>
            </a:r>
            <a:r>
              <a:rPr lang="fr-FR" dirty="0" err="1" smtClean="0"/>
              <a:t>Bursts</a:t>
            </a:r>
            <a:r>
              <a:rPr lang="fr-FR" dirty="0" smtClean="0"/>
              <a:t> (FRB)</a:t>
            </a:r>
            <a:endParaRPr lang="fr-FR" dirty="0"/>
          </a:p>
          <a:p>
            <a:endParaRPr lang="fr-FR" b="1" dirty="0" smtClean="0"/>
          </a:p>
          <a:p>
            <a:r>
              <a:rPr lang="fr-FR" b="1" dirty="0">
                <a:solidFill>
                  <a:schemeClr val="bg1">
                    <a:lumMod val="65000"/>
                  </a:schemeClr>
                </a:solidFill>
              </a:rPr>
              <a:t>J. </a:t>
            </a:r>
            <a:r>
              <a:rPr lang="fr-FR" b="1" dirty="0" err="1">
                <a:solidFill>
                  <a:schemeClr val="bg1">
                    <a:lumMod val="65000"/>
                  </a:schemeClr>
                </a:solidFill>
              </a:rPr>
              <a:t>Weisberg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Last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measurements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on PSR B1913+16</a:t>
            </a:r>
          </a:p>
          <a:p>
            <a:endParaRPr lang="fr-FR" b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b="1" dirty="0" smtClean="0">
                <a:solidFill>
                  <a:schemeClr val="bg1">
                    <a:lumMod val="65000"/>
                  </a:schemeClr>
                </a:solidFill>
              </a:rPr>
              <a:t>N </a:t>
            </a:r>
            <a:r>
              <a:rPr lang="fr-FR" b="1" dirty="0" err="1">
                <a:solidFill>
                  <a:schemeClr val="bg1">
                    <a:lumMod val="65000"/>
                  </a:schemeClr>
                </a:solidFill>
              </a:rPr>
              <a:t>Wex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Precision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tests of 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GR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radio pulsars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Some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history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about the first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papers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of Einstein </a:t>
            </a:r>
            <a:endParaRPr lang="fr-F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Pulsar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observed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in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binary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first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exoplanet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Pulsar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never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observed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in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binary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a black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hole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2003: observation of PSRJ0737-3039: first double pulsar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	Spin periods: 23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ms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/ 2.8 s</a:t>
            </a:r>
          </a:p>
          <a:p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	Orbital </a:t>
            </a:r>
            <a:r>
              <a:rPr lang="fr-FR" sz="1400" dirty="0" err="1">
                <a:solidFill>
                  <a:schemeClr val="bg1">
                    <a:lumMod val="65000"/>
                  </a:schemeClr>
                </a:solidFill>
              </a:rPr>
              <a:t>period</a:t>
            </a: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: 2.45 h</a:t>
            </a:r>
          </a:p>
          <a:p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fr-FR" sz="1400" dirty="0" err="1">
                <a:solidFill>
                  <a:schemeClr val="bg1">
                    <a:lumMod val="65000"/>
                  </a:schemeClr>
                </a:solidFill>
              </a:rPr>
              <a:t>Eccentricity</a:t>
            </a: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: 0.088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2014: PSR J0337+1715: first observation of a triple system: 1 pulsar + 2 white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dwarfs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	P = 2.7 ms, MPSR = 1.44 Mo</a:t>
            </a:r>
          </a:p>
          <a:p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fr-FR" sz="1400" dirty="0" err="1">
                <a:solidFill>
                  <a:schemeClr val="bg1">
                    <a:lumMod val="65000"/>
                  </a:schemeClr>
                </a:solidFill>
              </a:rPr>
              <a:t>Inner</a:t>
            </a: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65000"/>
                  </a:schemeClr>
                </a:solidFill>
              </a:rPr>
              <a:t>orbit</a:t>
            </a: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: 1.63 d, MWD = 0.20 Mo</a:t>
            </a:r>
          </a:p>
          <a:p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	Outer </a:t>
            </a:r>
            <a:r>
              <a:rPr lang="fr-FR" sz="1400" dirty="0" err="1">
                <a:solidFill>
                  <a:schemeClr val="bg1">
                    <a:lumMod val="65000"/>
                  </a:schemeClr>
                </a:solidFill>
              </a:rPr>
              <a:t>orbit</a:t>
            </a:r>
            <a:r>
              <a:rPr lang="fr-FR" sz="1400" dirty="0">
                <a:solidFill>
                  <a:schemeClr val="bg1">
                    <a:lumMod val="65000"/>
                  </a:schemeClr>
                </a:solidFill>
              </a:rPr>
              <a:t>: 327 d, MWD = 0.41 Mo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Pulsar Timing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Array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009810" y="286437"/>
            <a:ext cx="852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Pulsars and radio observations</a:t>
            </a:r>
            <a:endParaRPr lang="fr-FR" sz="4000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09/09/2016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91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22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9217" t="16761" r="32414" b="10556"/>
          <a:stretch/>
        </p:blipFill>
        <p:spPr>
          <a:xfrm>
            <a:off x="2209800" y="242985"/>
            <a:ext cx="8520546" cy="59652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2309" y="5492644"/>
            <a:ext cx="2269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S. </a:t>
            </a:r>
            <a:r>
              <a:rPr lang="fr-FR" sz="1400" dirty="0" err="1" smtClean="0"/>
              <a:t>Chatterjee</a:t>
            </a:r>
            <a:endParaRPr lang="fr-FR" sz="1400" dirty="0" smtClean="0"/>
          </a:p>
        </p:txBody>
      </p:sp>
    </p:spTree>
    <p:extLst>
      <p:ext uri="{BB962C8B-B14F-4D97-AF65-F5344CB8AC3E}">
        <p14:creationId xmlns:p14="http://schemas.microsoft.com/office/powerpoint/2010/main" val="276742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2309" y="5492644"/>
            <a:ext cx="2269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S. </a:t>
            </a:r>
            <a:r>
              <a:rPr lang="fr-FR" sz="1400" dirty="0" err="1" smtClean="0"/>
              <a:t>Chatterjee</a:t>
            </a:r>
            <a:endParaRPr lang="fr-FR" sz="1400" dirty="0" smtClean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23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9431" t="25120" r="32644" b="11836"/>
          <a:stretch/>
        </p:blipFill>
        <p:spPr>
          <a:xfrm>
            <a:off x="2696419" y="1034865"/>
            <a:ext cx="7536873" cy="46116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83998" y="1078786"/>
            <a:ext cx="6544491" cy="8752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027838" y="3961324"/>
            <a:ext cx="6544491" cy="15588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278327" y="364328"/>
            <a:ext cx="503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Que sont les FRB (</a:t>
            </a:r>
            <a:r>
              <a:rPr lang="fr-FR" sz="2400" b="1" dirty="0" err="1" smtClean="0">
                <a:solidFill>
                  <a:schemeClr val="accent1"/>
                </a:solidFill>
              </a:rPr>
              <a:t>Fast</a:t>
            </a:r>
            <a:r>
              <a:rPr lang="fr-FR" sz="2400" b="1" dirty="0" smtClean="0">
                <a:solidFill>
                  <a:schemeClr val="accent1"/>
                </a:solidFill>
              </a:rPr>
              <a:t> Radio </a:t>
            </a:r>
            <a:r>
              <a:rPr lang="fr-FR" sz="2400" b="1" dirty="0" err="1" smtClean="0">
                <a:solidFill>
                  <a:schemeClr val="accent1"/>
                </a:solidFill>
              </a:rPr>
              <a:t>Bursts</a:t>
            </a:r>
            <a:r>
              <a:rPr lang="fr-FR" sz="2400" b="1" dirty="0" smtClean="0">
                <a:solidFill>
                  <a:schemeClr val="accent1"/>
                </a:solidFill>
              </a:rPr>
              <a:t>) ?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6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24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9483" t="16682" r="32711" b="6558"/>
          <a:stretch/>
        </p:blipFill>
        <p:spPr>
          <a:xfrm>
            <a:off x="2209800" y="241178"/>
            <a:ext cx="8190963" cy="611517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2309" y="5492644"/>
            <a:ext cx="2269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S. </a:t>
            </a:r>
            <a:r>
              <a:rPr lang="fr-FR" sz="1400" dirty="0" err="1" smtClean="0"/>
              <a:t>Chatterjee</a:t>
            </a:r>
            <a:endParaRPr lang="fr-FR" sz="14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9213429" y="1498271"/>
            <a:ext cx="2712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DM = dispersion </a:t>
            </a:r>
            <a:r>
              <a:rPr lang="fr-FR" dirty="0" err="1" smtClean="0"/>
              <a:t>measure</a:t>
            </a:r>
            <a:r>
              <a:rPr lang="fr-FR" dirty="0" smtClean="0"/>
              <a:t> = </a:t>
            </a:r>
            <a:r>
              <a:rPr lang="fr-FR" dirty="0" err="1" smtClean="0"/>
              <a:t>column</a:t>
            </a:r>
            <a:r>
              <a:rPr lang="fr-FR" dirty="0" smtClean="0"/>
              <a:t> </a:t>
            </a:r>
            <a:r>
              <a:rPr lang="fr-FR" dirty="0" err="1" smtClean="0"/>
              <a:t>density</a:t>
            </a:r>
            <a:r>
              <a:rPr lang="fr-FR" dirty="0" smtClean="0"/>
              <a:t> of free </a:t>
            </a:r>
            <a:r>
              <a:rPr lang="fr-FR" dirty="0" err="1" smtClean="0"/>
              <a:t>electrons</a:t>
            </a:r>
            <a:r>
              <a:rPr lang="fr-FR" dirty="0" smtClean="0"/>
              <a:t> on the radio </a:t>
            </a:r>
            <a:r>
              <a:rPr lang="fr-FR" dirty="0" err="1" smtClean="0"/>
              <a:t>wave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068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98426" y="1093371"/>
            <a:ext cx="880163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65000"/>
                  </a:schemeClr>
                </a:solidFill>
              </a:rPr>
              <a:t>S. </a:t>
            </a:r>
            <a:r>
              <a:rPr lang="fr-FR" b="1" dirty="0" err="1">
                <a:solidFill>
                  <a:schemeClr val="bg1">
                    <a:lumMod val="65000"/>
                  </a:schemeClr>
                </a:solidFill>
              </a:rPr>
              <a:t>Chatterjee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Fast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Radio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Bursts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b="1" dirty="0" smtClean="0"/>
          </a:p>
          <a:p>
            <a:r>
              <a:rPr lang="fr-FR" b="1" dirty="0"/>
              <a:t>J. </a:t>
            </a:r>
            <a:r>
              <a:rPr lang="fr-FR" b="1" dirty="0" err="1"/>
              <a:t>Weisberg</a:t>
            </a:r>
            <a:r>
              <a:rPr lang="fr-FR" dirty="0"/>
              <a:t>:</a:t>
            </a:r>
          </a:p>
          <a:p>
            <a:r>
              <a:rPr lang="fr-FR" dirty="0"/>
              <a:t>Last </a:t>
            </a:r>
            <a:r>
              <a:rPr lang="fr-FR" dirty="0" err="1"/>
              <a:t>measurements</a:t>
            </a:r>
            <a:r>
              <a:rPr lang="fr-FR" dirty="0"/>
              <a:t> on PSR B1913+16</a:t>
            </a:r>
          </a:p>
          <a:p>
            <a:endParaRPr lang="fr-FR" b="1" dirty="0" smtClean="0"/>
          </a:p>
          <a:p>
            <a:r>
              <a:rPr lang="fr-FR" b="1" dirty="0" smtClean="0"/>
              <a:t>N </a:t>
            </a:r>
            <a:r>
              <a:rPr lang="fr-FR" b="1" dirty="0" err="1"/>
              <a:t>Wex</a:t>
            </a:r>
            <a:r>
              <a:rPr lang="fr-FR" dirty="0"/>
              <a:t>:</a:t>
            </a:r>
          </a:p>
          <a:p>
            <a:r>
              <a:rPr lang="fr-FR" dirty="0" err="1"/>
              <a:t>Precision</a:t>
            </a:r>
            <a:r>
              <a:rPr lang="fr-FR" dirty="0"/>
              <a:t> tests of </a:t>
            </a:r>
            <a:r>
              <a:rPr lang="fr-FR" dirty="0" smtClean="0"/>
              <a:t>GR </a:t>
            </a:r>
            <a:r>
              <a:rPr lang="fr-FR" dirty="0" err="1" smtClean="0"/>
              <a:t>with</a:t>
            </a:r>
            <a:r>
              <a:rPr lang="fr-FR" dirty="0" smtClean="0"/>
              <a:t> radio pulsars</a:t>
            </a:r>
            <a:endParaRPr lang="fr-FR" dirty="0"/>
          </a:p>
          <a:p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history</a:t>
            </a:r>
            <a:r>
              <a:rPr lang="fr-FR" dirty="0"/>
              <a:t> about the first </a:t>
            </a:r>
            <a:r>
              <a:rPr lang="fr-FR" dirty="0" err="1"/>
              <a:t>papers</a:t>
            </a:r>
            <a:r>
              <a:rPr lang="fr-FR" dirty="0"/>
              <a:t> of Einstein </a:t>
            </a:r>
            <a:endParaRPr lang="fr-FR" dirty="0" smtClean="0"/>
          </a:p>
          <a:p>
            <a:r>
              <a:rPr lang="fr-FR" dirty="0"/>
              <a:t>Pulsar </a:t>
            </a:r>
            <a:r>
              <a:rPr lang="fr-FR" dirty="0" err="1"/>
              <a:t>observed</a:t>
            </a:r>
            <a:r>
              <a:rPr lang="fr-FR" dirty="0"/>
              <a:t> in </a:t>
            </a:r>
            <a:r>
              <a:rPr lang="fr-FR" dirty="0" err="1"/>
              <a:t>binary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first </a:t>
            </a:r>
            <a:r>
              <a:rPr lang="fr-FR" dirty="0" err="1"/>
              <a:t>exoplanet</a:t>
            </a:r>
            <a:endParaRPr lang="fr-FR" dirty="0"/>
          </a:p>
          <a:p>
            <a:r>
              <a:rPr lang="fr-FR" dirty="0"/>
              <a:t>Pulsar </a:t>
            </a:r>
            <a:r>
              <a:rPr lang="fr-FR" dirty="0" err="1"/>
              <a:t>never</a:t>
            </a:r>
            <a:r>
              <a:rPr lang="fr-FR" dirty="0"/>
              <a:t> </a:t>
            </a:r>
            <a:r>
              <a:rPr lang="fr-FR" dirty="0" err="1"/>
              <a:t>observed</a:t>
            </a:r>
            <a:r>
              <a:rPr lang="fr-FR" dirty="0"/>
              <a:t> in </a:t>
            </a:r>
            <a:r>
              <a:rPr lang="fr-FR" dirty="0" err="1"/>
              <a:t>binary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black </a:t>
            </a:r>
            <a:r>
              <a:rPr lang="fr-FR" dirty="0" err="1"/>
              <a:t>hole</a:t>
            </a:r>
            <a:endParaRPr lang="fr-FR" dirty="0"/>
          </a:p>
          <a:p>
            <a:r>
              <a:rPr lang="fr-FR" dirty="0"/>
              <a:t>2003: observation of PSRJ0737-3039: first double pulsar</a:t>
            </a:r>
          </a:p>
          <a:p>
            <a:r>
              <a:rPr lang="en-US" sz="1400" dirty="0"/>
              <a:t>	Spin periods: 23 </a:t>
            </a:r>
            <a:r>
              <a:rPr lang="en-US" sz="1400" dirty="0" err="1"/>
              <a:t>ms</a:t>
            </a:r>
            <a:r>
              <a:rPr lang="en-US" sz="1400" dirty="0"/>
              <a:t> / 2.8 s</a:t>
            </a:r>
          </a:p>
          <a:p>
            <a:r>
              <a:rPr lang="fr-FR" sz="1400" dirty="0"/>
              <a:t>	Orbital </a:t>
            </a:r>
            <a:r>
              <a:rPr lang="fr-FR" sz="1400" dirty="0" err="1"/>
              <a:t>period</a:t>
            </a:r>
            <a:r>
              <a:rPr lang="fr-FR" sz="1400" dirty="0"/>
              <a:t>: 2.45 h</a:t>
            </a:r>
          </a:p>
          <a:p>
            <a:r>
              <a:rPr lang="fr-FR" sz="1400" dirty="0"/>
              <a:t>	</a:t>
            </a:r>
            <a:r>
              <a:rPr lang="fr-FR" sz="1400" dirty="0" err="1"/>
              <a:t>Eccentricity</a:t>
            </a:r>
            <a:r>
              <a:rPr lang="fr-FR" sz="1400" dirty="0"/>
              <a:t>: 0.088</a:t>
            </a:r>
          </a:p>
          <a:p>
            <a:r>
              <a:rPr lang="fr-FR" dirty="0"/>
              <a:t>2014: PSR J0337+1715: first observation of a triple system: 1 pulsar + 2 white </a:t>
            </a:r>
            <a:r>
              <a:rPr lang="fr-FR" dirty="0" err="1"/>
              <a:t>dwarfs</a:t>
            </a:r>
            <a:endParaRPr lang="fr-FR" dirty="0"/>
          </a:p>
          <a:p>
            <a:r>
              <a:rPr lang="fr-FR" sz="1400" dirty="0"/>
              <a:t>	P = 2.7 ms, MPSR = 1.44 Mo</a:t>
            </a:r>
          </a:p>
          <a:p>
            <a:r>
              <a:rPr lang="fr-FR" sz="1400" dirty="0"/>
              <a:t>	</a:t>
            </a:r>
            <a:r>
              <a:rPr lang="fr-FR" sz="1400" dirty="0" err="1"/>
              <a:t>Inner</a:t>
            </a:r>
            <a:r>
              <a:rPr lang="fr-FR" sz="1400" dirty="0"/>
              <a:t> </a:t>
            </a:r>
            <a:r>
              <a:rPr lang="fr-FR" sz="1400" dirty="0" err="1"/>
              <a:t>orbit</a:t>
            </a:r>
            <a:r>
              <a:rPr lang="fr-FR" sz="1400" dirty="0"/>
              <a:t>: 1.63 d, MWD = 0.20 Mo</a:t>
            </a:r>
          </a:p>
          <a:p>
            <a:r>
              <a:rPr lang="fr-FR" sz="1400" dirty="0"/>
              <a:t>	Outer </a:t>
            </a:r>
            <a:r>
              <a:rPr lang="fr-FR" sz="1400" dirty="0" err="1"/>
              <a:t>orbit</a:t>
            </a:r>
            <a:r>
              <a:rPr lang="fr-FR" sz="1400" dirty="0"/>
              <a:t>: 327 d, MWD = 0.41 Mo</a:t>
            </a:r>
          </a:p>
          <a:p>
            <a:r>
              <a:rPr lang="fr-FR" dirty="0"/>
              <a:t>Pulsar Timing </a:t>
            </a:r>
            <a:r>
              <a:rPr lang="fr-FR" dirty="0" err="1" smtClean="0"/>
              <a:t>Array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009810" y="286437"/>
            <a:ext cx="852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Pulsars and radio observations</a:t>
            </a:r>
            <a:endParaRPr lang="fr-FR" sz="4000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09/09/2016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83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26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1111" t="20232" r="29537" b="7984"/>
          <a:stretch/>
        </p:blipFill>
        <p:spPr>
          <a:xfrm>
            <a:off x="5773004" y="401696"/>
            <a:ext cx="6388960" cy="46148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13426" t="16977" r="35185" b="3334"/>
          <a:stretch/>
        </p:blipFill>
        <p:spPr>
          <a:xfrm>
            <a:off x="241300" y="401697"/>
            <a:ext cx="5399378" cy="500050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06987" y="5446810"/>
            <a:ext cx="220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J. </a:t>
            </a:r>
            <a:r>
              <a:rPr lang="fr-FR" sz="1400" dirty="0" err="1" smtClean="0"/>
              <a:t>Weisberg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86697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27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7593" t="18992" r="30741" b="4574"/>
          <a:stretch/>
        </p:blipFill>
        <p:spPr>
          <a:xfrm>
            <a:off x="2400300" y="337198"/>
            <a:ext cx="7874000" cy="582865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06987" y="5446810"/>
            <a:ext cx="220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J. </a:t>
            </a:r>
            <a:r>
              <a:rPr lang="fr-FR" sz="1400" dirty="0" err="1" smtClean="0"/>
              <a:t>Weisberg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59442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28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3556" t="14996" r="27778" b="3197"/>
          <a:stretch/>
        </p:blipFill>
        <p:spPr>
          <a:xfrm>
            <a:off x="2843323" y="300445"/>
            <a:ext cx="7162826" cy="596514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92663" y="5500467"/>
            <a:ext cx="1617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N. </a:t>
            </a:r>
            <a:r>
              <a:rPr lang="fr-FR" sz="1400" dirty="0" err="1" smtClean="0"/>
              <a:t>Wex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979806" y="1267097"/>
            <a:ext cx="2459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</a:t>
            </a:r>
            <a:r>
              <a:rPr lang="fr-FR" sz="2800" dirty="0" smtClean="0"/>
              <a:t>ulsar double</a:t>
            </a:r>
          </a:p>
          <a:p>
            <a:r>
              <a:rPr lang="fr-FR" sz="2800" dirty="0" smtClean="0"/>
              <a:t>PSRJ0737-3039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22916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018535" y="1562832"/>
            <a:ext cx="6661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Pulsars Timing </a:t>
            </a:r>
            <a:r>
              <a:rPr lang="fr-FR" sz="4000" b="1" dirty="0" err="1" smtClean="0"/>
              <a:t>Array</a:t>
            </a:r>
            <a:endParaRPr lang="fr-FR" sz="4000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41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87379" y="1543938"/>
            <a:ext cx="105993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4 matins de sessions plénières:</a:t>
            </a:r>
          </a:p>
          <a:p>
            <a:r>
              <a:rPr lang="fr-FR" dirty="0" err="1" smtClean="0"/>
              <a:t>Precision</a:t>
            </a:r>
            <a:r>
              <a:rPr lang="fr-FR" dirty="0" smtClean="0"/>
              <a:t> </a:t>
            </a:r>
            <a:r>
              <a:rPr lang="fr-FR" dirty="0" err="1" smtClean="0"/>
              <a:t>gravity</a:t>
            </a:r>
            <a:r>
              <a:rPr lang="fr-FR" dirty="0" smtClean="0"/>
              <a:t> tests, Black </a:t>
            </a:r>
            <a:r>
              <a:rPr lang="fr-FR" dirty="0" err="1" smtClean="0"/>
              <a:t>Holes</a:t>
            </a:r>
            <a:r>
              <a:rPr lang="fr-FR" dirty="0" smtClean="0"/>
              <a:t>, </a:t>
            </a:r>
            <a:r>
              <a:rPr lang="fr-FR" dirty="0" err="1" smtClean="0"/>
              <a:t>Gravitational</a:t>
            </a:r>
            <a:r>
              <a:rPr lang="fr-FR" dirty="0" smtClean="0"/>
              <a:t> </a:t>
            </a:r>
            <a:r>
              <a:rPr lang="fr-FR" dirty="0" err="1" smtClean="0"/>
              <a:t>waves</a:t>
            </a:r>
            <a:r>
              <a:rPr lang="fr-FR" dirty="0" smtClean="0"/>
              <a:t> </a:t>
            </a:r>
            <a:r>
              <a:rPr lang="fr-FR" dirty="0" err="1" smtClean="0"/>
              <a:t>detection</a:t>
            </a:r>
            <a:r>
              <a:rPr lang="fr-FR" dirty="0" smtClean="0"/>
              <a:t>,</a:t>
            </a:r>
          </a:p>
          <a:p>
            <a:r>
              <a:rPr lang="fr-FR" dirty="0" err="1" smtClean="0"/>
              <a:t>Numerical</a:t>
            </a:r>
            <a:r>
              <a:rPr lang="fr-FR" dirty="0" smtClean="0"/>
              <a:t> </a:t>
            </a:r>
            <a:r>
              <a:rPr lang="fr-FR" dirty="0" err="1" smtClean="0"/>
              <a:t>relativity</a:t>
            </a:r>
            <a:r>
              <a:rPr lang="fr-FR" dirty="0" smtClean="0"/>
              <a:t>, </a:t>
            </a:r>
            <a:r>
              <a:rPr lang="fr-FR" dirty="0" err="1" smtClean="0"/>
              <a:t>symetries</a:t>
            </a:r>
            <a:r>
              <a:rPr lang="fr-FR" dirty="0" smtClean="0"/>
              <a:t> and General </a:t>
            </a:r>
            <a:r>
              <a:rPr lang="fr-FR" dirty="0" err="1" smtClean="0"/>
              <a:t>Relativity</a:t>
            </a:r>
            <a:r>
              <a:rPr lang="fr-FR" dirty="0" smtClean="0"/>
              <a:t>, Quantum tests of </a:t>
            </a:r>
            <a:r>
              <a:rPr lang="fr-FR" dirty="0" err="1" smtClean="0"/>
              <a:t>gravity</a:t>
            </a:r>
            <a:r>
              <a:rPr lang="fr-FR" dirty="0" smtClean="0"/>
              <a:t>, …</a:t>
            </a:r>
          </a:p>
          <a:p>
            <a:endParaRPr lang="fr-FR" dirty="0"/>
          </a:p>
          <a:p>
            <a:r>
              <a:rPr lang="fr-FR" b="1" dirty="0" smtClean="0"/>
              <a:t>4 après-midis de sessions parallèles:</a:t>
            </a:r>
          </a:p>
          <a:p>
            <a:r>
              <a:rPr lang="fr-FR" dirty="0" smtClean="0"/>
              <a:t>- A1 a A4: théorie 1 (exact solutions of General </a:t>
            </a:r>
            <a:r>
              <a:rPr lang="fr-FR" dirty="0" err="1" smtClean="0"/>
              <a:t>Relativity</a:t>
            </a:r>
            <a:r>
              <a:rPr lang="fr-FR" dirty="0" smtClean="0"/>
              <a:t>, </a:t>
            </a:r>
            <a:r>
              <a:rPr lang="fr-FR" dirty="0" err="1" smtClean="0"/>
              <a:t>mathematical</a:t>
            </a:r>
            <a:r>
              <a:rPr lang="fr-FR" dirty="0" smtClean="0"/>
              <a:t> </a:t>
            </a:r>
            <a:r>
              <a:rPr lang="fr-FR" dirty="0" err="1" smtClean="0"/>
              <a:t>relativity</a:t>
            </a:r>
            <a:r>
              <a:rPr lang="fr-FR" dirty="0" smtClean="0"/>
              <a:t>, alternative </a:t>
            </a:r>
            <a:r>
              <a:rPr lang="fr-FR" dirty="0" err="1" smtClean="0"/>
              <a:t>theory</a:t>
            </a:r>
            <a:r>
              <a:rPr lang="fr-FR" dirty="0" smtClean="0"/>
              <a:t> of </a:t>
            </a:r>
            <a:r>
              <a:rPr lang="fr-FR" dirty="0" err="1" smtClean="0"/>
              <a:t>gravity</a:t>
            </a:r>
            <a:r>
              <a:rPr lang="fr-FR" dirty="0" smtClean="0"/>
              <a:t>…)</a:t>
            </a:r>
            <a:endParaRPr lang="fr-FR" dirty="0"/>
          </a:p>
          <a:p>
            <a:r>
              <a:rPr lang="fr-FR" dirty="0" smtClean="0"/>
              <a:t>- B1 a B4: sources (</a:t>
            </a:r>
            <a:r>
              <a:rPr lang="fr-FR" dirty="0" err="1" smtClean="0"/>
              <a:t>astrophysics</a:t>
            </a:r>
            <a:r>
              <a:rPr lang="fr-FR" dirty="0" smtClean="0"/>
              <a:t>, </a:t>
            </a:r>
            <a:r>
              <a:rPr lang="fr-FR" dirty="0" err="1" smtClean="0"/>
              <a:t>numerical</a:t>
            </a:r>
            <a:r>
              <a:rPr lang="fr-FR" dirty="0" smtClean="0"/>
              <a:t> </a:t>
            </a:r>
            <a:r>
              <a:rPr lang="fr-FR" dirty="0" err="1" smtClean="0"/>
              <a:t>relativity</a:t>
            </a:r>
            <a:r>
              <a:rPr lang="fr-FR" dirty="0" smtClean="0"/>
              <a:t>, perturbation </a:t>
            </a:r>
            <a:r>
              <a:rPr lang="fr-FR" dirty="0" err="1" smtClean="0"/>
              <a:t>theory</a:t>
            </a:r>
            <a:r>
              <a:rPr lang="fr-FR" dirty="0" smtClean="0"/>
              <a:t>, </a:t>
            </a:r>
            <a:r>
              <a:rPr lang="fr-FR" dirty="0" err="1" smtClean="0"/>
              <a:t>cosmology</a:t>
            </a:r>
            <a:r>
              <a:rPr lang="fr-FR" dirty="0" smtClean="0"/>
              <a:t>)</a:t>
            </a:r>
          </a:p>
          <a:p>
            <a:r>
              <a:rPr lang="fr-FR" dirty="0" smtClean="0"/>
              <a:t>- C1 a C4: Expérimental (Pulsar timing </a:t>
            </a:r>
            <a:r>
              <a:rPr lang="fr-FR" dirty="0" err="1" smtClean="0"/>
              <a:t>arrays</a:t>
            </a:r>
            <a:r>
              <a:rPr lang="fr-FR" dirty="0" smtClean="0"/>
              <a:t>, GW data </a:t>
            </a:r>
            <a:r>
              <a:rPr lang="fr-FR" dirty="0" err="1" smtClean="0"/>
              <a:t>analysis</a:t>
            </a:r>
            <a:r>
              <a:rPr lang="fr-FR" dirty="0"/>
              <a:t> </a:t>
            </a:r>
            <a:r>
              <a:rPr lang="fr-FR" dirty="0" smtClean="0"/>
              <a:t>and futur detectors, </a:t>
            </a:r>
            <a:r>
              <a:rPr lang="fr-FR" dirty="0" err="1" smtClean="0"/>
              <a:t>experimental</a:t>
            </a:r>
            <a:r>
              <a:rPr lang="fr-FR" dirty="0" smtClean="0"/>
              <a:t> gravitation)</a:t>
            </a:r>
          </a:p>
          <a:p>
            <a:r>
              <a:rPr lang="fr-FR" dirty="0" smtClean="0"/>
              <a:t>- D1 a D4: théorie 2 (quantum </a:t>
            </a:r>
            <a:r>
              <a:rPr lang="fr-FR" dirty="0" err="1" smtClean="0"/>
              <a:t>gravity</a:t>
            </a:r>
            <a:r>
              <a:rPr lang="fr-FR" dirty="0" smtClean="0"/>
              <a:t>, strings, </a:t>
            </a:r>
            <a:r>
              <a:rPr lang="fr-FR" dirty="0" err="1" smtClean="0"/>
              <a:t>branes</a:t>
            </a:r>
            <a:r>
              <a:rPr lang="fr-FR" dirty="0" smtClean="0"/>
              <a:t>, </a:t>
            </a:r>
            <a:r>
              <a:rPr lang="fr-FR" dirty="0" err="1" smtClean="0"/>
              <a:t>entanglement</a:t>
            </a:r>
            <a:r>
              <a:rPr lang="fr-FR" dirty="0" smtClean="0"/>
              <a:t>, …)</a:t>
            </a:r>
          </a:p>
          <a:p>
            <a:r>
              <a:rPr lang="fr-FR" b="1" dirty="0" smtClean="0"/>
              <a:t>+ 1 session spéciale consacrée aux ondes gravitationnelles</a:t>
            </a:r>
          </a:p>
          <a:p>
            <a:r>
              <a:rPr lang="fr-FR" b="1" dirty="0" smtClean="0"/>
              <a:t>+ 1 session posters</a:t>
            </a:r>
          </a:p>
          <a:p>
            <a:endParaRPr lang="fr-FR" dirty="0"/>
          </a:p>
          <a:p>
            <a:r>
              <a:rPr lang="fr-FR" b="1" dirty="0" smtClean="0"/>
              <a:t>+ 1 présentation publique </a:t>
            </a:r>
            <a:r>
              <a:rPr lang="fr-FR" dirty="0" smtClean="0"/>
              <a:t>sur les débuts des détecteurs d’ondes gravitationnelles (R. Weiss, K. </a:t>
            </a:r>
            <a:r>
              <a:rPr lang="fr-FR" dirty="0" err="1" smtClean="0"/>
              <a:t>Thorne</a:t>
            </a:r>
            <a:r>
              <a:rPr lang="fr-FR" dirty="0" smtClean="0"/>
              <a:t>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949263" y="218941"/>
            <a:ext cx="5808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GR21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15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30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5043" t="14150" r="27367" b="3073"/>
          <a:stretch/>
        </p:blipFill>
        <p:spPr>
          <a:xfrm>
            <a:off x="2410448" y="0"/>
            <a:ext cx="8351335" cy="610826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92663" y="5500467"/>
            <a:ext cx="1617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N. </a:t>
            </a:r>
            <a:r>
              <a:rPr lang="fr-FR" sz="1400" dirty="0" err="1" smtClean="0"/>
              <a:t>Wex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63170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31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7841" t="26798" r="39968" b="4631"/>
          <a:stretch/>
        </p:blipFill>
        <p:spPr>
          <a:xfrm>
            <a:off x="2586444" y="300445"/>
            <a:ext cx="5786845" cy="561702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92663" y="5500467"/>
            <a:ext cx="1617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N. </a:t>
            </a:r>
            <a:r>
              <a:rPr lang="fr-FR" sz="1400" dirty="0" err="1" smtClean="0"/>
              <a:t>Wex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8547463" y="940526"/>
            <a:ext cx="3435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hlinkClick r:id="rId3"/>
              </a:rPr>
              <a:t>See</a:t>
            </a:r>
            <a:r>
              <a:rPr lang="fr-FR" dirty="0">
                <a:hlinkClick r:id="rId3"/>
              </a:rPr>
              <a:t> </a:t>
            </a:r>
            <a:r>
              <a:rPr lang="fr-FR" dirty="0" err="1">
                <a:hlinkClick r:id="rId3"/>
              </a:rPr>
              <a:t>also</a:t>
            </a:r>
            <a:r>
              <a:rPr lang="fr-FR" dirty="0">
                <a:hlinkClick r:id="rId3"/>
              </a:rPr>
              <a:t> arXiv:1508.03024</a:t>
            </a:r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NANOgrav</a:t>
            </a:r>
            <a:r>
              <a:rPr lang="fr-FR" dirty="0"/>
              <a:t> </a:t>
            </a:r>
            <a:r>
              <a:rPr lang="fr-FR" dirty="0" err="1"/>
              <a:t>nine</a:t>
            </a:r>
            <a:r>
              <a:rPr lang="fr-FR" dirty="0"/>
              <a:t> </a:t>
            </a:r>
            <a:r>
              <a:rPr lang="fr-FR" dirty="0" err="1"/>
              <a:t>years</a:t>
            </a:r>
            <a:r>
              <a:rPr lang="fr-FR" dirty="0"/>
              <a:t> data set</a:t>
            </a:r>
          </a:p>
          <a:p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373289" y="300445"/>
            <a:ext cx="2094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hlinkClick r:id="rId4"/>
              </a:rPr>
              <a:t>arXiv:1602.03640</a:t>
            </a:r>
            <a:endParaRPr lang="fr-FR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8878186" y="2078777"/>
            <a:ext cx="25451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 the coming decade</a:t>
            </a:r>
            <a:r>
              <a:rPr lang="en-US" sz="1400" dirty="0"/>
              <a:t>, the construction and use of the</a:t>
            </a:r>
          </a:p>
          <a:p>
            <a:r>
              <a:rPr lang="en-US" sz="1400" b="1" dirty="0"/>
              <a:t>Square </a:t>
            </a:r>
            <a:r>
              <a:rPr lang="en-US" sz="1400" b="1" dirty="0" err="1"/>
              <a:t>Kilometre</a:t>
            </a:r>
            <a:r>
              <a:rPr lang="en-US" sz="1400" b="1" dirty="0"/>
              <a:t> Array </a:t>
            </a:r>
            <a:r>
              <a:rPr lang="en-US" sz="1400" dirty="0" smtClean="0"/>
              <a:t>(SKA) will </a:t>
            </a:r>
            <a:r>
              <a:rPr lang="en-US" sz="1400" dirty="0"/>
              <a:t>commence </a:t>
            </a:r>
            <a:r>
              <a:rPr lang="en-US" sz="1400" dirty="0" smtClean="0"/>
              <a:t>and … will multiply </a:t>
            </a:r>
            <a:r>
              <a:rPr lang="en-US" sz="1400" dirty="0"/>
              <a:t>the number of pulsars available for PTA </a:t>
            </a:r>
            <a:r>
              <a:rPr lang="en-US" sz="1400" dirty="0" smtClean="0"/>
              <a:t>research … It </a:t>
            </a:r>
            <a:r>
              <a:rPr lang="en-US" sz="1400" b="1" dirty="0" smtClean="0"/>
              <a:t>will likely </a:t>
            </a:r>
            <a:r>
              <a:rPr lang="en-US" sz="1400" b="1" dirty="0"/>
              <a:t>commence the field of low-frequency GW astronomy</a:t>
            </a:r>
          </a:p>
        </p:txBody>
      </p:sp>
    </p:spTree>
    <p:extLst>
      <p:ext uri="{BB962C8B-B14F-4D97-AF65-F5344CB8AC3E}">
        <p14:creationId xmlns:p14="http://schemas.microsoft.com/office/powerpoint/2010/main" val="281575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38200" y="1102432"/>
            <a:ext cx="105993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C. </a:t>
            </a:r>
            <a:r>
              <a:rPr lang="fr-FR" b="1" dirty="0" smtClean="0">
                <a:sym typeface="Wingdings" panose="05000000000000000000" pitchFamily="2" charset="2"/>
              </a:rPr>
              <a:t>Will</a:t>
            </a:r>
            <a:r>
              <a:rPr lang="fr-FR" dirty="0" smtClean="0">
                <a:sym typeface="Wingdings" panose="05000000000000000000" pitchFamily="2" charset="2"/>
              </a:rPr>
              <a:t>: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GR </a:t>
            </a:r>
            <a:r>
              <a:rPr lang="fr-FR" dirty="0">
                <a:sym typeface="Wingdings" panose="05000000000000000000" pitchFamily="2" charset="2"/>
              </a:rPr>
              <a:t>tests </a:t>
            </a:r>
            <a:r>
              <a:rPr lang="fr-FR" dirty="0" err="1" smtClean="0">
                <a:sym typeface="Wingdings" panose="05000000000000000000" pitchFamily="2" charset="2"/>
              </a:rPr>
              <a:t>review</a:t>
            </a:r>
            <a:endParaRPr lang="fr-FR" dirty="0" smtClean="0">
              <a:sym typeface="Wingdings" panose="05000000000000000000" pitchFamily="2" charset="2"/>
            </a:endParaRPr>
          </a:p>
          <a:p>
            <a:r>
              <a:rPr lang="fr-FR" dirty="0" smtClean="0">
                <a:sym typeface="Wingdings" panose="05000000000000000000" pitchFamily="2" charset="2"/>
              </a:rPr>
              <a:t>MQ </a:t>
            </a:r>
            <a:r>
              <a:rPr lang="fr-FR" dirty="0" err="1" smtClean="0">
                <a:sym typeface="Wingdings" panose="05000000000000000000" pitchFamily="2" charset="2"/>
              </a:rPr>
              <a:t>interference</a:t>
            </a:r>
            <a:r>
              <a:rPr lang="fr-FR" dirty="0" smtClean="0">
                <a:sym typeface="Wingdings" panose="05000000000000000000" pitchFamily="2" charset="2"/>
              </a:rPr>
              <a:t> and </a:t>
            </a:r>
            <a:r>
              <a:rPr lang="fr-FR" dirty="0" err="1" smtClean="0">
                <a:sym typeface="Wingdings" panose="05000000000000000000" pitchFamily="2" charset="2"/>
              </a:rPr>
              <a:t>gravity</a:t>
            </a:r>
            <a:r>
              <a:rPr lang="fr-FR" dirty="0" smtClean="0">
                <a:sym typeface="Wingdings" panose="05000000000000000000" pitchFamily="2" charset="2"/>
              </a:rPr>
              <a:t>: </a:t>
            </a:r>
            <a:r>
              <a:rPr lang="fr-FR" dirty="0" err="1" smtClean="0">
                <a:sym typeface="Wingdings" panose="05000000000000000000" pitchFamily="2" charset="2"/>
              </a:rPr>
              <a:t>Colella</a:t>
            </a:r>
            <a:r>
              <a:rPr lang="fr-FR" dirty="0" smtClean="0">
                <a:sym typeface="Wingdings" panose="05000000000000000000" pitchFamily="2" charset="2"/>
              </a:rPr>
              <a:t> et al. (PRL 34, 23 1975)</a:t>
            </a:r>
          </a:p>
          <a:p>
            <a:r>
              <a:rPr lang="fr-FR" dirty="0" err="1" smtClean="0">
                <a:sym typeface="Wingdings" panose="05000000000000000000" pitchFamily="2" charset="2"/>
              </a:rPr>
              <a:t>Kasevitch</a:t>
            </a:r>
            <a:r>
              <a:rPr lang="fr-FR" dirty="0" smtClean="0">
                <a:sym typeface="Wingdings" panose="05000000000000000000" pitchFamily="2" charset="2"/>
              </a:rPr>
              <a:t> et al.: </a:t>
            </a:r>
            <a:r>
              <a:rPr lang="fr-FR" dirty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fr-FR" dirty="0" smtClean="0">
                <a:sym typeface="Wingdings" panose="05000000000000000000" pitchFamily="2" charset="2"/>
              </a:rPr>
              <a:t>g/g </a:t>
            </a:r>
            <a:r>
              <a:rPr lang="fr-FR" dirty="0">
                <a:sym typeface="Wingdings" panose="05000000000000000000" pitchFamily="2" charset="2"/>
              </a:rPr>
              <a:t>= 10</a:t>
            </a:r>
            <a:r>
              <a:rPr lang="fr-FR" baseline="30000" dirty="0">
                <a:sym typeface="Wingdings" panose="05000000000000000000" pitchFamily="2" charset="2"/>
              </a:rPr>
              <a:t>-6</a:t>
            </a:r>
            <a:r>
              <a:rPr lang="fr-FR" dirty="0">
                <a:sym typeface="Wingdings" panose="05000000000000000000" pitchFamily="2" charset="2"/>
              </a:rPr>
              <a:t> in 1991 </a:t>
            </a:r>
            <a:r>
              <a:rPr lang="fr-FR" dirty="0" smtClean="0">
                <a:sym typeface="Wingdings" panose="05000000000000000000" pitchFamily="2" charset="2"/>
              </a:rPr>
              <a:t>, </a:t>
            </a:r>
            <a:r>
              <a:rPr lang="fr-FR" dirty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fr-FR" dirty="0" smtClean="0">
                <a:sym typeface="Wingdings" panose="05000000000000000000" pitchFamily="2" charset="2"/>
              </a:rPr>
              <a:t>g/g = 2x10</a:t>
            </a:r>
            <a:r>
              <a:rPr lang="fr-FR" baseline="30000" dirty="0" smtClean="0">
                <a:sym typeface="Wingdings" panose="05000000000000000000" pitchFamily="2" charset="2"/>
              </a:rPr>
              <a:t>-11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>
                <a:sym typeface="Wingdings" panose="05000000000000000000" pitchFamily="2" charset="2"/>
              </a:rPr>
              <a:t>in </a:t>
            </a:r>
            <a:r>
              <a:rPr lang="fr-FR" dirty="0" smtClean="0">
                <a:sym typeface="Wingdings" panose="05000000000000000000" pitchFamily="2" charset="2"/>
              </a:rPr>
              <a:t>2014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Tino et al. : </a:t>
            </a:r>
            <a:r>
              <a:rPr lang="fr-FR" dirty="0" smtClean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fr-FR" dirty="0" smtClean="0">
                <a:sym typeface="Wingdings" panose="05000000000000000000" pitchFamily="2" charset="2"/>
              </a:rPr>
              <a:t>G </a:t>
            </a:r>
            <a:r>
              <a:rPr lang="fr-FR" dirty="0">
                <a:sym typeface="Wingdings" panose="05000000000000000000" pitchFamily="2" charset="2"/>
              </a:rPr>
              <a:t>/ G = 10</a:t>
            </a:r>
            <a:r>
              <a:rPr lang="fr-FR" baseline="30000" dirty="0">
                <a:sym typeface="Wingdings" panose="05000000000000000000" pitchFamily="2" charset="2"/>
              </a:rPr>
              <a:t>-4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with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two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atomic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fountains</a:t>
            </a:r>
            <a:endParaRPr lang="fr-FR" dirty="0">
              <a:sym typeface="Wingdings" panose="05000000000000000000" pitchFamily="2" charset="2"/>
            </a:endParaRPr>
          </a:p>
          <a:p>
            <a:endParaRPr lang="fr-FR" dirty="0" smtClean="0"/>
          </a:p>
          <a:p>
            <a:r>
              <a:rPr lang="fr-FR" b="1" dirty="0" smtClean="0"/>
              <a:t>???</a:t>
            </a:r>
            <a:r>
              <a:rPr lang="fr-FR" dirty="0" smtClean="0"/>
              <a:t>:</a:t>
            </a:r>
          </a:p>
          <a:p>
            <a:r>
              <a:rPr lang="fr-FR" dirty="0" smtClean="0"/>
              <a:t>Test </a:t>
            </a:r>
            <a:r>
              <a:rPr lang="fr-FR" dirty="0"/>
              <a:t>of </a:t>
            </a:r>
            <a:r>
              <a:rPr lang="fr-FR" dirty="0" err="1"/>
              <a:t>frequency</a:t>
            </a:r>
            <a:r>
              <a:rPr lang="fr-FR" dirty="0"/>
              <a:t> shift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Galileo satellites on </a:t>
            </a:r>
            <a:r>
              <a:rPr lang="fr-FR" dirty="0" err="1"/>
              <a:t>wrong</a:t>
            </a:r>
            <a:r>
              <a:rPr lang="fr-FR" dirty="0"/>
              <a:t> </a:t>
            </a:r>
            <a:r>
              <a:rPr lang="fr-FR" dirty="0" err="1" smtClean="0"/>
              <a:t>orbits</a:t>
            </a:r>
            <a:r>
              <a:rPr lang="fr-FR" dirty="0" smtClean="0"/>
              <a:t> (e=0.15)</a:t>
            </a:r>
            <a:endParaRPr lang="fr-FR" dirty="0"/>
          </a:p>
          <a:p>
            <a:endParaRPr lang="fr-FR" dirty="0" smtClean="0"/>
          </a:p>
          <a:p>
            <a:r>
              <a:rPr lang="fr-FR" b="1" dirty="0">
                <a:sym typeface="Wingdings" panose="05000000000000000000" pitchFamily="2" charset="2"/>
              </a:rPr>
              <a:t>M. </a:t>
            </a:r>
            <a:r>
              <a:rPr lang="fr-FR" b="1" dirty="0" err="1">
                <a:sym typeface="Wingdings" panose="05000000000000000000" pitchFamily="2" charset="2"/>
              </a:rPr>
              <a:t>Crosta</a:t>
            </a:r>
            <a:r>
              <a:rPr lang="fr-FR" dirty="0">
                <a:sym typeface="Wingdings" panose="05000000000000000000" pitchFamily="2" charset="2"/>
              </a:rPr>
              <a:t>:</a:t>
            </a:r>
          </a:p>
          <a:p>
            <a:r>
              <a:rPr lang="fr-FR" dirty="0">
                <a:sym typeface="Wingdings" panose="05000000000000000000" pitchFamily="2" charset="2"/>
              </a:rPr>
              <a:t>the GAIA </a:t>
            </a:r>
            <a:r>
              <a:rPr lang="fr-FR" dirty="0" err="1">
                <a:sym typeface="Wingdings" panose="05000000000000000000" pitchFamily="2" charset="2"/>
              </a:rPr>
              <a:t>experiment</a:t>
            </a:r>
            <a:r>
              <a:rPr lang="fr-FR" dirty="0">
                <a:sym typeface="Wingdings" panose="05000000000000000000" pitchFamily="2" charset="2"/>
              </a:rPr>
              <a:t>: </a:t>
            </a:r>
            <a:r>
              <a:rPr lang="fr-FR" dirty="0" err="1" smtClean="0">
                <a:sym typeface="Wingdings" panose="05000000000000000000" pitchFamily="2" charset="2"/>
              </a:rPr>
              <a:t>astrometry</a:t>
            </a:r>
            <a:r>
              <a:rPr lang="fr-FR" dirty="0" smtClean="0">
                <a:sym typeface="Wingdings" panose="05000000000000000000" pitchFamily="2" charset="2"/>
              </a:rPr>
              <a:t> over one </a:t>
            </a:r>
            <a:r>
              <a:rPr lang="fr-FR" dirty="0">
                <a:sym typeface="Wingdings" panose="05000000000000000000" pitchFamily="2" charset="2"/>
              </a:rPr>
              <a:t>billion of </a:t>
            </a:r>
            <a:r>
              <a:rPr lang="fr-FR" dirty="0" err="1">
                <a:sym typeface="Wingdings" panose="05000000000000000000" pitchFamily="2" charset="2"/>
              </a:rPr>
              <a:t>galactic</a:t>
            </a:r>
            <a:r>
              <a:rPr lang="fr-FR" dirty="0">
                <a:sym typeface="Wingdings" panose="05000000000000000000" pitchFamily="2" charset="2"/>
              </a:rPr>
              <a:t> stars</a:t>
            </a:r>
          </a:p>
          <a:p>
            <a:endParaRPr lang="fr-FR" dirty="0"/>
          </a:p>
          <a:p>
            <a:r>
              <a:rPr lang="fr-FR" b="1" dirty="0" smtClean="0"/>
              <a:t>M. List</a:t>
            </a:r>
            <a:r>
              <a:rPr lang="fr-FR" dirty="0" smtClean="0"/>
              <a:t>:</a:t>
            </a:r>
          </a:p>
          <a:p>
            <a:r>
              <a:rPr lang="fr-FR" dirty="0" smtClean="0"/>
              <a:t>Satellite MICROSCOPE. Principe d’équivalence mesuré à 10</a:t>
            </a:r>
            <a:r>
              <a:rPr lang="fr-FR" baseline="30000" dirty="0" smtClean="0"/>
              <a:t>-15</a:t>
            </a:r>
            <a:r>
              <a:rPr lang="fr-FR" dirty="0" smtClean="0"/>
              <a:t> </a:t>
            </a:r>
          </a:p>
          <a:p>
            <a:endParaRPr lang="fr-FR" b="1" dirty="0" smtClean="0"/>
          </a:p>
          <a:p>
            <a:r>
              <a:rPr lang="fr-FR" b="1" dirty="0" smtClean="0"/>
              <a:t>J</a:t>
            </a:r>
            <a:r>
              <a:rPr lang="fr-FR" b="1" dirty="0"/>
              <a:t>. </a:t>
            </a:r>
            <a:r>
              <a:rPr lang="fr-FR" b="1" dirty="0" err="1"/>
              <a:t>Maidem</a:t>
            </a:r>
            <a:r>
              <a:rPr lang="fr-FR" dirty="0"/>
              <a:t>:</a:t>
            </a:r>
          </a:p>
          <a:p>
            <a:r>
              <a:rPr lang="fr-FR" dirty="0" err="1"/>
              <a:t>Testing</a:t>
            </a:r>
            <a:r>
              <a:rPr lang="fr-FR" dirty="0"/>
              <a:t> the </a:t>
            </a:r>
            <a:r>
              <a:rPr lang="fr-FR" dirty="0" err="1"/>
              <a:t>strong-field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dirty="0"/>
              <a:t> of General </a:t>
            </a:r>
            <a:r>
              <a:rPr lang="fr-FR" dirty="0" err="1"/>
              <a:t>Relativity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Binary</a:t>
            </a:r>
            <a:r>
              <a:rPr lang="fr-FR" dirty="0"/>
              <a:t> Black Hole </a:t>
            </a:r>
            <a:r>
              <a:rPr lang="fr-FR" dirty="0" smtClean="0"/>
              <a:t>observations</a:t>
            </a: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430595" y="218941"/>
            <a:ext cx="7330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Tests de la Relativité Générale</a:t>
            </a:r>
            <a:endParaRPr lang="fr-FR" sz="4000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38200" y="1102432"/>
            <a:ext cx="105993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C. </a:t>
            </a:r>
            <a:r>
              <a:rPr lang="fr-FR" b="1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Will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:</a:t>
            </a: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GR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tests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review</a:t>
            </a:r>
            <a:endParaRPr lang="fr-FR" dirty="0" smtClean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MQ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interference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and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gravity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Colella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et al. (PRL 34, 23 1975)</a:t>
            </a:r>
          </a:p>
          <a:p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Kasevitch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et al.: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g/g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= 10</a:t>
            </a:r>
            <a:r>
              <a:rPr lang="fr-FR" baseline="300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-6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in 1991 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g/g = 2x10</a:t>
            </a:r>
            <a:r>
              <a:rPr lang="fr-FR" baseline="300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-11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in 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2014</a:t>
            </a: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Tino et al. : 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G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/ G = 10</a:t>
            </a:r>
            <a:r>
              <a:rPr lang="fr-FR" baseline="300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-4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with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two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atomic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fountains</a:t>
            </a:r>
            <a:endParaRPr lang="fr-FR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  <a:p>
            <a:endParaRPr lang="fr-F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b="1" dirty="0" smtClean="0">
                <a:solidFill>
                  <a:schemeClr val="bg1">
                    <a:lumMod val="65000"/>
                  </a:schemeClr>
                </a:solidFill>
              </a:rPr>
              <a:t>???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Test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of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frequency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shift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using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two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Galileo satellites on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wrong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orbits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(e=0.15)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dirty="0" smtClean="0"/>
          </a:p>
          <a:p>
            <a:r>
              <a:rPr lang="fr-FR" b="1" dirty="0">
                <a:sym typeface="Wingdings" panose="05000000000000000000" pitchFamily="2" charset="2"/>
              </a:rPr>
              <a:t>M. </a:t>
            </a:r>
            <a:r>
              <a:rPr lang="fr-FR" b="1" dirty="0" err="1">
                <a:sym typeface="Wingdings" panose="05000000000000000000" pitchFamily="2" charset="2"/>
              </a:rPr>
              <a:t>Crosta</a:t>
            </a:r>
            <a:r>
              <a:rPr lang="fr-FR" dirty="0">
                <a:sym typeface="Wingdings" panose="05000000000000000000" pitchFamily="2" charset="2"/>
              </a:rPr>
              <a:t>:</a:t>
            </a:r>
          </a:p>
          <a:p>
            <a:r>
              <a:rPr lang="fr-FR" dirty="0">
                <a:sym typeface="Wingdings" panose="05000000000000000000" pitchFamily="2" charset="2"/>
              </a:rPr>
              <a:t>the GAIA </a:t>
            </a:r>
            <a:r>
              <a:rPr lang="fr-FR" dirty="0" err="1">
                <a:sym typeface="Wingdings" panose="05000000000000000000" pitchFamily="2" charset="2"/>
              </a:rPr>
              <a:t>experiment</a:t>
            </a:r>
            <a:r>
              <a:rPr lang="fr-FR" dirty="0">
                <a:sym typeface="Wingdings" panose="05000000000000000000" pitchFamily="2" charset="2"/>
              </a:rPr>
              <a:t>: </a:t>
            </a:r>
            <a:r>
              <a:rPr lang="fr-FR" dirty="0" err="1" smtClean="0">
                <a:sym typeface="Wingdings" panose="05000000000000000000" pitchFamily="2" charset="2"/>
              </a:rPr>
              <a:t>astrometry</a:t>
            </a:r>
            <a:r>
              <a:rPr lang="fr-FR" dirty="0" smtClean="0">
                <a:sym typeface="Wingdings" panose="05000000000000000000" pitchFamily="2" charset="2"/>
              </a:rPr>
              <a:t> over one </a:t>
            </a:r>
            <a:r>
              <a:rPr lang="fr-FR" dirty="0">
                <a:sym typeface="Wingdings" panose="05000000000000000000" pitchFamily="2" charset="2"/>
              </a:rPr>
              <a:t>billion of </a:t>
            </a:r>
            <a:r>
              <a:rPr lang="fr-FR" dirty="0" err="1">
                <a:sym typeface="Wingdings" panose="05000000000000000000" pitchFamily="2" charset="2"/>
              </a:rPr>
              <a:t>galactic</a:t>
            </a:r>
            <a:r>
              <a:rPr lang="fr-FR" dirty="0">
                <a:sym typeface="Wingdings" panose="05000000000000000000" pitchFamily="2" charset="2"/>
              </a:rPr>
              <a:t> stars</a:t>
            </a:r>
          </a:p>
          <a:p>
            <a:endParaRPr lang="fr-FR" dirty="0"/>
          </a:p>
          <a:p>
            <a:r>
              <a:rPr lang="fr-FR" b="1" dirty="0" smtClean="0">
                <a:solidFill>
                  <a:schemeClr val="bg1">
                    <a:lumMod val="65000"/>
                  </a:schemeClr>
                </a:solidFill>
              </a:rPr>
              <a:t>M. List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Satellite MICROSCOPE. Principe d’équivalence mesuré à 10</a:t>
            </a:r>
            <a:r>
              <a:rPr lang="fr-FR" baseline="30000" dirty="0" smtClean="0">
                <a:solidFill>
                  <a:schemeClr val="bg1">
                    <a:lumMod val="65000"/>
                  </a:schemeClr>
                </a:solidFill>
              </a:rPr>
              <a:t>-15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endParaRPr lang="fr-FR" b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b="1" dirty="0" smtClean="0">
                <a:solidFill>
                  <a:schemeClr val="bg1">
                    <a:lumMod val="65000"/>
                  </a:schemeClr>
                </a:solidFill>
              </a:rPr>
              <a:t>J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fr-FR" b="1" dirty="0" err="1">
                <a:solidFill>
                  <a:schemeClr val="bg1">
                    <a:lumMod val="65000"/>
                  </a:schemeClr>
                </a:solidFill>
              </a:rPr>
              <a:t>Maidem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Testing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the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strong-field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dynamics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of General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Relativity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Binary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Black Hole 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observations</a:t>
            </a:r>
            <a:endParaRPr lang="fr-FR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430595" y="218941"/>
            <a:ext cx="7330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Tests de la Relativité Générale</a:t>
            </a:r>
            <a:endParaRPr lang="fr-FR" sz="4000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87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34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22934" t="20591" r="25166" b="17558"/>
          <a:stretch/>
        </p:blipFill>
        <p:spPr>
          <a:xfrm>
            <a:off x="332793" y="0"/>
            <a:ext cx="7820607" cy="524001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63879" y="5736921"/>
            <a:ext cx="2054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M. </a:t>
            </a:r>
            <a:r>
              <a:rPr lang="fr-FR" sz="1400" dirty="0" err="1" smtClean="0"/>
              <a:t>Crosta</a:t>
            </a:r>
            <a:endParaRPr lang="fr-FR" sz="1400" dirty="0"/>
          </a:p>
        </p:txBody>
      </p:sp>
      <p:sp>
        <p:nvSpPr>
          <p:cNvPr id="3" name="ZoneTexte 2"/>
          <p:cNvSpPr txBox="1"/>
          <p:nvPr/>
        </p:nvSpPr>
        <p:spPr>
          <a:xfrm>
            <a:off x="8153400" y="1881344"/>
            <a:ext cx="37729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real Galilean experiment in </a:t>
            </a:r>
            <a:r>
              <a:rPr lang="en-US" dirty="0" smtClean="0"/>
              <a:t>space:</a:t>
            </a:r>
          </a:p>
          <a:p>
            <a:r>
              <a:rPr lang="en-US" dirty="0" smtClean="0"/>
              <a:t>a </a:t>
            </a:r>
            <a:r>
              <a:rPr lang="en-US" dirty="0"/>
              <a:t>massive repetition of the </a:t>
            </a:r>
            <a:r>
              <a:rPr lang="en-US" dirty="0" err="1"/>
              <a:t>Eddington</a:t>
            </a:r>
            <a:r>
              <a:rPr lang="en-US" dirty="0"/>
              <a:t> et al.</a:t>
            </a:r>
          </a:p>
          <a:p>
            <a:r>
              <a:rPr lang="en-US" dirty="0"/>
              <a:t>A</a:t>
            </a:r>
            <a:r>
              <a:rPr lang="en-US" dirty="0" smtClean="0"/>
              <a:t>strometric </a:t>
            </a:r>
            <a:r>
              <a:rPr lang="en-US" dirty="0"/>
              <a:t>test of GR with 21st century technology, thank to the interfacing </a:t>
            </a:r>
            <a:r>
              <a:rPr lang="en-US" dirty="0" smtClean="0"/>
              <a:t>of </a:t>
            </a:r>
            <a:r>
              <a:rPr lang="fr-FR" dirty="0" err="1" smtClean="0"/>
              <a:t>analytical&amp;numerical</a:t>
            </a:r>
            <a:r>
              <a:rPr lang="fr-FR" dirty="0" smtClean="0"/>
              <a:t> </a:t>
            </a:r>
            <a:r>
              <a:rPr lang="fr-FR" dirty="0" err="1"/>
              <a:t>relativity</a:t>
            </a:r>
            <a:r>
              <a:rPr lang="fr-FR" dirty="0"/>
              <a:t> </a:t>
            </a:r>
            <a:r>
              <a:rPr lang="fr-FR" dirty="0" err="1"/>
              <a:t>methods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246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38200" y="1102432"/>
            <a:ext cx="105993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C. </a:t>
            </a:r>
            <a:r>
              <a:rPr lang="fr-FR" b="1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Will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:</a:t>
            </a: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GR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tests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review</a:t>
            </a:r>
            <a:endParaRPr lang="fr-FR" dirty="0" smtClean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MQ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interference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and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gravity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Colella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et al. (PRL 34, 23 1975)</a:t>
            </a:r>
          </a:p>
          <a:p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Kasevitch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et al.: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g/g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= 10</a:t>
            </a:r>
            <a:r>
              <a:rPr lang="fr-FR" baseline="300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-6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in 1991 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g/g = 2x10</a:t>
            </a:r>
            <a:r>
              <a:rPr lang="fr-FR" baseline="300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-11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in 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2014</a:t>
            </a: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Tino et al. : 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G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/ G = 10</a:t>
            </a:r>
            <a:r>
              <a:rPr lang="fr-FR" baseline="300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-4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with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two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atomic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fountains</a:t>
            </a:r>
            <a:endParaRPr lang="fr-FR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  <a:p>
            <a:endParaRPr lang="fr-F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b="1" dirty="0" smtClean="0">
                <a:solidFill>
                  <a:schemeClr val="bg1">
                    <a:lumMod val="65000"/>
                  </a:schemeClr>
                </a:solidFill>
              </a:rPr>
              <a:t>???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Test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of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frequency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shift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using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two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Galileo satellites on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wrong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orbits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(e=0.15)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M. </a:t>
            </a:r>
            <a:r>
              <a:rPr lang="fr-FR" b="1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Crosta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: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the GAIA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experiment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astrometry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over one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billion of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galactic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stars</a:t>
            </a:r>
          </a:p>
          <a:p>
            <a:endParaRPr lang="fr-FR" dirty="0"/>
          </a:p>
          <a:p>
            <a:r>
              <a:rPr lang="fr-FR" b="1" dirty="0" smtClean="0"/>
              <a:t>M. List</a:t>
            </a:r>
            <a:r>
              <a:rPr lang="fr-FR" dirty="0" smtClean="0"/>
              <a:t>:</a:t>
            </a:r>
          </a:p>
          <a:p>
            <a:r>
              <a:rPr lang="fr-FR" dirty="0" smtClean="0"/>
              <a:t>Satellite MICROSCOPE. Principe d’équivalence mesuré à 10</a:t>
            </a:r>
            <a:r>
              <a:rPr lang="fr-FR" baseline="30000" dirty="0" smtClean="0"/>
              <a:t>-15</a:t>
            </a:r>
            <a:r>
              <a:rPr lang="fr-FR" dirty="0" smtClean="0"/>
              <a:t> </a:t>
            </a:r>
          </a:p>
          <a:p>
            <a:endParaRPr lang="fr-FR" b="1" dirty="0" smtClean="0"/>
          </a:p>
          <a:p>
            <a:r>
              <a:rPr lang="fr-FR" b="1" dirty="0" smtClean="0">
                <a:solidFill>
                  <a:schemeClr val="bg1">
                    <a:lumMod val="65000"/>
                  </a:schemeClr>
                </a:solidFill>
              </a:rPr>
              <a:t>J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fr-FR" b="1" dirty="0" err="1">
                <a:solidFill>
                  <a:schemeClr val="bg1">
                    <a:lumMod val="65000"/>
                  </a:schemeClr>
                </a:solidFill>
              </a:rPr>
              <a:t>Maidem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Testing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the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strong-field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dynamics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of General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Relativity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Binary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Black Hole 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observations</a:t>
            </a:r>
            <a:endParaRPr lang="fr-FR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430595" y="218941"/>
            <a:ext cx="7330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Tests de la Relativité Générale</a:t>
            </a:r>
            <a:endParaRPr lang="fr-FR" sz="4000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47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36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0122" t="17467" r="25951" b="39564"/>
          <a:stretch/>
        </p:blipFill>
        <p:spPr>
          <a:xfrm>
            <a:off x="446761" y="1378004"/>
            <a:ext cx="7364057" cy="295614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77238" y="4960307"/>
            <a:ext cx="17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M. List</a:t>
            </a:r>
            <a:endParaRPr lang="fr-FR" sz="1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26049" t="27312" r="46919" b="8770"/>
          <a:stretch/>
        </p:blipFill>
        <p:spPr>
          <a:xfrm>
            <a:off x="8793606" y="2054269"/>
            <a:ext cx="2377188" cy="335697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610600" y="865795"/>
            <a:ext cx="3770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MICROSCOPE </a:t>
            </a:r>
            <a:r>
              <a:rPr lang="fr-FR" sz="2400" b="1" dirty="0" err="1" smtClean="0">
                <a:solidFill>
                  <a:schemeClr val="accent1"/>
                </a:solidFill>
              </a:rPr>
              <a:t>Successful</a:t>
            </a:r>
            <a:r>
              <a:rPr lang="fr-FR" sz="2400" b="1" dirty="0" smtClean="0">
                <a:solidFill>
                  <a:schemeClr val="accent1"/>
                </a:solidFill>
              </a:rPr>
              <a:t> </a:t>
            </a:r>
            <a:r>
              <a:rPr lang="fr-FR" sz="2400" b="1" dirty="0" err="1" smtClean="0">
                <a:solidFill>
                  <a:schemeClr val="accent1"/>
                </a:solidFill>
              </a:rPr>
              <a:t>launch</a:t>
            </a:r>
            <a:r>
              <a:rPr lang="fr-FR" sz="2400" b="1" dirty="0" smtClean="0">
                <a:solidFill>
                  <a:schemeClr val="accent1"/>
                </a:solidFill>
              </a:rPr>
              <a:t> in April 2016…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30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38200" y="1102432"/>
            <a:ext cx="105993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C. </a:t>
            </a:r>
            <a:r>
              <a:rPr lang="fr-FR" b="1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Will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:</a:t>
            </a: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GR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tests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review</a:t>
            </a:r>
            <a:endParaRPr lang="fr-FR" dirty="0" smtClean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MQ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interference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and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gravity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Colella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et al. (PRL 34, 23 1975)</a:t>
            </a:r>
          </a:p>
          <a:p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Kasevitch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et al.: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g/g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= 10</a:t>
            </a:r>
            <a:r>
              <a:rPr lang="fr-FR" baseline="300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-6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in 1991 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g/g = 2x10</a:t>
            </a:r>
            <a:r>
              <a:rPr lang="fr-FR" baseline="300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-11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in 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2014</a:t>
            </a: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Tino et al. : 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G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/ G = 10</a:t>
            </a:r>
            <a:r>
              <a:rPr lang="fr-FR" baseline="300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-4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with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two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atomic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fountains</a:t>
            </a:r>
            <a:endParaRPr lang="fr-FR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  <a:p>
            <a:endParaRPr lang="fr-F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b="1" dirty="0" smtClean="0">
                <a:solidFill>
                  <a:schemeClr val="bg1">
                    <a:lumMod val="65000"/>
                  </a:schemeClr>
                </a:solidFill>
              </a:rPr>
              <a:t>???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Test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of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frequency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shift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using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two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Galileo satellites on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wrong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orbits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(e=0.15)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b="1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M. </a:t>
            </a:r>
            <a:r>
              <a:rPr lang="fr-FR" b="1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Crosta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: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the GAIA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experiment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astrometry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over one 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billion of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galactic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stars</a:t>
            </a:r>
          </a:p>
          <a:p>
            <a:endParaRPr lang="fr-FR" dirty="0"/>
          </a:p>
          <a:p>
            <a:r>
              <a:rPr lang="fr-FR" b="1" dirty="0" smtClean="0">
                <a:solidFill>
                  <a:schemeClr val="bg1">
                    <a:lumMod val="65000"/>
                  </a:schemeClr>
                </a:solidFill>
              </a:rPr>
              <a:t>M. List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Satellite MICROSCOPE. Principe d’équivalence mesuré à 10</a:t>
            </a:r>
            <a:r>
              <a:rPr lang="fr-FR" baseline="30000" dirty="0" smtClean="0">
                <a:solidFill>
                  <a:schemeClr val="bg1">
                    <a:lumMod val="65000"/>
                  </a:schemeClr>
                </a:solidFill>
              </a:rPr>
              <a:t>-15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endParaRPr lang="fr-FR" b="1" dirty="0" smtClean="0"/>
          </a:p>
          <a:p>
            <a:r>
              <a:rPr lang="fr-FR" b="1" dirty="0" smtClean="0"/>
              <a:t>J</a:t>
            </a:r>
            <a:r>
              <a:rPr lang="fr-FR" b="1" dirty="0"/>
              <a:t>. </a:t>
            </a:r>
            <a:r>
              <a:rPr lang="fr-FR" b="1" dirty="0" err="1"/>
              <a:t>Maidem</a:t>
            </a:r>
            <a:r>
              <a:rPr lang="fr-FR" dirty="0"/>
              <a:t>:</a:t>
            </a:r>
          </a:p>
          <a:p>
            <a:r>
              <a:rPr lang="fr-FR" dirty="0" err="1"/>
              <a:t>Testing</a:t>
            </a:r>
            <a:r>
              <a:rPr lang="fr-FR" dirty="0"/>
              <a:t> the </a:t>
            </a:r>
            <a:r>
              <a:rPr lang="fr-FR" dirty="0" err="1"/>
              <a:t>strong-field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dirty="0"/>
              <a:t> of General </a:t>
            </a:r>
            <a:r>
              <a:rPr lang="fr-FR" dirty="0" err="1"/>
              <a:t>Relativity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Binary</a:t>
            </a:r>
            <a:r>
              <a:rPr lang="fr-FR" dirty="0"/>
              <a:t> Black Hole </a:t>
            </a:r>
            <a:r>
              <a:rPr lang="fr-FR" dirty="0" smtClean="0"/>
              <a:t>observations</a:t>
            </a:r>
            <a:endParaRPr lang="fr-FR" dirty="0">
              <a:sym typeface="Wingdings" panose="05000000000000000000" pitchFamily="2" charset="2"/>
            </a:endParaRPr>
          </a:p>
          <a:p>
            <a:endParaRPr lang="fr-FR" dirty="0" smtClean="0">
              <a:sym typeface="Wingdings" panose="05000000000000000000" pitchFamily="2" charset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430595" y="218941"/>
            <a:ext cx="7330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Tests de la Relativité Générale</a:t>
            </a:r>
            <a:endParaRPr lang="fr-FR" sz="4000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45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55242" y="5461150"/>
            <a:ext cx="1854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J. </a:t>
            </a:r>
            <a:r>
              <a:rPr lang="fr-FR" sz="1400" dirty="0" err="1" smtClean="0"/>
              <a:t>Meidam</a:t>
            </a:r>
            <a:endParaRPr lang="fr-FR" sz="14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38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928820" y="537505"/>
            <a:ext cx="34143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400" dirty="0">
                <a:solidFill>
                  <a:srgbClr val="666666"/>
                </a:solidFill>
              </a:rPr>
              <a:t>Yunes at al., arXiv:1603.08955 [gr-qc] (2016)</a:t>
            </a:r>
            <a:endParaRPr lang="fr-FR" sz="1400" dirty="0"/>
          </a:p>
        </p:txBody>
      </p:sp>
      <p:pic>
        <p:nvPicPr>
          <p:cNvPr id="10" name="Screen Shot 2016-06-21 at 11.55.40.png"/>
          <p:cNvPicPr>
            <a:picLocks noChangeAspect="1"/>
          </p:cNvPicPr>
          <p:nvPr/>
        </p:nvPicPr>
        <p:blipFill>
          <a:blip r:embed="rId2">
            <a:extLst/>
          </a:blip>
          <a:srcRect l="1757" t="4160" r="1513" b="2177"/>
          <a:stretch>
            <a:fillRect/>
          </a:stretch>
        </p:blipFill>
        <p:spPr>
          <a:xfrm>
            <a:off x="2791754" y="845282"/>
            <a:ext cx="7283675" cy="523914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ZoneTexte 8"/>
          <p:cNvSpPr txBox="1"/>
          <p:nvPr/>
        </p:nvSpPr>
        <p:spPr>
          <a:xfrm>
            <a:off x="3085579" y="0"/>
            <a:ext cx="5525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GW150914 </a:t>
            </a:r>
            <a:r>
              <a:rPr lang="fr-FR" sz="3200" b="1" dirty="0" err="1" smtClean="0"/>
              <a:t>within</a:t>
            </a:r>
            <a:r>
              <a:rPr lang="fr-FR" sz="3200" b="1" dirty="0" smtClean="0"/>
              <a:t> GR tests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85267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38200" y="1405554"/>
            <a:ext cx="105993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b="1" dirty="0" smtClean="0">
                <a:sym typeface="Wingdings" panose="05000000000000000000" pitchFamily="2" charset="2"/>
              </a:rPr>
              <a:t>J. Miller</a:t>
            </a:r>
            <a:r>
              <a:rPr lang="fr-FR" dirty="0" smtClean="0">
                <a:sym typeface="Wingdings" panose="05000000000000000000" pitchFamily="2" charset="2"/>
              </a:rPr>
              <a:t>:</a:t>
            </a:r>
          </a:p>
          <a:p>
            <a:r>
              <a:rPr lang="fr-FR" dirty="0" err="1" smtClean="0">
                <a:sym typeface="Wingdings" panose="05000000000000000000" pitchFamily="2" charset="2"/>
              </a:rPr>
              <a:t>Squeezed</a:t>
            </a:r>
            <a:r>
              <a:rPr lang="fr-FR" dirty="0" smtClean="0">
                <a:sym typeface="Wingdings" panose="05000000000000000000" pitchFamily="2" charset="2"/>
              </a:rPr>
              <a:t> states of light for Advanced LIGO and </a:t>
            </a:r>
            <a:r>
              <a:rPr lang="fr-FR" dirty="0" err="1" smtClean="0">
                <a:sym typeface="Wingdings" panose="05000000000000000000" pitchFamily="2" charset="2"/>
              </a:rPr>
              <a:t>beyond</a:t>
            </a:r>
            <a:endParaRPr lang="fr-FR" dirty="0" smtClean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b="1" dirty="0">
                <a:solidFill>
                  <a:schemeClr val="bg1">
                    <a:lumMod val="65000"/>
                  </a:schemeClr>
                </a:solidFill>
              </a:rPr>
              <a:t>K. </a:t>
            </a:r>
            <a:r>
              <a:rPr lang="fr-FR" b="1" dirty="0" err="1" smtClean="0">
                <a:solidFill>
                  <a:schemeClr val="bg1">
                    <a:lumMod val="65000"/>
                  </a:schemeClr>
                </a:solidFill>
              </a:rPr>
              <a:t>Kokeiyama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First Test Operation of Underground Gravitational-Wave Detector,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iKAGRA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and future plans</a:t>
            </a:r>
            <a:endParaRPr lang="fr-FR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fr-FR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b="1" dirty="0">
                <a:solidFill>
                  <a:schemeClr val="bg1">
                    <a:lumMod val="65000"/>
                  </a:schemeClr>
                </a:solidFill>
              </a:rPr>
              <a:t>S. Vitale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:</a:t>
            </a:r>
            <a:br>
              <a:rPr lang="fr-FR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LISA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Pathfinder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fr-FR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fr-F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880315" y="163523"/>
            <a:ext cx="8431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Retour aux ondes gravitationnelles</a:t>
            </a:r>
            <a:endParaRPr lang="fr-FR" sz="4000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Résumé de la conférence GR21      D. Verkindt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53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949263" y="218941"/>
            <a:ext cx="5808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Theoretical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considerations</a:t>
            </a:r>
            <a:r>
              <a:rPr lang="fr-FR" sz="2400" b="1" dirty="0" smtClean="0"/>
              <a:t>:</a:t>
            </a:r>
          </a:p>
          <a:p>
            <a:pPr algn="ctr"/>
            <a:r>
              <a:rPr lang="fr-FR" sz="2400" b="1" dirty="0" smtClean="0"/>
              <a:t>MQ and gravitation, extensions of GR…</a:t>
            </a:r>
            <a:endParaRPr lang="fr-FR" sz="1600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4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209800" y="1429801"/>
            <a:ext cx="84783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MQ: </a:t>
            </a:r>
            <a:r>
              <a:rPr lang="fr-FR" dirty="0" err="1" smtClean="0"/>
              <a:t>small</a:t>
            </a:r>
            <a:r>
              <a:rPr lang="fr-FR" dirty="0" smtClean="0"/>
              <a:t> </a:t>
            </a:r>
            <a:r>
              <a:rPr lang="fr-FR" dirty="0" smtClean="0"/>
              <a:t>masses </a:t>
            </a:r>
            <a:r>
              <a:rPr lang="fr-FR" dirty="0" smtClean="0"/>
              <a:t>, </a:t>
            </a:r>
            <a:r>
              <a:rPr lang="fr-FR" dirty="0" smtClean="0"/>
              <a:t>large </a:t>
            </a:r>
            <a:r>
              <a:rPr lang="fr-FR" dirty="0" err="1" smtClean="0"/>
              <a:t>coherence</a:t>
            </a:r>
            <a:r>
              <a:rPr lang="fr-FR" dirty="0" smtClean="0"/>
              <a:t> time</a:t>
            </a:r>
          </a:p>
          <a:p>
            <a:r>
              <a:rPr lang="fr-FR" dirty="0" smtClean="0"/>
              <a:t>Gravitation: </a:t>
            </a:r>
            <a:r>
              <a:rPr lang="fr-FR" dirty="0" smtClean="0"/>
              <a:t>large </a:t>
            </a:r>
            <a:r>
              <a:rPr lang="fr-FR" dirty="0" smtClean="0"/>
              <a:t>masses </a:t>
            </a:r>
            <a:r>
              <a:rPr lang="fr-FR" dirty="0" smtClean="0"/>
              <a:t>, </a:t>
            </a:r>
            <a:r>
              <a:rPr lang="fr-FR" dirty="0" err="1" smtClean="0"/>
              <a:t>small</a:t>
            </a:r>
            <a:r>
              <a:rPr lang="fr-FR" dirty="0" smtClean="0"/>
              <a:t> </a:t>
            </a:r>
            <a:r>
              <a:rPr lang="fr-FR" dirty="0" err="1" smtClean="0"/>
              <a:t>coherence</a:t>
            </a:r>
            <a:r>
              <a:rPr lang="fr-FR" dirty="0" smtClean="0"/>
              <a:t> time</a:t>
            </a:r>
          </a:p>
          <a:p>
            <a:endParaRPr lang="fr-FR" dirty="0" smtClean="0"/>
          </a:p>
          <a:p>
            <a:r>
              <a:rPr lang="fr-FR" dirty="0" smtClean="0"/>
              <a:t>Feynman at Chapel Hill (1957): proposes </a:t>
            </a:r>
            <a:r>
              <a:rPr lang="fr-FR" dirty="0" err="1" smtClean="0"/>
              <a:t>experiments</a:t>
            </a:r>
            <a:r>
              <a:rPr lang="fr-FR" dirty="0" smtClean="0"/>
              <a:t> for </a:t>
            </a:r>
            <a:r>
              <a:rPr lang="fr-FR" dirty="0" err="1" smtClean="0"/>
              <a:t>gravitational</a:t>
            </a:r>
            <a:r>
              <a:rPr lang="fr-FR" dirty="0" smtClean="0"/>
              <a:t> quantum </a:t>
            </a:r>
            <a:r>
              <a:rPr lang="fr-FR" dirty="0" err="1" smtClean="0"/>
              <a:t>effects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Test </a:t>
            </a:r>
            <a:r>
              <a:rPr lang="fr-FR" dirty="0" err="1" smtClean="0"/>
              <a:t>gravitational</a:t>
            </a:r>
            <a:r>
              <a:rPr lang="fr-FR" dirty="0" smtClean="0"/>
              <a:t> </a:t>
            </a:r>
            <a:r>
              <a:rPr lang="fr-FR" dirty="0" err="1" smtClean="0"/>
              <a:t>decoherence</a:t>
            </a:r>
            <a:endParaRPr lang="fr-FR" dirty="0" smtClean="0"/>
          </a:p>
          <a:p>
            <a:r>
              <a:rPr lang="fr-FR" dirty="0" smtClean="0"/>
              <a:t>Test </a:t>
            </a:r>
            <a:r>
              <a:rPr lang="fr-FR" dirty="0" err="1" smtClean="0"/>
              <a:t>induced</a:t>
            </a:r>
            <a:r>
              <a:rPr lang="fr-FR" dirty="0" smtClean="0"/>
              <a:t> </a:t>
            </a:r>
            <a:r>
              <a:rPr lang="fr-FR" dirty="0" err="1" smtClean="0"/>
              <a:t>gravitational</a:t>
            </a:r>
            <a:r>
              <a:rPr lang="fr-FR" dirty="0" smtClean="0"/>
              <a:t> MQ </a:t>
            </a:r>
            <a:r>
              <a:rPr lang="fr-FR" dirty="0" err="1" smtClean="0"/>
              <a:t>entanglement</a:t>
            </a:r>
            <a:endParaRPr lang="fr-FR" dirty="0" smtClean="0"/>
          </a:p>
          <a:p>
            <a:r>
              <a:rPr lang="fr-FR" dirty="0" smtClean="0"/>
              <a:t>…</a:t>
            </a:r>
          </a:p>
          <a:p>
            <a:endParaRPr lang="fr-FR" dirty="0" smtClean="0"/>
          </a:p>
          <a:p>
            <a:r>
              <a:rPr lang="fr-FR" dirty="0" err="1" smtClean="0"/>
              <a:t>Supertranslations</a:t>
            </a:r>
            <a:r>
              <a:rPr lang="fr-FR" dirty="0" smtClean="0"/>
              <a:t>: BMS </a:t>
            </a:r>
            <a:r>
              <a:rPr lang="fr-FR" dirty="0" err="1" smtClean="0"/>
              <a:t>symetry</a:t>
            </a:r>
            <a:r>
              <a:rPr lang="fr-FR" dirty="0" smtClean="0"/>
              <a:t> group &lt;&gt; </a:t>
            </a:r>
            <a:r>
              <a:rPr lang="fr-FR" dirty="0" err="1" smtClean="0"/>
              <a:t>Poincare</a:t>
            </a:r>
            <a:r>
              <a:rPr lang="fr-FR" dirty="0" smtClean="0"/>
              <a:t> group</a:t>
            </a:r>
          </a:p>
          <a:p>
            <a:r>
              <a:rPr lang="fr-FR" dirty="0" smtClean="0"/>
              <a:t>Soft graviton </a:t>
            </a:r>
            <a:r>
              <a:rPr lang="fr-FR" dirty="0" err="1" smtClean="0"/>
              <a:t>theorem</a:t>
            </a:r>
            <a:r>
              <a:rPr lang="fr-FR" dirty="0" smtClean="0"/>
              <a:t> (Weinberg 1965) </a:t>
            </a:r>
            <a:r>
              <a:rPr lang="fr-FR" dirty="0" err="1" smtClean="0"/>
              <a:t>related</a:t>
            </a:r>
            <a:r>
              <a:rPr lang="fr-FR" dirty="0" smtClean="0"/>
              <a:t> to BMS by Ward </a:t>
            </a:r>
            <a:r>
              <a:rPr lang="fr-FR" dirty="0" err="1" smtClean="0"/>
              <a:t>identity</a:t>
            </a:r>
            <a:endParaRPr lang="fr-FR" dirty="0" smtClean="0"/>
          </a:p>
          <a:p>
            <a:r>
              <a:rPr lang="fr-FR" dirty="0" smtClean="0"/>
              <a:t>Link </a:t>
            </a:r>
            <a:r>
              <a:rPr lang="fr-FR" dirty="0" err="1" smtClean="0"/>
              <a:t>with</a:t>
            </a:r>
            <a:r>
              <a:rPr lang="fr-FR" dirty="0" smtClean="0"/>
              <a:t> the GW memory </a:t>
            </a:r>
            <a:r>
              <a:rPr lang="fr-FR" dirty="0" err="1" smtClean="0"/>
              <a:t>effect</a:t>
            </a:r>
            <a:endParaRPr lang="fr-FR" dirty="0" smtClean="0"/>
          </a:p>
          <a:p>
            <a:r>
              <a:rPr lang="fr-FR" dirty="0" smtClean="0"/>
              <a:t>…</a:t>
            </a:r>
          </a:p>
          <a:p>
            <a:r>
              <a:rPr lang="fr-FR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22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40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23172" t="20591" r="24649" b="14340"/>
          <a:stretch/>
        </p:blipFill>
        <p:spPr>
          <a:xfrm>
            <a:off x="193183" y="629829"/>
            <a:ext cx="6172156" cy="432734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5989" y="5611660"/>
            <a:ext cx="1733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J. Miller </a:t>
            </a:r>
            <a:endParaRPr lang="fr-FR" sz="1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23076" t="33604" r="23974" b="10060"/>
          <a:stretch/>
        </p:blipFill>
        <p:spPr>
          <a:xfrm>
            <a:off x="6761120" y="1155921"/>
            <a:ext cx="5430879" cy="324865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691374" y="629829"/>
            <a:ext cx="3521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1"/>
                </a:solidFill>
              </a:rPr>
              <a:t>Optical </a:t>
            </a:r>
            <a:r>
              <a:rPr lang="fr-FR" sz="3200" b="1" dirty="0" err="1" smtClean="0">
                <a:solidFill>
                  <a:schemeClr val="accent1"/>
                </a:solidFill>
              </a:rPr>
              <a:t>bench</a:t>
            </a:r>
            <a:endParaRPr lang="fr-FR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38200" y="1405554"/>
            <a:ext cx="105993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b="1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J. Miller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:</a:t>
            </a:r>
          </a:p>
          <a:p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Squeezed</a:t>
            </a:r>
            <a:r>
              <a:rPr lang="fr-FR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states of light for Advanced LIGO and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beyond</a:t>
            </a:r>
            <a:endParaRPr lang="fr-FR" dirty="0" smtClean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  <a:p>
            <a:endParaRPr lang="fr-FR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  <a:p>
            <a:r>
              <a:rPr lang="fr-FR" b="1" dirty="0"/>
              <a:t>K. </a:t>
            </a:r>
            <a:r>
              <a:rPr lang="fr-FR" b="1" dirty="0" err="1" smtClean="0"/>
              <a:t>Kokeiyama</a:t>
            </a:r>
            <a:r>
              <a:rPr lang="fr-FR" dirty="0" smtClean="0"/>
              <a:t>:</a:t>
            </a:r>
          </a:p>
          <a:p>
            <a:r>
              <a:rPr lang="en-US" dirty="0"/>
              <a:t>First Test Operation of Underground Gravitational-Wave Detector, </a:t>
            </a:r>
            <a:r>
              <a:rPr lang="en-US" dirty="0" err="1"/>
              <a:t>iKAGRA</a:t>
            </a:r>
            <a:r>
              <a:rPr lang="en-US" dirty="0"/>
              <a:t>, and future plans</a:t>
            </a:r>
            <a:endParaRPr lang="fr-FR" dirty="0" smtClean="0"/>
          </a:p>
          <a:p>
            <a:endParaRPr lang="fr-FR" dirty="0"/>
          </a:p>
          <a:p>
            <a:r>
              <a:rPr lang="fr-FR" b="1" dirty="0">
                <a:solidFill>
                  <a:schemeClr val="bg1">
                    <a:lumMod val="65000"/>
                  </a:schemeClr>
                </a:solidFill>
              </a:rPr>
              <a:t>S. Vitale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:</a:t>
            </a:r>
            <a:br>
              <a:rPr lang="fr-FR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LISA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Pathfinder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bg1">
                    <a:lumMod val="65000"/>
                  </a:schemeClr>
                </a:solidFill>
              </a:rPr>
              <a:t>results</a:t>
            </a:r>
            <a:endParaRPr lang="fr-FR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880315" y="163523"/>
            <a:ext cx="8431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Retour aux ondes gravitationnelles</a:t>
            </a:r>
            <a:endParaRPr lang="fr-FR" sz="4000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Résumé de la conférence GR21      D. Verkindt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24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42</a:t>
            </a:fld>
            <a:endParaRPr lang="fr-FR"/>
          </a:p>
        </p:txBody>
      </p:sp>
      <p:pic>
        <p:nvPicPr>
          <p:cNvPr id="5" name="図 30" descr="Screen Shot 2015-08-17 at 17.27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37" y="220043"/>
            <a:ext cx="9144000" cy="5986604"/>
          </a:xfrm>
          <a:prstGeom prst="rect">
            <a:avLst/>
          </a:prstGeom>
        </p:spPr>
      </p:pic>
      <p:sp>
        <p:nvSpPr>
          <p:cNvPr id="6" name="テキスト ボックス 32"/>
          <p:cNvSpPr txBox="1">
            <a:spLocks noChangeArrowheads="1"/>
          </p:cNvSpPr>
          <p:nvPr/>
        </p:nvSpPr>
        <p:spPr bwMode="auto">
          <a:xfrm rot="19779966">
            <a:off x="7010370" y="4057233"/>
            <a:ext cx="15849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  <a:cs typeface="ヒラギノ丸ゴ Pro W4"/>
              </a:rPr>
              <a:t>3km</a:t>
            </a:r>
            <a:r>
              <a:rPr lang="ja-JP" altLang="en-US" b="1" dirty="0" smtClean="0">
                <a:solidFill>
                  <a:schemeClr val="bg1"/>
                </a:solidFill>
                <a:cs typeface="ヒラギノ丸ゴ Pro W4"/>
              </a:rPr>
              <a:t>　</a:t>
            </a:r>
            <a:r>
              <a:rPr lang="en-US" altLang="ja-JP" b="1" dirty="0" smtClean="0">
                <a:solidFill>
                  <a:schemeClr val="bg1"/>
                </a:solidFill>
                <a:cs typeface="ヒラギノ丸ゴ Pro W4"/>
              </a:rPr>
              <a:t>X</a:t>
            </a:r>
            <a:r>
              <a:rPr lang="en-US" altLang="ja-JP" b="1" dirty="0">
                <a:solidFill>
                  <a:schemeClr val="bg1"/>
                </a:solidFill>
                <a:cs typeface="ヒラギノ丸ゴ Pro W4"/>
              </a:rPr>
              <a:t> </a:t>
            </a:r>
            <a:r>
              <a:rPr lang="en-US" altLang="ja-JP" b="1" dirty="0" smtClean="0">
                <a:solidFill>
                  <a:schemeClr val="bg1"/>
                </a:solidFill>
                <a:cs typeface="ヒラギノ丸ゴ Pro W4"/>
              </a:rPr>
              <a:t>Tunnel</a:t>
            </a:r>
            <a:endParaRPr lang="ja-JP" altLang="en-US" b="1" dirty="0">
              <a:solidFill>
                <a:schemeClr val="bg1"/>
              </a:solidFill>
              <a:cs typeface="ヒラギノ丸ゴ Pro W4"/>
            </a:endParaRPr>
          </a:p>
        </p:txBody>
      </p:sp>
      <p:sp>
        <p:nvSpPr>
          <p:cNvPr id="7" name="テキスト ボックス 33"/>
          <p:cNvSpPr txBox="1">
            <a:spLocks noChangeArrowheads="1"/>
          </p:cNvSpPr>
          <p:nvPr/>
        </p:nvSpPr>
        <p:spPr bwMode="auto">
          <a:xfrm rot="3480038">
            <a:off x="4271898" y="2940999"/>
            <a:ext cx="15824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FFFFFF"/>
                </a:solidFill>
                <a:cs typeface="ヒラギノ丸ゴ Pro W4"/>
              </a:rPr>
              <a:t>3km</a:t>
            </a:r>
            <a:r>
              <a:rPr lang="ja-JP" altLang="en-US" b="1" dirty="0" smtClean="0">
                <a:solidFill>
                  <a:srgbClr val="FFFFFF"/>
                </a:solidFill>
                <a:cs typeface="ヒラギノ丸ゴ Pro W4"/>
              </a:rPr>
              <a:t>　</a:t>
            </a:r>
            <a:r>
              <a:rPr lang="en-US" altLang="ja-JP" b="1" dirty="0" smtClean="0">
                <a:solidFill>
                  <a:srgbClr val="FFFFFF"/>
                </a:solidFill>
                <a:cs typeface="ヒラギノ丸ゴ Pro W4"/>
              </a:rPr>
              <a:t>Y Tunnel</a:t>
            </a:r>
            <a:endParaRPr lang="ja-JP" altLang="en-US" b="1" dirty="0">
              <a:solidFill>
                <a:srgbClr val="FFFFFF"/>
              </a:solidFill>
              <a:cs typeface="ヒラギノ丸ゴ Pro W4"/>
            </a:endParaRPr>
          </a:p>
        </p:txBody>
      </p:sp>
      <p:cxnSp>
        <p:nvCxnSpPr>
          <p:cNvPr id="8" name="直線コネクタ 18"/>
          <p:cNvCxnSpPr/>
          <p:nvPr/>
        </p:nvCxnSpPr>
        <p:spPr>
          <a:xfrm>
            <a:off x="6428246" y="4937887"/>
            <a:ext cx="514121" cy="36004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21"/>
          <p:cNvSpPr txBox="1"/>
          <p:nvPr/>
        </p:nvSpPr>
        <p:spPr>
          <a:xfrm>
            <a:off x="6864545" y="5097872"/>
            <a:ext cx="1492716" cy="276999"/>
          </a:xfrm>
          <a:prstGeom prst="rect">
            <a:avLst/>
          </a:prstGeom>
          <a:solidFill>
            <a:srgbClr val="EDFFC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cs typeface="ヒラギノ丸ゴ Pro W4"/>
              </a:rPr>
              <a:t>New </a:t>
            </a:r>
            <a:r>
              <a:rPr lang="en-US" altLang="ja-JP" sz="1200" dirty="0" err="1" smtClean="0">
                <a:solidFill>
                  <a:prstClr val="black"/>
                </a:solidFill>
                <a:cs typeface="ヒラギノ丸ゴ Pro W4"/>
              </a:rPr>
              <a:t>Atotsu</a:t>
            </a:r>
            <a:r>
              <a:rPr lang="en-US" altLang="ja-JP" sz="1200" dirty="0" smtClean="0">
                <a:solidFill>
                  <a:prstClr val="black"/>
                </a:solidFill>
                <a:cs typeface="ヒラギノ丸ゴ Pro W4"/>
              </a:rPr>
              <a:t> </a:t>
            </a:r>
            <a:r>
              <a:rPr lang="en-US" altLang="ja-JP" sz="1200" dirty="0" err="1" smtClean="0">
                <a:solidFill>
                  <a:prstClr val="black"/>
                </a:solidFill>
                <a:cs typeface="ヒラギノ丸ゴ Pro W4"/>
              </a:rPr>
              <a:t>Entrnce</a:t>
            </a:r>
            <a:endParaRPr lang="ja-JP" altLang="en-US" sz="1200" dirty="0">
              <a:solidFill>
                <a:prstClr val="black"/>
              </a:solidFill>
              <a:cs typeface="ヒラギノ丸ゴ Pro W4"/>
            </a:endParaRPr>
          </a:p>
        </p:txBody>
      </p:sp>
      <p:sp>
        <p:nvSpPr>
          <p:cNvPr id="10" name="テキスト ボックス 22"/>
          <p:cNvSpPr txBox="1"/>
          <p:nvPr/>
        </p:nvSpPr>
        <p:spPr>
          <a:xfrm>
            <a:off x="5862247" y="2309976"/>
            <a:ext cx="488836" cy="430887"/>
          </a:xfrm>
          <a:prstGeom prst="rect">
            <a:avLst/>
          </a:prstGeom>
          <a:solidFill>
            <a:srgbClr val="EDFFC4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>
                <a:solidFill>
                  <a:srgbClr val="000000"/>
                </a:solidFill>
                <a:cs typeface="ヒラギノ丸ゴ Pro W4"/>
              </a:rPr>
              <a:t>CLIO</a:t>
            </a:r>
          </a:p>
          <a:p>
            <a:r>
              <a:rPr lang="en-US" altLang="ja-JP" sz="1100" dirty="0" smtClean="0">
                <a:solidFill>
                  <a:srgbClr val="000000"/>
                </a:solidFill>
                <a:cs typeface="ヒラギノ丸ゴ Pro W4"/>
              </a:rPr>
              <a:t>(GW)</a:t>
            </a:r>
            <a:endParaRPr kumimoji="1" lang="ja-JP" altLang="en-US" sz="1100" dirty="0">
              <a:solidFill>
                <a:srgbClr val="000000"/>
              </a:solidFill>
              <a:cs typeface="ヒラギノ丸ゴ Pro W4"/>
            </a:endParaRPr>
          </a:p>
        </p:txBody>
      </p:sp>
      <p:sp>
        <p:nvSpPr>
          <p:cNvPr id="11" name="テキスト ボックス 23"/>
          <p:cNvSpPr txBox="1"/>
          <p:nvPr/>
        </p:nvSpPr>
        <p:spPr>
          <a:xfrm>
            <a:off x="7050940" y="2281116"/>
            <a:ext cx="837263" cy="461665"/>
          </a:xfrm>
          <a:prstGeom prst="rect">
            <a:avLst/>
          </a:prstGeom>
          <a:solidFill>
            <a:srgbClr val="EDFFC4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err="1" smtClean="0">
                <a:solidFill>
                  <a:srgbClr val="000000"/>
                </a:solidFill>
                <a:cs typeface="ヒラギノ丸ゴ Pro W4"/>
              </a:rPr>
              <a:t>Kamland</a:t>
            </a:r>
            <a:endParaRPr lang="en-US" altLang="ja-JP" sz="1200" dirty="0" smtClean="0">
              <a:solidFill>
                <a:srgbClr val="000000"/>
              </a:solidFill>
              <a:cs typeface="ヒラギノ丸ゴ Pro W4"/>
            </a:endParaRPr>
          </a:p>
          <a:p>
            <a:r>
              <a:rPr lang="en-US" altLang="ja-JP" sz="1200" dirty="0" smtClean="0">
                <a:solidFill>
                  <a:srgbClr val="000000"/>
                </a:solidFill>
                <a:cs typeface="ヒラギノ丸ゴ Pro W4"/>
              </a:rPr>
              <a:t>(Neutrino)</a:t>
            </a:r>
            <a:endParaRPr kumimoji="1" lang="ja-JP" altLang="en-US" sz="1200" dirty="0">
              <a:solidFill>
                <a:srgbClr val="000000"/>
              </a:solidFill>
              <a:cs typeface="ヒラギノ丸ゴ Pro W4"/>
            </a:endParaRPr>
          </a:p>
        </p:txBody>
      </p:sp>
      <p:sp>
        <p:nvSpPr>
          <p:cNvPr id="12" name="テキスト ボックス 24"/>
          <p:cNvSpPr txBox="1"/>
          <p:nvPr/>
        </p:nvSpPr>
        <p:spPr>
          <a:xfrm>
            <a:off x="6275846" y="2777123"/>
            <a:ext cx="1377300" cy="461665"/>
          </a:xfrm>
          <a:prstGeom prst="rect">
            <a:avLst/>
          </a:prstGeom>
          <a:solidFill>
            <a:srgbClr val="EDFFC4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0000"/>
                </a:solidFill>
                <a:cs typeface="ヒラギノ丸ゴ Pro W4"/>
              </a:rPr>
              <a:t>Super </a:t>
            </a:r>
            <a:r>
              <a:rPr lang="en-US" altLang="ja-JP" sz="1200" dirty="0" err="1" smtClean="0">
                <a:solidFill>
                  <a:srgbClr val="000000"/>
                </a:solidFill>
                <a:cs typeface="ヒラギノ丸ゴ Pro W4"/>
              </a:rPr>
              <a:t>Kamiokande</a:t>
            </a:r>
            <a:endParaRPr kumimoji="1" lang="en-US" altLang="ja-JP" sz="1200" dirty="0" smtClean="0">
              <a:solidFill>
                <a:srgbClr val="000000"/>
              </a:solidFill>
              <a:cs typeface="ヒラギノ丸ゴ Pro W4"/>
            </a:endParaRPr>
          </a:p>
          <a:p>
            <a:r>
              <a:rPr lang="en-US" altLang="ja-JP" sz="1200" dirty="0" smtClean="0">
                <a:solidFill>
                  <a:srgbClr val="000000"/>
                </a:solidFill>
                <a:cs typeface="ヒラギノ丸ゴ Pro W4"/>
              </a:rPr>
              <a:t>(Neutrino)</a:t>
            </a:r>
            <a:endParaRPr kumimoji="1" lang="ja-JP" altLang="en-US" sz="1200" dirty="0">
              <a:solidFill>
                <a:srgbClr val="000000"/>
              </a:solidFill>
              <a:cs typeface="ヒラギノ丸ゴ Pro W4"/>
            </a:endParaRPr>
          </a:p>
        </p:txBody>
      </p:sp>
      <p:sp>
        <p:nvSpPr>
          <p:cNvPr id="13" name="テキスト ボックス 25"/>
          <p:cNvSpPr txBox="1"/>
          <p:nvPr/>
        </p:nvSpPr>
        <p:spPr>
          <a:xfrm>
            <a:off x="6172651" y="1674803"/>
            <a:ext cx="1056700" cy="461665"/>
          </a:xfrm>
          <a:prstGeom prst="rect">
            <a:avLst/>
          </a:prstGeom>
          <a:solidFill>
            <a:srgbClr val="EDFFC4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0000"/>
                </a:solidFill>
                <a:cs typeface="ヒラギノ丸ゴ Pro W4"/>
              </a:rPr>
              <a:t>XMASS</a:t>
            </a:r>
          </a:p>
          <a:p>
            <a:r>
              <a:rPr lang="en-US" altLang="ja-JP" sz="1200" dirty="0" smtClean="0">
                <a:solidFill>
                  <a:srgbClr val="000000"/>
                </a:solidFill>
                <a:cs typeface="ヒラギノ丸ゴ Pro W4"/>
              </a:rPr>
              <a:t>(Dark Matter)</a:t>
            </a:r>
            <a:endParaRPr kumimoji="1" lang="ja-JP" altLang="en-US" sz="1200" dirty="0">
              <a:solidFill>
                <a:srgbClr val="000000"/>
              </a:solidFill>
              <a:cs typeface="ヒラギノ丸ゴ Pro W4"/>
            </a:endParaRPr>
          </a:p>
        </p:txBody>
      </p:sp>
      <p:sp>
        <p:nvSpPr>
          <p:cNvPr id="14" name="テキスト ボックス 26"/>
          <p:cNvSpPr txBox="1"/>
          <p:nvPr/>
        </p:nvSpPr>
        <p:spPr>
          <a:xfrm rot="19683602">
            <a:off x="6369148" y="3701770"/>
            <a:ext cx="1069524" cy="461665"/>
          </a:xfrm>
          <a:prstGeom prst="rect">
            <a:avLst/>
          </a:prstGeom>
          <a:solidFill>
            <a:srgbClr val="EDFFC4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cs typeface="ヒラギノ丸ゴ Pro W4"/>
              </a:rPr>
              <a:t>KAGRA</a:t>
            </a:r>
            <a:endParaRPr kumimoji="1" lang="ja-JP" altLang="en-US" sz="2400" dirty="0">
              <a:solidFill>
                <a:srgbClr val="0000FF"/>
              </a:solidFill>
              <a:cs typeface="ヒラギノ丸ゴ Pro W4"/>
            </a:endParaRPr>
          </a:p>
        </p:txBody>
      </p:sp>
      <p:sp>
        <p:nvSpPr>
          <p:cNvPr id="15" name="星 5 27"/>
          <p:cNvSpPr/>
          <p:nvPr/>
        </p:nvSpPr>
        <p:spPr>
          <a:xfrm>
            <a:off x="2936404" y="1153746"/>
            <a:ext cx="267843" cy="30879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28"/>
          <p:cNvSpPr txBox="1"/>
          <p:nvPr/>
        </p:nvSpPr>
        <p:spPr>
          <a:xfrm>
            <a:off x="2668088" y="891771"/>
            <a:ext cx="839292" cy="276999"/>
          </a:xfrm>
          <a:prstGeom prst="rect">
            <a:avLst/>
          </a:prstGeom>
          <a:solidFill>
            <a:srgbClr val="EDFFC4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0000"/>
                </a:solidFill>
                <a:cs typeface="ヒラギノ丸ゴ Pro W4"/>
              </a:rPr>
              <a:t>GW Office</a:t>
            </a:r>
            <a:endParaRPr kumimoji="1" lang="ja-JP" altLang="en-US" sz="1200" dirty="0">
              <a:solidFill>
                <a:srgbClr val="000000"/>
              </a:solidFill>
              <a:cs typeface="ヒラギノ丸ゴ Pro W4"/>
            </a:endParaRPr>
          </a:p>
        </p:txBody>
      </p:sp>
      <p:cxnSp>
        <p:nvCxnSpPr>
          <p:cNvPr id="20" name="直線コネクタ 32"/>
          <p:cNvCxnSpPr/>
          <p:nvPr/>
        </p:nvCxnSpPr>
        <p:spPr>
          <a:xfrm>
            <a:off x="4247121" y="1462538"/>
            <a:ext cx="2181125" cy="3475349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39"/>
          <p:cNvCxnSpPr/>
          <p:nvPr/>
        </p:nvCxnSpPr>
        <p:spPr>
          <a:xfrm rot="5400000">
            <a:off x="7020249" y="2105897"/>
            <a:ext cx="2181125" cy="3475349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33"/>
          <p:cNvSpPr txBox="1">
            <a:spLocks noChangeArrowheads="1"/>
          </p:cNvSpPr>
          <p:nvPr/>
        </p:nvSpPr>
        <p:spPr bwMode="auto">
          <a:xfrm rot="3674564">
            <a:off x="4308801" y="3819106"/>
            <a:ext cx="1059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FFFFFF"/>
                </a:solidFill>
                <a:cs typeface="ヒラギノ丸ゴ Pro W4"/>
              </a:rPr>
              <a:t>Route 41</a:t>
            </a:r>
            <a:endParaRPr lang="ja-JP" altLang="en-US" b="1" dirty="0">
              <a:solidFill>
                <a:srgbClr val="FFFFFF"/>
              </a:solidFill>
              <a:cs typeface="ヒラギノ丸ゴ Pro W4"/>
            </a:endParaRPr>
          </a:p>
        </p:txBody>
      </p:sp>
      <p:sp>
        <p:nvSpPr>
          <p:cNvPr id="23" name="テキスト ボックス 43"/>
          <p:cNvSpPr txBox="1"/>
          <p:nvPr/>
        </p:nvSpPr>
        <p:spPr>
          <a:xfrm>
            <a:off x="7560813" y="1615039"/>
            <a:ext cx="1600769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cs typeface="ヒラギノ丸ゴ Pro W4"/>
              </a:rPr>
              <a:t>Mt. </a:t>
            </a:r>
            <a:r>
              <a:rPr lang="en-US" altLang="ja-JP" dirty="0" err="1" smtClean="0">
                <a:solidFill>
                  <a:srgbClr val="FFFFFF"/>
                </a:solidFill>
                <a:cs typeface="ヒラギノ丸ゴ Pro W4"/>
              </a:rPr>
              <a:t>Ikenoyama</a:t>
            </a:r>
            <a:endParaRPr kumimoji="1" lang="ja-JP" altLang="en-US" dirty="0">
              <a:solidFill>
                <a:srgbClr val="FFFFFF"/>
              </a:solidFill>
              <a:cs typeface="ヒラギノ丸ゴ Pro W4"/>
            </a:endParaRPr>
          </a:p>
        </p:txBody>
      </p:sp>
      <p:sp>
        <p:nvSpPr>
          <p:cNvPr id="24" name="二等辺三角形 44"/>
          <p:cNvSpPr/>
          <p:nvPr/>
        </p:nvSpPr>
        <p:spPr>
          <a:xfrm>
            <a:off x="7629457" y="1987058"/>
            <a:ext cx="250410" cy="227677"/>
          </a:xfrm>
          <a:prstGeom prst="triangl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00"/>
              </a:solidFill>
            </a:endParaRPr>
          </a:p>
        </p:txBody>
      </p:sp>
      <p:cxnSp>
        <p:nvCxnSpPr>
          <p:cNvPr id="25" name="直線コネクタ 19"/>
          <p:cNvCxnSpPr/>
          <p:nvPr/>
        </p:nvCxnSpPr>
        <p:spPr>
          <a:xfrm>
            <a:off x="3733000" y="401383"/>
            <a:ext cx="514121" cy="1061155"/>
          </a:xfrm>
          <a:prstGeom prst="line">
            <a:avLst/>
          </a:prstGeom>
          <a:ln w="38100">
            <a:solidFill>
              <a:srgbClr val="FFFF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31"/>
          <p:cNvSpPr txBox="1"/>
          <p:nvPr/>
        </p:nvSpPr>
        <p:spPr>
          <a:xfrm>
            <a:off x="4239094" y="614772"/>
            <a:ext cx="1189749" cy="276999"/>
          </a:xfrm>
          <a:prstGeom prst="rect">
            <a:avLst/>
          </a:prstGeom>
          <a:solidFill>
            <a:srgbClr val="EDFFC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  <a:cs typeface="ヒラギノ丸ゴ Pro W4"/>
              </a:rPr>
              <a:t>Old mine tunnel</a:t>
            </a:r>
            <a:endParaRPr lang="ja-JP" altLang="en-US" sz="1200" dirty="0">
              <a:solidFill>
                <a:prstClr val="black"/>
              </a:solidFill>
              <a:cs typeface="ヒラギノ丸ゴ Pro W4"/>
            </a:endParaRPr>
          </a:p>
        </p:txBody>
      </p:sp>
      <p:sp>
        <p:nvSpPr>
          <p:cNvPr id="27" name="テキスト ボックス 33"/>
          <p:cNvSpPr txBox="1"/>
          <p:nvPr/>
        </p:nvSpPr>
        <p:spPr>
          <a:xfrm>
            <a:off x="2035479" y="1676532"/>
            <a:ext cx="1603023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srgbClr val="FFFFFF"/>
                </a:solidFill>
                <a:cs typeface="ヒラギノ丸ゴ Pro W4"/>
              </a:rPr>
              <a:t>Mozumi</a:t>
            </a:r>
            <a:r>
              <a:rPr lang="en-US" altLang="ja-JP" dirty="0" smtClean="0">
                <a:solidFill>
                  <a:srgbClr val="FFFFFF"/>
                </a:solidFill>
                <a:cs typeface="ヒラギノ丸ゴ Pro W4"/>
              </a:rPr>
              <a:t> village</a:t>
            </a:r>
            <a:endParaRPr kumimoji="1" lang="ja-JP" altLang="en-US" dirty="0">
              <a:solidFill>
                <a:srgbClr val="FFFFFF"/>
              </a:solidFill>
              <a:cs typeface="ヒラギノ丸ゴ Pro W4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0" y="5374871"/>
            <a:ext cx="2294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K. </a:t>
            </a:r>
            <a:r>
              <a:rPr lang="fr-FR" sz="1400" dirty="0" err="1" smtClean="0"/>
              <a:t>Kokeiyama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80054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43</a:t>
            </a:fld>
            <a:endParaRPr lang="fr-FR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535583" y="120592"/>
            <a:ext cx="3045817" cy="1915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i="1" dirty="0" smtClean="0">
                <a:latin typeface="Times New Roman"/>
                <a:cs typeface="Times New Roman"/>
              </a:rPr>
              <a:t>KAGRA</a:t>
            </a:r>
          </a:p>
          <a:p>
            <a:r>
              <a:rPr kumimoji="1" lang="en-US" altLang="ja-JP" sz="2800" i="1" dirty="0" smtClean="0">
                <a:latin typeface="Times New Roman"/>
                <a:cs typeface="Times New Roman"/>
              </a:rPr>
              <a:t>Working Underground...</a:t>
            </a:r>
            <a:endParaRPr kumimoji="1" lang="ja-JP" altLang="en-US" sz="2800" i="1" dirty="0">
              <a:latin typeface="Times New Roman"/>
              <a:cs typeface="Times New Roman"/>
            </a:endParaRPr>
          </a:p>
        </p:txBody>
      </p:sp>
      <p:pic>
        <p:nvPicPr>
          <p:cNvPr id="11" name="図 13" descr="P617004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397" y="372817"/>
            <a:ext cx="3063455" cy="2298700"/>
          </a:xfrm>
          <a:prstGeom prst="rect">
            <a:avLst/>
          </a:prstGeom>
        </p:spPr>
      </p:pic>
      <p:cxnSp>
        <p:nvCxnSpPr>
          <p:cNvPr id="12" name="直線コネクタ 14"/>
          <p:cNvCxnSpPr/>
          <p:nvPr/>
        </p:nvCxnSpPr>
        <p:spPr>
          <a:xfrm flipV="1">
            <a:off x="8774933" y="937969"/>
            <a:ext cx="315464" cy="316862"/>
          </a:xfrm>
          <a:prstGeom prst="line">
            <a:avLst/>
          </a:prstGeom>
          <a:ln w="28575" cmpd="sng">
            <a:solidFill>
              <a:srgbClr val="FFFF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6"/>
          <p:cNvSpPr txBox="1"/>
          <p:nvPr/>
        </p:nvSpPr>
        <p:spPr>
          <a:xfrm>
            <a:off x="6423397" y="1759328"/>
            <a:ext cx="33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BS</a:t>
            </a:r>
            <a:endParaRPr kumimoji="1" lang="ja-JP" altLang="en-US" sz="1200" dirty="0"/>
          </a:p>
        </p:txBody>
      </p:sp>
      <p:sp>
        <p:nvSpPr>
          <p:cNvPr id="14" name="テキスト ボックス 17"/>
          <p:cNvSpPr txBox="1"/>
          <p:nvPr/>
        </p:nvSpPr>
        <p:spPr>
          <a:xfrm>
            <a:off x="8415597" y="589917"/>
            <a:ext cx="11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To 3km</a:t>
            </a:r>
            <a:r>
              <a:rPr lang="en-US" altLang="ja-JP" sz="1200" dirty="0">
                <a:solidFill>
                  <a:schemeClr val="bg1"/>
                </a:solidFill>
              </a:rPr>
              <a:t> </a:t>
            </a:r>
            <a:r>
              <a:rPr lang="en-US" altLang="ja-JP" sz="1200" dirty="0" smtClean="0">
                <a:solidFill>
                  <a:schemeClr val="bg1"/>
                </a:solidFill>
              </a:rPr>
              <a:t>tunnel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pic>
        <p:nvPicPr>
          <p:cNvPr id="15" name="図 18" descr="P6130126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44194"/>
            <a:ext cx="2715717" cy="3619210"/>
          </a:xfrm>
          <a:prstGeom prst="rect">
            <a:avLst/>
          </a:prstGeom>
        </p:spPr>
      </p:pic>
      <p:sp>
        <p:nvSpPr>
          <p:cNvPr id="16" name="テキスト ボックス 19"/>
          <p:cNvSpPr txBox="1"/>
          <p:nvPr/>
        </p:nvSpPr>
        <p:spPr>
          <a:xfrm>
            <a:off x="5136190" y="266632"/>
            <a:ext cx="33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BS</a:t>
            </a:r>
            <a:endParaRPr kumimoji="1" lang="ja-JP" altLang="en-US" sz="1200" dirty="0"/>
          </a:p>
        </p:txBody>
      </p:sp>
      <p:cxnSp>
        <p:nvCxnSpPr>
          <p:cNvPr id="17" name="直線コネクタ 20"/>
          <p:cNvCxnSpPr/>
          <p:nvPr/>
        </p:nvCxnSpPr>
        <p:spPr>
          <a:xfrm flipH="1">
            <a:off x="5115699" y="560095"/>
            <a:ext cx="190031" cy="593626"/>
          </a:xfrm>
          <a:prstGeom prst="line">
            <a:avLst/>
          </a:prstGeom>
          <a:ln w="28575" cmpd="sng">
            <a:solidFill>
              <a:srgbClr val="FFFF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21"/>
          <p:cNvSpPr txBox="1"/>
          <p:nvPr/>
        </p:nvSpPr>
        <p:spPr>
          <a:xfrm flipH="1">
            <a:off x="3974331" y="782819"/>
            <a:ext cx="798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Laser room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cxnSp>
        <p:nvCxnSpPr>
          <p:cNvPr id="19" name="直線コネクタ 22"/>
          <p:cNvCxnSpPr/>
          <p:nvPr/>
        </p:nvCxnSpPr>
        <p:spPr>
          <a:xfrm flipV="1">
            <a:off x="5471617" y="1293421"/>
            <a:ext cx="825500" cy="1"/>
          </a:xfrm>
          <a:prstGeom prst="line">
            <a:avLst/>
          </a:prstGeom>
          <a:ln w="28575" cmpd="sng">
            <a:solidFill>
              <a:srgbClr val="FFFF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23"/>
          <p:cNvCxnSpPr/>
          <p:nvPr/>
        </p:nvCxnSpPr>
        <p:spPr>
          <a:xfrm flipV="1">
            <a:off x="4956949" y="584893"/>
            <a:ext cx="0" cy="375658"/>
          </a:xfrm>
          <a:prstGeom prst="line">
            <a:avLst/>
          </a:prstGeom>
          <a:ln w="28575" cmpd="sng">
            <a:solidFill>
              <a:srgbClr val="FFFF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4"/>
          <p:cNvSpPr txBox="1"/>
          <p:nvPr/>
        </p:nvSpPr>
        <p:spPr>
          <a:xfrm>
            <a:off x="5957020" y="960551"/>
            <a:ext cx="264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X</a:t>
            </a:r>
            <a:endParaRPr kumimoji="1" lang="ja-JP" altLang="en-US" sz="1200" dirty="0"/>
          </a:p>
        </p:txBody>
      </p:sp>
      <p:sp>
        <p:nvSpPr>
          <p:cNvPr id="22" name="テキスト ボックス 25"/>
          <p:cNvSpPr txBox="1"/>
          <p:nvPr/>
        </p:nvSpPr>
        <p:spPr>
          <a:xfrm>
            <a:off x="4818046" y="307894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Y</a:t>
            </a:r>
            <a:endParaRPr kumimoji="1" lang="ja-JP" altLang="en-US" sz="1200" dirty="0"/>
          </a:p>
        </p:txBody>
      </p:sp>
      <p:cxnSp>
        <p:nvCxnSpPr>
          <p:cNvPr id="23" name="直線コネクタ 26"/>
          <p:cNvCxnSpPr>
            <a:stCxn id="18" idx="3"/>
          </p:cNvCxnSpPr>
          <p:nvPr/>
        </p:nvCxnSpPr>
        <p:spPr>
          <a:xfrm flipH="1">
            <a:off x="3659943" y="1013652"/>
            <a:ext cx="314388" cy="0"/>
          </a:xfrm>
          <a:prstGeom prst="line">
            <a:avLst/>
          </a:prstGeom>
          <a:ln w="28575" cmpd="sng">
            <a:solidFill>
              <a:schemeClr val="bg1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図 27" descr="P6110037 cop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396" y="2775460"/>
            <a:ext cx="3063455" cy="2298700"/>
          </a:xfrm>
          <a:prstGeom prst="rect">
            <a:avLst/>
          </a:prstGeom>
        </p:spPr>
      </p:pic>
      <p:sp>
        <p:nvSpPr>
          <p:cNvPr id="26" name="テキスト ボックス 28"/>
          <p:cNvSpPr txBox="1"/>
          <p:nvPr/>
        </p:nvSpPr>
        <p:spPr>
          <a:xfrm flipH="1">
            <a:off x="8582564" y="2902280"/>
            <a:ext cx="798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</a:rPr>
              <a:t>Detection</a:t>
            </a:r>
          </a:p>
          <a:p>
            <a:r>
              <a:rPr lang="en-US" altLang="ja-JP" sz="1200" dirty="0" smtClean="0">
                <a:solidFill>
                  <a:schemeClr val="bg1"/>
                </a:solidFill>
              </a:rPr>
              <a:t>Port side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15116" y="5208428"/>
            <a:ext cx="2294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K. </a:t>
            </a:r>
            <a:r>
              <a:rPr lang="fr-FR" sz="1400" dirty="0" err="1" smtClean="0"/>
              <a:t>Kokeiyama</a:t>
            </a:r>
            <a:endParaRPr lang="fr-FR" sz="1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2768973" y="5200980"/>
            <a:ext cx="9423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2018. 3.  </a:t>
            </a:r>
            <a:r>
              <a:rPr lang="en-US" altLang="ja-JP" dirty="0" smtClean="0"/>
              <a:t>		 </a:t>
            </a:r>
            <a:r>
              <a:rPr lang="en-US" altLang="ja-JP" dirty="0"/>
              <a:t>bKAGRA-phase1 </a:t>
            </a:r>
            <a:r>
              <a:rPr lang="en-US" altLang="ja-JP" dirty="0" smtClean="0"/>
              <a:t>  3km </a:t>
            </a:r>
            <a:r>
              <a:rPr lang="en-US" altLang="ja-JP" dirty="0"/>
              <a:t>simple Michelson </a:t>
            </a:r>
            <a:r>
              <a:rPr lang="en-US" altLang="ja-JP" dirty="0" err="1"/>
              <a:t>ifo</a:t>
            </a:r>
            <a:r>
              <a:rPr lang="en-US" altLang="ja-JP" dirty="0"/>
              <a:t> in cryogenic w/ large suspensions</a:t>
            </a:r>
          </a:p>
          <a:p>
            <a:r>
              <a:rPr kumimoji="1" lang="en-US" altLang="ja-JP" dirty="0"/>
              <a:t>2019   </a:t>
            </a:r>
            <a:r>
              <a:rPr kumimoji="1" lang="en-US" altLang="ja-JP" dirty="0" smtClean="0"/>
              <a:t>		bKAGRA-phase2    </a:t>
            </a:r>
            <a:r>
              <a:rPr lang="en-US" altLang="ja-JP" dirty="0" smtClean="0"/>
              <a:t>Full </a:t>
            </a:r>
            <a:r>
              <a:rPr lang="en-US" altLang="ja-JP" dirty="0"/>
              <a:t>configuration in cryogenic</a:t>
            </a:r>
            <a:endParaRPr kumimoji="1" lang="en-US" altLang="ja-JP" dirty="0"/>
          </a:p>
          <a:p>
            <a:r>
              <a:rPr lang="en-US" altLang="ja-JP" dirty="0"/>
              <a:t>Later 2019   </a:t>
            </a:r>
            <a:r>
              <a:rPr lang="en-US" altLang="ja-JP" dirty="0" smtClean="0"/>
              <a:t>	bKAGRA-phase3    Design </a:t>
            </a:r>
            <a:r>
              <a:rPr lang="en-US" altLang="ja-JP" dirty="0"/>
              <a:t>sensitivity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55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44</a:t>
            </a:fld>
            <a:endParaRPr lang="fr-FR"/>
          </a:p>
        </p:txBody>
      </p:sp>
      <p:pic>
        <p:nvPicPr>
          <p:cNvPr id="5" name="Content Placeholder 3" descr="Screen Shot 2016-03-18 at 2.27.53 PM.pn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39" b="-4939"/>
          <a:stretch>
            <a:fillRect/>
          </a:stretch>
        </p:blipFill>
        <p:spPr>
          <a:xfrm>
            <a:off x="1981200" y="1342632"/>
            <a:ext cx="8229600" cy="4525963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338" y="0"/>
            <a:ext cx="3619811" cy="164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5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75763" y="1197735"/>
            <a:ext cx="105993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S. Vitale</a:t>
            </a:r>
            <a:r>
              <a:rPr lang="fr-FR" dirty="0" smtClean="0"/>
              <a:t>:</a:t>
            </a:r>
            <a:br>
              <a:rPr lang="fr-FR" dirty="0" smtClean="0"/>
            </a:br>
            <a:r>
              <a:rPr lang="fr-FR" dirty="0" smtClean="0"/>
              <a:t>LISA </a:t>
            </a:r>
            <a:r>
              <a:rPr lang="fr-FR" dirty="0" err="1" smtClean="0"/>
              <a:t>Pathfinder</a:t>
            </a:r>
            <a:r>
              <a:rPr lang="fr-FR" dirty="0" smtClean="0"/>
              <a:t> </a:t>
            </a:r>
            <a:r>
              <a:rPr lang="fr-FR" dirty="0" err="1" smtClean="0"/>
              <a:t>launched</a:t>
            </a:r>
            <a:r>
              <a:rPr lang="fr-FR" dirty="0" smtClean="0"/>
              <a:t> on 11 </a:t>
            </a:r>
            <a:r>
              <a:rPr lang="fr-FR" dirty="0" err="1" smtClean="0"/>
              <a:t>Feb</a:t>
            </a:r>
            <a:r>
              <a:rPr lang="fr-FR" dirty="0" smtClean="0"/>
              <a:t> 2016</a:t>
            </a:r>
          </a:p>
          <a:p>
            <a:r>
              <a:rPr lang="fr-FR" dirty="0" err="1" smtClean="0"/>
              <a:t>Started</a:t>
            </a:r>
            <a:r>
              <a:rPr lang="fr-FR" dirty="0" smtClean="0"/>
              <a:t> </a:t>
            </a:r>
            <a:r>
              <a:rPr lang="fr-FR" dirty="0" err="1" smtClean="0"/>
              <a:t>operation</a:t>
            </a:r>
            <a:r>
              <a:rPr lang="fr-FR" dirty="0" smtClean="0"/>
              <a:t> on 01 March 2016.</a:t>
            </a:r>
          </a:p>
          <a:p>
            <a:r>
              <a:rPr lang="fr-FR" dirty="0" smtClean="0"/>
              <a:t>On April 2016, LISA </a:t>
            </a:r>
            <a:r>
              <a:rPr lang="fr-FR" dirty="0" err="1" smtClean="0"/>
              <a:t>pathfinder</a:t>
            </a:r>
            <a:r>
              <a:rPr lang="fr-FR" dirty="0" smtClean="0"/>
              <a:t> </a:t>
            </a:r>
            <a:r>
              <a:rPr lang="fr-FR" dirty="0" err="1" smtClean="0"/>
              <a:t>got</a:t>
            </a:r>
            <a:r>
              <a:rPr lang="fr-FR" dirty="0" smtClean="0"/>
              <a:t> </a:t>
            </a:r>
            <a:r>
              <a:rPr lang="fr-FR" dirty="0" err="1" smtClean="0"/>
              <a:t>already</a:t>
            </a:r>
            <a:r>
              <a:rPr lang="fr-FR" dirty="0" smtClean="0"/>
              <a:t> the LISA </a:t>
            </a:r>
            <a:r>
              <a:rPr lang="fr-FR" dirty="0" err="1" smtClean="0"/>
              <a:t>requirements</a:t>
            </a:r>
            <a:r>
              <a:rPr lang="fr-FR" dirty="0" smtClean="0"/>
              <a:t> : noise at 5x10</a:t>
            </a:r>
            <a:r>
              <a:rPr lang="fr-FR" baseline="30000" dirty="0" smtClean="0"/>
              <a:t>-15</a:t>
            </a:r>
            <a:r>
              <a:rPr lang="fr-FR" dirty="0" smtClean="0"/>
              <a:t> ms</a:t>
            </a:r>
            <a:r>
              <a:rPr lang="fr-FR" baseline="30000" dirty="0" smtClean="0"/>
              <a:t>-2</a:t>
            </a:r>
            <a:r>
              <a:rPr lang="fr-FR" dirty="0" smtClean="0"/>
              <a:t>Hz</a:t>
            </a:r>
            <a:r>
              <a:rPr lang="fr-FR" baseline="30000" dirty="0" smtClean="0"/>
              <a:t>-1/2</a:t>
            </a:r>
            <a:r>
              <a:rPr lang="fr-FR" dirty="0" smtClean="0"/>
              <a:t> at 10</a:t>
            </a:r>
            <a:r>
              <a:rPr lang="fr-FR" baseline="30000" dirty="0" smtClean="0"/>
              <a:t>-3</a:t>
            </a:r>
            <a:r>
              <a:rPr lang="fr-FR" dirty="0" smtClean="0"/>
              <a:t> Hz</a:t>
            </a:r>
          </a:p>
          <a:p>
            <a:r>
              <a:rPr lang="fr-FR" dirty="0" smtClean="0"/>
              <a:t>Continue </a:t>
            </a:r>
            <a:r>
              <a:rPr lang="fr-FR" dirty="0" err="1" smtClean="0"/>
              <a:t>until</a:t>
            </a:r>
            <a:r>
              <a:rPr lang="fr-FR" dirty="0" smtClean="0"/>
              <a:t> May 2017</a:t>
            </a:r>
          </a:p>
          <a:p>
            <a:r>
              <a:rPr lang="fr-FR" dirty="0" smtClean="0"/>
              <a:t>LISA call for L3 mission of ESA: </a:t>
            </a:r>
            <a:r>
              <a:rPr lang="fr-FR" dirty="0" err="1" smtClean="0"/>
              <a:t>fall</a:t>
            </a:r>
            <a:r>
              <a:rPr lang="fr-FR" dirty="0" smtClean="0"/>
              <a:t> of 2016 </a:t>
            </a:r>
            <a:r>
              <a:rPr lang="fr-FR" dirty="0" err="1" smtClean="0"/>
              <a:t>instead</a:t>
            </a:r>
            <a:r>
              <a:rPr lang="fr-FR" dirty="0" smtClean="0"/>
              <a:t> of 2019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launch</a:t>
            </a:r>
            <a:r>
              <a:rPr lang="fr-FR" dirty="0" smtClean="0">
                <a:sym typeface="Wingdings" panose="05000000000000000000" pitchFamily="2" charset="2"/>
              </a:rPr>
              <a:t> of LISA: 2029</a:t>
            </a:r>
          </a:p>
          <a:p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2949263" y="218941"/>
            <a:ext cx="5808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LISA </a:t>
            </a:r>
            <a:r>
              <a:rPr lang="fr-FR" sz="4000" b="1" dirty="0" err="1" smtClean="0"/>
              <a:t>Pathfinder</a:t>
            </a:r>
            <a:endParaRPr lang="fr-FR" sz="4000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15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46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922" y="658382"/>
            <a:ext cx="8393595" cy="547225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34891" y="248002"/>
            <a:ext cx="307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May 16-18, 2016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38200" y="5652655"/>
            <a:ext cx="1717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S. Vitale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14020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47</a:t>
            </a:fld>
            <a:endParaRPr lang="fr-FR"/>
          </a:p>
        </p:txBody>
      </p:sp>
      <p:sp>
        <p:nvSpPr>
          <p:cNvPr id="5" name="Title 1"/>
          <p:cNvSpPr>
            <a:spLocks noGrp="1"/>
          </p:cNvSpPr>
          <p:nvPr/>
        </p:nvSpPr>
        <p:spPr bwMode="auto">
          <a:xfrm>
            <a:off x="3023029" y="290907"/>
            <a:ext cx="3590422" cy="55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2"/>
                </a:solidFill>
                <a:latin typeface="Book Antiqua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2"/>
                </a:solidFill>
                <a:latin typeface="Book Antiqua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2"/>
                </a:solidFill>
                <a:latin typeface="Book Antiqua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2"/>
                </a:solidFill>
                <a:latin typeface="Book Antiqua" pitchFamily="18" charset="0"/>
              </a:defRPr>
            </a:lvl5pPr>
            <a:lvl6pPr marL="342900" algn="ctr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2"/>
                </a:solidFill>
                <a:latin typeface="Book Antiqua" pitchFamily="18" charset="0"/>
              </a:defRPr>
            </a:lvl6pPr>
            <a:lvl7pPr marL="685800" algn="ctr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2"/>
                </a:solidFill>
                <a:latin typeface="Book Antiqua" pitchFamily="18" charset="0"/>
              </a:defRPr>
            </a:lvl7pPr>
            <a:lvl8pPr marL="1028700" algn="ctr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2"/>
                </a:solidFill>
                <a:latin typeface="Book Antiqua" pitchFamily="18" charset="0"/>
              </a:defRPr>
            </a:lvl8pPr>
            <a:lvl9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2"/>
                </a:solidFill>
                <a:latin typeface="Book Antiqua" pitchFamily="18" charset="0"/>
              </a:defRPr>
            </a:lvl9pPr>
          </a:lstStyle>
          <a:p>
            <a:r>
              <a:rPr lang="en-US" sz="2800" b="1" dirty="0"/>
              <a:t>Future opportunities</a:t>
            </a:r>
          </a:p>
        </p:txBody>
      </p:sp>
      <p:sp>
        <p:nvSpPr>
          <p:cNvPr id="6" name="Content Placeholder 2"/>
          <p:cNvSpPr>
            <a:spLocks noGrp="1"/>
          </p:cNvSpPr>
          <p:nvPr/>
        </p:nvSpPr>
        <p:spPr bwMode="auto">
          <a:xfrm>
            <a:off x="1146973" y="997688"/>
            <a:ext cx="8262841" cy="337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660066"/>
                </a:solidFill>
                <a:latin typeface="+mn-lt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rgbClr val="003300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sz="1800" dirty="0"/>
              <a:t>Make precision measurements of black holes to test details of GR predictions.</a:t>
            </a:r>
          </a:p>
          <a:p>
            <a:pPr lvl="1"/>
            <a:r>
              <a:rPr lang="en-US" dirty="0"/>
              <a:t>QNM’s</a:t>
            </a:r>
          </a:p>
          <a:p>
            <a:pPr lvl="1"/>
            <a:r>
              <a:rPr lang="en-US" dirty="0"/>
              <a:t>EMRI’s</a:t>
            </a:r>
          </a:p>
          <a:p>
            <a:r>
              <a:rPr lang="en-US" sz="1800" dirty="0"/>
              <a:t>Observe the Planck-era universe through gravitational wave signatures in </a:t>
            </a:r>
          </a:p>
          <a:p>
            <a:pPr lvl="1"/>
            <a:r>
              <a:rPr lang="en-US" dirty="0"/>
              <a:t>CMB polarization</a:t>
            </a:r>
          </a:p>
          <a:p>
            <a:pPr lvl="1"/>
            <a:r>
              <a:rPr lang="en-US" dirty="0"/>
              <a:t>Stochastic background of gravitational waves</a:t>
            </a:r>
          </a:p>
          <a:p>
            <a:r>
              <a:rPr lang="en-US" sz="1800" dirty="0"/>
              <a:t>Detect dark matter</a:t>
            </a:r>
          </a:p>
          <a:p>
            <a:r>
              <a:rPr lang="en-US" sz="1800" dirty="0"/>
              <a:t>Understand dark energy</a:t>
            </a:r>
          </a:p>
          <a:p>
            <a:r>
              <a:rPr lang="en-US" sz="1800" dirty="0"/>
              <a:t>… serendipitous discovery of any new phenomena …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08697" y="4216092"/>
            <a:ext cx="1791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P. </a:t>
            </a:r>
            <a:r>
              <a:rPr lang="fr-FR" sz="1400" dirty="0" err="1" smtClean="0"/>
              <a:t>Saulson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3581400" y="4369980"/>
            <a:ext cx="8188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GR21 (2016) s’est déroulée dans une période charnière</a:t>
            </a:r>
          </a:p>
          <a:p>
            <a:r>
              <a:rPr lang="fr-FR" dirty="0" smtClean="0"/>
              <a:t>où l’astronomie des ondes gravitationnelles commence,</a:t>
            </a:r>
          </a:p>
          <a:p>
            <a:r>
              <a:rPr lang="fr-FR" dirty="0" smtClean="0"/>
              <a:t>où l’on engrange beaucoup de mesures et d’informations nouvelles sur l’univers</a:t>
            </a:r>
          </a:p>
          <a:p>
            <a:r>
              <a:rPr lang="fr-FR" dirty="0" smtClean="0"/>
              <a:t>Et o</a:t>
            </a:r>
            <a:r>
              <a:rPr lang="fr-FR" dirty="0"/>
              <a:t>ù</a:t>
            </a:r>
            <a:r>
              <a:rPr lang="fr-FR" dirty="0" smtClean="0"/>
              <a:t> nous avons encore tant à découvrir sur son contenu et sa dynamique…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57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48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468969" y="2137892"/>
            <a:ext cx="2975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Backup slides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8842977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Screen Shot 2016-06-12 at 5.50.13 PM.png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1" r="5964" b="41048"/>
          <a:stretch/>
        </p:blipFill>
        <p:spPr bwMode="auto">
          <a:xfrm>
            <a:off x="1615183" y="2948010"/>
            <a:ext cx="8579336" cy="363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 descr="Screen Shot 2016-06-12 at 5.50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3322"/>
            <a:ext cx="9144000" cy="2097248"/>
          </a:xfrm>
          <a:prstGeom prst="rect">
            <a:avLst/>
          </a:prstGeom>
        </p:spPr>
      </p:pic>
      <p:pic>
        <p:nvPicPr>
          <p:cNvPr id="6" name="Picture 7" descr="Screen Shot 2016-06-12 at 5.55.19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46" y="4063143"/>
            <a:ext cx="8222070" cy="1610264"/>
          </a:xfrm>
          <a:prstGeom prst="rect">
            <a:avLst/>
          </a:prstGeom>
        </p:spPr>
      </p:pic>
      <p:sp>
        <p:nvSpPr>
          <p:cNvPr id="7" name="TextBox 11"/>
          <p:cNvSpPr txBox="1"/>
          <p:nvPr/>
        </p:nvSpPr>
        <p:spPr>
          <a:xfrm>
            <a:off x="1907102" y="431847"/>
            <a:ext cx="835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GW151226 : Filtered detector output and filtered best matching waveform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10"/>
          <p:cNvCxnSpPr/>
          <p:nvPr/>
        </p:nvCxnSpPr>
        <p:spPr>
          <a:xfrm>
            <a:off x="4633733" y="3813145"/>
            <a:ext cx="1204819" cy="5479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3"/>
          <p:cNvCxnSpPr/>
          <p:nvPr/>
        </p:nvCxnSpPr>
        <p:spPr>
          <a:xfrm>
            <a:off x="4633733" y="3813145"/>
            <a:ext cx="5177462" cy="7758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8"/>
          <p:cNvSpPr txBox="1"/>
          <p:nvPr/>
        </p:nvSpPr>
        <p:spPr>
          <a:xfrm>
            <a:off x="2119868" y="3443813"/>
            <a:ext cx="8223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Signal-to-noise (SNR) when best template matches at coalescence time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5037697" y="5831072"/>
            <a:ext cx="2851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2"/>
                </a:solidFill>
                <a:latin typeface="Arial Narrow" charset="0"/>
                <a:ea typeface="+mn-ea"/>
                <a:cs typeface="+mn-cs"/>
              </a:defRPr>
            </a:lvl9pPr>
          </a:lstStyle>
          <a:p>
            <a:r>
              <a:rPr lang="hu-HU" sz="1600" dirty="0">
                <a:hlinkClick r:id="rId5"/>
              </a:rPr>
              <a:t>Phys. Rev. Lett. 116, 241103 (2016) </a:t>
            </a:r>
            <a:endParaRPr lang="en-US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092601" y="5858129"/>
            <a:ext cx="216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f</a:t>
            </a:r>
            <a:r>
              <a:rPr lang="fr-FR" sz="1400" dirty="0" err="1" smtClean="0"/>
              <a:t>rom</a:t>
            </a:r>
            <a:r>
              <a:rPr lang="fr-FR" sz="1400" dirty="0" smtClean="0"/>
              <a:t> G. Gonzalez</a:t>
            </a:r>
            <a:endParaRPr lang="fr-FR" sz="1400" dirty="0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63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994587" y="1341457"/>
            <a:ext cx="69876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1  Les ondes gravitationnelles détectées</a:t>
            </a:r>
          </a:p>
          <a:p>
            <a:endParaRPr lang="fr-FR" sz="2800" dirty="0" smtClean="0"/>
          </a:p>
          <a:p>
            <a:r>
              <a:rPr lang="fr-FR" sz="2800" dirty="0" smtClean="0"/>
              <a:t>2  Pulsars et observations radio</a:t>
            </a:r>
          </a:p>
          <a:p>
            <a:endParaRPr lang="fr-FR" sz="2800" dirty="0" smtClean="0"/>
          </a:p>
          <a:p>
            <a:r>
              <a:rPr lang="fr-FR" sz="2800" dirty="0" smtClean="0"/>
              <a:t>3  Tests de la Relativité Générale</a:t>
            </a:r>
          </a:p>
          <a:p>
            <a:endParaRPr lang="fr-FR" sz="2800" dirty="0" smtClean="0"/>
          </a:p>
          <a:p>
            <a:r>
              <a:rPr lang="fr-FR" sz="2800" dirty="0" smtClean="0"/>
              <a:t>4  Retour aux ondes gravitationnelles</a:t>
            </a:r>
          </a:p>
          <a:p>
            <a:endParaRPr lang="fr-FR" sz="2800" dirty="0" smtClean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74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50</a:t>
            </a:fld>
            <a:endParaRPr lang="fr-FR"/>
          </a:p>
        </p:txBody>
      </p:sp>
      <p:pic>
        <p:nvPicPr>
          <p:cNvPr id="5" name="Immagine 4" descr="Distribution-event-to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401" y="636502"/>
            <a:ext cx="5962199" cy="4865237"/>
          </a:xfrm>
          <a:prstGeom prst="rect">
            <a:avLst/>
          </a:prstGeom>
        </p:spPr>
      </p:pic>
      <p:cxnSp>
        <p:nvCxnSpPr>
          <p:cNvPr id="6" name="Connettore 2 10"/>
          <p:cNvCxnSpPr/>
          <p:nvPr/>
        </p:nvCxnSpPr>
        <p:spPr>
          <a:xfrm flipV="1">
            <a:off x="4867589" y="2623202"/>
            <a:ext cx="0" cy="3295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14"/>
          <p:cNvSpPr txBox="1"/>
          <p:nvPr/>
        </p:nvSpPr>
        <p:spPr>
          <a:xfrm>
            <a:off x="4581665" y="2952734"/>
            <a:ext cx="1009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GW151226</a:t>
            </a:r>
            <a:endParaRPr lang="en-US" sz="1400" b="1" dirty="0"/>
          </a:p>
        </p:txBody>
      </p:sp>
      <p:cxnSp>
        <p:nvCxnSpPr>
          <p:cNvPr id="10" name="Connettore 2 10"/>
          <p:cNvCxnSpPr/>
          <p:nvPr/>
        </p:nvCxnSpPr>
        <p:spPr>
          <a:xfrm flipV="1">
            <a:off x="3935853" y="2623202"/>
            <a:ext cx="0" cy="3295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4"/>
          <p:cNvSpPr txBox="1"/>
          <p:nvPr/>
        </p:nvSpPr>
        <p:spPr>
          <a:xfrm>
            <a:off x="3544522" y="2984468"/>
            <a:ext cx="988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LVT151012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29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9186" t="17914" r="37166" b="5501"/>
          <a:stretch/>
        </p:blipFill>
        <p:spPr>
          <a:xfrm>
            <a:off x="1944712" y="283336"/>
            <a:ext cx="7753080" cy="62224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8186" y="5872768"/>
            <a:ext cx="2408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S. </a:t>
            </a:r>
            <a:r>
              <a:rPr lang="fr-FR" sz="1400" dirty="0" err="1" smtClean="0"/>
              <a:t>Nissanke</a:t>
            </a:r>
            <a:endParaRPr lang="fr-FR" sz="1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51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697014" y="3181080"/>
            <a:ext cx="3090930" cy="2691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05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9680" t="16505" r="32711" b="6733"/>
          <a:stretch/>
        </p:blipFill>
        <p:spPr>
          <a:xfrm>
            <a:off x="2331075" y="270454"/>
            <a:ext cx="7534141" cy="564413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92601" y="5858129"/>
            <a:ext cx="216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f</a:t>
            </a:r>
            <a:r>
              <a:rPr lang="fr-FR" sz="1400" dirty="0" err="1" smtClean="0"/>
              <a:t>rom</a:t>
            </a:r>
            <a:r>
              <a:rPr lang="fr-FR" sz="1400" dirty="0" smtClean="0"/>
              <a:t> M. </a:t>
            </a:r>
            <a:r>
              <a:rPr lang="fr-FR" sz="1400" dirty="0" err="1" smtClean="0"/>
              <a:t>Branchesi</a:t>
            </a:r>
            <a:endParaRPr lang="fr-FR" sz="14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10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0371" t="17737" r="21625" b="5326"/>
          <a:stretch/>
        </p:blipFill>
        <p:spPr>
          <a:xfrm>
            <a:off x="2060619" y="476517"/>
            <a:ext cx="7765961" cy="57913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178201" y="5374803"/>
            <a:ext cx="2163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f</a:t>
            </a:r>
            <a:r>
              <a:rPr lang="fr-FR" sz="1400" dirty="0" err="1" smtClean="0"/>
              <a:t>rom</a:t>
            </a:r>
            <a:r>
              <a:rPr lang="fr-FR" sz="1400" dirty="0" smtClean="0"/>
              <a:t> M. </a:t>
            </a:r>
            <a:r>
              <a:rPr lang="fr-FR" sz="1400" dirty="0" err="1" smtClean="0"/>
              <a:t>Branchesi</a:t>
            </a:r>
            <a:endParaRPr lang="fr-FR" sz="14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02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9186" t="18970" r="32513" b="5327"/>
          <a:stretch/>
        </p:blipFill>
        <p:spPr>
          <a:xfrm>
            <a:off x="2209800" y="162234"/>
            <a:ext cx="8075054" cy="589520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54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18186" y="5872768"/>
            <a:ext cx="2408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S. </a:t>
            </a:r>
            <a:r>
              <a:rPr lang="fr-FR" sz="1400" dirty="0" err="1" smtClean="0"/>
              <a:t>Nissanke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27104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8988" t="18618" r="32513" b="5501"/>
          <a:stretch/>
        </p:blipFill>
        <p:spPr>
          <a:xfrm>
            <a:off x="1893194" y="0"/>
            <a:ext cx="8100812" cy="59076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43565" y="5907699"/>
            <a:ext cx="2408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S. </a:t>
            </a:r>
            <a:r>
              <a:rPr lang="fr-FR" sz="1400" dirty="0" err="1" smtClean="0"/>
              <a:t>Nissanke</a:t>
            </a:r>
            <a:endParaRPr lang="fr-FR" sz="1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66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112"/>
          <p:cNvSpPr/>
          <p:nvPr/>
        </p:nvSpPr>
        <p:spPr>
          <a:xfrm>
            <a:off x="8661266" y="5411531"/>
            <a:ext cx="273008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>
                <a:latin typeface="+mn-lt"/>
              </a:rPr>
              <a:t>SEP Violation</a:t>
            </a:r>
          </a:p>
        </p:txBody>
      </p:sp>
      <p:pic>
        <p:nvPicPr>
          <p:cNvPr id="63" name="Image 6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4397" y="4099527"/>
            <a:ext cx="3558279" cy="192331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58" name="Image 57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4871" y="121283"/>
            <a:ext cx="3779750" cy="1119746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59" name="Image 58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66336" y="159976"/>
            <a:ext cx="3779750" cy="1119746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61" name="Image 6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6147" y="1588541"/>
            <a:ext cx="2940222" cy="2414975"/>
          </a:xfrm>
          <a:prstGeom prst="rect">
            <a:avLst/>
          </a:prstGeom>
        </p:spPr>
      </p:pic>
      <p:pic>
        <p:nvPicPr>
          <p:cNvPr id="55" name="Image 5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482" y="4100985"/>
            <a:ext cx="3558279" cy="192331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09/09/2016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56</a:t>
            </a:fld>
            <a:endParaRPr lang="fr-FR"/>
          </a:p>
        </p:txBody>
      </p:sp>
      <p:sp>
        <p:nvSpPr>
          <p:cNvPr id="34" name="Shape 93"/>
          <p:cNvSpPr/>
          <p:nvPr/>
        </p:nvSpPr>
        <p:spPr>
          <a:xfrm>
            <a:off x="706381" y="455917"/>
            <a:ext cx="335673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>
                <a:latin typeface="+mn-lt"/>
              </a:rPr>
              <a:t>Gravitational Wave Generation</a:t>
            </a:r>
          </a:p>
        </p:txBody>
      </p:sp>
      <p:sp>
        <p:nvSpPr>
          <p:cNvPr id="35" name="Shape 94"/>
          <p:cNvSpPr/>
          <p:nvPr/>
        </p:nvSpPr>
        <p:spPr>
          <a:xfrm>
            <a:off x="8353103" y="363878"/>
            <a:ext cx="335673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>
                <a:latin typeface="+mn-lt"/>
              </a:rPr>
              <a:t>Gravitational Wave Propagation</a:t>
            </a:r>
          </a:p>
        </p:txBody>
      </p:sp>
      <p:sp>
        <p:nvSpPr>
          <p:cNvPr id="36" name="Shape 95"/>
          <p:cNvSpPr/>
          <p:nvPr/>
        </p:nvSpPr>
        <p:spPr>
          <a:xfrm>
            <a:off x="614482" y="1302479"/>
            <a:ext cx="365342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>
                <a:latin typeface="+mn-lt"/>
              </a:rPr>
              <a:t>Scalar/Vector Field Activation</a:t>
            </a:r>
          </a:p>
        </p:txBody>
      </p:sp>
      <p:sp>
        <p:nvSpPr>
          <p:cNvPr id="37" name="Shape 96"/>
          <p:cNvSpPr/>
          <p:nvPr/>
        </p:nvSpPr>
        <p:spPr>
          <a:xfrm>
            <a:off x="536187" y="2431999"/>
            <a:ext cx="365342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>
                <a:latin typeface="+mn-lt"/>
              </a:rPr>
              <a:t>Extra-Dimensional Leakage</a:t>
            </a:r>
          </a:p>
        </p:txBody>
      </p:sp>
      <p:sp>
        <p:nvSpPr>
          <p:cNvPr id="38" name="Shape 97"/>
          <p:cNvSpPr/>
          <p:nvPr/>
        </p:nvSpPr>
        <p:spPr>
          <a:xfrm>
            <a:off x="494871" y="2796029"/>
            <a:ext cx="365342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>
                <a:latin typeface="+mn-lt"/>
              </a:rPr>
              <a:t>Time-Variation of G</a:t>
            </a:r>
          </a:p>
        </p:txBody>
      </p:sp>
      <p:sp>
        <p:nvSpPr>
          <p:cNvPr id="39" name="Shape 98"/>
          <p:cNvSpPr/>
          <p:nvPr/>
        </p:nvSpPr>
        <p:spPr>
          <a:xfrm>
            <a:off x="591132" y="1696353"/>
            <a:ext cx="365342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>
                <a:latin typeface="+mn-lt"/>
              </a:rPr>
              <a:t>Gravitational Parity Violation</a:t>
            </a:r>
          </a:p>
        </p:txBody>
      </p:sp>
      <p:sp>
        <p:nvSpPr>
          <p:cNvPr id="40" name="Shape 99"/>
          <p:cNvSpPr/>
          <p:nvPr/>
        </p:nvSpPr>
        <p:spPr>
          <a:xfrm>
            <a:off x="702329" y="2044895"/>
            <a:ext cx="365342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>
                <a:latin typeface="+mn-lt"/>
              </a:rPr>
              <a:t>Gravitational Lorentz Violation</a:t>
            </a:r>
          </a:p>
        </p:txBody>
      </p:sp>
      <p:sp>
        <p:nvSpPr>
          <p:cNvPr id="41" name="Shape 100"/>
          <p:cNvSpPr/>
          <p:nvPr/>
        </p:nvSpPr>
        <p:spPr>
          <a:xfrm>
            <a:off x="8156827" y="1280707"/>
            <a:ext cx="373755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>
                <a:latin typeface="+mn-lt"/>
              </a:rPr>
              <a:t>Modified Dispersion Relations</a:t>
            </a:r>
          </a:p>
        </p:txBody>
      </p:sp>
      <p:sp>
        <p:nvSpPr>
          <p:cNvPr id="42" name="Shape 101"/>
          <p:cNvSpPr/>
          <p:nvPr/>
        </p:nvSpPr>
        <p:spPr>
          <a:xfrm>
            <a:off x="8175101" y="2349682"/>
            <a:ext cx="373755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>
                <a:latin typeface="+mn-lt"/>
              </a:rPr>
              <a:t>Cosmological Screening</a:t>
            </a:r>
          </a:p>
        </p:txBody>
      </p:sp>
      <p:sp>
        <p:nvSpPr>
          <p:cNvPr id="43" name="Shape 102"/>
          <p:cNvSpPr/>
          <p:nvPr/>
        </p:nvSpPr>
        <p:spPr>
          <a:xfrm>
            <a:off x="8153400" y="2670918"/>
            <a:ext cx="373755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>
                <a:latin typeface="+mn-lt"/>
              </a:rPr>
              <a:t>Time-Variation of G</a:t>
            </a:r>
          </a:p>
        </p:txBody>
      </p:sp>
      <p:sp>
        <p:nvSpPr>
          <p:cNvPr id="44" name="Shape 103"/>
          <p:cNvSpPr/>
          <p:nvPr/>
        </p:nvSpPr>
        <p:spPr>
          <a:xfrm>
            <a:off x="8191680" y="1648583"/>
            <a:ext cx="373755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>
                <a:latin typeface="+mn-lt"/>
              </a:rPr>
              <a:t>Modified Kinematics</a:t>
            </a:r>
          </a:p>
        </p:txBody>
      </p:sp>
      <p:sp>
        <p:nvSpPr>
          <p:cNvPr id="45" name="Shape 104"/>
          <p:cNvSpPr/>
          <p:nvPr/>
        </p:nvSpPr>
        <p:spPr>
          <a:xfrm>
            <a:off x="8206311" y="2004173"/>
            <a:ext cx="373755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>
                <a:latin typeface="+mn-lt"/>
              </a:rPr>
              <a:t>Gravitational Lorentz Violation</a:t>
            </a:r>
          </a:p>
        </p:txBody>
      </p:sp>
      <p:sp>
        <p:nvSpPr>
          <p:cNvPr id="46" name="Shape 105"/>
          <p:cNvSpPr/>
          <p:nvPr/>
        </p:nvSpPr>
        <p:spPr>
          <a:xfrm>
            <a:off x="503901" y="4652135"/>
            <a:ext cx="331658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>
                <a:latin typeface="+mn-lt"/>
              </a:rPr>
              <a:t>Parity Violation</a:t>
            </a:r>
          </a:p>
        </p:txBody>
      </p:sp>
      <p:sp>
        <p:nvSpPr>
          <p:cNvPr id="47" name="Shape 106"/>
          <p:cNvSpPr/>
          <p:nvPr/>
        </p:nvSpPr>
        <p:spPr>
          <a:xfrm>
            <a:off x="558827" y="4958426"/>
            <a:ext cx="331658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>
                <a:latin typeface="+mn-lt"/>
              </a:rPr>
              <a:t>Lorentz Violation</a:t>
            </a:r>
          </a:p>
        </p:txBody>
      </p:sp>
      <p:sp>
        <p:nvSpPr>
          <p:cNvPr id="48" name="Shape 107"/>
          <p:cNvSpPr/>
          <p:nvPr/>
        </p:nvSpPr>
        <p:spPr>
          <a:xfrm>
            <a:off x="350482" y="5307167"/>
            <a:ext cx="331658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>
                <a:latin typeface="+mn-lt"/>
              </a:rPr>
              <a:t>SEP Violation</a:t>
            </a:r>
          </a:p>
        </p:txBody>
      </p:sp>
      <p:sp>
        <p:nvSpPr>
          <p:cNvPr id="49" name="Shape 108"/>
          <p:cNvSpPr/>
          <p:nvPr/>
        </p:nvSpPr>
        <p:spPr>
          <a:xfrm>
            <a:off x="494871" y="4332961"/>
            <a:ext cx="331658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 err="1">
                <a:latin typeface="+mn-lt"/>
              </a:rPr>
              <a:t>Spacetime</a:t>
            </a:r>
            <a:r>
              <a:rPr sz="2000" dirty="0">
                <a:latin typeface="+mn-lt"/>
              </a:rPr>
              <a:t> Dimensionality</a:t>
            </a:r>
          </a:p>
        </p:txBody>
      </p:sp>
      <p:sp>
        <p:nvSpPr>
          <p:cNvPr id="50" name="Shape 109"/>
          <p:cNvSpPr/>
          <p:nvPr/>
        </p:nvSpPr>
        <p:spPr>
          <a:xfrm>
            <a:off x="8661266" y="4416195"/>
            <a:ext cx="273008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>
                <a:latin typeface="+mn-lt"/>
              </a:rPr>
              <a:t>Speed of Gravity</a:t>
            </a:r>
          </a:p>
        </p:txBody>
      </p:sp>
      <p:sp>
        <p:nvSpPr>
          <p:cNvPr id="51" name="Shape 110"/>
          <p:cNvSpPr/>
          <p:nvPr/>
        </p:nvSpPr>
        <p:spPr>
          <a:xfrm>
            <a:off x="8661266" y="4743949"/>
            <a:ext cx="273008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>
                <a:latin typeface="+mn-lt"/>
              </a:rPr>
              <a:t>Mass of Graviton</a:t>
            </a:r>
          </a:p>
        </p:txBody>
      </p:sp>
      <p:sp>
        <p:nvSpPr>
          <p:cNvPr id="52" name="Shape 111"/>
          <p:cNvSpPr/>
          <p:nvPr/>
        </p:nvSpPr>
        <p:spPr>
          <a:xfrm>
            <a:off x="8661266" y="5086149"/>
            <a:ext cx="273008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000" dirty="0">
                <a:latin typeface="+mn-lt"/>
              </a:rPr>
              <a:t>Lorentz Violation</a:t>
            </a:r>
          </a:p>
        </p:txBody>
      </p:sp>
      <p:sp>
        <p:nvSpPr>
          <p:cNvPr id="54" name="Shape 113"/>
          <p:cNvSpPr/>
          <p:nvPr/>
        </p:nvSpPr>
        <p:spPr>
          <a:xfrm>
            <a:off x="2153162" y="3396047"/>
            <a:ext cx="1" cy="735295"/>
          </a:xfrm>
          <a:prstGeom prst="line">
            <a:avLst/>
          </a:prstGeom>
          <a:ln w="50800" cap="rnd">
            <a:solidFill>
              <a:srgbClr val="000000"/>
            </a:solidFill>
            <a:custDash>
              <a:ds d="100000" sp="200000"/>
            </a:custDash>
            <a:tailEnd type="triangle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2000">
              <a:latin typeface="+mn-lt"/>
            </a:endParaRPr>
          </a:p>
        </p:txBody>
      </p:sp>
      <p:sp>
        <p:nvSpPr>
          <p:cNvPr id="57" name="Shape 116"/>
          <p:cNvSpPr/>
          <p:nvPr/>
        </p:nvSpPr>
        <p:spPr>
          <a:xfrm>
            <a:off x="10026309" y="3350744"/>
            <a:ext cx="1" cy="735294"/>
          </a:xfrm>
          <a:prstGeom prst="line">
            <a:avLst/>
          </a:prstGeom>
          <a:ln w="50800" cap="rnd">
            <a:solidFill>
              <a:srgbClr val="000000"/>
            </a:solidFill>
            <a:custDash>
              <a:ds d="100000" sp="200000"/>
            </a:custDash>
            <a:tailEnd type="triangle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2000">
              <a:latin typeface="+mn-lt"/>
            </a:endParaRPr>
          </a:p>
        </p:txBody>
      </p:sp>
      <p:sp>
        <p:nvSpPr>
          <p:cNvPr id="60" name="Shape 119"/>
          <p:cNvSpPr/>
          <p:nvPr/>
        </p:nvSpPr>
        <p:spPr>
          <a:xfrm>
            <a:off x="4914653" y="1901581"/>
            <a:ext cx="2303209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b="1">
                <a:solidFill>
                  <a:schemeClr val="accent5"/>
                </a:solidFill>
              </a:defRPr>
            </a:pPr>
            <a:r>
              <a:rPr sz="2800" dirty="0">
                <a:latin typeface="+mn-lt"/>
              </a:rPr>
              <a:t>Test Fundamental Pillars </a:t>
            </a:r>
          </a:p>
          <a:p>
            <a:pPr>
              <a:defRPr b="1">
                <a:solidFill>
                  <a:schemeClr val="accent5"/>
                </a:solidFill>
              </a:defRPr>
            </a:pPr>
            <a:r>
              <a:rPr sz="2800" dirty="0">
                <a:latin typeface="+mn-lt"/>
              </a:rPr>
              <a:t>of GR</a:t>
            </a:r>
          </a:p>
        </p:txBody>
      </p:sp>
      <p:pic>
        <p:nvPicPr>
          <p:cNvPr id="62" name="pasted-image.tiff"/>
          <p:cNvPicPr>
            <a:picLocks noChangeAspect="1"/>
          </p:cNvPicPr>
          <p:nvPr/>
        </p:nvPicPr>
        <p:blipFill>
          <a:blip r:embed="rId5">
            <a:alphaModFix amt="51302"/>
            <a:extLst/>
          </a:blip>
          <a:stretch>
            <a:fillRect/>
          </a:stretch>
        </p:blipFill>
        <p:spPr>
          <a:xfrm>
            <a:off x="4355752" y="4049903"/>
            <a:ext cx="3598869" cy="2022565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ZoneTexte 63"/>
          <p:cNvSpPr txBox="1"/>
          <p:nvPr/>
        </p:nvSpPr>
        <p:spPr>
          <a:xfrm>
            <a:off x="2162192" y="6123519"/>
            <a:ext cx="2029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N. </a:t>
            </a:r>
            <a:r>
              <a:rPr lang="fr-FR" sz="1400" dirty="0" err="1" smtClean="0"/>
              <a:t>Yunes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63096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0080" y="3946208"/>
            <a:ext cx="10985864" cy="825542"/>
          </a:xfrm>
          <a:prstGeom prst="rect">
            <a:avLst/>
          </a:prstGeom>
        </p:spPr>
      </p:pic>
      <p:pic>
        <p:nvPicPr>
          <p:cNvPr id="8" name="Image 7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3327" y="1832244"/>
            <a:ext cx="11286308" cy="825542"/>
          </a:xfrm>
          <a:prstGeom prst="rect">
            <a:avLst/>
          </a:prstGeom>
        </p:spPr>
      </p:pic>
      <p:pic>
        <p:nvPicPr>
          <p:cNvPr id="7" name="Image 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1865" y="194009"/>
            <a:ext cx="8368271" cy="13002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57</a:t>
            </a:fld>
            <a:endParaRPr lang="fr-FR"/>
          </a:p>
        </p:txBody>
      </p:sp>
      <p:sp>
        <p:nvSpPr>
          <p:cNvPr id="5" name="Shape 172"/>
          <p:cNvSpPr/>
          <p:nvPr/>
        </p:nvSpPr>
        <p:spPr>
          <a:xfrm>
            <a:off x="-221148" y="332057"/>
            <a:ext cx="12357259" cy="1024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defRPr sz="3200" b="1"/>
            </a:pPr>
            <a:r>
              <a:rPr dirty="0"/>
              <a:t>GW consistency with GR places constraints </a:t>
            </a:r>
          </a:p>
          <a:p>
            <a:pPr>
              <a:defRPr sz="3200" b="1"/>
            </a:pPr>
            <a:r>
              <a:rPr dirty="0"/>
              <a:t>on modified gravity in </a:t>
            </a:r>
            <a:r>
              <a:rPr dirty="0" err="1"/>
              <a:t>eXtreme</a:t>
            </a:r>
            <a:r>
              <a:rPr dirty="0"/>
              <a:t> regime</a:t>
            </a:r>
          </a:p>
        </p:txBody>
      </p:sp>
      <p:sp>
        <p:nvSpPr>
          <p:cNvPr id="6" name="Shape 173"/>
          <p:cNvSpPr/>
          <p:nvPr/>
        </p:nvSpPr>
        <p:spPr>
          <a:xfrm>
            <a:off x="99800" y="1949833"/>
            <a:ext cx="12036311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dirty="0"/>
              <a:t>GW tests of extreme gravity will necessarily become much stronger</a:t>
            </a:r>
          </a:p>
        </p:txBody>
      </p:sp>
      <p:sp>
        <p:nvSpPr>
          <p:cNvPr id="9" name="Shape 178"/>
          <p:cNvSpPr/>
          <p:nvPr/>
        </p:nvSpPr>
        <p:spPr>
          <a:xfrm>
            <a:off x="1887445" y="2704364"/>
            <a:ext cx="841670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400"/>
              <a:t>(more detections, higher SNR, more physical effects, other binaries e.g. NSNS, electromagnetic counterparts, etc.)</a:t>
            </a:r>
          </a:p>
        </p:txBody>
      </p:sp>
      <p:sp>
        <p:nvSpPr>
          <p:cNvPr id="10" name="Shape 179"/>
          <p:cNvSpPr/>
          <p:nvPr/>
        </p:nvSpPr>
        <p:spPr>
          <a:xfrm>
            <a:off x="180806" y="4081860"/>
            <a:ext cx="11810560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dirty="0"/>
              <a:t>More interplay between Particle Theorists and </a:t>
            </a:r>
            <a:r>
              <a:rPr dirty="0" err="1"/>
              <a:t>eXtreme</a:t>
            </a:r>
            <a:r>
              <a:rPr dirty="0"/>
              <a:t> Gravity  </a:t>
            </a:r>
          </a:p>
        </p:txBody>
      </p:sp>
      <p:sp>
        <p:nvSpPr>
          <p:cNvPr id="12" name="Shape 182"/>
          <p:cNvSpPr/>
          <p:nvPr/>
        </p:nvSpPr>
        <p:spPr>
          <a:xfrm>
            <a:off x="931208" y="4843202"/>
            <a:ext cx="1042259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0287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17145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057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24003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2743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sz="2400" dirty="0"/>
              <a:t>(how are GW bounds related to other bounds and to coefficients in an effective action, like SME action? Are there other LV effects we can constrain?)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551573" y="5888047"/>
            <a:ext cx="2029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N. </a:t>
            </a:r>
            <a:r>
              <a:rPr lang="fr-FR" sz="1400" dirty="0" err="1" smtClean="0"/>
              <a:t>Yunes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05267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58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9339944" y="1672046"/>
            <a:ext cx="2246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hlinkClick r:id="rId2"/>
              </a:rPr>
              <a:t>See</a:t>
            </a:r>
            <a:r>
              <a:rPr lang="fr-FR" dirty="0" smtClean="0">
                <a:hlinkClick r:id="rId2"/>
              </a:rPr>
              <a:t> </a:t>
            </a:r>
            <a:r>
              <a:rPr lang="fr-FR" dirty="0" err="1" smtClean="0">
                <a:hlinkClick r:id="rId2"/>
              </a:rPr>
              <a:t>also</a:t>
            </a:r>
            <a:endParaRPr lang="fr-FR" dirty="0" smtClean="0">
              <a:hlinkClick r:id="rId2"/>
            </a:endParaRPr>
          </a:p>
          <a:p>
            <a:r>
              <a:rPr lang="fr-FR" dirty="0" smtClean="0">
                <a:hlinkClick r:id="rId2"/>
              </a:rPr>
              <a:t>arXiv:1407.5693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37365" t="24246" r="27492" b="18983"/>
          <a:stretch/>
        </p:blipFill>
        <p:spPr>
          <a:xfrm>
            <a:off x="3581400" y="578352"/>
            <a:ext cx="5601789" cy="540443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602560" y="5108581"/>
            <a:ext cx="1617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N. </a:t>
            </a:r>
            <a:r>
              <a:rPr lang="fr-FR" sz="1400" dirty="0" err="1" smtClean="0"/>
              <a:t>Wex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3217817" y="143691"/>
            <a:ext cx="8974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The nano-Hertz </a:t>
            </a:r>
            <a:r>
              <a:rPr lang="fr-FR" sz="2400" b="1" dirty="0" err="1" smtClean="0">
                <a:solidFill>
                  <a:schemeClr val="accent1"/>
                </a:solidFill>
              </a:rPr>
              <a:t>stochastic</a:t>
            </a:r>
            <a:r>
              <a:rPr lang="fr-FR" sz="2400" b="1" dirty="0" smtClean="0">
                <a:solidFill>
                  <a:schemeClr val="accent1"/>
                </a:solidFill>
              </a:rPr>
              <a:t> </a:t>
            </a:r>
            <a:r>
              <a:rPr lang="fr-FR" sz="2400" b="1" dirty="0" err="1" smtClean="0">
                <a:solidFill>
                  <a:schemeClr val="accent1"/>
                </a:solidFill>
              </a:rPr>
              <a:t>gravitational</a:t>
            </a:r>
            <a:r>
              <a:rPr lang="fr-FR" sz="2400" b="1" dirty="0" smtClean="0">
                <a:solidFill>
                  <a:schemeClr val="accent1"/>
                </a:solidFill>
              </a:rPr>
              <a:t> </a:t>
            </a:r>
            <a:r>
              <a:rPr lang="fr-FR" sz="2400" b="1" dirty="0" err="1" smtClean="0">
                <a:solidFill>
                  <a:schemeClr val="accent1"/>
                </a:solidFill>
              </a:rPr>
              <a:t>wave</a:t>
            </a:r>
            <a:r>
              <a:rPr lang="fr-FR" sz="2400" b="1" dirty="0" smtClean="0">
                <a:solidFill>
                  <a:schemeClr val="accent1"/>
                </a:solidFill>
              </a:rPr>
              <a:t> background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5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59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7108" t="16855" r="26225" b="5922"/>
          <a:stretch/>
        </p:blipFill>
        <p:spPr>
          <a:xfrm>
            <a:off x="1728591" y="30707"/>
            <a:ext cx="9144000" cy="632564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81208" y="5336088"/>
            <a:ext cx="17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M. List</a:t>
            </a:r>
            <a:endParaRPr lang="fr-FR" sz="1400" dirty="0"/>
          </a:p>
        </p:txBody>
      </p:sp>
      <p:sp>
        <p:nvSpPr>
          <p:cNvPr id="2" name="ZoneTexte 1"/>
          <p:cNvSpPr txBox="1"/>
          <p:nvPr/>
        </p:nvSpPr>
        <p:spPr>
          <a:xfrm>
            <a:off x="838200" y="334851"/>
            <a:ext cx="196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MICROSCOPE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505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75761" y="1661374"/>
            <a:ext cx="105993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G. Gonzalez </a:t>
            </a:r>
            <a:r>
              <a:rPr lang="fr-FR" dirty="0" smtClean="0"/>
              <a:t>:</a:t>
            </a:r>
          </a:p>
          <a:p>
            <a:r>
              <a:rPr lang="fr-FR" dirty="0" err="1" smtClean="0"/>
              <a:t>Searching</a:t>
            </a:r>
            <a:r>
              <a:rPr lang="fr-FR" dirty="0" smtClean="0"/>
              <a:t> for - and </a:t>
            </a:r>
            <a:r>
              <a:rPr lang="fr-FR" dirty="0" err="1" smtClean="0"/>
              <a:t>finding</a:t>
            </a:r>
            <a:r>
              <a:rPr lang="fr-FR" dirty="0" smtClean="0"/>
              <a:t>! - </a:t>
            </a:r>
            <a:r>
              <a:rPr lang="fr-FR" dirty="0" err="1" smtClean="0"/>
              <a:t>gravitational</a:t>
            </a:r>
            <a:r>
              <a:rPr lang="fr-FR" dirty="0" smtClean="0"/>
              <a:t> </a:t>
            </a:r>
            <a:r>
              <a:rPr lang="fr-FR" dirty="0" err="1" smtClean="0"/>
              <a:t>waves</a:t>
            </a:r>
            <a:endParaRPr lang="fr-FR" dirty="0" smtClean="0"/>
          </a:p>
          <a:p>
            <a:endParaRPr lang="fr-FR" dirty="0"/>
          </a:p>
          <a:p>
            <a:r>
              <a:rPr lang="fr-FR" b="1" dirty="0" smtClean="0"/>
              <a:t>M. </a:t>
            </a:r>
            <a:r>
              <a:rPr lang="fr-FR" b="1" dirty="0" err="1" smtClean="0"/>
              <a:t>Branchesi</a:t>
            </a:r>
            <a:r>
              <a:rPr lang="fr-FR" b="1" dirty="0" smtClean="0"/>
              <a:t> </a:t>
            </a:r>
            <a:r>
              <a:rPr lang="fr-FR" dirty="0" smtClean="0"/>
              <a:t>:</a:t>
            </a:r>
          </a:p>
          <a:p>
            <a:r>
              <a:rPr lang="fr-FR" dirty="0" smtClean="0"/>
              <a:t>Multi-</a:t>
            </a:r>
            <a:r>
              <a:rPr lang="fr-FR" dirty="0" err="1" smtClean="0"/>
              <a:t>messenger</a:t>
            </a:r>
            <a:r>
              <a:rPr lang="fr-FR" dirty="0" smtClean="0"/>
              <a:t> </a:t>
            </a:r>
            <a:r>
              <a:rPr lang="fr-FR" dirty="0" err="1" smtClean="0"/>
              <a:t>astronomy</a:t>
            </a:r>
            <a:endParaRPr lang="fr-FR" dirty="0" smtClean="0"/>
          </a:p>
          <a:p>
            <a:endParaRPr lang="fr-FR" dirty="0"/>
          </a:p>
          <a:p>
            <a:r>
              <a:rPr lang="fr-FR" b="1" dirty="0" smtClean="0"/>
              <a:t>S. </a:t>
            </a:r>
            <a:r>
              <a:rPr lang="fr-FR" b="1" dirty="0" err="1" smtClean="0"/>
              <a:t>Nissanke</a:t>
            </a:r>
            <a:r>
              <a:rPr lang="fr-FR" b="1" dirty="0" smtClean="0"/>
              <a:t> </a:t>
            </a:r>
            <a:r>
              <a:rPr lang="fr-FR" dirty="0" smtClean="0"/>
              <a:t>:</a:t>
            </a:r>
          </a:p>
          <a:p>
            <a:r>
              <a:rPr lang="en-US" dirty="0" smtClean="0"/>
              <a:t>Clash of the Titans: new astrophysics of binary black holes from LIGO’s observations</a:t>
            </a:r>
            <a:endParaRPr lang="en-US" dirty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659999" y="128789"/>
            <a:ext cx="9030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Les ondes gravitationnelles </a:t>
            </a:r>
            <a:r>
              <a:rPr lang="fr-FR" sz="4000" b="1" dirty="0" smtClean="0"/>
              <a:t>détectées!</a:t>
            </a:r>
            <a:endParaRPr lang="fr-FR" sz="4000" b="1" dirty="0" smtClean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96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60</a:t>
            </a:fld>
            <a:endParaRPr lang="fr-FR"/>
          </a:p>
        </p:txBody>
      </p:sp>
      <p:pic>
        <p:nvPicPr>
          <p:cNvPr id="5" name="図 1" descr="Screen Shot 2016-06-27 at 16.45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0" y="1575295"/>
            <a:ext cx="10185585" cy="26919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54626" y="5279908"/>
            <a:ext cx="2294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K. </a:t>
            </a:r>
            <a:r>
              <a:rPr lang="fr-FR" sz="1400" dirty="0" err="1" smtClean="0"/>
              <a:t>Kokeiyama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15558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81400" y="985337"/>
            <a:ext cx="5938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Underground				</a:t>
            </a:r>
            <a:r>
              <a:rPr lang="fr-FR" dirty="0" err="1" smtClean="0"/>
              <a:t>Cryogenic</a:t>
            </a: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2949263" y="218941"/>
            <a:ext cx="580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Some</a:t>
            </a:r>
            <a:r>
              <a:rPr lang="fr-FR" sz="2400" b="1" dirty="0" smtClean="0"/>
              <a:t> news about KAGRA</a:t>
            </a:r>
            <a:endParaRPr lang="fr-FR" sz="1600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61</a:t>
            </a:fld>
            <a:endParaRPr lang="fr-FR"/>
          </a:p>
        </p:txBody>
      </p:sp>
      <p:pic>
        <p:nvPicPr>
          <p:cNvPr id="7" name="図 3" descr="Screen Shot 2016-06-15 at 16.13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38" y="1776096"/>
            <a:ext cx="4797524" cy="342821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54626" y="5279908"/>
            <a:ext cx="2294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K. </a:t>
            </a:r>
            <a:r>
              <a:rPr lang="fr-FR" sz="1400" dirty="0" err="1" smtClean="0"/>
              <a:t>Kokeiyama</a:t>
            </a:r>
            <a:endParaRPr lang="fr-FR" sz="1400" dirty="0"/>
          </a:p>
        </p:txBody>
      </p:sp>
      <p:sp>
        <p:nvSpPr>
          <p:cNvPr id="9" name="テキスト ボックス 10"/>
          <p:cNvSpPr txBox="1"/>
          <p:nvPr/>
        </p:nvSpPr>
        <p:spPr>
          <a:xfrm>
            <a:off x="7230520" y="6073330"/>
            <a:ext cx="20466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Photo by </a:t>
            </a:r>
            <a:r>
              <a:rPr kumimoji="1" lang="en-US" altLang="ja-JP" sz="1050" dirty="0" err="1" smtClean="0"/>
              <a:t>Tomaru</a:t>
            </a:r>
            <a:r>
              <a:rPr kumimoji="1" lang="en-US" altLang="ja-JP" sz="1050" dirty="0" smtClean="0"/>
              <a:t>, JGW-G1605303</a:t>
            </a:r>
            <a:endParaRPr kumimoji="1" lang="ja-JP" altLang="en-US" sz="1050" dirty="0"/>
          </a:p>
        </p:txBody>
      </p:sp>
      <p:pic>
        <p:nvPicPr>
          <p:cNvPr id="10" name="図 11" descr="Screen Shot 2016-06-25 at 10.10.5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86" y="1998739"/>
            <a:ext cx="2844452" cy="4059782"/>
          </a:xfrm>
          <a:prstGeom prst="rect">
            <a:avLst/>
          </a:prstGeom>
        </p:spPr>
      </p:pic>
      <p:sp>
        <p:nvSpPr>
          <p:cNvPr id="11" name="テキスト ボックス 14"/>
          <p:cNvSpPr txBox="1"/>
          <p:nvPr/>
        </p:nvSpPr>
        <p:spPr>
          <a:xfrm>
            <a:off x="7215178" y="1659400"/>
            <a:ext cx="2032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 smtClean="0"/>
              <a:t>Cryo</a:t>
            </a:r>
            <a:r>
              <a:rPr lang="en-US" altLang="ja-JP" sz="1400" dirty="0" smtClean="0"/>
              <a:t>-payload (prototype)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6083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62</a:t>
            </a:fld>
            <a:endParaRPr lang="fr-FR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1947798" y="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mtClean="0">
                <a:solidFill>
                  <a:srgbClr val="FF00FF"/>
                </a:solidFill>
              </a:rPr>
              <a:t>iKAGRA</a:t>
            </a:r>
            <a:r>
              <a:rPr kumimoji="1" lang="en-US" altLang="ja-JP" smtClean="0"/>
              <a:t>                      </a:t>
            </a:r>
            <a:r>
              <a:rPr kumimoji="1" lang="en-US" altLang="ja-JP" smtClean="0">
                <a:solidFill>
                  <a:srgbClr val="00FF00"/>
                </a:solidFill>
              </a:rPr>
              <a:t>bKAGRA</a:t>
            </a:r>
            <a:endParaRPr kumimoji="1" lang="ja-JP" altLang="en-US" dirty="0">
              <a:solidFill>
                <a:srgbClr val="00FF00"/>
              </a:solidFill>
            </a:endParaRP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1947798" y="4238661"/>
            <a:ext cx="3961725" cy="19690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457200"/>
            <a:r>
              <a:rPr lang="en-US" altLang="ja-JP" sz="2400" smtClean="0"/>
              <a:t>Simple MI</a:t>
            </a:r>
          </a:p>
          <a:p>
            <a:pPr marL="514350" indent="-457200"/>
            <a:r>
              <a:rPr lang="en-US" altLang="ja-JP" sz="2400" smtClean="0"/>
              <a:t>Room Temperature</a:t>
            </a:r>
          </a:p>
          <a:p>
            <a:pPr marL="514350" indent="-457200"/>
            <a:r>
              <a:rPr lang="en-US" altLang="ja-JP" sz="2400" smtClean="0"/>
              <a:t>Simpler suspensions</a:t>
            </a:r>
          </a:p>
          <a:p>
            <a:pPr marL="514350" indent="-457200"/>
            <a:r>
              <a:rPr lang="en-US" altLang="ja-JP" sz="2400" smtClean="0"/>
              <a:t>To obtain experiences</a:t>
            </a:r>
            <a:endParaRPr lang="en-US" altLang="ja-JP" sz="2400" dirty="0" smtClean="0"/>
          </a:p>
        </p:txBody>
      </p:sp>
      <p:pic>
        <p:nvPicPr>
          <p:cNvPr id="13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427" y="1203158"/>
            <a:ext cx="2837961" cy="2227431"/>
          </a:xfrm>
          <a:prstGeom prst="rect">
            <a:avLst/>
          </a:prstGeom>
        </p:spPr>
      </p:pic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6672874" y="4285029"/>
            <a:ext cx="3629658" cy="2046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/>
              <a:t>Full configuration</a:t>
            </a:r>
          </a:p>
          <a:p>
            <a:r>
              <a:rPr lang="en-US" altLang="ja-JP" sz="2400" dirty="0" smtClean="0"/>
              <a:t>Large suspensions</a:t>
            </a:r>
          </a:p>
          <a:p>
            <a:r>
              <a:rPr lang="en-US" altLang="ja-JP" sz="2400" dirty="0" smtClean="0"/>
              <a:t>Cryogenic</a:t>
            </a:r>
          </a:p>
          <a:p>
            <a:r>
              <a:rPr lang="en-US" altLang="ja-JP" sz="2400" dirty="0" smtClean="0"/>
              <a:t>To start GW astronomy</a:t>
            </a:r>
          </a:p>
        </p:txBody>
      </p:sp>
      <p:pic>
        <p:nvPicPr>
          <p:cNvPr id="15" name="図 11" descr="simpleM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261" y="1335379"/>
            <a:ext cx="3192179" cy="2095210"/>
          </a:xfrm>
          <a:prstGeom prst="rect">
            <a:avLst/>
          </a:prstGeom>
        </p:spPr>
      </p:pic>
      <p:sp>
        <p:nvSpPr>
          <p:cNvPr id="16" name="テキスト ボックス 14"/>
          <p:cNvSpPr txBox="1"/>
          <p:nvPr/>
        </p:nvSpPr>
        <p:spPr>
          <a:xfrm>
            <a:off x="2566172" y="3715441"/>
            <a:ext cx="2334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FY 2010 - 2015</a:t>
            </a:r>
            <a:endParaRPr kumimoji="1" lang="ja-JP" altLang="en-US" sz="2800" dirty="0"/>
          </a:p>
        </p:txBody>
      </p:sp>
      <p:sp>
        <p:nvSpPr>
          <p:cNvPr id="17" name="テキスト ボックス 15"/>
          <p:cNvSpPr txBox="1"/>
          <p:nvPr/>
        </p:nvSpPr>
        <p:spPr>
          <a:xfrm>
            <a:off x="7446752" y="3761809"/>
            <a:ext cx="1909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FY 2016 - </a:t>
            </a:r>
            <a:endParaRPr kumimoji="1" lang="ja-JP" altLang="en-US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410569" y="5820373"/>
            <a:ext cx="2294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K. </a:t>
            </a:r>
            <a:r>
              <a:rPr lang="fr-FR" sz="1400" dirty="0" err="1" smtClean="0"/>
              <a:t>Kokeiyama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40026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949263" y="218941"/>
            <a:ext cx="580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Some</a:t>
            </a:r>
            <a:r>
              <a:rPr lang="fr-FR" sz="2400" b="1" dirty="0" smtClean="0"/>
              <a:t> news about KAGRA</a:t>
            </a:r>
            <a:endParaRPr lang="fr-FR" sz="1600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63</a:t>
            </a:fld>
            <a:endParaRPr lang="fr-FR"/>
          </a:p>
        </p:txBody>
      </p:sp>
      <p:graphicFrame>
        <p:nvGraphicFramePr>
          <p:cNvPr id="10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956015"/>
              </p:ext>
            </p:extLst>
          </p:nvPr>
        </p:nvGraphicFramePr>
        <p:xfrm>
          <a:off x="838200" y="976250"/>
          <a:ext cx="7454900" cy="321786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19720"/>
                <a:gridCol w="651980"/>
                <a:gridCol w="685800"/>
                <a:gridCol w="673100"/>
                <a:gridCol w="660400"/>
                <a:gridCol w="647700"/>
                <a:gridCol w="647700"/>
                <a:gridCol w="647700"/>
                <a:gridCol w="660400"/>
                <a:gridCol w="660400"/>
              </a:tblGrid>
              <a:tr h="36000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2018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63000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Project Start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Tunnel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83142">
                <a:tc>
                  <a:txBody>
                    <a:bodyPr/>
                    <a:lstStyle/>
                    <a:p>
                      <a:r>
                        <a:rPr kumimoji="1" lang="en-US" altLang="ja-JP" b="1" dirty="0" err="1" smtClean="0">
                          <a:solidFill>
                            <a:srgbClr val="FF00FF"/>
                          </a:solidFill>
                        </a:rPr>
                        <a:t>iKAGRA</a:t>
                      </a:r>
                      <a:endParaRPr kumimoji="1" lang="ja-JP" altLang="en-US" b="1" dirty="0">
                        <a:solidFill>
                          <a:srgbClr val="FF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 err="1" smtClean="0">
                          <a:solidFill>
                            <a:srgbClr val="00FF00"/>
                          </a:solidFill>
                        </a:rPr>
                        <a:t>bKAGRA</a:t>
                      </a:r>
                      <a:endParaRPr kumimoji="1" lang="ja-JP" altLang="en-US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Operation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右矢印 4"/>
          <p:cNvSpPr/>
          <p:nvPr/>
        </p:nvSpPr>
        <p:spPr>
          <a:xfrm>
            <a:off x="2630487" y="1527112"/>
            <a:ext cx="965200" cy="33020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6"/>
          <p:cNvSpPr/>
          <p:nvPr/>
        </p:nvSpPr>
        <p:spPr>
          <a:xfrm>
            <a:off x="3697287" y="2066862"/>
            <a:ext cx="1333500" cy="19050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7"/>
          <p:cNvSpPr/>
          <p:nvPr/>
        </p:nvSpPr>
        <p:spPr>
          <a:xfrm>
            <a:off x="2630487" y="2466912"/>
            <a:ext cx="3802608" cy="207516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8"/>
          <p:cNvSpPr/>
          <p:nvPr/>
        </p:nvSpPr>
        <p:spPr>
          <a:xfrm>
            <a:off x="6465887" y="2822512"/>
            <a:ext cx="152400" cy="190500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9"/>
          <p:cNvSpPr/>
          <p:nvPr/>
        </p:nvSpPr>
        <p:spPr>
          <a:xfrm>
            <a:off x="6618287" y="3165412"/>
            <a:ext cx="698500" cy="190500"/>
          </a:xfrm>
          <a:prstGeom prst="rect">
            <a:avLst/>
          </a:prstGeom>
          <a:solidFill>
            <a:srgbClr val="008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0"/>
          <p:cNvSpPr/>
          <p:nvPr/>
        </p:nvSpPr>
        <p:spPr>
          <a:xfrm>
            <a:off x="7316787" y="3559112"/>
            <a:ext cx="571500" cy="190500"/>
          </a:xfrm>
          <a:prstGeom prst="rect">
            <a:avLst/>
          </a:prstGeom>
          <a:solidFill>
            <a:srgbClr val="008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1"/>
          <p:cNvSpPr/>
          <p:nvPr/>
        </p:nvSpPr>
        <p:spPr>
          <a:xfrm>
            <a:off x="7913687" y="3914712"/>
            <a:ext cx="379413" cy="190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2"/>
          <p:cNvSpPr txBox="1"/>
          <p:nvPr/>
        </p:nvSpPr>
        <p:spPr>
          <a:xfrm>
            <a:off x="5336371" y="2745280"/>
            <a:ext cx="1064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chemeClr val="bg1"/>
                </a:solidFill>
              </a:rPr>
              <a:t>iKAGRA</a:t>
            </a:r>
            <a:r>
              <a:rPr lang="en-US" altLang="ja-JP" sz="1400" dirty="0">
                <a:solidFill>
                  <a:schemeClr val="bg1"/>
                </a:solidFill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</a:rPr>
              <a:t>Run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3"/>
          <p:cNvSpPr txBox="1"/>
          <p:nvPr/>
        </p:nvSpPr>
        <p:spPr>
          <a:xfrm>
            <a:off x="4696063" y="3114612"/>
            <a:ext cx="1753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</a:rPr>
              <a:t>Large SUS installation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4"/>
          <p:cNvSpPr txBox="1"/>
          <p:nvPr/>
        </p:nvSpPr>
        <p:spPr>
          <a:xfrm>
            <a:off x="6095950" y="3495612"/>
            <a:ext cx="1330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</a:rPr>
              <a:t>Cryogenic prep.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15"/>
          <p:cNvSpPr txBox="1"/>
          <p:nvPr/>
        </p:nvSpPr>
        <p:spPr>
          <a:xfrm>
            <a:off x="6651803" y="3831766"/>
            <a:ext cx="1196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</a:rPr>
              <a:t>Cryogenic run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54627" y="5704609"/>
            <a:ext cx="2294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K. </a:t>
            </a:r>
            <a:r>
              <a:rPr lang="fr-FR" sz="1400" dirty="0" err="1" smtClean="0"/>
              <a:t>Kokeiyama</a:t>
            </a:r>
            <a:endParaRPr lang="fr-FR" sz="1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2179529" y="4438867"/>
            <a:ext cx="10105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2018. 3.  </a:t>
            </a:r>
            <a:r>
              <a:rPr lang="en-US" altLang="ja-JP" dirty="0" smtClean="0"/>
              <a:t>		 </a:t>
            </a:r>
            <a:r>
              <a:rPr lang="en-US" altLang="ja-JP" dirty="0"/>
              <a:t>bKAGRA-phase1 </a:t>
            </a:r>
            <a:r>
              <a:rPr lang="en-US" altLang="ja-JP" dirty="0" smtClean="0"/>
              <a:t>  3km </a:t>
            </a:r>
            <a:r>
              <a:rPr lang="en-US" altLang="ja-JP" dirty="0"/>
              <a:t>simple Michelson </a:t>
            </a:r>
            <a:r>
              <a:rPr lang="en-US" altLang="ja-JP" dirty="0" err="1"/>
              <a:t>ifo</a:t>
            </a:r>
            <a:r>
              <a:rPr lang="en-US" altLang="ja-JP" dirty="0"/>
              <a:t> in cryogenic w/ large suspensions</a:t>
            </a:r>
          </a:p>
          <a:p>
            <a:r>
              <a:rPr kumimoji="1" lang="en-US" altLang="ja-JP" dirty="0"/>
              <a:t>2019   </a:t>
            </a:r>
            <a:r>
              <a:rPr kumimoji="1" lang="en-US" altLang="ja-JP" dirty="0" smtClean="0"/>
              <a:t>		bKAGRA-phase2    </a:t>
            </a:r>
            <a:r>
              <a:rPr lang="en-US" altLang="ja-JP" dirty="0" smtClean="0"/>
              <a:t>Full </a:t>
            </a:r>
            <a:r>
              <a:rPr lang="en-US" altLang="ja-JP" dirty="0"/>
              <a:t>configuration in cryogenic</a:t>
            </a:r>
            <a:endParaRPr kumimoji="1" lang="en-US" altLang="ja-JP" dirty="0"/>
          </a:p>
          <a:p>
            <a:r>
              <a:rPr lang="en-US" altLang="ja-JP" dirty="0"/>
              <a:t>Later 2019   </a:t>
            </a:r>
            <a:r>
              <a:rPr lang="en-US" altLang="ja-JP" dirty="0" smtClean="0"/>
              <a:t>	bKAGRA-phase3    Design </a:t>
            </a:r>
            <a:r>
              <a:rPr lang="en-US" altLang="ja-JP" dirty="0"/>
              <a:t>sensitivity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827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64</a:t>
            </a:fld>
            <a:endParaRPr lang="fr-FR"/>
          </a:p>
        </p:txBody>
      </p:sp>
      <p:pic>
        <p:nvPicPr>
          <p:cNvPr id="5" name="図 8" descr="Screen Shot 2016-07-05 at 14.41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937" y="479004"/>
            <a:ext cx="8659232" cy="5593082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2540271" y="-346532"/>
            <a:ext cx="8229600" cy="891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mtClean="0"/>
              <a:t>bKAGRA phase 1</a:t>
            </a:r>
            <a:endParaRPr kumimoji="1" lang="ja-JP" altLang="en-US" dirty="0"/>
          </a:p>
        </p:txBody>
      </p:sp>
      <p:sp>
        <p:nvSpPr>
          <p:cNvPr id="8" name="テキスト ボックス 9"/>
          <p:cNvSpPr txBox="1"/>
          <p:nvPr/>
        </p:nvSpPr>
        <p:spPr>
          <a:xfrm>
            <a:off x="5058940" y="479004"/>
            <a:ext cx="1858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2017.10 (</a:t>
            </a:r>
            <a:r>
              <a:rPr lang="en-US" altLang="ja-JP" sz="1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cryo</a:t>
            </a:r>
            <a:r>
              <a:rPr lang="en-US" altLang="ja-JP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payload</a:t>
            </a:r>
            <a:r>
              <a:rPr lang="en-US" altLang="ja-JP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  <a:endParaRPr kumimoji="1" lang="en-US" altLang="ja-JP" sz="14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kumimoji="1" lang="en-US" altLang="ja-JP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2017.11 (full </a:t>
            </a:r>
            <a:r>
              <a:rPr kumimoji="1" lang="en-US" altLang="ja-JP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sus</a:t>
            </a:r>
            <a:r>
              <a:rPr kumimoji="1" lang="en-US" altLang="ja-JP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  <a:endParaRPr kumimoji="1" lang="ja-JP" alt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テキスト ボックス 10"/>
          <p:cNvSpPr txBox="1"/>
          <p:nvPr/>
        </p:nvSpPr>
        <p:spPr>
          <a:xfrm>
            <a:off x="9036174" y="3612987"/>
            <a:ext cx="1858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2017.10 (</a:t>
            </a:r>
            <a:r>
              <a:rPr kumimoji="1" lang="en-US" altLang="ja-JP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cryo</a:t>
            </a:r>
            <a:r>
              <a:rPr kumimoji="1" lang="en-US" altLang="ja-JP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payload)</a:t>
            </a:r>
          </a:p>
          <a:p>
            <a:r>
              <a:rPr kumimoji="1" lang="en-US" altLang="ja-JP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2018.3 (Full </a:t>
            </a:r>
            <a:r>
              <a:rPr kumimoji="1" lang="en-US" altLang="ja-JP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sus</a:t>
            </a:r>
            <a:r>
              <a:rPr kumimoji="1" lang="en-US" altLang="ja-JP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  <a:endParaRPr kumimoji="1" lang="ja-JP" alt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テキスト ボックス 11"/>
          <p:cNvSpPr txBox="1"/>
          <p:nvPr/>
        </p:nvSpPr>
        <p:spPr>
          <a:xfrm>
            <a:off x="6653790" y="3537303"/>
            <a:ext cx="68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FF00"/>
                </a:solidFill>
              </a:rPr>
              <a:t>2017.3</a:t>
            </a:r>
            <a:endParaRPr kumimoji="1" lang="ja-JP" altLang="en-US" sz="1400" dirty="0">
              <a:solidFill>
                <a:srgbClr val="00FF00"/>
              </a:solidFill>
            </a:endParaRPr>
          </a:p>
        </p:txBody>
      </p:sp>
      <p:sp>
        <p:nvSpPr>
          <p:cNvPr id="11" name="テキスト ボックス 12"/>
          <p:cNvSpPr txBox="1"/>
          <p:nvPr/>
        </p:nvSpPr>
        <p:spPr>
          <a:xfrm>
            <a:off x="4503561" y="3845080"/>
            <a:ext cx="684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3366FF"/>
                </a:solidFill>
              </a:rPr>
              <a:t>2017.5</a:t>
            </a:r>
            <a:endParaRPr kumimoji="1" lang="ja-JP" altLang="en-US" sz="1400" dirty="0">
              <a:solidFill>
                <a:srgbClr val="3366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5116" y="5208428"/>
            <a:ext cx="2294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K. </a:t>
            </a:r>
            <a:r>
              <a:rPr lang="fr-FR" sz="1400" dirty="0" err="1" smtClean="0"/>
              <a:t>Kokeiyama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25966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65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5191" t="16091" r="27047"/>
          <a:stretch/>
        </p:blipFill>
        <p:spPr>
          <a:xfrm>
            <a:off x="288099" y="607512"/>
            <a:ext cx="6250082" cy="46221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804" y="784080"/>
            <a:ext cx="4703669" cy="448937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38200" y="5652655"/>
            <a:ext cx="1717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S. Vitale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85864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66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5007" t="14562" r="27139"/>
          <a:stretch/>
        </p:blipFill>
        <p:spPr>
          <a:xfrm>
            <a:off x="2072763" y="0"/>
            <a:ext cx="8236155" cy="619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3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67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4889" t="14996" r="26826"/>
          <a:stretch/>
        </p:blipFill>
        <p:spPr>
          <a:xfrm>
            <a:off x="2236541" y="156754"/>
            <a:ext cx="8135369" cy="60481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9560" y="5326083"/>
            <a:ext cx="1717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S. Vitale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08856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9384" t="36751" r="32513" b="5678"/>
          <a:stretch/>
        </p:blipFill>
        <p:spPr>
          <a:xfrm>
            <a:off x="1068947" y="605308"/>
            <a:ext cx="9455654" cy="526746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8186" y="5872768"/>
            <a:ext cx="2408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S. </a:t>
            </a:r>
            <a:r>
              <a:rPr lang="fr-FR" sz="1400" dirty="0" err="1" smtClean="0"/>
              <a:t>Nissanke</a:t>
            </a:r>
            <a:endParaRPr lang="fr-FR" sz="14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99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444" y="433675"/>
            <a:ext cx="5950039" cy="57392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8186" y="5872768"/>
            <a:ext cx="2408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S. </a:t>
            </a:r>
            <a:r>
              <a:rPr lang="fr-FR" sz="1400" dirty="0" err="1" smtClean="0"/>
              <a:t>Nissanke</a:t>
            </a:r>
            <a:endParaRPr lang="fr-FR" sz="140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52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342" y="1229807"/>
            <a:ext cx="9292562" cy="463818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8186" y="5872768"/>
            <a:ext cx="2408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S. </a:t>
            </a:r>
            <a:r>
              <a:rPr lang="fr-FR" sz="1400" dirty="0" err="1" smtClean="0"/>
              <a:t>Nissanke</a:t>
            </a:r>
            <a:endParaRPr lang="fr-FR" sz="14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09/09/2016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Résumé de la conférence GR21      D. Verkindt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B171-7ED7-49C6-98C3-645786C417C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22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</TotalTime>
  <Words>2652</Words>
  <Application>Microsoft Office PowerPoint</Application>
  <PresentationFormat>Grand écran</PresentationFormat>
  <Paragraphs>634</Paragraphs>
  <Slides>67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67</vt:i4>
      </vt:variant>
    </vt:vector>
  </HeadingPairs>
  <TitlesOfParts>
    <vt:vector size="79" baseType="lpstr">
      <vt:lpstr>ＭＳ Ｐゴシック</vt:lpstr>
      <vt:lpstr>Arial</vt:lpstr>
      <vt:lpstr>Arial Narrow</vt:lpstr>
      <vt:lpstr>Calibri</vt:lpstr>
      <vt:lpstr>Calibri Light</vt:lpstr>
      <vt:lpstr>Gill Sans</vt:lpstr>
      <vt:lpstr>Symbol</vt:lpstr>
      <vt:lpstr>Times New Roman</vt:lpstr>
      <vt:lpstr>TrebuchetMS</vt:lpstr>
      <vt:lpstr>Wingdings</vt:lpstr>
      <vt:lpstr>ヒラギノ丸ゴ Pro W4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Didier Verkindt</dc:creator>
  <cp:lastModifiedBy>Didier Verkindt</cp:lastModifiedBy>
  <cp:revision>100</cp:revision>
  <dcterms:created xsi:type="dcterms:W3CDTF">2016-09-04T09:45:29Z</dcterms:created>
  <dcterms:modified xsi:type="dcterms:W3CDTF">2016-09-09T10:00:12Z</dcterms:modified>
</cp:coreProperties>
</file>