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80"/>
  </p:notesMasterIdLst>
  <p:handoutMasterIdLst>
    <p:handoutMasterId r:id="rId81"/>
  </p:handoutMasterIdLst>
  <p:sldIdLst>
    <p:sldId id="256" r:id="rId2"/>
    <p:sldId id="298" r:id="rId3"/>
    <p:sldId id="299" r:id="rId4"/>
    <p:sldId id="281" r:id="rId5"/>
    <p:sldId id="282" r:id="rId6"/>
    <p:sldId id="284" r:id="rId7"/>
    <p:sldId id="285" r:id="rId8"/>
    <p:sldId id="287" r:id="rId9"/>
    <p:sldId id="286" r:id="rId10"/>
    <p:sldId id="288" r:id="rId11"/>
    <p:sldId id="289" r:id="rId12"/>
    <p:sldId id="291" r:id="rId13"/>
    <p:sldId id="264" r:id="rId14"/>
    <p:sldId id="300" r:id="rId15"/>
    <p:sldId id="265" r:id="rId16"/>
    <p:sldId id="301" r:id="rId17"/>
    <p:sldId id="302" r:id="rId18"/>
    <p:sldId id="304" r:id="rId19"/>
    <p:sldId id="310" r:id="rId20"/>
    <p:sldId id="312" r:id="rId21"/>
    <p:sldId id="311" r:id="rId22"/>
    <p:sldId id="348" r:id="rId23"/>
    <p:sldId id="268" r:id="rId24"/>
    <p:sldId id="316" r:id="rId25"/>
    <p:sldId id="313" r:id="rId26"/>
    <p:sldId id="315" r:id="rId27"/>
    <p:sldId id="318" r:id="rId28"/>
    <p:sldId id="329" r:id="rId29"/>
    <p:sldId id="326" r:id="rId30"/>
    <p:sldId id="327" r:id="rId31"/>
    <p:sldId id="328" r:id="rId32"/>
    <p:sldId id="320" r:id="rId33"/>
    <p:sldId id="321" r:id="rId34"/>
    <p:sldId id="324" r:id="rId35"/>
    <p:sldId id="349" r:id="rId36"/>
    <p:sldId id="333" r:id="rId37"/>
    <p:sldId id="332" r:id="rId38"/>
    <p:sldId id="330" r:id="rId39"/>
    <p:sldId id="322" r:id="rId40"/>
    <p:sldId id="334" r:id="rId41"/>
    <p:sldId id="335" r:id="rId42"/>
    <p:sldId id="336" r:id="rId43"/>
    <p:sldId id="337" r:id="rId44"/>
    <p:sldId id="340" r:id="rId45"/>
    <p:sldId id="342" r:id="rId46"/>
    <p:sldId id="341" r:id="rId47"/>
    <p:sldId id="343" r:id="rId48"/>
    <p:sldId id="346" r:id="rId49"/>
    <p:sldId id="344" r:id="rId50"/>
    <p:sldId id="347" r:id="rId51"/>
    <p:sldId id="345" r:id="rId52"/>
    <p:sldId id="271" r:id="rId53"/>
    <p:sldId id="272" r:id="rId54"/>
    <p:sldId id="371" r:id="rId55"/>
    <p:sldId id="372" r:id="rId56"/>
    <p:sldId id="280" r:id="rId57"/>
    <p:sldId id="350" r:id="rId58"/>
    <p:sldId id="351" r:id="rId59"/>
    <p:sldId id="352" r:id="rId60"/>
    <p:sldId id="353" r:id="rId61"/>
    <p:sldId id="355" r:id="rId62"/>
    <p:sldId id="368" r:id="rId63"/>
    <p:sldId id="369" r:id="rId64"/>
    <p:sldId id="370" r:id="rId65"/>
    <p:sldId id="356" r:id="rId66"/>
    <p:sldId id="373" r:id="rId67"/>
    <p:sldId id="374" r:id="rId68"/>
    <p:sldId id="357" r:id="rId69"/>
    <p:sldId id="375" r:id="rId70"/>
    <p:sldId id="358" r:id="rId71"/>
    <p:sldId id="362" r:id="rId72"/>
    <p:sldId id="363" r:id="rId73"/>
    <p:sldId id="361" r:id="rId74"/>
    <p:sldId id="364" r:id="rId75"/>
    <p:sldId id="365" r:id="rId76"/>
    <p:sldId id="366" r:id="rId77"/>
    <p:sldId id="367" r:id="rId78"/>
    <p:sldId id="317" r:id="rId7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5" autoAdjust="0"/>
    <p:restoredTop sz="94660"/>
  </p:normalViewPr>
  <p:slideViewPr>
    <p:cSldViewPr snapToGrid="0">
      <p:cViewPr varScale="1">
        <p:scale>
          <a:sx n="55" d="100"/>
          <a:sy n="55" d="100"/>
        </p:scale>
        <p:origin x="192" y="48"/>
      </p:cViewPr>
      <p:guideLst/>
    </p:cSldViewPr>
  </p:slideViewPr>
  <p:notesTextViewPr>
    <p:cViewPr>
      <p:scale>
        <a:sx n="1" d="1"/>
        <a:sy n="1" d="1"/>
      </p:scale>
      <p:origin x="0" y="0"/>
    </p:cViewPr>
  </p:notesTextViewPr>
  <p:notesViewPr>
    <p:cSldViewPr snapToGrid="0">
      <p:cViewPr varScale="1">
        <p:scale>
          <a:sx n="42" d="100"/>
          <a:sy n="42" d="100"/>
        </p:scale>
        <p:origin x="2328" y="53"/>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F17985-C685-437D-A6C6-D49F70DAE87F}" type="datetimeFigureOut">
              <a:rPr lang="fr-FR" smtClean="0"/>
              <a:t>28/11/2016</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9DE3EE-27FA-4AF6-B62F-C8BE8A3191AF}" type="slidenum">
              <a:rPr lang="fr-FR" smtClean="0"/>
              <a:t>‹N°›</a:t>
            </a:fld>
            <a:endParaRPr lang="fr-FR"/>
          </a:p>
        </p:txBody>
      </p:sp>
    </p:spTree>
    <p:extLst>
      <p:ext uri="{BB962C8B-B14F-4D97-AF65-F5344CB8AC3E}">
        <p14:creationId xmlns:p14="http://schemas.microsoft.com/office/powerpoint/2010/main" val="3164174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53C89-0F1B-45A3-807B-BE4A3540E90F}" type="datetimeFigureOut">
              <a:rPr lang="fr-FR" smtClean="0"/>
              <a:t>28/11/2016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65342C-A644-4DD6-9095-C4122DED6EC1}" type="slidenum">
              <a:rPr lang="fr-FR" smtClean="0"/>
              <a:t>‹N°›</a:t>
            </a:fld>
            <a:endParaRPr lang="fr-FR"/>
          </a:p>
        </p:txBody>
      </p:sp>
    </p:spTree>
    <p:extLst>
      <p:ext uri="{BB962C8B-B14F-4D97-AF65-F5344CB8AC3E}">
        <p14:creationId xmlns:p14="http://schemas.microsoft.com/office/powerpoint/2010/main" val="4164377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F65342C-A644-4DD6-9095-C4122DED6EC1}" type="slidenum">
              <a:rPr lang="fr-FR" smtClean="0"/>
              <a:t>1</a:t>
            </a:fld>
            <a:endParaRPr lang="fr-FR"/>
          </a:p>
        </p:txBody>
      </p:sp>
    </p:spTree>
    <p:extLst>
      <p:ext uri="{BB962C8B-B14F-4D97-AF65-F5344CB8AC3E}">
        <p14:creationId xmlns:p14="http://schemas.microsoft.com/office/powerpoint/2010/main" val="2494763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838200" y="6356350"/>
            <a:ext cx="1004248" cy="365125"/>
          </a:xfrm>
        </p:spPr>
        <p:txBody>
          <a:bodyPr/>
          <a:lstStyle/>
          <a:p>
            <a:fld id="{068EFD47-2F96-4510-9179-2053543DB776}" type="datetime1">
              <a:rPr lang="fr-FR" smtClean="0"/>
              <a:t>28/11/2016</a:t>
            </a:fld>
            <a:endParaRPr lang="fr-FR"/>
          </a:p>
        </p:txBody>
      </p:sp>
      <p:sp>
        <p:nvSpPr>
          <p:cNvPr id="5" name="Espace réservé du pied de page 4"/>
          <p:cNvSpPr>
            <a:spLocks noGrp="1"/>
          </p:cNvSpPr>
          <p:nvPr>
            <p:ph type="ftr" sz="quarter" idx="11"/>
          </p:nvPr>
        </p:nvSpPr>
        <p:spPr>
          <a:xfrm>
            <a:off x="2306471" y="6356350"/>
            <a:ext cx="7820167" cy="365125"/>
          </a:xfrm>
        </p:spPr>
        <p:txBody>
          <a:bodyPr/>
          <a:lstStyle/>
          <a:p>
            <a:r>
              <a:rPr lang="fr-FR" smtClean="0"/>
              <a:t>Laurent Pérochon, VetAgro-Sup/UMR METAFORT, école ENVOL du 28/11 au 2/12 2016, La Rochelle</a:t>
            </a:r>
            <a:endParaRPr lang="fr-FR"/>
          </a:p>
        </p:txBody>
      </p:sp>
      <p:sp>
        <p:nvSpPr>
          <p:cNvPr id="6" name="Espace réservé du numéro de diapositive 5"/>
          <p:cNvSpPr>
            <a:spLocks noGrp="1"/>
          </p:cNvSpPr>
          <p:nvPr>
            <p:ph type="sldNum" sz="quarter" idx="12"/>
          </p:nvPr>
        </p:nvSpPr>
        <p:spPr>
          <a:xfrm>
            <a:off x="10668000" y="6356350"/>
            <a:ext cx="685800" cy="365125"/>
          </a:xfrm>
        </p:spPr>
        <p:txBody>
          <a:bodyPr/>
          <a:lstStyle/>
          <a:p>
            <a:fld id="{23CAC326-59DC-4A5F-9F7D-44E996A03C9E}" type="slidenum">
              <a:rPr lang="fr-FR" smtClean="0"/>
              <a:t>‹N°›</a:t>
            </a:fld>
            <a:endParaRPr lang="fr-FR"/>
          </a:p>
        </p:txBody>
      </p:sp>
    </p:spTree>
    <p:extLst>
      <p:ext uri="{BB962C8B-B14F-4D97-AF65-F5344CB8AC3E}">
        <p14:creationId xmlns:p14="http://schemas.microsoft.com/office/powerpoint/2010/main" val="13081541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73752F0-E82E-48D9-87A3-0E0A7C6DC00F}" type="datetime1">
              <a:rPr lang="fr-FR" smtClean="0"/>
              <a:t>28/11/2016</a:t>
            </a:fld>
            <a:endParaRPr lang="fr-FR"/>
          </a:p>
        </p:txBody>
      </p:sp>
      <p:sp>
        <p:nvSpPr>
          <p:cNvPr id="5" name="Espace réservé du pied de page 4"/>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6" name="Espace réservé du numéro de diapositive 5"/>
          <p:cNvSpPr>
            <a:spLocks noGrp="1"/>
          </p:cNvSpPr>
          <p:nvPr>
            <p:ph type="sldNum" sz="quarter" idx="12"/>
          </p:nvPr>
        </p:nvSpPr>
        <p:spPr/>
        <p:txBody>
          <a:bodyPr/>
          <a:lstStyle/>
          <a:p>
            <a:fld id="{23CAC326-59DC-4A5F-9F7D-44E996A03C9E}" type="slidenum">
              <a:rPr lang="fr-FR" smtClean="0"/>
              <a:t>‹N°›</a:t>
            </a:fld>
            <a:endParaRPr lang="fr-FR"/>
          </a:p>
        </p:txBody>
      </p:sp>
    </p:spTree>
    <p:extLst>
      <p:ext uri="{BB962C8B-B14F-4D97-AF65-F5344CB8AC3E}">
        <p14:creationId xmlns:p14="http://schemas.microsoft.com/office/powerpoint/2010/main" val="3975540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4886B01-9924-4DEB-A13E-8E7CA86AA7C9}" type="datetime1">
              <a:rPr lang="fr-FR" smtClean="0"/>
              <a:t>28/11/2016</a:t>
            </a:fld>
            <a:endParaRPr lang="fr-FR"/>
          </a:p>
        </p:txBody>
      </p:sp>
      <p:sp>
        <p:nvSpPr>
          <p:cNvPr id="5" name="Espace réservé du pied de page 4"/>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6" name="Espace réservé du numéro de diapositive 5"/>
          <p:cNvSpPr>
            <a:spLocks noGrp="1"/>
          </p:cNvSpPr>
          <p:nvPr>
            <p:ph type="sldNum" sz="quarter" idx="12"/>
          </p:nvPr>
        </p:nvSpPr>
        <p:spPr/>
        <p:txBody>
          <a:bodyPr/>
          <a:lstStyle/>
          <a:p>
            <a:fld id="{23CAC326-59DC-4A5F-9F7D-44E996A03C9E}" type="slidenum">
              <a:rPr lang="fr-FR" smtClean="0"/>
              <a:t>‹N°›</a:t>
            </a:fld>
            <a:endParaRPr lang="fr-FR"/>
          </a:p>
        </p:txBody>
      </p:sp>
    </p:spTree>
    <p:extLst>
      <p:ext uri="{BB962C8B-B14F-4D97-AF65-F5344CB8AC3E}">
        <p14:creationId xmlns:p14="http://schemas.microsoft.com/office/powerpoint/2010/main" val="1548607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838200" y="6356350"/>
            <a:ext cx="936009" cy="365125"/>
          </a:xfrm>
        </p:spPr>
        <p:txBody>
          <a:bodyPr/>
          <a:lstStyle/>
          <a:p>
            <a:fld id="{F3A628CC-F1CA-40E9-BD7C-A12728DCA422}" type="datetime1">
              <a:rPr lang="fr-FR" smtClean="0"/>
              <a:t>28/11/2016</a:t>
            </a:fld>
            <a:endParaRPr lang="fr-FR"/>
          </a:p>
        </p:txBody>
      </p:sp>
      <p:sp>
        <p:nvSpPr>
          <p:cNvPr id="5" name="Espace réservé du pied de page 4"/>
          <p:cNvSpPr>
            <a:spLocks noGrp="1"/>
          </p:cNvSpPr>
          <p:nvPr>
            <p:ph type="ftr" sz="quarter" idx="11"/>
          </p:nvPr>
        </p:nvSpPr>
        <p:spPr>
          <a:xfrm>
            <a:off x="2101755" y="6356350"/>
            <a:ext cx="8202305" cy="365125"/>
          </a:xfrm>
        </p:spPr>
        <p:txBody>
          <a:bodyPr/>
          <a:lstStyle/>
          <a:p>
            <a:r>
              <a:rPr lang="fr-FR" smtClean="0"/>
              <a:t>Laurent Pérochon, VetAgro-Sup/UMR METAFORT, école ENVOL du 28/11 au 2/12 2016, La Rochelle</a:t>
            </a:r>
            <a:endParaRPr lang="fr-FR"/>
          </a:p>
        </p:txBody>
      </p:sp>
      <p:sp>
        <p:nvSpPr>
          <p:cNvPr id="6" name="Espace réservé du numéro de diapositive 5"/>
          <p:cNvSpPr>
            <a:spLocks noGrp="1"/>
          </p:cNvSpPr>
          <p:nvPr>
            <p:ph type="sldNum" sz="quarter" idx="12"/>
          </p:nvPr>
        </p:nvSpPr>
        <p:spPr>
          <a:xfrm>
            <a:off x="10631606" y="6356350"/>
            <a:ext cx="722194" cy="365125"/>
          </a:xfrm>
        </p:spPr>
        <p:txBody>
          <a:bodyPr/>
          <a:lstStyle/>
          <a:p>
            <a:fld id="{23CAC326-59DC-4A5F-9F7D-44E996A03C9E}" type="slidenum">
              <a:rPr lang="fr-FR" smtClean="0"/>
              <a:t>‹N°›</a:t>
            </a:fld>
            <a:endParaRPr lang="fr-FR"/>
          </a:p>
        </p:txBody>
      </p:sp>
    </p:spTree>
    <p:extLst>
      <p:ext uri="{BB962C8B-B14F-4D97-AF65-F5344CB8AC3E}">
        <p14:creationId xmlns:p14="http://schemas.microsoft.com/office/powerpoint/2010/main" val="38239367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3AA37F7-B5A7-4969-9EBD-948F11B18263}" type="datetime1">
              <a:rPr lang="fr-FR" smtClean="0"/>
              <a:t>28/11/2016</a:t>
            </a:fld>
            <a:endParaRPr lang="fr-FR"/>
          </a:p>
        </p:txBody>
      </p:sp>
      <p:sp>
        <p:nvSpPr>
          <p:cNvPr id="5" name="Espace réservé du pied de page 4"/>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6" name="Espace réservé du numéro de diapositive 5"/>
          <p:cNvSpPr>
            <a:spLocks noGrp="1"/>
          </p:cNvSpPr>
          <p:nvPr>
            <p:ph type="sldNum" sz="quarter" idx="12"/>
          </p:nvPr>
        </p:nvSpPr>
        <p:spPr/>
        <p:txBody>
          <a:bodyPr/>
          <a:lstStyle/>
          <a:p>
            <a:fld id="{23CAC326-59DC-4A5F-9F7D-44E996A03C9E}" type="slidenum">
              <a:rPr lang="fr-FR" smtClean="0"/>
              <a:t>‹N°›</a:t>
            </a:fld>
            <a:endParaRPr lang="fr-FR"/>
          </a:p>
        </p:txBody>
      </p:sp>
    </p:spTree>
    <p:extLst>
      <p:ext uri="{BB962C8B-B14F-4D97-AF65-F5344CB8AC3E}">
        <p14:creationId xmlns:p14="http://schemas.microsoft.com/office/powerpoint/2010/main" val="642096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952D3F7-3908-4BE2-9CE9-6325AEF19FD7}" type="datetime1">
              <a:rPr lang="fr-FR" smtClean="0"/>
              <a:t>28/11/2016</a:t>
            </a:fld>
            <a:endParaRPr lang="fr-FR"/>
          </a:p>
        </p:txBody>
      </p:sp>
      <p:sp>
        <p:nvSpPr>
          <p:cNvPr id="6" name="Espace réservé du pied de page 5"/>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7" name="Espace réservé du numéro de diapositive 6"/>
          <p:cNvSpPr>
            <a:spLocks noGrp="1"/>
          </p:cNvSpPr>
          <p:nvPr>
            <p:ph type="sldNum" sz="quarter" idx="12"/>
          </p:nvPr>
        </p:nvSpPr>
        <p:spPr/>
        <p:txBody>
          <a:bodyPr/>
          <a:lstStyle/>
          <a:p>
            <a:fld id="{23CAC326-59DC-4A5F-9F7D-44E996A03C9E}" type="slidenum">
              <a:rPr lang="fr-FR" smtClean="0"/>
              <a:t>‹N°›</a:t>
            </a:fld>
            <a:endParaRPr lang="fr-FR"/>
          </a:p>
        </p:txBody>
      </p:sp>
    </p:spTree>
    <p:extLst>
      <p:ext uri="{BB962C8B-B14F-4D97-AF65-F5344CB8AC3E}">
        <p14:creationId xmlns:p14="http://schemas.microsoft.com/office/powerpoint/2010/main" val="3904251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40C7413-2E05-4715-94A8-7276B6C95684}" type="datetime1">
              <a:rPr lang="fr-FR" smtClean="0"/>
              <a:t>28/11/2016</a:t>
            </a:fld>
            <a:endParaRPr lang="fr-FR"/>
          </a:p>
        </p:txBody>
      </p:sp>
      <p:sp>
        <p:nvSpPr>
          <p:cNvPr id="8" name="Espace réservé du pied de page 7"/>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9" name="Espace réservé du numéro de diapositive 8"/>
          <p:cNvSpPr>
            <a:spLocks noGrp="1"/>
          </p:cNvSpPr>
          <p:nvPr>
            <p:ph type="sldNum" sz="quarter" idx="12"/>
          </p:nvPr>
        </p:nvSpPr>
        <p:spPr/>
        <p:txBody>
          <a:bodyPr/>
          <a:lstStyle/>
          <a:p>
            <a:fld id="{23CAC326-59DC-4A5F-9F7D-44E996A03C9E}" type="slidenum">
              <a:rPr lang="fr-FR" smtClean="0"/>
              <a:t>‹N°›</a:t>
            </a:fld>
            <a:endParaRPr lang="fr-FR"/>
          </a:p>
        </p:txBody>
      </p:sp>
    </p:spTree>
    <p:extLst>
      <p:ext uri="{BB962C8B-B14F-4D97-AF65-F5344CB8AC3E}">
        <p14:creationId xmlns:p14="http://schemas.microsoft.com/office/powerpoint/2010/main" val="2462285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8D5F547-D945-46EB-B4F3-660DE4EDCFF1}" type="datetime1">
              <a:rPr lang="fr-FR" smtClean="0"/>
              <a:t>28/11/2016</a:t>
            </a:fld>
            <a:endParaRPr lang="fr-FR"/>
          </a:p>
        </p:txBody>
      </p:sp>
      <p:sp>
        <p:nvSpPr>
          <p:cNvPr id="4" name="Espace réservé du pied de page 3"/>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5" name="Espace réservé du numéro de diapositive 4"/>
          <p:cNvSpPr>
            <a:spLocks noGrp="1"/>
          </p:cNvSpPr>
          <p:nvPr>
            <p:ph type="sldNum" sz="quarter" idx="12"/>
          </p:nvPr>
        </p:nvSpPr>
        <p:spPr/>
        <p:txBody>
          <a:bodyPr/>
          <a:lstStyle/>
          <a:p>
            <a:fld id="{23CAC326-59DC-4A5F-9F7D-44E996A03C9E}" type="slidenum">
              <a:rPr lang="fr-FR" smtClean="0"/>
              <a:t>‹N°›</a:t>
            </a:fld>
            <a:endParaRPr lang="fr-FR"/>
          </a:p>
        </p:txBody>
      </p:sp>
    </p:spTree>
    <p:extLst>
      <p:ext uri="{BB962C8B-B14F-4D97-AF65-F5344CB8AC3E}">
        <p14:creationId xmlns:p14="http://schemas.microsoft.com/office/powerpoint/2010/main" val="33460241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5FDAF46-CABC-4250-B7F6-7C7F4F348102}" type="datetime1">
              <a:rPr lang="fr-FR" smtClean="0"/>
              <a:t>28/11/2016</a:t>
            </a:fld>
            <a:endParaRPr lang="fr-FR"/>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4" name="Espace réservé du numéro de diapositive 3"/>
          <p:cNvSpPr>
            <a:spLocks noGrp="1"/>
          </p:cNvSpPr>
          <p:nvPr>
            <p:ph type="sldNum" sz="quarter" idx="12"/>
          </p:nvPr>
        </p:nvSpPr>
        <p:spPr/>
        <p:txBody>
          <a:bodyPr/>
          <a:lstStyle/>
          <a:p>
            <a:fld id="{23CAC326-59DC-4A5F-9F7D-44E996A03C9E}" type="slidenum">
              <a:rPr lang="fr-FR" smtClean="0"/>
              <a:t>‹N°›</a:t>
            </a:fld>
            <a:endParaRPr lang="fr-FR"/>
          </a:p>
        </p:txBody>
      </p:sp>
    </p:spTree>
    <p:extLst>
      <p:ext uri="{BB962C8B-B14F-4D97-AF65-F5344CB8AC3E}">
        <p14:creationId xmlns:p14="http://schemas.microsoft.com/office/powerpoint/2010/main" val="40966429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16EF2EC-0BCA-4F44-898F-37AD6047F60C}" type="datetime1">
              <a:rPr lang="fr-FR" smtClean="0"/>
              <a:t>28/11/2016</a:t>
            </a:fld>
            <a:endParaRPr lang="fr-FR"/>
          </a:p>
        </p:txBody>
      </p:sp>
      <p:sp>
        <p:nvSpPr>
          <p:cNvPr id="6" name="Espace réservé du pied de page 5"/>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7" name="Espace réservé du numéro de diapositive 6"/>
          <p:cNvSpPr>
            <a:spLocks noGrp="1"/>
          </p:cNvSpPr>
          <p:nvPr>
            <p:ph type="sldNum" sz="quarter" idx="12"/>
          </p:nvPr>
        </p:nvSpPr>
        <p:spPr/>
        <p:txBody>
          <a:bodyPr/>
          <a:lstStyle/>
          <a:p>
            <a:fld id="{23CAC326-59DC-4A5F-9F7D-44E996A03C9E}" type="slidenum">
              <a:rPr lang="fr-FR" smtClean="0"/>
              <a:t>‹N°›</a:t>
            </a:fld>
            <a:endParaRPr lang="fr-FR"/>
          </a:p>
        </p:txBody>
      </p:sp>
    </p:spTree>
    <p:extLst>
      <p:ext uri="{BB962C8B-B14F-4D97-AF65-F5344CB8AC3E}">
        <p14:creationId xmlns:p14="http://schemas.microsoft.com/office/powerpoint/2010/main" val="4123919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6F881C7-6E57-4327-86BE-550CBAFA3933}" type="datetime1">
              <a:rPr lang="fr-FR" smtClean="0"/>
              <a:t>28/11/2016</a:t>
            </a:fld>
            <a:endParaRPr lang="fr-FR"/>
          </a:p>
        </p:txBody>
      </p:sp>
      <p:sp>
        <p:nvSpPr>
          <p:cNvPr id="6" name="Espace réservé du pied de page 5"/>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7" name="Espace réservé du numéro de diapositive 6"/>
          <p:cNvSpPr>
            <a:spLocks noGrp="1"/>
          </p:cNvSpPr>
          <p:nvPr>
            <p:ph type="sldNum" sz="quarter" idx="12"/>
          </p:nvPr>
        </p:nvSpPr>
        <p:spPr/>
        <p:txBody>
          <a:bodyPr/>
          <a:lstStyle/>
          <a:p>
            <a:fld id="{23CAC326-59DC-4A5F-9F7D-44E996A03C9E}" type="slidenum">
              <a:rPr lang="fr-FR" smtClean="0"/>
              <a:t>‹N°›</a:t>
            </a:fld>
            <a:endParaRPr lang="fr-FR"/>
          </a:p>
        </p:txBody>
      </p:sp>
    </p:spTree>
    <p:extLst>
      <p:ext uri="{BB962C8B-B14F-4D97-AF65-F5344CB8AC3E}">
        <p14:creationId xmlns:p14="http://schemas.microsoft.com/office/powerpoint/2010/main" val="314802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100424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F65E7-25D7-49BD-8C35-B0BBFA3C9B93}" type="datetime1">
              <a:rPr lang="fr-FR" smtClean="0"/>
              <a:t>28/11/2016</a:t>
            </a:fld>
            <a:endParaRPr lang="fr-FR"/>
          </a:p>
        </p:txBody>
      </p:sp>
      <p:sp>
        <p:nvSpPr>
          <p:cNvPr id="5" name="Espace réservé du pied de page 4"/>
          <p:cNvSpPr>
            <a:spLocks noGrp="1"/>
          </p:cNvSpPr>
          <p:nvPr>
            <p:ph type="ftr" sz="quarter" idx="3"/>
          </p:nvPr>
        </p:nvSpPr>
        <p:spPr>
          <a:xfrm>
            <a:off x="2101755" y="6356350"/>
            <a:ext cx="832513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Laurent </a:t>
            </a:r>
            <a:r>
              <a:rPr lang="fr-FR" dirty="0" err="1" smtClean="0"/>
              <a:t>Pérochon</a:t>
            </a:r>
            <a:r>
              <a:rPr lang="fr-FR" dirty="0" smtClean="0"/>
              <a:t>, VetAgro-Sup/UMR METAFORT, école ENVOL du 28/11 au 2/12 2016, La Rochelle</a:t>
            </a:r>
            <a:endParaRPr lang="fr-FR" dirty="0"/>
          </a:p>
        </p:txBody>
      </p:sp>
      <p:sp>
        <p:nvSpPr>
          <p:cNvPr id="6" name="Espace réservé du numéro de diapositive 5"/>
          <p:cNvSpPr>
            <a:spLocks noGrp="1"/>
          </p:cNvSpPr>
          <p:nvPr>
            <p:ph type="sldNum" sz="quarter" idx="4"/>
          </p:nvPr>
        </p:nvSpPr>
        <p:spPr>
          <a:xfrm>
            <a:off x="10686196" y="6356350"/>
            <a:ext cx="6676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CAC326-59DC-4A5F-9F7D-44E996A03C9E}" type="slidenum">
              <a:rPr lang="fr-FR" smtClean="0"/>
              <a:t>‹N°›</a:t>
            </a:fld>
            <a:endParaRPr lang="fr-FR"/>
          </a:p>
        </p:txBody>
      </p:sp>
    </p:spTree>
    <p:extLst>
      <p:ext uri="{BB962C8B-B14F-4D97-AF65-F5344CB8AC3E}">
        <p14:creationId xmlns:p14="http://schemas.microsoft.com/office/powerpoint/2010/main" val="3382891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g.org/spec/UML/2.5"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hyperlink" Target="http://www.site.uottawa.ca/~bochmann/SEG-2106-2506/Notes/M1-2-StateMachines/index-FR.html" TargetMode="External"/><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hyperlink" Target="http://www.omg.org/spec/UML/2.5"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b="1" dirty="0"/>
              <a:t>Modélisation comportementale</a:t>
            </a:r>
            <a:br>
              <a:rPr lang="fr-FR" b="1" dirty="0"/>
            </a:br>
            <a:r>
              <a:rPr lang="fr-FR" dirty="0" smtClean="0"/>
              <a:t>avec UML</a:t>
            </a:r>
            <a:endParaRPr lang="fr-FR" dirty="0"/>
          </a:p>
        </p:txBody>
      </p:sp>
      <p:sp>
        <p:nvSpPr>
          <p:cNvPr id="3" name="Sous-titre 2"/>
          <p:cNvSpPr>
            <a:spLocks noGrp="1"/>
          </p:cNvSpPr>
          <p:nvPr>
            <p:ph type="subTitle" idx="1"/>
          </p:nvPr>
        </p:nvSpPr>
        <p:spPr/>
        <p:txBody>
          <a:bodyPr>
            <a:normAutofit fontScale="85000" lnSpcReduction="20000"/>
          </a:bodyPr>
          <a:lstStyle/>
          <a:p>
            <a:r>
              <a:rPr lang="fr-FR" sz="3200" dirty="0"/>
              <a:t>UML </a:t>
            </a:r>
            <a:r>
              <a:rPr lang="fr-FR" sz="3200" dirty="0" smtClean="0"/>
              <a:t>2.5</a:t>
            </a:r>
          </a:p>
          <a:p>
            <a:r>
              <a:rPr lang="fr-FR" sz="3200" dirty="0"/>
              <a:t>2015-03-01</a:t>
            </a:r>
          </a:p>
          <a:p>
            <a:r>
              <a:rPr lang="fr-FR" sz="3200" dirty="0">
                <a:hlinkClick r:id="rId3"/>
              </a:rPr>
              <a:t>http://www.omg.org/spec/UML/2.5</a:t>
            </a:r>
            <a:endParaRPr lang="fr-FR" sz="3200" dirty="0"/>
          </a:p>
          <a:p>
            <a:r>
              <a:rPr lang="fr-FR" sz="3200" dirty="0"/>
              <a:t>OMG </a:t>
            </a:r>
            <a:r>
              <a:rPr lang="fr-FR" sz="3200" dirty="0" err="1"/>
              <a:t>Unified</a:t>
            </a:r>
            <a:r>
              <a:rPr lang="fr-FR" sz="3200" dirty="0"/>
              <a:t> </a:t>
            </a:r>
            <a:r>
              <a:rPr lang="fr-FR" sz="3200" dirty="0" err="1"/>
              <a:t>Modeling</a:t>
            </a:r>
            <a:r>
              <a:rPr lang="fr-FR" sz="3200" dirty="0"/>
              <a:t> </a:t>
            </a:r>
            <a:r>
              <a:rPr lang="fr-FR" sz="3200" dirty="0" err="1"/>
              <a:t>Language</a:t>
            </a:r>
            <a:r>
              <a:rPr lang="fr-FR" sz="3200" dirty="0"/>
              <a:t> TM (OMG UML)</a:t>
            </a:r>
          </a:p>
          <a:p>
            <a:endParaRPr lang="fr-FR" sz="3200" b="1" dirty="0"/>
          </a:p>
        </p:txBody>
      </p:sp>
      <p:sp>
        <p:nvSpPr>
          <p:cNvPr id="7" name="Espace réservé du pied de page 6"/>
          <p:cNvSpPr>
            <a:spLocks noGrp="1"/>
          </p:cNvSpPr>
          <p:nvPr>
            <p:ph type="ftr" sz="quarter" idx="11"/>
          </p:nvPr>
        </p:nvSpPr>
        <p:spPr/>
        <p:txBody>
          <a:bodyPr/>
          <a:lstStyle/>
          <a:p>
            <a:r>
              <a:rPr lang="fr-FR" smtClean="0"/>
              <a:t>Laurent Pérochon, VetAgro-Sup/UMR METAFORT, école ENVOL du 28/11 au 2/12 2016, La Rochelle</a:t>
            </a:r>
            <a:endParaRPr lang="fr-FR"/>
          </a:p>
        </p:txBody>
      </p:sp>
    </p:spTree>
    <p:extLst>
      <p:ext uri="{BB962C8B-B14F-4D97-AF65-F5344CB8AC3E}">
        <p14:creationId xmlns:p14="http://schemas.microsoft.com/office/powerpoint/2010/main" val="98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Syntaxe et modèles</a:t>
            </a:r>
          </a:p>
        </p:txBody>
      </p:sp>
      <p:sp>
        <p:nvSpPr>
          <p:cNvPr id="8" name="Rectangle 7"/>
          <p:cNvSpPr/>
          <p:nvPr/>
        </p:nvSpPr>
        <p:spPr>
          <a:xfrm>
            <a:off x="203817" y="5029199"/>
            <a:ext cx="8580955" cy="1502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3" name="ZoneTexte 2"/>
          <p:cNvSpPr txBox="1"/>
          <p:nvPr/>
        </p:nvSpPr>
        <p:spPr>
          <a:xfrm>
            <a:off x="214795" y="5340751"/>
            <a:ext cx="3183678" cy="830997"/>
          </a:xfrm>
          <a:prstGeom prst="rect">
            <a:avLst/>
          </a:prstGeom>
          <a:noFill/>
        </p:spPr>
        <p:txBody>
          <a:bodyPr wrap="square" rtlCol="0">
            <a:spAutoFit/>
          </a:bodyPr>
          <a:lstStyle/>
          <a:p>
            <a:r>
              <a:rPr lang="fr-FR" sz="2400" b="1" dirty="0" smtClean="0"/>
              <a:t>Modélisation structurelle (structural)</a:t>
            </a:r>
            <a:endParaRPr lang="fr-FR" sz="2400" b="1" dirty="0"/>
          </a:p>
        </p:txBody>
      </p:sp>
      <p:sp>
        <p:nvSpPr>
          <p:cNvPr id="4" name="ZoneTexte 3"/>
          <p:cNvSpPr txBox="1"/>
          <p:nvPr/>
        </p:nvSpPr>
        <p:spPr>
          <a:xfrm>
            <a:off x="4942114" y="5932714"/>
            <a:ext cx="2386359" cy="461665"/>
          </a:xfrm>
          <a:prstGeom prst="rect">
            <a:avLst/>
          </a:prstGeom>
          <a:noFill/>
        </p:spPr>
        <p:txBody>
          <a:bodyPr wrap="none" rtlCol="0">
            <a:spAutoFit/>
          </a:bodyPr>
          <a:lstStyle/>
          <a:p>
            <a:r>
              <a:rPr lang="fr-FR" sz="2400" dirty="0" smtClean="0"/>
              <a:t>Structure de base</a:t>
            </a:r>
            <a:endParaRPr lang="fr-FR" sz="2400" dirty="0"/>
          </a:p>
        </p:txBody>
      </p:sp>
      <p:sp>
        <p:nvSpPr>
          <p:cNvPr id="5" name="ZoneTexte 4"/>
          <p:cNvSpPr txBox="1"/>
          <p:nvPr/>
        </p:nvSpPr>
        <p:spPr>
          <a:xfrm>
            <a:off x="3777343" y="5302947"/>
            <a:ext cx="1098442" cy="461665"/>
          </a:xfrm>
          <a:prstGeom prst="rect">
            <a:avLst/>
          </a:prstGeom>
          <a:noFill/>
        </p:spPr>
        <p:txBody>
          <a:bodyPr wrap="none" rtlCol="0">
            <a:spAutoFit/>
          </a:bodyPr>
          <a:lstStyle/>
          <a:p>
            <a:r>
              <a:rPr lang="fr-FR" sz="2400" dirty="0"/>
              <a:t>V</a:t>
            </a:r>
            <a:r>
              <a:rPr lang="fr-FR" sz="2400" dirty="0" smtClean="0"/>
              <a:t>aleurs</a:t>
            </a:r>
            <a:endParaRPr lang="fr-FR" sz="2400" dirty="0"/>
          </a:p>
        </p:txBody>
      </p:sp>
      <p:sp>
        <p:nvSpPr>
          <p:cNvPr id="6" name="ZoneTexte 5"/>
          <p:cNvSpPr txBox="1"/>
          <p:nvPr/>
        </p:nvSpPr>
        <p:spPr>
          <a:xfrm>
            <a:off x="5330191" y="5302947"/>
            <a:ext cx="1418530" cy="461665"/>
          </a:xfrm>
          <a:prstGeom prst="rect">
            <a:avLst/>
          </a:prstGeom>
          <a:noFill/>
        </p:spPr>
        <p:txBody>
          <a:bodyPr wrap="none" rtlCol="0">
            <a:spAutoFit/>
          </a:bodyPr>
          <a:lstStyle/>
          <a:p>
            <a:r>
              <a:rPr lang="fr-FR" sz="2400" dirty="0" err="1"/>
              <a:t>C</a:t>
            </a:r>
            <a:r>
              <a:rPr lang="fr-FR" sz="2400" dirty="0" err="1" smtClean="0"/>
              <a:t>lassifiers</a:t>
            </a:r>
            <a:endParaRPr lang="fr-FR" sz="2400" dirty="0"/>
          </a:p>
        </p:txBody>
      </p:sp>
      <p:sp>
        <p:nvSpPr>
          <p:cNvPr id="7" name="ZoneTexte 6"/>
          <p:cNvSpPr txBox="1"/>
          <p:nvPr/>
        </p:nvSpPr>
        <p:spPr>
          <a:xfrm>
            <a:off x="7203127" y="5302947"/>
            <a:ext cx="1311578" cy="461665"/>
          </a:xfrm>
          <a:prstGeom prst="rect">
            <a:avLst/>
          </a:prstGeom>
          <a:noFill/>
        </p:spPr>
        <p:txBody>
          <a:bodyPr wrap="none" rtlCol="0">
            <a:spAutoFit/>
          </a:bodyPr>
          <a:lstStyle/>
          <a:p>
            <a:r>
              <a:rPr lang="fr-FR" sz="2400" dirty="0"/>
              <a:t>P</a:t>
            </a:r>
            <a:r>
              <a:rPr lang="fr-FR" sz="2400" dirty="0" smtClean="0"/>
              <a:t>ackages</a:t>
            </a:r>
            <a:endParaRPr lang="fr-FR" sz="2400" dirty="0"/>
          </a:p>
        </p:txBody>
      </p:sp>
      <p:cxnSp>
        <p:nvCxnSpPr>
          <p:cNvPr id="10" name="Connecteur droit 9"/>
          <p:cNvCxnSpPr/>
          <p:nvPr/>
        </p:nvCxnSpPr>
        <p:spPr>
          <a:xfrm>
            <a:off x="3536011" y="5029199"/>
            <a:ext cx="0" cy="15022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3536011" y="5901116"/>
            <a:ext cx="5248761" cy="315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4942114" y="5029199"/>
            <a:ext cx="0" cy="9035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6934200" y="5013400"/>
            <a:ext cx="0" cy="9035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03817" y="2090168"/>
            <a:ext cx="8580955" cy="2539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4" name="ZoneTexte 23"/>
          <p:cNvSpPr txBox="1"/>
          <p:nvPr/>
        </p:nvSpPr>
        <p:spPr>
          <a:xfrm>
            <a:off x="328834" y="2762350"/>
            <a:ext cx="3195875" cy="1200329"/>
          </a:xfrm>
          <a:prstGeom prst="rect">
            <a:avLst/>
          </a:prstGeom>
          <a:noFill/>
        </p:spPr>
        <p:txBody>
          <a:bodyPr wrap="square" rtlCol="0">
            <a:spAutoFit/>
          </a:bodyPr>
          <a:lstStyle/>
          <a:p>
            <a:r>
              <a:rPr lang="fr-FR" sz="2400" b="1" dirty="0" smtClean="0"/>
              <a:t>Modélisation comportementale</a:t>
            </a:r>
          </a:p>
          <a:p>
            <a:r>
              <a:rPr lang="fr-FR" sz="2400" b="1" dirty="0" smtClean="0"/>
              <a:t>(</a:t>
            </a:r>
            <a:r>
              <a:rPr lang="fr-FR" sz="2400" b="1" dirty="0" err="1" smtClean="0"/>
              <a:t>Behavioral</a:t>
            </a:r>
            <a:r>
              <a:rPr lang="fr-FR" sz="2400" b="1" dirty="0" smtClean="0"/>
              <a:t>)</a:t>
            </a:r>
            <a:endParaRPr lang="fr-FR" sz="2400" b="1" dirty="0"/>
          </a:p>
        </p:txBody>
      </p:sp>
      <p:sp>
        <p:nvSpPr>
          <p:cNvPr id="25" name="ZoneTexte 24"/>
          <p:cNvSpPr txBox="1"/>
          <p:nvPr/>
        </p:nvSpPr>
        <p:spPr>
          <a:xfrm>
            <a:off x="4601101" y="4043480"/>
            <a:ext cx="3257815" cy="461665"/>
          </a:xfrm>
          <a:prstGeom prst="rect">
            <a:avLst/>
          </a:prstGeom>
          <a:noFill/>
        </p:spPr>
        <p:txBody>
          <a:bodyPr wrap="none" rtlCol="0">
            <a:spAutoFit/>
          </a:bodyPr>
          <a:lstStyle/>
          <a:p>
            <a:r>
              <a:rPr lang="fr-FR" sz="2400" dirty="0" smtClean="0"/>
              <a:t>Comportements de base</a:t>
            </a:r>
            <a:endParaRPr lang="fr-FR" sz="2400" dirty="0"/>
          </a:p>
        </p:txBody>
      </p:sp>
      <p:sp>
        <p:nvSpPr>
          <p:cNvPr id="26" name="ZoneTexte 25"/>
          <p:cNvSpPr txBox="1"/>
          <p:nvPr/>
        </p:nvSpPr>
        <p:spPr>
          <a:xfrm>
            <a:off x="3727053" y="2143486"/>
            <a:ext cx="1446374" cy="830997"/>
          </a:xfrm>
          <a:prstGeom prst="rect">
            <a:avLst/>
          </a:prstGeom>
          <a:noFill/>
        </p:spPr>
        <p:txBody>
          <a:bodyPr wrap="square" rtlCol="0">
            <a:spAutoFit/>
          </a:bodyPr>
          <a:lstStyle/>
          <a:p>
            <a:r>
              <a:rPr lang="fr-FR" sz="2400" dirty="0" smtClean="0"/>
              <a:t>State Machines</a:t>
            </a:r>
            <a:endParaRPr lang="fr-FR" sz="2400" dirty="0"/>
          </a:p>
        </p:txBody>
      </p:sp>
      <p:sp>
        <p:nvSpPr>
          <p:cNvPr id="27" name="ZoneTexte 26"/>
          <p:cNvSpPr txBox="1"/>
          <p:nvPr/>
        </p:nvSpPr>
        <p:spPr>
          <a:xfrm>
            <a:off x="5418564" y="2342799"/>
            <a:ext cx="1322798" cy="461665"/>
          </a:xfrm>
          <a:prstGeom prst="rect">
            <a:avLst/>
          </a:prstGeom>
          <a:noFill/>
        </p:spPr>
        <p:txBody>
          <a:bodyPr wrap="none" rtlCol="0">
            <a:spAutoFit/>
          </a:bodyPr>
          <a:lstStyle/>
          <a:p>
            <a:r>
              <a:rPr lang="fr-FR" sz="2400" dirty="0" err="1"/>
              <a:t>A</a:t>
            </a:r>
            <a:r>
              <a:rPr lang="fr-FR" sz="2400" dirty="0" err="1" smtClean="0"/>
              <a:t>ctivities</a:t>
            </a:r>
            <a:endParaRPr lang="fr-FR" sz="2400" dirty="0"/>
          </a:p>
        </p:txBody>
      </p:sp>
      <p:sp>
        <p:nvSpPr>
          <p:cNvPr id="28" name="ZoneTexte 27"/>
          <p:cNvSpPr txBox="1"/>
          <p:nvPr/>
        </p:nvSpPr>
        <p:spPr>
          <a:xfrm>
            <a:off x="7024802" y="2342799"/>
            <a:ext cx="1669368" cy="461665"/>
          </a:xfrm>
          <a:prstGeom prst="rect">
            <a:avLst/>
          </a:prstGeom>
          <a:noFill/>
        </p:spPr>
        <p:txBody>
          <a:bodyPr wrap="none" rtlCol="0">
            <a:spAutoFit/>
          </a:bodyPr>
          <a:lstStyle/>
          <a:p>
            <a:r>
              <a:rPr lang="fr-FR" sz="2400" dirty="0" smtClean="0"/>
              <a:t>Interactions</a:t>
            </a:r>
            <a:endParaRPr lang="fr-FR" sz="2400" dirty="0"/>
          </a:p>
        </p:txBody>
      </p:sp>
      <p:cxnSp>
        <p:nvCxnSpPr>
          <p:cNvPr id="29" name="Connecteur droit 28"/>
          <p:cNvCxnSpPr/>
          <p:nvPr/>
        </p:nvCxnSpPr>
        <p:spPr>
          <a:xfrm>
            <a:off x="3536011" y="2090168"/>
            <a:ext cx="0" cy="25395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flipV="1">
            <a:off x="3536011" y="2967783"/>
            <a:ext cx="5248761" cy="315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5235191" y="2107228"/>
            <a:ext cx="0" cy="9035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6934200" y="2080067"/>
            <a:ext cx="0" cy="9035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flipV="1">
            <a:off x="3536010" y="3962453"/>
            <a:ext cx="5248761" cy="315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5475514" y="3219906"/>
            <a:ext cx="1109599" cy="461665"/>
          </a:xfrm>
          <a:prstGeom prst="rect">
            <a:avLst/>
          </a:prstGeom>
          <a:noFill/>
        </p:spPr>
        <p:txBody>
          <a:bodyPr wrap="none" rtlCol="0">
            <a:spAutoFit/>
          </a:bodyPr>
          <a:lstStyle/>
          <a:p>
            <a:r>
              <a:rPr lang="fr-FR" sz="2400" dirty="0"/>
              <a:t>A</a:t>
            </a:r>
            <a:r>
              <a:rPr lang="fr-FR" sz="2400" dirty="0" smtClean="0"/>
              <a:t>ctions</a:t>
            </a:r>
            <a:endParaRPr lang="fr-FR" sz="2400" dirty="0"/>
          </a:p>
        </p:txBody>
      </p:sp>
      <p:sp>
        <p:nvSpPr>
          <p:cNvPr id="11" name="Rectangle 10"/>
          <p:cNvSpPr/>
          <p:nvPr/>
        </p:nvSpPr>
        <p:spPr>
          <a:xfrm>
            <a:off x="8922309" y="2107228"/>
            <a:ext cx="3043266" cy="442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8860920" y="2043319"/>
            <a:ext cx="3076222" cy="1200329"/>
          </a:xfrm>
          <a:prstGeom prst="rect">
            <a:avLst/>
          </a:prstGeom>
          <a:noFill/>
        </p:spPr>
        <p:txBody>
          <a:bodyPr wrap="square" rtlCol="0">
            <a:spAutoFit/>
          </a:bodyPr>
          <a:lstStyle>
            <a:defPPr>
              <a:defRPr lang="fr-FR"/>
            </a:defPPr>
            <a:lvl1pPr>
              <a:defRPr sz="2400"/>
            </a:lvl1pPr>
          </a:lstStyle>
          <a:p>
            <a:pPr algn="ctr"/>
            <a:r>
              <a:rPr lang="fr-FR" b="1" dirty="0" smtClean="0"/>
              <a:t>Compléments</a:t>
            </a:r>
          </a:p>
          <a:p>
            <a:pPr algn="ctr"/>
            <a:r>
              <a:rPr lang="fr-FR" b="1" dirty="0" smtClean="0"/>
              <a:t>(</a:t>
            </a:r>
            <a:r>
              <a:rPr lang="fr-FR" b="1" dirty="0" err="1" smtClean="0"/>
              <a:t>Behavior</a:t>
            </a:r>
            <a:r>
              <a:rPr lang="fr-FR" b="1" dirty="0" smtClean="0"/>
              <a:t> and structural)</a:t>
            </a:r>
            <a:endParaRPr lang="fr-FR" b="1" dirty="0"/>
          </a:p>
        </p:txBody>
      </p:sp>
      <p:sp>
        <p:nvSpPr>
          <p:cNvPr id="35" name="ZoneTexte 34"/>
          <p:cNvSpPr txBox="1"/>
          <p:nvPr/>
        </p:nvSpPr>
        <p:spPr>
          <a:xfrm>
            <a:off x="9430853" y="3591622"/>
            <a:ext cx="1922642" cy="461665"/>
          </a:xfrm>
          <a:prstGeom prst="rect">
            <a:avLst/>
          </a:prstGeom>
          <a:noFill/>
        </p:spPr>
        <p:txBody>
          <a:bodyPr wrap="square" rtlCol="0">
            <a:spAutoFit/>
          </a:bodyPr>
          <a:lstStyle>
            <a:defPPr>
              <a:defRPr lang="fr-FR"/>
            </a:defPPr>
            <a:lvl1pPr>
              <a:defRPr sz="2400"/>
            </a:lvl1pPr>
          </a:lstStyle>
          <a:p>
            <a:pPr algn="ctr"/>
            <a:r>
              <a:rPr lang="fr-FR" dirty="0" smtClean="0"/>
              <a:t>Use Cases</a:t>
            </a:r>
            <a:endParaRPr lang="fr-FR" dirty="0"/>
          </a:p>
        </p:txBody>
      </p:sp>
      <p:sp>
        <p:nvSpPr>
          <p:cNvPr id="36" name="ZoneTexte 35"/>
          <p:cNvSpPr txBox="1"/>
          <p:nvPr/>
        </p:nvSpPr>
        <p:spPr>
          <a:xfrm>
            <a:off x="9430853" y="4673935"/>
            <a:ext cx="1922642" cy="461665"/>
          </a:xfrm>
          <a:prstGeom prst="rect">
            <a:avLst/>
          </a:prstGeom>
          <a:noFill/>
        </p:spPr>
        <p:txBody>
          <a:bodyPr wrap="square" rtlCol="0">
            <a:spAutoFit/>
          </a:bodyPr>
          <a:lstStyle>
            <a:defPPr>
              <a:defRPr lang="fr-FR"/>
            </a:defPPr>
            <a:lvl1pPr>
              <a:defRPr sz="2400"/>
            </a:lvl1pPr>
          </a:lstStyle>
          <a:p>
            <a:pPr algn="ctr"/>
            <a:r>
              <a:rPr lang="fr-FR" dirty="0" err="1" smtClean="0"/>
              <a:t>Deployments</a:t>
            </a:r>
            <a:endParaRPr lang="fr-FR" dirty="0"/>
          </a:p>
        </p:txBody>
      </p:sp>
      <p:sp>
        <p:nvSpPr>
          <p:cNvPr id="37" name="ZoneTexte 36"/>
          <p:cNvSpPr txBox="1"/>
          <p:nvPr/>
        </p:nvSpPr>
        <p:spPr>
          <a:xfrm>
            <a:off x="9026103" y="5756249"/>
            <a:ext cx="2732143" cy="461665"/>
          </a:xfrm>
          <a:prstGeom prst="rect">
            <a:avLst/>
          </a:prstGeom>
          <a:noFill/>
        </p:spPr>
        <p:txBody>
          <a:bodyPr wrap="square" rtlCol="0">
            <a:spAutoFit/>
          </a:bodyPr>
          <a:lstStyle>
            <a:defPPr>
              <a:defRPr lang="fr-FR"/>
            </a:defPPr>
            <a:lvl1pPr>
              <a:defRPr sz="2400"/>
            </a:lvl1pPr>
          </a:lstStyle>
          <a:p>
            <a:pPr algn="ctr"/>
            <a:r>
              <a:rPr lang="fr-FR" dirty="0" smtClean="0"/>
              <a:t>Information </a:t>
            </a:r>
            <a:r>
              <a:rPr lang="fr-FR" dirty="0" err="1" smtClean="0"/>
              <a:t>Flows</a:t>
            </a:r>
            <a:endParaRPr lang="fr-FR" dirty="0"/>
          </a:p>
        </p:txBody>
      </p:sp>
      <p:cxnSp>
        <p:nvCxnSpPr>
          <p:cNvPr id="38" name="Connecteur droit 37"/>
          <p:cNvCxnSpPr/>
          <p:nvPr/>
        </p:nvCxnSpPr>
        <p:spPr>
          <a:xfrm flipV="1">
            <a:off x="8922309" y="3274100"/>
            <a:ext cx="3043266" cy="143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flipV="1">
            <a:off x="8922309" y="5438726"/>
            <a:ext cx="3043266" cy="143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flipV="1">
            <a:off x="8938787" y="4356413"/>
            <a:ext cx="3043266" cy="143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28445" y="4616347"/>
            <a:ext cx="5133639"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solidFill>
                  <a:schemeClr val="dk1"/>
                </a:solidFill>
              </a:rPr>
              <a:t>Architecture </a:t>
            </a:r>
            <a:r>
              <a:rPr lang="en-US" dirty="0" err="1" smtClean="0">
                <a:solidFill>
                  <a:schemeClr val="dk1"/>
                </a:solidFill>
              </a:rPr>
              <a:t>d’exécution</a:t>
            </a:r>
            <a:r>
              <a:rPr lang="en-US" dirty="0" smtClean="0">
                <a:solidFill>
                  <a:schemeClr val="dk1"/>
                </a:solidFill>
              </a:rPr>
              <a:t> et affectation </a:t>
            </a:r>
            <a:r>
              <a:rPr lang="en-US" dirty="0" err="1" smtClean="0">
                <a:solidFill>
                  <a:schemeClr val="dk1"/>
                </a:solidFill>
              </a:rPr>
              <a:t>d’artéfacts</a:t>
            </a:r>
            <a:r>
              <a:rPr lang="en-US" dirty="0" smtClean="0">
                <a:solidFill>
                  <a:schemeClr val="dk1"/>
                </a:solidFill>
              </a:rPr>
              <a:t> </a:t>
            </a:r>
            <a:r>
              <a:rPr lang="en-US" dirty="0" err="1" smtClean="0">
                <a:solidFill>
                  <a:schemeClr val="dk1"/>
                </a:solidFill>
              </a:rPr>
              <a:t>logiciels</a:t>
            </a:r>
            <a:endParaRPr lang="fr-FR" dirty="0">
              <a:solidFill>
                <a:schemeClr val="dk1"/>
              </a:solidFill>
            </a:endParaRPr>
          </a:p>
        </p:txBody>
      </p:sp>
      <p:sp>
        <p:nvSpPr>
          <p:cNvPr id="20" name="Rectangle 19"/>
          <p:cNvSpPr/>
          <p:nvPr/>
        </p:nvSpPr>
        <p:spPr>
          <a:xfrm>
            <a:off x="7554929" y="3553560"/>
            <a:ext cx="2036583"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dirty="0" smtClean="0"/>
              <a:t>C</a:t>
            </a:r>
            <a:r>
              <a:rPr lang="fr-FR" dirty="0" smtClean="0">
                <a:solidFill>
                  <a:schemeClr val="dk1"/>
                </a:solidFill>
              </a:rPr>
              <a:t>apture </a:t>
            </a:r>
            <a:r>
              <a:rPr lang="fr-FR" dirty="0">
                <a:solidFill>
                  <a:schemeClr val="dk1"/>
                </a:solidFill>
              </a:rPr>
              <a:t>the besoins</a:t>
            </a:r>
          </a:p>
        </p:txBody>
      </p:sp>
      <p:sp>
        <p:nvSpPr>
          <p:cNvPr id="21" name="Rectangle 20"/>
          <p:cNvSpPr/>
          <p:nvPr/>
        </p:nvSpPr>
        <p:spPr>
          <a:xfrm>
            <a:off x="3031963" y="5655578"/>
            <a:ext cx="60960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err="1" smtClean="0"/>
              <a:t>Echange</a:t>
            </a:r>
            <a:r>
              <a:rPr lang="en-US" dirty="0" smtClean="0"/>
              <a:t> </a:t>
            </a:r>
            <a:r>
              <a:rPr lang="en-US" dirty="0" err="1" smtClean="0"/>
              <a:t>d’informations</a:t>
            </a:r>
            <a:r>
              <a:rPr lang="en-US" dirty="0" smtClean="0"/>
              <a:t> entre </a:t>
            </a:r>
            <a:r>
              <a:rPr lang="en-US" dirty="0" err="1" smtClean="0"/>
              <a:t>entités</a:t>
            </a:r>
            <a:r>
              <a:rPr lang="en-US" dirty="0" smtClean="0"/>
              <a:t> à un haut </a:t>
            </a:r>
            <a:r>
              <a:rPr lang="en-US" dirty="0" err="1" smtClean="0"/>
              <a:t>niveau</a:t>
            </a:r>
            <a:r>
              <a:rPr lang="en-US" dirty="0" smtClean="0"/>
              <a:t> </a:t>
            </a:r>
            <a:r>
              <a:rPr lang="en-US" dirty="0" err="1" smtClean="0"/>
              <a:t>d’abstraction</a:t>
            </a:r>
            <a:r>
              <a:rPr lang="en-US" dirty="0" smtClean="0"/>
              <a:t> (</a:t>
            </a:r>
            <a:r>
              <a:rPr lang="en-US" dirty="0" err="1" smtClean="0"/>
              <a:t>quand</a:t>
            </a:r>
            <a:r>
              <a:rPr lang="en-US" dirty="0" smtClean="0"/>
              <a:t> tout </a:t>
            </a:r>
            <a:r>
              <a:rPr lang="en-US" dirty="0" err="1" smtClean="0"/>
              <a:t>n’est</a:t>
            </a:r>
            <a:r>
              <a:rPr lang="en-US" dirty="0" smtClean="0"/>
              <a:t> pas </a:t>
            </a:r>
            <a:r>
              <a:rPr lang="en-US" dirty="0" err="1" smtClean="0"/>
              <a:t>complétement</a:t>
            </a:r>
            <a:r>
              <a:rPr lang="en-US" dirty="0" smtClean="0"/>
              <a:t> </a:t>
            </a:r>
            <a:r>
              <a:rPr lang="en-US" dirty="0" err="1" smtClean="0"/>
              <a:t>spécifié</a:t>
            </a:r>
            <a:r>
              <a:rPr lang="en-US" dirty="0" smtClean="0"/>
              <a:t>)</a:t>
            </a:r>
            <a:endParaRPr lang="fr-FR" dirty="0">
              <a:solidFill>
                <a:schemeClr val="dk1"/>
              </a:solidFill>
            </a:endParaRPr>
          </a:p>
        </p:txBody>
      </p:sp>
      <p:sp>
        <p:nvSpPr>
          <p:cNvPr id="9" name="Espace réservé du pied de page 8"/>
          <p:cNvSpPr>
            <a:spLocks noGrp="1"/>
          </p:cNvSpPr>
          <p:nvPr>
            <p:ph type="ftr" sz="quarter" idx="11"/>
          </p:nvPr>
        </p:nvSpPr>
        <p:spPr/>
        <p:txBody>
          <a:bodyPr/>
          <a:lstStyle/>
          <a:p>
            <a:r>
              <a:rPr lang="fr-FR" smtClean="0"/>
              <a:t>Laurent Pérochon, VetAgro-Sup/UMR METAFORT, école ENVOL du 28/11 au 2/12 2016, La Rochelle</a:t>
            </a:r>
            <a:endParaRPr lang="fr-FR"/>
          </a:p>
        </p:txBody>
      </p:sp>
    </p:spTree>
    <p:extLst>
      <p:ext uri="{BB962C8B-B14F-4D97-AF65-F5344CB8AC3E}">
        <p14:creationId xmlns:p14="http://schemas.microsoft.com/office/powerpoint/2010/main" val="1551386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Syntaxe et modèles</a:t>
            </a:r>
          </a:p>
        </p:txBody>
      </p:sp>
      <p:sp>
        <p:nvSpPr>
          <p:cNvPr id="8" name="Rectangle 7"/>
          <p:cNvSpPr/>
          <p:nvPr/>
        </p:nvSpPr>
        <p:spPr>
          <a:xfrm>
            <a:off x="203817" y="5029199"/>
            <a:ext cx="8580955" cy="1502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3" name="ZoneTexte 2"/>
          <p:cNvSpPr txBox="1"/>
          <p:nvPr/>
        </p:nvSpPr>
        <p:spPr>
          <a:xfrm>
            <a:off x="214795" y="5340751"/>
            <a:ext cx="3183678" cy="830997"/>
          </a:xfrm>
          <a:prstGeom prst="rect">
            <a:avLst/>
          </a:prstGeom>
          <a:noFill/>
        </p:spPr>
        <p:txBody>
          <a:bodyPr wrap="square" rtlCol="0">
            <a:spAutoFit/>
          </a:bodyPr>
          <a:lstStyle/>
          <a:p>
            <a:r>
              <a:rPr lang="fr-FR" sz="2400" b="1" dirty="0" smtClean="0"/>
              <a:t>Modélisation structurelle (structural)</a:t>
            </a:r>
            <a:endParaRPr lang="fr-FR" sz="2400" b="1" dirty="0"/>
          </a:p>
        </p:txBody>
      </p:sp>
      <p:sp>
        <p:nvSpPr>
          <p:cNvPr id="4" name="ZoneTexte 3"/>
          <p:cNvSpPr txBox="1"/>
          <p:nvPr/>
        </p:nvSpPr>
        <p:spPr>
          <a:xfrm>
            <a:off x="4942114" y="5932714"/>
            <a:ext cx="2386359" cy="461665"/>
          </a:xfrm>
          <a:prstGeom prst="rect">
            <a:avLst/>
          </a:prstGeom>
          <a:noFill/>
        </p:spPr>
        <p:txBody>
          <a:bodyPr wrap="none" rtlCol="0">
            <a:spAutoFit/>
          </a:bodyPr>
          <a:lstStyle/>
          <a:p>
            <a:r>
              <a:rPr lang="fr-FR" sz="2400" dirty="0" smtClean="0"/>
              <a:t>Structure de base</a:t>
            </a:r>
            <a:endParaRPr lang="fr-FR" sz="2400" dirty="0"/>
          </a:p>
        </p:txBody>
      </p:sp>
      <p:sp>
        <p:nvSpPr>
          <p:cNvPr id="5" name="ZoneTexte 4"/>
          <p:cNvSpPr txBox="1"/>
          <p:nvPr/>
        </p:nvSpPr>
        <p:spPr>
          <a:xfrm>
            <a:off x="3777343" y="5302947"/>
            <a:ext cx="1098442" cy="461665"/>
          </a:xfrm>
          <a:prstGeom prst="rect">
            <a:avLst/>
          </a:prstGeom>
          <a:noFill/>
        </p:spPr>
        <p:txBody>
          <a:bodyPr wrap="none" rtlCol="0">
            <a:spAutoFit/>
          </a:bodyPr>
          <a:lstStyle/>
          <a:p>
            <a:r>
              <a:rPr lang="fr-FR" sz="2400" dirty="0"/>
              <a:t>V</a:t>
            </a:r>
            <a:r>
              <a:rPr lang="fr-FR" sz="2400" dirty="0" smtClean="0"/>
              <a:t>aleurs</a:t>
            </a:r>
            <a:endParaRPr lang="fr-FR" sz="2400" dirty="0"/>
          </a:p>
        </p:txBody>
      </p:sp>
      <p:sp>
        <p:nvSpPr>
          <p:cNvPr id="6" name="ZoneTexte 5"/>
          <p:cNvSpPr txBox="1"/>
          <p:nvPr/>
        </p:nvSpPr>
        <p:spPr>
          <a:xfrm>
            <a:off x="5330191" y="5302947"/>
            <a:ext cx="1418530" cy="461665"/>
          </a:xfrm>
          <a:prstGeom prst="rect">
            <a:avLst/>
          </a:prstGeom>
          <a:noFill/>
        </p:spPr>
        <p:txBody>
          <a:bodyPr wrap="none" rtlCol="0">
            <a:spAutoFit/>
          </a:bodyPr>
          <a:lstStyle/>
          <a:p>
            <a:r>
              <a:rPr lang="fr-FR" sz="2400" dirty="0" err="1"/>
              <a:t>C</a:t>
            </a:r>
            <a:r>
              <a:rPr lang="fr-FR" sz="2400" dirty="0" err="1" smtClean="0"/>
              <a:t>lassifiers</a:t>
            </a:r>
            <a:endParaRPr lang="fr-FR" sz="2400" dirty="0"/>
          </a:p>
        </p:txBody>
      </p:sp>
      <p:sp>
        <p:nvSpPr>
          <p:cNvPr id="7" name="ZoneTexte 6"/>
          <p:cNvSpPr txBox="1"/>
          <p:nvPr/>
        </p:nvSpPr>
        <p:spPr>
          <a:xfrm>
            <a:off x="7203127" y="5302947"/>
            <a:ext cx="1311578" cy="461665"/>
          </a:xfrm>
          <a:prstGeom prst="rect">
            <a:avLst/>
          </a:prstGeom>
          <a:noFill/>
        </p:spPr>
        <p:txBody>
          <a:bodyPr wrap="none" rtlCol="0">
            <a:spAutoFit/>
          </a:bodyPr>
          <a:lstStyle/>
          <a:p>
            <a:r>
              <a:rPr lang="fr-FR" sz="2400" dirty="0"/>
              <a:t>P</a:t>
            </a:r>
            <a:r>
              <a:rPr lang="fr-FR" sz="2400" dirty="0" smtClean="0"/>
              <a:t>ackages</a:t>
            </a:r>
            <a:endParaRPr lang="fr-FR" sz="2400" dirty="0"/>
          </a:p>
        </p:txBody>
      </p:sp>
      <p:cxnSp>
        <p:nvCxnSpPr>
          <p:cNvPr id="10" name="Connecteur droit 9"/>
          <p:cNvCxnSpPr/>
          <p:nvPr/>
        </p:nvCxnSpPr>
        <p:spPr>
          <a:xfrm>
            <a:off x="3536011" y="5029199"/>
            <a:ext cx="0" cy="15022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3536011" y="5901116"/>
            <a:ext cx="5248761" cy="315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4942114" y="5029199"/>
            <a:ext cx="0" cy="9035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6934200" y="5013400"/>
            <a:ext cx="0" cy="9035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03817" y="2090168"/>
            <a:ext cx="8580955" cy="2539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4" name="ZoneTexte 23"/>
          <p:cNvSpPr txBox="1"/>
          <p:nvPr/>
        </p:nvSpPr>
        <p:spPr>
          <a:xfrm>
            <a:off x="328834" y="2762350"/>
            <a:ext cx="3195875" cy="1200329"/>
          </a:xfrm>
          <a:prstGeom prst="rect">
            <a:avLst/>
          </a:prstGeom>
          <a:noFill/>
        </p:spPr>
        <p:txBody>
          <a:bodyPr wrap="square" rtlCol="0">
            <a:spAutoFit/>
          </a:bodyPr>
          <a:lstStyle/>
          <a:p>
            <a:r>
              <a:rPr lang="fr-FR" sz="2400" b="1" dirty="0" smtClean="0">
                <a:solidFill>
                  <a:srgbClr val="FF0000"/>
                </a:solidFill>
              </a:rPr>
              <a:t>Modélisation comportementale</a:t>
            </a:r>
          </a:p>
          <a:p>
            <a:r>
              <a:rPr lang="fr-FR" sz="2400" b="1" dirty="0" smtClean="0">
                <a:solidFill>
                  <a:srgbClr val="FF0000"/>
                </a:solidFill>
              </a:rPr>
              <a:t>(</a:t>
            </a:r>
            <a:r>
              <a:rPr lang="fr-FR" sz="2400" b="1" dirty="0" err="1" smtClean="0">
                <a:solidFill>
                  <a:srgbClr val="FF0000"/>
                </a:solidFill>
              </a:rPr>
              <a:t>Behavioral</a:t>
            </a:r>
            <a:r>
              <a:rPr lang="fr-FR" sz="2400" b="1" dirty="0" smtClean="0">
                <a:solidFill>
                  <a:srgbClr val="FF0000"/>
                </a:solidFill>
              </a:rPr>
              <a:t>)</a:t>
            </a:r>
            <a:endParaRPr lang="fr-FR" sz="2400" b="1" dirty="0">
              <a:solidFill>
                <a:srgbClr val="FF0000"/>
              </a:solidFill>
            </a:endParaRPr>
          </a:p>
        </p:txBody>
      </p:sp>
      <p:sp>
        <p:nvSpPr>
          <p:cNvPr id="25" name="ZoneTexte 24"/>
          <p:cNvSpPr txBox="1"/>
          <p:nvPr/>
        </p:nvSpPr>
        <p:spPr>
          <a:xfrm>
            <a:off x="4601101" y="4043480"/>
            <a:ext cx="3257815" cy="461665"/>
          </a:xfrm>
          <a:prstGeom prst="rect">
            <a:avLst/>
          </a:prstGeom>
          <a:noFill/>
        </p:spPr>
        <p:txBody>
          <a:bodyPr wrap="none" rtlCol="0">
            <a:spAutoFit/>
          </a:bodyPr>
          <a:lstStyle/>
          <a:p>
            <a:r>
              <a:rPr lang="fr-FR" sz="2400" dirty="0" smtClean="0">
                <a:solidFill>
                  <a:srgbClr val="FF0000"/>
                </a:solidFill>
              </a:rPr>
              <a:t>Comportements de base</a:t>
            </a:r>
            <a:endParaRPr lang="fr-FR" sz="2400" dirty="0">
              <a:solidFill>
                <a:srgbClr val="FF0000"/>
              </a:solidFill>
            </a:endParaRPr>
          </a:p>
        </p:txBody>
      </p:sp>
      <p:sp>
        <p:nvSpPr>
          <p:cNvPr id="26" name="ZoneTexte 25"/>
          <p:cNvSpPr txBox="1"/>
          <p:nvPr/>
        </p:nvSpPr>
        <p:spPr>
          <a:xfrm>
            <a:off x="3727053" y="2143486"/>
            <a:ext cx="1446374" cy="830997"/>
          </a:xfrm>
          <a:prstGeom prst="rect">
            <a:avLst/>
          </a:prstGeom>
          <a:noFill/>
        </p:spPr>
        <p:txBody>
          <a:bodyPr wrap="square" rtlCol="0">
            <a:spAutoFit/>
          </a:bodyPr>
          <a:lstStyle/>
          <a:p>
            <a:r>
              <a:rPr lang="fr-FR" sz="2400" dirty="0" smtClean="0">
                <a:solidFill>
                  <a:srgbClr val="FF0000"/>
                </a:solidFill>
              </a:rPr>
              <a:t>State Machines</a:t>
            </a:r>
            <a:endParaRPr lang="fr-FR" sz="2400" dirty="0">
              <a:solidFill>
                <a:srgbClr val="FF0000"/>
              </a:solidFill>
            </a:endParaRPr>
          </a:p>
        </p:txBody>
      </p:sp>
      <p:sp>
        <p:nvSpPr>
          <p:cNvPr id="27" name="ZoneTexte 26"/>
          <p:cNvSpPr txBox="1"/>
          <p:nvPr/>
        </p:nvSpPr>
        <p:spPr>
          <a:xfrm>
            <a:off x="5418564" y="2342799"/>
            <a:ext cx="1322798" cy="461665"/>
          </a:xfrm>
          <a:prstGeom prst="rect">
            <a:avLst/>
          </a:prstGeom>
          <a:noFill/>
        </p:spPr>
        <p:txBody>
          <a:bodyPr wrap="none" rtlCol="0">
            <a:spAutoFit/>
          </a:bodyPr>
          <a:lstStyle/>
          <a:p>
            <a:r>
              <a:rPr lang="fr-FR" sz="2400" dirty="0" err="1">
                <a:solidFill>
                  <a:srgbClr val="FF0000"/>
                </a:solidFill>
              </a:rPr>
              <a:t>A</a:t>
            </a:r>
            <a:r>
              <a:rPr lang="fr-FR" sz="2400" dirty="0" err="1" smtClean="0">
                <a:solidFill>
                  <a:srgbClr val="FF0000"/>
                </a:solidFill>
              </a:rPr>
              <a:t>ctivities</a:t>
            </a:r>
            <a:endParaRPr lang="fr-FR" sz="2400" dirty="0">
              <a:solidFill>
                <a:srgbClr val="FF0000"/>
              </a:solidFill>
            </a:endParaRPr>
          </a:p>
        </p:txBody>
      </p:sp>
      <p:sp>
        <p:nvSpPr>
          <p:cNvPr id="28" name="ZoneTexte 27"/>
          <p:cNvSpPr txBox="1"/>
          <p:nvPr/>
        </p:nvSpPr>
        <p:spPr>
          <a:xfrm>
            <a:off x="7024802" y="2342799"/>
            <a:ext cx="1669368" cy="461665"/>
          </a:xfrm>
          <a:prstGeom prst="rect">
            <a:avLst/>
          </a:prstGeom>
          <a:noFill/>
        </p:spPr>
        <p:txBody>
          <a:bodyPr wrap="none" rtlCol="0">
            <a:spAutoFit/>
          </a:bodyPr>
          <a:lstStyle/>
          <a:p>
            <a:r>
              <a:rPr lang="fr-FR" sz="2400" dirty="0" smtClean="0"/>
              <a:t>Interactions</a:t>
            </a:r>
            <a:endParaRPr lang="fr-FR" sz="2400" dirty="0"/>
          </a:p>
        </p:txBody>
      </p:sp>
      <p:cxnSp>
        <p:nvCxnSpPr>
          <p:cNvPr id="29" name="Connecteur droit 28"/>
          <p:cNvCxnSpPr/>
          <p:nvPr/>
        </p:nvCxnSpPr>
        <p:spPr>
          <a:xfrm>
            <a:off x="3536011" y="2090168"/>
            <a:ext cx="0" cy="25395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flipV="1">
            <a:off x="3536011" y="2967783"/>
            <a:ext cx="5248761" cy="315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5235191" y="2107228"/>
            <a:ext cx="0" cy="9035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6934200" y="2080067"/>
            <a:ext cx="0" cy="9035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flipV="1">
            <a:off x="3536010" y="3962453"/>
            <a:ext cx="5248761" cy="315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5475514" y="3219906"/>
            <a:ext cx="1109599" cy="461665"/>
          </a:xfrm>
          <a:prstGeom prst="rect">
            <a:avLst/>
          </a:prstGeom>
          <a:noFill/>
        </p:spPr>
        <p:txBody>
          <a:bodyPr wrap="none" rtlCol="0">
            <a:spAutoFit/>
          </a:bodyPr>
          <a:lstStyle/>
          <a:p>
            <a:r>
              <a:rPr lang="fr-FR" sz="2400" dirty="0">
                <a:solidFill>
                  <a:srgbClr val="FF0000"/>
                </a:solidFill>
              </a:rPr>
              <a:t>A</a:t>
            </a:r>
            <a:r>
              <a:rPr lang="fr-FR" sz="2400" dirty="0" smtClean="0">
                <a:solidFill>
                  <a:srgbClr val="FF0000"/>
                </a:solidFill>
              </a:rPr>
              <a:t>ctions</a:t>
            </a:r>
            <a:endParaRPr lang="fr-FR" sz="2400" dirty="0">
              <a:solidFill>
                <a:srgbClr val="FF0000"/>
              </a:solidFill>
            </a:endParaRPr>
          </a:p>
        </p:txBody>
      </p:sp>
      <p:sp>
        <p:nvSpPr>
          <p:cNvPr id="11" name="Rectangle 10"/>
          <p:cNvSpPr/>
          <p:nvPr/>
        </p:nvSpPr>
        <p:spPr>
          <a:xfrm>
            <a:off x="8922309" y="2107228"/>
            <a:ext cx="3043266" cy="442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8860920" y="2043319"/>
            <a:ext cx="3076222" cy="1200329"/>
          </a:xfrm>
          <a:prstGeom prst="rect">
            <a:avLst/>
          </a:prstGeom>
          <a:noFill/>
        </p:spPr>
        <p:txBody>
          <a:bodyPr wrap="square" rtlCol="0">
            <a:spAutoFit/>
          </a:bodyPr>
          <a:lstStyle>
            <a:defPPr>
              <a:defRPr lang="fr-FR"/>
            </a:defPPr>
            <a:lvl1pPr>
              <a:defRPr sz="2400"/>
            </a:lvl1pPr>
          </a:lstStyle>
          <a:p>
            <a:pPr algn="ctr"/>
            <a:r>
              <a:rPr lang="fr-FR" b="1" dirty="0" smtClean="0"/>
              <a:t>Compléments</a:t>
            </a:r>
          </a:p>
          <a:p>
            <a:pPr algn="ctr"/>
            <a:r>
              <a:rPr lang="fr-FR" b="1" dirty="0" smtClean="0"/>
              <a:t>(</a:t>
            </a:r>
            <a:r>
              <a:rPr lang="fr-FR" b="1" dirty="0" err="1" smtClean="0"/>
              <a:t>Behavior</a:t>
            </a:r>
            <a:r>
              <a:rPr lang="fr-FR" b="1" dirty="0" smtClean="0"/>
              <a:t> and structural)</a:t>
            </a:r>
            <a:endParaRPr lang="fr-FR" b="1" dirty="0"/>
          </a:p>
        </p:txBody>
      </p:sp>
      <p:sp>
        <p:nvSpPr>
          <p:cNvPr id="35" name="ZoneTexte 34"/>
          <p:cNvSpPr txBox="1"/>
          <p:nvPr/>
        </p:nvSpPr>
        <p:spPr>
          <a:xfrm>
            <a:off x="9430853" y="3591622"/>
            <a:ext cx="1922642" cy="461665"/>
          </a:xfrm>
          <a:prstGeom prst="rect">
            <a:avLst/>
          </a:prstGeom>
          <a:noFill/>
        </p:spPr>
        <p:txBody>
          <a:bodyPr wrap="square" rtlCol="0">
            <a:spAutoFit/>
          </a:bodyPr>
          <a:lstStyle>
            <a:defPPr>
              <a:defRPr lang="fr-FR"/>
            </a:defPPr>
            <a:lvl1pPr>
              <a:defRPr sz="2400"/>
            </a:lvl1pPr>
          </a:lstStyle>
          <a:p>
            <a:pPr algn="ctr"/>
            <a:r>
              <a:rPr lang="fr-FR" dirty="0" smtClean="0"/>
              <a:t>Use Cases</a:t>
            </a:r>
            <a:endParaRPr lang="fr-FR" dirty="0"/>
          </a:p>
        </p:txBody>
      </p:sp>
      <p:sp>
        <p:nvSpPr>
          <p:cNvPr id="36" name="ZoneTexte 35"/>
          <p:cNvSpPr txBox="1"/>
          <p:nvPr/>
        </p:nvSpPr>
        <p:spPr>
          <a:xfrm>
            <a:off x="9430853" y="4673935"/>
            <a:ext cx="1922642" cy="461665"/>
          </a:xfrm>
          <a:prstGeom prst="rect">
            <a:avLst/>
          </a:prstGeom>
          <a:noFill/>
        </p:spPr>
        <p:txBody>
          <a:bodyPr wrap="square" rtlCol="0">
            <a:spAutoFit/>
          </a:bodyPr>
          <a:lstStyle>
            <a:defPPr>
              <a:defRPr lang="fr-FR"/>
            </a:defPPr>
            <a:lvl1pPr>
              <a:defRPr sz="2400"/>
            </a:lvl1pPr>
          </a:lstStyle>
          <a:p>
            <a:pPr algn="ctr"/>
            <a:r>
              <a:rPr lang="fr-FR" dirty="0" err="1" smtClean="0"/>
              <a:t>Deployments</a:t>
            </a:r>
            <a:endParaRPr lang="fr-FR" dirty="0"/>
          </a:p>
        </p:txBody>
      </p:sp>
      <p:sp>
        <p:nvSpPr>
          <p:cNvPr id="37" name="ZoneTexte 36"/>
          <p:cNvSpPr txBox="1"/>
          <p:nvPr/>
        </p:nvSpPr>
        <p:spPr>
          <a:xfrm>
            <a:off x="9026103" y="5756249"/>
            <a:ext cx="2732143" cy="461665"/>
          </a:xfrm>
          <a:prstGeom prst="rect">
            <a:avLst/>
          </a:prstGeom>
          <a:noFill/>
        </p:spPr>
        <p:txBody>
          <a:bodyPr wrap="square" rtlCol="0">
            <a:spAutoFit/>
          </a:bodyPr>
          <a:lstStyle>
            <a:defPPr>
              <a:defRPr lang="fr-FR"/>
            </a:defPPr>
            <a:lvl1pPr>
              <a:defRPr sz="2400"/>
            </a:lvl1pPr>
          </a:lstStyle>
          <a:p>
            <a:pPr algn="ctr"/>
            <a:r>
              <a:rPr lang="fr-FR" dirty="0" smtClean="0"/>
              <a:t>Information </a:t>
            </a:r>
            <a:r>
              <a:rPr lang="fr-FR" dirty="0" err="1" smtClean="0"/>
              <a:t>Flows</a:t>
            </a:r>
            <a:endParaRPr lang="fr-FR" dirty="0"/>
          </a:p>
        </p:txBody>
      </p:sp>
      <p:cxnSp>
        <p:nvCxnSpPr>
          <p:cNvPr id="38" name="Connecteur droit 37"/>
          <p:cNvCxnSpPr/>
          <p:nvPr/>
        </p:nvCxnSpPr>
        <p:spPr>
          <a:xfrm flipV="1">
            <a:off x="8922309" y="3274100"/>
            <a:ext cx="3043266" cy="143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flipV="1">
            <a:off x="8922309" y="5438726"/>
            <a:ext cx="3043266" cy="143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flipV="1">
            <a:off x="8938787" y="4356413"/>
            <a:ext cx="3043266" cy="143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p:txBody>
          <a:bodyPr/>
          <a:lstStyle/>
          <a:p>
            <a:r>
              <a:rPr lang="fr-FR" smtClean="0"/>
              <a:t>Laurent Pérochon, VetAgro-Sup/UMR METAFORT, école ENVOL du 28/11 au 2/12 2016, La Rochelle</a:t>
            </a:r>
            <a:endParaRPr lang="fr-FR"/>
          </a:p>
        </p:txBody>
      </p:sp>
    </p:spTree>
    <p:extLst>
      <p:ext uri="{BB962C8B-B14F-4D97-AF65-F5344CB8AC3E}">
        <p14:creationId xmlns:p14="http://schemas.microsoft.com/office/powerpoint/2010/main" val="3687844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Syntaxe et modèles</a:t>
            </a:r>
          </a:p>
        </p:txBody>
      </p:sp>
      <p:grpSp>
        <p:nvGrpSpPr>
          <p:cNvPr id="6" name="Groupe 5"/>
          <p:cNvGrpSpPr/>
          <p:nvPr/>
        </p:nvGrpSpPr>
        <p:grpSpPr>
          <a:xfrm>
            <a:off x="1533096" y="2750634"/>
            <a:ext cx="9125808" cy="2545770"/>
            <a:chOff x="2085642" y="2055795"/>
            <a:chExt cx="9125808" cy="2545770"/>
          </a:xfrm>
        </p:grpSpPr>
        <p:sp>
          <p:nvSpPr>
            <p:cNvPr id="3" name="ZoneTexte 2"/>
            <p:cNvSpPr txBox="1"/>
            <p:nvPr/>
          </p:nvSpPr>
          <p:spPr>
            <a:xfrm>
              <a:off x="5451989" y="2055795"/>
              <a:ext cx="873957" cy="523220"/>
            </a:xfrm>
            <a:prstGeom prst="rect">
              <a:avLst/>
            </a:prstGeom>
            <a:noFill/>
          </p:spPr>
          <p:txBody>
            <a:bodyPr wrap="none" rtlCol="0">
              <a:spAutoFit/>
            </a:bodyPr>
            <a:lstStyle/>
            <a:p>
              <a:r>
                <a:rPr lang="fr-FR" sz="2800" dirty="0" smtClean="0"/>
                <a:t>UML</a:t>
              </a:r>
              <a:endParaRPr lang="fr-FR" sz="2800" dirty="0"/>
            </a:p>
          </p:txBody>
        </p:sp>
        <p:sp>
          <p:nvSpPr>
            <p:cNvPr id="4" name="ZoneTexte 3"/>
            <p:cNvSpPr txBox="1"/>
            <p:nvPr/>
          </p:nvSpPr>
          <p:spPr>
            <a:xfrm>
              <a:off x="2085642" y="3770568"/>
              <a:ext cx="1142620" cy="461665"/>
            </a:xfrm>
            <a:prstGeom prst="rect">
              <a:avLst/>
            </a:prstGeom>
            <a:noFill/>
          </p:spPr>
          <p:txBody>
            <a:bodyPr wrap="none" rtlCol="0">
              <a:spAutoFit/>
            </a:bodyPr>
            <a:lstStyle/>
            <a:p>
              <a:r>
                <a:rPr lang="fr-FR" sz="2400" dirty="0" smtClean="0"/>
                <a:t>Syntaxe</a:t>
              </a:r>
              <a:endParaRPr lang="fr-FR" sz="2400" dirty="0"/>
            </a:p>
          </p:txBody>
        </p:sp>
        <p:sp>
          <p:nvSpPr>
            <p:cNvPr id="5" name="ZoneTexte 4"/>
            <p:cNvSpPr txBox="1"/>
            <p:nvPr/>
          </p:nvSpPr>
          <p:spPr>
            <a:xfrm>
              <a:off x="8591950" y="3770568"/>
              <a:ext cx="2619500" cy="830997"/>
            </a:xfrm>
            <a:prstGeom prst="rect">
              <a:avLst/>
            </a:prstGeom>
            <a:noFill/>
          </p:spPr>
          <p:txBody>
            <a:bodyPr wrap="none" rtlCol="0">
              <a:spAutoFit/>
            </a:bodyPr>
            <a:lstStyle>
              <a:defPPr>
                <a:defRPr lang="fr-FR"/>
              </a:defPPr>
              <a:lvl1pPr>
                <a:defRPr sz="2400"/>
              </a:lvl1pPr>
            </a:lstStyle>
            <a:p>
              <a:r>
                <a:rPr lang="fr-FR" dirty="0"/>
                <a:t>Notation graphique</a:t>
              </a:r>
            </a:p>
            <a:p>
              <a:r>
                <a:rPr lang="fr-FR" dirty="0"/>
                <a:t>(Diagrammes)</a:t>
              </a:r>
            </a:p>
          </p:txBody>
        </p:sp>
      </p:grpSp>
      <p:sp>
        <p:nvSpPr>
          <p:cNvPr id="7" name="Flèche droite 6"/>
          <p:cNvSpPr/>
          <p:nvPr/>
        </p:nvSpPr>
        <p:spPr>
          <a:xfrm rot="8934233">
            <a:off x="2521528" y="3650616"/>
            <a:ext cx="2618509" cy="5264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droite 7"/>
          <p:cNvSpPr/>
          <p:nvPr/>
        </p:nvSpPr>
        <p:spPr>
          <a:xfrm rot="1871776">
            <a:off x="5532016" y="3703080"/>
            <a:ext cx="2618509" cy="5264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pied de page 8"/>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10" name="ZoneTexte 9"/>
          <p:cNvSpPr txBox="1"/>
          <p:nvPr/>
        </p:nvSpPr>
        <p:spPr>
          <a:xfrm>
            <a:off x="1533096" y="1359991"/>
            <a:ext cx="7770910" cy="830997"/>
          </a:xfrm>
          <a:prstGeom prst="rect">
            <a:avLst/>
          </a:prstGeom>
          <a:noFill/>
        </p:spPr>
        <p:txBody>
          <a:bodyPr wrap="none" rtlCol="0">
            <a:spAutoFit/>
          </a:bodyPr>
          <a:lstStyle/>
          <a:p>
            <a:r>
              <a:rPr lang="fr-FR" sz="2400" dirty="0" smtClean="0"/>
              <a:t>UML est basé sur une syntaxe abstraite et concrète textuelle.</a:t>
            </a:r>
          </a:p>
          <a:p>
            <a:r>
              <a:rPr lang="fr-FR" sz="2400" dirty="0" smtClean="0"/>
              <a:t>La notation graphique est optionnelle.</a:t>
            </a:r>
            <a:endParaRPr lang="fr-FR" sz="2400" dirty="0"/>
          </a:p>
        </p:txBody>
      </p:sp>
    </p:spTree>
    <p:extLst>
      <p:ext uri="{BB962C8B-B14F-4D97-AF65-F5344CB8AC3E}">
        <p14:creationId xmlns:p14="http://schemas.microsoft.com/office/powerpoint/2010/main" val="4114713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Syntaxe et modèles</a:t>
            </a:r>
          </a:p>
        </p:txBody>
      </p:sp>
      <p:pic>
        <p:nvPicPr>
          <p:cNvPr id="3" name="Image 2"/>
          <p:cNvPicPr>
            <a:picLocks noChangeAspect="1"/>
          </p:cNvPicPr>
          <p:nvPr/>
        </p:nvPicPr>
        <p:blipFill>
          <a:blip r:embed="rId2"/>
          <a:stretch>
            <a:fillRect/>
          </a:stretch>
        </p:blipFill>
        <p:spPr>
          <a:xfrm>
            <a:off x="170413" y="1227932"/>
            <a:ext cx="11183387" cy="5591175"/>
          </a:xfrm>
          <a:prstGeom prst="rect">
            <a:avLst/>
          </a:prstGeom>
        </p:spPr>
      </p:pic>
      <p:sp>
        <p:nvSpPr>
          <p:cNvPr id="4" name="Espace réservé du pied de page 3"/>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5" name="Rectangle 4"/>
          <p:cNvSpPr/>
          <p:nvPr/>
        </p:nvSpPr>
        <p:spPr>
          <a:xfrm>
            <a:off x="677642" y="6048573"/>
            <a:ext cx="1178528" cy="307777"/>
          </a:xfrm>
          <a:prstGeom prst="rect">
            <a:avLst/>
          </a:prstGeom>
        </p:spPr>
        <p:txBody>
          <a:bodyPr wrap="none">
            <a:spAutoFit/>
          </a:bodyPr>
          <a:lstStyle/>
          <a:p>
            <a:r>
              <a:rPr lang="fr-FR" sz="1400" dirty="0" smtClean="0">
                <a:latin typeface="TimesNewRomanPSMT"/>
              </a:rPr>
              <a:t>(OMG 2015)</a:t>
            </a:r>
            <a:endParaRPr lang="fr-FR" sz="1400" dirty="0"/>
          </a:p>
        </p:txBody>
      </p:sp>
    </p:spTree>
    <p:extLst>
      <p:ext uri="{BB962C8B-B14F-4D97-AF65-F5344CB8AC3E}">
        <p14:creationId xmlns:p14="http://schemas.microsoft.com/office/powerpoint/2010/main" val="133740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Modélisation comportementale</a:t>
            </a:r>
            <a:br>
              <a:rPr lang="fr-FR" b="1" dirty="0"/>
            </a:br>
            <a:r>
              <a:rPr lang="fr-FR" b="1" dirty="0"/>
              <a:t>(</a:t>
            </a:r>
            <a:r>
              <a:rPr lang="fr-FR" b="1" dirty="0" err="1"/>
              <a:t>Behavioral</a:t>
            </a:r>
            <a:r>
              <a:rPr lang="fr-FR" b="1" dirty="0" smtClean="0"/>
              <a:t>)</a:t>
            </a:r>
            <a:endParaRPr lang="fr-FR" dirty="0"/>
          </a:p>
        </p:txBody>
      </p:sp>
      <p:sp>
        <p:nvSpPr>
          <p:cNvPr id="3" name="Espace réservé du texte 2"/>
          <p:cNvSpPr>
            <a:spLocks noGrp="1"/>
          </p:cNvSpPr>
          <p:nvPr>
            <p:ph type="body"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Laurent Pérochon, VetAgro-Sup/UMR METAFORT, école ENVOL du 28/11 au 2/12 2016, La Rochelle</a:t>
            </a:r>
            <a:endParaRPr lang="fr-FR"/>
          </a:p>
        </p:txBody>
      </p:sp>
    </p:spTree>
    <p:extLst>
      <p:ext uri="{BB962C8B-B14F-4D97-AF65-F5344CB8AC3E}">
        <p14:creationId xmlns:p14="http://schemas.microsoft.com/office/powerpoint/2010/main" val="3932534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Behavior</a:t>
            </a:r>
            <a:r>
              <a:rPr lang="fr-FR" dirty="0" smtClean="0"/>
              <a:t> </a:t>
            </a:r>
            <a:r>
              <a:rPr lang="fr-FR" dirty="0" err="1" smtClean="0"/>
              <a:t>modeling</a:t>
            </a:r>
            <a:endParaRPr lang="fr-FR" dirty="0"/>
          </a:p>
        </p:txBody>
      </p:sp>
      <p:sp>
        <p:nvSpPr>
          <p:cNvPr id="3" name="ZoneTexte 2"/>
          <p:cNvSpPr txBox="1"/>
          <p:nvPr/>
        </p:nvSpPr>
        <p:spPr>
          <a:xfrm>
            <a:off x="838200" y="1788468"/>
            <a:ext cx="7735644" cy="461665"/>
          </a:xfrm>
          <a:prstGeom prst="rect">
            <a:avLst/>
          </a:prstGeom>
          <a:noFill/>
        </p:spPr>
        <p:txBody>
          <a:bodyPr wrap="none" rtlCol="0">
            <a:spAutoFit/>
          </a:bodyPr>
          <a:lstStyle/>
          <a:p>
            <a:r>
              <a:rPr lang="fr-FR" sz="2400" dirty="0" smtClean="0"/>
              <a:t>Comment les instances peuvent changer au cours du temps?</a:t>
            </a:r>
            <a:endParaRPr lang="fr-FR" sz="2400" dirty="0"/>
          </a:p>
        </p:txBody>
      </p:sp>
      <p:sp>
        <p:nvSpPr>
          <p:cNvPr id="4" name="ZoneTexte 3"/>
          <p:cNvSpPr txBox="1"/>
          <p:nvPr/>
        </p:nvSpPr>
        <p:spPr>
          <a:xfrm>
            <a:off x="4634220" y="2738281"/>
            <a:ext cx="2916632" cy="523220"/>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fr-FR" sz="2800" dirty="0" err="1" smtClean="0"/>
              <a:t>Behavior</a:t>
            </a:r>
            <a:r>
              <a:rPr lang="fr-FR" sz="2800" dirty="0" smtClean="0"/>
              <a:t> </a:t>
            </a:r>
            <a:r>
              <a:rPr lang="fr-FR" sz="2800" dirty="0" err="1" smtClean="0"/>
              <a:t>modeling</a:t>
            </a:r>
            <a:endParaRPr lang="fr-FR" sz="2800" dirty="0"/>
          </a:p>
        </p:txBody>
      </p:sp>
      <p:sp>
        <p:nvSpPr>
          <p:cNvPr id="5" name="ZoneTexte 4"/>
          <p:cNvSpPr txBox="1"/>
          <p:nvPr/>
        </p:nvSpPr>
        <p:spPr>
          <a:xfrm>
            <a:off x="121884" y="4173439"/>
            <a:ext cx="3604990" cy="1077218"/>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fr-FR" sz="2400" dirty="0" err="1" smtClean="0"/>
              <a:t>Behavior</a:t>
            </a:r>
            <a:r>
              <a:rPr lang="fr-FR" sz="2400" dirty="0" smtClean="0"/>
              <a:t>,</a:t>
            </a:r>
          </a:p>
          <a:p>
            <a:r>
              <a:rPr lang="fr-FR" sz="2000" dirty="0" smtClean="0"/>
              <a:t>peut être déclenché ou émerger de l’interaction entre objets</a:t>
            </a:r>
            <a:endParaRPr lang="fr-FR" sz="2000" dirty="0"/>
          </a:p>
        </p:txBody>
      </p:sp>
      <p:sp>
        <p:nvSpPr>
          <p:cNvPr id="6" name="ZoneTexte 5"/>
          <p:cNvSpPr txBox="1"/>
          <p:nvPr/>
        </p:nvSpPr>
        <p:spPr>
          <a:xfrm>
            <a:off x="4180858" y="4173439"/>
            <a:ext cx="3916064" cy="138499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fr-FR" sz="2400" dirty="0" smtClean="0"/>
              <a:t>Event,</a:t>
            </a:r>
          </a:p>
          <a:p>
            <a:r>
              <a:rPr lang="fr-FR" sz="2000" dirty="0" smtClean="0"/>
              <a:t>surviennent à un moment donné et trigger un nouveau </a:t>
            </a:r>
            <a:r>
              <a:rPr lang="fr-FR" sz="2000" dirty="0" err="1" smtClean="0"/>
              <a:t>behavior</a:t>
            </a:r>
            <a:r>
              <a:rPr lang="fr-FR" sz="2000" dirty="0" smtClean="0"/>
              <a:t> ou en modifie un en cours d’exécution.</a:t>
            </a:r>
            <a:endParaRPr lang="fr-FR" sz="2000" dirty="0"/>
          </a:p>
        </p:txBody>
      </p:sp>
      <p:sp>
        <p:nvSpPr>
          <p:cNvPr id="7" name="ZoneTexte 6"/>
          <p:cNvSpPr txBox="1"/>
          <p:nvPr/>
        </p:nvSpPr>
        <p:spPr>
          <a:xfrm>
            <a:off x="8550906" y="4173439"/>
            <a:ext cx="3475423" cy="138499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fr-FR" sz="2400" dirty="0" smtClean="0"/>
              <a:t>Trigger,</a:t>
            </a:r>
          </a:p>
          <a:p>
            <a:r>
              <a:rPr lang="fr-FR" sz="2000" dirty="0" smtClean="0"/>
              <a:t>un point dans la définition d’un </a:t>
            </a:r>
            <a:r>
              <a:rPr lang="fr-FR" sz="2000" dirty="0" err="1" smtClean="0"/>
              <a:t>behavior</a:t>
            </a:r>
            <a:r>
              <a:rPr lang="fr-FR" sz="2000" dirty="0" smtClean="0"/>
              <a:t> où un </a:t>
            </a:r>
            <a:r>
              <a:rPr lang="fr-FR" sz="2000" dirty="0" err="1" smtClean="0"/>
              <a:t>event</a:t>
            </a:r>
            <a:r>
              <a:rPr lang="fr-FR" sz="2000" dirty="0" smtClean="0"/>
              <a:t> peut éventuellement agir.</a:t>
            </a:r>
            <a:endParaRPr lang="fr-FR" sz="2000" dirty="0"/>
          </a:p>
        </p:txBody>
      </p:sp>
      <p:sp>
        <p:nvSpPr>
          <p:cNvPr id="8" name="Espace réservé du pied de page 7"/>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10" name="Flèche droite 9"/>
          <p:cNvSpPr/>
          <p:nvPr/>
        </p:nvSpPr>
        <p:spPr>
          <a:xfrm rot="5400000">
            <a:off x="5756584" y="3476882"/>
            <a:ext cx="764610"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droite 12"/>
          <p:cNvSpPr/>
          <p:nvPr/>
        </p:nvSpPr>
        <p:spPr>
          <a:xfrm rot="1454166">
            <a:off x="7303888" y="3429282"/>
            <a:ext cx="1712381"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droite 14"/>
          <p:cNvSpPr/>
          <p:nvPr/>
        </p:nvSpPr>
        <p:spPr>
          <a:xfrm rot="9266972">
            <a:off x="3172267" y="3414451"/>
            <a:ext cx="1712381"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5854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P spid="13"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err="1" smtClean="0"/>
              <a:t>Behavior</a:t>
            </a:r>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spTree>
    <p:extLst>
      <p:ext uri="{BB962C8B-B14F-4D97-AF65-F5344CB8AC3E}">
        <p14:creationId xmlns:p14="http://schemas.microsoft.com/office/powerpoint/2010/main" val="25363997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23455" y="85999"/>
            <a:ext cx="10906557" cy="6662463"/>
          </a:xfrm>
          <a:prstGeom prst="rect">
            <a:avLst/>
          </a:prstGeom>
        </p:spPr>
      </p:pic>
      <p:sp>
        <p:nvSpPr>
          <p:cNvPr id="5" name="Espace réservé du pied de page 4"/>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7" name="Rectangle 6"/>
          <p:cNvSpPr/>
          <p:nvPr/>
        </p:nvSpPr>
        <p:spPr>
          <a:xfrm>
            <a:off x="3144930" y="238220"/>
            <a:ext cx="1941557" cy="369332"/>
          </a:xfrm>
          <a:prstGeom prst="rect">
            <a:avLst/>
          </a:prstGeom>
        </p:spPr>
        <p:txBody>
          <a:bodyPr wrap="none">
            <a:spAutoFit/>
          </a:bodyPr>
          <a:lstStyle/>
          <a:p>
            <a:r>
              <a:rPr lang="fr-FR" b="1" dirty="0">
                <a:latin typeface="Arial-BoldMT"/>
              </a:rPr>
              <a:t>Abstract </a:t>
            </a:r>
            <a:r>
              <a:rPr lang="fr-FR" b="1" dirty="0" err="1">
                <a:latin typeface="Arial-BoldMT"/>
              </a:rPr>
              <a:t>Syntax</a:t>
            </a:r>
            <a:endParaRPr lang="fr-FR" dirty="0"/>
          </a:p>
        </p:txBody>
      </p:sp>
      <p:sp>
        <p:nvSpPr>
          <p:cNvPr id="6" name="Rectangle 5"/>
          <p:cNvSpPr/>
          <p:nvPr/>
        </p:nvSpPr>
        <p:spPr>
          <a:xfrm>
            <a:off x="623455" y="4925253"/>
            <a:ext cx="1178528" cy="307777"/>
          </a:xfrm>
          <a:prstGeom prst="rect">
            <a:avLst/>
          </a:prstGeom>
        </p:spPr>
        <p:txBody>
          <a:bodyPr wrap="none">
            <a:spAutoFit/>
          </a:bodyPr>
          <a:lstStyle/>
          <a:p>
            <a:r>
              <a:rPr lang="fr-FR" sz="1400" dirty="0" smtClean="0">
                <a:latin typeface="TimesNewRomanPSMT"/>
              </a:rPr>
              <a:t>(OMG 2015)</a:t>
            </a:r>
            <a:endParaRPr lang="fr-FR" sz="1400" dirty="0"/>
          </a:p>
        </p:txBody>
      </p:sp>
    </p:spTree>
    <p:extLst>
      <p:ext uri="{BB962C8B-B14F-4D97-AF65-F5344CB8AC3E}">
        <p14:creationId xmlns:p14="http://schemas.microsoft.com/office/powerpoint/2010/main" val="31838334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269498" y="480646"/>
            <a:ext cx="10260514" cy="6267816"/>
          </a:xfrm>
          <a:prstGeom prst="rect">
            <a:avLst/>
          </a:prstGeom>
        </p:spPr>
      </p:pic>
      <p:sp>
        <p:nvSpPr>
          <p:cNvPr id="2" name="Titre 1"/>
          <p:cNvSpPr>
            <a:spLocks noGrp="1"/>
          </p:cNvSpPr>
          <p:nvPr>
            <p:ph type="title"/>
          </p:nvPr>
        </p:nvSpPr>
        <p:spPr/>
        <p:txBody>
          <a:bodyPr/>
          <a:lstStyle/>
          <a:p>
            <a:r>
              <a:rPr lang="fr-FR" dirty="0" err="1" smtClean="0"/>
              <a:t>Behavior</a:t>
            </a:r>
            <a:endParaRPr lang="fr-FR" dirty="0"/>
          </a:p>
        </p:txBody>
      </p:sp>
      <p:sp>
        <p:nvSpPr>
          <p:cNvPr id="4" name="Rectangle 3"/>
          <p:cNvSpPr/>
          <p:nvPr/>
        </p:nvSpPr>
        <p:spPr>
          <a:xfrm>
            <a:off x="3144930" y="238220"/>
            <a:ext cx="1941557" cy="369332"/>
          </a:xfrm>
          <a:prstGeom prst="rect">
            <a:avLst/>
          </a:prstGeom>
        </p:spPr>
        <p:txBody>
          <a:bodyPr wrap="none">
            <a:spAutoFit/>
          </a:bodyPr>
          <a:lstStyle/>
          <a:p>
            <a:r>
              <a:rPr lang="fr-FR" b="1" dirty="0">
                <a:latin typeface="Arial-BoldMT"/>
              </a:rPr>
              <a:t>Abstract </a:t>
            </a:r>
            <a:r>
              <a:rPr lang="fr-FR" b="1" dirty="0" err="1">
                <a:latin typeface="Arial-BoldMT"/>
              </a:rPr>
              <a:t>Syntax</a:t>
            </a:r>
            <a:endParaRPr lang="fr-FR" dirty="0"/>
          </a:p>
        </p:txBody>
      </p:sp>
      <p:sp>
        <p:nvSpPr>
          <p:cNvPr id="5" name="ZoneTexte 4"/>
          <p:cNvSpPr txBox="1"/>
          <p:nvPr/>
        </p:nvSpPr>
        <p:spPr>
          <a:xfrm>
            <a:off x="170462" y="2114843"/>
            <a:ext cx="3945247" cy="646331"/>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fr-FR" dirty="0" smtClean="0"/>
              <a:t>Chose qui regroupe</a:t>
            </a:r>
          </a:p>
          <a:p>
            <a:pPr algn="ctr"/>
            <a:r>
              <a:rPr lang="fr-FR" dirty="0" smtClean="0"/>
              <a:t>(Actor, Use Case, Class, Collaboration …)</a:t>
            </a:r>
            <a:endParaRPr lang="fr-FR" dirty="0"/>
          </a:p>
        </p:txBody>
      </p:sp>
      <p:grpSp>
        <p:nvGrpSpPr>
          <p:cNvPr id="16" name="Groupe 15"/>
          <p:cNvGrpSpPr/>
          <p:nvPr/>
        </p:nvGrpSpPr>
        <p:grpSpPr>
          <a:xfrm>
            <a:off x="5250180" y="381592"/>
            <a:ext cx="3652538" cy="1734292"/>
            <a:chOff x="5233246" y="365125"/>
            <a:chExt cx="3652538" cy="1734292"/>
          </a:xfrm>
        </p:grpSpPr>
        <p:sp>
          <p:nvSpPr>
            <p:cNvPr id="6" name="ZoneTexte 5"/>
            <p:cNvSpPr txBox="1"/>
            <p:nvPr/>
          </p:nvSpPr>
          <p:spPr>
            <a:xfrm>
              <a:off x="5233246" y="899088"/>
              <a:ext cx="3652538" cy="1200329"/>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fr-FR" dirty="0" smtClean="0"/>
                <a:t>Comportement</a:t>
              </a:r>
            </a:p>
            <a:p>
              <a:pPr algn="ctr"/>
              <a:r>
                <a:rPr lang="fr-FR" dirty="0" smtClean="0"/>
                <a:t>(</a:t>
              </a:r>
              <a:r>
                <a:rPr lang="fr-FR" dirty="0" err="1" smtClean="0"/>
                <a:t>Behavior</a:t>
              </a:r>
              <a:r>
                <a:rPr lang="fr-FR" dirty="0" smtClean="0"/>
                <a:t>)</a:t>
              </a:r>
            </a:p>
            <a:p>
              <a:pPr algn="ctr"/>
              <a:r>
                <a:rPr lang="fr-FR" dirty="0" smtClean="0"/>
                <a:t>Spécifie une séquence d’événements</a:t>
              </a:r>
            </a:p>
            <a:p>
              <a:pPr algn="ctr"/>
              <a:r>
                <a:rPr lang="fr-FR" dirty="0" smtClean="0"/>
                <a:t>(</a:t>
              </a:r>
              <a:r>
                <a:rPr lang="fr-FR" dirty="0" err="1" smtClean="0"/>
                <a:t>execution</a:t>
              </a:r>
              <a:r>
                <a:rPr lang="fr-FR" dirty="0" smtClean="0"/>
                <a:t> trace)</a:t>
              </a:r>
              <a:endParaRPr lang="fr-FR" dirty="0"/>
            </a:p>
          </p:txBody>
        </p:sp>
        <p:sp>
          <p:nvSpPr>
            <p:cNvPr id="8" name="ZoneTexte 7"/>
            <p:cNvSpPr txBox="1"/>
            <p:nvPr/>
          </p:nvSpPr>
          <p:spPr>
            <a:xfrm>
              <a:off x="6653050" y="365125"/>
              <a:ext cx="651140" cy="36933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dirty="0" smtClean="0"/>
                <a:t>Class</a:t>
              </a:r>
              <a:endParaRPr lang="fr-FR" dirty="0"/>
            </a:p>
          </p:txBody>
        </p:sp>
      </p:grpSp>
      <p:sp>
        <p:nvSpPr>
          <p:cNvPr id="12" name="ZoneTexte 11"/>
          <p:cNvSpPr txBox="1"/>
          <p:nvPr/>
        </p:nvSpPr>
        <p:spPr>
          <a:xfrm>
            <a:off x="1998840" y="3779612"/>
            <a:ext cx="1889172" cy="36933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dirty="0" err="1" smtClean="0"/>
              <a:t>BehavioralFeature</a:t>
            </a:r>
            <a:endParaRPr lang="fr-FR" dirty="0"/>
          </a:p>
        </p:txBody>
      </p:sp>
      <p:sp>
        <p:nvSpPr>
          <p:cNvPr id="13" name="Flèche droite 12"/>
          <p:cNvSpPr/>
          <p:nvPr/>
        </p:nvSpPr>
        <p:spPr>
          <a:xfrm rot="18380866">
            <a:off x="1539879" y="4548969"/>
            <a:ext cx="1807029" cy="702313"/>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dirty="0" smtClean="0"/>
              <a:t>Directe</a:t>
            </a:r>
            <a:endParaRPr lang="fr-FR" dirty="0"/>
          </a:p>
        </p:txBody>
      </p:sp>
      <p:sp>
        <p:nvSpPr>
          <p:cNvPr id="14" name="Flèche droite 13"/>
          <p:cNvSpPr/>
          <p:nvPr/>
        </p:nvSpPr>
        <p:spPr>
          <a:xfrm rot="16200000">
            <a:off x="-166604" y="3696860"/>
            <a:ext cx="2573686" cy="702313"/>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dirty="0" smtClean="0"/>
              <a:t>Indirecte</a:t>
            </a:r>
            <a:endParaRPr lang="fr-FR" dirty="0"/>
          </a:p>
        </p:txBody>
      </p:sp>
      <p:sp>
        <p:nvSpPr>
          <p:cNvPr id="11" name="ZoneTexte 10"/>
          <p:cNvSpPr txBox="1"/>
          <p:nvPr/>
        </p:nvSpPr>
        <p:spPr>
          <a:xfrm>
            <a:off x="257143" y="5343836"/>
            <a:ext cx="1913665" cy="83099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fr-FR" sz="2400" dirty="0" smtClean="0"/>
              <a:t>Invocation</a:t>
            </a:r>
          </a:p>
          <a:p>
            <a:r>
              <a:rPr lang="fr-FR" sz="2400" dirty="0"/>
              <a:t>d</a:t>
            </a:r>
            <a:r>
              <a:rPr lang="fr-FR" sz="2400" dirty="0" smtClean="0"/>
              <a:t>’un </a:t>
            </a:r>
            <a:r>
              <a:rPr lang="fr-FR" sz="2400" dirty="0" err="1" smtClean="0"/>
              <a:t>Behavior</a:t>
            </a:r>
            <a:endParaRPr lang="fr-FR" sz="2400" dirty="0"/>
          </a:p>
        </p:txBody>
      </p:sp>
      <p:grpSp>
        <p:nvGrpSpPr>
          <p:cNvPr id="25" name="Groupe 24"/>
          <p:cNvGrpSpPr/>
          <p:nvPr/>
        </p:nvGrpSpPr>
        <p:grpSpPr>
          <a:xfrm>
            <a:off x="8658518" y="304800"/>
            <a:ext cx="3245274" cy="4241800"/>
            <a:chOff x="8658518" y="304800"/>
            <a:chExt cx="3245274" cy="4241800"/>
          </a:xfrm>
        </p:grpSpPr>
        <p:grpSp>
          <p:nvGrpSpPr>
            <p:cNvPr id="17" name="Groupe 16"/>
            <p:cNvGrpSpPr/>
            <p:nvPr/>
          </p:nvGrpSpPr>
          <p:grpSpPr>
            <a:xfrm>
              <a:off x="8658518" y="1789742"/>
              <a:ext cx="3077605" cy="1156098"/>
              <a:chOff x="8658518" y="1789742"/>
              <a:chExt cx="3077605" cy="1156098"/>
            </a:xfrm>
          </p:grpSpPr>
          <p:sp>
            <p:nvSpPr>
              <p:cNvPr id="7" name="ZoneTexte 6"/>
              <p:cNvSpPr txBox="1"/>
              <p:nvPr/>
            </p:nvSpPr>
            <p:spPr>
              <a:xfrm>
                <a:off x="10443590" y="1987081"/>
                <a:ext cx="1292533" cy="646331"/>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fr-FR" dirty="0" smtClean="0"/>
                  <a:t>Contrainte</a:t>
                </a:r>
              </a:p>
              <a:p>
                <a:pPr algn="ctr"/>
                <a:r>
                  <a:rPr lang="fr-FR" dirty="0" smtClean="0"/>
                  <a:t>(</a:t>
                </a:r>
                <a:r>
                  <a:rPr lang="fr-FR" dirty="0" err="1" smtClean="0"/>
                  <a:t>Constraint</a:t>
                </a:r>
                <a:r>
                  <a:rPr lang="fr-FR" dirty="0" smtClean="0"/>
                  <a:t>)</a:t>
                </a:r>
                <a:endParaRPr lang="fr-FR" dirty="0"/>
              </a:p>
            </p:txBody>
          </p:sp>
          <p:sp>
            <p:nvSpPr>
              <p:cNvPr id="9" name="ZoneTexte 8"/>
              <p:cNvSpPr txBox="1"/>
              <p:nvPr/>
            </p:nvSpPr>
            <p:spPr>
              <a:xfrm>
                <a:off x="8749119" y="1789742"/>
                <a:ext cx="1555106" cy="369332"/>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fr-FR" dirty="0" smtClean="0"/>
                  <a:t>+ </a:t>
                </a:r>
                <a:r>
                  <a:rPr lang="fr-FR" dirty="0" err="1" smtClean="0"/>
                  <a:t>precondition</a:t>
                </a:r>
                <a:endParaRPr lang="fr-FR" dirty="0"/>
              </a:p>
            </p:txBody>
          </p:sp>
          <p:sp>
            <p:nvSpPr>
              <p:cNvPr id="10" name="ZoneTexte 9"/>
              <p:cNvSpPr txBox="1"/>
              <p:nvPr/>
            </p:nvSpPr>
            <p:spPr>
              <a:xfrm>
                <a:off x="8658518" y="2576508"/>
                <a:ext cx="1645707" cy="369332"/>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fr-FR" dirty="0" smtClean="0"/>
                  <a:t>+ </a:t>
                </a:r>
                <a:r>
                  <a:rPr lang="fr-FR" dirty="0" err="1" smtClean="0"/>
                  <a:t>postcondition</a:t>
                </a:r>
                <a:endParaRPr lang="fr-FR" dirty="0"/>
              </a:p>
            </p:txBody>
          </p:sp>
        </p:grpSp>
        <p:sp>
          <p:nvSpPr>
            <p:cNvPr id="18" name="Rogner un rectangle à un seul coin 17"/>
            <p:cNvSpPr/>
            <p:nvPr/>
          </p:nvSpPr>
          <p:spPr>
            <a:xfrm>
              <a:off x="9526672" y="304800"/>
              <a:ext cx="1581595" cy="905933"/>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Doivent être vrai à l’invocation</a:t>
              </a:r>
              <a:endParaRPr lang="fr-FR" dirty="0"/>
            </a:p>
          </p:txBody>
        </p:sp>
        <p:sp>
          <p:nvSpPr>
            <p:cNvPr id="19" name="Rogner un rectangle à un seul coin 18"/>
            <p:cNvSpPr/>
            <p:nvPr/>
          </p:nvSpPr>
          <p:spPr>
            <a:xfrm>
              <a:off x="9526672" y="3363982"/>
              <a:ext cx="2377120" cy="1182618"/>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Seront vrais quand l’invocation du </a:t>
              </a:r>
              <a:r>
                <a:rPr lang="fr-FR" dirty="0" err="1" smtClean="0"/>
                <a:t>Behavior</a:t>
              </a:r>
              <a:r>
                <a:rPr lang="fr-FR" dirty="0" smtClean="0"/>
                <a:t> se termine avec succès</a:t>
              </a:r>
              <a:endParaRPr lang="fr-FR" dirty="0"/>
            </a:p>
          </p:txBody>
        </p:sp>
        <p:cxnSp>
          <p:nvCxnSpPr>
            <p:cNvPr id="21" name="Connecteur droit 20"/>
            <p:cNvCxnSpPr>
              <a:stCxn id="18" idx="1"/>
              <a:endCxn id="9" idx="0"/>
            </p:cNvCxnSpPr>
            <p:nvPr/>
          </p:nvCxnSpPr>
          <p:spPr>
            <a:xfrm flipH="1">
              <a:off x="9526672" y="1210733"/>
              <a:ext cx="790798" cy="579009"/>
            </a:xfrm>
            <a:prstGeom prst="line">
              <a:avLst/>
            </a:prstGeom>
            <a:ln w="38100">
              <a:prstDash val="dash"/>
            </a:ln>
          </p:spPr>
          <p:style>
            <a:lnRef idx="3">
              <a:schemeClr val="accent1"/>
            </a:lnRef>
            <a:fillRef idx="0">
              <a:schemeClr val="accent1"/>
            </a:fillRef>
            <a:effectRef idx="2">
              <a:schemeClr val="accent1"/>
            </a:effectRef>
            <a:fontRef idx="minor">
              <a:schemeClr val="tx1"/>
            </a:fontRef>
          </p:style>
        </p:cxnSp>
        <p:cxnSp>
          <p:nvCxnSpPr>
            <p:cNvPr id="22" name="Connecteur droit 21"/>
            <p:cNvCxnSpPr>
              <a:stCxn id="10" idx="2"/>
              <a:endCxn id="19" idx="3"/>
            </p:cNvCxnSpPr>
            <p:nvPr/>
          </p:nvCxnSpPr>
          <p:spPr>
            <a:xfrm>
              <a:off x="9481372" y="2945840"/>
              <a:ext cx="1233860" cy="418142"/>
            </a:xfrm>
            <a:prstGeom prst="line">
              <a:avLst/>
            </a:prstGeom>
            <a:ln w="38100">
              <a:prstDash val="dash"/>
            </a:ln>
          </p:spPr>
          <p:style>
            <a:lnRef idx="3">
              <a:schemeClr val="accent1"/>
            </a:lnRef>
            <a:fillRef idx="0">
              <a:schemeClr val="accent1"/>
            </a:fillRef>
            <a:effectRef idx="2">
              <a:schemeClr val="accent1"/>
            </a:effectRef>
            <a:fontRef idx="minor">
              <a:schemeClr val="tx1"/>
            </a:fontRef>
          </p:style>
        </p:cxnSp>
      </p:grpSp>
      <p:sp>
        <p:nvSpPr>
          <p:cNvPr id="15" name="Espace réservé du pied de page 14"/>
          <p:cNvSpPr>
            <a:spLocks noGrp="1"/>
          </p:cNvSpPr>
          <p:nvPr>
            <p:ph type="ftr" sz="quarter" idx="11"/>
          </p:nvPr>
        </p:nvSpPr>
        <p:spPr/>
        <p:txBody>
          <a:bodyPr/>
          <a:lstStyle/>
          <a:p>
            <a:r>
              <a:rPr lang="fr-FR" smtClean="0"/>
              <a:t>Laurent Pérochon, VetAgro-Sup/UMR METAFORT, école ENVOL du 28/11 au 2/12 2016, La Rochelle</a:t>
            </a:r>
            <a:endParaRPr lang="fr-FR"/>
          </a:p>
        </p:txBody>
      </p:sp>
    </p:spTree>
    <p:extLst>
      <p:ext uri="{BB962C8B-B14F-4D97-AF65-F5344CB8AC3E}">
        <p14:creationId xmlns:p14="http://schemas.microsoft.com/office/powerpoint/2010/main" val="64162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Spécialisations de </a:t>
            </a:r>
            <a:r>
              <a:rPr lang="fr-FR" dirty="0" err="1" smtClean="0"/>
              <a:t>behavior</a:t>
            </a:r>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4" name="Rectangle 3"/>
          <p:cNvSpPr/>
          <p:nvPr/>
        </p:nvSpPr>
        <p:spPr>
          <a:xfrm>
            <a:off x="4987636" y="1690688"/>
            <a:ext cx="2327564" cy="113563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800" dirty="0" err="1" smtClean="0"/>
              <a:t>Behavior</a:t>
            </a:r>
            <a:endParaRPr lang="fr-FR" sz="2800" dirty="0"/>
          </a:p>
        </p:txBody>
      </p:sp>
      <p:sp>
        <p:nvSpPr>
          <p:cNvPr id="5" name="Rectangle 4"/>
          <p:cNvSpPr/>
          <p:nvPr/>
        </p:nvSpPr>
        <p:spPr>
          <a:xfrm>
            <a:off x="7344977" y="4292782"/>
            <a:ext cx="2327564" cy="113563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800" dirty="0" err="1" smtClean="0"/>
              <a:t>StateMachine</a:t>
            </a:r>
            <a:endParaRPr lang="fr-FR" sz="2800" dirty="0"/>
          </a:p>
        </p:txBody>
      </p:sp>
      <p:sp>
        <p:nvSpPr>
          <p:cNvPr id="6" name="Rectangle 5"/>
          <p:cNvSpPr/>
          <p:nvPr/>
        </p:nvSpPr>
        <p:spPr>
          <a:xfrm>
            <a:off x="2923309" y="4292781"/>
            <a:ext cx="2327564" cy="113563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800" dirty="0" smtClean="0"/>
              <a:t>Activity</a:t>
            </a:r>
            <a:endParaRPr lang="fr-FR" sz="2800" dirty="0"/>
          </a:p>
        </p:txBody>
      </p:sp>
      <p:sp>
        <p:nvSpPr>
          <p:cNvPr id="7" name="Triangle isocèle 6"/>
          <p:cNvSpPr/>
          <p:nvPr/>
        </p:nvSpPr>
        <p:spPr>
          <a:xfrm>
            <a:off x="5993575" y="2842079"/>
            <a:ext cx="315686" cy="34834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p:cNvCxnSpPr/>
          <p:nvPr/>
        </p:nvCxnSpPr>
        <p:spPr>
          <a:xfrm>
            <a:off x="4087091" y="3538765"/>
            <a:ext cx="4421668" cy="108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a:stCxn id="7" idx="3"/>
          </p:cNvCxnSpPr>
          <p:nvPr/>
        </p:nvCxnSpPr>
        <p:spPr>
          <a:xfrm>
            <a:off x="6151418" y="3190422"/>
            <a:ext cx="0" cy="3636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a:endCxn id="6" idx="0"/>
          </p:cNvCxnSpPr>
          <p:nvPr/>
        </p:nvCxnSpPr>
        <p:spPr>
          <a:xfrm>
            <a:off x="4087091" y="3538765"/>
            <a:ext cx="0" cy="75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p:cNvCxnSpPr>
            <a:endCxn id="5" idx="0"/>
          </p:cNvCxnSpPr>
          <p:nvPr/>
        </p:nvCxnSpPr>
        <p:spPr>
          <a:xfrm>
            <a:off x="8508759" y="3554111"/>
            <a:ext cx="0" cy="73867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030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a:t>
            </a:r>
            <a:endParaRPr lang="fr-FR" dirty="0"/>
          </a:p>
        </p:txBody>
      </p:sp>
      <p:sp>
        <p:nvSpPr>
          <p:cNvPr id="3" name="Rectangle 2"/>
          <p:cNvSpPr/>
          <p:nvPr/>
        </p:nvSpPr>
        <p:spPr>
          <a:xfrm>
            <a:off x="675741" y="1690688"/>
            <a:ext cx="9105568" cy="1938992"/>
          </a:xfrm>
          <a:prstGeom prst="rect">
            <a:avLst/>
          </a:prstGeom>
        </p:spPr>
        <p:txBody>
          <a:bodyPr wrap="square">
            <a:spAutoFit/>
          </a:bodyPr>
          <a:lstStyle/>
          <a:p>
            <a:r>
              <a:rPr lang="fr-FR" sz="2400" dirty="0"/>
              <a:t>Syntaxe et </a:t>
            </a:r>
            <a:r>
              <a:rPr lang="fr-FR" sz="2400" dirty="0" smtClean="0"/>
              <a:t>modèles</a:t>
            </a:r>
          </a:p>
          <a:p>
            <a:r>
              <a:rPr lang="fr-FR" sz="2400" dirty="0"/>
              <a:t>Modélisation </a:t>
            </a:r>
            <a:r>
              <a:rPr lang="fr-FR" sz="2400" dirty="0" smtClean="0"/>
              <a:t>comportementale (</a:t>
            </a:r>
            <a:r>
              <a:rPr lang="fr-FR" sz="2400" dirty="0" err="1" smtClean="0"/>
              <a:t>Behavioral</a:t>
            </a:r>
            <a:r>
              <a:rPr lang="fr-FR" sz="2400" dirty="0" smtClean="0"/>
              <a:t>)</a:t>
            </a:r>
          </a:p>
          <a:p>
            <a:r>
              <a:rPr lang="fr-FR" sz="2400" dirty="0"/>
              <a:t>	</a:t>
            </a:r>
            <a:r>
              <a:rPr lang="fr-FR" sz="2400" dirty="0" smtClean="0"/>
              <a:t>Aspects généraux</a:t>
            </a:r>
          </a:p>
          <a:p>
            <a:r>
              <a:rPr lang="fr-FR" sz="2400" dirty="0"/>
              <a:t>	</a:t>
            </a:r>
            <a:r>
              <a:rPr lang="fr-FR" sz="2400" dirty="0" smtClean="0"/>
              <a:t>Les activités</a:t>
            </a:r>
          </a:p>
          <a:p>
            <a:r>
              <a:rPr lang="fr-FR" sz="2400" dirty="0"/>
              <a:t>	</a:t>
            </a:r>
            <a:r>
              <a:rPr lang="fr-FR" sz="2400" dirty="0" smtClean="0"/>
              <a:t>Etats-Transition</a:t>
            </a:r>
            <a:endParaRPr lang="fr-FR" sz="2400" dirty="0"/>
          </a:p>
        </p:txBody>
      </p:sp>
      <p:sp>
        <p:nvSpPr>
          <p:cNvPr id="4" name="Espace réservé du pied de page 3"/>
          <p:cNvSpPr>
            <a:spLocks noGrp="1"/>
          </p:cNvSpPr>
          <p:nvPr>
            <p:ph type="ftr" sz="quarter" idx="11"/>
          </p:nvPr>
        </p:nvSpPr>
        <p:spPr/>
        <p:txBody>
          <a:bodyPr/>
          <a:lstStyle/>
          <a:p>
            <a:r>
              <a:rPr lang="fr-FR" smtClean="0"/>
              <a:t>Laurent Pérochon, VetAgro-Sup/UMR METAFORT, école ENVOL du 28/11 au 2/12 2016, La Rochelle</a:t>
            </a:r>
            <a:endParaRPr lang="fr-FR"/>
          </a:p>
        </p:txBody>
      </p:sp>
    </p:spTree>
    <p:extLst>
      <p:ext uri="{BB962C8B-B14F-4D97-AF65-F5344CB8AC3E}">
        <p14:creationId xmlns:p14="http://schemas.microsoft.com/office/powerpoint/2010/main" val="145874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Activity</a:t>
            </a:r>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4" name="ZoneTexte 3"/>
          <p:cNvSpPr txBox="1"/>
          <p:nvPr/>
        </p:nvSpPr>
        <p:spPr>
          <a:xfrm>
            <a:off x="3310847" y="1511203"/>
            <a:ext cx="5570307" cy="523220"/>
          </a:xfrm>
          <a:prstGeom prst="rect">
            <a:avLst/>
          </a:prstGeom>
          <a:noFill/>
        </p:spPr>
        <p:txBody>
          <a:bodyPr wrap="none" rtlCol="0">
            <a:spAutoFit/>
          </a:bodyPr>
          <a:lstStyle/>
          <a:p>
            <a:r>
              <a:rPr lang="fr-FR" sz="2800" dirty="0" smtClean="0"/>
              <a:t>Modèle de flux (Diagramme de </a:t>
            </a:r>
            <a:r>
              <a:rPr lang="fr-FR" sz="2800" dirty="0" err="1" smtClean="0"/>
              <a:t>Petri</a:t>
            </a:r>
            <a:r>
              <a:rPr lang="fr-FR" sz="2800" dirty="0" smtClean="0"/>
              <a:t>)</a:t>
            </a:r>
            <a:endParaRPr lang="fr-FR" sz="2800" dirty="0"/>
          </a:p>
        </p:txBody>
      </p:sp>
      <p:sp>
        <p:nvSpPr>
          <p:cNvPr id="5" name="Rectangle 4"/>
          <p:cNvSpPr/>
          <p:nvPr/>
        </p:nvSpPr>
        <p:spPr>
          <a:xfrm>
            <a:off x="1170213" y="2421267"/>
            <a:ext cx="9851571" cy="830997"/>
          </a:xfrm>
          <a:prstGeom prst="rect">
            <a:avLst/>
          </a:prstGeom>
        </p:spPr>
        <p:txBody>
          <a:bodyPr wrap="square">
            <a:spAutoFit/>
          </a:bodyPr>
          <a:lstStyle/>
          <a:p>
            <a:r>
              <a:rPr lang="en-US" sz="2400" dirty="0" smtClean="0">
                <a:latin typeface="TimesNewRomanPSMT"/>
              </a:rPr>
              <a:t>Les </a:t>
            </a:r>
            <a:r>
              <a:rPr lang="en-US" sz="2400" dirty="0" err="1" smtClean="0">
                <a:latin typeface="TimesNewRomanPSMT"/>
              </a:rPr>
              <a:t>activités</a:t>
            </a:r>
            <a:r>
              <a:rPr lang="en-US" sz="2400" dirty="0" smtClean="0">
                <a:latin typeface="TimesNewRomanPSMT"/>
              </a:rPr>
              <a:t> </a:t>
            </a:r>
            <a:r>
              <a:rPr lang="en-US" sz="2400" dirty="0" err="1" smtClean="0">
                <a:latin typeface="TimesNewRomanPSMT"/>
              </a:rPr>
              <a:t>peuvent</a:t>
            </a:r>
            <a:r>
              <a:rPr lang="en-US" sz="2400" dirty="0" smtClean="0">
                <a:latin typeface="TimesNewRomanPSMT"/>
              </a:rPr>
              <a:t> </a:t>
            </a:r>
            <a:r>
              <a:rPr lang="en-US" sz="2400" dirty="0" err="1" smtClean="0">
                <a:latin typeface="TimesNewRomanPSMT"/>
              </a:rPr>
              <a:t>s’utiliser</a:t>
            </a:r>
            <a:r>
              <a:rPr lang="en-US" sz="2400" dirty="0" smtClean="0">
                <a:latin typeface="TimesNewRomanPSMT"/>
              </a:rPr>
              <a:t> pour </a:t>
            </a:r>
            <a:r>
              <a:rPr lang="en-US" sz="2400" dirty="0" err="1" smtClean="0">
                <a:latin typeface="TimesNewRomanPSMT"/>
              </a:rPr>
              <a:t>modéliser</a:t>
            </a:r>
            <a:r>
              <a:rPr lang="en-US" sz="2400" dirty="0" smtClean="0">
                <a:latin typeface="TimesNewRomanPSMT"/>
              </a:rPr>
              <a:t> les </a:t>
            </a:r>
            <a:r>
              <a:rPr lang="en-US" sz="2400" dirty="0" err="1" smtClean="0">
                <a:latin typeface="TimesNewRomanPSMT"/>
              </a:rPr>
              <a:t>processus</a:t>
            </a:r>
            <a:r>
              <a:rPr lang="en-US" sz="2400" dirty="0" smtClean="0">
                <a:latin typeface="TimesNewRomanPSMT"/>
              </a:rPr>
              <a:t> métiers et la succession des </a:t>
            </a:r>
            <a:r>
              <a:rPr lang="en-US" sz="2400" dirty="0" err="1" smtClean="0">
                <a:latin typeface="TimesNewRomanPSMT"/>
              </a:rPr>
              <a:t>tâches</a:t>
            </a:r>
            <a:r>
              <a:rPr lang="en-US" sz="2400" dirty="0" smtClean="0">
                <a:latin typeface="TimesNewRomanPSMT"/>
              </a:rPr>
              <a:t>. </a:t>
            </a:r>
          </a:p>
        </p:txBody>
      </p:sp>
    </p:spTree>
    <p:extLst>
      <p:ext uri="{BB962C8B-B14F-4D97-AF65-F5344CB8AC3E}">
        <p14:creationId xmlns:p14="http://schemas.microsoft.com/office/powerpoint/2010/main" val="18280974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Activity</a:t>
            </a:r>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4" name="ZoneTexte 3"/>
          <p:cNvSpPr txBox="1"/>
          <p:nvPr/>
        </p:nvSpPr>
        <p:spPr>
          <a:xfrm>
            <a:off x="1339669" y="2591752"/>
            <a:ext cx="2208530" cy="83099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fr-FR" sz="2400" dirty="0" err="1" smtClean="0"/>
              <a:t>ActivityNode</a:t>
            </a:r>
            <a:r>
              <a:rPr lang="fr-FR" sz="2400" dirty="0" smtClean="0"/>
              <a:t> (Nœud)</a:t>
            </a:r>
            <a:endParaRPr lang="fr-FR" sz="2400" dirty="0"/>
          </a:p>
        </p:txBody>
      </p:sp>
      <p:sp>
        <p:nvSpPr>
          <p:cNvPr id="5" name="ZoneTexte 4"/>
          <p:cNvSpPr txBox="1"/>
          <p:nvPr/>
        </p:nvSpPr>
        <p:spPr>
          <a:xfrm>
            <a:off x="8440519" y="2591752"/>
            <a:ext cx="2297430" cy="83099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fr-FR" sz="2400" dirty="0" err="1" smtClean="0"/>
              <a:t>ActivityEdge</a:t>
            </a:r>
            <a:r>
              <a:rPr lang="fr-FR" sz="2400" dirty="0" smtClean="0"/>
              <a:t> (</a:t>
            </a:r>
            <a:r>
              <a:rPr lang="fr-FR" sz="2400" dirty="0"/>
              <a:t>Arc</a:t>
            </a:r>
            <a:r>
              <a:rPr lang="fr-FR" sz="2400" dirty="0" smtClean="0"/>
              <a:t>) </a:t>
            </a:r>
            <a:endParaRPr lang="fr-FR" sz="2400" dirty="0"/>
          </a:p>
        </p:txBody>
      </p:sp>
      <p:sp>
        <p:nvSpPr>
          <p:cNvPr id="8" name="ZoneTexte 7"/>
          <p:cNvSpPr txBox="1"/>
          <p:nvPr/>
        </p:nvSpPr>
        <p:spPr>
          <a:xfrm>
            <a:off x="5472357" y="3192521"/>
            <a:ext cx="1044004" cy="830997"/>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fr-FR" sz="2400" dirty="0" err="1" smtClean="0"/>
              <a:t>Token</a:t>
            </a:r>
            <a:endParaRPr lang="fr-FR" sz="2400" dirty="0"/>
          </a:p>
          <a:p>
            <a:pPr algn="ctr"/>
            <a:r>
              <a:rPr lang="fr-FR" sz="2400" dirty="0" smtClean="0"/>
              <a:t>(Jeton)</a:t>
            </a:r>
            <a:endParaRPr lang="fr-FR" sz="2400" dirty="0"/>
          </a:p>
        </p:txBody>
      </p:sp>
      <p:sp>
        <p:nvSpPr>
          <p:cNvPr id="7" name="Double flèche horizontale 6"/>
          <p:cNvSpPr/>
          <p:nvPr/>
        </p:nvSpPr>
        <p:spPr>
          <a:xfrm>
            <a:off x="3909745" y="2849407"/>
            <a:ext cx="4169228" cy="315685"/>
          </a:xfrm>
          <a:prstGeom prst="lef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496682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07896" y="0"/>
            <a:ext cx="11776209" cy="6507125"/>
          </a:xfrm>
          <a:prstGeom prst="rect">
            <a:avLst/>
          </a:prstGeom>
        </p:spPr>
      </p:pic>
      <p:sp>
        <p:nvSpPr>
          <p:cNvPr id="2" name="Titre 1"/>
          <p:cNvSpPr>
            <a:spLocks noGrp="1"/>
          </p:cNvSpPr>
          <p:nvPr>
            <p:ph type="title"/>
          </p:nvPr>
        </p:nvSpPr>
        <p:spPr/>
        <p:txBody>
          <a:bodyPr/>
          <a:lstStyle/>
          <a:p>
            <a:r>
              <a:rPr lang="fr-FR" dirty="0" smtClean="0"/>
              <a:t>Activity</a:t>
            </a:r>
            <a:endParaRPr lang="fr-FR" dirty="0"/>
          </a:p>
        </p:txBody>
      </p:sp>
      <p:sp>
        <p:nvSpPr>
          <p:cNvPr id="5" name="Espace réservé du pied de page 4"/>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16" name="Rectangle 15"/>
          <p:cNvSpPr/>
          <p:nvPr/>
        </p:nvSpPr>
        <p:spPr>
          <a:xfrm>
            <a:off x="1831817" y="6280150"/>
            <a:ext cx="1178528" cy="307777"/>
          </a:xfrm>
          <a:prstGeom prst="rect">
            <a:avLst/>
          </a:prstGeom>
        </p:spPr>
        <p:txBody>
          <a:bodyPr wrap="none">
            <a:spAutoFit/>
          </a:bodyPr>
          <a:lstStyle/>
          <a:p>
            <a:r>
              <a:rPr lang="fr-FR" sz="1400" dirty="0" smtClean="0">
                <a:latin typeface="TimesNewRomanPSMT"/>
              </a:rPr>
              <a:t>(OMG 2015)</a:t>
            </a:r>
            <a:endParaRPr lang="fr-FR" sz="1400" dirty="0"/>
          </a:p>
        </p:txBody>
      </p:sp>
    </p:spTree>
    <p:extLst>
      <p:ext uri="{BB962C8B-B14F-4D97-AF65-F5344CB8AC3E}">
        <p14:creationId xmlns:p14="http://schemas.microsoft.com/office/powerpoint/2010/main" val="41565795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07896" y="0"/>
            <a:ext cx="11776209" cy="6507125"/>
          </a:xfrm>
          <a:prstGeom prst="rect">
            <a:avLst/>
          </a:prstGeom>
        </p:spPr>
      </p:pic>
      <p:sp>
        <p:nvSpPr>
          <p:cNvPr id="2" name="Titre 1"/>
          <p:cNvSpPr>
            <a:spLocks noGrp="1"/>
          </p:cNvSpPr>
          <p:nvPr>
            <p:ph type="title"/>
          </p:nvPr>
        </p:nvSpPr>
        <p:spPr/>
        <p:txBody>
          <a:bodyPr/>
          <a:lstStyle/>
          <a:p>
            <a:r>
              <a:rPr lang="fr-FR" dirty="0" smtClean="0"/>
              <a:t>Activity</a:t>
            </a:r>
            <a:endParaRPr lang="fr-FR" dirty="0"/>
          </a:p>
        </p:txBody>
      </p:sp>
      <p:sp>
        <p:nvSpPr>
          <p:cNvPr id="5" name="Espace réservé du pied de page 4"/>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6" name="ZoneTexte 5"/>
          <p:cNvSpPr txBox="1"/>
          <p:nvPr/>
        </p:nvSpPr>
        <p:spPr>
          <a:xfrm>
            <a:off x="5212840" y="21770"/>
            <a:ext cx="1288815"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fr-FR" sz="2400" dirty="0" err="1" smtClean="0"/>
              <a:t>Behavior</a:t>
            </a:r>
            <a:endParaRPr lang="fr-FR" sz="2400" dirty="0" smtClean="0"/>
          </a:p>
        </p:txBody>
      </p:sp>
      <p:sp>
        <p:nvSpPr>
          <p:cNvPr id="8" name="ZoneTexte 7"/>
          <p:cNvSpPr txBox="1"/>
          <p:nvPr/>
        </p:nvSpPr>
        <p:spPr>
          <a:xfrm>
            <a:off x="5298440" y="1229023"/>
            <a:ext cx="1117614"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fr-FR" sz="2400" dirty="0" smtClean="0"/>
              <a:t>Activity</a:t>
            </a:r>
          </a:p>
        </p:txBody>
      </p:sp>
      <p:sp>
        <p:nvSpPr>
          <p:cNvPr id="10" name="ZoneTexte 9"/>
          <p:cNvSpPr txBox="1"/>
          <p:nvPr/>
        </p:nvSpPr>
        <p:spPr>
          <a:xfrm>
            <a:off x="2260553" y="2893094"/>
            <a:ext cx="1794082"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fr-FR" sz="2400" dirty="0" err="1" smtClean="0"/>
              <a:t>ActivityNode</a:t>
            </a:r>
            <a:endParaRPr lang="fr-FR" sz="2400" dirty="0" smtClean="0"/>
          </a:p>
        </p:txBody>
      </p:sp>
      <p:sp>
        <p:nvSpPr>
          <p:cNvPr id="11" name="ZoneTexte 10"/>
          <p:cNvSpPr txBox="1"/>
          <p:nvPr/>
        </p:nvSpPr>
        <p:spPr>
          <a:xfrm>
            <a:off x="8327626" y="2991065"/>
            <a:ext cx="1721305"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fr-FR" sz="2400" dirty="0" err="1" smtClean="0"/>
              <a:t>ActivityEdge</a:t>
            </a:r>
            <a:endParaRPr lang="fr-FR" sz="2400" dirty="0" smtClean="0"/>
          </a:p>
        </p:txBody>
      </p:sp>
      <p:sp>
        <p:nvSpPr>
          <p:cNvPr id="14" name="ZoneTexte 13"/>
          <p:cNvSpPr txBox="1"/>
          <p:nvPr/>
        </p:nvSpPr>
        <p:spPr>
          <a:xfrm>
            <a:off x="9582955" y="5733018"/>
            <a:ext cx="1322478" cy="36933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fr-FR" dirty="0" err="1" smtClean="0"/>
              <a:t>ControlFlow</a:t>
            </a:r>
            <a:endParaRPr lang="fr-FR" dirty="0" smtClean="0"/>
          </a:p>
        </p:txBody>
      </p:sp>
      <p:sp>
        <p:nvSpPr>
          <p:cNvPr id="15" name="ZoneTexte 14"/>
          <p:cNvSpPr txBox="1"/>
          <p:nvPr/>
        </p:nvSpPr>
        <p:spPr>
          <a:xfrm>
            <a:off x="7540939" y="5733018"/>
            <a:ext cx="1248163" cy="36933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fr-FR" dirty="0" err="1" smtClean="0"/>
              <a:t>ObjectFlow</a:t>
            </a:r>
            <a:endParaRPr lang="fr-FR" dirty="0" smtClean="0"/>
          </a:p>
        </p:txBody>
      </p:sp>
      <p:sp>
        <p:nvSpPr>
          <p:cNvPr id="16" name="Rectangle 15"/>
          <p:cNvSpPr/>
          <p:nvPr/>
        </p:nvSpPr>
        <p:spPr>
          <a:xfrm>
            <a:off x="1831817" y="6280150"/>
            <a:ext cx="1178528" cy="307777"/>
          </a:xfrm>
          <a:prstGeom prst="rect">
            <a:avLst/>
          </a:prstGeom>
        </p:spPr>
        <p:txBody>
          <a:bodyPr wrap="none">
            <a:spAutoFit/>
          </a:bodyPr>
          <a:lstStyle/>
          <a:p>
            <a:r>
              <a:rPr lang="fr-FR" sz="1400" dirty="0" smtClean="0">
                <a:latin typeface="TimesNewRomanPSMT"/>
              </a:rPr>
              <a:t>(OMG 2015)</a:t>
            </a:r>
            <a:endParaRPr lang="fr-FR" sz="1400" dirty="0"/>
          </a:p>
        </p:txBody>
      </p:sp>
    </p:spTree>
    <p:extLst>
      <p:ext uri="{BB962C8B-B14F-4D97-AF65-F5344CB8AC3E}">
        <p14:creationId xmlns:p14="http://schemas.microsoft.com/office/powerpoint/2010/main" val="23620568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Activity: Notation graphique</a:t>
            </a:r>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4" name="Rectangle 3"/>
          <p:cNvSpPr/>
          <p:nvPr/>
        </p:nvSpPr>
        <p:spPr>
          <a:xfrm>
            <a:off x="317500" y="1531035"/>
            <a:ext cx="11353800" cy="369332"/>
          </a:xfrm>
          <a:prstGeom prst="rect">
            <a:avLst/>
          </a:prstGeom>
        </p:spPr>
        <p:txBody>
          <a:bodyPr wrap="square">
            <a:spAutoFit/>
          </a:bodyPr>
          <a:lstStyle/>
          <a:p>
            <a:r>
              <a:rPr lang="en-US" dirty="0" smtClean="0">
                <a:latin typeface="TimesNewRomanPSMT"/>
              </a:rPr>
              <a:t>“This </a:t>
            </a:r>
            <a:r>
              <a:rPr lang="en-US" dirty="0">
                <a:latin typeface="TimesNewRomanPSMT"/>
              </a:rPr>
              <a:t>notation is optional in that a conforming tool may </a:t>
            </a:r>
            <a:r>
              <a:rPr lang="en-US" dirty="0" smtClean="0">
                <a:latin typeface="TimesNewRomanPSMT"/>
              </a:rPr>
              <a:t>use </a:t>
            </a:r>
            <a:r>
              <a:rPr lang="fr-FR" dirty="0" smtClean="0">
                <a:latin typeface="TimesNewRomanPSMT"/>
              </a:rPr>
              <a:t>a </a:t>
            </a:r>
            <a:r>
              <a:rPr lang="fr-FR" dirty="0" err="1">
                <a:latin typeface="TimesNewRomanPSMT"/>
              </a:rPr>
              <a:t>textual</a:t>
            </a:r>
            <a:r>
              <a:rPr lang="fr-FR" dirty="0">
                <a:latin typeface="TimesNewRomanPSMT"/>
              </a:rPr>
              <a:t> </a:t>
            </a:r>
            <a:r>
              <a:rPr lang="fr-FR" dirty="0" err="1">
                <a:latin typeface="TimesNewRomanPSMT"/>
              </a:rPr>
              <a:t>concrete</a:t>
            </a:r>
            <a:r>
              <a:rPr lang="fr-FR" dirty="0">
                <a:latin typeface="TimesNewRomanPSMT"/>
              </a:rPr>
              <a:t> </a:t>
            </a:r>
            <a:r>
              <a:rPr lang="fr-FR" dirty="0" err="1">
                <a:latin typeface="TimesNewRomanPSMT"/>
              </a:rPr>
              <a:t>syntax</a:t>
            </a:r>
            <a:r>
              <a:rPr lang="fr-FR" dirty="0">
                <a:latin typeface="TimesNewRomanPSMT"/>
              </a:rPr>
              <a:t> </a:t>
            </a:r>
            <a:r>
              <a:rPr lang="fr-FR" dirty="0" err="1" smtClean="0">
                <a:latin typeface="TimesNewRomanPSMT"/>
              </a:rPr>
              <a:t>instead</a:t>
            </a:r>
            <a:r>
              <a:rPr lang="fr-FR" dirty="0" smtClean="0">
                <a:latin typeface="TimesNewRomanPSMT"/>
              </a:rPr>
              <a:t> » (OMG 2015)</a:t>
            </a:r>
            <a:endParaRPr lang="fr-FR" dirty="0"/>
          </a:p>
        </p:txBody>
      </p:sp>
      <p:pic>
        <p:nvPicPr>
          <p:cNvPr id="5" name="Image 4"/>
          <p:cNvPicPr>
            <a:picLocks noChangeAspect="1"/>
          </p:cNvPicPr>
          <p:nvPr/>
        </p:nvPicPr>
        <p:blipFill>
          <a:blip r:embed="rId2"/>
          <a:stretch>
            <a:fillRect/>
          </a:stretch>
        </p:blipFill>
        <p:spPr>
          <a:xfrm>
            <a:off x="1057275" y="1818417"/>
            <a:ext cx="10077450" cy="4200525"/>
          </a:xfrm>
          <a:prstGeom prst="rect">
            <a:avLst/>
          </a:prstGeom>
        </p:spPr>
      </p:pic>
      <p:sp>
        <p:nvSpPr>
          <p:cNvPr id="6" name="Rectangle 5"/>
          <p:cNvSpPr/>
          <p:nvPr/>
        </p:nvSpPr>
        <p:spPr>
          <a:xfrm>
            <a:off x="1858010" y="5958227"/>
            <a:ext cx="1178528" cy="307777"/>
          </a:xfrm>
          <a:prstGeom prst="rect">
            <a:avLst/>
          </a:prstGeom>
        </p:spPr>
        <p:txBody>
          <a:bodyPr wrap="none">
            <a:spAutoFit/>
          </a:bodyPr>
          <a:lstStyle/>
          <a:p>
            <a:r>
              <a:rPr lang="fr-FR" sz="1400" dirty="0" smtClean="0">
                <a:latin typeface="TimesNewRomanPSMT"/>
              </a:rPr>
              <a:t>(OMG 2015)</a:t>
            </a:r>
            <a:endParaRPr lang="fr-FR" sz="1400" dirty="0"/>
          </a:p>
        </p:txBody>
      </p:sp>
    </p:spTree>
    <p:extLst>
      <p:ext uri="{BB962C8B-B14F-4D97-AF65-F5344CB8AC3E}">
        <p14:creationId xmlns:p14="http://schemas.microsoft.com/office/powerpoint/2010/main" val="35343851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ActivityNode</a:t>
            </a:r>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4" name="ZoneTexte 3"/>
          <p:cNvSpPr txBox="1"/>
          <p:nvPr/>
        </p:nvSpPr>
        <p:spPr>
          <a:xfrm>
            <a:off x="838200" y="1453033"/>
            <a:ext cx="6408165" cy="461665"/>
          </a:xfrm>
          <a:prstGeom prst="rect">
            <a:avLst/>
          </a:prstGeom>
          <a:noFill/>
        </p:spPr>
        <p:txBody>
          <a:bodyPr wrap="none" rtlCol="0">
            <a:spAutoFit/>
          </a:bodyPr>
          <a:lstStyle/>
          <a:p>
            <a:r>
              <a:rPr lang="fr-FR" sz="2400" dirty="0" smtClean="0"/>
              <a:t>Modélise une étape individuelle dans un </a:t>
            </a:r>
            <a:r>
              <a:rPr lang="fr-FR" sz="2400" dirty="0" err="1" smtClean="0"/>
              <a:t>behavior</a:t>
            </a:r>
            <a:endParaRPr lang="fr-FR" sz="2400" dirty="0"/>
          </a:p>
        </p:txBody>
      </p:sp>
      <p:sp>
        <p:nvSpPr>
          <p:cNvPr id="5" name="ZoneTexte 4"/>
          <p:cNvSpPr txBox="1"/>
          <p:nvPr/>
        </p:nvSpPr>
        <p:spPr>
          <a:xfrm>
            <a:off x="5161813" y="1914698"/>
            <a:ext cx="1794082"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fr-FR" sz="2400" dirty="0" err="1" smtClean="0"/>
              <a:t>ActivityNode</a:t>
            </a:r>
            <a:endParaRPr lang="fr-FR" sz="2400" dirty="0" smtClean="0"/>
          </a:p>
        </p:txBody>
      </p:sp>
      <p:sp>
        <p:nvSpPr>
          <p:cNvPr id="6" name="ZoneTexte 5"/>
          <p:cNvSpPr txBox="1"/>
          <p:nvPr/>
        </p:nvSpPr>
        <p:spPr>
          <a:xfrm>
            <a:off x="9188083" y="3630248"/>
            <a:ext cx="1783053"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fr-FR" sz="2400" dirty="0" err="1" smtClean="0"/>
              <a:t>ControlNode</a:t>
            </a:r>
            <a:endParaRPr lang="fr-FR" sz="2400" dirty="0" smtClean="0"/>
          </a:p>
        </p:txBody>
      </p:sp>
      <p:sp>
        <p:nvSpPr>
          <p:cNvPr id="7" name="ZoneTexte 6"/>
          <p:cNvSpPr txBox="1"/>
          <p:nvPr/>
        </p:nvSpPr>
        <p:spPr>
          <a:xfrm>
            <a:off x="5250471" y="3530552"/>
            <a:ext cx="1686680"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fr-FR" sz="2400" dirty="0" err="1" smtClean="0"/>
              <a:t>ObjectNode</a:t>
            </a:r>
            <a:endParaRPr lang="fr-FR" sz="2400" dirty="0" smtClean="0"/>
          </a:p>
        </p:txBody>
      </p:sp>
      <p:sp>
        <p:nvSpPr>
          <p:cNvPr id="9" name="ZoneTexte 8"/>
          <p:cNvSpPr txBox="1"/>
          <p:nvPr/>
        </p:nvSpPr>
        <p:spPr>
          <a:xfrm>
            <a:off x="8535492" y="4216464"/>
            <a:ext cx="3088233" cy="830997"/>
          </a:xfrm>
          <a:prstGeom prst="rect">
            <a:avLst/>
          </a:prstGeom>
          <a:noFill/>
        </p:spPr>
        <p:txBody>
          <a:bodyPr wrap="square" rtlCol="0">
            <a:spAutoFit/>
          </a:bodyPr>
          <a:lstStyle/>
          <a:p>
            <a:pPr algn="ctr"/>
            <a:r>
              <a:rPr lang="fr-FR" sz="2400" dirty="0" smtClean="0"/>
              <a:t>Gère les flux sur les </a:t>
            </a:r>
            <a:r>
              <a:rPr lang="fr-FR" sz="2400" dirty="0" err="1" smtClean="0"/>
              <a:t>ActivityEdge</a:t>
            </a:r>
            <a:endParaRPr lang="fr-FR" sz="2400" dirty="0"/>
          </a:p>
        </p:txBody>
      </p:sp>
      <p:sp>
        <p:nvSpPr>
          <p:cNvPr id="10" name="ZoneTexte 9"/>
          <p:cNvSpPr txBox="1"/>
          <p:nvPr/>
        </p:nvSpPr>
        <p:spPr>
          <a:xfrm>
            <a:off x="4646374" y="4097785"/>
            <a:ext cx="2824959" cy="461665"/>
          </a:xfrm>
          <a:prstGeom prst="rect">
            <a:avLst/>
          </a:prstGeom>
          <a:noFill/>
        </p:spPr>
        <p:txBody>
          <a:bodyPr wrap="square" rtlCol="0">
            <a:spAutoFit/>
          </a:bodyPr>
          <a:lstStyle/>
          <a:p>
            <a:pPr algn="ctr"/>
            <a:r>
              <a:rPr lang="fr-FR" sz="2400" dirty="0" smtClean="0"/>
              <a:t>Reçoivent des objets</a:t>
            </a:r>
            <a:endParaRPr lang="fr-FR" sz="2400" dirty="0"/>
          </a:p>
        </p:txBody>
      </p:sp>
      <p:sp>
        <p:nvSpPr>
          <p:cNvPr id="12" name="Triangle isocèle 11"/>
          <p:cNvSpPr/>
          <p:nvPr/>
        </p:nvSpPr>
        <p:spPr>
          <a:xfrm>
            <a:off x="5918761" y="2384950"/>
            <a:ext cx="283028" cy="31568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cxnSp>
        <p:nvCxnSpPr>
          <p:cNvPr id="14" name="Connecteur droit 13"/>
          <p:cNvCxnSpPr/>
          <p:nvPr/>
        </p:nvCxnSpPr>
        <p:spPr>
          <a:xfrm flipV="1">
            <a:off x="2321084" y="3037804"/>
            <a:ext cx="7761410" cy="34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p:cNvCxnSpPr>
            <a:endCxn id="6" idx="0"/>
          </p:cNvCxnSpPr>
          <p:nvPr/>
        </p:nvCxnSpPr>
        <p:spPr>
          <a:xfrm>
            <a:off x="10079609" y="3032243"/>
            <a:ext cx="1" cy="5980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p:cNvCxnSpPr>
            <a:stCxn id="12" idx="3"/>
          </p:cNvCxnSpPr>
          <p:nvPr/>
        </p:nvCxnSpPr>
        <p:spPr>
          <a:xfrm flipH="1">
            <a:off x="6058855" y="2700635"/>
            <a:ext cx="1420" cy="9384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2296259" y="3041056"/>
            <a:ext cx="1" cy="598005"/>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Image 18"/>
          <p:cNvPicPr>
            <a:picLocks noChangeAspect="1"/>
          </p:cNvPicPr>
          <p:nvPr/>
        </p:nvPicPr>
        <p:blipFill>
          <a:blip r:embed="rId2"/>
          <a:stretch>
            <a:fillRect/>
          </a:stretch>
        </p:blipFill>
        <p:spPr>
          <a:xfrm>
            <a:off x="994682" y="5069769"/>
            <a:ext cx="10115550" cy="1676400"/>
          </a:xfrm>
          <a:prstGeom prst="rect">
            <a:avLst/>
          </a:prstGeom>
        </p:spPr>
      </p:pic>
      <p:sp>
        <p:nvSpPr>
          <p:cNvPr id="20" name="Rectangle 19"/>
          <p:cNvSpPr/>
          <p:nvPr/>
        </p:nvSpPr>
        <p:spPr>
          <a:xfrm>
            <a:off x="0" y="5600192"/>
            <a:ext cx="1178528" cy="307777"/>
          </a:xfrm>
          <a:prstGeom prst="rect">
            <a:avLst/>
          </a:prstGeom>
        </p:spPr>
        <p:txBody>
          <a:bodyPr wrap="none">
            <a:spAutoFit/>
          </a:bodyPr>
          <a:lstStyle/>
          <a:p>
            <a:r>
              <a:rPr lang="fr-FR" sz="1400" dirty="0" smtClean="0">
                <a:latin typeface="TimesNewRomanPSMT"/>
              </a:rPr>
              <a:t>(OMG 2015)</a:t>
            </a:r>
            <a:endParaRPr lang="fr-FR" sz="1400" dirty="0"/>
          </a:p>
        </p:txBody>
      </p:sp>
      <p:sp>
        <p:nvSpPr>
          <p:cNvPr id="21" name="ZoneTexte 20"/>
          <p:cNvSpPr txBox="1"/>
          <p:nvPr/>
        </p:nvSpPr>
        <p:spPr>
          <a:xfrm>
            <a:off x="1188770" y="3456809"/>
            <a:ext cx="2214965" cy="830997"/>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fr-FR" sz="2400" dirty="0" err="1" smtClean="0"/>
              <a:t>ExecutableNode</a:t>
            </a:r>
            <a:endParaRPr lang="fr-FR" sz="2400" dirty="0" smtClean="0"/>
          </a:p>
          <a:p>
            <a:pPr algn="ctr"/>
            <a:r>
              <a:rPr lang="fr-FR" sz="2400" dirty="0" smtClean="0"/>
              <a:t>(</a:t>
            </a:r>
            <a:r>
              <a:rPr lang="fr-FR" sz="2400" dirty="0" err="1" smtClean="0"/>
              <a:t>ActionNode</a:t>
            </a:r>
            <a:r>
              <a:rPr lang="fr-FR" sz="2400" dirty="0" smtClean="0"/>
              <a:t>)</a:t>
            </a:r>
          </a:p>
        </p:txBody>
      </p:sp>
      <p:sp>
        <p:nvSpPr>
          <p:cNvPr id="22" name="ZoneTexte 21"/>
          <p:cNvSpPr txBox="1"/>
          <p:nvPr/>
        </p:nvSpPr>
        <p:spPr>
          <a:xfrm>
            <a:off x="633550" y="4337253"/>
            <a:ext cx="3325403" cy="830997"/>
          </a:xfrm>
          <a:prstGeom prst="rect">
            <a:avLst/>
          </a:prstGeom>
          <a:noFill/>
        </p:spPr>
        <p:txBody>
          <a:bodyPr wrap="square" rtlCol="0">
            <a:spAutoFit/>
          </a:bodyPr>
          <a:lstStyle/>
          <a:p>
            <a:pPr algn="ctr"/>
            <a:r>
              <a:rPr lang="fr-FR" sz="2400" dirty="0" smtClean="0"/>
              <a:t>Entité élémentaire d’exécution.</a:t>
            </a:r>
          </a:p>
        </p:txBody>
      </p:sp>
    </p:spTree>
    <p:extLst>
      <p:ext uri="{BB962C8B-B14F-4D97-AF65-F5344CB8AC3E}">
        <p14:creationId xmlns:p14="http://schemas.microsoft.com/office/powerpoint/2010/main" val="7591448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ActivityEdge</a:t>
            </a:r>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6" name="ZoneTexte 5"/>
          <p:cNvSpPr txBox="1"/>
          <p:nvPr/>
        </p:nvSpPr>
        <p:spPr>
          <a:xfrm>
            <a:off x="1247735" y="3983588"/>
            <a:ext cx="1698478"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fr-FR" sz="2400" dirty="0" err="1" smtClean="0"/>
              <a:t>ControlFlow</a:t>
            </a:r>
            <a:endParaRPr lang="fr-FR" sz="2400" dirty="0" smtClean="0"/>
          </a:p>
        </p:txBody>
      </p:sp>
      <p:sp>
        <p:nvSpPr>
          <p:cNvPr id="8" name="ZoneTexte 7"/>
          <p:cNvSpPr txBox="1"/>
          <p:nvPr/>
        </p:nvSpPr>
        <p:spPr>
          <a:xfrm>
            <a:off x="9057331" y="3977804"/>
            <a:ext cx="1602106"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fr-FR" sz="2400" dirty="0" err="1" smtClean="0"/>
              <a:t>ObjectFlow</a:t>
            </a:r>
            <a:endParaRPr lang="fr-FR" sz="2400" dirty="0" smtClean="0"/>
          </a:p>
        </p:txBody>
      </p:sp>
      <p:sp>
        <p:nvSpPr>
          <p:cNvPr id="9" name="ZoneTexte 8"/>
          <p:cNvSpPr txBox="1"/>
          <p:nvPr/>
        </p:nvSpPr>
        <p:spPr>
          <a:xfrm>
            <a:off x="158783" y="4525478"/>
            <a:ext cx="6856685" cy="461665"/>
          </a:xfrm>
          <a:prstGeom prst="rect">
            <a:avLst/>
          </a:prstGeom>
          <a:noFill/>
        </p:spPr>
        <p:txBody>
          <a:bodyPr wrap="none" rtlCol="0">
            <a:spAutoFit/>
          </a:bodyPr>
          <a:lstStyle/>
          <a:p>
            <a:r>
              <a:rPr lang="fr-FR" sz="2400" dirty="0" smtClean="0"/>
              <a:t>Contrôle la séquence d’exécution entre </a:t>
            </a:r>
            <a:r>
              <a:rPr lang="fr-FR" sz="2400" dirty="0" err="1" smtClean="0"/>
              <a:t>ActivityNodes</a:t>
            </a:r>
            <a:endParaRPr lang="fr-FR" sz="2400" dirty="0"/>
          </a:p>
        </p:txBody>
      </p:sp>
      <p:sp>
        <p:nvSpPr>
          <p:cNvPr id="11" name="ZoneTexte 10"/>
          <p:cNvSpPr txBox="1"/>
          <p:nvPr/>
        </p:nvSpPr>
        <p:spPr>
          <a:xfrm>
            <a:off x="8479972" y="4584722"/>
            <a:ext cx="2873828" cy="830997"/>
          </a:xfrm>
          <a:prstGeom prst="rect">
            <a:avLst/>
          </a:prstGeom>
          <a:noFill/>
        </p:spPr>
        <p:txBody>
          <a:bodyPr wrap="square" rtlCol="0">
            <a:spAutoFit/>
          </a:bodyPr>
          <a:lstStyle/>
          <a:p>
            <a:pPr algn="ctr"/>
            <a:r>
              <a:rPr lang="fr-FR" sz="2400" dirty="0" smtClean="0"/>
              <a:t>Des </a:t>
            </a:r>
            <a:r>
              <a:rPr lang="fr-FR" sz="2400" dirty="0" err="1" smtClean="0"/>
              <a:t>object</a:t>
            </a:r>
            <a:r>
              <a:rPr lang="fr-FR" sz="2400" dirty="0" smtClean="0"/>
              <a:t> </a:t>
            </a:r>
            <a:r>
              <a:rPr lang="fr-FR" sz="2400" dirty="0" err="1" smtClean="0"/>
              <a:t>tokens</a:t>
            </a:r>
            <a:r>
              <a:rPr lang="fr-FR" sz="2400" dirty="0" smtClean="0"/>
              <a:t> peuvent passer</a:t>
            </a:r>
            <a:endParaRPr lang="fr-FR" sz="2400" dirty="0"/>
          </a:p>
        </p:txBody>
      </p:sp>
      <p:sp>
        <p:nvSpPr>
          <p:cNvPr id="12" name="Triangle isocèle 11"/>
          <p:cNvSpPr/>
          <p:nvPr/>
        </p:nvSpPr>
        <p:spPr>
          <a:xfrm>
            <a:off x="5694649" y="2698705"/>
            <a:ext cx="283028" cy="31568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cxnSp>
        <p:nvCxnSpPr>
          <p:cNvPr id="14" name="Connecteur droit 13"/>
          <p:cNvCxnSpPr/>
          <p:nvPr/>
        </p:nvCxnSpPr>
        <p:spPr>
          <a:xfrm flipV="1">
            <a:off x="2096972" y="3351559"/>
            <a:ext cx="7761410" cy="34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p:cNvCxnSpPr>
            <a:endCxn id="6" idx="0"/>
          </p:cNvCxnSpPr>
          <p:nvPr/>
        </p:nvCxnSpPr>
        <p:spPr>
          <a:xfrm>
            <a:off x="2096972" y="3385583"/>
            <a:ext cx="2" cy="5980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p:cNvCxnSpPr>
            <a:stCxn id="12" idx="3"/>
          </p:cNvCxnSpPr>
          <p:nvPr/>
        </p:nvCxnSpPr>
        <p:spPr>
          <a:xfrm flipH="1">
            <a:off x="5834743" y="3014390"/>
            <a:ext cx="1420" cy="3711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9858382" y="3354811"/>
            <a:ext cx="1" cy="598005"/>
          </a:xfrm>
          <a:prstGeom prst="line">
            <a:avLst/>
          </a:prstGeom>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4974090" y="2237272"/>
            <a:ext cx="1721305"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fr-FR" sz="2400" dirty="0" err="1" smtClean="0"/>
              <a:t>ActivityEdge</a:t>
            </a:r>
            <a:endParaRPr lang="fr-FR" sz="2400" dirty="0" smtClean="0"/>
          </a:p>
        </p:txBody>
      </p:sp>
      <p:sp>
        <p:nvSpPr>
          <p:cNvPr id="15" name="ZoneTexte 14"/>
          <p:cNvSpPr txBox="1"/>
          <p:nvPr/>
        </p:nvSpPr>
        <p:spPr>
          <a:xfrm>
            <a:off x="158783" y="1321423"/>
            <a:ext cx="6040115" cy="830997"/>
          </a:xfrm>
          <a:prstGeom prst="rect">
            <a:avLst/>
          </a:prstGeom>
          <a:noFill/>
        </p:spPr>
        <p:txBody>
          <a:bodyPr wrap="none" rtlCol="0">
            <a:spAutoFit/>
          </a:bodyPr>
          <a:lstStyle/>
          <a:p>
            <a:r>
              <a:rPr lang="fr-FR" sz="2400" dirty="0" smtClean="0"/>
              <a:t>Connection orientée entre deux </a:t>
            </a:r>
            <a:r>
              <a:rPr lang="fr-FR" sz="2400" dirty="0" err="1" smtClean="0"/>
              <a:t>ActivityNodes</a:t>
            </a:r>
            <a:r>
              <a:rPr lang="fr-FR" sz="2400" dirty="0" smtClean="0"/>
              <a:t>.</a:t>
            </a:r>
          </a:p>
          <a:p>
            <a:r>
              <a:rPr lang="fr-FR" sz="2400" dirty="0" smtClean="0"/>
              <a:t>Des </a:t>
            </a:r>
            <a:r>
              <a:rPr lang="fr-FR" sz="2400" dirty="0" err="1" smtClean="0"/>
              <a:t>tokens</a:t>
            </a:r>
            <a:r>
              <a:rPr lang="fr-FR" sz="2400" dirty="0"/>
              <a:t> </a:t>
            </a:r>
            <a:r>
              <a:rPr lang="fr-FR" sz="2400" dirty="0" smtClean="0"/>
              <a:t>(jetons) circulent dessus.</a:t>
            </a:r>
            <a:endParaRPr lang="fr-FR" sz="2400" dirty="0"/>
          </a:p>
        </p:txBody>
      </p:sp>
    </p:spTree>
    <p:extLst>
      <p:ext uri="{BB962C8B-B14F-4D97-AF65-F5344CB8AC3E}">
        <p14:creationId xmlns:p14="http://schemas.microsoft.com/office/powerpoint/2010/main" val="11407976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Activity: Notation graphique</a:t>
            </a:r>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pic>
        <p:nvPicPr>
          <p:cNvPr id="5" name="Image 4"/>
          <p:cNvPicPr>
            <a:picLocks noChangeAspect="1"/>
          </p:cNvPicPr>
          <p:nvPr/>
        </p:nvPicPr>
        <p:blipFill>
          <a:blip r:embed="rId2"/>
          <a:stretch>
            <a:fillRect/>
          </a:stretch>
        </p:blipFill>
        <p:spPr>
          <a:xfrm>
            <a:off x="1057275" y="1818417"/>
            <a:ext cx="10077450" cy="4200525"/>
          </a:xfrm>
          <a:prstGeom prst="rect">
            <a:avLst/>
          </a:prstGeom>
        </p:spPr>
      </p:pic>
      <p:sp>
        <p:nvSpPr>
          <p:cNvPr id="6" name="Rectangle 5"/>
          <p:cNvSpPr/>
          <p:nvPr/>
        </p:nvSpPr>
        <p:spPr>
          <a:xfrm>
            <a:off x="1858010" y="5958227"/>
            <a:ext cx="1178528" cy="307777"/>
          </a:xfrm>
          <a:prstGeom prst="rect">
            <a:avLst/>
          </a:prstGeom>
        </p:spPr>
        <p:txBody>
          <a:bodyPr wrap="none">
            <a:spAutoFit/>
          </a:bodyPr>
          <a:lstStyle/>
          <a:p>
            <a:r>
              <a:rPr lang="fr-FR" sz="1400" dirty="0" smtClean="0">
                <a:latin typeface="TimesNewRomanPSMT"/>
              </a:rPr>
              <a:t>(OMG 2015)</a:t>
            </a:r>
            <a:endParaRPr lang="fr-FR" sz="1400" dirty="0"/>
          </a:p>
        </p:txBody>
      </p:sp>
      <p:sp>
        <p:nvSpPr>
          <p:cNvPr id="7" name="ZoneTexte 6"/>
          <p:cNvSpPr txBox="1"/>
          <p:nvPr/>
        </p:nvSpPr>
        <p:spPr>
          <a:xfrm>
            <a:off x="971550" y="2028096"/>
            <a:ext cx="883575" cy="36933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fr-FR" dirty="0" smtClean="0"/>
              <a:t>Activity</a:t>
            </a:r>
          </a:p>
        </p:txBody>
      </p:sp>
      <p:sp>
        <p:nvSpPr>
          <p:cNvPr id="9" name="ZoneTexte 8"/>
          <p:cNvSpPr txBox="1"/>
          <p:nvPr/>
        </p:nvSpPr>
        <p:spPr>
          <a:xfrm>
            <a:off x="5649409" y="1715701"/>
            <a:ext cx="1229825" cy="36933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fr-FR" dirty="0" smtClean="0"/>
              <a:t>« mot clé »</a:t>
            </a:r>
          </a:p>
        </p:txBody>
      </p:sp>
      <p:grpSp>
        <p:nvGrpSpPr>
          <p:cNvPr id="4" name="Groupe 3"/>
          <p:cNvGrpSpPr/>
          <p:nvPr/>
        </p:nvGrpSpPr>
        <p:grpSpPr>
          <a:xfrm>
            <a:off x="571500" y="1897428"/>
            <a:ext cx="4054419" cy="2126091"/>
            <a:chOff x="571500" y="1897428"/>
            <a:chExt cx="4054419" cy="2126091"/>
          </a:xfrm>
        </p:grpSpPr>
        <p:sp>
          <p:nvSpPr>
            <p:cNvPr id="8" name="ZoneTexte 7"/>
            <p:cNvSpPr txBox="1"/>
            <p:nvPr/>
          </p:nvSpPr>
          <p:spPr>
            <a:xfrm>
              <a:off x="571500" y="3654187"/>
              <a:ext cx="2370585" cy="36933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fr-FR" dirty="0" err="1" smtClean="0"/>
                <a:t>ActivityParameterNode</a:t>
              </a:r>
              <a:endParaRPr lang="fr-FR" dirty="0" smtClean="0"/>
            </a:p>
          </p:txBody>
        </p:sp>
        <p:sp>
          <p:nvSpPr>
            <p:cNvPr id="10" name="ZoneTexte 9"/>
            <p:cNvSpPr txBox="1"/>
            <p:nvPr/>
          </p:nvSpPr>
          <p:spPr>
            <a:xfrm>
              <a:off x="3123231" y="3628112"/>
              <a:ext cx="1297150" cy="36933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fr-FR" dirty="0" err="1" smtClean="0"/>
                <a:t>ActionNode</a:t>
              </a:r>
              <a:endParaRPr lang="fr-FR" dirty="0" smtClean="0"/>
            </a:p>
          </p:txBody>
        </p:sp>
        <p:grpSp>
          <p:nvGrpSpPr>
            <p:cNvPr id="16" name="Groupe 15"/>
            <p:cNvGrpSpPr/>
            <p:nvPr/>
          </p:nvGrpSpPr>
          <p:grpSpPr>
            <a:xfrm>
              <a:off x="1057275" y="2782332"/>
              <a:ext cx="1311578" cy="871855"/>
              <a:chOff x="1057275" y="2782332"/>
              <a:chExt cx="1311578" cy="871855"/>
            </a:xfrm>
          </p:grpSpPr>
          <p:sp>
            <p:nvSpPr>
              <p:cNvPr id="11" name="ZoneTexte 10"/>
              <p:cNvSpPr txBox="1"/>
              <p:nvPr/>
            </p:nvSpPr>
            <p:spPr>
              <a:xfrm>
                <a:off x="1057275" y="2782332"/>
                <a:ext cx="1311578" cy="36933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fr-FR" dirty="0" err="1" smtClean="0"/>
                  <a:t>ObjectNode</a:t>
                </a:r>
                <a:endParaRPr lang="fr-FR" dirty="0" smtClean="0"/>
              </a:p>
            </p:txBody>
          </p:sp>
          <p:sp>
            <p:nvSpPr>
              <p:cNvPr id="12" name="Triangle isocèle 11"/>
              <p:cNvSpPr/>
              <p:nvPr/>
            </p:nvSpPr>
            <p:spPr>
              <a:xfrm>
                <a:off x="1543916" y="3169413"/>
                <a:ext cx="212876" cy="211564"/>
              </a:xfrm>
              <a:prstGeom prst="triangl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cxnSp>
            <p:nvCxnSpPr>
              <p:cNvPr id="14" name="Connecteur droit 13"/>
              <p:cNvCxnSpPr>
                <a:stCxn id="12" idx="3"/>
              </p:cNvCxnSpPr>
              <p:nvPr/>
            </p:nvCxnSpPr>
            <p:spPr>
              <a:xfrm>
                <a:off x="1650354" y="3380977"/>
                <a:ext cx="4879" cy="273210"/>
              </a:xfrm>
              <a:prstGeom prst="line">
                <a:avLst/>
              </a:prstGeom>
              <a:ln w="28575"/>
            </p:spPr>
            <p:style>
              <a:lnRef idx="1">
                <a:schemeClr val="accent6"/>
              </a:lnRef>
              <a:fillRef idx="3">
                <a:schemeClr val="accent6"/>
              </a:fillRef>
              <a:effectRef idx="2">
                <a:schemeClr val="accent6"/>
              </a:effectRef>
              <a:fontRef idx="minor">
                <a:schemeClr val="lt1"/>
              </a:fontRef>
            </p:style>
          </p:cxnSp>
        </p:grpSp>
        <p:grpSp>
          <p:nvGrpSpPr>
            <p:cNvPr id="26" name="Groupe 25"/>
            <p:cNvGrpSpPr/>
            <p:nvPr/>
          </p:nvGrpSpPr>
          <p:grpSpPr>
            <a:xfrm>
              <a:off x="2917694" y="1897428"/>
              <a:ext cx="1708225" cy="1730684"/>
              <a:chOff x="2917694" y="1897428"/>
              <a:chExt cx="1708225" cy="1730684"/>
            </a:xfrm>
          </p:grpSpPr>
          <p:grpSp>
            <p:nvGrpSpPr>
              <p:cNvPr id="17" name="Groupe 16"/>
              <p:cNvGrpSpPr/>
              <p:nvPr/>
            </p:nvGrpSpPr>
            <p:grpSpPr>
              <a:xfrm>
                <a:off x="2917694" y="2756257"/>
                <a:ext cx="1708225" cy="871855"/>
                <a:chOff x="858952" y="2782332"/>
                <a:chExt cx="1708225" cy="871855"/>
              </a:xfrm>
            </p:grpSpPr>
            <p:sp>
              <p:nvSpPr>
                <p:cNvPr id="18" name="ZoneTexte 17"/>
                <p:cNvSpPr txBox="1"/>
                <p:nvPr/>
              </p:nvSpPr>
              <p:spPr>
                <a:xfrm>
                  <a:off x="858952" y="2782332"/>
                  <a:ext cx="1708225" cy="36933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fr-FR" dirty="0" err="1" smtClean="0"/>
                    <a:t>ExecutableNode</a:t>
                  </a:r>
                  <a:endParaRPr lang="fr-FR" dirty="0" smtClean="0"/>
                </a:p>
              </p:txBody>
            </p:sp>
            <p:sp>
              <p:nvSpPr>
                <p:cNvPr id="19" name="Triangle isocèle 18"/>
                <p:cNvSpPr/>
                <p:nvPr/>
              </p:nvSpPr>
              <p:spPr>
                <a:xfrm>
                  <a:off x="1543916" y="3169413"/>
                  <a:ext cx="212876" cy="211564"/>
                </a:xfrm>
                <a:prstGeom prst="triangl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cxnSp>
              <p:nvCxnSpPr>
                <p:cNvPr id="20" name="Connecteur droit 19"/>
                <p:cNvCxnSpPr>
                  <a:stCxn id="19" idx="3"/>
                </p:cNvCxnSpPr>
                <p:nvPr/>
              </p:nvCxnSpPr>
              <p:spPr>
                <a:xfrm>
                  <a:off x="1650354" y="3380977"/>
                  <a:ext cx="4879" cy="273210"/>
                </a:xfrm>
                <a:prstGeom prst="line">
                  <a:avLst/>
                </a:prstGeom>
                <a:ln w="28575"/>
              </p:spPr>
              <p:style>
                <a:lnRef idx="1">
                  <a:schemeClr val="accent6"/>
                </a:lnRef>
                <a:fillRef idx="3">
                  <a:schemeClr val="accent6"/>
                </a:fillRef>
                <a:effectRef idx="2">
                  <a:schemeClr val="accent6"/>
                </a:effectRef>
                <a:fontRef idx="minor">
                  <a:schemeClr val="lt1"/>
                </a:fontRef>
              </p:style>
            </p:cxnSp>
          </p:grpSp>
          <p:grpSp>
            <p:nvGrpSpPr>
              <p:cNvPr id="21" name="Groupe 20"/>
              <p:cNvGrpSpPr/>
              <p:nvPr/>
            </p:nvGrpSpPr>
            <p:grpSpPr>
              <a:xfrm>
                <a:off x="3049958" y="1897428"/>
                <a:ext cx="1391728" cy="871855"/>
                <a:chOff x="1017200" y="2782332"/>
                <a:chExt cx="1391728" cy="871855"/>
              </a:xfrm>
            </p:grpSpPr>
            <p:sp>
              <p:nvSpPr>
                <p:cNvPr id="22" name="ZoneTexte 21"/>
                <p:cNvSpPr txBox="1"/>
                <p:nvPr/>
              </p:nvSpPr>
              <p:spPr>
                <a:xfrm>
                  <a:off x="1017200" y="2782332"/>
                  <a:ext cx="1391728" cy="36933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fr-FR" dirty="0" err="1" smtClean="0"/>
                    <a:t>ActivityNode</a:t>
                  </a:r>
                  <a:endParaRPr lang="fr-FR" dirty="0" smtClean="0"/>
                </a:p>
              </p:txBody>
            </p:sp>
            <p:sp>
              <p:nvSpPr>
                <p:cNvPr id="23" name="Triangle isocèle 22"/>
                <p:cNvSpPr/>
                <p:nvPr/>
              </p:nvSpPr>
              <p:spPr>
                <a:xfrm>
                  <a:off x="1543916" y="3169413"/>
                  <a:ext cx="212876" cy="211564"/>
                </a:xfrm>
                <a:prstGeom prst="triangl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cxnSp>
              <p:nvCxnSpPr>
                <p:cNvPr id="24" name="Connecteur droit 23"/>
                <p:cNvCxnSpPr>
                  <a:stCxn id="23" idx="3"/>
                </p:cNvCxnSpPr>
                <p:nvPr/>
              </p:nvCxnSpPr>
              <p:spPr>
                <a:xfrm>
                  <a:off x="1650354" y="3380977"/>
                  <a:ext cx="4879" cy="273210"/>
                </a:xfrm>
                <a:prstGeom prst="line">
                  <a:avLst/>
                </a:prstGeom>
                <a:ln w="28575"/>
              </p:spPr>
              <p:style>
                <a:lnRef idx="1">
                  <a:schemeClr val="accent6"/>
                </a:lnRef>
                <a:fillRef idx="3">
                  <a:schemeClr val="accent6"/>
                </a:fillRef>
                <a:effectRef idx="2">
                  <a:schemeClr val="accent6"/>
                </a:effectRef>
                <a:fontRef idx="minor">
                  <a:schemeClr val="lt1"/>
                </a:fontRef>
              </p:style>
            </p:cxnSp>
          </p:grpSp>
        </p:grpSp>
      </p:grpSp>
      <p:sp>
        <p:nvSpPr>
          <p:cNvPr id="28" name="ZoneTexte 27"/>
          <p:cNvSpPr txBox="1"/>
          <p:nvPr/>
        </p:nvSpPr>
        <p:spPr>
          <a:xfrm>
            <a:off x="5595966" y="4382701"/>
            <a:ext cx="1336713" cy="36933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fr-FR" dirty="0" err="1" smtClean="0"/>
              <a:t>ActivityEdge</a:t>
            </a:r>
            <a:endParaRPr lang="fr-FR" dirty="0" smtClean="0"/>
          </a:p>
        </p:txBody>
      </p:sp>
    </p:spTree>
    <p:extLst>
      <p:ext uri="{BB962C8B-B14F-4D97-AF65-F5344CB8AC3E}">
        <p14:creationId xmlns:p14="http://schemas.microsoft.com/office/powerpoint/2010/main" val="314065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99602" y="1147762"/>
            <a:ext cx="11458575" cy="5391150"/>
          </a:xfrm>
          <a:prstGeom prst="rect">
            <a:avLst/>
          </a:prstGeom>
        </p:spPr>
      </p:pic>
      <p:sp>
        <p:nvSpPr>
          <p:cNvPr id="2" name="Titre 1"/>
          <p:cNvSpPr>
            <a:spLocks noGrp="1"/>
          </p:cNvSpPr>
          <p:nvPr>
            <p:ph type="title"/>
          </p:nvPr>
        </p:nvSpPr>
        <p:spPr/>
        <p:txBody>
          <a:bodyPr/>
          <a:lstStyle/>
          <a:p>
            <a:r>
              <a:rPr lang="fr-FR" dirty="0" smtClean="0"/>
              <a:t>Activity: Exemple</a:t>
            </a:r>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5" name="Rectangle 4"/>
          <p:cNvSpPr/>
          <p:nvPr/>
        </p:nvSpPr>
        <p:spPr>
          <a:xfrm>
            <a:off x="4727417" y="6168528"/>
            <a:ext cx="1178528" cy="307777"/>
          </a:xfrm>
          <a:prstGeom prst="rect">
            <a:avLst/>
          </a:prstGeom>
        </p:spPr>
        <p:txBody>
          <a:bodyPr wrap="none">
            <a:spAutoFit/>
          </a:bodyPr>
          <a:lstStyle/>
          <a:p>
            <a:r>
              <a:rPr lang="fr-FR" sz="1400" dirty="0" smtClean="0">
                <a:latin typeface="TimesNewRomanPSMT"/>
              </a:rPr>
              <a:t>(OMG 2015)</a:t>
            </a:r>
            <a:endParaRPr lang="fr-FR" sz="1400" dirty="0"/>
          </a:p>
        </p:txBody>
      </p:sp>
      <p:sp>
        <p:nvSpPr>
          <p:cNvPr id="6" name="ZoneTexte 5"/>
          <p:cNvSpPr txBox="1"/>
          <p:nvPr/>
        </p:nvSpPr>
        <p:spPr>
          <a:xfrm>
            <a:off x="8456059" y="4102665"/>
            <a:ext cx="3620799" cy="2308324"/>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sz="2400" dirty="0" smtClean="0"/>
              <a:t>7 </a:t>
            </a:r>
            <a:r>
              <a:rPr lang="fr-FR" sz="2400" dirty="0" err="1" smtClean="0"/>
              <a:t>ExecutableNodes</a:t>
            </a:r>
            <a:r>
              <a:rPr lang="fr-FR" sz="2400" dirty="0" smtClean="0"/>
              <a:t> / Action</a:t>
            </a:r>
          </a:p>
          <a:p>
            <a:r>
              <a:rPr lang="fr-FR" sz="2400" dirty="0" smtClean="0"/>
              <a:t>6 </a:t>
            </a:r>
            <a:r>
              <a:rPr lang="fr-FR" sz="2400" dirty="0" err="1" smtClean="0"/>
              <a:t>ControlNodes</a:t>
            </a:r>
            <a:endParaRPr lang="fr-FR" sz="2400" dirty="0" smtClean="0"/>
          </a:p>
          <a:p>
            <a:r>
              <a:rPr lang="fr-FR" sz="2400" dirty="0" smtClean="0"/>
              <a:t>13 </a:t>
            </a:r>
            <a:r>
              <a:rPr lang="fr-FR" sz="2400" dirty="0" err="1" smtClean="0"/>
              <a:t>ControlFlows</a:t>
            </a:r>
            <a:endParaRPr lang="fr-FR" sz="2400" dirty="0" smtClean="0"/>
          </a:p>
          <a:p>
            <a:r>
              <a:rPr lang="fr-FR" sz="2400" dirty="0" smtClean="0"/>
              <a:t>2 </a:t>
            </a:r>
            <a:r>
              <a:rPr lang="fr-FR" sz="2400" dirty="0" err="1" smtClean="0"/>
              <a:t>ObjectFlows</a:t>
            </a:r>
            <a:endParaRPr lang="fr-FR" sz="2400" dirty="0" smtClean="0"/>
          </a:p>
          <a:p>
            <a:r>
              <a:rPr lang="fr-FR" sz="2400" dirty="0"/>
              <a:t>2</a:t>
            </a:r>
            <a:r>
              <a:rPr lang="fr-FR" sz="2400" dirty="0" smtClean="0"/>
              <a:t> </a:t>
            </a:r>
            <a:r>
              <a:rPr lang="fr-FR" sz="2400" dirty="0" err="1" smtClean="0"/>
              <a:t>Constraints</a:t>
            </a:r>
            <a:endParaRPr lang="fr-FR" sz="2400" dirty="0" smtClean="0"/>
          </a:p>
          <a:p>
            <a:r>
              <a:rPr lang="fr-FR" sz="2400" dirty="0" smtClean="0"/>
              <a:t>1 </a:t>
            </a:r>
            <a:r>
              <a:rPr lang="fr-FR" sz="2400" dirty="0" err="1" smtClean="0"/>
              <a:t>ObjectNode</a:t>
            </a:r>
            <a:endParaRPr lang="fr-FR" sz="2400" dirty="0" smtClean="0"/>
          </a:p>
        </p:txBody>
      </p:sp>
    </p:spTree>
    <p:extLst>
      <p:ext uri="{BB962C8B-B14F-4D97-AF65-F5344CB8AC3E}">
        <p14:creationId xmlns:p14="http://schemas.microsoft.com/office/powerpoint/2010/main" val="28243636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Control </a:t>
            </a:r>
            <a:r>
              <a:rPr lang="fr-FR" dirty="0" err="1" smtClean="0"/>
              <a:t>Nodes</a:t>
            </a:r>
            <a:r>
              <a:rPr lang="fr-FR" dirty="0" smtClean="0"/>
              <a:t>: Fork / </a:t>
            </a:r>
            <a:r>
              <a:rPr lang="fr-FR" dirty="0" err="1" smtClean="0"/>
              <a:t>Join</a:t>
            </a:r>
            <a:r>
              <a:rPr lang="fr-FR" dirty="0" smtClean="0"/>
              <a:t> </a:t>
            </a:r>
            <a:r>
              <a:rPr lang="fr-FR" dirty="0" err="1" smtClean="0"/>
              <a:t>Node</a:t>
            </a:r>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cxnSp>
        <p:nvCxnSpPr>
          <p:cNvPr id="9" name="Connecteur droit 8"/>
          <p:cNvCxnSpPr/>
          <p:nvPr/>
        </p:nvCxnSpPr>
        <p:spPr>
          <a:xfrm>
            <a:off x="2719615" y="2630714"/>
            <a:ext cx="0" cy="8128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2785091" y="2713949"/>
            <a:ext cx="730265" cy="830997"/>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sz="2400" dirty="0" smtClean="0"/>
              <a:t>Fork</a:t>
            </a:r>
          </a:p>
          <a:p>
            <a:r>
              <a:rPr lang="fr-FR" sz="2400" dirty="0" err="1" smtClean="0"/>
              <a:t>Join</a:t>
            </a:r>
            <a:endParaRPr lang="fr-FR" sz="2400" dirty="0"/>
          </a:p>
        </p:txBody>
      </p:sp>
      <p:sp>
        <p:nvSpPr>
          <p:cNvPr id="11" name="ZoneTexte 10"/>
          <p:cNvSpPr txBox="1"/>
          <p:nvPr/>
        </p:nvSpPr>
        <p:spPr>
          <a:xfrm>
            <a:off x="3515356" y="2848641"/>
            <a:ext cx="824265"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sz="2400" dirty="0" err="1" smtClean="0"/>
              <a:t>node</a:t>
            </a:r>
            <a:endParaRPr lang="fr-FR" sz="2400" dirty="0"/>
          </a:p>
        </p:txBody>
      </p:sp>
      <p:grpSp>
        <p:nvGrpSpPr>
          <p:cNvPr id="4" name="Groupe 3"/>
          <p:cNvGrpSpPr/>
          <p:nvPr/>
        </p:nvGrpSpPr>
        <p:grpSpPr>
          <a:xfrm>
            <a:off x="5383669" y="1901149"/>
            <a:ext cx="2304822" cy="3234007"/>
            <a:chOff x="5383669" y="1901149"/>
            <a:chExt cx="2304822" cy="3234007"/>
          </a:xfrm>
        </p:grpSpPr>
        <p:cxnSp>
          <p:nvCxnSpPr>
            <p:cNvPr id="20" name="Connecteur droit 19"/>
            <p:cNvCxnSpPr/>
            <p:nvPr/>
          </p:nvCxnSpPr>
          <p:spPr>
            <a:xfrm>
              <a:off x="6542315" y="1901149"/>
              <a:ext cx="0" cy="8128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5412015" y="2275114"/>
              <a:ext cx="1130300" cy="1270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6558191" y="2605314"/>
              <a:ext cx="1130300" cy="1270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6558191" y="2301199"/>
              <a:ext cx="1130300" cy="1270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6558191" y="2022359"/>
              <a:ext cx="1130300" cy="1270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5812050" y="2820698"/>
              <a:ext cx="730265"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sz="2400" dirty="0" smtClean="0"/>
                <a:t>Fork</a:t>
              </a:r>
            </a:p>
          </p:txBody>
        </p:sp>
        <p:sp>
          <p:nvSpPr>
            <p:cNvPr id="27" name="ZoneTexte 26"/>
            <p:cNvSpPr txBox="1"/>
            <p:nvPr/>
          </p:nvSpPr>
          <p:spPr>
            <a:xfrm>
              <a:off x="6542315" y="2820698"/>
              <a:ext cx="824265"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sz="2400" dirty="0" err="1" smtClean="0"/>
                <a:t>node</a:t>
              </a:r>
              <a:endParaRPr lang="fr-FR" sz="2400" dirty="0"/>
            </a:p>
          </p:txBody>
        </p:sp>
        <p:cxnSp>
          <p:nvCxnSpPr>
            <p:cNvPr id="28" name="Connecteur droit 27"/>
            <p:cNvCxnSpPr/>
            <p:nvPr/>
          </p:nvCxnSpPr>
          <p:spPr>
            <a:xfrm>
              <a:off x="6542315" y="3758524"/>
              <a:ext cx="0" cy="8128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6558191" y="4169406"/>
              <a:ext cx="1130300" cy="1270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a:off x="5383669" y="4465128"/>
              <a:ext cx="1130300" cy="1270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a:off x="5383669" y="4161013"/>
              <a:ext cx="1130300" cy="1270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5383669" y="3882173"/>
              <a:ext cx="1130300" cy="1270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ZoneTexte 42"/>
            <p:cNvSpPr txBox="1"/>
            <p:nvPr/>
          </p:nvSpPr>
          <p:spPr>
            <a:xfrm>
              <a:off x="5948819" y="4673491"/>
              <a:ext cx="676788"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sz="2400" dirty="0" err="1" smtClean="0"/>
                <a:t>Join</a:t>
              </a:r>
              <a:endParaRPr lang="fr-FR" sz="2400" dirty="0" smtClean="0"/>
            </a:p>
          </p:txBody>
        </p:sp>
        <p:sp>
          <p:nvSpPr>
            <p:cNvPr id="44" name="ZoneTexte 43"/>
            <p:cNvSpPr txBox="1"/>
            <p:nvPr/>
          </p:nvSpPr>
          <p:spPr>
            <a:xfrm>
              <a:off x="6558191" y="4673491"/>
              <a:ext cx="824265"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sz="2400" dirty="0" err="1" smtClean="0"/>
                <a:t>node</a:t>
              </a:r>
              <a:endParaRPr lang="fr-FR" sz="2400" dirty="0"/>
            </a:p>
          </p:txBody>
        </p:sp>
      </p:grpSp>
    </p:spTree>
    <p:extLst>
      <p:ext uri="{BB962C8B-B14F-4D97-AF65-F5344CB8AC3E}">
        <p14:creationId xmlns:p14="http://schemas.microsoft.com/office/powerpoint/2010/main" val="44929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Syntaxe et modèles</a:t>
            </a:r>
          </a:p>
        </p:txBody>
      </p:sp>
      <p:sp>
        <p:nvSpPr>
          <p:cNvPr id="3" name="Espace réservé du texte 2"/>
          <p:cNvSpPr>
            <a:spLocks noGrp="1"/>
          </p:cNvSpPr>
          <p:nvPr>
            <p:ph type="body"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Laurent Pérochon, VetAgro-Sup/UMR METAFORT, école ENVOL du 28/11 au 2/12 2016, La Rochelle</a:t>
            </a:r>
            <a:endParaRPr lang="fr-FR"/>
          </a:p>
        </p:txBody>
      </p:sp>
    </p:spTree>
    <p:extLst>
      <p:ext uri="{BB962C8B-B14F-4D97-AF65-F5344CB8AC3E}">
        <p14:creationId xmlns:p14="http://schemas.microsoft.com/office/powerpoint/2010/main" val="10563945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Control </a:t>
            </a:r>
            <a:r>
              <a:rPr lang="fr-FR" dirty="0" err="1" smtClean="0"/>
              <a:t>Nodes</a:t>
            </a:r>
            <a:r>
              <a:rPr lang="fr-FR" dirty="0" smtClean="0"/>
              <a:t>: </a:t>
            </a:r>
            <a:r>
              <a:rPr lang="fr-FR" dirty="0" err="1" smtClean="0"/>
              <a:t>Merge</a:t>
            </a:r>
            <a:r>
              <a:rPr lang="fr-FR" dirty="0" smtClean="0"/>
              <a:t> / </a:t>
            </a:r>
            <a:r>
              <a:rPr lang="fr-FR" dirty="0" err="1" smtClean="0"/>
              <a:t>Decision</a:t>
            </a:r>
            <a:r>
              <a:rPr lang="fr-FR" dirty="0" smtClean="0"/>
              <a:t> </a:t>
            </a:r>
            <a:r>
              <a:rPr lang="fr-FR" dirty="0" err="1" smtClean="0"/>
              <a:t>Node</a:t>
            </a:r>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10" name="ZoneTexte 9"/>
          <p:cNvSpPr txBox="1"/>
          <p:nvPr/>
        </p:nvSpPr>
        <p:spPr>
          <a:xfrm>
            <a:off x="2338776" y="2561549"/>
            <a:ext cx="1242648" cy="830997"/>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sz="2400" dirty="0" err="1" smtClean="0"/>
              <a:t>Merge</a:t>
            </a:r>
            <a:endParaRPr lang="fr-FR" sz="2400" dirty="0" smtClean="0"/>
          </a:p>
          <a:p>
            <a:r>
              <a:rPr lang="fr-FR" sz="2400" dirty="0" err="1" smtClean="0"/>
              <a:t>Decision</a:t>
            </a:r>
            <a:endParaRPr lang="fr-FR" sz="2400" dirty="0"/>
          </a:p>
        </p:txBody>
      </p:sp>
      <p:sp>
        <p:nvSpPr>
          <p:cNvPr id="11" name="ZoneTexte 10"/>
          <p:cNvSpPr txBox="1"/>
          <p:nvPr/>
        </p:nvSpPr>
        <p:spPr>
          <a:xfrm>
            <a:off x="3581424" y="2746214"/>
            <a:ext cx="824265"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sz="2400" dirty="0" err="1" smtClean="0"/>
              <a:t>node</a:t>
            </a:r>
            <a:endParaRPr lang="fr-FR" sz="2400" dirty="0"/>
          </a:p>
        </p:txBody>
      </p:sp>
      <p:sp>
        <p:nvSpPr>
          <p:cNvPr id="4" name="Losange 3"/>
          <p:cNvSpPr/>
          <p:nvPr/>
        </p:nvSpPr>
        <p:spPr>
          <a:xfrm>
            <a:off x="1884851" y="2591054"/>
            <a:ext cx="435428" cy="50074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grpSp>
        <p:nvGrpSpPr>
          <p:cNvPr id="5" name="Groupe 4"/>
          <p:cNvGrpSpPr/>
          <p:nvPr/>
        </p:nvGrpSpPr>
        <p:grpSpPr>
          <a:xfrm>
            <a:off x="4546148" y="1871680"/>
            <a:ext cx="2842529" cy="3078800"/>
            <a:chOff x="4546148" y="1871680"/>
            <a:chExt cx="2842529" cy="3078800"/>
          </a:xfrm>
        </p:grpSpPr>
        <p:cxnSp>
          <p:nvCxnSpPr>
            <p:cNvPr id="21" name="Connecteur droit avec flèche 20"/>
            <p:cNvCxnSpPr/>
            <p:nvPr/>
          </p:nvCxnSpPr>
          <p:spPr>
            <a:xfrm>
              <a:off x="4546148" y="2142449"/>
              <a:ext cx="1130300" cy="1270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6016624" y="2257165"/>
              <a:ext cx="1146176" cy="177458"/>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6111876" y="2148799"/>
              <a:ext cx="1130300" cy="1270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V="1">
              <a:off x="5988278" y="1871680"/>
              <a:ext cx="1174522" cy="158448"/>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4869228" y="2668298"/>
              <a:ext cx="1242648"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sz="2400" dirty="0" err="1" smtClean="0"/>
                <a:t>Decision</a:t>
              </a:r>
              <a:endParaRPr lang="fr-FR" sz="2400" dirty="0" smtClean="0"/>
            </a:p>
          </p:txBody>
        </p:sp>
        <p:sp>
          <p:nvSpPr>
            <p:cNvPr id="27" name="ZoneTexte 26"/>
            <p:cNvSpPr txBox="1"/>
            <p:nvPr/>
          </p:nvSpPr>
          <p:spPr>
            <a:xfrm>
              <a:off x="6096000" y="2668298"/>
              <a:ext cx="824265"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sz="2400" dirty="0" err="1" smtClean="0"/>
                <a:t>node</a:t>
              </a:r>
              <a:endParaRPr lang="fr-FR" sz="2400" dirty="0"/>
            </a:p>
          </p:txBody>
        </p:sp>
        <p:cxnSp>
          <p:nvCxnSpPr>
            <p:cNvPr id="29" name="Connecteur droit avec flèche 28"/>
            <p:cNvCxnSpPr/>
            <p:nvPr/>
          </p:nvCxnSpPr>
          <p:spPr>
            <a:xfrm flipV="1">
              <a:off x="6297839" y="4008838"/>
              <a:ext cx="1090838" cy="16662"/>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flipV="1">
              <a:off x="4771573" y="4150686"/>
              <a:ext cx="1216705" cy="172262"/>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a:off x="4771573" y="4025500"/>
              <a:ext cx="1130300" cy="1270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4771573" y="3728052"/>
              <a:ext cx="1216705" cy="225564"/>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Losange 44"/>
            <p:cNvSpPr/>
            <p:nvPr/>
          </p:nvSpPr>
          <p:spPr>
            <a:xfrm>
              <a:off x="5676448" y="1891666"/>
              <a:ext cx="435428" cy="50074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46" name="Losange 45"/>
            <p:cNvSpPr/>
            <p:nvPr/>
          </p:nvSpPr>
          <p:spPr>
            <a:xfrm>
              <a:off x="5862411" y="3775129"/>
              <a:ext cx="435428" cy="50074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49" name="ZoneTexte 48"/>
            <p:cNvSpPr txBox="1"/>
            <p:nvPr/>
          </p:nvSpPr>
          <p:spPr>
            <a:xfrm>
              <a:off x="5111666" y="4488815"/>
              <a:ext cx="1000210"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sz="2400" dirty="0" err="1" smtClean="0"/>
                <a:t>Merge</a:t>
              </a:r>
              <a:endParaRPr lang="fr-FR" sz="2400" dirty="0" smtClean="0"/>
            </a:p>
          </p:txBody>
        </p:sp>
        <p:sp>
          <p:nvSpPr>
            <p:cNvPr id="50" name="ZoneTexte 49"/>
            <p:cNvSpPr txBox="1"/>
            <p:nvPr/>
          </p:nvSpPr>
          <p:spPr>
            <a:xfrm>
              <a:off x="6096000" y="4488815"/>
              <a:ext cx="824265"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sz="2400" dirty="0" err="1" smtClean="0"/>
                <a:t>node</a:t>
              </a:r>
              <a:endParaRPr lang="fr-FR" sz="2400" dirty="0"/>
            </a:p>
          </p:txBody>
        </p:sp>
      </p:grpSp>
    </p:spTree>
    <p:extLst>
      <p:ext uri="{BB962C8B-B14F-4D97-AF65-F5344CB8AC3E}">
        <p14:creationId xmlns:p14="http://schemas.microsoft.com/office/powerpoint/2010/main" val="258201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Control </a:t>
            </a:r>
            <a:r>
              <a:rPr lang="fr-FR" dirty="0" err="1" smtClean="0"/>
              <a:t>Nodes</a:t>
            </a:r>
            <a:r>
              <a:rPr lang="fr-FR" dirty="0" smtClean="0"/>
              <a:t>: Initial / Final </a:t>
            </a:r>
            <a:r>
              <a:rPr lang="fr-FR" dirty="0" err="1" smtClean="0"/>
              <a:t>Node</a:t>
            </a:r>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10" name="ZoneTexte 9"/>
          <p:cNvSpPr txBox="1"/>
          <p:nvPr/>
        </p:nvSpPr>
        <p:spPr>
          <a:xfrm>
            <a:off x="1458429" y="2389480"/>
            <a:ext cx="885179"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sz="2400" dirty="0" smtClean="0"/>
              <a:t>Initial</a:t>
            </a:r>
          </a:p>
        </p:txBody>
      </p:sp>
      <p:sp>
        <p:nvSpPr>
          <p:cNvPr id="11" name="ZoneTexte 10"/>
          <p:cNvSpPr txBox="1"/>
          <p:nvPr/>
        </p:nvSpPr>
        <p:spPr>
          <a:xfrm>
            <a:off x="2251731" y="2389480"/>
            <a:ext cx="824265"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sz="2400" dirty="0" err="1" smtClean="0"/>
              <a:t>node</a:t>
            </a:r>
            <a:endParaRPr lang="fr-FR" sz="2400" dirty="0"/>
          </a:p>
        </p:txBody>
      </p:sp>
      <p:sp>
        <p:nvSpPr>
          <p:cNvPr id="26" name="ZoneTexte 25"/>
          <p:cNvSpPr txBox="1"/>
          <p:nvPr/>
        </p:nvSpPr>
        <p:spPr>
          <a:xfrm>
            <a:off x="3614710" y="2374383"/>
            <a:ext cx="1709122"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sz="2400" dirty="0" err="1" smtClean="0"/>
              <a:t>ActivityFinal</a:t>
            </a:r>
            <a:endParaRPr lang="fr-FR" sz="2400" dirty="0" smtClean="0"/>
          </a:p>
        </p:txBody>
      </p:sp>
      <p:sp>
        <p:nvSpPr>
          <p:cNvPr id="27" name="ZoneTexte 26"/>
          <p:cNvSpPr txBox="1"/>
          <p:nvPr/>
        </p:nvSpPr>
        <p:spPr>
          <a:xfrm>
            <a:off x="5271735" y="2374383"/>
            <a:ext cx="824265"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sz="2400" dirty="0" err="1" smtClean="0"/>
              <a:t>node</a:t>
            </a:r>
            <a:endParaRPr lang="fr-FR" sz="2400" dirty="0"/>
          </a:p>
        </p:txBody>
      </p:sp>
      <p:sp>
        <p:nvSpPr>
          <p:cNvPr id="49" name="ZoneTexte 48"/>
          <p:cNvSpPr txBox="1"/>
          <p:nvPr/>
        </p:nvSpPr>
        <p:spPr>
          <a:xfrm>
            <a:off x="3661133" y="4194901"/>
            <a:ext cx="1368067"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sz="2400" dirty="0" err="1" smtClean="0"/>
              <a:t>FlowFinal</a:t>
            </a:r>
            <a:endParaRPr lang="fr-FR" sz="2400" dirty="0" smtClean="0"/>
          </a:p>
        </p:txBody>
      </p:sp>
      <p:sp>
        <p:nvSpPr>
          <p:cNvPr id="50" name="ZoneTexte 49"/>
          <p:cNvSpPr txBox="1"/>
          <p:nvPr/>
        </p:nvSpPr>
        <p:spPr>
          <a:xfrm>
            <a:off x="5029200" y="4194901"/>
            <a:ext cx="824265"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sz="2400" dirty="0" err="1" smtClean="0"/>
              <a:t>node</a:t>
            </a:r>
            <a:endParaRPr lang="fr-FR" sz="2400" dirty="0"/>
          </a:p>
        </p:txBody>
      </p:sp>
      <p:sp>
        <p:nvSpPr>
          <p:cNvPr id="5" name="Ellipse 4"/>
          <p:cNvSpPr/>
          <p:nvPr/>
        </p:nvSpPr>
        <p:spPr>
          <a:xfrm>
            <a:off x="858432" y="2399815"/>
            <a:ext cx="391886" cy="370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5" name="Ellipse 24"/>
          <p:cNvSpPr/>
          <p:nvPr/>
        </p:nvSpPr>
        <p:spPr>
          <a:xfrm>
            <a:off x="4790972" y="1807200"/>
            <a:ext cx="391886" cy="370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8" name="Ellipse 27"/>
          <p:cNvSpPr/>
          <p:nvPr/>
        </p:nvSpPr>
        <p:spPr>
          <a:xfrm>
            <a:off x="4739643" y="1760353"/>
            <a:ext cx="494544" cy="46380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33" name="Ellipse 32"/>
          <p:cNvSpPr/>
          <p:nvPr/>
        </p:nvSpPr>
        <p:spPr>
          <a:xfrm>
            <a:off x="4655705" y="3686748"/>
            <a:ext cx="391886" cy="370114"/>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cxnSp>
        <p:nvCxnSpPr>
          <p:cNvPr id="7" name="Connecteur droit 6"/>
          <p:cNvCxnSpPr>
            <a:stCxn id="33" idx="1"/>
            <a:endCxn id="33" idx="5"/>
          </p:cNvCxnSpPr>
          <p:nvPr/>
        </p:nvCxnSpPr>
        <p:spPr>
          <a:xfrm>
            <a:off x="4713095" y="3740950"/>
            <a:ext cx="277106" cy="2617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Connecteur droit 8"/>
          <p:cNvCxnSpPr>
            <a:stCxn id="33" idx="7"/>
            <a:endCxn id="33" idx="3"/>
          </p:cNvCxnSpPr>
          <p:nvPr/>
        </p:nvCxnSpPr>
        <p:spPr>
          <a:xfrm flipH="1">
            <a:off x="4713095" y="3740950"/>
            <a:ext cx="277106" cy="26171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6096000" y="4194901"/>
            <a:ext cx="5841599" cy="461665"/>
          </a:xfrm>
          <a:prstGeom prst="rect">
            <a:avLst/>
          </a:prstGeom>
          <a:noFill/>
        </p:spPr>
        <p:txBody>
          <a:bodyPr wrap="none" rtlCol="0">
            <a:spAutoFit/>
          </a:bodyPr>
          <a:lstStyle/>
          <a:p>
            <a:r>
              <a:rPr lang="fr-FR" sz="2400" dirty="0" smtClean="0"/>
              <a:t>Un flux s’arrête, mais l’activité peut continuer</a:t>
            </a:r>
            <a:endParaRPr lang="fr-FR" sz="2400" dirty="0"/>
          </a:p>
        </p:txBody>
      </p:sp>
    </p:spTree>
    <p:extLst>
      <p:ext uri="{BB962C8B-B14F-4D97-AF65-F5344CB8AC3E}">
        <p14:creationId xmlns:p14="http://schemas.microsoft.com/office/powerpoint/2010/main" val="16098541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7599204" y="2340244"/>
            <a:ext cx="4543375" cy="1540391"/>
          </a:xfrm>
          <a:prstGeom prst="rect">
            <a:avLst/>
          </a:prstGeom>
        </p:spPr>
      </p:pic>
      <p:pic>
        <p:nvPicPr>
          <p:cNvPr id="10" name="Image 9"/>
          <p:cNvPicPr>
            <a:picLocks noChangeAspect="1"/>
          </p:cNvPicPr>
          <p:nvPr/>
        </p:nvPicPr>
        <p:blipFill>
          <a:blip r:embed="rId3"/>
          <a:stretch>
            <a:fillRect/>
          </a:stretch>
        </p:blipFill>
        <p:spPr>
          <a:xfrm>
            <a:off x="7599204" y="3821962"/>
            <a:ext cx="4543375" cy="1522107"/>
          </a:xfrm>
          <a:prstGeom prst="rect">
            <a:avLst/>
          </a:prstGeom>
        </p:spPr>
      </p:pic>
      <p:sp>
        <p:nvSpPr>
          <p:cNvPr id="25" name="Rectangle 24"/>
          <p:cNvSpPr/>
          <p:nvPr/>
        </p:nvSpPr>
        <p:spPr>
          <a:xfrm>
            <a:off x="6795650" y="4813052"/>
            <a:ext cx="1178528" cy="307777"/>
          </a:xfrm>
          <a:prstGeom prst="rect">
            <a:avLst/>
          </a:prstGeom>
        </p:spPr>
        <p:txBody>
          <a:bodyPr wrap="none">
            <a:spAutoFit/>
          </a:bodyPr>
          <a:lstStyle/>
          <a:p>
            <a:r>
              <a:rPr lang="fr-FR" sz="1400" dirty="0" smtClean="0">
                <a:latin typeface="TimesNewRomanPSMT"/>
              </a:rPr>
              <a:t>(OMG 2015)</a:t>
            </a:r>
            <a:endParaRPr lang="fr-FR" sz="1400" dirty="0"/>
          </a:p>
        </p:txBody>
      </p:sp>
      <p:sp>
        <p:nvSpPr>
          <p:cNvPr id="2" name="Titre 1"/>
          <p:cNvSpPr>
            <a:spLocks noGrp="1"/>
          </p:cNvSpPr>
          <p:nvPr>
            <p:ph type="title"/>
          </p:nvPr>
        </p:nvSpPr>
        <p:spPr/>
        <p:txBody>
          <a:bodyPr/>
          <a:lstStyle/>
          <a:p>
            <a:r>
              <a:rPr lang="fr-FR" dirty="0" err="1" smtClean="0"/>
              <a:t>ActivityEdge</a:t>
            </a:r>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6" name="ZoneTexte 5"/>
          <p:cNvSpPr txBox="1"/>
          <p:nvPr/>
        </p:nvSpPr>
        <p:spPr>
          <a:xfrm>
            <a:off x="1260245" y="2078588"/>
            <a:ext cx="1698478"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fr-FR" sz="2400" dirty="0" err="1" smtClean="0"/>
              <a:t>ControlFlow</a:t>
            </a:r>
            <a:endParaRPr lang="fr-FR" sz="2400" dirty="0" smtClean="0"/>
          </a:p>
        </p:txBody>
      </p:sp>
      <p:sp>
        <p:nvSpPr>
          <p:cNvPr id="8" name="ZoneTexte 7"/>
          <p:cNvSpPr txBox="1"/>
          <p:nvPr/>
        </p:nvSpPr>
        <p:spPr>
          <a:xfrm>
            <a:off x="9069838" y="1988597"/>
            <a:ext cx="1602106"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fr-FR" sz="2400" dirty="0" err="1" smtClean="0"/>
              <a:t>ObjectFlow</a:t>
            </a:r>
            <a:endParaRPr lang="fr-FR" sz="2400" dirty="0" smtClean="0"/>
          </a:p>
        </p:txBody>
      </p:sp>
      <p:sp>
        <p:nvSpPr>
          <p:cNvPr id="12" name="Triangle isocèle 11"/>
          <p:cNvSpPr/>
          <p:nvPr/>
        </p:nvSpPr>
        <p:spPr>
          <a:xfrm>
            <a:off x="5707159" y="793705"/>
            <a:ext cx="283028" cy="31568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cxnSp>
        <p:nvCxnSpPr>
          <p:cNvPr id="14" name="Connecteur droit 13"/>
          <p:cNvCxnSpPr/>
          <p:nvPr/>
        </p:nvCxnSpPr>
        <p:spPr>
          <a:xfrm flipV="1">
            <a:off x="2109482" y="1446559"/>
            <a:ext cx="7761410" cy="34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p:cNvCxnSpPr>
            <a:endCxn id="6" idx="0"/>
          </p:cNvCxnSpPr>
          <p:nvPr/>
        </p:nvCxnSpPr>
        <p:spPr>
          <a:xfrm>
            <a:off x="2109482" y="1480583"/>
            <a:ext cx="2" cy="5980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p:cNvCxnSpPr>
            <a:stCxn id="12" idx="3"/>
          </p:cNvCxnSpPr>
          <p:nvPr/>
        </p:nvCxnSpPr>
        <p:spPr>
          <a:xfrm flipH="1">
            <a:off x="5847253" y="1109390"/>
            <a:ext cx="1420" cy="3711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9870892" y="1449811"/>
            <a:ext cx="1" cy="598005"/>
          </a:xfrm>
          <a:prstGeom prst="line">
            <a:avLst/>
          </a:prstGeom>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4986600" y="348583"/>
            <a:ext cx="1721305"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fr-FR" sz="2400" dirty="0" err="1" smtClean="0"/>
              <a:t>ActivityEdge</a:t>
            </a:r>
            <a:endParaRPr lang="fr-FR" sz="2400" dirty="0" smtClean="0"/>
          </a:p>
        </p:txBody>
      </p:sp>
      <p:grpSp>
        <p:nvGrpSpPr>
          <p:cNvPr id="4" name="Groupe 3"/>
          <p:cNvGrpSpPr/>
          <p:nvPr/>
        </p:nvGrpSpPr>
        <p:grpSpPr>
          <a:xfrm>
            <a:off x="629932" y="641696"/>
            <a:ext cx="7351882" cy="3444258"/>
            <a:chOff x="629932" y="641696"/>
            <a:chExt cx="7351882" cy="3444258"/>
          </a:xfrm>
        </p:grpSpPr>
        <p:cxnSp>
          <p:nvCxnSpPr>
            <p:cNvPr id="21" name="Connecteur droit avec flèche 20"/>
            <p:cNvCxnSpPr/>
            <p:nvPr/>
          </p:nvCxnSpPr>
          <p:spPr>
            <a:xfrm>
              <a:off x="6788014" y="641696"/>
              <a:ext cx="119380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3" name="Image 22"/>
            <p:cNvPicPr>
              <a:picLocks noChangeAspect="1"/>
            </p:cNvPicPr>
            <p:nvPr/>
          </p:nvPicPr>
          <p:blipFill>
            <a:blip r:embed="rId4"/>
            <a:stretch>
              <a:fillRect/>
            </a:stretch>
          </p:blipFill>
          <p:spPr>
            <a:xfrm>
              <a:off x="629932" y="2562017"/>
              <a:ext cx="2959100" cy="1523937"/>
            </a:xfrm>
            <a:prstGeom prst="rect">
              <a:avLst/>
            </a:prstGeom>
          </p:spPr>
        </p:pic>
      </p:grpSp>
      <p:sp>
        <p:nvSpPr>
          <p:cNvPr id="24" name="Rectangle 23"/>
          <p:cNvSpPr/>
          <p:nvPr/>
        </p:nvSpPr>
        <p:spPr>
          <a:xfrm>
            <a:off x="269717" y="3821962"/>
            <a:ext cx="1178528" cy="307777"/>
          </a:xfrm>
          <a:prstGeom prst="rect">
            <a:avLst/>
          </a:prstGeom>
        </p:spPr>
        <p:txBody>
          <a:bodyPr wrap="none">
            <a:spAutoFit/>
          </a:bodyPr>
          <a:lstStyle/>
          <a:p>
            <a:r>
              <a:rPr lang="fr-FR" sz="1400" dirty="0" smtClean="0">
                <a:latin typeface="TimesNewRomanPSMT"/>
              </a:rPr>
              <a:t>(OMG 2015)</a:t>
            </a:r>
            <a:endParaRPr lang="fr-FR" sz="1400" dirty="0"/>
          </a:p>
        </p:txBody>
      </p:sp>
      <p:grpSp>
        <p:nvGrpSpPr>
          <p:cNvPr id="28" name="Groupe 27"/>
          <p:cNvGrpSpPr/>
          <p:nvPr/>
        </p:nvGrpSpPr>
        <p:grpSpPr>
          <a:xfrm>
            <a:off x="4456106" y="5147193"/>
            <a:ext cx="7261118" cy="1392655"/>
            <a:chOff x="4456106" y="5147193"/>
            <a:chExt cx="7261118" cy="1392655"/>
          </a:xfrm>
        </p:grpSpPr>
        <p:pic>
          <p:nvPicPr>
            <p:cNvPr id="26" name="Image 25"/>
            <p:cNvPicPr>
              <a:picLocks noChangeAspect="1"/>
            </p:cNvPicPr>
            <p:nvPr/>
          </p:nvPicPr>
          <p:blipFill>
            <a:blip r:embed="rId5"/>
            <a:stretch>
              <a:fillRect/>
            </a:stretch>
          </p:blipFill>
          <p:spPr>
            <a:xfrm>
              <a:off x="8364424" y="5311123"/>
              <a:ext cx="3352800" cy="1228725"/>
            </a:xfrm>
            <a:prstGeom prst="rect">
              <a:avLst/>
            </a:prstGeom>
          </p:spPr>
        </p:pic>
        <p:pic>
          <p:nvPicPr>
            <p:cNvPr id="27" name="Image 26"/>
            <p:cNvPicPr>
              <a:picLocks noChangeAspect="1"/>
            </p:cNvPicPr>
            <p:nvPr/>
          </p:nvPicPr>
          <p:blipFill>
            <a:blip r:embed="rId6"/>
            <a:stretch>
              <a:fillRect/>
            </a:stretch>
          </p:blipFill>
          <p:spPr>
            <a:xfrm>
              <a:off x="4456106" y="5147193"/>
              <a:ext cx="3525708" cy="1310895"/>
            </a:xfrm>
            <a:prstGeom prst="rect">
              <a:avLst/>
            </a:prstGeom>
          </p:spPr>
        </p:pic>
      </p:grpSp>
    </p:spTree>
    <p:extLst>
      <p:ext uri="{BB962C8B-B14F-4D97-AF65-F5344CB8AC3E}">
        <p14:creationId xmlns:p14="http://schemas.microsoft.com/office/powerpoint/2010/main" val="235818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535034" y="1147762"/>
            <a:ext cx="11458575" cy="5391150"/>
          </a:xfrm>
          <a:prstGeom prst="rect">
            <a:avLst/>
          </a:prstGeom>
        </p:spPr>
      </p:pic>
      <p:sp>
        <p:nvSpPr>
          <p:cNvPr id="2" name="Titre 1"/>
          <p:cNvSpPr>
            <a:spLocks noGrp="1"/>
          </p:cNvSpPr>
          <p:nvPr>
            <p:ph type="title"/>
          </p:nvPr>
        </p:nvSpPr>
        <p:spPr/>
        <p:txBody>
          <a:bodyPr/>
          <a:lstStyle/>
          <a:p>
            <a:r>
              <a:rPr lang="fr-FR" dirty="0" smtClean="0"/>
              <a:t>Activity: Exemple commenté</a:t>
            </a:r>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5" name="Rectangle 4"/>
          <p:cNvSpPr/>
          <p:nvPr/>
        </p:nvSpPr>
        <p:spPr>
          <a:xfrm>
            <a:off x="4727417" y="6168528"/>
            <a:ext cx="1178528" cy="307777"/>
          </a:xfrm>
          <a:prstGeom prst="rect">
            <a:avLst/>
          </a:prstGeom>
        </p:spPr>
        <p:txBody>
          <a:bodyPr wrap="none">
            <a:spAutoFit/>
          </a:bodyPr>
          <a:lstStyle/>
          <a:p>
            <a:r>
              <a:rPr lang="fr-FR" sz="1400" dirty="0" smtClean="0">
                <a:latin typeface="TimesNewRomanPSMT"/>
              </a:rPr>
              <a:t>(OMG 2015)</a:t>
            </a:r>
            <a:endParaRPr lang="fr-FR" sz="1400" dirty="0"/>
          </a:p>
        </p:txBody>
      </p:sp>
    </p:spTree>
    <p:extLst>
      <p:ext uri="{BB962C8B-B14F-4D97-AF65-F5344CB8AC3E}">
        <p14:creationId xmlns:p14="http://schemas.microsoft.com/office/powerpoint/2010/main" val="32306559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541337" y="1220249"/>
            <a:ext cx="11109325" cy="5112331"/>
          </a:xfrm>
          <a:prstGeom prst="rect">
            <a:avLst/>
          </a:prstGeom>
        </p:spPr>
      </p:pic>
      <p:sp>
        <p:nvSpPr>
          <p:cNvPr id="2" name="Titre 1"/>
          <p:cNvSpPr>
            <a:spLocks noGrp="1"/>
          </p:cNvSpPr>
          <p:nvPr>
            <p:ph type="title"/>
          </p:nvPr>
        </p:nvSpPr>
        <p:spPr/>
        <p:txBody>
          <a:bodyPr/>
          <a:lstStyle/>
          <a:p>
            <a:r>
              <a:rPr lang="fr-FR" dirty="0" smtClean="0"/>
              <a:t>Activity: Exemple complet</a:t>
            </a:r>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5" name="Rectangle 4"/>
          <p:cNvSpPr/>
          <p:nvPr/>
        </p:nvSpPr>
        <p:spPr>
          <a:xfrm>
            <a:off x="541337" y="6024803"/>
            <a:ext cx="1178528" cy="307777"/>
          </a:xfrm>
          <a:prstGeom prst="rect">
            <a:avLst/>
          </a:prstGeom>
        </p:spPr>
        <p:txBody>
          <a:bodyPr wrap="none">
            <a:spAutoFit/>
          </a:bodyPr>
          <a:lstStyle/>
          <a:p>
            <a:r>
              <a:rPr lang="fr-FR" sz="1400" dirty="0" smtClean="0">
                <a:latin typeface="TimesNewRomanPSMT"/>
              </a:rPr>
              <a:t>(OMG 2015)</a:t>
            </a:r>
            <a:endParaRPr lang="fr-FR" sz="1400" dirty="0"/>
          </a:p>
        </p:txBody>
      </p:sp>
      <p:sp>
        <p:nvSpPr>
          <p:cNvPr id="4" name="Ellipse 3"/>
          <p:cNvSpPr/>
          <p:nvPr/>
        </p:nvSpPr>
        <p:spPr>
          <a:xfrm>
            <a:off x="261257" y="2460171"/>
            <a:ext cx="2122714" cy="12954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1436913" y="1066758"/>
            <a:ext cx="9655629" cy="12954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412562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ActivityNode</a:t>
            </a:r>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4" name="ZoneTexte 3"/>
          <p:cNvSpPr txBox="1"/>
          <p:nvPr/>
        </p:nvSpPr>
        <p:spPr>
          <a:xfrm>
            <a:off x="838200" y="1453033"/>
            <a:ext cx="6408165" cy="461665"/>
          </a:xfrm>
          <a:prstGeom prst="rect">
            <a:avLst/>
          </a:prstGeom>
          <a:noFill/>
        </p:spPr>
        <p:txBody>
          <a:bodyPr wrap="none" rtlCol="0">
            <a:spAutoFit/>
          </a:bodyPr>
          <a:lstStyle/>
          <a:p>
            <a:r>
              <a:rPr lang="fr-FR" sz="2400" dirty="0" smtClean="0"/>
              <a:t>Modélise une étape individuelle dans un </a:t>
            </a:r>
            <a:r>
              <a:rPr lang="fr-FR" sz="2400" dirty="0" err="1" smtClean="0"/>
              <a:t>behavior</a:t>
            </a:r>
            <a:endParaRPr lang="fr-FR" sz="2400" dirty="0"/>
          </a:p>
        </p:txBody>
      </p:sp>
      <p:sp>
        <p:nvSpPr>
          <p:cNvPr id="5" name="ZoneTexte 4"/>
          <p:cNvSpPr txBox="1"/>
          <p:nvPr/>
        </p:nvSpPr>
        <p:spPr>
          <a:xfrm>
            <a:off x="5161813" y="1914698"/>
            <a:ext cx="1794082"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fr-FR" sz="2400" dirty="0" err="1" smtClean="0"/>
              <a:t>ActivityNode</a:t>
            </a:r>
            <a:endParaRPr lang="fr-FR" sz="2400" dirty="0" smtClean="0"/>
          </a:p>
        </p:txBody>
      </p:sp>
      <p:sp>
        <p:nvSpPr>
          <p:cNvPr id="6" name="ZoneTexte 5"/>
          <p:cNvSpPr txBox="1"/>
          <p:nvPr/>
        </p:nvSpPr>
        <p:spPr>
          <a:xfrm>
            <a:off x="1429558" y="3560973"/>
            <a:ext cx="1783053"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fr-FR" sz="2400" dirty="0" err="1" smtClean="0"/>
              <a:t>ControlNode</a:t>
            </a:r>
            <a:endParaRPr lang="fr-FR" sz="2400" dirty="0" smtClean="0"/>
          </a:p>
        </p:txBody>
      </p:sp>
      <p:sp>
        <p:nvSpPr>
          <p:cNvPr id="7" name="ZoneTexte 6"/>
          <p:cNvSpPr txBox="1"/>
          <p:nvPr/>
        </p:nvSpPr>
        <p:spPr>
          <a:xfrm>
            <a:off x="5250471" y="3530552"/>
            <a:ext cx="1686680"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fr-FR" sz="2400" dirty="0" err="1" smtClean="0"/>
              <a:t>ObjectNode</a:t>
            </a:r>
            <a:endParaRPr lang="fr-FR" sz="2400" dirty="0" smtClean="0"/>
          </a:p>
        </p:txBody>
      </p:sp>
      <p:sp>
        <p:nvSpPr>
          <p:cNvPr id="8" name="ZoneTexte 7"/>
          <p:cNvSpPr txBox="1"/>
          <p:nvPr/>
        </p:nvSpPr>
        <p:spPr>
          <a:xfrm>
            <a:off x="8975012" y="3456809"/>
            <a:ext cx="2214965" cy="830997"/>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fr-FR" sz="2400" dirty="0" err="1" smtClean="0"/>
              <a:t>ExecutableNode</a:t>
            </a:r>
            <a:endParaRPr lang="fr-FR" sz="2400" dirty="0" smtClean="0"/>
          </a:p>
          <a:p>
            <a:pPr algn="ctr"/>
            <a:r>
              <a:rPr lang="fr-FR" sz="2400" dirty="0" smtClean="0"/>
              <a:t>(</a:t>
            </a:r>
            <a:r>
              <a:rPr lang="fr-FR" sz="2400" dirty="0" err="1" smtClean="0"/>
              <a:t>ActionNode</a:t>
            </a:r>
            <a:r>
              <a:rPr lang="fr-FR" sz="2400" dirty="0" smtClean="0"/>
              <a:t>)</a:t>
            </a:r>
          </a:p>
        </p:txBody>
      </p:sp>
      <p:sp>
        <p:nvSpPr>
          <p:cNvPr id="9" name="ZoneTexte 8"/>
          <p:cNvSpPr txBox="1"/>
          <p:nvPr/>
        </p:nvSpPr>
        <p:spPr>
          <a:xfrm>
            <a:off x="776967" y="4147189"/>
            <a:ext cx="3088233" cy="830997"/>
          </a:xfrm>
          <a:prstGeom prst="rect">
            <a:avLst/>
          </a:prstGeom>
          <a:noFill/>
        </p:spPr>
        <p:txBody>
          <a:bodyPr wrap="square" rtlCol="0">
            <a:spAutoFit/>
          </a:bodyPr>
          <a:lstStyle/>
          <a:p>
            <a:pPr algn="ctr"/>
            <a:r>
              <a:rPr lang="fr-FR" sz="2400" dirty="0" smtClean="0"/>
              <a:t>Gère les flux sur les </a:t>
            </a:r>
            <a:r>
              <a:rPr lang="fr-FR" sz="2400" dirty="0" err="1" smtClean="0"/>
              <a:t>ActivityEdge</a:t>
            </a:r>
            <a:endParaRPr lang="fr-FR" sz="2400" dirty="0"/>
          </a:p>
        </p:txBody>
      </p:sp>
      <p:sp>
        <p:nvSpPr>
          <p:cNvPr id="10" name="ZoneTexte 9"/>
          <p:cNvSpPr txBox="1"/>
          <p:nvPr/>
        </p:nvSpPr>
        <p:spPr>
          <a:xfrm>
            <a:off x="4646374" y="4097785"/>
            <a:ext cx="2824959" cy="461665"/>
          </a:xfrm>
          <a:prstGeom prst="rect">
            <a:avLst/>
          </a:prstGeom>
          <a:noFill/>
        </p:spPr>
        <p:txBody>
          <a:bodyPr wrap="square" rtlCol="0">
            <a:spAutoFit/>
          </a:bodyPr>
          <a:lstStyle/>
          <a:p>
            <a:pPr algn="ctr"/>
            <a:r>
              <a:rPr lang="fr-FR" sz="2400" dirty="0" smtClean="0"/>
              <a:t>Reçoivent des objets</a:t>
            </a:r>
            <a:endParaRPr lang="fr-FR" sz="2400" dirty="0"/>
          </a:p>
        </p:txBody>
      </p:sp>
      <p:sp>
        <p:nvSpPr>
          <p:cNvPr id="11" name="ZoneTexte 10"/>
          <p:cNvSpPr txBox="1"/>
          <p:nvPr/>
        </p:nvSpPr>
        <p:spPr>
          <a:xfrm>
            <a:off x="8419792" y="4337253"/>
            <a:ext cx="3325403" cy="830997"/>
          </a:xfrm>
          <a:prstGeom prst="rect">
            <a:avLst/>
          </a:prstGeom>
          <a:noFill/>
        </p:spPr>
        <p:txBody>
          <a:bodyPr wrap="square" rtlCol="0">
            <a:spAutoFit/>
          </a:bodyPr>
          <a:lstStyle/>
          <a:p>
            <a:pPr algn="ctr"/>
            <a:r>
              <a:rPr lang="fr-FR" sz="2400" dirty="0" smtClean="0"/>
              <a:t>Entité élémentaire d’exécution.</a:t>
            </a:r>
          </a:p>
        </p:txBody>
      </p:sp>
      <p:sp>
        <p:nvSpPr>
          <p:cNvPr id="12" name="Triangle isocèle 11"/>
          <p:cNvSpPr/>
          <p:nvPr/>
        </p:nvSpPr>
        <p:spPr>
          <a:xfrm>
            <a:off x="5918761" y="2384950"/>
            <a:ext cx="283028" cy="31568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cxnSp>
        <p:nvCxnSpPr>
          <p:cNvPr id="14" name="Connecteur droit 13"/>
          <p:cNvCxnSpPr/>
          <p:nvPr/>
        </p:nvCxnSpPr>
        <p:spPr>
          <a:xfrm flipV="1">
            <a:off x="2321084" y="3037804"/>
            <a:ext cx="7761410" cy="34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p:cNvCxnSpPr>
            <a:endCxn id="6" idx="0"/>
          </p:cNvCxnSpPr>
          <p:nvPr/>
        </p:nvCxnSpPr>
        <p:spPr>
          <a:xfrm>
            <a:off x="2321084" y="2962968"/>
            <a:ext cx="1" cy="5980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p:cNvCxnSpPr>
            <a:stCxn id="12" idx="3"/>
          </p:cNvCxnSpPr>
          <p:nvPr/>
        </p:nvCxnSpPr>
        <p:spPr>
          <a:xfrm flipH="1">
            <a:off x="6058855" y="2700635"/>
            <a:ext cx="1420" cy="9384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10082494" y="3041056"/>
            <a:ext cx="1" cy="598005"/>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Image 18"/>
          <p:cNvPicPr>
            <a:picLocks noChangeAspect="1"/>
          </p:cNvPicPr>
          <p:nvPr/>
        </p:nvPicPr>
        <p:blipFill>
          <a:blip r:embed="rId2"/>
          <a:stretch>
            <a:fillRect/>
          </a:stretch>
        </p:blipFill>
        <p:spPr>
          <a:xfrm>
            <a:off x="994682" y="5069769"/>
            <a:ext cx="10115550" cy="1676400"/>
          </a:xfrm>
          <a:prstGeom prst="rect">
            <a:avLst/>
          </a:prstGeom>
        </p:spPr>
      </p:pic>
      <p:sp>
        <p:nvSpPr>
          <p:cNvPr id="13" name="Ellipse 12"/>
          <p:cNvSpPr/>
          <p:nvPr/>
        </p:nvSpPr>
        <p:spPr>
          <a:xfrm rot="2892942">
            <a:off x="3789542" y="2524332"/>
            <a:ext cx="2819400" cy="46907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572373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pic>
        <p:nvPicPr>
          <p:cNvPr id="4" name="Image 3"/>
          <p:cNvPicPr>
            <a:picLocks noChangeAspect="1"/>
          </p:cNvPicPr>
          <p:nvPr/>
        </p:nvPicPr>
        <p:blipFill>
          <a:blip r:embed="rId2"/>
          <a:stretch>
            <a:fillRect/>
          </a:stretch>
        </p:blipFill>
        <p:spPr>
          <a:xfrm>
            <a:off x="2924175" y="311150"/>
            <a:ext cx="9267825" cy="6410325"/>
          </a:xfrm>
          <a:prstGeom prst="rect">
            <a:avLst/>
          </a:prstGeom>
        </p:spPr>
      </p:pic>
      <p:sp>
        <p:nvSpPr>
          <p:cNvPr id="2" name="Titre 1"/>
          <p:cNvSpPr>
            <a:spLocks noGrp="1"/>
          </p:cNvSpPr>
          <p:nvPr>
            <p:ph type="title"/>
          </p:nvPr>
        </p:nvSpPr>
        <p:spPr/>
        <p:txBody>
          <a:bodyPr/>
          <a:lstStyle/>
          <a:p>
            <a:r>
              <a:rPr lang="fr-FR" dirty="0" err="1"/>
              <a:t>ObjectNode</a:t>
            </a:r>
            <a:endParaRPr lang="fr-FR" dirty="0"/>
          </a:p>
        </p:txBody>
      </p:sp>
    </p:spTree>
    <p:extLst>
      <p:ext uri="{BB962C8B-B14F-4D97-AF65-F5344CB8AC3E}">
        <p14:creationId xmlns:p14="http://schemas.microsoft.com/office/powerpoint/2010/main" val="2794077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pic>
        <p:nvPicPr>
          <p:cNvPr id="4" name="Image 3"/>
          <p:cNvPicPr>
            <a:picLocks noChangeAspect="1"/>
          </p:cNvPicPr>
          <p:nvPr/>
        </p:nvPicPr>
        <p:blipFill>
          <a:blip r:embed="rId2"/>
          <a:stretch>
            <a:fillRect/>
          </a:stretch>
        </p:blipFill>
        <p:spPr>
          <a:xfrm>
            <a:off x="2924175" y="311150"/>
            <a:ext cx="9267825" cy="6410325"/>
          </a:xfrm>
          <a:prstGeom prst="rect">
            <a:avLst/>
          </a:prstGeom>
        </p:spPr>
      </p:pic>
      <p:sp>
        <p:nvSpPr>
          <p:cNvPr id="2" name="Titre 1"/>
          <p:cNvSpPr>
            <a:spLocks noGrp="1"/>
          </p:cNvSpPr>
          <p:nvPr>
            <p:ph type="title"/>
          </p:nvPr>
        </p:nvSpPr>
        <p:spPr/>
        <p:txBody>
          <a:bodyPr/>
          <a:lstStyle/>
          <a:p>
            <a:r>
              <a:rPr lang="fr-FR" dirty="0" err="1"/>
              <a:t>ObjectNode</a:t>
            </a:r>
            <a:endParaRPr lang="fr-FR" dirty="0"/>
          </a:p>
        </p:txBody>
      </p:sp>
      <p:sp>
        <p:nvSpPr>
          <p:cNvPr id="5" name="ZoneTexte 4"/>
          <p:cNvSpPr txBox="1"/>
          <p:nvPr/>
        </p:nvSpPr>
        <p:spPr>
          <a:xfrm>
            <a:off x="3918264" y="311150"/>
            <a:ext cx="627864" cy="36933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fr-FR" dirty="0" smtClean="0"/>
              <a:t>Type</a:t>
            </a:r>
          </a:p>
        </p:txBody>
      </p:sp>
      <p:sp>
        <p:nvSpPr>
          <p:cNvPr id="6" name="ZoneTexte 5"/>
          <p:cNvSpPr txBox="1"/>
          <p:nvPr/>
        </p:nvSpPr>
        <p:spPr>
          <a:xfrm>
            <a:off x="11233464" y="3516312"/>
            <a:ext cx="627864" cy="36933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fr-FR" dirty="0" smtClean="0"/>
              <a:t>Type</a:t>
            </a:r>
          </a:p>
        </p:txBody>
      </p:sp>
      <p:sp>
        <p:nvSpPr>
          <p:cNvPr id="7" name="ZoneTexte 6"/>
          <p:cNvSpPr txBox="1"/>
          <p:nvPr/>
        </p:nvSpPr>
        <p:spPr>
          <a:xfrm>
            <a:off x="8606327" y="2049502"/>
            <a:ext cx="1820563" cy="36933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fr-FR" dirty="0" smtClean="0"/>
              <a:t>Nb max de jetons</a:t>
            </a:r>
          </a:p>
        </p:txBody>
      </p:sp>
      <p:grpSp>
        <p:nvGrpSpPr>
          <p:cNvPr id="15" name="Groupe 14"/>
          <p:cNvGrpSpPr/>
          <p:nvPr/>
        </p:nvGrpSpPr>
        <p:grpSpPr>
          <a:xfrm>
            <a:off x="3636304" y="1491343"/>
            <a:ext cx="7107896" cy="4066455"/>
            <a:chOff x="3636304" y="1491343"/>
            <a:chExt cx="7107896" cy="4066455"/>
          </a:xfrm>
        </p:grpSpPr>
        <p:sp>
          <p:nvSpPr>
            <p:cNvPr id="8" name="ZoneTexte 7"/>
            <p:cNvSpPr txBox="1"/>
            <p:nvPr/>
          </p:nvSpPr>
          <p:spPr>
            <a:xfrm>
              <a:off x="3636304" y="2062593"/>
              <a:ext cx="2618024" cy="36933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fr-FR" dirty="0" smtClean="0"/>
                <a:t>Ordre de sortie des jetons</a:t>
              </a:r>
            </a:p>
          </p:txBody>
        </p:sp>
        <p:cxnSp>
          <p:nvCxnSpPr>
            <p:cNvPr id="10" name="Connecteur droit 9"/>
            <p:cNvCxnSpPr/>
            <p:nvPr/>
          </p:nvCxnSpPr>
          <p:spPr>
            <a:xfrm>
              <a:off x="6254328" y="2418834"/>
              <a:ext cx="3608129" cy="2468852"/>
            </a:xfrm>
            <a:prstGeom prst="line">
              <a:avLst/>
            </a:prstGeom>
            <a:ln/>
          </p:spPr>
          <p:style>
            <a:lnRef idx="3">
              <a:schemeClr val="accent6"/>
            </a:lnRef>
            <a:fillRef idx="0">
              <a:schemeClr val="accent6"/>
            </a:fillRef>
            <a:effectRef idx="2">
              <a:schemeClr val="accent6"/>
            </a:effectRef>
            <a:fontRef idx="minor">
              <a:schemeClr val="tx1"/>
            </a:fontRef>
          </p:style>
        </p:cxnSp>
        <p:sp>
          <p:nvSpPr>
            <p:cNvPr id="11" name="Ellipse 10"/>
            <p:cNvSpPr/>
            <p:nvPr/>
          </p:nvSpPr>
          <p:spPr>
            <a:xfrm>
              <a:off x="9862457" y="5232134"/>
              <a:ext cx="881743" cy="325664"/>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p:cNvCxnSpPr>
              <a:stCxn id="11" idx="0"/>
            </p:cNvCxnSpPr>
            <p:nvPr/>
          </p:nvCxnSpPr>
          <p:spPr>
            <a:xfrm flipH="1" flipV="1">
              <a:off x="10057127" y="1491343"/>
              <a:ext cx="246202" cy="3740791"/>
            </a:xfrm>
            <a:prstGeom prst="line">
              <a:avLst/>
            </a:prstGeom>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409957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ObjectNode</a:t>
            </a:r>
            <a:r>
              <a:rPr lang="fr-FR" dirty="0" smtClean="0"/>
              <a:t> (</a:t>
            </a:r>
            <a:r>
              <a:rPr lang="fr-FR" dirty="0" err="1" smtClean="0"/>
              <a:t>ActivityParameterNode</a:t>
            </a:r>
            <a:r>
              <a:rPr lang="fr-FR" dirty="0" smtClean="0"/>
              <a:t>)</a:t>
            </a:r>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pic>
        <p:nvPicPr>
          <p:cNvPr id="5" name="Image 4"/>
          <p:cNvPicPr>
            <a:picLocks noChangeAspect="1"/>
          </p:cNvPicPr>
          <p:nvPr/>
        </p:nvPicPr>
        <p:blipFill>
          <a:blip r:embed="rId2"/>
          <a:stretch>
            <a:fillRect/>
          </a:stretch>
        </p:blipFill>
        <p:spPr>
          <a:xfrm>
            <a:off x="43544" y="1690688"/>
            <a:ext cx="12089415" cy="3414032"/>
          </a:xfrm>
          <a:prstGeom prst="rect">
            <a:avLst/>
          </a:prstGeom>
        </p:spPr>
      </p:pic>
      <p:sp>
        <p:nvSpPr>
          <p:cNvPr id="6" name="Rectangle 5"/>
          <p:cNvSpPr/>
          <p:nvPr/>
        </p:nvSpPr>
        <p:spPr>
          <a:xfrm>
            <a:off x="923227" y="5104720"/>
            <a:ext cx="1178528" cy="307777"/>
          </a:xfrm>
          <a:prstGeom prst="rect">
            <a:avLst/>
          </a:prstGeom>
        </p:spPr>
        <p:txBody>
          <a:bodyPr wrap="none">
            <a:spAutoFit/>
          </a:bodyPr>
          <a:lstStyle/>
          <a:p>
            <a:r>
              <a:rPr lang="fr-FR" sz="1400" dirty="0" smtClean="0">
                <a:latin typeface="TimesNewRomanPSMT"/>
              </a:rPr>
              <a:t>(OMG 2015)</a:t>
            </a:r>
            <a:endParaRPr lang="fr-FR" sz="1400" dirty="0"/>
          </a:p>
        </p:txBody>
      </p:sp>
      <p:sp>
        <p:nvSpPr>
          <p:cNvPr id="7" name="Rogner et arrondir un rectangle à un seul coin 6"/>
          <p:cNvSpPr/>
          <p:nvPr/>
        </p:nvSpPr>
        <p:spPr>
          <a:xfrm>
            <a:off x="9849757" y="179740"/>
            <a:ext cx="1790700" cy="876320"/>
          </a:xfrm>
          <a:prstGeom prst="snip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400" dirty="0" smtClean="0"/>
              <a:t>Exception</a:t>
            </a:r>
            <a:endParaRPr lang="fr-FR" sz="2400" dirty="0"/>
          </a:p>
        </p:txBody>
      </p:sp>
      <p:cxnSp>
        <p:nvCxnSpPr>
          <p:cNvPr id="8" name="Connecteur droit 7"/>
          <p:cNvCxnSpPr/>
          <p:nvPr/>
        </p:nvCxnSpPr>
        <p:spPr>
          <a:xfrm>
            <a:off x="10765971" y="1088571"/>
            <a:ext cx="1066800" cy="602117"/>
          </a:xfrm>
          <a:prstGeom prst="line">
            <a:avLst/>
          </a:prstGeom>
          <a:ln>
            <a:prstDash val="dash"/>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6441469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Activity: </a:t>
            </a:r>
            <a:r>
              <a:rPr lang="fr-FR" dirty="0" err="1" smtClean="0"/>
              <a:t>swimlanes</a:t>
            </a:r>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4" name="ZoneTexte 3"/>
          <p:cNvSpPr txBox="1"/>
          <p:nvPr/>
        </p:nvSpPr>
        <p:spPr>
          <a:xfrm>
            <a:off x="838200" y="1506022"/>
            <a:ext cx="5749459" cy="369332"/>
          </a:xfrm>
          <a:prstGeom prst="rect">
            <a:avLst/>
          </a:prstGeom>
          <a:noFill/>
        </p:spPr>
        <p:txBody>
          <a:bodyPr wrap="none" rtlCol="0">
            <a:spAutoFit/>
          </a:bodyPr>
          <a:lstStyle/>
          <a:p>
            <a:r>
              <a:rPr lang="fr-FR" dirty="0" smtClean="0"/>
              <a:t>Pour indiquer les acteurs qui envoient et ceux qui reçoivent</a:t>
            </a:r>
            <a:endParaRPr lang="fr-FR" dirty="0"/>
          </a:p>
        </p:txBody>
      </p:sp>
      <p:pic>
        <p:nvPicPr>
          <p:cNvPr id="5" name="Image 4"/>
          <p:cNvPicPr>
            <a:picLocks noChangeAspect="1"/>
          </p:cNvPicPr>
          <p:nvPr/>
        </p:nvPicPr>
        <p:blipFill>
          <a:blip r:embed="rId2"/>
          <a:stretch>
            <a:fillRect/>
          </a:stretch>
        </p:blipFill>
        <p:spPr>
          <a:xfrm>
            <a:off x="1277984" y="1907123"/>
            <a:ext cx="9972675" cy="4048125"/>
          </a:xfrm>
          <a:prstGeom prst="rect">
            <a:avLst/>
          </a:prstGeom>
        </p:spPr>
      </p:pic>
      <p:sp>
        <p:nvSpPr>
          <p:cNvPr id="6" name="Rectangle 5"/>
          <p:cNvSpPr/>
          <p:nvPr/>
        </p:nvSpPr>
        <p:spPr>
          <a:xfrm>
            <a:off x="1512491" y="5833128"/>
            <a:ext cx="1178528" cy="307777"/>
          </a:xfrm>
          <a:prstGeom prst="rect">
            <a:avLst/>
          </a:prstGeom>
        </p:spPr>
        <p:txBody>
          <a:bodyPr wrap="none">
            <a:spAutoFit/>
          </a:bodyPr>
          <a:lstStyle/>
          <a:p>
            <a:r>
              <a:rPr lang="fr-FR" sz="1400" dirty="0" smtClean="0">
                <a:latin typeface="TimesNewRomanPSMT"/>
              </a:rPr>
              <a:t>(OMG 2015)</a:t>
            </a:r>
            <a:endParaRPr lang="fr-FR" sz="1400" dirty="0"/>
          </a:p>
        </p:txBody>
      </p:sp>
      <p:grpSp>
        <p:nvGrpSpPr>
          <p:cNvPr id="9" name="Groupe 8"/>
          <p:cNvGrpSpPr/>
          <p:nvPr/>
        </p:nvGrpSpPr>
        <p:grpSpPr>
          <a:xfrm>
            <a:off x="7150100" y="2540000"/>
            <a:ext cx="2222500" cy="2279650"/>
            <a:chOff x="7150100" y="2540000"/>
            <a:chExt cx="2222500" cy="2279650"/>
          </a:xfrm>
        </p:grpSpPr>
        <p:sp>
          <p:nvSpPr>
            <p:cNvPr id="7" name="Rectangle 6"/>
            <p:cNvSpPr/>
            <p:nvPr/>
          </p:nvSpPr>
          <p:spPr>
            <a:xfrm>
              <a:off x="7150100" y="2540000"/>
              <a:ext cx="1485900" cy="33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7708900" y="4438650"/>
              <a:ext cx="16637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Rogner et arrondir un rectangle à un seul coin 9"/>
          <p:cNvSpPr/>
          <p:nvPr/>
        </p:nvSpPr>
        <p:spPr>
          <a:xfrm>
            <a:off x="6997700" y="0"/>
            <a:ext cx="1790700" cy="1404402"/>
          </a:xfrm>
          <a:prstGeom prst="snip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400" dirty="0" smtClean="0"/>
              <a:t>Demande de</a:t>
            </a:r>
          </a:p>
          <a:p>
            <a:pPr algn="ctr"/>
            <a:r>
              <a:rPr lang="fr-FR" sz="2400" dirty="0" smtClean="0"/>
              <a:t>Devis</a:t>
            </a:r>
            <a:endParaRPr lang="fr-FR" sz="2400" dirty="0"/>
          </a:p>
        </p:txBody>
      </p:sp>
      <p:cxnSp>
        <p:nvCxnSpPr>
          <p:cNvPr id="12" name="Connecteur droit 11"/>
          <p:cNvCxnSpPr/>
          <p:nvPr/>
        </p:nvCxnSpPr>
        <p:spPr>
          <a:xfrm flipH="1">
            <a:off x="6587659" y="1404402"/>
            <a:ext cx="410041" cy="1390650"/>
          </a:xfrm>
          <a:prstGeom prst="line">
            <a:avLst/>
          </a:prstGeom>
          <a:ln>
            <a:prstDash val="dash"/>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55487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éléments de base</a:t>
            </a:r>
            <a:endParaRPr lang="fr-FR" dirty="0"/>
          </a:p>
        </p:txBody>
      </p:sp>
      <p:sp>
        <p:nvSpPr>
          <p:cNvPr id="4" name="ZoneTexte 3"/>
          <p:cNvSpPr txBox="1"/>
          <p:nvPr/>
        </p:nvSpPr>
        <p:spPr>
          <a:xfrm>
            <a:off x="701788" y="2378573"/>
            <a:ext cx="1677062" cy="58477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sz="3200" dirty="0" smtClean="0"/>
              <a:t>Classifier</a:t>
            </a:r>
            <a:endParaRPr lang="fr-FR" sz="3200" dirty="0"/>
          </a:p>
        </p:txBody>
      </p:sp>
      <p:sp>
        <p:nvSpPr>
          <p:cNvPr id="5" name="ZoneTexte 4"/>
          <p:cNvSpPr txBox="1"/>
          <p:nvPr/>
        </p:nvSpPr>
        <p:spPr>
          <a:xfrm>
            <a:off x="5252245" y="2378573"/>
            <a:ext cx="1111394" cy="58477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sz="3200" dirty="0" smtClean="0"/>
              <a:t>Event</a:t>
            </a:r>
            <a:endParaRPr lang="fr-FR" sz="3200" dirty="0"/>
          </a:p>
        </p:txBody>
      </p:sp>
      <p:sp>
        <p:nvSpPr>
          <p:cNvPr id="6" name="ZoneTexte 5"/>
          <p:cNvSpPr txBox="1"/>
          <p:nvPr/>
        </p:nvSpPr>
        <p:spPr>
          <a:xfrm>
            <a:off x="9179551" y="2378573"/>
            <a:ext cx="1657441" cy="58477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sz="3200" dirty="0" err="1" smtClean="0"/>
              <a:t>Behavior</a:t>
            </a:r>
            <a:endParaRPr lang="fr-FR" sz="3200" dirty="0"/>
          </a:p>
        </p:txBody>
      </p:sp>
      <p:sp>
        <p:nvSpPr>
          <p:cNvPr id="7" name="ZoneTexte 6"/>
          <p:cNvSpPr txBox="1"/>
          <p:nvPr/>
        </p:nvSpPr>
        <p:spPr>
          <a:xfrm>
            <a:off x="106345" y="3072936"/>
            <a:ext cx="2867947" cy="830997"/>
          </a:xfrm>
          <a:prstGeom prst="rect">
            <a:avLst/>
          </a:prstGeom>
          <a:noFill/>
        </p:spPr>
        <p:txBody>
          <a:bodyPr wrap="square" rtlCol="0">
            <a:spAutoFit/>
          </a:bodyPr>
          <a:lstStyle/>
          <a:p>
            <a:pPr algn="ctr"/>
            <a:r>
              <a:rPr lang="fr-FR" sz="2400" dirty="0" smtClean="0"/>
              <a:t>Décrit un ensemble d’objets (attributs …)</a:t>
            </a:r>
            <a:endParaRPr lang="fr-FR" sz="2400" dirty="0"/>
          </a:p>
        </p:txBody>
      </p:sp>
      <p:sp>
        <p:nvSpPr>
          <p:cNvPr id="8" name="ZoneTexte 7"/>
          <p:cNvSpPr txBox="1"/>
          <p:nvPr/>
        </p:nvSpPr>
        <p:spPr>
          <a:xfrm>
            <a:off x="4248986" y="3216825"/>
            <a:ext cx="3256462" cy="1938992"/>
          </a:xfrm>
          <a:prstGeom prst="rect">
            <a:avLst/>
          </a:prstGeom>
          <a:noFill/>
        </p:spPr>
        <p:txBody>
          <a:bodyPr wrap="square" rtlCol="0">
            <a:spAutoFit/>
          </a:bodyPr>
          <a:lstStyle/>
          <a:p>
            <a:pPr algn="ctr"/>
            <a:r>
              <a:rPr lang="fr-FR" sz="2400" dirty="0" smtClean="0"/>
              <a:t>Décrit un ensemble d’occurrences possibles. Une occurrence est quelque chose qui survient.</a:t>
            </a:r>
            <a:endParaRPr lang="fr-FR" dirty="0"/>
          </a:p>
        </p:txBody>
      </p:sp>
      <p:sp>
        <p:nvSpPr>
          <p:cNvPr id="9" name="ZoneTexte 8"/>
          <p:cNvSpPr txBox="1"/>
          <p:nvPr/>
        </p:nvSpPr>
        <p:spPr>
          <a:xfrm>
            <a:off x="8480808" y="3258390"/>
            <a:ext cx="3054926" cy="1200329"/>
          </a:xfrm>
          <a:prstGeom prst="rect">
            <a:avLst/>
          </a:prstGeom>
          <a:noFill/>
        </p:spPr>
        <p:txBody>
          <a:bodyPr wrap="square" rtlCol="0">
            <a:spAutoFit/>
          </a:bodyPr>
          <a:lstStyle/>
          <a:p>
            <a:pPr algn="ctr"/>
            <a:r>
              <a:rPr lang="fr-FR" sz="2400" dirty="0" smtClean="0"/>
              <a:t>Décrit un ensemble d’exécutions possibles (ensemble d’actions)</a:t>
            </a:r>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10" name="Rectangle 9"/>
          <p:cNvSpPr/>
          <p:nvPr/>
        </p:nvSpPr>
        <p:spPr>
          <a:xfrm>
            <a:off x="168322" y="3903933"/>
            <a:ext cx="6096000" cy="2862322"/>
          </a:xfrm>
          <a:prstGeom prst="rect">
            <a:avLst/>
          </a:prstGeom>
        </p:spPr>
        <p:txBody>
          <a:bodyPr>
            <a:spAutoFit/>
          </a:bodyPr>
          <a:lstStyle/>
          <a:p>
            <a:pPr>
              <a:buFont typeface="Arial" panose="020B0604020202020204" pitchFamily="34" charset="0"/>
              <a:buChar char="•"/>
            </a:pPr>
            <a:r>
              <a:rPr lang="en-US" dirty="0"/>
              <a:t>Actor</a:t>
            </a:r>
          </a:p>
          <a:p>
            <a:pPr>
              <a:buFont typeface="Arial" panose="020B0604020202020204" pitchFamily="34" charset="0"/>
              <a:buChar char="•"/>
            </a:pPr>
            <a:r>
              <a:rPr lang="en-US" dirty="0"/>
              <a:t>Association</a:t>
            </a:r>
          </a:p>
          <a:p>
            <a:pPr>
              <a:buFont typeface="Arial" panose="020B0604020202020204" pitchFamily="34" charset="0"/>
              <a:buChar char="•"/>
            </a:pPr>
            <a:r>
              <a:rPr lang="en-US" dirty="0"/>
              <a:t>Class</a:t>
            </a:r>
          </a:p>
          <a:p>
            <a:pPr>
              <a:buFont typeface="Arial" panose="020B0604020202020204" pitchFamily="34" charset="0"/>
              <a:buChar char="•"/>
            </a:pPr>
            <a:r>
              <a:rPr lang="en-US" dirty="0"/>
              <a:t>Component</a:t>
            </a:r>
          </a:p>
          <a:p>
            <a:pPr>
              <a:buFont typeface="Arial" panose="020B0604020202020204" pitchFamily="34" charset="0"/>
              <a:buChar char="•"/>
            </a:pPr>
            <a:r>
              <a:rPr lang="en-US" dirty="0"/>
              <a:t>Datatype</a:t>
            </a:r>
          </a:p>
          <a:p>
            <a:pPr>
              <a:buFont typeface="Arial" panose="020B0604020202020204" pitchFamily="34" charset="0"/>
              <a:buChar char="•"/>
            </a:pPr>
            <a:r>
              <a:rPr lang="en-US" dirty="0"/>
              <a:t>Interface</a:t>
            </a:r>
          </a:p>
          <a:p>
            <a:pPr>
              <a:buFont typeface="Arial" panose="020B0604020202020204" pitchFamily="34" charset="0"/>
              <a:buChar char="•"/>
            </a:pPr>
            <a:r>
              <a:rPr lang="en-US" dirty="0"/>
              <a:t>Node</a:t>
            </a:r>
          </a:p>
          <a:p>
            <a:pPr>
              <a:buFont typeface="Arial" panose="020B0604020202020204" pitchFamily="34" charset="0"/>
              <a:buChar char="•"/>
            </a:pPr>
            <a:r>
              <a:rPr lang="en-US" dirty="0"/>
              <a:t>Signal</a:t>
            </a:r>
          </a:p>
          <a:p>
            <a:pPr>
              <a:buFont typeface="Arial" panose="020B0604020202020204" pitchFamily="34" charset="0"/>
              <a:buChar char="•"/>
            </a:pPr>
            <a:r>
              <a:rPr lang="en-US" dirty="0"/>
              <a:t>Subsystem</a:t>
            </a:r>
          </a:p>
          <a:p>
            <a:pPr>
              <a:buFont typeface="Arial" panose="020B0604020202020204" pitchFamily="34" charset="0"/>
              <a:buChar char="•"/>
            </a:pPr>
            <a:r>
              <a:rPr lang="en-US" dirty="0"/>
              <a:t>Use Case</a:t>
            </a:r>
          </a:p>
        </p:txBody>
      </p:sp>
    </p:spTree>
    <p:extLst>
      <p:ext uri="{BB962C8B-B14F-4D97-AF65-F5344CB8AC3E}">
        <p14:creationId xmlns:p14="http://schemas.microsoft.com/office/powerpoint/2010/main" val="19724285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535034" y="1147762"/>
            <a:ext cx="11458575" cy="5391150"/>
          </a:xfrm>
          <a:prstGeom prst="rect">
            <a:avLst/>
          </a:prstGeom>
        </p:spPr>
      </p:pic>
      <p:sp>
        <p:nvSpPr>
          <p:cNvPr id="2" name="Titre 1"/>
          <p:cNvSpPr>
            <a:spLocks noGrp="1"/>
          </p:cNvSpPr>
          <p:nvPr>
            <p:ph type="title"/>
          </p:nvPr>
        </p:nvSpPr>
        <p:spPr/>
        <p:txBody>
          <a:bodyPr/>
          <a:lstStyle/>
          <a:p>
            <a:r>
              <a:rPr lang="fr-FR" dirty="0" smtClean="0"/>
              <a:t>Activity: exemple avec 2 acteurs</a:t>
            </a:r>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5" name="Rectangle 4"/>
          <p:cNvSpPr/>
          <p:nvPr/>
        </p:nvSpPr>
        <p:spPr>
          <a:xfrm>
            <a:off x="4727417" y="6168528"/>
            <a:ext cx="1178528" cy="307777"/>
          </a:xfrm>
          <a:prstGeom prst="rect">
            <a:avLst/>
          </a:prstGeom>
        </p:spPr>
        <p:txBody>
          <a:bodyPr wrap="none">
            <a:spAutoFit/>
          </a:bodyPr>
          <a:lstStyle/>
          <a:p>
            <a:r>
              <a:rPr lang="fr-FR" sz="1400" dirty="0" smtClean="0">
                <a:latin typeface="TimesNewRomanPSMT"/>
              </a:rPr>
              <a:t>(OMG 2015)</a:t>
            </a:r>
            <a:endParaRPr lang="fr-FR" sz="1400" dirty="0"/>
          </a:p>
        </p:txBody>
      </p:sp>
      <p:sp>
        <p:nvSpPr>
          <p:cNvPr id="7" name="Ellipse 6"/>
          <p:cNvSpPr/>
          <p:nvPr/>
        </p:nvSpPr>
        <p:spPr>
          <a:xfrm>
            <a:off x="4158343" y="4430486"/>
            <a:ext cx="1981200" cy="1284514"/>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648040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5" name="Rectangle 4"/>
          <p:cNvSpPr/>
          <p:nvPr/>
        </p:nvSpPr>
        <p:spPr>
          <a:xfrm>
            <a:off x="3646714" y="97971"/>
            <a:ext cx="8436429" cy="67600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p:cNvCxnSpPr>
            <a:stCxn id="5" idx="0"/>
            <a:endCxn id="5" idx="2"/>
          </p:cNvCxnSpPr>
          <p:nvPr/>
        </p:nvCxnSpPr>
        <p:spPr>
          <a:xfrm>
            <a:off x="7864929" y="97971"/>
            <a:ext cx="0" cy="6760029"/>
          </a:xfrm>
          <a:prstGeom prst="line">
            <a:avLst/>
          </a:prstGeom>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302969" y="27708"/>
            <a:ext cx="1043363" cy="369332"/>
          </a:xfrm>
          <a:prstGeom prst="rect">
            <a:avLst/>
          </a:prstGeom>
          <a:noFill/>
        </p:spPr>
        <p:txBody>
          <a:bodyPr wrap="none" rtlCol="0">
            <a:spAutoFit/>
          </a:bodyPr>
          <a:lstStyle/>
          <a:p>
            <a:r>
              <a:rPr lang="fr-FR" dirty="0" smtClean="0"/>
              <a:t>Acheteur</a:t>
            </a:r>
            <a:endParaRPr lang="fr-FR" dirty="0"/>
          </a:p>
        </p:txBody>
      </p:sp>
      <p:sp>
        <p:nvSpPr>
          <p:cNvPr id="10" name="ZoneTexte 9"/>
          <p:cNvSpPr txBox="1"/>
          <p:nvPr/>
        </p:nvSpPr>
        <p:spPr>
          <a:xfrm>
            <a:off x="9287243" y="27708"/>
            <a:ext cx="981102" cy="369332"/>
          </a:xfrm>
          <a:prstGeom prst="rect">
            <a:avLst/>
          </a:prstGeom>
          <a:noFill/>
        </p:spPr>
        <p:txBody>
          <a:bodyPr wrap="none" rtlCol="0">
            <a:spAutoFit/>
          </a:bodyPr>
          <a:lstStyle/>
          <a:p>
            <a:r>
              <a:rPr lang="fr-FR" dirty="0" smtClean="0"/>
              <a:t>Vendeur</a:t>
            </a:r>
            <a:endParaRPr lang="fr-FR" dirty="0"/>
          </a:p>
        </p:txBody>
      </p:sp>
      <p:cxnSp>
        <p:nvCxnSpPr>
          <p:cNvPr id="12" name="Connecteur droit 11"/>
          <p:cNvCxnSpPr/>
          <p:nvPr/>
        </p:nvCxnSpPr>
        <p:spPr>
          <a:xfrm>
            <a:off x="3646714" y="446314"/>
            <a:ext cx="8436429" cy="10886"/>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à coins arrondis 12"/>
          <p:cNvSpPr/>
          <p:nvPr/>
        </p:nvSpPr>
        <p:spPr>
          <a:xfrm>
            <a:off x="9287242" y="2167884"/>
            <a:ext cx="1023257" cy="598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Fill</a:t>
            </a:r>
            <a:r>
              <a:rPr lang="fr-FR" dirty="0" smtClean="0"/>
              <a:t> </a:t>
            </a:r>
            <a:r>
              <a:rPr lang="fr-FR" dirty="0" err="1" smtClean="0"/>
              <a:t>order</a:t>
            </a:r>
            <a:endParaRPr lang="fr-FR" dirty="0"/>
          </a:p>
        </p:txBody>
      </p:sp>
      <p:sp>
        <p:nvSpPr>
          <p:cNvPr id="14" name="Rectangle à coins arrondis 13"/>
          <p:cNvSpPr/>
          <p:nvPr/>
        </p:nvSpPr>
        <p:spPr>
          <a:xfrm>
            <a:off x="10248445" y="3365070"/>
            <a:ext cx="1023257" cy="598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Ship</a:t>
            </a:r>
            <a:r>
              <a:rPr lang="fr-FR" dirty="0" smtClean="0"/>
              <a:t> </a:t>
            </a:r>
            <a:r>
              <a:rPr lang="fr-FR" dirty="0" err="1" smtClean="0"/>
              <a:t>order</a:t>
            </a:r>
            <a:endParaRPr lang="fr-FR" dirty="0"/>
          </a:p>
        </p:txBody>
      </p:sp>
      <p:sp>
        <p:nvSpPr>
          <p:cNvPr id="15" name="Rectangle à coins arrondis 14"/>
          <p:cNvSpPr/>
          <p:nvPr/>
        </p:nvSpPr>
        <p:spPr>
          <a:xfrm>
            <a:off x="9845806" y="6014409"/>
            <a:ext cx="1023257" cy="598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Close </a:t>
            </a:r>
            <a:r>
              <a:rPr lang="fr-FR" dirty="0" err="1" smtClean="0"/>
              <a:t>order</a:t>
            </a:r>
            <a:endParaRPr lang="fr-FR" dirty="0"/>
          </a:p>
        </p:txBody>
      </p:sp>
      <p:sp>
        <p:nvSpPr>
          <p:cNvPr id="16" name="Rectangle à coins arrondis 15"/>
          <p:cNvSpPr/>
          <p:nvPr/>
        </p:nvSpPr>
        <p:spPr>
          <a:xfrm>
            <a:off x="8360270" y="3365726"/>
            <a:ext cx="1023257" cy="598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Send</a:t>
            </a:r>
            <a:r>
              <a:rPr lang="fr-FR" dirty="0" smtClean="0"/>
              <a:t> </a:t>
            </a:r>
            <a:r>
              <a:rPr lang="fr-FR" dirty="0" err="1" smtClean="0"/>
              <a:t>invoice</a:t>
            </a:r>
            <a:endParaRPr lang="fr-FR" dirty="0"/>
          </a:p>
        </p:txBody>
      </p:sp>
      <p:sp>
        <p:nvSpPr>
          <p:cNvPr id="17" name="Rectangle à coins arrondis 16"/>
          <p:cNvSpPr/>
          <p:nvPr/>
        </p:nvSpPr>
        <p:spPr>
          <a:xfrm>
            <a:off x="9287243" y="1183995"/>
            <a:ext cx="1023257" cy="598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Receive</a:t>
            </a:r>
            <a:r>
              <a:rPr lang="fr-FR" dirty="0" smtClean="0"/>
              <a:t> </a:t>
            </a:r>
            <a:r>
              <a:rPr lang="fr-FR" dirty="0" err="1" smtClean="0"/>
              <a:t>order</a:t>
            </a:r>
            <a:endParaRPr lang="fr-FR" dirty="0"/>
          </a:p>
        </p:txBody>
      </p:sp>
      <p:sp>
        <p:nvSpPr>
          <p:cNvPr id="18" name="Rectangle à coins arrondis 17"/>
          <p:cNvSpPr/>
          <p:nvPr/>
        </p:nvSpPr>
        <p:spPr>
          <a:xfrm>
            <a:off x="5291113" y="4085093"/>
            <a:ext cx="1067073" cy="598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Make</a:t>
            </a:r>
            <a:r>
              <a:rPr lang="fr-FR" dirty="0" smtClean="0"/>
              <a:t> </a:t>
            </a:r>
            <a:r>
              <a:rPr lang="fr-FR" dirty="0" err="1" smtClean="0"/>
              <a:t>Payment</a:t>
            </a:r>
            <a:endParaRPr lang="fr-FR" dirty="0"/>
          </a:p>
        </p:txBody>
      </p:sp>
      <p:sp>
        <p:nvSpPr>
          <p:cNvPr id="19" name="Rectangle à coins arrondis 18"/>
          <p:cNvSpPr/>
          <p:nvPr/>
        </p:nvSpPr>
        <p:spPr>
          <a:xfrm>
            <a:off x="8338361" y="4681726"/>
            <a:ext cx="1067073" cy="598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Accept</a:t>
            </a:r>
            <a:r>
              <a:rPr lang="fr-FR" dirty="0" smtClean="0"/>
              <a:t> </a:t>
            </a:r>
            <a:r>
              <a:rPr lang="fr-FR" dirty="0" err="1" smtClean="0"/>
              <a:t>Payment</a:t>
            </a:r>
            <a:endParaRPr lang="fr-FR" dirty="0"/>
          </a:p>
        </p:txBody>
      </p:sp>
      <p:sp>
        <p:nvSpPr>
          <p:cNvPr id="20" name="Ellipse 19"/>
          <p:cNvSpPr/>
          <p:nvPr/>
        </p:nvSpPr>
        <p:spPr>
          <a:xfrm>
            <a:off x="9651844" y="558756"/>
            <a:ext cx="294052" cy="2732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Connecteur droit 20"/>
          <p:cNvCxnSpPr/>
          <p:nvPr/>
        </p:nvCxnSpPr>
        <p:spPr>
          <a:xfrm flipH="1">
            <a:off x="9390457" y="3164787"/>
            <a:ext cx="751114" cy="667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stCxn id="16" idx="1"/>
            <a:endCxn id="18" idx="3"/>
          </p:cNvCxnSpPr>
          <p:nvPr/>
        </p:nvCxnSpPr>
        <p:spPr>
          <a:xfrm flipH="1">
            <a:off x="6358186" y="3665083"/>
            <a:ext cx="2002084" cy="719367"/>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stCxn id="18" idx="3"/>
            <a:endCxn id="19" idx="1"/>
          </p:cNvCxnSpPr>
          <p:nvPr/>
        </p:nvCxnSpPr>
        <p:spPr>
          <a:xfrm>
            <a:off x="6358186" y="4384450"/>
            <a:ext cx="1980175" cy="596633"/>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stCxn id="14" idx="2"/>
          </p:cNvCxnSpPr>
          <p:nvPr/>
        </p:nvCxnSpPr>
        <p:spPr>
          <a:xfrm flipH="1">
            <a:off x="10141571" y="3963784"/>
            <a:ext cx="618503" cy="1572483"/>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a:stCxn id="20" idx="4"/>
            <a:endCxn id="17" idx="0"/>
          </p:cNvCxnSpPr>
          <p:nvPr/>
        </p:nvCxnSpPr>
        <p:spPr>
          <a:xfrm>
            <a:off x="9798870" y="831961"/>
            <a:ext cx="2" cy="352034"/>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a:stCxn id="17" idx="2"/>
            <a:endCxn id="13" idx="0"/>
          </p:cNvCxnSpPr>
          <p:nvPr/>
        </p:nvCxnSpPr>
        <p:spPr>
          <a:xfrm flipH="1">
            <a:off x="9798871" y="1782709"/>
            <a:ext cx="1" cy="385175"/>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a:stCxn id="13" idx="2"/>
          </p:cNvCxnSpPr>
          <p:nvPr/>
        </p:nvCxnSpPr>
        <p:spPr>
          <a:xfrm flipH="1">
            <a:off x="9798870" y="2766598"/>
            <a:ext cx="1" cy="385175"/>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a:endCxn id="14" idx="1"/>
          </p:cNvCxnSpPr>
          <p:nvPr/>
        </p:nvCxnSpPr>
        <p:spPr>
          <a:xfrm>
            <a:off x="9793894" y="3171458"/>
            <a:ext cx="454551" cy="492969"/>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a:endCxn id="16" idx="3"/>
          </p:cNvCxnSpPr>
          <p:nvPr/>
        </p:nvCxnSpPr>
        <p:spPr>
          <a:xfrm flipH="1">
            <a:off x="9383527" y="3192557"/>
            <a:ext cx="410367" cy="472526"/>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flipH="1">
            <a:off x="9797427" y="5536923"/>
            <a:ext cx="751114" cy="667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4" name="Connecteur droit avec flèche 53"/>
          <p:cNvCxnSpPr>
            <a:stCxn id="19" idx="3"/>
          </p:cNvCxnSpPr>
          <p:nvPr/>
        </p:nvCxnSpPr>
        <p:spPr>
          <a:xfrm>
            <a:off x="9405434" y="4981083"/>
            <a:ext cx="736137" cy="555184"/>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0" name="Connecteur droit avec flèche 59"/>
          <p:cNvCxnSpPr>
            <a:endCxn id="15" idx="0"/>
          </p:cNvCxnSpPr>
          <p:nvPr/>
        </p:nvCxnSpPr>
        <p:spPr>
          <a:xfrm>
            <a:off x="10141571" y="5567735"/>
            <a:ext cx="215864" cy="446674"/>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1768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5" name="Rectangle 4"/>
          <p:cNvSpPr/>
          <p:nvPr/>
        </p:nvSpPr>
        <p:spPr>
          <a:xfrm>
            <a:off x="3646714" y="97971"/>
            <a:ext cx="8436429" cy="67600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p:cNvCxnSpPr>
            <a:stCxn id="5" idx="0"/>
            <a:endCxn id="5" idx="2"/>
          </p:cNvCxnSpPr>
          <p:nvPr/>
        </p:nvCxnSpPr>
        <p:spPr>
          <a:xfrm>
            <a:off x="7864929" y="97971"/>
            <a:ext cx="0" cy="6760029"/>
          </a:xfrm>
          <a:prstGeom prst="line">
            <a:avLst/>
          </a:prstGeom>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302969" y="27708"/>
            <a:ext cx="1043363" cy="369332"/>
          </a:xfrm>
          <a:prstGeom prst="rect">
            <a:avLst/>
          </a:prstGeom>
          <a:noFill/>
        </p:spPr>
        <p:txBody>
          <a:bodyPr wrap="none" rtlCol="0">
            <a:spAutoFit/>
          </a:bodyPr>
          <a:lstStyle/>
          <a:p>
            <a:r>
              <a:rPr lang="fr-FR" dirty="0" smtClean="0"/>
              <a:t>Acheteur</a:t>
            </a:r>
            <a:endParaRPr lang="fr-FR" dirty="0"/>
          </a:p>
        </p:txBody>
      </p:sp>
      <p:sp>
        <p:nvSpPr>
          <p:cNvPr id="10" name="ZoneTexte 9"/>
          <p:cNvSpPr txBox="1"/>
          <p:nvPr/>
        </p:nvSpPr>
        <p:spPr>
          <a:xfrm>
            <a:off x="9287243" y="27708"/>
            <a:ext cx="981102" cy="369332"/>
          </a:xfrm>
          <a:prstGeom prst="rect">
            <a:avLst/>
          </a:prstGeom>
          <a:noFill/>
        </p:spPr>
        <p:txBody>
          <a:bodyPr wrap="none" rtlCol="0">
            <a:spAutoFit/>
          </a:bodyPr>
          <a:lstStyle/>
          <a:p>
            <a:r>
              <a:rPr lang="fr-FR" dirty="0" smtClean="0"/>
              <a:t>Vendeur</a:t>
            </a:r>
            <a:endParaRPr lang="fr-FR" dirty="0"/>
          </a:p>
        </p:txBody>
      </p:sp>
      <p:cxnSp>
        <p:nvCxnSpPr>
          <p:cNvPr id="12" name="Connecteur droit 11"/>
          <p:cNvCxnSpPr/>
          <p:nvPr/>
        </p:nvCxnSpPr>
        <p:spPr>
          <a:xfrm>
            <a:off x="3646714" y="446314"/>
            <a:ext cx="8436429" cy="10886"/>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à coins arrondis 12"/>
          <p:cNvSpPr/>
          <p:nvPr/>
        </p:nvSpPr>
        <p:spPr>
          <a:xfrm>
            <a:off x="9287242" y="2167884"/>
            <a:ext cx="1023257" cy="598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Fill</a:t>
            </a:r>
            <a:r>
              <a:rPr lang="fr-FR" dirty="0" smtClean="0"/>
              <a:t> </a:t>
            </a:r>
            <a:r>
              <a:rPr lang="fr-FR" dirty="0" err="1" smtClean="0"/>
              <a:t>order</a:t>
            </a:r>
            <a:endParaRPr lang="fr-FR" dirty="0"/>
          </a:p>
        </p:txBody>
      </p:sp>
      <p:sp>
        <p:nvSpPr>
          <p:cNvPr id="14" name="Rectangle à coins arrondis 13"/>
          <p:cNvSpPr/>
          <p:nvPr/>
        </p:nvSpPr>
        <p:spPr>
          <a:xfrm>
            <a:off x="10248445" y="3365070"/>
            <a:ext cx="1023257" cy="598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Ship</a:t>
            </a:r>
            <a:r>
              <a:rPr lang="fr-FR" dirty="0" smtClean="0"/>
              <a:t> </a:t>
            </a:r>
            <a:r>
              <a:rPr lang="fr-FR" dirty="0" err="1" smtClean="0"/>
              <a:t>order</a:t>
            </a:r>
            <a:endParaRPr lang="fr-FR" dirty="0"/>
          </a:p>
        </p:txBody>
      </p:sp>
      <p:sp>
        <p:nvSpPr>
          <p:cNvPr id="15" name="Rectangle à coins arrondis 14"/>
          <p:cNvSpPr/>
          <p:nvPr/>
        </p:nvSpPr>
        <p:spPr>
          <a:xfrm>
            <a:off x="9845806" y="6014409"/>
            <a:ext cx="1023257" cy="598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Close </a:t>
            </a:r>
            <a:r>
              <a:rPr lang="fr-FR" dirty="0" err="1" smtClean="0"/>
              <a:t>order</a:t>
            </a:r>
            <a:endParaRPr lang="fr-FR" dirty="0"/>
          </a:p>
        </p:txBody>
      </p:sp>
      <p:sp>
        <p:nvSpPr>
          <p:cNvPr id="16" name="Rectangle à coins arrondis 15"/>
          <p:cNvSpPr/>
          <p:nvPr/>
        </p:nvSpPr>
        <p:spPr>
          <a:xfrm>
            <a:off x="8360270" y="3365726"/>
            <a:ext cx="1023257" cy="598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Send</a:t>
            </a:r>
            <a:r>
              <a:rPr lang="fr-FR" dirty="0" smtClean="0"/>
              <a:t> </a:t>
            </a:r>
            <a:r>
              <a:rPr lang="fr-FR" dirty="0" err="1" smtClean="0"/>
              <a:t>invoice</a:t>
            </a:r>
            <a:endParaRPr lang="fr-FR" dirty="0"/>
          </a:p>
        </p:txBody>
      </p:sp>
      <p:sp>
        <p:nvSpPr>
          <p:cNvPr id="17" name="Rectangle à coins arrondis 16"/>
          <p:cNvSpPr/>
          <p:nvPr/>
        </p:nvSpPr>
        <p:spPr>
          <a:xfrm>
            <a:off x="9287243" y="1183995"/>
            <a:ext cx="1023257" cy="598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Receive</a:t>
            </a:r>
            <a:r>
              <a:rPr lang="fr-FR" dirty="0" smtClean="0"/>
              <a:t> </a:t>
            </a:r>
            <a:r>
              <a:rPr lang="fr-FR" dirty="0" err="1" smtClean="0"/>
              <a:t>order</a:t>
            </a:r>
            <a:endParaRPr lang="fr-FR" dirty="0"/>
          </a:p>
        </p:txBody>
      </p:sp>
      <p:sp>
        <p:nvSpPr>
          <p:cNvPr id="18" name="Rectangle à coins arrondis 17"/>
          <p:cNvSpPr/>
          <p:nvPr/>
        </p:nvSpPr>
        <p:spPr>
          <a:xfrm>
            <a:off x="5291113" y="4085093"/>
            <a:ext cx="1067073" cy="598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Make</a:t>
            </a:r>
            <a:r>
              <a:rPr lang="fr-FR" dirty="0" smtClean="0"/>
              <a:t> </a:t>
            </a:r>
            <a:r>
              <a:rPr lang="fr-FR" dirty="0" err="1" smtClean="0"/>
              <a:t>Payment</a:t>
            </a:r>
            <a:endParaRPr lang="fr-FR" dirty="0"/>
          </a:p>
        </p:txBody>
      </p:sp>
      <p:sp>
        <p:nvSpPr>
          <p:cNvPr id="19" name="Rectangle à coins arrondis 18"/>
          <p:cNvSpPr/>
          <p:nvPr/>
        </p:nvSpPr>
        <p:spPr>
          <a:xfrm>
            <a:off x="8338361" y="4681726"/>
            <a:ext cx="1067073" cy="598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Accept</a:t>
            </a:r>
            <a:r>
              <a:rPr lang="fr-FR" dirty="0" smtClean="0"/>
              <a:t> </a:t>
            </a:r>
            <a:r>
              <a:rPr lang="fr-FR" dirty="0" err="1" smtClean="0"/>
              <a:t>Payment</a:t>
            </a:r>
            <a:endParaRPr lang="fr-FR" dirty="0"/>
          </a:p>
        </p:txBody>
      </p:sp>
      <p:sp>
        <p:nvSpPr>
          <p:cNvPr id="20" name="Ellipse 19"/>
          <p:cNvSpPr/>
          <p:nvPr/>
        </p:nvSpPr>
        <p:spPr>
          <a:xfrm>
            <a:off x="9651844" y="558756"/>
            <a:ext cx="294052" cy="2732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Connecteur droit 20"/>
          <p:cNvCxnSpPr/>
          <p:nvPr/>
        </p:nvCxnSpPr>
        <p:spPr>
          <a:xfrm flipH="1">
            <a:off x="9390457" y="3164787"/>
            <a:ext cx="751114" cy="667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stCxn id="16" idx="1"/>
          </p:cNvCxnSpPr>
          <p:nvPr/>
        </p:nvCxnSpPr>
        <p:spPr>
          <a:xfrm flipH="1" flipV="1">
            <a:off x="8060458" y="3664427"/>
            <a:ext cx="299812" cy="656"/>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stCxn id="18" idx="3"/>
            <a:endCxn id="19" idx="1"/>
          </p:cNvCxnSpPr>
          <p:nvPr/>
        </p:nvCxnSpPr>
        <p:spPr>
          <a:xfrm>
            <a:off x="6358186" y="4384450"/>
            <a:ext cx="1980175" cy="596633"/>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stCxn id="14" idx="2"/>
          </p:cNvCxnSpPr>
          <p:nvPr/>
        </p:nvCxnSpPr>
        <p:spPr>
          <a:xfrm flipH="1">
            <a:off x="10141571" y="3963784"/>
            <a:ext cx="618503" cy="1572483"/>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a:stCxn id="20" idx="4"/>
            <a:endCxn id="17" idx="0"/>
          </p:cNvCxnSpPr>
          <p:nvPr/>
        </p:nvCxnSpPr>
        <p:spPr>
          <a:xfrm>
            <a:off x="9798870" y="831961"/>
            <a:ext cx="2" cy="352034"/>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a:stCxn id="17" idx="2"/>
            <a:endCxn id="13" idx="0"/>
          </p:cNvCxnSpPr>
          <p:nvPr/>
        </p:nvCxnSpPr>
        <p:spPr>
          <a:xfrm flipH="1">
            <a:off x="9798871" y="1782709"/>
            <a:ext cx="1" cy="385175"/>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a:stCxn id="13" idx="2"/>
          </p:cNvCxnSpPr>
          <p:nvPr/>
        </p:nvCxnSpPr>
        <p:spPr>
          <a:xfrm flipH="1">
            <a:off x="9798870" y="2766598"/>
            <a:ext cx="1" cy="385175"/>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a:endCxn id="14" idx="1"/>
          </p:cNvCxnSpPr>
          <p:nvPr/>
        </p:nvCxnSpPr>
        <p:spPr>
          <a:xfrm>
            <a:off x="9793894" y="3171458"/>
            <a:ext cx="454551" cy="492969"/>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a:endCxn id="16" idx="3"/>
          </p:cNvCxnSpPr>
          <p:nvPr/>
        </p:nvCxnSpPr>
        <p:spPr>
          <a:xfrm flipH="1">
            <a:off x="9383527" y="3192557"/>
            <a:ext cx="410367" cy="472526"/>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flipH="1">
            <a:off x="9797427" y="5536923"/>
            <a:ext cx="751114" cy="667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4" name="Connecteur droit avec flèche 53"/>
          <p:cNvCxnSpPr>
            <a:stCxn id="19" idx="3"/>
          </p:cNvCxnSpPr>
          <p:nvPr/>
        </p:nvCxnSpPr>
        <p:spPr>
          <a:xfrm>
            <a:off x="9405434" y="4981083"/>
            <a:ext cx="736137" cy="555184"/>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0" name="Connecteur droit avec flèche 59"/>
          <p:cNvCxnSpPr>
            <a:endCxn id="15" idx="0"/>
          </p:cNvCxnSpPr>
          <p:nvPr/>
        </p:nvCxnSpPr>
        <p:spPr>
          <a:xfrm>
            <a:off x="10141571" y="5567735"/>
            <a:ext cx="215864" cy="446674"/>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7162047" y="3447718"/>
            <a:ext cx="880358" cy="493031"/>
          </a:xfrm>
          <a:prstGeom prst="rect">
            <a:avLst/>
          </a:prstGeom>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invoice</a:t>
            </a:r>
            <a:endParaRPr lang="fr-FR" dirty="0">
              <a:solidFill>
                <a:schemeClr val="tx1"/>
              </a:solidFill>
            </a:endParaRPr>
          </a:p>
        </p:txBody>
      </p:sp>
      <p:cxnSp>
        <p:nvCxnSpPr>
          <p:cNvPr id="31" name="Connecteur droit avec flèche 30"/>
          <p:cNvCxnSpPr>
            <a:stCxn id="4" idx="1"/>
            <a:endCxn id="18" idx="3"/>
          </p:cNvCxnSpPr>
          <p:nvPr/>
        </p:nvCxnSpPr>
        <p:spPr>
          <a:xfrm flipH="1">
            <a:off x="6358186" y="3694234"/>
            <a:ext cx="803861" cy="690216"/>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0867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5" name="Rectangle 4"/>
          <p:cNvSpPr/>
          <p:nvPr/>
        </p:nvSpPr>
        <p:spPr>
          <a:xfrm>
            <a:off x="3646714" y="97971"/>
            <a:ext cx="8436429" cy="67600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p:cNvCxnSpPr>
            <a:stCxn id="5" idx="0"/>
            <a:endCxn id="5" idx="2"/>
          </p:cNvCxnSpPr>
          <p:nvPr/>
        </p:nvCxnSpPr>
        <p:spPr>
          <a:xfrm>
            <a:off x="7864929" y="97971"/>
            <a:ext cx="0" cy="6760029"/>
          </a:xfrm>
          <a:prstGeom prst="line">
            <a:avLst/>
          </a:prstGeom>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302969" y="27708"/>
            <a:ext cx="1043363" cy="369332"/>
          </a:xfrm>
          <a:prstGeom prst="rect">
            <a:avLst/>
          </a:prstGeom>
          <a:noFill/>
        </p:spPr>
        <p:txBody>
          <a:bodyPr wrap="none" rtlCol="0">
            <a:spAutoFit/>
          </a:bodyPr>
          <a:lstStyle/>
          <a:p>
            <a:r>
              <a:rPr lang="fr-FR" dirty="0" smtClean="0"/>
              <a:t>Acheteur</a:t>
            </a:r>
            <a:endParaRPr lang="fr-FR" dirty="0"/>
          </a:p>
        </p:txBody>
      </p:sp>
      <p:sp>
        <p:nvSpPr>
          <p:cNvPr id="10" name="ZoneTexte 9"/>
          <p:cNvSpPr txBox="1"/>
          <p:nvPr/>
        </p:nvSpPr>
        <p:spPr>
          <a:xfrm>
            <a:off x="9287243" y="27708"/>
            <a:ext cx="981102" cy="369332"/>
          </a:xfrm>
          <a:prstGeom prst="rect">
            <a:avLst/>
          </a:prstGeom>
          <a:noFill/>
        </p:spPr>
        <p:txBody>
          <a:bodyPr wrap="none" rtlCol="0">
            <a:spAutoFit/>
          </a:bodyPr>
          <a:lstStyle/>
          <a:p>
            <a:r>
              <a:rPr lang="fr-FR" dirty="0" smtClean="0"/>
              <a:t>Vendeur</a:t>
            </a:r>
            <a:endParaRPr lang="fr-FR" dirty="0"/>
          </a:p>
        </p:txBody>
      </p:sp>
      <p:cxnSp>
        <p:nvCxnSpPr>
          <p:cNvPr id="12" name="Connecteur droit 11"/>
          <p:cNvCxnSpPr/>
          <p:nvPr/>
        </p:nvCxnSpPr>
        <p:spPr>
          <a:xfrm>
            <a:off x="3646714" y="446314"/>
            <a:ext cx="8436429" cy="10886"/>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à coins arrondis 12"/>
          <p:cNvSpPr/>
          <p:nvPr/>
        </p:nvSpPr>
        <p:spPr>
          <a:xfrm>
            <a:off x="9287242" y="2167884"/>
            <a:ext cx="1023257" cy="598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Fill</a:t>
            </a:r>
            <a:r>
              <a:rPr lang="fr-FR" dirty="0" smtClean="0"/>
              <a:t> </a:t>
            </a:r>
            <a:r>
              <a:rPr lang="fr-FR" dirty="0" err="1" smtClean="0"/>
              <a:t>order</a:t>
            </a:r>
            <a:endParaRPr lang="fr-FR" dirty="0"/>
          </a:p>
        </p:txBody>
      </p:sp>
      <p:sp>
        <p:nvSpPr>
          <p:cNvPr id="14" name="Rectangle à coins arrondis 13"/>
          <p:cNvSpPr/>
          <p:nvPr/>
        </p:nvSpPr>
        <p:spPr>
          <a:xfrm>
            <a:off x="9259326" y="3954366"/>
            <a:ext cx="1023257" cy="598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Ship</a:t>
            </a:r>
            <a:r>
              <a:rPr lang="fr-FR" dirty="0" smtClean="0"/>
              <a:t> </a:t>
            </a:r>
            <a:r>
              <a:rPr lang="fr-FR" dirty="0" err="1" smtClean="0"/>
              <a:t>order</a:t>
            </a:r>
            <a:endParaRPr lang="fr-FR" dirty="0"/>
          </a:p>
        </p:txBody>
      </p:sp>
      <p:sp>
        <p:nvSpPr>
          <p:cNvPr id="15" name="Rectangle à coins arrondis 14"/>
          <p:cNvSpPr/>
          <p:nvPr/>
        </p:nvSpPr>
        <p:spPr>
          <a:xfrm>
            <a:off x="9291928" y="5936946"/>
            <a:ext cx="1023257" cy="598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Close </a:t>
            </a:r>
            <a:r>
              <a:rPr lang="fr-FR" dirty="0" err="1" smtClean="0"/>
              <a:t>order</a:t>
            </a:r>
            <a:endParaRPr lang="fr-FR" dirty="0"/>
          </a:p>
        </p:txBody>
      </p:sp>
      <p:sp>
        <p:nvSpPr>
          <p:cNvPr id="16" name="Rectangle à coins arrondis 15"/>
          <p:cNvSpPr/>
          <p:nvPr/>
        </p:nvSpPr>
        <p:spPr>
          <a:xfrm>
            <a:off x="9284794" y="3055149"/>
            <a:ext cx="1023257" cy="598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Send</a:t>
            </a:r>
            <a:r>
              <a:rPr lang="fr-FR" dirty="0" smtClean="0"/>
              <a:t> </a:t>
            </a:r>
            <a:r>
              <a:rPr lang="fr-FR" dirty="0" err="1" smtClean="0"/>
              <a:t>invoice</a:t>
            </a:r>
            <a:endParaRPr lang="fr-FR" dirty="0"/>
          </a:p>
        </p:txBody>
      </p:sp>
      <p:sp>
        <p:nvSpPr>
          <p:cNvPr id="17" name="Rectangle à coins arrondis 16"/>
          <p:cNvSpPr/>
          <p:nvPr/>
        </p:nvSpPr>
        <p:spPr>
          <a:xfrm>
            <a:off x="9287243" y="1183995"/>
            <a:ext cx="1023257" cy="598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Receive</a:t>
            </a:r>
            <a:r>
              <a:rPr lang="fr-FR" dirty="0" smtClean="0"/>
              <a:t> </a:t>
            </a:r>
            <a:r>
              <a:rPr lang="fr-FR" dirty="0" err="1" smtClean="0"/>
              <a:t>order</a:t>
            </a:r>
            <a:endParaRPr lang="fr-FR" dirty="0"/>
          </a:p>
        </p:txBody>
      </p:sp>
      <p:sp>
        <p:nvSpPr>
          <p:cNvPr id="18" name="Rectangle à coins arrondis 17"/>
          <p:cNvSpPr/>
          <p:nvPr/>
        </p:nvSpPr>
        <p:spPr>
          <a:xfrm>
            <a:off x="5427953" y="3037512"/>
            <a:ext cx="1067073" cy="598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Make</a:t>
            </a:r>
            <a:r>
              <a:rPr lang="fr-FR" dirty="0" smtClean="0"/>
              <a:t> </a:t>
            </a:r>
            <a:r>
              <a:rPr lang="fr-FR" dirty="0" err="1" smtClean="0"/>
              <a:t>Payment</a:t>
            </a:r>
            <a:endParaRPr lang="fr-FR" dirty="0"/>
          </a:p>
        </p:txBody>
      </p:sp>
      <p:sp>
        <p:nvSpPr>
          <p:cNvPr id="20" name="Ellipse 19"/>
          <p:cNvSpPr/>
          <p:nvPr/>
        </p:nvSpPr>
        <p:spPr>
          <a:xfrm>
            <a:off x="9651844" y="558756"/>
            <a:ext cx="294052" cy="2732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 name="Connecteur droit avec flèche 21"/>
          <p:cNvCxnSpPr>
            <a:stCxn id="16" idx="1"/>
          </p:cNvCxnSpPr>
          <p:nvPr/>
        </p:nvCxnSpPr>
        <p:spPr>
          <a:xfrm flipH="1" flipV="1">
            <a:off x="8128000" y="3304225"/>
            <a:ext cx="1156794" cy="50281"/>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stCxn id="18" idx="3"/>
            <a:endCxn id="14" idx="1"/>
          </p:cNvCxnSpPr>
          <p:nvPr/>
        </p:nvCxnSpPr>
        <p:spPr>
          <a:xfrm>
            <a:off x="6495026" y="3336869"/>
            <a:ext cx="2764300" cy="916854"/>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a:stCxn id="20" idx="4"/>
            <a:endCxn id="17" idx="0"/>
          </p:cNvCxnSpPr>
          <p:nvPr/>
        </p:nvCxnSpPr>
        <p:spPr>
          <a:xfrm>
            <a:off x="9798870" y="831961"/>
            <a:ext cx="2" cy="352034"/>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a:stCxn id="17" idx="2"/>
            <a:endCxn id="13" idx="0"/>
          </p:cNvCxnSpPr>
          <p:nvPr/>
        </p:nvCxnSpPr>
        <p:spPr>
          <a:xfrm flipH="1">
            <a:off x="9798871" y="1782709"/>
            <a:ext cx="1" cy="385175"/>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a:stCxn id="14" idx="1"/>
            <a:endCxn id="42" idx="3"/>
          </p:cNvCxnSpPr>
          <p:nvPr/>
        </p:nvCxnSpPr>
        <p:spPr>
          <a:xfrm flipH="1">
            <a:off x="6450927" y="4253723"/>
            <a:ext cx="2808399" cy="983187"/>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a:stCxn id="42" idx="3"/>
          </p:cNvCxnSpPr>
          <p:nvPr/>
        </p:nvCxnSpPr>
        <p:spPr>
          <a:xfrm>
            <a:off x="6450927" y="5236910"/>
            <a:ext cx="2613359" cy="202586"/>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a:stCxn id="13" idx="2"/>
            <a:endCxn id="16" idx="0"/>
          </p:cNvCxnSpPr>
          <p:nvPr/>
        </p:nvCxnSpPr>
        <p:spPr>
          <a:xfrm flipH="1">
            <a:off x="9796423" y="2766598"/>
            <a:ext cx="2448" cy="288551"/>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a:off x="9023289" y="5236910"/>
            <a:ext cx="0" cy="48068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0" name="Connecteur droit avec flèche 59"/>
          <p:cNvCxnSpPr>
            <a:endCxn id="15" idx="0"/>
          </p:cNvCxnSpPr>
          <p:nvPr/>
        </p:nvCxnSpPr>
        <p:spPr>
          <a:xfrm>
            <a:off x="9064286" y="5469934"/>
            <a:ext cx="739271" cy="467012"/>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7254325" y="3075806"/>
            <a:ext cx="880358" cy="493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invoice</a:t>
            </a:r>
            <a:endParaRPr lang="fr-FR" dirty="0"/>
          </a:p>
        </p:txBody>
      </p:sp>
      <p:cxnSp>
        <p:nvCxnSpPr>
          <p:cNvPr id="31" name="Connecteur droit avec flèche 30"/>
          <p:cNvCxnSpPr>
            <a:stCxn id="4" idx="1"/>
            <a:endCxn id="18" idx="3"/>
          </p:cNvCxnSpPr>
          <p:nvPr/>
        </p:nvCxnSpPr>
        <p:spPr>
          <a:xfrm flipH="1">
            <a:off x="6495026" y="3322322"/>
            <a:ext cx="759299" cy="14547"/>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2" name="Rectangle à coins arrondis 41"/>
          <p:cNvSpPr/>
          <p:nvPr/>
        </p:nvSpPr>
        <p:spPr>
          <a:xfrm>
            <a:off x="5427670" y="4937553"/>
            <a:ext cx="1023257" cy="598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Receive</a:t>
            </a:r>
            <a:r>
              <a:rPr lang="fr-FR" dirty="0" smtClean="0"/>
              <a:t> </a:t>
            </a:r>
            <a:r>
              <a:rPr lang="fr-FR" dirty="0" err="1" smtClean="0"/>
              <a:t>order</a:t>
            </a:r>
            <a:endParaRPr lang="fr-FR" dirty="0"/>
          </a:p>
        </p:txBody>
      </p:sp>
      <p:sp>
        <p:nvSpPr>
          <p:cNvPr id="39" name="ZoneTexte 38"/>
          <p:cNvSpPr txBox="1"/>
          <p:nvPr/>
        </p:nvSpPr>
        <p:spPr>
          <a:xfrm rot="1045489">
            <a:off x="6473759" y="3590444"/>
            <a:ext cx="1425262" cy="369332"/>
          </a:xfrm>
          <a:prstGeom prst="rect">
            <a:avLst/>
          </a:prstGeom>
          <a:noFill/>
        </p:spPr>
        <p:txBody>
          <a:bodyPr wrap="none" rtlCol="0">
            <a:spAutoFit/>
          </a:bodyPr>
          <a:lstStyle/>
          <a:p>
            <a:r>
              <a:rPr lang="fr-FR" dirty="0" smtClean="0"/>
              <a:t>[</a:t>
            </a:r>
            <a:r>
              <a:rPr lang="fr-FR" dirty="0" err="1" smtClean="0"/>
              <a:t>Payment</a:t>
            </a:r>
            <a:r>
              <a:rPr lang="fr-FR" dirty="0" smtClean="0"/>
              <a:t> ok]</a:t>
            </a:r>
            <a:endParaRPr lang="fr-FR" dirty="0"/>
          </a:p>
        </p:txBody>
      </p:sp>
      <p:cxnSp>
        <p:nvCxnSpPr>
          <p:cNvPr id="46" name="Connecteur droit avec flèche 45"/>
          <p:cNvCxnSpPr>
            <a:stCxn id="18" idx="2"/>
          </p:cNvCxnSpPr>
          <p:nvPr/>
        </p:nvCxnSpPr>
        <p:spPr>
          <a:xfrm>
            <a:off x="5961490" y="3636226"/>
            <a:ext cx="3043233" cy="1759177"/>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ZoneTexte 54"/>
          <p:cNvSpPr txBox="1"/>
          <p:nvPr/>
        </p:nvSpPr>
        <p:spPr>
          <a:xfrm rot="1887961">
            <a:off x="5695864" y="4038618"/>
            <a:ext cx="1798762" cy="369332"/>
          </a:xfrm>
          <a:prstGeom prst="rect">
            <a:avLst/>
          </a:prstGeom>
          <a:noFill/>
        </p:spPr>
        <p:txBody>
          <a:bodyPr wrap="none" rtlCol="0">
            <a:spAutoFit/>
          </a:bodyPr>
          <a:lstStyle/>
          <a:p>
            <a:r>
              <a:rPr lang="fr-FR" dirty="0" smtClean="0"/>
              <a:t>[</a:t>
            </a:r>
            <a:r>
              <a:rPr lang="fr-FR" dirty="0" err="1" smtClean="0"/>
              <a:t>Payment</a:t>
            </a:r>
            <a:r>
              <a:rPr lang="fr-FR" dirty="0" smtClean="0"/>
              <a:t> not ok]</a:t>
            </a:r>
            <a:endParaRPr lang="fr-FR" dirty="0"/>
          </a:p>
        </p:txBody>
      </p:sp>
    </p:spTree>
    <p:extLst>
      <p:ext uri="{BB962C8B-B14F-4D97-AF65-F5344CB8AC3E}">
        <p14:creationId xmlns:p14="http://schemas.microsoft.com/office/powerpoint/2010/main" val="19136084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ActivityGroup</a:t>
            </a:r>
            <a:r>
              <a:rPr lang="fr-FR" dirty="0" smtClean="0"/>
              <a:t>: </a:t>
            </a:r>
            <a:r>
              <a:rPr lang="fr-FR" dirty="0" err="1" smtClean="0"/>
              <a:t>ActivityPartition</a:t>
            </a:r>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7" name="ZoneTexte 6"/>
          <p:cNvSpPr txBox="1"/>
          <p:nvPr/>
        </p:nvSpPr>
        <p:spPr>
          <a:xfrm>
            <a:off x="3158067" y="3285067"/>
            <a:ext cx="184731" cy="369332"/>
          </a:xfrm>
          <a:prstGeom prst="rect">
            <a:avLst/>
          </a:prstGeom>
          <a:noFill/>
        </p:spPr>
        <p:txBody>
          <a:bodyPr wrap="none" rtlCol="0">
            <a:spAutoFit/>
          </a:bodyPr>
          <a:lstStyle/>
          <a:p>
            <a:endParaRPr lang="fr-FR" dirty="0"/>
          </a:p>
        </p:txBody>
      </p:sp>
      <p:pic>
        <p:nvPicPr>
          <p:cNvPr id="8" name="Image 7"/>
          <p:cNvPicPr>
            <a:picLocks noChangeAspect="1"/>
          </p:cNvPicPr>
          <p:nvPr/>
        </p:nvPicPr>
        <p:blipFill>
          <a:blip r:embed="rId2"/>
          <a:stretch>
            <a:fillRect/>
          </a:stretch>
        </p:blipFill>
        <p:spPr>
          <a:xfrm>
            <a:off x="674915" y="1280558"/>
            <a:ext cx="10295164" cy="5315961"/>
          </a:xfrm>
          <a:prstGeom prst="rect">
            <a:avLst/>
          </a:prstGeom>
        </p:spPr>
      </p:pic>
      <p:sp>
        <p:nvSpPr>
          <p:cNvPr id="9" name="Rectangle 8"/>
          <p:cNvSpPr/>
          <p:nvPr/>
        </p:nvSpPr>
        <p:spPr>
          <a:xfrm>
            <a:off x="452089" y="6526311"/>
            <a:ext cx="1178528" cy="307777"/>
          </a:xfrm>
          <a:prstGeom prst="rect">
            <a:avLst/>
          </a:prstGeom>
        </p:spPr>
        <p:txBody>
          <a:bodyPr wrap="none">
            <a:spAutoFit/>
          </a:bodyPr>
          <a:lstStyle/>
          <a:p>
            <a:r>
              <a:rPr lang="fr-FR" sz="1400" dirty="0" smtClean="0">
                <a:latin typeface="TimesNewRomanPSMT"/>
              </a:rPr>
              <a:t>(OMG 2015)</a:t>
            </a:r>
            <a:endParaRPr lang="fr-FR" sz="1400" dirty="0"/>
          </a:p>
        </p:txBody>
      </p:sp>
    </p:spTree>
    <p:extLst>
      <p:ext uri="{BB962C8B-B14F-4D97-AF65-F5344CB8AC3E}">
        <p14:creationId xmlns:p14="http://schemas.microsoft.com/office/powerpoint/2010/main" val="23107991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ActivityGroup</a:t>
            </a:r>
            <a:r>
              <a:rPr lang="fr-FR" dirty="0"/>
              <a:t>: </a:t>
            </a:r>
            <a:r>
              <a:rPr lang="fr-FR" dirty="0" err="1"/>
              <a:t>ActivityPartition</a:t>
            </a:r>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pic>
        <p:nvPicPr>
          <p:cNvPr id="4" name="Image 3"/>
          <p:cNvPicPr>
            <a:picLocks noChangeAspect="1"/>
          </p:cNvPicPr>
          <p:nvPr/>
        </p:nvPicPr>
        <p:blipFill>
          <a:blip r:embed="rId2"/>
          <a:stretch>
            <a:fillRect/>
          </a:stretch>
        </p:blipFill>
        <p:spPr>
          <a:xfrm>
            <a:off x="838200" y="1534477"/>
            <a:ext cx="10458450" cy="5323523"/>
          </a:xfrm>
          <a:prstGeom prst="rect">
            <a:avLst/>
          </a:prstGeom>
        </p:spPr>
      </p:pic>
      <p:sp>
        <p:nvSpPr>
          <p:cNvPr id="6" name="Rectangle 5"/>
          <p:cNvSpPr/>
          <p:nvPr/>
        </p:nvSpPr>
        <p:spPr>
          <a:xfrm>
            <a:off x="9985509" y="6464597"/>
            <a:ext cx="1178528" cy="307777"/>
          </a:xfrm>
          <a:prstGeom prst="rect">
            <a:avLst/>
          </a:prstGeom>
        </p:spPr>
        <p:txBody>
          <a:bodyPr wrap="none">
            <a:spAutoFit/>
          </a:bodyPr>
          <a:lstStyle/>
          <a:p>
            <a:r>
              <a:rPr lang="fr-FR" sz="1400" dirty="0" smtClean="0">
                <a:latin typeface="TimesNewRomanPSMT"/>
              </a:rPr>
              <a:t>(OMG 2015)</a:t>
            </a:r>
            <a:endParaRPr lang="fr-FR" sz="1400" dirty="0"/>
          </a:p>
        </p:txBody>
      </p:sp>
      <p:sp>
        <p:nvSpPr>
          <p:cNvPr id="5" name="ZoneTexte 4"/>
          <p:cNvSpPr txBox="1"/>
          <p:nvPr/>
        </p:nvSpPr>
        <p:spPr>
          <a:xfrm>
            <a:off x="3390900" y="1192253"/>
            <a:ext cx="6236259" cy="461665"/>
          </a:xfrm>
          <a:prstGeom prst="rect">
            <a:avLst/>
          </a:prstGeom>
          <a:noFill/>
        </p:spPr>
        <p:txBody>
          <a:bodyPr wrap="none" rtlCol="0">
            <a:spAutoFit/>
          </a:bodyPr>
          <a:lstStyle/>
          <a:p>
            <a:r>
              <a:rPr lang="fr-FR" sz="2400" dirty="0" smtClean="0"/>
              <a:t>Sans Customer mais avec 2 zones géographiques</a:t>
            </a:r>
            <a:endParaRPr lang="fr-FR" sz="2400" dirty="0"/>
          </a:p>
        </p:txBody>
      </p:sp>
    </p:spTree>
    <p:extLst>
      <p:ext uri="{BB962C8B-B14F-4D97-AF65-F5344CB8AC3E}">
        <p14:creationId xmlns:p14="http://schemas.microsoft.com/office/powerpoint/2010/main" val="27960829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ActivityGroup</a:t>
            </a:r>
            <a:r>
              <a:rPr lang="fr-FR" dirty="0" smtClean="0"/>
              <a:t>: </a:t>
            </a:r>
            <a:r>
              <a:rPr lang="fr-FR" dirty="0" err="1" smtClean="0"/>
              <a:t>InterruptibleActivityRegions</a:t>
            </a:r>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7" name="ZoneTexte 6"/>
          <p:cNvSpPr txBox="1"/>
          <p:nvPr/>
        </p:nvSpPr>
        <p:spPr>
          <a:xfrm>
            <a:off x="3158067" y="3285067"/>
            <a:ext cx="184731" cy="369332"/>
          </a:xfrm>
          <a:prstGeom prst="rect">
            <a:avLst/>
          </a:prstGeom>
          <a:noFill/>
        </p:spPr>
        <p:txBody>
          <a:bodyPr wrap="none" rtlCol="0">
            <a:spAutoFit/>
          </a:bodyPr>
          <a:lstStyle/>
          <a:p>
            <a:endParaRPr lang="fr-FR" dirty="0"/>
          </a:p>
        </p:txBody>
      </p:sp>
      <p:pic>
        <p:nvPicPr>
          <p:cNvPr id="8" name="Image 7"/>
          <p:cNvPicPr>
            <a:picLocks noChangeAspect="1"/>
          </p:cNvPicPr>
          <p:nvPr/>
        </p:nvPicPr>
        <p:blipFill>
          <a:blip r:embed="rId2"/>
          <a:stretch>
            <a:fillRect/>
          </a:stretch>
        </p:blipFill>
        <p:spPr>
          <a:xfrm>
            <a:off x="587823" y="1290461"/>
            <a:ext cx="11002055" cy="5454800"/>
          </a:xfrm>
          <a:prstGeom prst="rect">
            <a:avLst/>
          </a:prstGeom>
        </p:spPr>
      </p:pic>
      <p:sp>
        <p:nvSpPr>
          <p:cNvPr id="9" name="Rectangle 8"/>
          <p:cNvSpPr/>
          <p:nvPr/>
        </p:nvSpPr>
        <p:spPr>
          <a:xfrm>
            <a:off x="452089" y="6526311"/>
            <a:ext cx="1178528" cy="307777"/>
          </a:xfrm>
          <a:prstGeom prst="rect">
            <a:avLst/>
          </a:prstGeom>
        </p:spPr>
        <p:txBody>
          <a:bodyPr wrap="none">
            <a:spAutoFit/>
          </a:bodyPr>
          <a:lstStyle/>
          <a:p>
            <a:r>
              <a:rPr lang="fr-FR" sz="1400" dirty="0" smtClean="0">
                <a:latin typeface="TimesNewRomanPSMT"/>
              </a:rPr>
              <a:t>(OMG 2015)</a:t>
            </a:r>
            <a:endParaRPr lang="fr-FR" sz="1400" dirty="0"/>
          </a:p>
        </p:txBody>
      </p:sp>
      <p:sp>
        <p:nvSpPr>
          <p:cNvPr id="10" name="ZoneTexte 9"/>
          <p:cNvSpPr txBox="1"/>
          <p:nvPr/>
        </p:nvSpPr>
        <p:spPr>
          <a:xfrm>
            <a:off x="8039437" y="5181600"/>
            <a:ext cx="3550441" cy="92333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fr-FR" dirty="0" smtClean="0"/>
              <a:t>Une fois l’action « </a:t>
            </a:r>
            <a:r>
              <a:rPr lang="fr-FR" dirty="0" err="1" smtClean="0"/>
              <a:t>Send</a:t>
            </a:r>
            <a:r>
              <a:rPr lang="fr-FR" dirty="0" smtClean="0"/>
              <a:t> </a:t>
            </a:r>
            <a:r>
              <a:rPr lang="fr-FR" dirty="0" err="1" smtClean="0"/>
              <a:t>Invoice</a:t>
            </a:r>
            <a:r>
              <a:rPr lang="fr-FR" dirty="0" smtClean="0"/>
              <a:t> » commencée, le flux de paiement ne peut être arrêté.</a:t>
            </a:r>
            <a:endParaRPr lang="fr-FR" dirty="0"/>
          </a:p>
        </p:txBody>
      </p:sp>
    </p:spTree>
    <p:extLst>
      <p:ext uri="{BB962C8B-B14F-4D97-AF65-F5344CB8AC3E}">
        <p14:creationId xmlns:p14="http://schemas.microsoft.com/office/powerpoint/2010/main" val="5289568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Action (</a:t>
            </a:r>
            <a:r>
              <a:rPr lang="fr-FR" dirty="0" err="1" smtClean="0"/>
              <a:t>ExecutableNode</a:t>
            </a:r>
            <a:r>
              <a:rPr lang="fr-FR" dirty="0" smtClean="0"/>
              <a:t>)</a:t>
            </a:r>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7" name="ZoneTexte 6"/>
          <p:cNvSpPr txBox="1"/>
          <p:nvPr/>
        </p:nvSpPr>
        <p:spPr>
          <a:xfrm>
            <a:off x="838200" y="1732189"/>
            <a:ext cx="8741432" cy="830997"/>
          </a:xfrm>
          <a:prstGeom prst="rect">
            <a:avLst/>
          </a:prstGeom>
          <a:noFill/>
        </p:spPr>
        <p:txBody>
          <a:bodyPr wrap="none" rtlCol="0">
            <a:spAutoFit/>
          </a:bodyPr>
          <a:lstStyle/>
          <a:p>
            <a:r>
              <a:rPr lang="fr-FR" sz="2400" dirty="0" smtClean="0"/>
              <a:t>Une action est l’unité d’exécution de base contenu dans un </a:t>
            </a:r>
            <a:r>
              <a:rPr lang="fr-FR" sz="2400" dirty="0" err="1" smtClean="0"/>
              <a:t>behavior</a:t>
            </a:r>
            <a:r>
              <a:rPr lang="fr-FR" sz="2400" dirty="0" smtClean="0"/>
              <a:t>.</a:t>
            </a:r>
          </a:p>
          <a:p>
            <a:r>
              <a:rPr lang="fr-FR" sz="2400" dirty="0" smtClean="0"/>
              <a:t>Il existe des machines/plateforme qui peuvent les exécuter.</a:t>
            </a:r>
            <a:endParaRPr lang="fr-FR" sz="2400" dirty="0"/>
          </a:p>
        </p:txBody>
      </p:sp>
      <p:sp>
        <p:nvSpPr>
          <p:cNvPr id="9" name="ZoneTexte 8"/>
          <p:cNvSpPr txBox="1"/>
          <p:nvPr/>
        </p:nvSpPr>
        <p:spPr>
          <a:xfrm>
            <a:off x="3385457" y="3561854"/>
            <a:ext cx="1441420"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sz="2400" dirty="0" err="1" smtClean="0"/>
              <a:t>CallAction</a:t>
            </a:r>
            <a:endParaRPr lang="fr-FR" sz="2400" dirty="0"/>
          </a:p>
        </p:txBody>
      </p:sp>
      <p:sp>
        <p:nvSpPr>
          <p:cNvPr id="10" name="ZoneTexte 9"/>
          <p:cNvSpPr txBox="1"/>
          <p:nvPr/>
        </p:nvSpPr>
        <p:spPr>
          <a:xfrm>
            <a:off x="6629400" y="3561854"/>
            <a:ext cx="1608133"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sz="2400" dirty="0" err="1" smtClean="0"/>
              <a:t>SendAction</a:t>
            </a:r>
            <a:endParaRPr lang="fr-FR" sz="2400" dirty="0"/>
          </a:p>
        </p:txBody>
      </p:sp>
    </p:spTree>
    <p:extLst>
      <p:ext uri="{BB962C8B-B14F-4D97-AF65-F5344CB8AC3E}">
        <p14:creationId xmlns:p14="http://schemas.microsoft.com/office/powerpoint/2010/main" val="317253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CallAction</a:t>
            </a:r>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4" name="ZoneTexte 3"/>
          <p:cNvSpPr txBox="1"/>
          <p:nvPr/>
        </p:nvSpPr>
        <p:spPr>
          <a:xfrm>
            <a:off x="1083129" y="2819400"/>
            <a:ext cx="1617751"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sz="2400" dirty="0" smtClean="0"/>
              <a:t>Appel (Call)</a:t>
            </a:r>
            <a:endParaRPr lang="fr-FR" sz="2400" dirty="0"/>
          </a:p>
        </p:txBody>
      </p:sp>
      <p:sp>
        <p:nvSpPr>
          <p:cNvPr id="5" name="ZoneTexte 4"/>
          <p:cNvSpPr txBox="1"/>
          <p:nvPr/>
        </p:nvSpPr>
        <p:spPr>
          <a:xfrm>
            <a:off x="4900494" y="2178794"/>
            <a:ext cx="1288814"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sz="2400" dirty="0" err="1" smtClean="0"/>
              <a:t>Behavior</a:t>
            </a:r>
            <a:endParaRPr lang="fr-FR" sz="2400" dirty="0"/>
          </a:p>
        </p:txBody>
      </p:sp>
      <p:sp>
        <p:nvSpPr>
          <p:cNvPr id="6" name="ZoneTexte 5"/>
          <p:cNvSpPr txBox="1"/>
          <p:nvPr/>
        </p:nvSpPr>
        <p:spPr>
          <a:xfrm>
            <a:off x="4900494" y="3792686"/>
            <a:ext cx="1446678"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sz="2400" dirty="0" err="1" smtClean="0"/>
              <a:t>Operation</a:t>
            </a:r>
            <a:endParaRPr lang="fr-FR" sz="2400" dirty="0"/>
          </a:p>
        </p:txBody>
      </p:sp>
      <p:sp>
        <p:nvSpPr>
          <p:cNvPr id="7" name="Rectangle 6"/>
          <p:cNvSpPr/>
          <p:nvPr/>
        </p:nvSpPr>
        <p:spPr>
          <a:xfrm>
            <a:off x="6662718" y="2588567"/>
            <a:ext cx="3764172" cy="461665"/>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fr-FR" sz="2400" dirty="0" smtClean="0">
                <a:latin typeface="TimesNewRomanPSMT"/>
              </a:rPr>
              <a:t>Synchrone ou asynchrone</a:t>
            </a:r>
            <a:endParaRPr lang="fr-FR" sz="2400" dirty="0"/>
          </a:p>
        </p:txBody>
      </p:sp>
      <p:sp>
        <p:nvSpPr>
          <p:cNvPr id="9" name="Flèche droite 8"/>
          <p:cNvSpPr/>
          <p:nvPr/>
        </p:nvSpPr>
        <p:spPr>
          <a:xfrm rot="20903244">
            <a:off x="2756578" y="2410020"/>
            <a:ext cx="2120700" cy="446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droite 9"/>
          <p:cNvSpPr/>
          <p:nvPr/>
        </p:nvSpPr>
        <p:spPr>
          <a:xfrm rot="1314310">
            <a:off x="2697112" y="3469677"/>
            <a:ext cx="2254690" cy="446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675353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Invoquer/appeler une activité</a:t>
            </a:r>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pic>
        <p:nvPicPr>
          <p:cNvPr id="4" name="Image 3"/>
          <p:cNvPicPr>
            <a:picLocks noChangeAspect="1"/>
          </p:cNvPicPr>
          <p:nvPr/>
        </p:nvPicPr>
        <p:blipFill>
          <a:blip r:embed="rId2"/>
          <a:stretch>
            <a:fillRect/>
          </a:stretch>
        </p:blipFill>
        <p:spPr>
          <a:xfrm>
            <a:off x="154101" y="2097600"/>
            <a:ext cx="11883798" cy="2823423"/>
          </a:xfrm>
          <a:prstGeom prst="rect">
            <a:avLst/>
          </a:prstGeom>
        </p:spPr>
      </p:pic>
      <p:sp>
        <p:nvSpPr>
          <p:cNvPr id="5" name="Rectangle 4"/>
          <p:cNvSpPr/>
          <p:nvPr/>
        </p:nvSpPr>
        <p:spPr>
          <a:xfrm>
            <a:off x="1018147" y="4392711"/>
            <a:ext cx="1178528" cy="307777"/>
          </a:xfrm>
          <a:prstGeom prst="rect">
            <a:avLst/>
          </a:prstGeom>
        </p:spPr>
        <p:txBody>
          <a:bodyPr wrap="none">
            <a:spAutoFit/>
          </a:bodyPr>
          <a:lstStyle/>
          <a:p>
            <a:r>
              <a:rPr lang="fr-FR" sz="1400" dirty="0" smtClean="0">
                <a:latin typeface="TimesNewRomanPSMT"/>
              </a:rPr>
              <a:t>(OMG 2015)</a:t>
            </a:r>
            <a:endParaRPr lang="fr-FR" sz="1400" dirty="0"/>
          </a:p>
        </p:txBody>
      </p:sp>
      <p:sp>
        <p:nvSpPr>
          <p:cNvPr id="6" name="Rectangle 5"/>
          <p:cNvSpPr/>
          <p:nvPr/>
        </p:nvSpPr>
        <p:spPr>
          <a:xfrm>
            <a:off x="4632203" y="4928506"/>
            <a:ext cx="1178528" cy="307777"/>
          </a:xfrm>
          <a:prstGeom prst="rect">
            <a:avLst/>
          </a:prstGeom>
        </p:spPr>
        <p:txBody>
          <a:bodyPr wrap="none">
            <a:spAutoFit/>
          </a:bodyPr>
          <a:lstStyle/>
          <a:p>
            <a:r>
              <a:rPr lang="fr-FR" sz="1400" dirty="0" smtClean="0">
                <a:latin typeface="TimesNewRomanPSMT"/>
              </a:rPr>
              <a:t>(OMG 2015)</a:t>
            </a:r>
            <a:endParaRPr lang="fr-FR" sz="1400" dirty="0"/>
          </a:p>
        </p:txBody>
      </p:sp>
    </p:spTree>
    <p:extLst>
      <p:ext uri="{BB962C8B-B14F-4D97-AF65-F5344CB8AC3E}">
        <p14:creationId xmlns:p14="http://schemas.microsoft.com/office/powerpoint/2010/main" val="1607133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Syntaxe et modèles</a:t>
            </a:r>
            <a:endParaRPr lang="fr-FR" dirty="0"/>
          </a:p>
        </p:txBody>
      </p:sp>
      <p:sp>
        <p:nvSpPr>
          <p:cNvPr id="9" name="ZoneTexte 8"/>
          <p:cNvSpPr txBox="1"/>
          <p:nvPr/>
        </p:nvSpPr>
        <p:spPr>
          <a:xfrm>
            <a:off x="6096000" y="1830949"/>
            <a:ext cx="5712269" cy="1077218"/>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defPPr>
              <a:defRPr lang="fr-FR"/>
            </a:defPPr>
            <a:lvl1pPr>
              <a:defRPr sz="3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a:t>La sémantique </a:t>
            </a:r>
            <a:r>
              <a:rPr lang="fr-FR" dirty="0" smtClean="0"/>
              <a:t>comportementale</a:t>
            </a:r>
          </a:p>
          <a:p>
            <a:pPr algn="ctr"/>
            <a:r>
              <a:rPr lang="fr-FR" dirty="0" smtClean="0"/>
              <a:t>(</a:t>
            </a:r>
            <a:r>
              <a:rPr lang="fr-FR" dirty="0" err="1" smtClean="0"/>
              <a:t>Behavioral</a:t>
            </a:r>
            <a:r>
              <a:rPr lang="fr-FR" dirty="0"/>
              <a:t>)</a:t>
            </a:r>
          </a:p>
        </p:txBody>
      </p:sp>
      <p:sp>
        <p:nvSpPr>
          <p:cNvPr id="4" name="Espace réservé du pied de page 3"/>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10" name="ZoneTexte 9"/>
          <p:cNvSpPr txBox="1"/>
          <p:nvPr/>
        </p:nvSpPr>
        <p:spPr>
          <a:xfrm>
            <a:off x="288324" y="1830949"/>
            <a:ext cx="4625625" cy="1077218"/>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defPPr>
              <a:defRPr lang="fr-FR"/>
            </a:defPPr>
            <a:lvl1pPr>
              <a:defRPr sz="3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fr-FR" dirty="0"/>
              <a:t>La sémantique </a:t>
            </a:r>
            <a:r>
              <a:rPr lang="fr-FR" dirty="0" smtClean="0"/>
              <a:t>structurelle</a:t>
            </a:r>
          </a:p>
          <a:p>
            <a:pPr algn="ctr"/>
            <a:r>
              <a:rPr lang="fr-FR" dirty="0" smtClean="0"/>
              <a:t>(structural</a:t>
            </a:r>
            <a:r>
              <a:rPr lang="fr-FR" dirty="0"/>
              <a:t>)</a:t>
            </a:r>
          </a:p>
        </p:txBody>
      </p:sp>
      <p:sp>
        <p:nvSpPr>
          <p:cNvPr id="5" name="Rectangle 4"/>
          <p:cNvSpPr/>
          <p:nvPr/>
        </p:nvSpPr>
        <p:spPr>
          <a:xfrm>
            <a:off x="6096000" y="3243803"/>
            <a:ext cx="6096000" cy="830997"/>
          </a:xfrm>
          <a:prstGeom prst="rect">
            <a:avLst/>
          </a:prstGeom>
        </p:spPr>
        <p:txBody>
          <a:bodyPr>
            <a:spAutoFit/>
          </a:bodyPr>
          <a:lstStyle/>
          <a:p>
            <a:pPr algn="ctr"/>
            <a:r>
              <a:rPr lang="fr-FR" sz="2400" dirty="0"/>
              <a:t>comment les choses </a:t>
            </a:r>
            <a:r>
              <a:rPr lang="fr-FR" sz="2400" dirty="0" smtClean="0"/>
              <a:t>changent </a:t>
            </a:r>
            <a:r>
              <a:rPr lang="fr-FR" sz="2400" dirty="0"/>
              <a:t>au cours du temps.</a:t>
            </a:r>
          </a:p>
        </p:txBody>
      </p:sp>
      <p:sp>
        <p:nvSpPr>
          <p:cNvPr id="7" name="Rectangle 6"/>
          <p:cNvSpPr/>
          <p:nvPr/>
        </p:nvSpPr>
        <p:spPr>
          <a:xfrm>
            <a:off x="763613" y="3243803"/>
            <a:ext cx="3675045" cy="461665"/>
          </a:xfrm>
          <a:prstGeom prst="rect">
            <a:avLst/>
          </a:prstGeom>
        </p:spPr>
        <p:txBody>
          <a:bodyPr wrap="none">
            <a:spAutoFit/>
          </a:bodyPr>
          <a:lstStyle/>
          <a:p>
            <a:r>
              <a:rPr lang="fr-FR" sz="2400" dirty="0"/>
              <a:t>ce qui compose le domaine.</a:t>
            </a:r>
          </a:p>
        </p:txBody>
      </p:sp>
      <p:sp>
        <p:nvSpPr>
          <p:cNvPr id="3" name="ZoneTexte 2"/>
          <p:cNvSpPr txBox="1"/>
          <p:nvPr/>
        </p:nvSpPr>
        <p:spPr>
          <a:xfrm>
            <a:off x="197815" y="4554125"/>
            <a:ext cx="11796371" cy="769441"/>
          </a:xfrm>
          <a:prstGeom prst="rect">
            <a:avLst/>
          </a:prstGeom>
          <a:noFill/>
        </p:spPr>
        <p:txBody>
          <a:bodyPr wrap="none" rtlCol="0">
            <a:spAutoFit/>
          </a:bodyPr>
          <a:lstStyle/>
          <a:p>
            <a:r>
              <a:rPr lang="fr-FR" sz="4400" dirty="0" smtClean="0">
                <a:solidFill>
                  <a:srgbClr val="FF0000"/>
                </a:solidFill>
              </a:rPr>
              <a:t>UML a une sémantique comme les autres langages</a:t>
            </a:r>
            <a:endParaRPr lang="fr-FR" sz="4400" dirty="0">
              <a:solidFill>
                <a:srgbClr val="FF0000"/>
              </a:solidFill>
            </a:endParaRPr>
          </a:p>
        </p:txBody>
      </p:sp>
    </p:spTree>
    <p:extLst>
      <p:ext uri="{BB962C8B-B14F-4D97-AF65-F5344CB8AC3E}">
        <p14:creationId xmlns:p14="http://schemas.microsoft.com/office/powerpoint/2010/main" val="28446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SendAction</a:t>
            </a:r>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4" name="Rectangle 3"/>
          <p:cNvSpPr/>
          <p:nvPr/>
        </p:nvSpPr>
        <p:spPr>
          <a:xfrm>
            <a:off x="838200" y="1994160"/>
            <a:ext cx="2618024" cy="461665"/>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fr-FR" sz="2400" dirty="0" err="1">
                <a:latin typeface="TimesNewRomanPSMT"/>
              </a:rPr>
              <a:t>SendSignalAction</a:t>
            </a:r>
            <a:endParaRPr lang="fr-FR" sz="2400" dirty="0"/>
          </a:p>
        </p:txBody>
      </p:sp>
      <p:sp>
        <p:nvSpPr>
          <p:cNvPr id="5" name="Rectangle 4"/>
          <p:cNvSpPr/>
          <p:nvPr/>
        </p:nvSpPr>
        <p:spPr>
          <a:xfrm>
            <a:off x="283029" y="2978339"/>
            <a:ext cx="4016829" cy="646331"/>
          </a:xfrm>
          <a:prstGeom prst="rect">
            <a:avLst/>
          </a:prstGeom>
        </p:spPr>
        <p:txBody>
          <a:bodyPr wrap="square">
            <a:spAutoFit/>
          </a:bodyPr>
          <a:lstStyle/>
          <a:p>
            <a:r>
              <a:rPr lang="en-US" dirty="0" err="1" smtClean="0">
                <a:latin typeface="TimesNewRomanPSMT"/>
              </a:rPr>
              <a:t>Créer</a:t>
            </a:r>
            <a:r>
              <a:rPr lang="en-US" dirty="0" smtClean="0">
                <a:latin typeface="TimesNewRomanPSMT"/>
              </a:rPr>
              <a:t> </a:t>
            </a:r>
            <a:r>
              <a:rPr lang="en-US" dirty="0" err="1" smtClean="0">
                <a:latin typeface="TimesNewRomanPSMT"/>
              </a:rPr>
              <a:t>une</a:t>
            </a:r>
            <a:r>
              <a:rPr lang="en-US" dirty="0" smtClean="0">
                <a:latin typeface="TimesNewRomanPSMT"/>
              </a:rPr>
              <a:t> instance de signal et la </a:t>
            </a:r>
            <a:r>
              <a:rPr lang="en-US" dirty="0" err="1" smtClean="0">
                <a:latin typeface="TimesNewRomanPSMT"/>
              </a:rPr>
              <a:t>transmet</a:t>
            </a:r>
            <a:r>
              <a:rPr lang="en-US" dirty="0" smtClean="0">
                <a:latin typeface="TimesNewRomanPSMT"/>
              </a:rPr>
              <a:t> à un objet </a:t>
            </a:r>
            <a:r>
              <a:rPr lang="en-US" dirty="0" err="1" smtClean="0">
                <a:latin typeface="TimesNewRomanPSMT"/>
              </a:rPr>
              <a:t>cible</a:t>
            </a:r>
            <a:endParaRPr lang="en-US" dirty="0" smtClean="0">
              <a:latin typeface="TimesNewRomanPSMT"/>
            </a:endParaRPr>
          </a:p>
        </p:txBody>
      </p:sp>
      <p:sp>
        <p:nvSpPr>
          <p:cNvPr id="6" name="Rectangle 5"/>
          <p:cNvSpPr/>
          <p:nvPr/>
        </p:nvSpPr>
        <p:spPr>
          <a:xfrm>
            <a:off x="4734235" y="1994160"/>
            <a:ext cx="3284874" cy="461665"/>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fr-FR" sz="2400" dirty="0" err="1">
                <a:latin typeface="TimesNewRomanPSMT"/>
              </a:rPr>
              <a:t>BroadcastSignalAction</a:t>
            </a:r>
            <a:endParaRPr lang="fr-FR" sz="2400" dirty="0"/>
          </a:p>
        </p:txBody>
      </p:sp>
      <p:sp>
        <p:nvSpPr>
          <p:cNvPr id="7" name="Rectangle 6"/>
          <p:cNvSpPr/>
          <p:nvPr/>
        </p:nvSpPr>
        <p:spPr>
          <a:xfrm>
            <a:off x="4557340" y="2978339"/>
            <a:ext cx="4016829" cy="923330"/>
          </a:xfrm>
          <a:prstGeom prst="rect">
            <a:avLst/>
          </a:prstGeom>
        </p:spPr>
        <p:txBody>
          <a:bodyPr wrap="square">
            <a:spAutoFit/>
          </a:bodyPr>
          <a:lstStyle/>
          <a:p>
            <a:r>
              <a:rPr lang="en-US" dirty="0" smtClean="0">
                <a:latin typeface="TimesNewRomanPSMT"/>
              </a:rPr>
              <a:t>Idem que </a:t>
            </a:r>
            <a:r>
              <a:rPr lang="en-US" dirty="0" err="1" smtClean="0">
                <a:latin typeface="TimesNewRomanPSMT"/>
              </a:rPr>
              <a:t>SendSignalAction</a:t>
            </a:r>
            <a:r>
              <a:rPr lang="en-US" dirty="0" smtClean="0">
                <a:latin typeface="TimesNewRomanPSMT"/>
              </a:rPr>
              <a:t> </a:t>
            </a:r>
            <a:r>
              <a:rPr lang="en-US" dirty="0" err="1" smtClean="0">
                <a:latin typeface="TimesNewRomanPSMT"/>
              </a:rPr>
              <a:t>mais</a:t>
            </a:r>
            <a:r>
              <a:rPr lang="en-US" dirty="0" smtClean="0">
                <a:latin typeface="TimesNewRomanPSMT"/>
              </a:rPr>
              <a:t> </a:t>
            </a:r>
            <a:r>
              <a:rPr lang="en-US" dirty="0" err="1" smtClean="0">
                <a:latin typeface="TimesNewRomanPSMT"/>
              </a:rPr>
              <a:t>vers</a:t>
            </a:r>
            <a:r>
              <a:rPr lang="en-US" dirty="0" smtClean="0">
                <a:latin typeface="TimesNewRomanPSMT"/>
              </a:rPr>
              <a:t> </a:t>
            </a:r>
            <a:r>
              <a:rPr lang="en-US" dirty="0" err="1" smtClean="0">
                <a:latin typeface="TimesNewRomanPSMT"/>
              </a:rPr>
              <a:t>potentiellement</a:t>
            </a:r>
            <a:r>
              <a:rPr lang="en-US" dirty="0" smtClean="0">
                <a:latin typeface="TimesNewRomanPSMT"/>
              </a:rPr>
              <a:t> </a:t>
            </a:r>
            <a:r>
              <a:rPr lang="en-US" dirty="0" err="1" smtClean="0">
                <a:latin typeface="TimesNewRomanPSMT"/>
              </a:rPr>
              <a:t>plusieurs</a:t>
            </a:r>
            <a:r>
              <a:rPr lang="en-US" dirty="0" smtClean="0">
                <a:latin typeface="TimesNewRomanPSMT"/>
              </a:rPr>
              <a:t> </a:t>
            </a:r>
            <a:r>
              <a:rPr lang="en-US" dirty="0" err="1" smtClean="0">
                <a:latin typeface="TimesNewRomanPSMT"/>
              </a:rPr>
              <a:t>objets</a:t>
            </a:r>
            <a:r>
              <a:rPr lang="en-US" dirty="0" smtClean="0">
                <a:latin typeface="TimesNewRomanPSMT"/>
              </a:rPr>
              <a:t> </a:t>
            </a:r>
            <a:r>
              <a:rPr lang="en-US" dirty="0" err="1" smtClean="0">
                <a:latin typeface="TimesNewRomanPSMT"/>
              </a:rPr>
              <a:t>cibles</a:t>
            </a:r>
            <a:endParaRPr lang="fr-FR" dirty="0"/>
          </a:p>
        </p:txBody>
      </p:sp>
      <p:sp>
        <p:nvSpPr>
          <p:cNvPr id="8" name="Rectangle 7"/>
          <p:cNvSpPr/>
          <p:nvPr/>
        </p:nvSpPr>
        <p:spPr>
          <a:xfrm>
            <a:off x="9227794" y="1994160"/>
            <a:ext cx="2650084" cy="461665"/>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fr-FR" sz="2400" dirty="0" err="1">
                <a:latin typeface="TimesNewRomanPSMT"/>
              </a:rPr>
              <a:t>SendObjectAction</a:t>
            </a:r>
            <a:endParaRPr lang="fr-FR" sz="2400" dirty="0"/>
          </a:p>
        </p:txBody>
      </p:sp>
      <p:sp>
        <p:nvSpPr>
          <p:cNvPr id="9" name="Rectangle 8"/>
          <p:cNvSpPr/>
          <p:nvPr/>
        </p:nvSpPr>
        <p:spPr>
          <a:xfrm>
            <a:off x="8831651" y="2978338"/>
            <a:ext cx="3271158" cy="646331"/>
          </a:xfrm>
          <a:prstGeom prst="rect">
            <a:avLst/>
          </a:prstGeom>
        </p:spPr>
        <p:txBody>
          <a:bodyPr wrap="square">
            <a:spAutoFit/>
          </a:bodyPr>
          <a:lstStyle/>
          <a:p>
            <a:r>
              <a:rPr lang="fr-FR" dirty="0" smtClean="0">
                <a:latin typeface="TimesNewRomanPSMT"/>
              </a:rPr>
              <a:t>Transmet n’importe quel type d’objet.</a:t>
            </a:r>
            <a:endParaRPr lang="fr-FR" dirty="0"/>
          </a:p>
        </p:txBody>
      </p:sp>
      <p:sp>
        <p:nvSpPr>
          <p:cNvPr id="10" name="ZoneTexte 9"/>
          <p:cNvSpPr txBox="1"/>
          <p:nvPr/>
        </p:nvSpPr>
        <p:spPr>
          <a:xfrm>
            <a:off x="5270742" y="4910506"/>
            <a:ext cx="1650516" cy="461665"/>
          </a:xfrm>
          <a:prstGeom prst="rect">
            <a:avLst/>
          </a:prstGeom>
          <a:noFill/>
        </p:spPr>
        <p:txBody>
          <a:bodyPr wrap="none" rtlCol="0">
            <a:spAutoFit/>
          </a:bodyPr>
          <a:lstStyle/>
          <a:p>
            <a:r>
              <a:rPr lang="fr-FR" sz="2400" dirty="0" smtClean="0"/>
              <a:t>Asynchrone</a:t>
            </a:r>
            <a:endParaRPr lang="fr-FR" sz="2400" dirty="0"/>
          </a:p>
        </p:txBody>
      </p:sp>
    </p:spTree>
    <p:extLst>
      <p:ext uri="{BB962C8B-B14F-4D97-AF65-F5344CB8AC3E}">
        <p14:creationId xmlns:p14="http://schemas.microsoft.com/office/powerpoint/2010/main" val="26220307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Envoyer/recevoir un signal</a:t>
            </a:r>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pic>
        <p:nvPicPr>
          <p:cNvPr id="5" name="Image 4"/>
          <p:cNvPicPr>
            <a:picLocks noChangeAspect="1"/>
          </p:cNvPicPr>
          <p:nvPr/>
        </p:nvPicPr>
        <p:blipFill>
          <a:blip r:embed="rId2"/>
          <a:stretch>
            <a:fillRect/>
          </a:stretch>
        </p:blipFill>
        <p:spPr>
          <a:xfrm>
            <a:off x="389212" y="1879940"/>
            <a:ext cx="11372850" cy="1419225"/>
          </a:xfrm>
          <a:prstGeom prst="rect">
            <a:avLst/>
          </a:prstGeom>
        </p:spPr>
      </p:pic>
      <p:pic>
        <p:nvPicPr>
          <p:cNvPr id="8" name="Image 7"/>
          <p:cNvPicPr>
            <a:picLocks noChangeAspect="1"/>
          </p:cNvPicPr>
          <p:nvPr/>
        </p:nvPicPr>
        <p:blipFill>
          <a:blip r:embed="rId3"/>
          <a:stretch>
            <a:fillRect/>
          </a:stretch>
        </p:blipFill>
        <p:spPr>
          <a:xfrm>
            <a:off x="1957387" y="4318227"/>
            <a:ext cx="8277225" cy="2619375"/>
          </a:xfrm>
          <a:prstGeom prst="rect">
            <a:avLst/>
          </a:prstGeom>
        </p:spPr>
      </p:pic>
      <p:sp>
        <p:nvSpPr>
          <p:cNvPr id="10" name="Rectangle 9"/>
          <p:cNvSpPr/>
          <p:nvPr/>
        </p:nvSpPr>
        <p:spPr>
          <a:xfrm>
            <a:off x="1931987" y="2615550"/>
            <a:ext cx="1178528" cy="307777"/>
          </a:xfrm>
          <a:prstGeom prst="rect">
            <a:avLst/>
          </a:prstGeom>
        </p:spPr>
        <p:txBody>
          <a:bodyPr wrap="none">
            <a:spAutoFit/>
          </a:bodyPr>
          <a:lstStyle/>
          <a:p>
            <a:r>
              <a:rPr lang="fr-FR" sz="1400" dirty="0" smtClean="0">
                <a:latin typeface="TimesNewRomanPSMT"/>
              </a:rPr>
              <a:t>(OMG 2015)</a:t>
            </a:r>
            <a:endParaRPr lang="fr-FR" sz="1400" dirty="0"/>
          </a:p>
        </p:txBody>
      </p:sp>
      <p:sp>
        <p:nvSpPr>
          <p:cNvPr id="11" name="Rectangle 10"/>
          <p:cNvSpPr/>
          <p:nvPr/>
        </p:nvSpPr>
        <p:spPr>
          <a:xfrm>
            <a:off x="1175845" y="5635397"/>
            <a:ext cx="1178528" cy="307777"/>
          </a:xfrm>
          <a:prstGeom prst="rect">
            <a:avLst/>
          </a:prstGeom>
        </p:spPr>
        <p:txBody>
          <a:bodyPr wrap="none">
            <a:spAutoFit/>
          </a:bodyPr>
          <a:lstStyle/>
          <a:p>
            <a:r>
              <a:rPr lang="fr-FR" sz="1400" dirty="0" smtClean="0">
                <a:latin typeface="TimesNewRomanPSMT"/>
              </a:rPr>
              <a:t>(OMG 2015)</a:t>
            </a:r>
            <a:endParaRPr lang="fr-FR" sz="1400" dirty="0"/>
          </a:p>
        </p:txBody>
      </p:sp>
    </p:spTree>
    <p:extLst>
      <p:ext uri="{BB962C8B-B14F-4D97-AF65-F5344CB8AC3E}">
        <p14:creationId xmlns:p14="http://schemas.microsoft.com/office/powerpoint/2010/main" val="30033834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Exercice</a:t>
            </a:r>
            <a:endParaRPr lang="fr-FR" dirty="0"/>
          </a:p>
        </p:txBody>
      </p:sp>
      <p:sp>
        <p:nvSpPr>
          <p:cNvPr id="3" name="Rectangle 2"/>
          <p:cNvSpPr/>
          <p:nvPr/>
        </p:nvSpPr>
        <p:spPr>
          <a:xfrm>
            <a:off x="406399" y="5440820"/>
            <a:ext cx="6596743" cy="246221"/>
          </a:xfrm>
          <a:prstGeom prst="rect">
            <a:avLst/>
          </a:prstGeom>
        </p:spPr>
        <p:txBody>
          <a:bodyPr wrap="square">
            <a:spAutoFit/>
          </a:bodyPr>
          <a:lstStyle/>
          <a:p>
            <a:r>
              <a:rPr lang="fr-FR" sz="1000" dirty="0"/>
              <a:t>http://www.nawouak.net/?doc=exercises.uml+ch=activity+lang=fr</a:t>
            </a:r>
          </a:p>
        </p:txBody>
      </p:sp>
      <p:sp>
        <p:nvSpPr>
          <p:cNvPr id="6" name="Rectangle 5"/>
          <p:cNvSpPr/>
          <p:nvPr/>
        </p:nvSpPr>
        <p:spPr>
          <a:xfrm>
            <a:off x="380999" y="1296473"/>
            <a:ext cx="3979616" cy="523220"/>
          </a:xfrm>
          <a:prstGeom prst="rect">
            <a:avLst/>
          </a:prstGeom>
        </p:spPr>
        <p:txBody>
          <a:bodyPr wrap="none">
            <a:spAutoFit/>
          </a:bodyPr>
          <a:lstStyle/>
          <a:p>
            <a:r>
              <a:rPr lang="fr-FR" sz="2800" dirty="0"/>
              <a:t>DISTRIBUTEUR DE BILLETS</a:t>
            </a:r>
          </a:p>
        </p:txBody>
      </p:sp>
      <p:sp>
        <p:nvSpPr>
          <p:cNvPr id="7" name="Rectangle 6"/>
          <p:cNvSpPr/>
          <p:nvPr/>
        </p:nvSpPr>
        <p:spPr>
          <a:xfrm>
            <a:off x="380999" y="1821837"/>
            <a:ext cx="11375572" cy="3539430"/>
          </a:xfrm>
          <a:prstGeom prst="rect">
            <a:avLst/>
          </a:prstGeom>
        </p:spPr>
        <p:txBody>
          <a:bodyPr wrap="square">
            <a:spAutoFit/>
          </a:bodyPr>
          <a:lstStyle/>
          <a:p>
            <a:r>
              <a:rPr lang="fr-FR" sz="2800" dirty="0"/>
              <a:t>Décrire le fonctionnement d'un distributeur de billets. Le client introduit sa carte dont la validité est immédiatement vérifiée. Il est ensuite invité à saisir le code de la carte. Après trois tentatives infructueuses, la carte est avalée. Sinon le client peut indiquer le montant qu'il désire retirer, le solde de son compte bancaire est alors consulté pour s'assurer que le retrait est possible. En cas de solde insuffisant, le client en est informé et peut alors saisir un montant inférieur. Si le solde du compte est suffisant, le distributeur restitue la carte et délivre alors les billets accompagnés d'un reçu. </a:t>
            </a:r>
          </a:p>
        </p:txBody>
      </p:sp>
      <p:sp>
        <p:nvSpPr>
          <p:cNvPr id="4" name="Espace réservé du pied de page 3"/>
          <p:cNvSpPr>
            <a:spLocks noGrp="1"/>
          </p:cNvSpPr>
          <p:nvPr>
            <p:ph type="ftr" sz="quarter" idx="11"/>
          </p:nvPr>
        </p:nvSpPr>
        <p:spPr/>
        <p:txBody>
          <a:bodyPr/>
          <a:lstStyle/>
          <a:p>
            <a:r>
              <a:rPr lang="fr-FR" smtClean="0"/>
              <a:t>Laurent Pérochon, VetAgro-Sup/UMR METAFORT, école ENVOL du 28/11 au 2/12 2016, La Rochelle</a:t>
            </a:r>
            <a:endParaRPr lang="fr-FR"/>
          </a:p>
        </p:txBody>
      </p:sp>
    </p:spTree>
    <p:extLst>
      <p:ext uri="{BB962C8B-B14F-4D97-AF65-F5344CB8AC3E}">
        <p14:creationId xmlns:p14="http://schemas.microsoft.com/office/powerpoint/2010/main" val="7654530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098" name="Picture 2" descr="http://www.nawouak.net/exercises/uml/images/activity--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7747" y="108857"/>
            <a:ext cx="4523927" cy="6607628"/>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5" name="Rectangle 4"/>
          <p:cNvSpPr/>
          <p:nvPr/>
        </p:nvSpPr>
        <p:spPr>
          <a:xfrm>
            <a:off x="381000" y="1821321"/>
            <a:ext cx="3629026" cy="246221"/>
          </a:xfrm>
          <a:prstGeom prst="rect">
            <a:avLst/>
          </a:prstGeom>
        </p:spPr>
        <p:txBody>
          <a:bodyPr wrap="square">
            <a:spAutoFit/>
          </a:bodyPr>
          <a:lstStyle/>
          <a:p>
            <a:r>
              <a:rPr lang="fr-FR" sz="1000" dirty="0"/>
              <a:t>http://www.nawouak.net/?doc=exercises.uml+ch=activity+lang=fr</a:t>
            </a:r>
          </a:p>
        </p:txBody>
      </p:sp>
    </p:spTree>
    <p:extLst>
      <p:ext uri="{BB962C8B-B14F-4D97-AF65-F5344CB8AC3E}">
        <p14:creationId xmlns:p14="http://schemas.microsoft.com/office/powerpoint/2010/main" val="17309110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098" name="Picture 2" descr="http://www.nawouak.net/exercises/uml/images/activity--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1700" y="0"/>
            <a:ext cx="6642100" cy="9701422"/>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5" name="Rectangle 4"/>
          <p:cNvSpPr/>
          <p:nvPr/>
        </p:nvSpPr>
        <p:spPr>
          <a:xfrm>
            <a:off x="381000" y="1821321"/>
            <a:ext cx="3629026" cy="246221"/>
          </a:xfrm>
          <a:prstGeom prst="rect">
            <a:avLst/>
          </a:prstGeom>
        </p:spPr>
        <p:txBody>
          <a:bodyPr wrap="square">
            <a:spAutoFit/>
          </a:bodyPr>
          <a:lstStyle/>
          <a:p>
            <a:r>
              <a:rPr lang="fr-FR" sz="1000" dirty="0"/>
              <a:t>http://www.nawouak.net/?doc=exercises.uml+ch=activity+lang=fr</a:t>
            </a:r>
          </a:p>
        </p:txBody>
      </p:sp>
      <p:sp>
        <p:nvSpPr>
          <p:cNvPr id="4" name="Rectangle 3"/>
          <p:cNvSpPr/>
          <p:nvPr/>
        </p:nvSpPr>
        <p:spPr>
          <a:xfrm>
            <a:off x="4457700" y="5676900"/>
            <a:ext cx="5105400" cy="1314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118530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098" name="Picture 2" descr="http://www.nawouak.net/exercises/uml/images/activity--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1650" y="-3822806"/>
            <a:ext cx="7042150" cy="10285733"/>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5" name="Rectangle 4"/>
          <p:cNvSpPr/>
          <p:nvPr/>
        </p:nvSpPr>
        <p:spPr>
          <a:xfrm>
            <a:off x="381000" y="1821321"/>
            <a:ext cx="3629026" cy="246221"/>
          </a:xfrm>
          <a:prstGeom prst="rect">
            <a:avLst/>
          </a:prstGeom>
        </p:spPr>
        <p:txBody>
          <a:bodyPr wrap="square">
            <a:spAutoFit/>
          </a:bodyPr>
          <a:lstStyle/>
          <a:p>
            <a:r>
              <a:rPr lang="fr-FR" sz="1000" dirty="0"/>
              <a:t>http://www.nawouak.net/?doc=exercises.uml+ch=activity+lang=fr</a:t>
            </a:r>
          </a:p>
        </p:txBody>
      </p:sp>
      <p:sp>
        <p:nvSpPr>
          <p:cNvPr id="6" name="Rectangle 5"/>
          <p:cNvSpPr/>
          <p:nvPr/>
        </p:nvSpPr>
        <p:spPr>
          <a:xfrm>
            <a:off x="4010026" y="-685800"/>
            <a:ext cx="7496174" cy="1050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655816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a:t>StateMachines</a:t>
            </a:r>
            <a:endParaRPr lang="fr-FR" dirty="0"/>
          </a:p>
        </p:txBody>
      </p:sp>
      <p:sp>
        <p:nvSpPr>
          <p:cNvPr id="3" name="Rectangle 2"/>
          <p:cNvSpPr/>
          <p:nvPr/>
        </p:nvSpPr>
        <p:spPr>
          <a:xfrm>
            <a:off x="636814" y="1690688"/>
            <a:ext cx="10918371" cy="830997"/>
          </a:xfrm>
          <a:prstGeom prst="rect">
            <a:avLst/>
          </a:prstGeom>
        </p:spPr>
        <p:txBody>
          <a:bodyPr wrap="square">
            <a:spAutoFit/>
          </a:bodyPr>
          <a:lstStyle/>
          <a:p>
            <a:r>
              <a:rPr lang="fr-FR" sz="2400" dirty="0" smtClean="0">
                <a:latin typeface="TimesNewRomanPSMT"/>
              </a:rPr>
              <a:t>L’automate à états finis (</a:t>
            </a:r>
            <a:r>
              <a:rPr lang="fr-FR" sz="2400" dirty="0" err="1" smtClean="0">
                <a:latin typeface="TimesNewRomanPSMT"/>
              </a:rPr>
              <a:t>StateMachine</a:t>
            </a:r>
            <a:r>
              <a:rPr lang="fr-FR" sz="2400" dirty="0" smtClean="0">
                <a:latin typeface="TimesNewRomanPSMT"/>
              </a:rPr>
              <a:t>) est une variante du formalisme utilisé par Harel pour les diagrammes d’états-transitions.</a:t>
            </a:r>
            <a:endParaRPr lang="fr-FR" sz="2400" dirty="0"/>
          </a:p>
        </p:txBody>
      </p:sp>
      <p:sp>
        <p:nvSpPr>
          <p:cNvPr id="4" name="Espace réservé du pied de page 3"/>
          <p:cNvSpPr>
            <a:spLocks noGrp="1"/>
          </p:cNvSpPr>
          <p:nvPr>
            <p:ph type="ftr" sz="quarter" idx="11"/>
          </p:nvPr>
        </p:nvSpPr>
        <p:spPr/>
        <p:txBody>
          <a:bodyPr/>
          <a:lstStyle/>
          <a:p>
            <a:r>
              <a:rPr lang="fr-FR" smtClean="0"/>
              <a:t>Laurent Pérochon, VetAgro-Sup/UMR METAFORT, école ENVOL du 28/11 au 2/12 2016, La Rochelle</a:t>
            </a:r>
            <a:endParaRPr lang="fr-FR"/>
          </a:p>
        </p:txBody>
      </p:sp>
    </p:spTree>
    <p:extLst>
      <p:ext uri="{BB962C8B-B14F-4D97-AF65-F5344CB8AC3E}">
        <p14:creationId xmlns:p14="http://schemas.microsoft.com/office/powerpoint/2010/main" val="10690034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a:t>Behavior</a:t>
            </a:r>
            <a:r>
              <a:rPr lang="fr-FR" b="1" dirty="0"/>
              <a:t> </a:t>
            </a:r>
            <a:r>
              <a:rPr lang="fr-FR" b="1" dirty="0" err="1"/>
              <a:t>StateMachines</a:t>
            </a:r>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4" name="ZoneTexte 3"/>
          <p:cNvSpPr txBox="1"/>
          <p:nvPr/>
        </p:nvSpPr>
        <p:spPr>
          <a:xfrm>
            <a:off x="2786743" y="2656114"/>
            <a:ext cx="2344553"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sz="2400" dirty="0" err="1" smtClean="0"/>
              <a:t>Vertice</a:t>
            </a:r>
            <a:r>
              <a:rPr lang="fr-FR" sz="2400" dirty="0" smtClean="0"/>
              <a:t> (sommet)</a:t>
            </a:r>
            <a:endParaRPr lang="fr-FR" sz="2400" dirty="0"/>
          </a:p>
        </p:txBody>
      </p:sp>
      <p:sp>
        <p:nvSpPr>
          <p:cNvPr id="5" name="ZoneTexte 4"/>
          <p:cNvSpPr txBox="1"/>
          <p:nvPr/>
        </p:nvSpPr>
        <p:spPr>
          <a:xfrm>
            <a:off x="6966857" y="2656114"/>
            <a:ext cx="2049535"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sz="2400" dirty="0" smtClean="0"/>
              <a:t>Transition (arc)</a:t>
            </a:r>
            <a:endParaRPr lang="fr-FR" sz="2400" dirty="0"/>
          </a:p>
        </p:txBody>
      </p:sp>
    </p:spTree>
    <p:extLst>
      <p:ext uri="{BB962C8B-B14F-4D97-AF65-F5344CB8AC3E}">
        <p14:creationId xmlns:p14="http://schemas.microsoft.com/office/powerpoint/2010/main" val="14338786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err="1" smtClean="0"/>
              <a:t>Vertice</a:t>
            </a:r>
            <a:endParaRPr lang="fr-FR" b="1"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4" name="ZoneTexte 3"/>
          <p:cNvSpPr txBox="1"/>
          <p:nvPr/>
        </p:nvSpPr>
        <p:spPr>
          <a:xfrm>
            <a:off x="5325407" y="1715762"/>
            <a:ext cx="1062214"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sz="2400" dirty="0" err="1" smtClean="0"/>
              <a:t>Vertice</a:t>
            </a:r>
            <a:endParaRPr lang="fr-FR" sz="2400" dirty="0"/>
          </a:p>
        </p:txBody>
      </p:sp>
      <p:sp>
        <p:nvSpPr>
          <p:cNvPr id="5" name="ZoneTexte 4"/>
          <p:cNvSpPr txBox="1"/>
          <p:nvPr/>
        </p:nvSpPr>
        <p:spPr>
          <a:xfrm>
            <a:off x="8479971" y="3327765"/>
            <a:ext cx="3517310"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sz="2400" dirty="0" err="1" smtClean="0"/>
              <a:t>ConnectionPointReference</a:t>
            </a:r>
            <a:endParaRPr lang="fr-FR" sz="2400" dirty="0"/>
          </a:p>
        </p:txBody>
      </p:sp>
      <p:sp>
        <p:nvSpPr>
          <p:cNvPr id="6" name="ZoneTexte 5"/>
          <p:cNvSpPr txBox="1"/>
          <p:nvPr/>
        </p:nvSpPr>
        <p:spPr>
          <a:xfrm>
            <a:off x="4993109" y="3321252"/>
            <a:ext cx="1735988"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sz="2400" dirty="0" err="1" smtClean="0"/>
              <a:t>PseudoState</a:t>
            </a:r>
            <a:endParaRPr lang="fr-FR" sz="2400" dirty="0"/>
          </a:p>
        </p:txBody>
      </p:sp>
      <p:sp>
        <p:nvSpPr>
          <p:cNvPr id="7" name="ZoneTexte 6"/>
          <p:cNvSpPr txBox="1"/>
          <p:nvPr/>
        </p:nvSpPr>
        <p:spPr>
          <a:xfrm>
            <a:off x="2419960" y="3321253"/>
            <a:ext cx="822276"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sz="2400" dirty="0" smtClean="0"/>
              <a:t>State</a:t>
            </a:r>
            <a:endParaRPr lang="fr-FR" sz="2400" dirty="0"/>
          </a:p>
        </p:txBody>
      </p:sp>
      <p:sp>
        <p:nvSpPr>
          <p:cNvPr id="8" name="Triangle isocèle 7"/>
          <p:cNvSpPr/>
          <p:nvPr/>
        </p:nvSpPr>
        <p:spPr>
          <a:xfrm>
            <a:off x="5705260" y="2191777"/>
            <a:ext cx="302507" cy="33745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p:cNvCxnSpPr/>
          <p:nvPr/>
        </p:nvCxnSpPr>
        <p:spPr>
          <a:xfrm flipV="1">
            <a:off x="2831098" y="2736421"/>
            <a:ext cx="7595792" cy="7225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Connecteur droit 12"/>
          <p:cNvCxnSpPr>
            <a:stCxn id="8" idx="3"/>
          </p:cNvCxnSpPr>
          <p:nvPr/>
        </p:nvCxnSpPr>
        <p:spPr>
          <a:xfrm flipH="1">
            <a:off x="5856513" y="2529234"/>
            <a:ext cx="1" cy="24331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Connecteur droit 14"/>
          <p:cNvCxnSpPr>
            <a:endCxn id="7" idx="0"/>
          </p:cNvCxnSpPr>
          <p:nvPr/>
        </p:nvCxnSpPr>
        <p:spPr>
          <a:xfrm flipH="1">
            <a:off x="2831098" y="2772548"/>
            <a:ext cx="2" cy="54870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Connecteur droit 15"/>
          <p:cNvCxnSpPr>
            <a:endCxn id="6" idx="0"/>
          </p:cNvCxnSpPr>
          <p:nvPr/>
        </p:nvCxnSpPr>
        <p:spPr>
          <a:xfrm>
            <a:off x="5856515" y="2769118"/>
            <a:ext cx="4588" cy="5521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flipH="1">
            <a:off x="10426890" y="2736421"/>
            <a:ext cx="1" cy="5913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Accolade fermante 20"/>
          <p:cNvSpPr/>
          <p:nvPr/>
        </p:nvSpPr>
        <p:spPr>
          <a:xfrm rot="5400000">
            <a:off x="8162553" y="851514"/>
            <a:ext cx="665284" cy="7004172"/>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 name="Accolade fermante 21"/>
          <p:cNvSpPr/>
          <p:nvPr/>
        </p:nvSpPr>
        <p:spPr>
          <a:xfrm rot="5400000">
            <a:off x="2498456" y="3385178"/>
            <a:ext cx="665283" cy="193684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 name="ZoneTexte 22"/>
          <p:cNvSpPr txBox="1"/>
          <p:nvPr/>
        </p:nvSpPr>
        <p:spPr>
          <a:xfrm>
            <a:off x="7171563" y="4905696"/>
            <a:ext cx="2647263" cy="461665"/>
          </a:xfrm>
          <a:prstGeom prst="rect">
            <a:avLst/>
          </a:prstGeom>
          <a:noFill/>
        </p:spPr>
        <p:txBody>
          <a:bodyPr wrap="none" rtlCol="0">
            <a:spAutoFit/>
          </a:bodyPr>
          <a:lstStyle/>
          <a:p>
            <a:r>
              <a:rPr lang="fr-FR" sz="2400" dirty="0" smtClean="0"/>
              <a:t>Traversés sans arrêt</a:t>
            </a:r>
            <a:endParaRPr lang="fr-FR" sz="2400" dirty="0"/>
          </a:p>
        </p:txBody>
      </p:sp>
      <p:sp>
        <p:nvSpPr>
          <p:cNvPr id="24" name="ZoneTexte 23"/>
          <p:cNvSpPr txBox="1"/>
          <p:nvPr/>
        </p:nvSpPr>
        <p:spPr>
          <a:xfrm>
            <a:off x="838200" y="4905695"/>
            <a:ext cx="4776436" cy="830997"/>
          </a:xfrm>
          <a:prstGeom prst="rect">
            <a:avLst/>
          </a:prstGeom>
          <a:noFill/>
        </p:spPr>
        <p:txBody>
          <a:bodyPr wrap="none" rtlCol="0">
            <a:spAutoFit/>
          </a:bodyPr>
          <a:lstStyle/>
          <a:p>
            <a:r>
              <a:rPr lang="fr-FR" sz="2400" dirty="0" smtClean="0"/>
              <a:t>Un événement déclenchera la sortie.</a:t>
            </a:r>
          </a:p>
          <a:p>
            <a:r>
              <a:rPr lang="fr-FR" sz="2400" dirty="0" smtClean="0">
                <a:solidFill>
                  <a:srgbClr val="FF0000"/>
                </a:solidFill>
              </a:rPr>
              <a:t>Il peut avoir des </a:t>
            </a:r>
            <a:r>
              <a:rPr lang="fr-FR" sz="2400" dirty="0" err="1" smtClean="0">
                <a:solidFill>
                  <a:srgbClr val="FF0000"/>
                </a:solidFill>
              </a:rPr>
              <a:t>behaviors</a:t>
            </a:r>
            <a:r>
              <a:rPr lang="fr-FR" sz="2400" dirty="0" smtClean="0">
                <a:solidFill>
                  <a:srgbClr val="FF0000"/>
                </a:solidFill>
              </a:rPr>
              <a:t> associés!</a:t>
            </a:r>
            <a:endParaRPr lang="fr-FR" sz="2400" dirty="0">
              <a:solidFill>
                <a:srgbClr val="FF0000"/>
              </a:solidFill>
            </a:endParaRPr>
          </a:p>
        </p:txBody>
      </p:sp>
    </p:spTree>
    <p:extLst>
      <p:ext uri="{BB962C8B-B14F-4D97-AF65-F5344CB8AC3E}">
        <p14:creationId xmlns:p14="http://schemas.microsoft.com/office/powerpoint/2010/main" val="29964827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Transition</a:t>
            </a:r>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4" name="Rectangle 3"/>
          <p:cNvSpPr/>
          <p:nvPr/>
        </p:nvSpPr>
        <p:spPr>
          <a:xfrm>
            <a:off x="250371" y="1821320"/>
            <a:ext cx="11647715" cy="830997"/>
          </a:xfrm>
          <a:prstGeom prst="rect">
            <a:avLst/>
          </a:prstGeom>
          <a:noFill/>
        </p:spPr>
        <p:txBody>
          <a:bodyPr wrap="square" rtlCol="0">
            <a:spAutoFit/>
          </a:bodyPr>
          <a:lstStyle/>
          <a:p>
            <a:r>
              <a:rPr lang="en-US" sz="2400" dirty="0" err="1"/>
              <a:t>C’est</a:t>
            </a:r>
            <a:r>
              <a:rPr lang="en-US" sz="2400" dirty="0"/>
              <a:t> un arc </a:t>
            </a:r>
            <a:r>
              <a:rPr lang="en-US" sz="2400" dirty="0" err="1"/>
              <a:t>dirigé</a:t>
            </a:r>
            <a:r>
              <a:rPr lang="en-US" sz="2400" dirty="0"/>
              <a:t> reliant 2 vertices. Il </a:t>
            </a:r>
            <a:r>
              <a:rPr lang="en-US" sz="2400" dirty="0" err="1"/>
              <a:t>peut</a:t>
            </a:r>
            <a:r>
              <a:rPr lang="en-US" sz="2400" dirty="0"/>
              <a:t> </a:t>
            </a:r>
            <a:r>
              <a:rPr lang="en-US" sz="2400" dirty="0" err="1"/>
              <a:t>avoir</a:t>
            </a:r>
            <a:r>
              <a:rPr lang="en-US" sz="2400" dirty="0"/>
              <a:t> un </a:t>
            </a:r>
            <a:r>
              <a:rPr lang="en-US" sz="2400" dirty="0">
                <a:solidFill>
                  <a:srgbClr val="FF0000"/>
                </a:solidFill>
              </a:rPr>
              <a:t>Behavior </a:t>
            </a:r>
            <a:r>
              <a:rPr lang="en-US" sz="2400" dirty="0" err="1">
                <a:solidFill>
                  <a:srgbClr val="FF0000"/>
                </a:solidFill>
              </a:rPr>
              <a:t>associé</a:t>
            </a:r>
            <a:r>
              <a:rPr lang="en-US" sz="2400" dirty="0">
                <a:solidFill>
                  <a:srgbClr val="FF0000"/>
                </a:solidFill>
              </a:rPr>
              <a:t> </a:t>
            </a:r>
            <a:r>
              <a:rPr lang="en-US" sz="2400" dirty="0"/>
              <a:t>qui </a:t>
            </a:r>
            <a:r>
              <a:rPr lang="en-US" sz="2400" dirty="0" err="1" smtClean="0"/>
              <a:t>s’exécute</a:t>
            </a:r>
            <a:r>
              <a:rPr lang="en-US" sz="2400" dirty="0" smtClean="0"/>
              <a:t> </a:t>
            </a:r>
            <a:r>
              <a:rPr lang="en-US" sz="2400" dirty="0" err="1"/>
              <a:t>quand</a:t>
            </a:r>
            <a:r>
              <a:rPr lang="en-US" sz="2400" dirty="0"/>
              <a:t> </a:t>
            </a:r>
            <a:r>
              <a:rPr lang="en-US" sz="2400" dirty="0" err="1"/>
              <a:t>il</a:t>
            </a:r>
            <a:r>
              <a:rPr lang="en-US" sz="2400" dirty="0"/>
              <a:t> </a:t>
            </a:r>
            <a:r>
              <a:rPr lang="en-US" sz="2400" dirty="0" err="1"/>
              <a:t>est</a:t>
            </a:r>
            <a:r>
              <a:rPr lang="en-US" sz="2400" dirty="0"/>
              <a:t> </a:t>
            </a:r>
            <a:r>
              <a:rPr lang="en-US" sz="2400" dirty="0" err="1" smtClean="0"/>
              <a:t>traversé</a:t>
            </a:r>
            <a:r>
              <a:rPr lang="en-US" sz="2400" dirty="0" smtClean="0"/>
              <a:t>. Il </a:t>
            </a:r>
            <a:r>
              <a:rPr lang="en-US" sz="2400" dirty="0" err="1" smtClean="0"/>
              <a:t>peut</a:t>
            </a:r>
            <a:r>
              <a:rPr lang="en-US" sz="2400" dirty="0" smtClean="0"/>
              <a:t> </a:t>
            </a:r>
            <a:r>
              <a:rPr lang="en-US" sz="2400" dirty="0" err="1" smtClean="0"/>
              <a:t>avoir</a:t>
            </a:r>
            <a:r>
              <a:rPr lang="en-US" sz="2400" dirty="0" smtClean="0"/>
              <a:t> </a:t>
            </a:r>
            <a:r>
              <a:rPr lang="en-US" sz="2400" dirty="0" err="1" smtClean="0"/>
              <a:t>une</a:t>
            </a:r>
            <a:r>
              <a:rPr lang="en-US" sz="2400" dirty="0" smtClean="0"/>
              <a:t> </a:t>
            </a:r>
            <a:r>
              <a:rPr lang="en-US" sz="2400" dirty="0" err="1" smtClean="0"/>
              <a:t>contrainte</a:t>
            </a:r>
            <a:r>
              <a:rPr lang="en-US" sz="2400" dirty="0" smtClean="0"/>
              <a:t> de </a:t>
            </a:r>
            <a:r>
              <a:rPr lang="en-US" sz="2400" dirty="0" err="1" smtClean="0"/>
              <a:t>garde</a:t>
            </a:r>
            <a:r>
              <a:rPr lang="en-US" sz="2400" dirty="0" smtClean="0"/>
              <a:t> de </a:t>
            </a:r>
            <a:r>
              <a:rPr lang="en-US" sz="2400" dirty="0" err="1" smtClean="0"/>
              <a:t>franchissement</a:t>
            </a:r>
            <a:r>
              <a:rPr lang="en-US" sz="2400" dirty="0" smtClean="0"/>
              <a:t>.</a:t>
            </a:r>
            <a:endParaRPr lang="fr-FR" sz="2400" dirty="0"/>
          </a:p>
        </p:txBody>
      </p:sp>
      <p:sp>
        <p:nvSpPr>
          <p:cNvPr id="5" name="ZoneTexte 4"/>
          <p:cNvSpPr txBox="1"/>
          <p:nvPr/>
        </p:nvSpPr>
        <p:spPr>
          <a:xfrm>
            <a:off x="250372" y="2988706"/>
            <a:ext cx="11353800" cy="830997"/>
          </a:xfrm>
          <a:prstGeom prst="rect">
            <a:avLst/>
          </a:prstGeom>
          <a:noFill/>
        </p:spPr>
        <p:txBody>
          <a:bodyPr wrap="square" rtlCol="0">
            <a:spAutoFit/>
          </a:bodyPr>
          <a:lstStyle/>
          <a:p>
            <a:r>
              <a:rPr lang="fr-FR" sz="2400" dirty="0" smtClean="0"/>
              <a:t>Une transition est traversée quand tous les </a:t>
            </a:r>
            <a:r>
              <a:rPr lang="fr-FR" sz="2400" dirty="0" err="1" smtClean="0"/>
              <a:t>behaviors</a:t>
            </a:r>
            <a:r>
              <a:rPr lang="fr-FR" sz="2400" dirty="0" smtClean="0"/>
              <a:t> du </a:t>
            </a:r>
            <a:r>
              <a:rPr lang="fr-FR" sz="2400" dirty="0" err="1" smtClean="0"/>
              <a:t>vertice</a:t>
            </a:r>
            <a:r>
              <a:rPr lang="fr-FR" sz="2400" dirty="0" smtClean="0"/>
              <a:t> source sont finis ou qu’un événement lié survient et que sa contrainte de garde est à vrai.</a:t>
            </a:r>
            <a:endParaRPr lang="fr-FR" sz="2400" dirty="0"/>
          </a:p>
        </p:txBody>
      </p:sp>
    </p:spTree>
    <p:extLst>
      <p:ext uri="{BB962C8B-B14F-4D97-AF65-F5344CB8AC3E}">
        <p14:creationId xmlns:p14="http://schemas.microsoft.com/office/powerpoint/2010/main" val="4031933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Syntaxe et modèles</a:t>
            </a:r>
          </a:p>
        </p:txBody>
      </p:sp>
      <p:sp>
        <p:nvSpPr>
          <p:cNvPr id="8" name="Rectangle 7"/>
          <p:cNvSpPr/>
          <p:nvPr/>
        </p:nvSpPr>
        <p:spPr>
          <a:xfrm>
            <a:off x="203817" y="5029199"/>
            <a:ext cx="8580955" cy="1502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3" name="ZoneTexte 2"/>
          <p:cNvSpPr txBox="1"/>
          <p:nvPr/>
        </p:nvSpPr>
        <p:spPr>
          <a:xfrm>
            <a:off x="203817" y="5670283"/>
            <a:ext cx="3414524" cy="461665"/>
          </a:xfrm>
          <a:prstGeom prst="rect">
            <a:avLst/>
          </a:prstGeom>
          <a:noFill/>
        </p:spPr>
        <p:txBody>
          <a:bodyPr wrap="none" rtlCol="0">
            <a:spAutoFit/>
          </a:bodyPr>
          <a:lstStyle/>
          <a:p>
            <a:r>
              <a:rPr lang="fr-FR" sz="2400" b="1" dirty="0" smtClean="0"/>
              <a:t>Modélisation structurelle</a:t>
            </a:r>
            <a:endParaRPr lang="fr-FR" sz="2400" b="1" dirty="0"/>
          </a:p>
        </p:txBody>
      </p:sp>
      <p:sp>
        <p:nvSpPr>
          <p:cNvPr id="4" name="ZoneTexte 3"/>
          <p:cNvSpPr txBox="1"/>
          <p:nvPr/>
        </p:nvSpPr>
        <p:spPr>
          <a:xfrm>
            <a:off x="4942114" y="5932714"/>
            <a:ext cx="2386359" cy="461665"/>
          </a:xfrm>
          <a:prstGeom prst="rect">
            <a:avLst/>
          </a:prstGeom>
          <a:noFill/>
        </p:spPr>
        <p:txBody>
          <a:bodyPr wrap="none" rtlCol="0">
            <a:spAutoFit/>
          </a:bodyPr>
          <a:lstStyle/>
          <a:p>
            <a:r>
              <a:rPr lang="fr-FR" sz="2400" dirty="0" smtClean="0"/>
              <a:t>Structure de base</a:t>
            </a:r>
            <a:endParaRPr lang="fr-FR" sz="2400" dirty="0"/>
          </a:p>
        </p:txBody>
      </p:sp>
      <p:sp>
        <p:nvSpPr>
          <p:cNvPr id="5" name="ZoneTexte 4"/>
          <p:cNvSpPr txBox="1"/>
          <p:nvPr/>
        </p:nvSpPr>
        <p:spPr>
          <a:xfrm>
            <a:off x="3777343" y="5355771"/>
            <a:ext cx="1075807" cy="461665"/>
          </a:xfrm>
          <a:prstGeom prst="rect">
            <a:avLst/>
          </a:prstGeom>
          <a:noFill/>
        </p:spPr>
        <p:txBody>
          <a:bodyPr wrap="none" rtlCol="0">
            <a:spAutoFit/>
          </a:bodyPr>
          <a:lstStyle/>
          <a:p>
            <a:r>
              <a:rPr lang="fr-FR" sz="2400" dirty="0" smtClean="0"/>
              <a:t>valeurs</a:t>
            </a:r>
            <a:endParaRPr lang="fr-FR" sz="2400" dirty="0"/>
          </a:p>
        </p:txBody>
      </p:sp>
      <p:sp>
        <p:nvSpPr>
          <p:cNvPr id="6" name="ZoneTexte 5"/>
          <p:cNvSpPr txBox="1"/>
          <p:nvPr/>
        </p:nvSpPr>
        <p:spPr>
          <a:xfrm>
            <a:off x="5320985" y="5355771"/>
            <a:ext cx="1384866" cy="461665"/>
          </a:xfrm>
          <a:prstGeom prst="rect">
            <a:avLst/>
          </a:prstGeom>
          <a:noFill/>
        </p:spPr>
        <p:txBody>
          <a:bodyPr wrap="none" rtlCol="0">
            <a:spAutoFit/>
          </a:bodyPr>
          <a:lstStyle/>
          <a:p>
            <a:r>
              <a:rPr lang="fr-FR" sz="2400" dirty="0" err="1" smtClean="0"/>
              <a:t>classifiers</a:t>
            </a:r>
            <a:endParaRPr lang="fr-FR" sz="2400" dirty="0"/>
          </a:p>
        </p:txBody>
      </p:sp>
      <p:sp>
        <p:nvSpPr>
          <p:cNvPr id="7" name="ZoneTexte 6"/>
          <p:cNvSpPr txBox="1"/>
          <p:nvPr/>
        </p:nvSpPr>
        <p:spPr>
          <a:xfrm>
            <a:off x="7173686" y="5355771"/>
            <a:ext cx="1321387" cy="461665"/>
          </a:xfrm>
          <a:prstGeom prst="rect">
            <a:avLst/>
          </a:prstGeom>
          <a:noFill/>
        </p:spPr>
        <p:txBody>
          <a:bodyPr wrap="none" rtlCol="0">
            <a:spAutoFit/>
          </a:bodyPr>
          <a:lstStyle/>
          <a:p>
            <a:r>
              <a:rPr lang="fr-FR" sz="2400" dirty="0" smtClean="0"/>
              <a:t>packages</a:t>
            </a:r>
            <a:endParaRPr lang="fr-FR" sz="2400" dirty="0"/>
          </a:p>
        </p:txBody>
      </p:sp>
      <p:cxnSp>
        <p:nvCxnSpPr>
          <p:cNvPr id="10" name="Connecteur droit 9"/>
          <p:cNvCxnSpPr/>
          <p:nvPr/>
        </p:nvCxnSpPr>
        <p:spPr>
          <a:xfrm>
            <a:off x="3536011" y="5029199"/>
            <a:ext cx="0" cy="15022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3536011" y="5901116"/>
            <a:ext cx="5248761" cy="315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4942114" y="5029199"/>
            <a:ext cx="0" cy="9035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6934200" y="5013400"/>
            <a:ext cx="0" cy="9035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9013121" y="5901115"/>
            <a:ext cx="2863091"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a:t>namespace,</a:t>
            </a:r>
          </a:p>
          <a:p>
            <a:r>
              <a:rPr lang="en-US" dirty="0"/>
              <a:t>Relationship, dependency, …</a:t>
            </a:r>
            <a:endParaRPr lang="fr-FR" dirty="0"/>
          </a:p>
        </p:txBody>
      </p:sp>
      <p:sp>
        <p:nvSpPr>
          <p:cNvPr id="20" name="ZoneTexte 19"/>
          <p:cNvSpPr txBox="1"/>
          <p:nvPr/>
        </p:nvSpPr>
        <p:spPr>
          <a:xfrm>
            <a:off x="3174168" y="4183634"/>
            <a:ext cx="1984133"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defPPr>
              <a:defRPr lang="fr-FR"/>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err="1"/>
              <a:t>Null</a:t>
            </a:r>
            <a:r>
              <a:rPr lang="fr-FR" dirty="0"/>
              <a:t>, String,</a:t>
            </a:r>
          </a:p>
          <a:p>
            <a:r>
              <a:rPr lang="fr-FR" dirty="0" err="1"/>
              <a:t>Integer</a:t>
            </a:r>
            <a:r>
              <a:rPr lang="fr-FR" dirty="0"/>
              <a:t>, </a:t>
            </a:r>
            <a:r>
              <a:rPr lang="fr-FR" dirty="0" err="1"/>
              <a:t>Boolean</a:t>
            </a:r>
            <a:r>
              <a:rPr lang="fr-FR" dirty="0"/>
              <a:t>, …</a:t>
            </a:r>
          </a:p>
        </p:txBody>
      </p:sp>
      <p:sp>
        <p:nvSpPr>
          <p:cNvPr id="21" name="Rectangle 20"/>
          <p:cNvSpPr/>
          <p:nvPr/>
        </p:nvSpPr>
        <p:spPr>
          <a:xfrm>
            <a:off x="4846747" y="3890836"/>
            <a:ext cx="2278725"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solidFill>
                  <a:schemeClr val="dk1"/>
                </a:solidFill>
              </a:rPr>
              <a:t>data types, classes, signals, interfaces, and components </a:t>
            </a:r>
            <a:endParaRPr lang="fr-FR" dirty="0">
              <a:solidFill>
                <a:schemeClr val="dk1"/>
              </a:solidFill>
            </a:endParaRPr>
          </a:p>
        </p:txBody>
      </p:sp>
      <p:sp>
        <p:nvSpPr>
          <p:cNvPr id="22" name="ZoneTexte 21"/>
          <p:cNvSpPr txBox="1"/>
          <p:nvPr/>
        </p:nvSpPr>
        <p:spPr>
          <a:xfrm>
            <a:off x="7125472" y="4411250"/>
            <a:ext cx="1659300"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defPPr>
              <a:defRPr lang="fr-FR"/>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Package, Profile</a:t>
            </a:r>
          </a:p>
        </p:txBody>
      </p:sp>
      <p:sp>
        <p:nvSpPr>
          <p:cNvPr id="9" name="Espace réservé du pied de page 8"/>
          <p:cNvSpPr>
            <a:spLocks noGrp="1"/>
          </p:cNvSpPr>
          <p:nvPr>
            <p:ph type="ftr" sz="quarter" idx="11"/>
          </p:nvPr>
        </p:nvSpPr>
        <p:spPr/>
        <p:txBody>
          <a:bodyPr/>
          <a:lstStyle/>
          <a:p>
            <a:r>
              <a:rPr lang="fr-FR" smtClean="0"/>
              <a:t>Laurent Pérochon, VetAgro-Sup/UMR METAFORT, école ENVOL du 28/11 au 2/12 2016, La Rochelle</a:t>
            </a:r>
            <a:endParaRPr lang="fr-FR"/>
          </a:p>
        </p:txBody>
      </p:sp>
    </p:spTree>
    <p:extLst>
      <p:ext uri="{BB962C8B-B14F-4D97-AF65-F5344CB8AC3E}">
        <p14:creationId xmlns:p14="http://schemas.microsoft.com/office/powerpoint/2010/main" val="284632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0"/>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1" animBg="1"/>
      <p:bldP spid="20" grpId="0" animBg="1"/>
      <p:bldP spid="20" grpId="1" animBg="1"/>
      <p:bldP spid="21" grpId="0" animBg="1"/>
      <p:bldP spid="21" grpId="1" animBg="1"/>
      <p:bldP spid="2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State</a:t>
            </a:r>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4" name="ZoneTexte 3"/>
          <p:cNvSpPr txBox="1"/>
          <p:nvPr/>
        </p:nvSpPr>
        <p:spPr>
          <a:xfrm>
            <a:off x="1186543" y="2438400"/>
            <a:ext cx="1710084"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sz="2400" dirty="0" smtClean="0"/>
              <a:t>Simple state</a:t>
            </a:r>
            <a:endParaRPr lang="fr-FR" sz="2400" dirty="0"/>
          </a:p>
        </p:txBody>
      </p:sp>
      <p:sp>
        <p:nvSpPr>
          <p:cNvPr id="5" name="ZoneTexte 4"/>
          <p:cNvSpPr txBox="1"/>
          <p:nvPr/>
        </p:nvSpPr>
        <p:spPr>
          <a:xfrm>
            <a:off x="4278086" y="2438400"/>
            <a:ext cx="2205284"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sz="2400" dirty="0" smtClean="0"/>
              <a:t>Composite state</a:t>
            </a:r>
            <a:endParaRPr lang="fr-FR" sz="2400" dirty="0"/>
          </a:p>
        </p:txBody>
      </p:sp>
      <p:sp>
        <p:nvSpPr>
          <p:cNvPr id="6" name="ZoneTexte 5"/>
          <p:cNvSpPr txBox="1"/>
          <p:nvPr/>
        </p:nvSpPr>
        <p:spPr>
          <a:xfrm>
            <a:off x="7742230" y="2438400"/>
            <a:ext cx="2402581"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sz="2400" dirty="0" err="1" smtClean="0"/>
              <a:t>Submachine</a:t>
            </a:r>
            <a:r>
              <a:rPr lang="fr-FR" sz="2400" dirty="0" smtClean="0"/>
              <a:t> state</a:t>
            </a:r>
            <a:endParaRPr lang="fr-FR" sz="2400" dirty="0"/>
          </a:p>
        </p:txBody>
      </p:sp>
      <p:sp>
        <p:nvSpPr>
          <p:cNvPr id="7" name="ZoneTexte 6"/>
          <p:cNvSpPr txBox="1"/>
          <p:nvPr/>
        </p:nvSpPr>
        <p:spPr>
          <a:xfrm>
            <a:off x="544799" y="3287117"/>
            <a:ext cx="2993571" cy="830997"/>
          </a:xfrm>
          <a:prstGeom prst="rect">
            <a:avLst/>
          </a:prstGeom>
          <a:noFill/>
        </p:spPr>
        <p:txBody>
          <a:bodyPr wrap="square" rtlCol="0">
            <a:spAutoFit/>
          </a:bodyPr>
          <a:lstStyle/>
          <a:p>
            <a:pPr algn="ctr"/>
            <a:r>
              <a:rPr lang="fr-FR" sz="2400" dirty="0" smtClean="0"/>
              <a:t>Pas de </a:t>
            </a:r>
            <a:r>
              <a:rPr lang="fr-FR" sz="2400" dirty="0" err="1" smtClean="0"/>
              <a:t>vertices</a:t>
            </a:r>
            <a:r>
              <a:rPr lang="fr-FR" sz="2400" dirty="0" smtClean="0"/>
              <a:t> ou de transitions internes</a:t>
            </a:r>
            <a:endParaRPr lang="fr-FR" sz="2400" dirty="0"/>
          </a:p>
        </p:txBody>
      </p:sp>
      <p:sp>
        <p:nvSpPr>
          <p:cNvPr id="8" name="ZoneTexte 7"/>
          <p:cNvSpPr txBox="1"/>
          <p:nvPr/>
        </p:nvSpPr>
        <p:spPr>
          <a:xfrm>
            <a:off x="3704747" y="3287117"/>
            <a:ext cx="3562194" cy="830997"/>
          </a:xfrm>
          <a:prstGeom prst="rect">
            <a:avLst/>
          </a:prstGeom>
          <a:noFill/>
        </p:spPr>
        <p:txBody>
          <a:bodyPr wrap="none" rtlCol="0">
            <a:spAutoFit/>
          </a:bodyPr>
          <a:lstStyle/>
          <a:p>
            <a:pPr algn="ctr"/>
            <a:r>
              <a:rPr lang="fr-FR" sz="2400" dirty="0" smtClean="0"/>
              <a:t>Une ou plusieurs régions:</a:t>
            </a:r>
          </a:p>
          <a:p>
            <a:pPr algn="ctr"/>
            <a:r>
              <a:rPr lang="fr-FR" sz="2400" dirty="0" smtClean="0"/>
              <a:t>Concurrence des </a:t>
            </a:r>
            <a:r>
              <a:rPr lang="fr-FR" sz="2400" dirty="0" err="1" smtClean="0"/>
              <a:t>behaviors</a:t>
            </a:r>
            <a:endParaRPr lang="fr-FR" sz="2400" dirty="0"/>
          </a:p>
        </p:txBody>
      </p:sp>
      <p:sp>
        <p:nvSpPr>
          <p:cNvPr id="9" name="ZoneTexte 8"/>
          <p:cNvSpPr txBox="1"/>
          <p:nvPr/>
        </p:nvSpPr>
        <p:spPr>
          <a:xfrm>
            <a:off x="7433319" y="3287117"/>
            <a:ext cx="2993571" cy="830997"/>
          </a:xfrm>
          <a:prstGeom prst="rect">
            <a:avLst/>
          </a:prstGeom>
          <a:noFill/>
        </p:spPr>
        <p:txBody>
          <a:bodyPr wrap="square" rtlCol="0">
            <a:spAutoFit/>
          </a:bodyPr>
          <a:lstStyle/>
          <a:p>
            <a:pPr algn="ctr"/>
            <a:r>
              <a:rPr lang="fr-FR" sz="2400" dirty="0" err="1" smtClean="0"/>
              <a:t>vertices</a:t>
            </a:r>
            <a:r>
              <a:rPr lang="fr-FR" sz="2400" dirty="0" smtClean="0"/>
              <a:t> et transitions internes</a:t>
            </a:r>
            <a:endParaRPr lang="fr-FR" sz="2400" dirty="0"/>
          </a:p>
        </p:txBody>
      </p:sp>
    </p:spTree>
    <p:extLst>
      <p:ext uri="{BB962C8B-B14F-4D97-AF65-F5344CB8AC3E}">
        <p14:creationId xmlns:p14="http://schemas.microsoft.com/office/powerpoint/2010/main" val="19406053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State: </a:t>
            </a:r>
            <a:r>
              <a:rPr lang="fr-FR" dirty="0" err="1" smtClean="0"/>
              <a:t>Behaviors</a:t>
            </a:r>
            <a:r>
              <a:rPr lang="fr-FR" dirty="0" smtClean="0"/>
              <a:t> associés</a:t>
            </a:r>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4" name="ZoneTexte 3"/>
          <p:cNvSpPr txBox="1"/>
          <p:nvPr/>
        </p:nvSpPr>
        <p:spPr>
          <a:xfrm>
            <a:off x="838200" y="2541814"/>
            <a:ext cx="2021579"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sz="2400" dirty="0"/>
              <a:t>e</a:t>
            </a:r>
            <a:r>
              <a:rPr lang="fr-FR" sz="2400" dirty="0" smtClean="0"/>
              <a:t>ntry </a:t>
            </a:r>
            <a:r>
              <a:rPr lang="fr-FR" sz="2400" dirty="0" err="1" smtClean="0"/>
              <a:t>Behavior</a:t>
            </a:r>
            <a:endParaRPr lang="fr-FR" sz="2400" dirty="0"/>
          </a:p>
        </p:txBody>
      </p:sp>
      <p:sp>
        <p:nvSpPr>
          <p:cNvPr id="5" name="ZoneTexte 4"/>
          <p:cNvSpPr txBox="1"/>
          <p:nvPr/>
        </p:nvSpPr>
        <p:spPr>
          <a:xfrm>
            <a:off x="4564331" y="2541814"/>
            <a:ext cx="1808316"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sz="2400" dirty="0"/>
              <a:t>e</a:t>
            </a:r>
            <a:r>
              <a:rPr lang="fr-FR" sz="2400" dirty="0" smtClean="0"/>
              <a:t>xit </a:t>
            </a:r>
            <a:r>
              <a:rPr lang="fr-FR" sz="2400" dirty="0" err="1" smtClean="0"/>
              <a:t>behavior</a:t>
            </a:r>
            <a:endParaRPr lang="fr-FR" sz="2400" dirty="0"/>
          </a:p>
        </p:txBody>
      </p:sp>
      <p:sp>
        <p:nvSpPr>
          <p:cNvPr id="6" name="ZoneTexte 5"/>
          <p:cNvSpPr txBox="1"/>
          <p:nvPr/>
        </p:nvSpPr>
        <p:spPr>
          <a:xfrm>
            <a:off x="8077200" y="2541814"/>
            <a:ext cx="2609689"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sz="2400" dirty="0" err="1" smtClean="0"/>
              <a:t>doActivity</a:t>
            </a:r>
            <a:r>
              <a:rPr lang="fr-FR" sz="2400" dirty="0" smtClean="0"/>
              <a:t> </a:t>
            </a:r>
            <a:r>
              <a:rPr lang="fr-FR" sz="2400" dirty="0" err="1" smtClean="0"/>
              <a:t>behavior</a:t>
            </a:r>
            <a:endParaRPr lang="fr-FR" sz="2400" dirty="0"/>
          </a:p>
        </p:txBody>
      </p:sp>
      <p:sp>
        <p:nvSpPr>
          <p:cNvPr id="7" name="ZoneTexte 6"/>
          <p:cNvSpPr txBox="1"/>
          <p:nvPr/>
        </p:nvSpPr>
        <p:spPr>
          <a:xfrm>
            <a:off x="7749187" y="3473899"/>
            <a:ext cx="3265714" cy="1569660"/>
          </a:xfrm>
          <a:prstGeom prst="rect">
            <a:avLst/>
          </a:prstGeom>
          <a:noFill/>
        </p:spPr>
        <p:txBody>
          <a:bodyPr wrap="square" rtlCol="0">
            <a:spAutoFit/>
          </a:bodyPr>
          <a:lstStyle/>
          <a:p>
            <a:pPr algn="ctr"/>
            <a:r>
              <a:rPr lang="fr-FR" sz="2400" dirty="0" smtClean="0"/>
              <a:t>S’exécute après entry </a:t>
            </a:r>
            <a:r>
              <a:rPr lang="fr-FR" sz="2400" dirty="0" err="1" smtClean="0"/>
              <a:t>behavior</a:t>
            </a:r>
            <a:r>
              <a:rPr lang="fr-FR" sz="2400" dirty="0" smtClean="0"/>
              <a:t>, en parallèle avec les autres </a:t>
            </a:r>
            <a:r>
              <a:rPr lang="fr-FR" sz="2400" dirty="0" err="1" smtClean="0"/>
              <a:t>behaviors</a:t>
            </a:r>
            <a:r>
              <a:rPr lang="fr-FR" sz="2400" dirty="0" smtClean="0"/>
              <a:t> de state</a:t>
            </a:r>
            <a:endParaRPr lang="fr-FR" sz="2400" dirty="0"/>
          </a:p>
        </p:txBody>
      </p:sp>
    </p:spTree>
    <p:extLst>
      <p:ext uri="{BB962C8B-B14F-4D97-AF65-F5344CB8AC3E}">
        <p14:creationId xmlns:p14="http://schemas.microsoft.com/office/powerpoint/2010/main" val="1940013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notation</a:t>
            </a:r>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pic>
        <p:nvPicPr>
          <p:cNvPr id="4" name="Image 3"/>
          <p:cNvPicPr>
            <a:picLocks noChangeAspect="1"/>
          </p:cNvPicPr>
          <p:nvPr/>
        </p:nvPicPr>
        <p:blipFill>
          <a:blip r:embed="rId2"/>
          <a:stretch>
            <a:fillRect/>
          </a:stretch>
        </p:blipFill>
        <p:spPr>
          <a:xfrm>
            <a:off x="838200" y="1352550"/>
            <a:ext cx="3733800" cy="1924050"/>
          </a:xfrm>
          <a:prstGeom prst="rect">
            <a:avLst/>
          </a:prstGeom>
        </p:spPr>
      </p:pic>
      <p:pic>
        <p:nvPicPr>
          <p:cNvPr id="5" name="Image 4"/>
          <p:cNvPicPr>
            <a:picLocks noChangeAspect="1"/>
          </p:cNvPicPr>
          <p:nvPr/>
        </p:nvPicPr>
        <p:blipFill>
          <a:blip r:embed="rId3"/>
          <a:stretch>
            <a:fillRect/>
          </a:stretch>
        </p:blipFill>
        <p:spPr>
          <a:xfrm>
            <a:off x="647700" y="3459162"/>
            <a:ext cx="4114800" cy="2714625"/>
          </a:xfrm>
          <a:prstGeom prst="rect">
            <a:avLst/>
          </a:prstGeom>
        </p:spPr>
      </p:pic>
      <p:sp>
        <p:nvSpPr>
          <p:cNvPr id="6" name="ZoneTexte 5"/>
          <p:cNvSpPr txBox="1"/>
          <p:nvPr/>
        </p:nvSpPr>
        <p:spPr>
          <a:xfrm>
            <a:off x="4762500" y="2114312"/>
            <a:ext cx="822276"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defPPr>
              <a:defRPr lang="fr-FR"/>
            </a:defPPr>
            <a:lvl1pP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a:t>State</a:t>
            </a:r>
          </a:p>
        </p:txBody>
      </p:sp>
      <p:sp>
        <p:nvSpPr>
          <p:cNvPr id="7" name="ZoneTexte 6"/>
          <p:cNvSpPr txBox="1"/>
          <p:nvPr/>
        </p:nvSpPr>
        <p:spPr>
          <a:xfrm>
            <a:off x="4902200" y="4585641"/>
            <a:ext cx="3932936"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defPPr>
              <a:defRPr lang="fr-FR"/>
            </a:defPPr>
            <a:lvl1pP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smtClean="0"/>
              <a:t>State avec des compartiments</a:t>
            </a:r>
            <a:endParaRPr lang="fr-FR" dirty="0"/>
          </a:p>
        </p:txBody>
      </p:sp>
      <p:sp>
        <p:nvSpPr>
          <p:cNvPr id="8" name="Rectangle 7"/>
          <p:cNvSpPr/>
          <p:nvPr/>
        </p:nvSpPr>
        <p:spPr>
          <a:xfrm>
            <a:off x="2115836" y="3213992"/>
            <a:ext cx="1178528" cy="307777"/>
          </a:xfrm>
          <a:prstGeom prst="rect">
            <a:avLst/>
          </a:prstGeom>
        </p:spPr>
        <p:txBody>
          <a:bodyPr wrap="none">
            <a:spAutoFit/>
          </a:bodyPr>
          <a:lstStyle/>
          <a:p>
            <a:r>
              <a:rPr lang="fr-FR" sz="1400" dirty="0" smtClean="0">
                <a:latin typeface="TimesNewRomanPSMT"/>
              </a:rPr>
              <a:t>(OMG 2015)</a:t>
            </a:r>
            <a:endParaRPr lang="fr-FR" sz="1400" dirty="0"/>
          </a:p>
        </p:txBody>
      </p:sp>
      <p:sp>
        <p:nvSpPr>
          <p:cNvPr id="9" name="ZoneTexte 8"/>
          <p:cNvSpPr txBox="1"/>
          <p:nvPr/>
        </p:nvSpPr>
        <p:spPr>
          <a:xfrm>
            <a:off x="6534150" y="5572571"/>
            <a:ext cx="508473" cy="461665"/>
          </a:xfrm>
          <a:prstGeom prst="rect">
            <a:avLst/>
          </a:prstGeom>
          <a:noFill/>
        </p:spPr>
        <p:txBody>
          <a:bodyPr wrap="none" rtlCol="0">
            <a:spAutoFit/>
          </a:bodyPr>
          <a:lstStyle/>
          <a:p>
            <a:r>
              <a:rPr lang="fr-FR" sz="2400" dirty="0" smtClean="0"/>
              <a:t>do</a:t>
            </a:r>
            <a:endParaRPr lang="fr-FR" sz="2400" dirty="0"/>
          </a:p>
        </p:txBody>
      </p:sp>
      <p:cxnSp>
        <p:nvCxnSpPr>
          <p:cNvPr id="11" name="Connecteur droit avec flèche 10"/>
          <p:cNvCxnSpPr>
            <a:stCxn id="9" idx="1"/>
          </p:cNvCxnSpPr>
          <p:nvPr/>
        </p:nvCxnSpPr>
        <p:spPr>
          <a:xfrm flipH="1" flipV="1">
            <a:off x="4762500" y="5391151"/>
            <a:ext cx="1771650" cy="4122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8870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notation</a:t>
            </a:r>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6" name="ZoneTexte 5"/>
          <p:cNvSpPr txBox="1"/>
          <p:nvPr/>
        </p:nvSpPr>
        <p:spPr>
          <a:xfrm>
            <a:off x="4762500" y="2114312"/>
            <a:ext cx="2193357"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defPPr>
              <a:defRPr lang="fr-FR"/>
            </a:defPPr>
            <a:lvl1pP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smtClean="0"/>
              <a:t>State composite</a:t>
            </a:r>
            <a:endParaRPr lang="fr-FR" dirty="0"/>
          </a:p>
        </p:txBody>
      </p:sp>
      <p:sp>
        <p:nvSpPr>
          <p:cNvPr id="7" name="ZoneTexte 6"/>
          <p:cNvSpPr txBox="1"/>
          <p:nvPr/>
        </p:nvSpPr>
        <p:spPr>
          <a:xfrm>
            <a:off x="1735138" y="5009396"/>
            <a:ext cx="1413785"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defPPr>
              <a:defRPr lang="fr-FR"/>
            </a:defPPr>
            <a:lvl1pP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err="1" smtClean="0"/>
              <a:t>FinalState</a:t>
            </a:r>
            <a:endParaRPr lang="fr-FR" dirty="0"/>
          </a:p>
        </p:txBody>
      </p:sp>
      <p:pic>
        <p:nvPicPr>
          <p:cNvPr id="8" name="Image 7"/>
          <p:cNvPicPr>
            <a:picLocks noChangeAspect="1"/>
          </p:cNvPicPr>
          <p:nvPr/>
        </p:nvPicPr>
        <p:blipFill>
          <a:blip r:embed="rId2"/>
          <a:stretch>
            <a:fillRect/>
          </a:stretch>
        </p:blipFill>
        <p:spPr>
          <a:xfrm>
            <a:off x="508000" y="1446547"/>
            <a:ext cx="3873500" cy="2254651"/>
          </a:xfrm>
          <a:prstGeom prst="rect">
            <a:avLst/>
          </a:prstGeom>
        </p:spPr>
      </p:pic>
      <p:pic>
        <p:nvPicPr>
          <p:cNvPr id="9" name="Image 8"/>
          <p:cNvPicPr>
            <a:picLocks noChangeAspect="1"/>
          </p:cNvPicPr>
          <p:nvPr/>
        </p:nvPicPr>
        <p:blipFill>
          <a:blip r:embed="rId3"/>
          <a:stretch>
            <a:fillRect/>
          </a:stretch>
        </p:blipFill>
        <p:spPr>
          <a:xfrm>
            <a:off x="838200" y="4834900"/>
            <a:ext cx="752475" cy="742950"/>
          </a:xfrm>
          <a:prstGeom prst="rect">
            <a:avLst/>
          </a:prstGeom>
        </p:spPr>
      </p:pic>
      <p:sp>
        <p:nvSpPr>
          <p:cNvPr id="12" name="Rectangle 11"/>
          <p:cNvSpPr/>
          <p:nvPr/>
        </p:nvSpPr>
        <p:spPr>
          <a:xfrm>
            <a:off x="1001411" y="4084478"/>
            <a:ext cx="1178528" cy="307777"/>
          </a:xfrm>
          <a:prstGeom prst="rect">
            <a:avLst/>
          </a:prstGeom>
        </p:spPr>
        <p:txBody>
          <a:bodyPr wrap="none">
            <a:spAutoFit/>
          </a:bodyPr>
          <a:lstStyle/>
          <a:p>
            <a:r>
              <a:rPr lang="fr-FR" sz="1400" dirty="0" smtClean="0">
                <a:latin typeface="TimesNewRomanPSMT"/>
              </a:rPr>
              <a:t>(OMG 2015)</a:t>
            </a:r>
            <a:endParaRPr lang="fr-FR" sz="1400" dirty="0"/>
          </a:p>
        </p:txBody>
      </p:sp>
    </p:spTree>
    <p:extLst>
      <p:ext uri="{BB962C8B-B14F-4D97-AF65-F5344CB8AC3E}">
        <p14:creationId xmlns:p14="http://schemas.microsoft.com/office/powerpoint/2010/main" val="42611278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PseudoState</a:t>
            </a:r>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pic>
        <p:nvPicPr>
          <p:cNvPr id="4" name="Image 3"/>
          <p:cNvPicPr>
            <a:picLocks noChangeAspect="1"/>
          </p:cNvPicPr>
          <p:nvPr/>
        </p:nvPicPr>
        <p:blipFill>
          <a:blip r:embed="rId2"/>
          <a:stretch>
            <a:fillRect/>
          </a:stretch>
        </p:blipFill>
        <p:spPr>
          <a:xfrm>
            <a:off x="434880" y="1736725"/>
            <a:ext cx="3333750" cy="2571750"/>
          </a:xfrm>
          <a:prstGeom prst="rect">
            <a:avLst/>
          </a:prstGeom>
        </p:spPr>
      </p:pic>
      <p:sp>
        <p:nvSpPr>
          <p:cNvPr id="5" name="ZoneTexte 4"/>
          <p:cNvSpPr txBox="1"/>
          <p:nvPr/>
        </p:nvSpPr>
        <p:spPr>
          <a:xfrm>
            <a:off x="2101755" y="2230733"/>
            <a:ext cx="2646494"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defPPr>
              <a:defRPr lang="fr-FR"/>
            </a:defPPr>
            <a:lvl1pP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err="1"/>
              <a:t>Choice</a:t>
            </a:r>
            <a:r>
              <a:rPr lang="fr-FR" dirty="0"/>
              <a:t> </a:t>
            </a:r>
            <a:r>
              <a:rPr lang="fr-FR" dirty="0" err="1"/>
              <a:t>PseudoState</a:t>
            </a:r>
            <a:endParaRPr lang="fr-FR" dirty="0"/>
          </a:p>
        </p:txBody>
      </p:sp>
      <p:pic>
        <p:nvPicPr>
          <p:cNvPr id="6" name="Image 5"/>
          <p:cNvPicPr>
            <a:picLocks noChangeAspect="1"/>
          </p:cNvPicPr>
          <p:nvPr/>
        </p:nvPicPr>
        <p:blipFill>
          <a:blip r:embed="rId3"/>
          <a:stretch>
            <a:fillRect/>
          </a:stretch>
        </p:blipFill>
        <p:spPr>
          <a:xfrm>
            <a:off x="182337" y="3994150"/>
            <a:ext cx="9467850" cy="2466975"/>
          </a:xfrm>
          <a:prstGeom prst="rect">
            <a:avLst/>
          </a:prstGeom>
        </p:spPr>
      </p:pic>
      <p:sp>
        <p:nvSpPr>
          <p:cNvPr id="7" name="Rectangle 6"/>
          <p:cNvSpPr/>
          <p:nvPr/>
        </p:nvSpPr>
        <p:spPr>
          <a:xfrm>
            <a:off x="7466862" y="3971400"/>
            <a:ext cx="3474926" cy="830997"/>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sz="2400" dirty="0">
                <a:solidFill>
                  <a:schemeClr val="lt1"/>
                </a:solidFill>
              </a:rPr>
              <a:t>fork and </a:t>
            </a:r>
            <a:r>
              <a:rPr lang="fr-FR" sz="2400" dirty="0" err="1">
                <a:solidFill>
                  <a:schemeClr val="lt1"/>
                </a:solidFill>
              </a:rPr>
              <a:t>join</a:t>
            </a:r>
            <a:r>
              <a:rPr lang="fr-FR" sz="2400" dirty="0">
                <a:solidFill>
                  <a:schemeClr val="lt1"/>
                </a:solidFill>
              </a:rPr>
              <a:t> </a:t>
            </a:r>
            <a:r>
              <a:rPr lang="fr-FR" sz="2400" dirty="0" err="1">
                <a:solidFill>
                  <a:schemeClr val="lt1"/>
                </a:solidFill>
              </a:rPr>
              <a:t>Pseudostates</a:t>
            </a:r>
            <a:endParaRPr lang="fr-FR" sz="2400" dirty="0">
              <a:solidFill>
                <a:schemeClr val="lt1"/>
              </a:solidFill>
            </a:endParaRPr>
          </a:p>
          <a:p>
            <a:r>
              <a:rPr lang="fr-FR" sz="2400" dirty="0" err="1" smtClean="0">
                <a:solidFill>
                  <a:schemeClr val="lt1"/>
                </a:solidFill>
              </a:rPr>
              <a:t>region</a:t>
            </a:r>
            <a:endParaRPr lang="fr-FR" sz="2400" dirty="0">
              <a:solidFill>
                <a:schemeClr val="lt1"/>
              </a:solidFill>
            </a:endParaRPr>
          </a:p>
        </p:txBody>
      </p:sp>
      <p:pic>
        <p:nvPicPr>
          <p:cNvPr id="8" name="Image 7"/>
          <p:cNvPicPr>
            <a:picLocks noChangeAspect="1"/>
          </p:cNvPicPr>
          <p:nvPr/>
        </p:nvPicPr>
        <p:blipFill>
          <a:blip r:embed="rId4"/>
          <a:stretch>
            <a:fillRect/>
          </a:stretch>
        </p:blipFill>
        <p:spPr>
          <a:xfrm>
            <a:off x="8518525" y="2134154"/>
            <a:ext cx="685800" cy="571500"/>
          </a:xfrm>
          <a:prstGeom prst="rect">
            <a:avLst/>
          </a:prstGeom>
        </p:spPr>
      </p:pic>
      <p:sp>
        <p:nvSpPr>
          <p:cNvPr id="9" name="ZoneTexte 8"/>
          <p:cNvSpPr txBox="1"/>
          <p:nvPr/>
        </p:nvSpPr>
        <p:spPr>
          <a:xfrm>
            <a:off x="9348788" y="2170539"/>
            <a:ext cx="2505429"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defPPr>
              <a:defRPr lang="fr-FR"/>
            </a:defPPr>
            <a:lvl1pP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smtClean="0"/>
              <a:t>Initial </a:t>
            </a:r>
            <a:r>
              <a:rPr lang="fr-FR" dirty="0" err="1" smtClean="0"/>
              <a:t>PseudoState</a:t>
            </a:r>
            <a:endParaRPr lang="fr-FR" dirty="0"/>
          </a:p>
        </p:txBody>
      </p:sp>
      <p:sp>
        <p:nvSpPr>
          <p:cNvPr id="10" name="Rectangle 9"/>
          <p:cNvSpPr/>
          <p:nvPr/>
        </p:nvSpPr>
        <p:spPr>
          <a:xfrm>
            <a:off x="1099645" y="4200623"/>
            <a:ext cx="1178528" cy="307777"/>
          </a:xfrm>
          <a:prstGeom prst="rect">
            <a:avLst/>
          </a:prstGeom>
        </p:spPr>
        <p:txBody>
          <a:bodyPr wrap="none">
            <a:spAutoFit/>
          </a:bodyPr>
          <a:lstStyle/>
          <a:p>
            <a:r>
              <a:rPr lang="fr-FR" sz="1400" dirty="0" smtClean="0">
                <a:latin typeface="TimesNewRomanPSMT"/>
              </a:rPr>
              <a:t>(OMG 2015)</a:t>
            </a:r>
            <a:endParaRPr lang="fr-FR" sz="1400" dirty="0"/>
          </a:p>
        </p:txBody>
      </p:sp>
    </p:spTree>
    <p:extLst>
      <p:ext uri="{BB962C8B-B14F-4D97-AF65-F5344CB8AC3E}">
        <p14:creationId xmlns:p14="http://schemas.microsoft.com/office/powerpoint/2010/main" val="25746633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dirty="0" smtClean="0"/>
              <a:t>Laurent </a:t>
            </a:r>
            <a:r>
              <a:rPr lang="fr-FR" dirty="0" err="1" smtClean="0"/>
              <a:t>Pérochon</a:t>
            </a:r>
            <a:r>
              <a:rPr lang="fr-FR" dirty="0" smtClean="0"/>
              <a:t>, VetAgro-Sup/UMR METAFORT, école ENVOL du 28/11 au 2/12 2016, La Rochelle</a:t>
            </a:r>
            <a:endParaRPr lang="fr-FR" dirty="0"/>
          </a:p>
        </p:txBody>
      </p:sp>
      <p:pic>
        <p:nvPicPr>
          <p:cNvPr id="4" name="Image 3"/>
          <p:cNvPicPr>
            <a:picLocks noChangeAspect="1"/>
          </p:cNvPicPr>
          <p:nvPr/>
        </p:nvPicPr>
        <p:blipFill>
          <a:blip r:embed="rId2"/>
          <a:stretch>
            <a:fillRect/>
          </a:stretch>
        </p:blipFill>
        <p:spPr>
          <a:xfrm>
            <a:off x="2092515" y="46665"/>
            <a:ext cx="8749656" cy="6709736"/>
          </a:xfrm>
          <a:prstGeom prst="rect">
            <a:avLst/>
          </a:prstGeom>
        </p:spPr>
      </p:pic>
      <p:sp>
        <p:nvSpPr>
          <p:cNvPr id="2" name="Titre 1"/>
          <p:cNvSpPr>
            <a:spLocks noGrp="1"/>
          </p:cNvSpPr>
          <p:nvPr>
            <p:ph type="title"/>
          </p:nvPr>
        </p:nvSpPr>
        <p:spPr/>
        <p:txBody>
          <a:bodyPr/>
          <a:lstStyle/>
          <a:p>
            <a:r>
              <a:rPr lang="fr-FR" dirty="0" smtClean="0"/>
              <a:t>Exemple</a:t>
            </a:r>
            <a:endParaRPr lang="fr-FR" dirty="0"/>
          </a:p>
        </p:txBody>
      </p:sp>
      <p:sp>
        <p:nvSpPr>
          <p:cNvPr id="5" name="Rectangle 4"/>
          <p:cNvSpPr/>
          <p:nvPr/>
        </p:nvSpPr>
        <p:spPr>
          <a:xfrm>
            <a:off x="4316518" y="5840511"/>
            <a:ext cx="1178528" cy="307777"/>
          </a:xfrm>
          <a:prstGeom prst="rect">
            <a:avLst/>
          </a:prstGeom>
        </p:spPr>
        <p:txBody>
          <a:bodyPr wrap="none">
            <a:spAutoFit/>
          </a:bodyPr>
          <a:lstStyle/>
          <a:p>
            <a:r>
              <a:rPr lang="fr-FR" sz="1400" dirty="0" smtClean="0">
                <a:latin typeface="TimesNewRomanPSMT"/>
              </a:rPr>
              <a:t>(OMG 2015)</a:t>
            </a:r>
            <a:endParaRPr lang="fr-FR" sz="1400" dirty="0"/>
          </a:p>
        </p:txBody>
      </p:sp>
    </p:spTree>
    <p:extLst>
      <p:ext uri="{BB962C8B-B14F-4D97-AF65-F5344CB8AC3E}">
        <p14:creationId xmlns:p14="http://schemas.microsoft.com/office/powerpoint/2010/main" val="31082269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dirty="0" smtClean="0"/>
              <a:t>Laurent </a:t>
            </a:r>
            <a:r>
              <a:rPr lang="fr-FR" dirty="0" err="1" smtClean="0"/>
              <a:t>Pérochon</a:t>
            </a:r>
            <a:r>
              <a:rPr lang="fr-FR" dirty="0" smtClean="0"/>
              <a:t>, VetAgro-Sup/UMR METAFORT, école ENVOL du 28/11 au 2/12 2016, La Rochelle</a:t>
            </a:r>
            <a:endParaRPr lang="fr-FR" dirty="0"/>
          </a:p>
        </p:txBody>
      </p:sp>
      <p:pic>
        <p:nvPicPr>
          <p:cNvPr id="4" name="Image 3"/>
          <p:cNvPicPr>
            <a:picLocks noChangeAspect="1"/>
          </p:cNvPicPr>
          <p:nvPr/>
        </p:nvPicPr>
        <p:blipFill>
          <a:blip r:embed="rId2"/>
          <a:stretch>
            <a:fillRect/>
          </a:stretch>
        </p:blipFill>
        <p:spPr>
          <a:xfrm>
            <a:off x="247647" y="-3"/>
            <a:ext cx="12001500" cy="9203436"/>
          </a:xfrm>
          <a:prstGeom prst="rect">
            <a:avLst/>
          </a:prstGeom>
        </p:spPr>
      </p:pic>
      <p:sp>
        <p:nvSpPr>
          <p:cNvPr id="2" name="Titre 1"/>
          <p:cNvSpPr>
            <a:spLocks noGrp="1"/>
          </p:cNvSpPr>
          <p:nvPr>
            <p:ph type="title"/>
          </p:nvPr>
        </p:nvSpPr>
        <p:spPr/>
        <p:txBody>
          <a:bodyPr/>
          <a:lstStyle/>
          <a:p>
            <a:r>
              <a:rPr lang="fr-FR" dirty="0" smtClean="0"/>
              <a:t>Exemple</a:t>
            </a:r>
            <a:endParaRPr lang="fr-FR" dirty="0"/>
          </a:p>
        </p:txBody>
      </p:sp>
      <p:sp>
        <p:nvSpPr>
          <p:cNvPr id="5" name="Rectangle 4"/>
          <p:cNvSpPr/>
          <p:nvPr/>
        </p:nvSpPr>
        <p:spPr>
          <a:xfrm>
            <a:off x="4316518" y="5840511"/>
            <a:ext cx="1178528" cy="307777"/>
          </a:xfrm>
          <a:prstGeom prst="rect">
            <a:avLst/>
          </a:prstGeom>
        </p:spPr>
        <p:txBody>
          <a:bodyPr wrap="none">
            <a:spAutoFit/>
          </a:bodyPr>
          <a:lstStyle/>
          <a:p>
            <a:r>
              <a:rPr lang="fr-FR" sz="1400" dirty="0" smtClean="0">
                <a:latin typeface="TimesNewRomanPSMT"/>
              </a:rPr>
              <a:t>(OMG 2015)</a:t>
            </a:r>
            <a:endParaRPr lang="fr-FR" sz="1400" dirty="0"/>
          </a:p>
        </p:txBody>
      </p:sp>
      <p:sp>
        <p:nvSpPr>
          <p:cNvPr id="6" name="Rectangle 5"/>
          <p:cNvSpPr/>
          <p:nvPr/>
        </p:nvSpPr>
        <p:spPr>
          <a:xfrm>
            <a:off x="3733800" y="4572000"/>
            <a:ext cx="8458200" cy="3905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661616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dirty="0" smtClean="0"/>
              <a:t>Laurent </a:t>
            </a:r>
            <a:r>
              <a:rPr lang="fr-FR" dirty="0" err="1" smtClean="0"/>
              <a:t>Pérochon</a:t>
            </a:r>
            <a:r>
              <a:rPr lang="fr-FR" dirty="0" smtClean="0"/>
              <a:t>, VetAgro-Sup/UMR METAFORT, école ENVOL du 28/11 au 2/12 2016, La Rochelle</a:t>
            </a:r>
            <a:endParaRPr lang="fr-FR" dirty="0"/>
          </a:p>
        </p:txBody>
      </p:sp>
      <p:pic>
        <p:nvPicPr>
          <p:cNvPr id="4" name="Image 3"/>
          <p:cNvPicPr>
            <a:picLocks noChangeAspect="1"/>
          </p:cNvPicPr>
          <p:nvPr/>
        </p:nvPicPr>
        <p:blipFill>
          <a:blip r:embed="rId2"/>
          <a:stretch>
            <a:fillRect/>
          </a:stretch>
        </p:blipFill>
        <p:spPr>
          <a:xfrm>
            <a:off x="0" y="-2847086"/>
            <a:ext cx="12001500" cy="9203436"/>
          </a:xfrm>
          <a:prstGeom prst="rect">
            <a:avLst/>
          </a:prstGeom>
        </p:spPr>
      </p:pic>
      <p:sp>
        <p:nvSpPr>
          <p:cNvPr id="2" name="Titre 1"/>
          <p:cNvSpPr>
            <a:spLocks noGrp="1"/>
          </p:cNvSpPr>
          <p:nvPr>
            <p:ph type="title"/>
          </p:nvPr>
        </p:nvSpPr>
        <p:spPr/>
        <p:txBody>
          <a:bodyPr/>
          <a:lstStyle/>
          <a:p>
            <a:r>
              <a:rPr lang="fr-FR" dirty="0" smtClean="0"/>
              <a:t>Exemple</a:t>
            </a:r>
            <a:endParaRPr lang="fr-FR" dirty="0"/>
          </a:p>
        </p:txBody>
      </p:sp>
      <p:sp>
        <p:nvSpPr>
          <p:cNvPr id="5" name="Rectangle 4"/>
          <p:cNvSpPr/>
          <p:nvPr/>
        </p:nvSpPr>
        <p:spPr>
          <a:xfrm>
            <a:off x="2983018" y="5926833"/>
            <a:ext cx="1178528" cy="307777"/>
          </a:xfrm>
          <a:prstGeom prst="rect">
            <a:avLst/>
          </a:prstGeom>
        </p:spPr>
        <p:txBody>
          <a:bodyPr wrap="none">
            <a:spAutoFit/>
          </a:bodyPr>
          <a:lstStyle/>
          <a:p>
            <a:r>
              <a:rPr lang="fr-FR" sz="1400" dirty="0" smtClean="0">
                <a:latin typeface="TimesNewRomanPSMT"/>
              </a:rPr>
              <a:t>(OMG 2015)</a:t>
            </a:r>
            <a:endParaRPr lang="fr-FR" sz="1400" dirty="0"/>
          </a:p>
        </p:txBody>
      </p:sp>
      <p:sp>
        <p:nvSpPr>
          <p:cNvPr id="7" name="Rectangle 6"/>
          <p:cNvSpPr/>
          <p:nvPr/>
        </p:nvSpPr>
        <p:spPr>
          <a:xfrm>
            <a:off x="2819400" y="-3067050"/>
            <a:ext cx="9525000" cy="40568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714750" y="365125"/>
            <a:ext cx="4629150" cy="14473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353903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a:t>
            </a:r>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pic>
        <p:nvPicPr>
          <p:cNvPr id="5" name="Image 4"/>
          <p:cNvPicPr>
            <a:picLocks noChangeAspect="1"/>
          </p:cNvPicPr>
          <p:nvPr/>
        </p:nvPicPr>
        <p:blipFill>
          <a:blip r:embed="rId2"/>
          <a:stretch>
            <a:fillRect/>
          </a:stretch>
        </p:blipFill>
        <p:spPr>
          <a:xfrm>
            <a:off x="5216978" y="208869"/>
            <a:ext cx="6896100" cy="6962775"/>
          </a:xfrm>
          <a:prstGeom prst="rect">
            <a:avLst/>
          </a:prstGeom>
        </p:spPr>
      </p:pic>
      <p:sp>
        <p:nvSpPr>
          <p:cNvPr id="4" name="Rectangle 3"/>
          <p:cNvSpPr/>
          <p:nvPr/>
        </p:nvSpPr>
        <p:spPr>
          <a:xfrm>
            <a:off x="124779" y="6091019"/>
            <a:ext cx="9552621" cy="400110"/>
          </a:xfrm>
          <a:prstGeom prst="rect">
            <a:avLst/>
          </a:prstGeom>
        </p:spPr>
        <p:txBody>
          <a:bodyPr wrap="square">
            <a:spAutoFit/>
          </a:bodyPr>
          <a:lstStyle/>
          <a:p>
            <a:r>
              <a:rPr lang="fr-FR" sz="1000" dirty="0">
                <a:hlinkClick r:id="rId3"/>
              </a:rPr>
              <a:t>http://www.site.uottawa.ca/~</a:t>
            </a:r>
            <a:r>
              <a:rPr lang="fr-FR" sz="1000" dirty="0" smtClean="0">
                <a:hlinkClick r:id="rId3"/>
              </a:rPr>
              <a:t>bochmann/SEG-2106-2506/Notes/M1-2-StateMachines/index-FR.html</a:t>
            </a:r>
            <a:endParaRPr lang="fr-FR" sz="1000" dirty="0" smtClean="0"/>
          </a:p>
          <a:p>
            <a:r>
              <a:rPr lang="en-US" sz="1000" dirty="0"/>
              <a:t>Course notes - </a:t>
            </a:r>
            <a:r>
              <a:rPr lang="en-US" sz="1000" dirty="0" err="1"/>
              <a:t>Gregor</a:t>
            </a:r>
            <a:r>
              <a:rPr lang="en-US" sz="1000" dirty="0"/>
              <a:t> v. </a:t>
            </a:r>
            <a:r>
              <a:rPr lang="en-US" sz="1000" dirty="0" err="1"/>
              <a:t>Bochmann</a:t>
            </a:r>
            <a:r>
              <a:rPr lang="en-US" sz="1000" dirty="0"/>
              <a:t> - University of Ottawa. Created January 2011, last update: January 15,  2015</a:t>
            </a:r>
            <a:endParaRPr lang="fr-FR" sz="1000" dirty="0"/>
          </a:p>
        </p:txBody>
      </p:sp>
    </p:spTree>
    <p:extLst>
      <p:ext uri="{BB962C8B-B14F-4D97-AF65-F5344CB8AC3E}">
        <p14:creationId xmlns:p14="http://schemas.microsoft.com/office/powerpoint/2010/main" val="1586638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Version </a:t>
            </a:r>
            <a:r>
              <a:rPr lang="fr-FR" dirty="0" err="1" smtClean="0"/>
              <a:t>activity</a:t>
            </a:r>
            <a:endParaRPr lang="fr-FR" dirty="0"/>
          </a:p>
        </p:txBody>
      </p:sp>
      <p:pic>
        <p:nvPicPr>
          <p:cNvPr id="4098" name="Picture 2" descr="http://www.nawouak.net/exercises/uml/images/activity--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1097" y="108857"/>
            <a:ext cx="4523927" cy="6607628"/>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5" name="Rectangle 4"/>
          <p:cNvSpPr/>
          <p:nvPr/>
        </p:nvSpPr>
        <p:spPr>
          <a:xfrm>
            <a:off x="381000" y="1821321"/>
            <a:ext cx="3629026" cy="246221"/>
          </a:xfrm>
          <a:prstGeom prst="rect">
            <a:avLst/>
          </a:prstGeom>
        </p:spPr>
        <p:txBody>
          <a:bodyPr wrap="square">
            <a:spAutoFit/>
          </a:bodyPr>
          <a:lstStyle/>
          <a:p>
            <a:r>
              <a:rPr lang="fr-FR" sz="1000" dirty="0"/>
              <a:t>http://www.nawouak.net/?doc=exercises.uml+ch=activity+lang=fr</a:t>
            </a:r>
          </a:p>
        </p:txBody>
      </p:sp>
    </p:spTree>
    <p:extLst>
      <p:ext uri="{BB962C8B-B14F-4D97-AF65-F5344CB8AC3E}">
        <p14:creationId xmlns:p14="http://schemas.microsoft.com/office/powerpoint/2010/main" val="2785556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Syntaxe et modèles</a:t>
            </a:r>
          </a:p>
        </p:txBody>
      </p:sp>
      <p:sp>
        <p:nvSpPr>
          <p:cNvPr id="8" name="Rectangle 7"/>
          <p:cNvSpPr/>
          <p:nvPr/>
        </p:nvSpPr>
        <p:spPr>
          <a:xfrm>
            <a:off x="203817" y="5029199"/>
            <a:ext cx="8580955" cy="1502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3" name="ZoneTexte 2"/>
          <p:cNvSpPr txBox="1"/>
          <p:nvPr/>
        </p:nvSpPr>
        <p:spPr>
          <a:xfrm>
            <a:off x="214795" y="5340751"/>
            <a:ext cx="3183678" cy="830997"/>
          </a:xfrm>
          <a:prstGeom prst="rect">
            <a:avLst/>
          </a:prstGeom>
          <a:noFill/>
        </p:spPr>
        <p:txBody>
          <a:bodyPr wrap="square" rtlCol="0">
            <a:spAutoFit/>
          </a:bodyPr>
          <a:lstStyle/>
          <a:p>
            <a:r>
              <a:rPr lang="fr-FR" sz="2400" b="1" dirty="0" smtClean="0"/>
              <a:t>Modélisation structurelle (Structural)</a:t>
            </a:r>
            <a:endParaRPr lang="fr-FR" sz="2400" b="1" dirty="0"/>
          </a:p>
        </p:txBody>
      </p:sp>
      <p:sp>
        <p:nvSpPr>
          <p:cNvPr id="4" name="ZoneTexte 3"/>
          <p:cNvSpPr txBox="1"/>
          <p:nvPr/>
        </p:nvSpPr>
        <p:spPr>
          <a:xfrm>
            <a:off x="4942114" y="5932714"/>
            <a:ext cx="2386359" cy="461665"/>
          </a:xfrm>
          <a:prstGeom prst="rect">
            <a:avLst/>
          </a:prstGeom>
          <a:noFill/>
        </p:spPr>
        <p:txBody>
          <a:bodyPr wrap="none" rtlCol="0">
            <a:spAutoFit/>
          </a:bodyPr>
          <a:lstStyle/>
          <a:p>
            <a:r>
              <a:rPr lang="fr-FR" sz="2400" dirty="0" smtClean="0"/>
              <a:t>Structure de base</a:t>
            </a:r>
            <a:endParaRPr lang="fr-FR" sz="2400" dirty="0"/>
          </a:p>
        </p:txBody>
      </p:sp>
      <p:sp>
        <p:nvSpPr>
          <p:cNvPr id="5" name="ZoneTexte 4"/>
          <p:cNvSpPr txBox="1"/>
          <p:nvPr/>
        </p:nvSpPr>
        <p:spPr>
          <a:xfrm>
            <a:off x="3777343" y="5302947"/>
            <a:ext cx="1098442" cy="461665"/>
          </a:xfrm>
          <a:prstGeom prst="rect">
            <a:avLst/>
          </a:prstGeom>
          <a:noFill/>
        </p:spPr>
        <p:txBody>
          <a:bodyPr wrap="none" rtlCol="0">
            <a:spAutoFit/>
          </a:bodyPr>
          <a:lstStyle/>
          <a:p>
            <a:r>
              <a:rPr lang="fr-FR" sz="2400" dirty="0"/>
              <a:t>V</a:t>
            </a:r>
            <a:r>
              <a:rPr lang="fr-FR" sz="2400" dirty="0" smtClean="0"/>
              <a:t>aleurs</a:t>
            </a:r>
            <a:endParaRPr lang="fr-FR" sz="2400" dirty="0"/>
          </a:p>
        </p:txBody>
      </p:sp>
      <p:sp>
        <p:nvSpPr>
          <p:cNvPr id="6" name="ZoneTexte 5"/>
          <p:cNvSpPr txBox="1"/>
          <p:nvPr/>
        </p:nvSpPr>
        <p:spPr>
          <a:xfrm>
            <a:off x="5330191" y="5302947"/>
            <a:ext cx="1418530" cy="461665"/>
          </a:xfrm>
          <a:prstGeom prst="rect">
            <a:avLst/>
          </a:prstGeom>
          <a:noFill/>
        </p:spPr>
        <p:txBody>
          <a:bodyPr wrap="none" rtlCol="0">
            <a:spAutoFit/>
          </a:bodyPr>
          <a:lstStyle/>
          <a:p>
            <a:r>
              <a:rPr lang="fr-FR" sz="2400" dirty="0" err="1"/>
              <a:t>C</a:t>
            </a:r>
            <a:r>
              <a:rPr lang="fr-FR" sz="2400" dirty="0" err="1" smtClean="0"/>
              <a:t>lassifiers</a:t>
            </a:r>
            <a:endParaRPr lang="fr-FR" sz="2400" dirty="0"/>
          </a:p>
        </p:txBody>
      </p:sp>
      <p:sp>
        <p:nvSpPr>
          <p:cNvPr id="7" name="ZoneTexte 6"/>
          <p:cNvSpPr txBox="1"/>
          <p:nvPr/>
        </p:nvSpPr>
        <p:spPr>
          <a:xfrm>
            <a:off x="7203127" y="5302947"/>
            <a:ext cx="1311578" cy="461665"/>
          </a:xfrm>
          <a:prstGeom prst="rect">
            <a:avLst/>
          </a:prstGeom>
          <a:noFill/>
        </p:spPr>
        <p:txBody>
          <a:bodyPr wrap="none" rtlCol="0">
            <a:spAutoFit/>
          </a:bodyPr>
          <a:lstStyle/>
          <a:p>
            <a:r>
              <a:rPr lang="fr-FR" sz="2400" dirty="0"/>
              <a:t>P</a:t>
            </a:r>
            <a:r>
              <a:rPr lang="fr-FR" sz="2400" dirty="0" smtClean="0"/>
              <a:t>ackages</a:t>
            </a:r>
            <a:endParaRPr lang="fr-FR" sz="2400" dirty="0"/>
          </a:p>
        </p:txBody>
      </p:sp>
      <p:cxnSp>
        <p:nvCxnSpPr>
          <p:cNvPr id="10" name="Connecteur droit 9"/>
          <p:cNvCxnSpPr/>
          <p:nvPr/>
        </p:nvCxnSpPr>
        <p:spPr>
          <a:xfrm>
            <a:off x="3536011" y="5029199"/>
            <a:ext cx="0" cy="15022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3536011" y="5901116"/>
            <a:ext cx="5248761" cy="315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4942114" y="5029199"/>
            <a:ext cx="0" cy="9035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6934200" y="5013400"/>
            <a:ext cx="0" cy="9035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03817" y="2090168"/>
            <a:ext cx="8580955" cy="2539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4" name="ZoneTexte 23"/>
          <p:cNvSpPr txBox="1"/>
          <p:nvPr/>
        </p:nvSpPr>
        <p:spPr>
          <a:xfrm>
            <a:off x="328834" y="2762350"/>
            <a:ext cx="3195875" cy="1200329"/>
          </a:xfrm>
          <a:prstGeom prst="rect">
            <a:avLst/>
          </a:prstGeom>
          <a:noFill/>
        </p:spPr>
        <p:txBody>
          <a:bodyPr wrap="square" rtlCol="0">
            <a:spAutoFit/>
          </a:bodyPr>
          <a:lstStyle/>
          <a:p>
            <a:r>
              <a:rPr lang="fr-FR" sz="2400" b="1" dirty="0" smtClean="0"/>
              <a:t>Modélisation comportementale</a:t>
            </a:r>
          </a:p>
          <a:p>
            <a:r>
              <a:rPr lang="fr-FR" sz="2400" b="1" dirty="0" smtClean="0"/>
              <a:t>(</a:t>
            </a:r>
            <a:r>
              <a:rPr lang="fr-FR" sz="2400" b="1" dirty="0" err="1" smtClean="0"/>
              <a:t>Behavioral</a:t>
            </a:r>
            <a:r>
              <a:rPr lang="fr-FR" sz="2400" b="1" dirty="0" smtClean="0"/>
              <a:t>)</a:t>
            </a:r>
            <a:endParaRPr lang="fr-FR" sz="2400" b="1" dirty="0"/>
          </a:p>
        </p:txBody>
      </p:sp>
      <p:sp>
        <p:nvSpPr>
          <p:cNvPr id="25" name="ZoneTexte 24"/>
          <p:cNvSpPr txBox="1"/>
          <p:nvPr/>
        </p:nvSpPr>
        <p:spPr>
          <a:xfrm>
            <a:off x="4601101" y="4043480"/>
            <a:ext cx="3257815" cy="461665"/>
          </a:xfrm>
          <a:prstGeom prst="rect">
            <a:avLst/>
          </a:prstGeom>
          <a:noFill/>
        </p:spPr>
        <p:txBody>
          <a:bodyPr wrap="none" rtlCol="0">
            <a:spAutoFit/>
          </a:bodyPr>
          <a:lstStyle/>
          <a:p>
            <a:r>
              <a:rPr lang="fr-FR" sz="2400" dirty="0" smtClean="0"/>
              <a:t>Comportements de base</a:t>
            </a:r>
            <a:endParaRPr lang="fr-FR" sz="2400" dirty="0"/>
          </a:p>
        </p:txBody>
      </p:sp>
      <p:cxnSp>
        <p:nvCxnSpPr>
          <p:cNvPr id="29" name="Connecteur droit 28"/>
          <p:cNvCxnSpPr/>
          <p:nvPr/>
        </p:nvCxnSpPr>
        <p:spPr>
          <a:xfrm>
            <a:off x="3536011" y="2090168"/>
            <a:ext cx="0" cy="25395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flipV="1">
            <a:off x="3536011" y="2967783"/>
            <a:ext cx="5248761" cy="315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5235191" y="2107228"/>
            <a:ext cx="0" cy="9035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6934200" y="2080067"/>
            <a:ext cx="0" cy="9035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flipV="1">
            <a:off x="3536010" y="3962453"/>
            <a:ext cx="5248761" cy="315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e 13"/>
          <p:cNvGrpSpPr/>
          <p:nvPr/>
        </p:nvGrpSpPr>
        <p:grpSpPr>
          <a:xfrm>
            <a:off x="3639368" y="3026542"/>
            <a:ext cx="3381646" cy="3403632"/>
            <a:chOff x="8795750" y="3205134"/>
            <a:chExt cx="3381646" cy="3403632"/>
          </a:xfrm>
        </p:grpSpPr>
        <p:sp>
          <p:nvSpPr>
            <p:cNvPr id="12" name="Flèche courbée vers la gauche 11"/>
            <p:cNvSpPr/>
            <p:nvPr/>
          </p:nvSpPr>
          <p:spPr>
            <a:xfrm>
              <a:off x="8795750" y="3205134"/>
              <a:ext cx="3161465" cy="3403632"/>
            </a:xfrm>
            <a:prstGeom prst="curved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solidFill>
                  <a:schemeClr val="tx1"/>
                </a:solidFill>
              </a:endParaRPr>
            </a:p>
          </p:txBody>
        </p:sp>
        <p:sp>
          <p:nvSpPr>
            <p:cNvPr id="11" name="ZoneTexte 10"/>
            <p:cNvSpPr txBox="1"/>
            <p:nvPr/>
          </p:nvSpPr>
          <p:spPr>
            <a:xfrm>
              <a:off x="8924005" y="4257570"/>
              <a:ext cx="3253391"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fr-FR" dirty="0" smtClean="0"/>
                <a:t>S’appuie sur</a:t>
              </a:r>
            </a:p>
            <a:p>
              <a:r>
                <a:rPr lang="fr-FR" dirty="0" smtClean="0"/>
                <a:t>(changement d’état du système) </a:t>
              </a:r>
              <a:endParaRPr lang="fr-FR" dirty="0"/>
            </a:p>
          </p:txBody>
        </p:sp>
      </p:grpSp>
      <p:sp>
        <p:nvSpPr>
          <p:cNvPr id="35" name="Rectangle 34"/>
          <p:cNvSpPr/>
          <p:nvPr/>
        </p:nvSpPr>
        <p:spPr>
          <a:xfrm>
            <a:off x="7021014" y="1759554"/>
            <a:ext cx="451449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b="1" dirty="0" smtClean="0">
                <a:solidFill>
                  <a:schemeClr val="dk1"/>
                </a:solidFill>
              </a:rPr>
              <a:t>Behavior</a:t>
            </a:r>
            <a:r>
              <a:rPr lang="en-US" dirty="0" smtClean="0">
                <a:solidFill>
                  <a:schemeClr val="dk1"/>
                </a:solidFill>
              </a:rPr>
              <a:t>: </a:t>
            </a:r>
            <a:r>
              <a:rPr lang="en-US" dirty="0" err="1" smtClean="0">
                <a:solidFill>
                  <a:schemeClr val="dk1"/>
                </a:solidFill>
              </a:rPr>
              <a:t>peut</a:t>
            </a:r>
            <a:r>
              <a:rPr lang="en-US" dirty="0" smtClean="0">
                <a:solidFill>
                  <a:schemeClr val="dk1"/>
                </a:solidFill>
              </a:rPr>
              <a:t> </a:t>
            </a:r>
            <a:r>
              <a:rPr lang="en-US" dirty="0" err="1" smtClean="0">
                <a:solidFill>
                  <a:schemeClr val="dk1"/>
                </a:solidFill>
              </a:rPr>
              <a:t>être</a:t>
            </a:r>
            <a:r>
              <a:rPr lang="en-US" dirty="0" smtClean="0">
                <a:solidFill>
                  <a:schemeClr val="dk1"/>
                </a:solidFill>
              </a:rPr>
              <a:t> </a:t>
            </a:r>
            <a:r>
              <a:rPr lang="en-US" dirty="0" err="1" smtClean="0">
                <a:solidFill>
                  <a:schemeClr val="dk1"/>
                </a:solidFill>
              </a:rPr>
              <a:t>exécuté</a:t>
            </a:r>
            <a:r>
              <a:rPr lang="en-US" dirty="0" smtClean="0">
                <a:solidFill>
                  <a:schemeClr val="dk1"/>
                </a:solidFill>
              </a:rPr>
              <a:t>, </a:t>
            </a:r>
            <a:r>
              <a:rPr lang="en-US" dirty="0" err="1" smtClean="0">
                <a:solidFill>
                  <a:schemeClr val="dk1"/>
                </a:solidFill>
              </a:rPr>
              <a:t>ou</a:t>
            </a:r>
            <a:r>
              <a:rPr lang="en-US" dirty="0" smtClean="0">
                <a:solidFill>
                  <a:schemeClr val="dk1"/>
                </a:solidFill>
              </a:rPr>
              <a:t> </a:t>
            </a:r>
            <a:r>
              <a:rPr lang="en-US" dirty="0" err="1" smtClean="0">
                <a:solidFill>
                  <a:schemeClr val="dk1"/>
                </a:solidFill>
              </a:rPr>
              <a:t>émerger</a:t>
            </a:r>
            <a:r>
              <a:rPr lang="en-US" dirty="0"/>
              <a:t> </a:t>
            </a:r>
            <a:r>
              <a:rPr lang="en-US" dirty="0" smtClean="0"/>
              <a:t>de </a:t>
            </a:r>
            <a:r>
              <a:rPr lang="en-US" dirty="0" err="1" smtClean="0"/>
              <a:t>l’interaction</a:t>
            </a:r>
            <a:r>
              <a:rPr lang="en-US" dirty="0" smtClean="0"/>
              <a:t> </a:t>
            </a:r>
            <a:r>
              <a:rPr lang="en-US" dirty="0" err="1" smtClean="0"/>
              <a:t>d’objets</a:t>
            </a:r>
            <a:endParaRPr lang="fr-FR" dirty="0">
              <a:solidFill>
                <a:schemeClr val="dk1"/>
              </a:solidFill>
            </a:endParaRPr>
          </a:p>
        </p:txBody>
      </p:sp>
      <p:sp>
        <p:nvSpPr>
          <p:cNvPr id="36" name="Rectangle 35"/>
          <p:cNvSpPr/>
          <p:nvPr/>
        </p:nvSpPr>
        <p:spPr>
          <a:xfrm>
            <a:off x="7021014" y="2531824"/>
            <a:ext cx="4514494"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err="1" smtClean="0"/>
              <a:t>L</a:t>
            </a:r>
            <a:r>
              <a:rPr lang="en-US" dirty="0" err="1" smtClean="0">
                <a:solidFill>
                  <a:schemeClr val="dk1"/>
                </a:solidFill>
              </a:rPr>
              <a:t>’occurrence</a:t>
            </a:r>
            <a:r>
              <a:rPr lang="en-US" dirty="0" smtClean="0">
                <a:solidFill>
                  <a:schemeClr val="dk1"/>
                </a:solidFill>
              </a:rPr>
              <a:t> d’un </a:t>
            </a:r>
            <a:r>
              <a:rPr lang="en-US" b="1" dirty="0" smtClean="0">
                <a:solidFill>
                  <a:schemeClr val="dk1"/>
                </a:solidFill>
              </a:rPr>
              <a:t>event</a:t>
            </a:r>
            <a:r>
              <a:rPr lang="en-US" dirty="0" smtClean="0">
                <a:solidFill>
                  <a:schemeClr val="dk1"/>
                </a:solidFill>
              </a:rPr>
              <a:t> </a:t>
            </a:r>
            <a:r>
              <a:rPr lang="en-US" dirty="0" err="1" smtClean="0">
                <a:solidFill>
                  <a:schemeClr val="dk1"/>
                </a:solidFill>
              </a:rPr>
              <a:t>peut</a:t>
            </a:r>
            <a:r>
              <a:rPr lang="en-US" dirty="0" smtClean="0">
                <a:solidFill>
                  <a:schemeClr val="dk1"/>
                </a:solidFill>
              </a:rPr>
              <a:t> </a:t>
            </a:r>
            <a:r>
              <a:rPr lang="en-US" dirty="0" err="1" smtClean="0">
                <a:solidFill>
                  <a:schemeClr val="dk1"/>
                </a:solidFill>
              </a:rPr>
              <a:t>déclencher</a:t>
            </a:r>
            <a:r>
              <a:rPr lang="en-US" dirty="0" smtClean="0">
                <a:solidFill>
                  <a:schemeClr val="dk1"/>
                </a:solidFill>
              </a:rPr>
              <a:t> (</a:t>
            </a:r>
            <a:r>
              <a:rPr lang="en-US" b="1" dirty="0" smtClean="0">
                <a:solidFill>
                  <a:schemeClr val="dk1"/>
                </a:solidFill>
              </a:rPr>
              <a:t>trigger</a:t>
            </a:r>
            <a:r>
              <a:rPr lang="en-US" dirty="0" smtClean="0">
                <a:solidFill>
                  <a:schemeClr val="dk1"/>
                </a:solidFill>
              </a:rPr>
              <a:t>) un </a:t>
            </a:r>
            <a:r>
              <a:rPr lang="en-US" dirty="0" smtClean="0"/>
              <a:t>behavior </a:t>
            </a:r>
            <a:r>
              <a:rPr lang="en-US" dirty="0" err="1" smtClean="0"/>
              <a:t>ou</a:t>
            </a:r>
            <a:r>
              <a:rPr lang="en-US" dirty="0" smtClean="0"/>
              <a:t> changer un behavior </a:t>
            </a:r>
            <a:r>
              <a:rPr lang="en-US" dirty="0" err="1" smtClean="0"/>
              <a:t>en</a:t>
            </a:r>
            <a:r>
              <a:rPr lang="en-US" dirty="0" smtClean="0"/>
              <a:t> </a:t>
            </a:r>
            <a:r>
              <a:rPr lang="en-US" dirty="0" err="1" smtClean="0"/>
              <a:t>cours</a:t>
            </a:r>
            <a:r>
              <a:rPr lang="en-US" dirty="0" smtClean="0"/>
              <a:t>.</a:t>
            </a:r>
            <a:endParaRPr lang="fr-FR" dirty="0">
              <a:solidFill>
                <a:schemeClr val="dk1"/>
              </a:solidFill>
            </a:endParaRPr>
          </a:p>
        </p:txBody>
      </p:sp>
      <p:sp>
        <p:nvSpPr>
          <p:cNvPr id="9" name="Espace réservé du pied de page 8"/>
          <p:cNvSpPr>
            <a:spLocks noGrp="1"/>
          </p:cNvSpPr>
          <p:nvPr>
            <p:ph type="ftr" sz="quarter" idx="11"/>
          </p:nvPr>
        </p:nvSpPr>
        <p:spPr/>
        <p:txBody>
          <a:bodyPr/>
          <a:lstStyle/>
          <a:p>
            <a:r>
              <a:rPr lang="fr-FR" smtClean="0"/>
              <a:t>Laurent Pérochon, VetAgro-Sup/UMR METAFORT, école ENVOL du 28/11 au 2/12 2016, La Rochelle</a:t>
            </a:r>
            <a:endParaRPr lang="fr-FR"/>
          </a:p>
        </p:txBody>
      </p:sp>
    </p:spTree>
    <p:extLst>
      <p:ext uri="{BB962C8B-B14F-4D97-AF65-F5344CB8AC3E}">
        <p14:creationId xmlns:p14="http://schemas.microsoft.com/office/powerpoint/2010/main" val="162180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a:t>
            </a:r>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74041"/>
            <a:ext cx="10276113" cy="3429981"/>
          </a:xfrm>
          <a:prstGeom prst="rect">
            <a:avLst/>
          </a:prstGeom>
        </p:spPr>
      </p:pic>
      <p:sp>
        <p:nvSpPr>
          <p:cNvPr id="5" name="Rectangle 4"/>
          <p:cNvSpPr/>
          <p:nvPr/>
        </p:nvSpPr>
        <p:spPr>
          <a:xfrm>
            <a:off x="413656" y="5489608"/>
            <a:ext cx="11538857" cy="276999"/>
          </a:xfrm>
          <a:prstGeom prst="rect">
            <a:avLst/>
          </a:prstGeom>
        </p:spPr>
        <p:txBody>
          <a:bodyPr wrap="square">
            <a:spAutoFit/>
          </a:bodyPr>
          <a:lstStyle/>
          <a:p>
            <a:r>
              <a:rPr lang="en-US" sz="1200" dirty="0"/>
              <a:t>By </a:t>
            </a:r>
            <a:r>
              <a:rPr lang="en-US" sz="1200" dirty="0" err="1"/>
              <a:t>Mirosamek</a:t>
            </a:r>
            <a:r>
              <a:rPr lang="en-US" sz="1200" dirty="0"/>
              <a:t> (talk) - I (</a:t>
            </a:r>
            <a:r>
              <a:rPr lang="en-US" sz="1200" dirty="0" err="1"/>
              <a:t>Mirosamek</a:t>
            </a:r>
            <a:r>
              <a:rPr lang="en-US" sz="1200" dirty="0"/>
              <a:t> (talk)) created this work entirely by myself., CC BY-SA 3.0, https://en.wikipedia.org/w/index.php?curid=23947484</a:t>
            </a:r>
            <a:endParaRPr lang="fr-FR" sz="1200" dirty="0"/>
          </a:p>
        </p:txBody>
      </p:sp>
    </p:spTree>
    <p:extLst>
      <p:ext uri="{BB962C8B-B14F-4D97-AF65-F5344CB8AC3E}">
        <p14:creationId xmlns:p14="http://schemas.microsoft.com/office/powerpoint/2010/main" val="2524187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a:t>
            </a:r>
            <a:br>
              <a:rPr lang="fr-FR" dirty="0" smtClean="0"/>
            </a:br>
            <a:r>
              <a:rPr lang="fr-FR" dirty="0" smtClean="0"/>
              <a:t>version simple</a:t>
            </a:r>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4" name="Rectangle 3"/>
          <p:cNvSpPr/>
          <p:nvPr/>
        </p:nvSpPr>
        <p:spPr>
          <a:xfrm>
            <a:off x="3104483" y="5489030"/>
            <a:ext cx="7086600" cy="369332"/>
          </a:xfrm>
          <a:prstGeom prst="rect">
            <a:avLst/>
          </a:prstGeom>
        </p:spPr>
        <p:txBody>
          <a:bodyPr wrap="square">
            <a:spAutoFit/>
          </a:bodyPr>
          <a:lstStyle/>
          <a:p>
            <a:r>
              <a:rPr lang="fr-FR" dirty="0" smtClean="0"/>
              <a:t>Roques. 2008</a:t>
            </a:r>
            <a:endParaRPr lang="fr-FR" dirty="0"/>
          </a:p>
        </p:txBody>
      </p:sp>
      <p:sp>
        <p:nvSpPr>
          <p:cNvPr id="7" name="Rectangle 6"/>
          <p:cNvSpPr/>
          <p:nvPr/>
        </p:nvSpPr>
        <p:spPr>
          <a:xfrm>
            <a:off x="2832340" y="3298371"/>
            <a:ext cx="903514" cy="849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à coins arrondis 5"/>
          <p:cNvSpPr/>
          <p:nvPr/>
        </p:nvSpPr>
        <p:spPr>
          <a:xfrm>
            <a:off x="4084197" y="2329543"/>
            <a:ext cx="1719943" cy="7511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Affichage</a:t>
            </a:r>
            <a:endParaRPr lang="fr-FR" dirty="0"/>
          </a:p>
        </p:txBody>
      </p:sp>
      <p:sp>
        <p:nvSpPr>
          <p:cNvPr id="8" name="Rectangle à coins arrondis 7"/>
          <p:cNvSpPr/>
          <p:nvPr/>
        </p:nvSpPr>
        <p:spPr>
          <a:xfrm>
            <a:off x="6234125" y="4228027"/>
            <a:ext cx="1719943" cy="7511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Modification</a:t>
            </a:r>
          </a:p>
          <a:p>
            <a:pPr algn="ctr"/>
            <a:r>
              <a:rPr lang="fr-FR" dirty="0" smtClean="0"/>
              <a:t>minute</a:t>
            </a:r>
            <a:endParaRPr lang="fr-FR" dirty="0"/>
          </a:p>
        </p:txBody>
      </p:sp>
      <p:sp>
        <p:nvSpPr>
          <p:cNvPr id="9" name="Rectangle à coins arrondis 8"/>
          <p:cNvSpPr/>
          <p:nvPr/>
        </p:nvSpPr>
        <p:spPr>
          <a:xfrm>
            <a:off x="8514682" y="2329543"/>
            <a:ext cx="1719943" cy="7511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Modification</a:t>
            </a:r>
          </a:p>
          <a:p>
            <a:pPr algn="ctr"/>
            <a:r>
              <a:rPr lang="fr-FR" dirty="0" smtClean="0"/>
              <a:t>heure</a:t>
            </a:r>
            <a:endParaRPr lang="fr-FR" dirty="0"/>
          </a:p>
        </p:txBody>
      </p:sp>
      <p:sp>
        <p:nvSpPr>
          <p:cNvPr id="10" name="Ellipse 9"/>
          <p:cNvSpPr/>
          <p:nvPr/>
        </p:nvSpPr>
        <p:spPr>
          <a:xfrm>
            <a:off x="4726860" y="1178864"/>
            <a:ext cx="434616" cy="4245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avec flèche 11"/>
          <p:cNvCxnSpPr>
            <a:stCxn id="10" idx="4"/>
            <a:endCxn id="6" idx="0"/>
          </p:cNvCxnSpPr>
          <p:nvPr/>
        </p:nvCxnSpPr>
        <p:spPr>
          <a:xfrm>
            <a:off x="4944168" y="1603406"/>
            <a:ext cx="1" cy="7261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V="1">
            <a:off x="5804140" y="2705100"/>
            <a:ext cx="2710542"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endCxn id="8" idx="3"/>
          </p:cNvCxnSpPr>
          <p:nvPr/>
        </p:nvCxnSpPr>
        <p:spPr>
          <a:xfrm flipH="1">
            <a:off x="7954068" y="4603583"/>
            <a:ext cx="1279073"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23"/>
          <p:cNvCxnSpPr>
            <a:endCxn id="9" idx="2"/>
          </p:cNvCxnSpPr>
          <p:nvPr/>
        </p:nvCxnSpPr>
        <p:spPr>
          <a:xfrm flipV="1">
            <a:off x="9233141" y="3080657"/>
            <a:ext cx="141513" cy="152292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8" name="Connecteur droit 27"/>
          <p:cNvCxnSpPr>
            <a:endCxn id="8" idx="1"/>
          </p:cNvCxnSpPr>
          <p:nvPr/>
        </p:nvCxnSpPr>
        <p:spPr>
          <a:xfrm>
            <a:off x="4846197" y="4603583"/>
            <a:ext cx="1387928" cy="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H="1" flipV="1">
            <a:off x="4884637" y="3113706"/>
            <a:ext cx="3742" cy="14898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4126898" y="4625861"/>
            <a:ext cx="2069156" cy="369332"/>
          </a:xfrm>
          <a:prstGeom prst="rect">
            <a:avLst/>
          </a:prstGeom>
          <a:noFill/>
        </p:spPr>
        <p:txBody>
          <a:bodyPr wrap="none" rtlCol="0">
            <a:spAutoFit/>
          </a:bodyPr>
          <a:lstStyle/>
          <a:p>
            <a:r>
              <a:rPr lang="fr-FR" dirty="0" smtClean="0"/>
              <a:t>Appui bouton mode</a:t>
            </a:r>
            <a:endParaRPr lang="fr-FR" dirty="0"/>
          </a:p>
        </p:txBody>
      </p:sp>
      <p:sp>
        <p:nvSpPr>
          <p:cNvPr id="35" name="ZoneTexte 34"/>
          <p:cNvSpPr txBox="1"/>
          <p:nvPr/>
        </p:nvSpPr>
        <p:spPr>
          <a:xfrm>
            <a:off x="8128674" y="4641294"/>
            <a:ext cx="2069156" cy="369332"/>
          </a:xfrm>
          <a:prstGeom prst="rect">
            <a:avLst/>
          </a:prstGeom>
          <a:noFill/>
        </p:spPr>
        <p:txBody>
          <a:bodyPr wrap="none" rtlCol="0">
            <a:spAutoFit/>
          </a:bodyPr>
          <a:lstStyle/>
          <a:p>
            <a:r>
              <a:rPr lang="fr-FR" dirty="0" smtClean="0"/>
              <a:t>Appui bouton mode</a:t>
            </a:r>
            <a:endParaRPr lang="fr-FR" dirty="0"/>
          </a:p>
        </p:txBody>
      </p:sp>
      <p:sp>
        <p:nvSpPr>
          <p:cNvPr id="36" name="ZoneTexte 35"/>
          <p:cNvSpPr txBox="1"/>
          <p:nvPr/>
        </p:nvSpPr>
        <p:spPr>
          <a:xfrm>
            <a:off x="6059518" y="2318366"/>
            <a:ext cx="2069156" cy="369332"/>
          </a:xfrm>
          <a:prstGeom prst="rect">
            <a:avLst/>
          </a:prstGeom>
          <a:noFill/>
        </p:spPr>
        <p:txBody>
          <a:bodyPr wrap="none" rtlCol="0">
            <a:spAutoFit/>
          </a:bodyPr>
          <a:lstStyle/>
          <a:p>
            <a:r>
              <a:rPr lang="fr-FR" dirty="0" smtClean="0"/>
              <a:t>Appui bouton mode</a:t>
            </a:r>
            <a:endParaRPr lang="fr-FR" dirty="0"/>
          </a:p>
        </p:txBody>
      </p:sp>
      <p:sp>
        <p:nvSpPr>
          <p:cNvPr id="37" name="ZoneTexte 36"/>
          <p:cNvSpPr txBox="1"/>
          <p:nvPr/>
        </p:nvSpPr>
        <p:spPr>
          <a:xfrm>
            <a:off x="7954068" y="1674358"/>
            <a:ext cx="3158622" cy="369332"/>
          </a:xfrm>
          <a:prstGeom prst="rect">
            <a:avLst/>
          </a:prstGeom>
          <a:noFill/>
        </p:spPr>
        <p:txBody>
          <a:bodyPr wrap="none" rtlCol="0">
            <a:spAutoFit/>
          </a:bodyPr>
          <a:lstStyle/>
          <a:p>
            <a:r>
              <a:rPr lang="fr-FR" dirty="0" smtClean="0"/>
              <a:t>Appui bouton avance / heure++</a:t>
            </a:r>
            <a:endParaRPr lang="fr-FR" dirty="0"/>
          </a:p>
        </p:txBody>
      </p:sp>
      <p:sp>
        <p:nvSpPr>
          <p:cNvPr id="38" name="ZoneTexte 37"/>
          <p:cNvSpPr txBox="1"/>
          <p:nvPr/>
        </p:nvSpPr>
        <p:spPr>
          <a:xfrm>
            <a:off x="5488659" y="3581694"/>
            <a:ext cx="3277757" cy="369332"/>
          </a:xfrm>
          <a:prstGeom prst="rect">
            <a:avLst/>
          </a:prstGeom>
          <a:noFill/>
        </p:spPr>
        <p:txBody>
          <a:bodyPr wrap="none" rtlCol="0">
            <a:spAutoFit/>
          </a:bodyPr>
          <a:lstStyle/>
          <a:p>
            <a:r>
              <a:rPr lang="fr-FR" dirty="0" smtClean="0"/>
              <a:t>Appui bouton avance / minute++</a:t>
            </a:r>
            <a:endParaRPr lang="fr-FR" dirty="0"/>
          </a:p>
        </p:txBody>
      </p:sp>
      <p:grpSp>
        <p:nvGrpSpPr>
          <p:cNvPr id="59" name="Groupe 58"/>
          <p:cNvGrpSpPr/>
          <p:nvPr/>
        </p:nvGrpSpPr>
        <p:grpSpPr>
          <a:xfrm rot="16200000">
            <a:off x="9061522" y="2123932"/>
            <a:ext cx="525780" cy="397542"/>
            <a:chOff x="10557510" y="3599148"/>
            <a:chExt cx="525780" cy="397542"/>
          </a:xfrm>
        </p:grpSpPr>
        <p:sp>
          <p:nvSpPr>
            <p:cNvPr id="56" name="Arc 55"/>
            <p:cNvSpPr/>
            <p:nvPr/>
          </p:nvSpPr>
          <p:spPr>
            <a:xfrm>
              <a:off x="10557510" y="3599148"/>
              <a:ext cx="525780" cy="397542"/>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8" name="Arc 57"/>
            <p:cNvSpPr/>
            <p:nvPr/>
          </p:nvSpPr>
          <p:spPr>
            <a:xfrm flipV="1">
              <a:off x="10557510" y="3599148"/>
              <a:ext cx="525780" cy="397542"/>
            </a:xfrm>
            <a:prstGeom prst="arc">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60" name="Groupe 59"/>
          <p:cNvGrpSpPr/>
          <p:nvPr/>
        </p:nvGrpSpPr>
        <p:grpSpPr>
          <a:xfrm rot="16200000">
            <a:off x="6745042" y="4028837"/>
            <a:ext cx="525780" cy="397542"/>
            <a:chOff x="10557510" y="3599148"/>
            <a:chExt cx="525780" cy="397542"/>
          </a:xfrm>
        </p:grpSpPr>
        <p:sp>
          <p:nvSpPr>
            <p:cNvPr id="61" name="Arc 60"/>
            <p:cNvSpPr/>
            <p:nvPr/>
          </p:nvSpPr>
          <p:spPr>
            <a:xfrm>
              <a:off x="10557510" y="3599148"/>
              <a:ext cx="525780" cy="397542"/>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2" name="Arc 61"/>
            <p:cNvSpPr/>
            <p:nvPr/>
          </p:nvSpPr>
          <p:spPr>
            <a:xfrm flipV="1">
              <a:off x="10557510" y="3599148"/>
              <a:ext cx="525780" cy="397542"/>
            </a:xfrm>
            <a:prstGeom prst="arc">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Tree>
    <p:extLst>
      <p:ext uri="{BB962C8B-B14F-4D97-AF65-F5344CB8AC3E}">
        <p14:creationId xmlns:p14="http://schemas.microsoft.com/office/powerpoint/2010/main" val="5548537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 version réglage rapide erreur</a:t>
            </a:r>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5" name="Rectangle 4"/>
          <p:cNvSpPr/>
          <p:nvPr/>
        </p:nvSpPr>
        <p:spPr>
          <a:xfrm>
            <a:off x="2478581" y="5982150"/>
            <a:ext cx="7086600" cy="369332"/>
          </a:xfrm>
          <a:prstGeom prst="rect">
            <a:avLst/>
          </a:prstGeom>
        </p:spPr>
        <p:txBody>
          <a:bodyPr wrap="square">
            <a:spAutoFit/>
          </a:bodyPr>
          <a:lstStyle/>
          <a:p>
            <a:r>
              <a:rPr lang="fr-FR" dirty="0" smtClean="0"/>
              <a:t>Roques. 2008</a:t>
            </a:r>
            <a:endParaRPr lang="fr-FR" dirty="0"/>
          </a:p>
        </p:txBody>
      </p:sp>
      <p:sp>
        <p:nvSpPr>
          <p:cNvPr id="6" name="Rectangle 5"/>
          <p:cNvSpPr/>
          <p:nvPr/>
        </p:nvSpPr>
        <p:spPr>
          <a:xfrm>
            <a:off x="838200" y="5170714"/>
            <a:ext cx="1393371" cy="118563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81000" y="4582886"/>
            <a:ext cx="2155371" cy="21385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1241783" y="3352801"/>
            <a:ext cx="1207503" cy="7456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Affichage</a:t>
            </a:r>
            <a:endParaRPr lang="fr-FR" dirty="0"/>
          </a:p>
        </p:txBody>
      </p:sp>
      <p:sp>
        <p:nvSpPr>
          <p:cNvPr id="9" name="Ellipse 8"/>
          <p:cNvSpPr/>
          <p:nvPr/>
        </p:nvSpPr>
        <p:spPr>
          <a:xfrm>
            <a:off x="1628226" y="2422074"/>
            <a:ext cx="434616" cy="4245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a:stCxn id="9" idx="4"/>
            <a:endCxn id="8" idx="0"/>
          </p:cNvCxnSpPr>
          <p:nvPr/>
        </p:nvCxnSpPr>
        <p:spPr>
          <a:xfrm>
            <a:off x="1845534" y="2846616"/>
            <a:ext cx="1" cy="5061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5224876" y="1343699"/>
            <a:ext cx="1854610" cy="338554"/>
          </a:xfrm>
          <a:prstGeom prst="rect">
            <a:avLst/>
          </a:prstGeom>
          <a:noFill/>
        </p:spPr>
        <p:txBody>
          <a:bodyPr wrap="none" rtlCol="0">
            <a:spAutoFit/>
          </a:bodyPr>
          <a:lstStyle/>
          <a:p>
            <a:r>
              <a:rPr lang="fr-FR" sz="1600" dirty="0" smtClean="0"/>
              <a:t>Appui bouton mode</a:t>
            </a:r>
            <a:endParaRPr lang="fr-FR" sz="1600" dirty="0"/>
          </a:p>
        </p:txBody>
      </p:sp>
      <p:cxnSp>
        <p:nvCxnSpPr>
          <p:cNvPr id="17" name="Connecteur droit avec flèche 16"/>
          <p:cNvCxnSpPr/>
          <p:nvPr/>
        </p:nvCxnSpPr>
        <p:spPr>
          <a:xfrm flipV="1">
            <a:off x="2449286" y="3689495"/>
            <a:ext cx="2105949" cy="780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2574955" y="3353878"/>
            <a:ext cx="1854610" cy="338554"/>
          </a:xfrm>
          <a:prstGeom prst="rect">
            <a:avLst/>
          </a:prstGeom>
          <a:noFill/>
        </p:spPr>
        <p:txBody>
          <a:bodyPr wrap="none" rtlCol="0">
            <a:spAutoFit/>
          </a:bodyPr>
          <a:lstStyle/>
          <a:p>
            <a:r>
              <a:rPr lang="fr-FR" sz="1600" dirty="0" smtClean="0"/>
              <a:t>Appui bouton mode</a:t>
            </a:r>
            <a:endParaRPr lang="fr-FR" sz="1600" dirty="0"/>
          </a:p>
        </p:txBody>
      </p:sp>
      <p:cxnSp>
        <p:nvCxnSpPr>
          <p:cNvPr id="19" name="Connecteur droit avec flèche 18"/>
          <p:cNvCxnSpPr/>
          <p:nvPr/>
        </p:nvCxnSpPr>
        <p:spPr>
          <a:xfrm flipV="1">
            <a:off x="6026512" y="3694363"/>
            <a:ext cx="2105949" cy="780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6152181" y="3358746"/>
            <a:ext cx="1854610" cy="338554"/>
          </a:xfrm>
          <a:prstGeom prst="rect">
            <a:avLst/>
          </a:prstGeom>
          <a:noFill/>
        </p:spPr>
        <p:txBody>
          <a:bodyPr wrap="none" rtlCol="0">
            <a:spAutoFit/>
          </a:bodyPr>
          <a:lstStyle/>
          <a:p>
            <a:r>
              <a:rPr lang="fr-FR" sz="1600" dirty="0" smtClean="0"/>
              <a:t>Appui bouton mode</a:t>
            </a:r>
            <a:endParaRPr lang="fr-FR" sz="1600" dirty="0"/>
          </a:p>
        </p:txBody>
      </p:sp>
      <p:sp>
        <p:nvSpPr>
          <p:cNvPr id="21" name="Rectangle à coins arrondis 20"/>
          <p:cNvSpPr/>
          <p:nvPr/>
        </p:nvSpPr>
        <p:spPr>
          <a:xfrm>
            <a:off x="4555234" y="3313938"/>
            <a:ext cx="1466647" cy="7511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Modification</a:t>
            </a:r>
          </a:p>
          <a:p>
            <a:pPr algn="ctr"/>
            <a:r>
              <a:rPr lang="fr-FR" dirty="0" smtClean="0"/>
              <a:t>heure</a:t>
            </a:r>
            <a:endParaRPr lang="fr-FR" dirty="0"/>
          </a:p>
        </p:txBody>
      </p:sp>
      <p:sp>
        <p:nvSpPr>
          <p:cNvPr id="22" name="Rectangle à coins arrondis 21"/>
          <p:cNvSpPr/>
          <p:nvPr/>
        </p:nvSpPr>
        <p:spPr>
          <a:xfrm>
            <a:off x="8127829" y="3369510"/>
            <a:ext cx="1452410" cy="712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Modification</a:t>
            </a:r>
          </a:p>
          <a:p>
            <a:pPr algn="ctr"/>
            <a:r>
              <a:rPr lang="fr-FR" dirty="0" smtClean="0"/>
              <a:t>minute</a:t>
            </a:r>
            <a:endParaRPr lang="fr-FR" dirty="0"/>
          </a:p>
        </p:txBody>
      </p:sp>
      <p:cxnSp>
        <p:nvCxnSpPr>
          <p:cNvPr id="23" name="Connecteur droit 22"/>
          <p:cNvCxnSpPr/>
          <p:nvPr/>
        </p:nvCxnSpPr>
        <p:spPr>
          <a:xfrm>
            <a:off x="9580239" y="3720657"/>
            <a:ext cx="846651" cy="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H="1">
            <a:off x="2231571" y="1736271"/>
            <a:ext cx="217715" cy="161653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25" name="Groupe 24"/>
          <p:cNvGrpSpPr/>
          <p:nvPr/>
        </p:nvGrpSpPr>
        <p:grpSpPr>
          <a:xfrm rot="16200000">
            <a:off x="5020878" y="3115166"/>
            <a:ext cx="525780" cy="397542"/>
            <a:chOff x="10557510" y="3599148"/>
            <a:chExt cx="525780" cy="397542"/>
          </a:xfrm>
        </p:grpSpPr>
        <p:sp>
          <p:nvSpPr>
            <p:cNvPr id="26" name="Arc 25"/>
            <p:cNvSpPr/>
            <p:nvPr/>
          </p:nvSpPr>
          <p:spPr>
            <a:xfrm>
              <a:off x="10557510" y="3599148"/>
              <a:ext cx="525780" cy="397542"/>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Arc 26"/>
            <p:cNvSpPr/>
            <p:nvPr/>
          </p:nvSpPr>
          <p:spPr>
            <a:xfrm flipV="1">
              <a:off x="10557510" y="3599148"/>
              <a:ext cx="525780" cy="397542"/>
            </a:xfrm>
            <a:prstGeom prst="arc">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28" name="Groupe 27"/>
          <p:cNvGrpSpPr/>
          <p:nvPr/>
        </p:nvGrpSpPr>
        <p:grpSpPr>
          <a:xfrm rot="16200000">
            <a:off x="8573830" y="3170738"/>
            <a:ext cx="525780" cy="397542"/>
            <a:chOff x="10557510" y="3599148"/>
            <a:chExt cx="525780" cy="397542"/>
          </a:xfrm>
        </p:grpSpPr>
        <p:sp>
          <p:nvSpPr>
            <p:cNvPr id="29" name="Arc 28"/>
            <p:cNvSpPr/>
            <p:nvPr/>
          </p:nvSpPr>
          <p:spPr>
            <a:xfrm>
              <a:off x="10557510" y="3599148"/>
              <a:ext cx="525780" cy="397542"/>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0" name="Arc 29"/>
            <p:cNvSpPr/>
            <p:nvPr/>
          </p:nvSpPr>
          <p:spPr>
            <a:xfrm flipV="1">
              <a:off x="10557510" y="3599148"/>
              <a:ext cx="525780" cy="397542"/>
            </a:xfrm>
            <a:prstGeom prst="arc">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31" name="ZoneTexte 30"/>
          <p:cNvSpPr txBox="1"/>
          <p:nvPr/>
        </p:nvSpPr>
        <p:spPr>
          <a:xfrm>
            <a:off x="4429565" y="2483309"/>
            <a:ext cx="2059795" cy="584775"/>
          </a:xfrm>
          <a:prstGeom prst="rect">
            <a:avLst/>
          </a:prstGeom>
          <a:noFill/>
        </p:spPr>
        <p:txBody>
          <a:bodyPr wrap="none" rtlCol="0">
            <a:spAutoFit/>
          </a:bodyPr>
          <a:lstStyle/>
          <a:p>
            <a:r>
              <a:rPr lang="fr-FR" sz="1600" dirty="0" smtClean="0"/>
              <a:t>Appui bouton avance [</a:t>
            </a:r>
          </a:p>
          <a:p>
            <a:r>
              <a:rPr lang="fr-FR" sz="1600" dirty="0" smtClean="0">
                <a:solidFill>
                  <a:srgbClr val="FF0000"/>
                </a:solidFill>
              </a:rPr>
              <a:t>Appui &lt; 2s</a:t>
            </a:r>
            <a:r>
              <a:rPr lang="fr-FR" sz="1600" dirty="0" smtClean="0"/>
              <a:t>] / heure++</a:t>
            </a:r>
            <a:endParaRPr lang="fr-FR" sz="1600" dirty="0"/>
          </a:p>
        </p:txBody>
      </p:sp>
      <p:sp>
        <p:nvSpPr>
          <p:cNvPr id="32" name="ZoneTexte 31"/>
          <p:cNvSpPr txBox="1"/>
          <p:nvPr/>
        </p:nvSpPr>
        <p:spPr>
          <a:xfrm>
            <a:off x="7849892" y="2472191"/>
            <a:ext cx="2086725" cy="584775"/>
          </a:xfrm>
          <a:prstGeom prst="rect">
            <a:avLst/>
          </a:prstGeom>
          <a:noFill/>
        </p:spPr>
        <p:txBody>
          <a:bodyPr wrap="none" rtlCol="0">
            <a:spAutoFit/>
          </a:bodyPr>
          <a:lstStyle/>
          <a:p>
            <a:r>
              <a:rPr lang="fr-FR" sz="1600" dirty="0" smtClean="0"/>
              <a:t>Appui bouton avance [</a:t>
            </a:r>
          </a:p>
          <a:p>
            <a:r>
              <a:rPr lang="fr-FR" sz="1600" dirty="0" smtClean="0">
                <a:solidFill>
                  <a:srgbClr val="FF0000"/>
                </a:solidFill>
              </a:rPr>
              <a:t>Appui &lt; 2s</a:t>
            </a:r>
            <a:r>
              <a:rPr lang="fr-FR" sz="1600" dirty="0" smtClean="0"/>
              <a:t>] / minute++</a:t>
            </a:r>
            <a:endParaRPr lang="fr-FR" sz="1600" dirty="0"/>
          </a:p>
        </p:txBody>
      </p:sp>
      <p:cxnSp>
        <p:nvCxnSpPr>
          <p:cNvPr id="39" name="Connecteur droit 38"/>
          <p:cNvCxnSpPr/>
          <p:nvPr/>
        </p:nvCxnSpPr>
        <p:spPr>
          <a:xfrm flipH="1" flipV="1">
            <a:off x="10406743" y="1736271"/>
            <a:ext cx="9264" cy="199433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2449286" y="1749893"/>
            <a:ext cx="7966721" cy="1"/>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61" name="Groupe 60"/>
          <p:cNvGrpSpPr/>
          <p:nvPr/>
        </p:nvGrpSpPr>
        <p:grpSpPr>
          <a:xfrm>
            <a:off x="3212118" y="4065052"/>
            <a:ext cx="8600137" cy="1953459"/>
            <a:chOff x="3212118" y="3874552"/>
            <a:chExt cx="8600137" cy="1953459"/>
          </a:xfrm>
        </p:grpSpPr>
        <p:sp>
          <p:nvSpPr>
            <p:cNvPr id="33" name="ZoneTexte 32"/>
            <p:cNvSpPr txBox="1"/>
            <p:nvPr/>
          </p:nvSpPr>
          <p:spPr>
            <a:xfrm>
              <a:off x="9727645" y="4290498"/>
              <a:ext cx="2084610" cy="584775"/>
            </a:xfrm>
            <a:prstGeom prst="rect">
              <a:avLst/>
            </a:prstGeom>
            <a:noFill/>
          </p:spPr>
          <p:txBody>
            <a:bodyPr wrap="none" rtlCol="0">
              <a:spAutoFit/>
            </a:bodyPr>
            <a:lstStyle/>
            <a:p>
              <a:r>
                <a:rPr lang="fr-FR" sz="1600" dirty="0" smtClean="0"/>
                <a:t>Appui bouton avance [</a:t>
              </a:r>
            </a:p>
            <a:p>
              <a:r>
                <a:rPr lang="fr-FR" sz="1600" dirty="0" smtClean="0">
                  <a:solidFill>
                    <a:srgbClr val="FF0000"/>
                  </a:solidFill>
                </a:rPr>
                <a:t>Appui &gt;= 2s</a:t>
              </a:r>
              <a:r>
                <a:rPr lang="fr-FR" sz="1600" dirty="0" smtClean="0"/>
                <a:t>]</a:t>
              </a:r>
              <a:endParaRPr lang="fr-FR" sz="1600" dirty="0"/>
            </a:p>
          </p:txBody>
        </p:sp>
        <p:sp>
          <p:nvSpPr>
            <p:cNvPr id="34" name="ZoneTexte 33"/>
            <p:cNvSpPr txBox="1"/>
            <p:nvPr/>
          </p:nvSpPr>
          <p:spPr>
            <a:xfrm>
              <a:off x="5190083" y="4199405"/>
              <a:ext cx="2084610" cy="584775"/>
            </a:xfrm>
            <a:prstGeom prst="rect">
              <a:avLst/>
            </a:prstGeom>
            <a:noFill/>
          </p:spPr>
          <p:txBody>
            <a:bodyPr wrap="none" rtlCol="0">
              <a:spAutoFit/>
            </a:bodyPr>
            <a:lstStyle/>
            <a:p>
              <a:r>
                <a:rPr lang="fr-FR" sz="1600" dirty="0" smtClean="0"/>
                <a:t>Appui bouton avance [</a:t>
              </a:r>
            </a:p>
            <a:p>
              <a:r>
                <a:rPr lang="fr-FR" sz="1600" dirty="0" smtClean="0">
                  <a:solidFill>
                    <a:srgbClr val="FF0000"/>
                  </a:solidFill>
                </a:rPr>
                <a:t>Appui &gt;= 2s</a:t>
              </a:r>
              <a:r>
                <a:rPr lang="fr-FR" sz="1600" dirty="0" smtClean="0"/>
                <a:t>]</a:t>
              </a:r>
              <a:endParaRPr lang="fr-FR" sz="1600" dirty="0"/>
            </a:p>
          </p:txBody>
        </p:sp>
        <p:sp>
          <p:nvSpPr>
            <p:cNvPr id="35" name="Rectangle à coins arrondis 34"/>
            <p:cNvSpPr/>
            <p:nvPr/>
          </p:nvSpPr>
          <p:spPr>
            <a:xfrm>
              <a:off x="8893254" y="5076897"/>
              <a:ext cx="1668783" cy="7511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Incrément</a:t>
              </a:r>
            </a:p>
            <a:p>
              <a:pPr algn="ctr"/>
              <a:r>
                <a:rPr lang="fr-FR" dirty="0" smtClean="0"/>
                <a:t>Rapide minute</a:t>
              </a:r>
              <a:endParaRPr lang="fr-FR" dirty="0"/>
            </a:p>
          </p:txBody>
        </p:sp>
        <p:sp>
          <p:nvSpPr>
            <p:cNvPr id="36" name="ZoneTexte 35"/>
            <p:cNvSpPr txBox="1"/>
            <p:nvPr/>
          </p:nvSpPr>
          <p:spPr>
            <a:xfrm>
              <a:off x="7850303" y="4381555"/>
              <a:ext cx="1416991" cy="584775"/>
            </a:xfrm>
            <a:prstGeom prst="rect">
              <a:avLst/>
            </a:prstGeom>
            <a:noFill/>
          </p:spPr>
          <p:txBody>
            <a:bodyPr wrap="none" rtlCol="0">
              <a:spAutoFit/>
            </a:bodyPr>
            <a:lstStyle/>
            <a:p>
              <a:r>
                <a:rPr lang="fr-FR" sz="1600" dirty="0" smtClean="0"/>
                <a:t>Relâchement</a:t>
              </a:r>
            </a:p>
            <a:p>
              <a:r>
                <a:rPr lang="fr-FR" sz="1600" dirty="0"/>
                <a:t>b</a:t>
              </a:r>
              <a:r>
                <a:rPr lang="fr-FR" sz="1600" dirty="0" smtClean="0"/>
                <a:t>outon avance</a:t>
              </a:r>
              <a:endParaRPr lang="fr-FR" sz="1600" dirty="0"/>
            </a:p>
          </p:txBody>
        </p:sp>
        <p:sp>
          <p:nvSpPr>
            <p:cNvPr id="37" name="ZoneTexte 36"/>
            <p:cNvSpPr txBox="1"/>
            <p:nvPr/>
          </p:nvSpPr>
          <p:spPr>
            <a:xfrm>
              <a:off x="3212118" y="4160346"/>
              <a:ext cx="1416991" cy="584775"/>
            </a:xfrm>
            <a:prstGeom prst="rect">
              <a:avLst/>
            </a:prstGeom>
            <a:noFill/>
          </p:spPr>
          <p:txBody>
            <a:bodyPr wrap="none" rtlCol="0">
              <a:spAutoFit/>
            </a:bodyPr>
            <a:lstStyle/>
            <a:p>
              <a:r>
                <a:rPr lang="fr-FR" sz="1600" dirty="0" smtClean="0"/>
                <a:t>Relâchement</a:t>
              </a:r>
            </a:p>
            <a:p>
              <a:r>
                <a:rPr lang="fr-FR" sz="1600" dirty="0"/>
                <a:t>b</a:t>
              </a:r>
              <a:r>
                <a:rPr lang="fr-FR" sz="1600" dirty="0" smtClean="0"/>
                <a:t>outon avance</a:t>
              </a:r>
              <a:endParaRPr lang="fr-FR" sz="1600" dirty="0"/>
            </a:p>
          </p:txBody>
        </p:sp>
        <p:sp>
          <p:nvSpPr>
            <p:cNvPr id="38" name="Rectangle à coins arrondis 37"/>
            <p:cNvSpPr/>
            <p:nvPr/>
          </p:nvSpPr>
          <p:spPr>
            <a:xfrm>
              <a:off x="4256766" y="4985621"/>
              <a:ext cx="1508829" cy="7511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Incrément</a:t>
              </a:r>
            </a:p>
            <a:p>
              <a:pPr algn="ctr"/>
              <a:r>
                <a:rPr lang="fr-FR" dirty="0" smtClean="0"/>
                <a:t>Rapide heure</a:t>
              </a:r>
              <a:endParaRPr lang="fr-FR" dirty="0"/>
            </a:p>
          </p:txBody>
        </p:sp>
        <p:cxnSp>
          <p:nvCxnSpPr>
            <p:cNvPr id="44" name="Connecteur droit avec flèche 43"/>
            <p:cNvCxnSpPr/>
            <p:nvPr/>
          </p:nvCxnSpPr>
          <p:spPr>
            <a:xfrm flipV="1">
              <a:off x="4707133" y="3874552"/>
              <a:ext cx="202481" cy="111106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p:nvPr/>
          </p:nvCxnSpPr>
          <p:spPr>
            <a:xfrm flipH="1">
              <a:off x="5061513" y="3891261"/>
              <a:ext cx="222515" cy="110283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p:nvPr/>
          </p:nvCxnSpPr>
          <p:spPr>
            <a:xfrm>
              <a:off x="9294797" y="3891261"/>
              <a:ext cx="696782" cy="12041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4" name="Connecteur droit avec flèche 53"/>
            <p:cNvCxnSpPr>
              <a:endCxn id="22" idx="2"/>
            </p:cNvCxnSpPr>
            <p:nvPr/>
          </p:nvCxnSpPr>
          <p:spPr>
            <a:xfrm flipH="1" flipV="1">
              <a:off x="8854034" y="4081761"/>
              <a:ext cx="540037" cy="11891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11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5" name="Rectangle 4"/>
          <p:cNvSpPr/>
          <p:nvPr/>
        </p:nvSpPr>
        <p:spPr>
          <a:xfrm>
            <a:off x="391479" y="5987018"/>
            <a:ext cx="7086600" cy="369332"/>
          </a:xfrm>
          <a:prstGeom prst="rect">
            <a:avLst/>
          </a:prstGeom>
        </p:spPr>
        <p:txBody>
          <a:bodyPr wrap="square">
            <a:spAutoFit/>
          </a:bodyPr>
          <a:lstStyle/>
          <a:p>
            <a:r>
              <a:rPr lang="fr-FR" dirty="0" smtClean="0"/>
              <a:t>Roques. 2008</a:t>
            </a:r>
            <a:endParaRPr lang="fr-FR" dirty="0"/>
          </a:p>
        </p:txBody>
      </p:sp>
      <p:grpSp>
        <p:nvGrpSpPr>
          <p:cNvPr id="30" name="Groupe 29"/>
          <p:cNvGrpSpPr/>
          <p:nvPr/>
        </p:nvGrpSpPr>
        <p:grpSpPr>
          <a:xfrm>
            <a:off x="2564397" y="417772"/>
            <a:ext cx="7157356" cy="1899298"/>
            <a:chOff x="2564397" y="417772"/>
            <a:chExt cx="7157356" cy="1899298"/>
          </a:xfrm>
        </p:grpSpPr>
        <p:sp>
          <p:nvSpPr>
            <p:cNvPr id="6" name="Rectangle à coins arrondis 5"/>
            <p:cNvSpPr/>
            <p:nvPr/>
          </p:nvSpPr>
          <p:spPr>
            <a:xfrm>
              <a:off x="3789040" y="417772"/>
              <a:ext cx="1207503" cy="7456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Affichage</a:t>
              </a:r>
              <a:endParaRPr lang="fr-FR" dirty="0"/>
            </a:p>
          </p:txBody>
        </p:sp>
        <p:sp>
          <p:nvSpPr>
            <p:cNvPr id="7" name="Ellipse 6"/>
            <p:cNvSpPr/>
            <p:nvPr/>
          </p:nvSpPr>
          <p:spPr>
            <a:xfrm>
              <a:off x="2564397" y="522517"/>
              <a:ext cx="434616" cy="4245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3789040" y="1565956"/>
              <a:ext cx="1466647" cy="7511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Modification</a:t>
              </a:r>
            </a:p>
            <a:p>
              <a:pPr algn="ctr"/>
              <a:r>
                <a:rPr lang="fr-FR" dirty="0" smtClean="0"/>
                <a:t>heure</a:t>
              </a:r>
              <a:endParaRPr lang="fr-FR" dirty="0"/>
            </a:p>
          </p:txBody>
        </p:sp>
        <p:sp>
          <p:nvSpPr>
            <p:cNvPr id="9" name="Rectangle à coins arrondis 8"/>
            <p:cNvSpPr/>
            <p:nvPr/>
          </p:nvSpPr>
          <p:spPr>
            <a:xfrm>
              <a:off x="8269343" y="1529867"/>
              <a:ext cx="1452410" cy="712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Modification</a:t>
              </a:r>
            </a:p>
            <a:p>
              <a:pPr algn="ctr"/>
              <a:r>
                <a:rPr lang="fr-FR" dirty="0" smtClean="0"/>
                <a:t>minute</a:t>
              </a:r>
              <a:endParaRPr lang="fr-FR" dirty="0"/>
            </a:p>
          </p:txBody>
        </p:sp>
        <p:cxnSp>
          <p:nvCxnSpPr>
            <p:cNvPr id="10" name="Connecteur droit avec flèche 9"/>
            <p:cNvCxnSpPr>
              <a:endCxn id="9" idx="1"/>
            </p:cNvCxnSpPr>
            <p:nvPr/>
          </p:nvCxnSpPr>
          <p:spPr>
            <a:xfrm flipV="1">
              <a:off x="5255687" y="1885993"/>
              <a:ext cx="3013656" cy="2338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5381356" y="1565956"/>
              <a:ext cx="1854610" cy="338554"/>
            </a:xfrm>
            <a:prstGeom prst="rect">
              <a:avLst/>
            </a:prstGeom>
            <a:noFill/>
          </p:spPr>
          <p:txBody>
            <a:bodyPr wrap="none" rtlCol="0">
              <a:spAutoFit/>
            </a:bodyPr>
            <a:lstStyle/>
            <a:p>
              <a:r>
                <a:rPr lang="fr-FR" sz="1600" dirty="0" smtClean="0"/>
                <a:t>Appui bouton mode</a:t>
              </a:r>
              <a:endParaRPr lang="fr-FR" sz="1600" dirty="0"/>
            </a:p>
          </p:txBody>
        </p:sp>
        <p:sp>
          <p:nvSpPr>
            <p:cNvPr id="13" name="ZoneTexte 12"/>
            <p:cNvSpPr txBox="1"/>
            <p:nvPr/>
          </p:nvSpPr>
          <p:spPr>
            <a:xfrm>
              <a:off x="2667753" y="1149596"/>
              <a:ext cx="1854610" cy="338554"/>
            </a:xfrm>
            <a:prstGeom prst="rect">
              <a:avLst/>
            </a:prstGeom>
            <a:noFill/>
          </p:spPr>
          <p:txBody>
            <a:bodyPr wrap="none" rtlCol="0">
              <a:spAutoFit/>
            </a:bodyPr>
            <a:lstStyle/>
            <a:p>
              <a:r>
                <a:rPr lang="fr-FR" sz="1600" dirty="0" smtClean="0"/>
                <a:t>Appui bouton mode</a:t>
              </a:r>
              <a:endParaRPr lang="fr-FR" sz="1600" dirty="0"/>
            </a:p>
          </p:txBody>
        </p:sp>
        <p:cxnSp>
          <p:nvCxnSpPr>
            <p:cNvPr id="14" name="Connecteur droit avec flèche 13"/>
            <p:cNvCxnSpPr>
              <a:stCxn id="7" idx="6"/>
            </p:cNvCxnSpPr>
            <p:nvPr/>
          </p:nvCxnSpPr>
          <p:spPr>
            <a:xfrm>
              <a:off x="2999013" y="734788"/>
              <a:ext cx="790027" cy="4968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endCxn id="8" idx="0"/>
            </p:cNvCxnSpPr>
            <p:nvPr/>
          </p:nvCxnSpPr>
          <p:spPr>
            <a:xfrm>
              <a:off x="4510620" y="1149596"/>
              <a:ext cx="11744" cy="41636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endCxn id="6" idx="3"/>
            </p:cNvCxnSpPr>
            <p:nvPr/>
          </p:nvCxnSpPr>
          <p:spPr>
            <a:xfrm flipH="1" flipV="1">
              <a:off x="4996543" y="790607"/>
              <a:ext cx="3999005" cy="106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5911421" y="429689"/>
              <a:ext cx="1854610" cy="338554"/>
            </a:xfrm>
            <a:prstGeom prst="rect">
              <a:avLst/>
            </a:prstGeom>
            <a:noFill/>
          </p:spPr>
          <p:txBody>
            <a:bodyPr wrap="none" rtlCol="0">
              <a:spAutoFit/>
            </a:bodyPr>
            <a:lstStyle/>
            <a:p>
              <a:r>
                <a:rPr lang="fr-FR" sz="1600" dirty="0" smtClean="0"/>
                <a:t>Appui bouton mode</a:t>
              </a:r>
              <a:endParaRPr lang="fr-FR" sz="1600" dirty="0"/>
            </a:p>
          </p:txBody>
        </p:sp>
        <p:cxnSp>
          <p:nvCxnSpPr>
            <p:cNvPr id="26" name="Connecteur droit 25"/>
            <p:cNvCxnSpPr>
              <a:stCxn id="9" idx="0"/>
            </p:cNvCxnSpPr>
            <p:nvPr/>
          </p:nvCxnSpPr>
          <p:spPr>
            <a:xfrm flipV="1">
              <a:off x="8995548" y="795927"/>
              <a:ext cx="0" cy="73394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81" name="Groupe 80"/>
          <p:cNvGrpSpPr/>
          <p:nvPr/>
        </p:nvGrpSpPr>
        <p:grpSpPr>
          <a:xfrm>
            <a:off x="3042692" y="2235399"/>
            <a:ext cx="8242628" cy="2031096"/>
            <a:chOff x="3042692" y="2235399"/>
            <a:chExt cx="8242628" cy="2031096"/>
          </a:xfrm>
        </p:grpSpPr>
        <p:sp>
          <p:nvSpPr>
            <p:cNvPr id="31" name="Rectangle à coins arrondis 30"/>
            <p:cNvSpPr/>
            <p:nvPr/>
          </p:nvSpPr>
          <p:spPr>
            <a:xfrm>
              <a:off x="3700032" y="3336531"/>
              <a:ext cx="1681324" cy="9299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32" name="Rectangle 31"/>
            <p:cNvSpPr/>
            <p:nvPr/>
          </p:nvSpPr>
          <p:spPr>
            <a:xfrm>
              <a:off x="3832198" y="3312388"/>
              <a:ext cx="1416991" cy="584775"/>
            </a:xfrm>
            <a:prstGeom prst="rect">
              <a:avLst/>
            </a:prstGeom>
          </p:spPr>
          <p:txBody>
            <a:bodyPr wrap="none">
              <a:spAutoFit/>
            </a:bodyPr>
            <a:lstStyle/>
            <a:p>
              <a:pPr algn="ctr"/>
              <a:r>
                <a:rPr lang="fr-FR" sz="1600" dirty="0" smtClean="0">
                  <a:solidFill>
                    <a:schemeClr val="bg1"/>
                  </a:solidFill>
                </a:rPr>
                <a:t>Gestion</a:t>
              </a:r>
            </a:p>
            <a:p>
              <a:pPr algn="ctr"/>
              <a:r>
                <a:rPr lang="fr-FR" sz="1600" dirty="0" smtClean="0">
                  <a:solidFill>
                    <a:schemeClr val="bg1"/>
                  </a:solidFill>
                </a:rPr>
                <a:t>bouton </a:t>
              </a:r>
              <a:r>
                <a:rPr lang="fr-FR" sz="1600" dirty="0">
                  <a:solidFill>
                    <a:schemeClr val="bg1"/>
                  </a:solidFill>
                </a:rPr>
                <a:t>avance</a:t>
              </a:r>
            </a:p>
          </p:txBody>
        </p:sp>
        <p:sp>
          <p:nvSpPr>
            <p:cNvPr id="33" name="ZoneTexte 32"/>
            <p:cNvSpPr txBox="1"/>
            <p:nvPr/>
          </p:nvSpPr>
          <p:spPr>
            <a:xfrm>
              <a:off x="3832198" y="3921306"/>
              <a:ext cx="1475019" cy="338554"/>
            </a:xfrm>
            <a:prstGeom prst="rect">
              <a:avLst/>
            </a:prstGeom>
            <a:noFill/>
          </p:spPr>
          <p:txBody>
            <a:bodyPr wrap="none" rtlCol="0">
              <a:spAutoFit/>
            </a:bodyPr>
            <a:lstStyle/>
            <a:p>
              <a:r>
                <a:rPr lang="fr-FR" sz="1600" dirty="0">
                  <a:solidFill>
                    <a:srgbClr val="FF0000"/>
                  </a:solidFill>
                </a:rPr>
                <a:t>d</a:t>
              </a:r>
              <a:r>
                <a:rPr lang="fr-FR" sz="1600" dirty="0" smtClean="0">
                  <a:solidFill>
                    <a:srgbClr val="FF0000"/>
                  </a:solidFill>
                </a:rPr>
                <a:t>o/ attendre 2s</a:t>
              </a:r>
              <a:endParaRPr lang="fr-FR" sz="1600" dirty="0">
                <a:solidFill>
                  <a:srgbClr val="FF0000"/>
                </a:solidFill>
              </a:endParaRPr>
            </a:p>
          </p:txBody>
        </p:sp>
        <p:cxnSp>
          <p:nvCxnSpPr>
            <p:cNvPr id="35" name="Connecteur droit 34"/>
            <p:cNvCxnSpPr/>
            <p:nvPr/>
          </p:nvCxnSpPr>
          <p:spPr>
            <a:xfrm>
              <a:off x="3700032" y="3888601"/>
              <a:ext cx="16813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9209495" y="2492109"/>
              <a:ext cx="2075825" cy="584775"/>
            </a:xfrm>
            <a:prstGeom prst="rect">
              <a:avLst/>
            </a:prstGeom>
            <a:noFill/>
          </p:spPr>
          <p:txBody>
            <a:bodyPr wrap="none" rtlCol="0">
              <a:spAutoFit/>
            </a:bodyPr>
            <a:lstStyle/>
            <a:p>
              <a:r>
                <a:rPr lang="fr-FR" sz="1600" dirty="0" smtClean="0"/>
                <a:t>Appui bouton avance /</a:t>
              </a:r>
            </a:p>
            <a:p>
              <a:r>
                <a:rPr lang="fr-FR" sz="1600" dirty="0" smtClean="0"/>
                <a:t>minute++</a:t>
              </a:r>
              <a:endParaRPr lang="fr-FR" sz="1600" dirty="0"/>
            </a:p>
          </p:txBody>
        </p:sp>
        <p:sp>
          <p:nvSpPr>
            <p:cNvPr id="37" name="ZoneTexte 36"/>
            <p:cNvSpPr txBox="1"/>
            <p:nvPr/>
          </p:nvSpPr>
          <p:spPr>
            <a:xfrm>
              <a:off x="4738963" y="2522116"/>
              <a:ext cx="2075825" cy="584775"/>
            </a:xfrm>
            <a:prstGeom prst="rect">
              <a:avLst/>
            </a:prstGeom>
            <a:noFill/>
          </p:spPr>
          <p:txBody>
            <a:bodyPr wrap="none" rtlCol="0">
              <a:spAutoFit/>
            </a:bodyPr>
            <a:lstStyle/>
            <a:p>
              <a:r>
                <a:rPr lang="fr-FR" sz="1600" dirty="0" smtClean="0"/>
                <a:t>Appui bouton avance /</a:t>
              </a:r>
            </a:p>
            <a:p>
              <a:r>
                <a:rPr lang="fr-FR" sz="1600" dirty="0" smtClean="0"/>
                <a:t>heure++</a:t>
              </a:r>
              <a:endParaRPr lang="fr-FR" sz="1600" dirty="0"/>
            </a:p>
          </p:txBody>
        </p:sp>
        <p:sp>
          <p:nvSpPr>
            <p:cNvPr id="38" name="Rectangle à coins arrondis 37"/>
            <p:cNvSpPr/>
            <p:nvPr/>
          </p:nvSpPr>
          <p:spPr>
            <a:xfrm>
              <a:off x="8269343" y="3312388"/>
              <a:ext cx="1452410" cy="712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0000"/>
                  </a:solidFill>
                </a:rPr>
                <a:t>Bouton</a:t>
              </a:r>
            </a:p>
            <a:p>
              <a:pPr algn="ctr"/>
              <a:r>
                <a:rPr lang="fr-FR" dirty="0" smtClean="0">
                  <a:solidFill>
                    <a:srgbClr val="FF0000"/>
                  </a:solidFill>
                </a:rPr>
                <a:t>appuyé</a:t>
              </a:r>
              <a:endParaRPr lang="fr-FR" dirty="0">
                <a:solidFill>
                  <a:srgbClr val="FF0000"/>
                </a:solidFill>
              </a:endParaRPr>
            </a:p>
          </p:txBody>
        </p:sp>
        <p:sp>
          <p:nvSpPr>
            <p:cNvPr id="39" name="ZoneTexte 38"/>
            <p:cNvSpPr txBox="1"/>
            <p:nvPr/>
          </p:nvSpPr>
          <p:spPr>
            <a:xfrm>
              <a:off x="3042692" y="2515170"/>
              <a:ext cx="1416991" cy="584775"/>
            </a:xfrm>
            <a:prstGeom prst="rect">
              <a:avLst/>
            </a:prstGeom>
            <a:noFill/>
          </p:spPr>
          <p:txBody>
            <a:bodyPr wrap="none" rtlCol="0">
              <a:spAutoFit/>
            </a:bodyPr>
            <a:lstStyle/>
            <a:p>
              <a:r>
                <a:rPr lang="fr-FR" sz="1600" dirty="0" smtClean="0"/>
                <a:t>Relâchement</a:t>
              </a:r>
            </a:p>
            <a:p>
              <a:r>
                <a:rPr lang="fr-FR" sz="1600" dirty="0"/>
                <a:t>b</a:t>
              </a:r>
              <a:r>
                <a:rPr lang="fr-FR" sz="1600" dirty="0" smtClean="0"/>
                <a:t>outon avance</a:t>
              </a:r>
              <a:endParaRPr lang="fr-FR" sz="1600" dirty="0"/>
            </a:p>
          </p:txBody>
        </p:sp>
        <p:sp>
          <p:nvSpPr>
            <p:cNvPr id="44" name="ZoneTexte 43"/>
            <p:cNvSpPr txBox="1"/>
            <p:nvPr/>
          </p:nvSpPr>
          <p:spPr>
            <a:xfrm>
              <a:off x="7495872" y="2477622"/>
              <a:ext cx="1416991" cy="584775"/>
            </a:xfrm>
            <a:prstGeom prst="rect">
              <a:avLst/>
            </a:prstGeom>
            <a:noFill/>
          </p:spPr>
          <p:txBody>
            <a:bodyPr wrap="none" rtlCol="0">
              <a:spAutoFit/>
            </a:bodyPr>
            <a:lstStyle/>
            <a:p>
              <a:r>
                <a:rPr lang="fr-FR" sz="1600" dirty="0" smtClean="0"/>
                <a:t>Relâchement</a:t>
              </a:r>
            </a:p>
            <a:p>
              <a:r>
                <a:rPr lang="fr-FR" sz="1600" dirty="0"/>
                <a:t>b</a:t>
              </a:r>
              <a:r>
                <a:rPr lang="fr-FR" sz="1600" dirty="0" smtClean="0"/>
                <a:t>outon avance</a:t>
              </a:r>
              <a:endParaRPr lang="fr-FR" sz="1600" dirty="0"/>
            </a:p>
          </p:txBody>
        </p:sp>
        <p:cxnSp>
          <p:nvCxnSpPr>
            <p:cNvPr id="46" name="Connecteur droit avec flèche 45"/>
            <p:cNvCxnSpPr/>
            <p:nvPr/>
          </p:nvCxnSpPr>
          <p:spPr>
            <a:xfrm>
              <a:off x="9209495" y="2235399"/>
              <a:ext cx="0" cy="10769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p:nvPr/>
          </p:nvCxnSpPr>
          <p:spPr>
            <a:xfrm flipV="1">
              <a:off x="8863323" y="2242118"/>
              <a:ext cx="0" cy="107870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5" name="Connecteur droit avec flèche 54"/>
            <p:cNvCxnSpPr/>
            <p:nvPr/>
          </p:nvCxnSpPr>
          <p:spPr>
            <a:xfrm>
              <a:off x="4738963" y="2251106"/>
              <a:ext cx="0" cy="10769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p:nvPr/>
          </p:nvCxnSpPr>
          <p:spPr>
            <a:xfrm flipV="1">
              <a:off x="4392791" y="2257825"/>
              <a:ext cx="0" cy="107870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83" name="Groupe 82"/>
          <p:cNvGrpSpPr/>
          <p:nvPr/>
        </p:nvGrpSpPr>
        <p:grpSpPr>
          <a:xfrm>
            <a:off x="1425229" y="1941513"/>
            <a:ext cx="6844114" cy="3633492"/>
            <a:chOff x="1425229" y="1941513"/>
            <a:chExt cx="6844114" cy="3633492"/>
          </a:xfrm>
        </p:grpSpPr>
        <p:sp>
          <p:nvSpPr>
            <p:cNvPr id="40" name="ZoneTexte 39"/>
            <p:cNvSpPr txBox="1"/>
            <p:nvPr/>
          </p:nvSpPr>
          <p:spPr>
            <a:xfrm>
              <a:off x="1425229" y="4911697"/>
              <a:ext cx="1416991" cy="584775"/>
            </a:xfrm>
            <a:prstGeom prst="rect">
              <a:avLst/>
            </a:prstGeom>
            <a:noFill/>
          </p:spPr>
          <p:txBody>
            <a:bodyPr wrap="none" rtlCol="0">
              <a:spAutoFit/>
            </a:bodyPr>
            <a:lstStyle/>
            <a:p>
              <a:r>
                <a:rPr lang="fr-FR" sz="1600" dirty="0" smtClean="0"/>
                <a:t>Relâchement</a:t>
              </a:r>
            </a:p>
            <a:p>
              <a:r>
                <a:rPr lang="fr-FR" sz="1600" dirty="0"/>
                <a:t>b</a:t>
              </a:r>
              <a:r>
                <a:rPr lang="fr-FR" sz="1600" dirty="0" smtClean="0"/>
                <a:t>outon avance</a:t>
              </a:r>
              <a:endParaRPr lang="fr-FR" sz="1600" dirty="0"/>
            </a:p>
          </p:txBody>
        </p:sp>
        <p:sp>
          <p:nvSpPr>
            <p:cNvPr id="41" name="ZoneTexte 40"/>
            <p:cNvSpPr txBox="1"/>
            <p:nvPr/>
          </p:nvSpPr>
          <p:spPr>
            <a:xfrm>
              <a:off x="5903569" y="4392970"/>
              <a:ext cx="1416991" cy="584775"/>
            </a:xfrm>
            <a:prstGeom prst="rect">
              <a:avLst/>
            </a:prstGeom>
            <a:noFill/>
          </p:spPr>
          <p:txBody>
            <a:bodyPr wrap="none" rtlCol="0">
              <a:spAutoFit/>
            </a:bodyPr>
            <a:lstStyle/>
            <a:p>
              <a:r>
                <a:rPr lang="fr-FR" sz="1600" dirty="0" smtClean="0"/>
                <a:t>Relâchement</a:t>
              </a:r>
            </a:p>
            <a:p>
              <a:r>
                <a:rPr lang="fr-FR" sz="1600" dirty="0"/>
                <a:t>b</a:t>
              </a:r>
              <a:r>
                <a:rPr lang="fr-FR" sz="1600" dirty="0" smtClean="0"/>
                <a:t>outon avance</a:t>
              </a:r>
              <a:endParaRPr lang="fr-FR" sz="1600" dirty="0"/>
            </a:p>
          </p:txBody>
        </p:sp>
        <p:cxnSp>
          <p:nvCxnSpPr>
            <p:cNvPr id="47" name="Connecteur droit avec flèche 46"/>
            <p:cNvCxnSpPr>
              <a:endCxn id="8" idx="1"/>
            </p:cNvCxnSpPr>
            <p:nvPr/>
          </p:nvCxnSpPr>
          <p:spPr>
            <a:xfrm flipV="1">
              <a:off x="2824616" y="1941513"/>
              <a:ext cx="964424" cy="8550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flipV="1">
              <a:off x="2799004" y="2027016"/>
              <a:ext cx="11161" cy="354798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3" name="Connecteur droit 62"/>
            <p:cNvCxnSpPr/>
            <p:nvPr/>
          </p:nvCxnSpPr>
          <p:spPr>
            <a:xfrm flipH="1" flipV="1">
              <a:off x="7235966" y="5183752"/>
              <a:ext cx="1033377" cy="392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flipH="1">
              <a:off x="2781705" y="5559309"/>
              <a:ext cx="103358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0" name="Connecteur droit 69"/>
            <p:cNvCxnSpPr/>
            <p:nvPr/>
          </p:nvCxnSpPr>
          <p:spPr>
            <a:xfrm flipV="1">
              <a:off x="7252610" y="2235399"/>
              <a:ext cx="11606" cy="296256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2" name="Connecteur droit avec flèche 71"/>
            <p:cNvCxnSpPr/>
            <p:nvPr/>
          </p:nvCxnSpPr>
          <p:spPr>
            <a:xfrm flipV="1">
              <a:off x="7252609" y="2088812"/>
              <a:ext cx="1016734" cy="1309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82" name="Groupe 81"/>
          <p:cNvGrpSpPr/>
          <p:nvPr/>
        </p:nvGrpSpPr>
        <p:grpSpPr>
          <a:xfrm>
            <a:off x="3815292" y="4042862"/>
            <a:ext cx="6070555" cy="1985926"/>
            <a:chOff x="3815292" y="4042862"/>
            <a:chExt cx="6070555" cy="1985926"/>
          </a:xfrm>
        </p:grpSpPr>
        <p:sp>
          <p:nvSpPr>
            <p:cNvPr id="42" name="Rectangle à coins arrondis 41"/>
            <p:cNvSpPr/>
            <p:nvPr/>
          </p:nvSpPr>
          <p:spPr>
            <a:xfrm>
              <a:off x="3815292" y="5277674"/>
              <a:ext cx="1508829" cy="7511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Incrément</a:t>
              </a:r>
            </a:p>
            <a:p>
              <a:pPr algn="ctr"/>
              <a:r>
                <a:rPr lang="fr-FR" dirty="0" smtClean="0"/>
                <a:t>Rapide heure</a:t>
              </a:r>
              <a:endParaRPr lang="fr-FR" dirty="0"/>
            </a:p>
          </p:txBody>
        </p:sp>
        <p:sp>
          <p:nvSpPr>
            <p:cNvPr id="43" name="Rectangle à coins arrondis 42"/>
            <p:cNvSpPr/>
            <p:nvPr/>
          </p:nvSpPr>
          <p:spPr>
            <a:xfrm>
              <a:off x="8212924" y="4808195"/>
              <a:ext cx="1508829" cy="8359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Incrément</a:t>
              </a:r>
            </a:p>
            <a:p>
              <a:pPr algn="ctr"/>
              <a:r>
                <a:rPr lang="fr-FR" dirty="0" smtClean="0"/>
                <a:t>Rapide minute</a:t>
              </a:r>
              <a:endParaRPr lang="fr-FR" dirty="0"/>
            </a:p>
          </p:txBody>
        </p:sp>
        <p:cxnSp>
          <p:nvCxnSpPr>
            <p:cNvPr id="52" name="Connecteur droit avec flèche 51"/>
            <p:cNvCxnSpPr>
              <a:endCxn id="43" idx="0"/>
            </p:cNvCxnSpPr>
            <p:nvPr/>
          </p:nvCxnSpPr>
          <p:spPr>
            <a:xfrm flipH="1">
              <a:off x="8967339" y="4042862"/>
              <a:ext cx="28210" cy="7653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p:nvPr/>
          </p:nvCxnSpPr>
          <p:spPr>
            <a:xfrm flipH="1">
              <a:off x="4699736" y="4274931"/>
              <a:ext cx="5371" cy="100274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9" name="ZoneTexte 78"/>
            <p:cNvSpPr txBox="1"/>
            <p:nvPr/>
          </p:nvSpPr>
          <p:spPr>
            <a:xfrm>
              <a:off x="8969186" y="4229224"/>
              <a:ext cx="916661" cy="338554"/>
            </a:xfrm>
            <a:prstGeom prst="rect">
              <a:avLst/>
            </a:prstGeom>
            <a:noFill/>
          </p:spPr>
          <p:txBody>
            <a:bodyPr wrap="none" rtlCol="0">
              <a:spAutoFit/>
            </a:bodyPr>
            <a:lstStyle/>
            <a:p>
              <a:r>
                <a:rPr lang="fr-FR" sz="1600" dirty="0" err="1" smtClean="0">
                  <a:solidFill>
                    <a:srgbClr val="FF0000"/>
                  </a:solidFill>
                </a:rPr>
                <a:t>After</a:t>
              </a:r>
              <a:r>
                <a:rPr lang="fr-FR" sz="1600" dirty="0" smtClean="0">
                  <a:solidFill>
                    <a:srgbClr val="FF0000"/>
                  </a:solidFill>
                </a:rPr>
                <a:t>(2s)</a:t>
              </a:r>
              <a:endParaRPr lang="fr-FR" sz="1600" dirty="0">
                <a:solidFill>
                  <a:srgbClr val="FF0000"/>
                </a:solidFill>
              </a:endParaRPr>
            </a:p>
          </p:txBody>
        </p:sp>
      </p:grpSp>
    </p:spTree>
    <p:extLst>
      <p:ext uri="{BB962C8B-B14F-4D97-AF65-F5344CB8AC3E}">
        <p14:creationId xmlns:p14="http://schemas.microsoft.com/office/powerpoint/2010/main" val="116385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Exercice</a:t>
            </a:r>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5" name="ZoneTexte 4"/>
          <p:cNvSpPr txBox="1"/>
          <p:nvPr/>
        </p:nvSpPr>
        <p:spPr>
          <a:xfrm>
            <a:off x="598715" y="1798410"/>
            <a:ext cx="4201920" cy="369332"/>
          </a:xfrm>
          <a:prstGeom prst="rect">
            <a:avLst/>
          </a:prstGeom>
          <a:noFill/>
        </p:spPr>
        <p:txBody>
          <a:bodyPr wrap="none" rtlCol="0">
            <a:spAutoFit/>
          </a:bodyPr>
          <a:lstStyle/>
          <a:p>
            <a:r>
              <a:rPr lang="fr-FR" dirty="0" smtClean="0"/>
              <a:t>Les saisons en France (quelles transitions?)</a:t>
            </a:r>
            <a:endParaRPr lang="fr-FR" dirty="0"/>
          </a:p>
        </p:txBody>
      </p:sp>
      <p:grpSp>
        <p:nvGrpSpPr>
          <p:cNvPr id="22" name="Groupe 21"/>
          <p:cNvGrpSpPr/>
          <p:nvPr/>
        </p:nvGrpSpPr>
        <p:grpSpPr>
          <a:xfrm>
            <a:off x="2579626" y="2548039"/>
            <a:ext cx="5639256" cy="2223011"/>
            <a:chOff x="2579626" y="2548039"/>
            <a:chExt cx="5639256" cy="2223011"/>
          </a:xfrm>
        </p:grpSpPr>
        <p:sp>
          <p:nvSpPr>
            <p:cNvPr id="6" name="Rectangle à coins arrondis 5"/>
            <p:cNvSpPr/>
            <p:nvPr/>
          </p:nvSpPr>
          <p:spPr>
            <a:xfrm>
              <a:off x="3243943" y="2645229"/>
              <a:ext cx="1251857" cy="5442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printemps</a:t>
              </a:r>
              <a:endParaRPr lang="fr-FR" dirty="0"/>
            </a:p>
          </p:txBody>
        </p:sp>
        <p:sp>
          <p:nvSpPr>
            <p:cNvPr id="7" name="Rectangle à coins arrondis 6"/>
            <p:cNvSpPr/>
            <p:nvPr/>
          </p:nvSpPr>
          <p:spPr>
            <a:xfrm>
              <a:off x="6264322" y="2645229"/>
              <a:ext cx="1251857" cy="5442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été</a:t>
              </a:r>
              <a:endParaRPr lang="fr-FR" dirty="0"/>
            </a:p>
          </p:txBody>
        </p:sp>
        <p:sp>
          <p:nvSpPr>
            <p:cNvPr id="8" name="Rectangle à coins arrondis 7"/>
            <p:cNvSpPr/>
            <p:nvPr/>
          </p:nvSpPr>
          <p:spPr>
            <a:xfrm>
              <a:off x="6264321" y="4152095"/>
              <a:ext cx="1251857" cy="5442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automne</a:t>
              </a:r>
              <a:endParaRPr lang="fr-FR" dirty="0"/>
            </a:p>
          </p:txBody>
        </p:sp>
        <p:sp>
          <p:nvSpPr>
            <p:cNvPr id="9" name="Rectangle à coins arrondis 8"/>
            <p:cNvSpPr/>
            <p:nvPr/>
          </p:nvSpPr>
          <p:spPr>
            <a:xfrm>
              <a:off x="3243943" y="4149249"/>
              <a:ext cx="1251857" cy="5442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hivers</a:t>
              </a:r>
              <a:endParaRPr lang="fr-FR" dirty="0"/>
            </a:p>
          </p:txBody>
        </p:sp>
        <p:cxnSp>
          <p:nvCxnSpPr>
            <p:cNvPr id="11" name="Connecteur droit avec flèche 10"/>
            <p:cNvCxnSpPr>
              <a:stCxn id="6" idx="3"/>
              <a:endCxn id="7" idx="1"/>
            </p:cNvCxnSpPr>
            <p:nvPr/>
          </p:nvCxnSpPr>
          <p:spPr>
            <a:xfrm>
              <a:off x="4495800" y="2917372"/>
              <a:ext cx="176852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stCxn id="7" idx="2"/>
              <a:endCxn id="8" idx="0"/>
            </p:cNvCxnSpPr>
            <p:nvPr/>
          </p:nvCxnSpPr>
          <p:spPr>
            <a:xfrm flipH="1">
              <a:off x="6890250" y="3189514"/>
              <a:ext cx="1" cy="96258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stCxn id="8" idx="1"/>
              <a:endCxn id="9" idx="3"/>
            </p:cNvCxnSpPr>
            <p:nvPr/>
          </p:nvCxnSpPr>
          <p:spPr>
            <a:xfrm flipH="1" flipV="1">
              <a:off x="4495800" y="4421392"/>
              <a:ext cx="1768521" cy="284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stCxn id="9" idx="0"/>
              <a:endCxn id="6" idx="2"/>
            </p:cNvCxnSpPr>
            <p:nvPr/>
          </p:nvCxnSpPr>
          <p:spPr>
            <a:xfrm flipV="1">
              <a:off x="3869872" y="3189514"/>
              <a:ext cx="0" cy="95973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4683781" y="2548039"/>
              <a:ext cx="1328633" cy="338554"/>
            </a:xfrm>
            <a:prstGeom prst="rect">
              <a:avLst/>
            </a:prstGeom>
            <a:noFill/>
          </p:spPr>
          <p:txBody>
            <a:bodyPr wrap="none" rtlCol="0">
              <a:spAutoFit/>
            </a:bodyPr>
            <a:lstStyle/>
            <a:p>
              <a:r>
                <a:rPr lang="fr-FR" sz="1600" dirty="0" err="1" smtClean="0"/>
                <a:t>After</a:t>
              </a:r>
              <a:r>
                <a:rPr lang="fr-FR" sz="1600" dirty="0" smtClean="0"/>
                <a:t> (3 mois)</a:t>
              </a:r>
              <a:endParaRPr lang="fr-FR" sz="1600" dirty="0"/>
            </a:p>
          </p:txBody>
        </p:sp>
        <p:sp>
          <p:nvSpPr>
            <p:cNvPr id="19" name="ZoneTexte 18"/>
            <p:cNvSpPr txBox="1"/>
            <p:nvPr/>
          </p:nvSpPr>
          <p:spPr>
            <a:xfrm>
              <a:off x="6890249" y="3436956"/>
              <a:ext cx="1328633" cy="338554"/>
            </a:xfrm>
            <a:prstGeom prst="rect">
              <a:avLst/>
            </a:prstGeom>
            <a:noFill/>
          </p:spPr>
          <p:txBody>
            <a:bodyPr wrap="none" rtlCol="0">
              <a:spAutoFit/>
            </a:bodyPr>
            <a:lstStyle/>
            <a:p>
              <a:r>
                <a:rPr lang="fr-FR" sz="1600" dirty="0" err="1" smtClean="0"/>
                <a:t>After</a:t>
              </a:r>
              <a:r>
                <a:rPr lang="fr-FR" sz="1600" dirty="0" smtClean="0"/>
                <a:t> (3 mois)</a:t>
              </a:r>
              <a:endParaRPr lang="fr-FR" sz="1600" dirty="0"/>
            </a:p>
          </p:txBody>
        </p:sp>
        <p:sp>
          <p:nvSpPr>
            <p:cNvPr id="20" name="ZoneTexte 19"/>
            <p:cNvSpPr txBox="1"/>
            <p:nvPr/>
          </p:nvSpPr>
          <p:spPr>
            <a:xfrm>
              <a:off x="4775039" y="4432496"/>
              <a:ext cx="1328633" cy="338554"/>
            </a:xfrm>
            <a:prstGeom prst="rect">
              <a:avLst/>
            </a:prstGeom>
            <a:noFill/>
          </p:spPr>
          <p:txBody>
            <a:bodyPr wrap="none" rtlCol="0">
              <a:spAutoFit/>
            </a:bodyPr>
            <a:lstStyle/>
            <a:p>
              <a:r>
                <a:rPr lang="fr-FR" sz="1600" dirty="0" err="1" smtClean="0"/>
                <a:t>After</a:t>
              </a:r>
              <a:r>
                <a:rPr lang="fr-FR" sz="1600" dirty="0" smtClean="0"/>
                <a:t> (3 mois)</a:t>
              </a:r>
              <a:endParaRPr lang="fr-FR" sz="1600" dirty="0"/>
            </a:p>
          </p:txBody>
        </p:sp>
        <p:sp>
          <p:nvSpPr>
            <p:cNvPr id="21" name="ZoneTexte 20"/>
            <p:cNvSpPr txBox="1"/>
            <p:nvPr/>
          </p:nvSpPr>
          <p:spPr>
            <a:xfrm>
              <a:off x="2579626" y="3474376"/>
              <a:ext cx="1328633" cy="338554"/>
            </a:xfrm>
            <a:prstGeom prst="rect">
              <a:avLst/>
            </a:prstGeom>
            <a:noFill/>
          </p:spPr>
          <p:txBody>
            <a:bodyPr wrap="none" rtlCol="0">
              <a:spAutoFit/>
            </a:bodyPr>
            <a:lstStyle/>
            <a:p>
              <a:r>
                <a:rPr lang="fr-FR" sz="1600" dirty="0" err="1" smtClean="0"/>
                <a:t>After</a:t>
              </a:r>
              <a:r>
                <a:rPr lang="fr-FR" sz="1600" dirty="0" smtClean="0"/>
                <a:t> (3 mois)</a:t>
              </a:r>
              <a:endParaRPr lang="fr-FR" sz="1600" dirty="0"/>
            </a:p>
          </p:txBody>
        </p:sp>
      </p:grpSp>
      <p:sp>
        <p:nvSpPr>
          <p:cNvPr id="10" name="ZoneTexte 9"/>
          <p:cNvSpPr txBox="1"/>
          <p:nvPr/>
        </p:nvSpPr>
        <p:spPr>
          <a:xfrm>
            <a:off x="2699675" y="5086551"/>
            <a:ext cx="5666936" cy="36933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dirty="0" smtClean="0"/>
              <a:t>Erreur en fonction de la date de début et de l’état d’entrée</a:t>
            </a:r>
            <a:endParaRPr lang="fr-FR" dirty="0"/>
          </a:p>
        </p:txBody>
      </p:sp>
    </p:spTree>
    <p:extLst>
      <p:ext uri="{BB962C8B-B14F-4D97-AF65-F5344CB8AC3E}">
        <p14:creationId xmlns:p14="http://schemas.microsoft.com/office/powerpoint/2010/main" val="5078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Exercice</a:t>
            </a:r>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5" name="ZoneTexte 4"/>
          <p:cNvSpPr txBox="1"/>
          <p:nvPr/>
        </p:nvSpPr>
        <p:spPr>
          <a:xfrm>
            <a:off x="598715" y="1798410"/>
            <a:ext cx="4201920" cy="369332"/>
          </a:xfrm>
          <a:prstGeom prst="rect">
            <a:avLst/>
          </a:prstGeom>
          <a:noFill/>
        </p:spPr>
        <p:txBody>
          <a:bodyPr wrap="none" rtlCol="0">
            <a:spAutoFit/>
          </a:bodyPr>
          <a:lstStyle/>
          <a:p>
            <a:r>
              <a:rPr lang="fr-FR" dirty="0" smtClean="0"/>
              <a:t>Les saisons en France (quelles transitions?)</a:t>
            </a:r>
            <a:endParaRPr lang="fr-FR" dirty="0"/>
          </a:p>
        </p:txBody>
      </p:sp>
      <p:grpSp>
        <p:nvGrpSpPr>
          <p:cNvPr id="25" name="Groupe 24"/>
          <p:cNvGrpSpPr/>
          <p:nvPr/>
        </p:nvGrpSpPr>
        <p:grpSpPr>
          <a:xfrm>
            <a:off x="865821" y="2537324"/>
            <a:ext cx="9758804" cy="2223011"/>
            <a:chOff x="865821" y="2537324"/>
            <a:chExt cx="9758804" cy="2223011"/>
          </a:xfrm>
        </p:grpSpPr>
        <p:sp>
          <p:nvSpPr>
            <p:cNvPr id="6" name="Rectangle à coins arrondis 5"/>
            <p:cNvSpPr/>
            <p:nvPr/>
          </p:nvSpPr>
          <p:spPr>
            <a:xfrm>
              <a:off x="5649686" y="2634514"/>
              <a:ext cx="1251857" cy="5442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printemps</a:t>
              </a:r>
              <a:endParaRPr lang="fr-FR" dirty="0"/>
            </a:p>
          </p:txBody>
        </p:sp>
        <p:sp>
          <p:nvSpPr>
            <p:cNvPr id="7" name="Rectangle à coins arrondis 6"/>
            <p:cNvSpPr/>
            <p:nvPr/>
          </p:nvSpPr>
          <p:spPr>
            <a:xfrm>
              <a:off x="8670065" y="2634514"/>
              <a:ext cx="1251857" cy="5442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été</a:t>
              </a:r>
              <a:endParaRPr lang="fr-FR" dirty="0"/>
            </a:p>
          </p:txBody>
        </p:sp>
        <p:sp>
          <p:nvSpPr>
            <p:cNvPr id="8" name="Rectangle à coins arrondis 7"/>
            <p:cNvSpPr/>
            <p:nvPr/>
          </p:nvSpPr>
          <p:spPr>
            <a:xfrm>
              <a:off x="8670064" y="4141380"/>
              <a:ext cx="1251857" cy="5442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automne</a:t>
              </a:r>
              <a:endParaRPr lang="fr-FR" dirty="0"/>
            </a:p>
          </p:txBody>
        </p:sp>
        <p:sp>
          <p:nvSpPr>
            <p:cNvPr id="9" name="Rectangle à coins arrondis 8"/>
            <p:cNvSpPr/>
            <p:nvPr/>
          </p:nvSpPr>
          <p:spPr>
            <a:xfrm>
              <a:off x="5649686" y="4138534"/>
              <a:ext cx="1251857" cy="5442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hivers</a:t>
              </a:r>
              <a:endParaRPr lang="fr-FR" dirty="0"/>
            </a:p>
          </p:txBody>
        </p:sp>
        <p:cxnSp>
          <p:nvCxnSpPr>
            <p:cNvPr id="11" name="Connecteur droit avec flèche 10"/>
            <p:cNvCxnSpPr>
              <a:stCxn id="6" idx="3"/>
              <a:endCxn id="7" idx="1"/>
            </p:cNvCxnSpPr>
            <p:nvPr/>
          </p:nvCxnSpPr>
          <p:spPr>
            <a:xfrm>
              <a:off x="6901543" y="2906657"/>
              <a:ext cx="176852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stCxn id="7" idx="2"/>
              <a:endCxn id="8" idx="0"/>
            </p:cNvCxnSpPr>
            <p:nvPr/>
          </p:nvCxnSpPr>
          <p:spPr>
            <a:xfrm flipH="1">
              <a:off x="9295993" y="3178799"/>
              <a:ext cx="1" cy="96258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stCxn id="8" idx="1"/>
              <a:endCxn id="9" idx="3"/>
            </p:cNvCxnSpPr>
            <p:nvPr/>
          </p:nvCxnSpPr>
          <p:spPr>
            <a:xfrm flipH="1" flipV="1">
              <a:off x="6901543" y="4410677"/>
              <a:ext cx="1768521" cy="284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stCxn id="9" idx="0"/>
              <a:endCxn id="6" idx="2"/>
            </p:cNvCxnSpPr>
            <p:nvPr/>
          </p:nvCxnSpPr>
          <p:spPr>
            <a:xfrm flipV="1">
              <a:off x="6275615" y="3178799"/>
              <a:ext cx="0" cy="95973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7089524" y="2537324"/>
              <a:ext cx="1328633" cy="338554"/>
            </a:xfrm>
            <a:prstGeom prst="rect">
              <a:avLst/>
            </a:prstGeom>
            <a:noFill/>
          </p:spPr>
          <p:txBody>
            <a:bodyPr wrap="none" rtlCol="0">
              <a:spAutoFit/>
            </a:bodyPr>
            <a:lstStyle/>
            <a:p>
              <a:r>
                <a:rPr lang="fr-FR" sz="1600" dirty="0" err="1" smtClean="0"/>
                <a:t>After</a:t>
              </a:r>
              <a:r>
                <a:rPr lang="fr-FR" sz="1600" dirty="0" smtClean="0"/>
                <a:t> (3 mois)</a:t>
              </a:r>
              <a:endParaRPr lang="fr-FR" sz="1600" dirty="0"/>
            </a:p>
          </p:txBody>
        </p:sp>
        <p:sp>
          <p:nvSpPr>
            <p:cNvPr id="19" name="ZoneTexte 18"/>
            <p:cNvSpPr txBox="1"/>
            <p:nvPr/>
          </p:nvSpPr>
          <p:spPr>
            <a:xfrm>
              <a:off x="9295992" y="3426241"/>
              <a:ext cx="1328633" cy="338554"/>
            </a:xfrm>
            <a:prstGeom prst="rect">
              <a:avLst/>
            </a:prstGeom>
            <a:noFill/>
          </p:spPr>
          <p:txBody>
            <a:bodyPr wrap="none" rtlCol="0">
              <a:spAutoFit/>
            </a:bodyPr>
            <a:lstStyle/>
            <a:p>
              <a:r>
                <a:rPr lang="fr-FR" sz="1600" dirty="0" err="1" smtClean="0"/>
                <a:t>After</a:t>
              </a:r>
              <a:r>
                <a:rPr lang="fr-FR" sz="1600" dirty="0" smtClean="0"/>
                <a:t> (3 mois)</a:t>
              </a:r>
              <a:endParaRPr lang="fr-FR" sz="1600" dirty="0"/>
            </a:p>
          </p:txBody>
        </p:sp>
        <p:sp>
          <p:nvSpPr>
            <p:cNvPr id="20" name="ZoneTexte 19"/>
            <p:cNvSpPr txBox="1"/>
            <p:nvPr/>
          </p:nvSpPr>
          <p:spPr>
            <a:xfrm>
              <a:off x="7180782" y="4421781"/>
              <a:ext cx="1328633" cy="338554"/>
            </a:xfrm>
            <a:prstGeom prst="rect">
              <a:avLst/>
            </a:prstGeom>
            <a:noFill/>
          </p:spPr>
          <p:txBody>
            <a:bodyPr wrap="none" rtlCol="0">
              <a:spAutoFit/>
            </a:bodyPr>
            <a:lstStyle/>
            <a:p>
              <a:r>
                <a:rPr lang="fr-FR" sz="1600" dirty="0" err="1" smtClean="0"/>
                <a:t>After</a:t>
              </a:r>
              <a:r>
                <a:rPr lang="fr-FR" sz="1600" dirty="0" smtClean="0"/>
                <a:t> (3 mois)</a:t>
              </a:r>
              <a:endParaRPr lang="fr-FR" sz="1600" dirty="0"/>
            </a:p>
          </p:txBody>
        </p:sp>
        <p:sp>
          <p:nvSpPr>
            <p:cNvPr id="21" name="ZoneTexte 20"/>
            <p:cNvSpPr txBox="1"/>
            <p:nvPr/>
          </p:nvSpPr>
          <p:spPr>
            <a:xfrm>
              <a:off x="4985369" y="3463661"/>
              <a:ext cx="1328633" cy="338554"/>
            </a:xfrm>
            <a:prstGeom prst="rect">
              <a:avLst/>
            </a:prstGeom>
            <a:noFill/>
          </p:spPr>
          <p:txBody>
            <a:bodyPr wrap="none" rtlCol="0">
              <a:spAutoFit/>
            </a:bodyPr>
            <a:lstStyle/>
            <a:p>
              <a:r>
                <a:rPr lang="fr-FR" sz="1600" dirty="0" err="1" smtClean="0"/>
                <a:t>After</a:t>
              </a:r>
              <a:r>
                <a:rPr lang="fr-FR" sz="1600" dirty="0" smtClean="0"/>
                <a:t> (3 mois)</a:t>
              </a:r>
              <a:endParaRPr lang="fr-FR" sz="1600" dirty="0"/>
            </a:p>
          </p:txBody>
        </p:sp>
        <p:sp>
          <p:nvSpPr>
            <p:cNvPr id="10" name="Ellipse 9"/>
            <p:cNvSpPr/>
            <p:nvPr/>
          </p:nvSpPr>
          <p:spPr>
            <a:xfrm>
              <a:off x="865821" y="2717316"/>
              <a:ext cx="391886" cy="370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 name="Connecteur droit avec flèche 21"/>
            <p:cNvCxnSpPr>
              <a:stCxn id="10" idx="6"/>
              <a:endCxn id="6" idx="1"/>
            </p:cNvCxnSpPr>
            <p:nvPr/>
          </p:nvCxnSpPr>
          <p:spPr>
            <a:xfrm>
              <a:off x="1257707" y="2902373"/>
              <a:ext cx="4391979" cy="42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1524000" y="2548039"/>
              <a:ext cx="4023602" cy="369332"/>
            </a:xfrm>
            <a:prstGeom prst="rect">
              <a:avLst/>
            </a:prstGeom>
            <a:noFill/>
          </p:spPr>
          <p:txBody>
            <a:bodyPr wrap="none" rtlCol="0">
              <a:spAutoFit/>
            </a:bodyPr>
            <a:lstStyle/>
            <a:p>
              <a:r>
                <a:rPr lang="fr-FR" dirty="0" smtClean="0"/>
                <a:t>[date = début printemps année en cours]</a:t>
              </a:r>
              <a:endParaRPr lang="fr-FR" dirty="0"/>
            </a:p>
          </p:txBody>
        </p:sp>
      </p:grpSp>
    </p:spTree>
    <p:extLst>
      <p:ext uri="{BB962C8B-B14F-4D97-AF65-F5344CB8AC3E}">
        <p14:creationId xmlns:p14="http://schemas.microsoft.com/office/powerpoint/2010/main" val="250133937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Exercice</a:t>
            </a:r>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grpSp>
        <p:nvGrpSpPr>
          <p:cNvPr id="55" name="Groupe 54"/>
          <p:cNvGrpSpPr/>
          <p:nvPr/>
        </p:nvGrpSpPr>
        <p:grpSpPr>
          <a:xfrm>
            <a:off x="838200" y="1831962"/>
            <a:ext cx="7620000" cy="3730637"/>
            <a:chOff x="838200" y="1831963"/>
            <a:chExt cx="5824946" cy="2946866"/>
          </a:xfrm>
        </p:grpSpPr>
        <p:sp>
          <p:nvSpPr>
            <p:cNvPr id="22" name="Ellipse 21"/>
            <p:cNvSpPr/>
            <p:nvPr/>
          </p:nvSpPr>
          <p:spPr>
            <a:xfrm>
              <a:off x="838200" y="3120339"/>
              <a:ext cx="391886" cy="370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 name="Connecteur droit avec flèche 22"/>
            <p:cNvCxnSpPr>
              <a:stCxn id="22" idx="6"/>
              <a:endCxn id="25" idx="1"/>
            </p:cNvCxnSpPr>
            <p:nvPr/>
          </p:nvCxnSpPr>
          <p:spPr>
            <a:xfrm>
              <a:off x="1230086" y="3305396"/>
              <a:ext cx="148045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5" name="Rectangle à coins arrondis 24"/>
            <p:cNvSpPr/>
            <p:nvPr/>
          </p:nvSpPr>
          <p:spPr>
            <a:xfrm>
              <a:off x="2710544" y="1831963"/>
              <a:ext cx="2706583" cy="29468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ZoneTexte 11"/>
            <p:cNvSpPr txBox="1"/>
            <p:nvPr/>
          </p:nvSpPr>
          <p:spPr>
            <a:xfrm>
              <a:off x="2832620" y="1842114"/>
              <a:ext cx="1582869" cy="369332"/>
            </a:xfrm>
            <a:prstGeom prst="rect">
              <a:avLst/>
            </a:prstGeom>
            <a:noFill/>
          </p:spPr>
          <p:txBody>
            <a:bodyPr wrap="none" rtlCol="0">
              <a:spAutoFit/>
            </a:bodyPr>
            <a:lstStyle/>
            <a:p>
              <a:r>
                <a:rPr lang="fr-FR" dirty="0" smtClean="0">
                  <a:solidFill>
                    <a:schemeClr val="bg1"/>
                  </a:solidFill>
                </a:rPr>
                <a:t>Partie en cours</a:t>
              </a:r>
              <a:endParaRPr lang="fr-FR" dirty="0">
                <a:solidFill>
                  <a:schemeClr val="bg1"/>
                </a:solidFill>
              </a:endParaRPr>
            </a:p>
          </p:txBody>
        </p:sp>
        <p:sp>
          <p:nvSpPr>
            <p:cNvPr id="26" name="Ellipse 25"/>
            <p:cNvSpPr/>
            <p:nvPr/>
          </p:nvSpPr>
          <p:spPr>
            <a:xfrm>
              <a:off x="2832620" y="2481545"/>
              <a:ext cx="208453" cy="19990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à coins arrondis 26"/>
            <p:cNvSpPr/>
            <p:nvPr/>
          </p:nvSpPr>
          <p:spPr>
            <a:xfrm>
              <a:off x="3956563" y="2309354"/>
              <a:ext cx="1251857" cy="544285"/>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Tour des blancs</a:t>
              </a:r>
              <a:endParaRPr lang="fr-FR" dirty="0"/>
            </a:p>
          </p:txBody>
        </p:sp>
        <p:sp>
          <p:nvSpPr>
            <p:cNvPr id="28" name="Rectangle à coins arrondis 27"/>
            <p:cNvSpPr/>
            <p:nvPr/>
          </p:nvSpPr>
          <p:spPr>
            <a:xfrm>
              <a:off x="3956563" y="3955923"/>
              <a:ext cx="1251857" cy="544285"/>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Tour des noirs</a:t>
              </a:r>
              <a:endParaRPr lang="fr-FR" dirty="0"/>
            </a:p>
          </p:txBody>
        </p:sp>
        <p:cxnSp>
          <p:nvCxnSpPr>
            <p:cNvPr id="31" name="Connecteur droit avec flèche 30"/>
            <p:cNvCxnSpPr>
              <a:stCxn id="26" idx="6"/>
              <a:endCxn id="27" idx="1"/>
            </p:cNvCxnSpPr>
            <p:nvPr/>
          </p:nvCxnSpPr>
          <p:spPr>
            <a:xfrm>
              <a:off x="3041073" y="2581496"/>
              <a:ext cx="915490"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flipH="1">
              <a:off x="4953001" y="2853639"/>
              <a:ext cx="6926" cy="110228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flipV="1">
              <a:off x="4225538" y="2853640"/>
              <a:ext cx="20880" cy="110228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a:off x="5417127" y="2632364"/>
              <a:ext cx="838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ZoneTexte 42"/>
            <p:cNvSpPr txBox="1"/>
            <p:nvPr/>
          </p:nvSpPr>
          <p:spPr>
            <a:xfrm>
              <a:off x="5604070" y="2296879"/>
              <a:ext cx="491930" cy="369332"/>
            </a:xfrm>
            <a:prstGeom prst="rect">
              <a:avLst/>
            </a:prstGeom>
            <a:noFill/>
          </p:spPr>
          <p:txBody>
            <a:bodyPr wrap="none" rtlCol="0">
              <a:spAutoFit/>
            </a:bodyPr>
            <a:lstStyle/>
            <a:p>
              <a:r>
                <a:rPr lang="fr-FR" dirty="0" smtClean="0"/>
                <a:t>pat</a:t>
              </a:r>
              <a:endParaRPr lang="fr-FR" dirty="0"/>
            </a:p>
          </p:txBody>
        </p:sp>
        <p:sp>
          <p:nvSpPr>
            <p:cNvPr id="44" name="ZoneTexte 43"/>
            <p:cNvSpPr txBox="1"/>
            <p:nvPr/>
          </p:nvSpPr>
          <p:spPr>
            <a:xfrm>
              <a:off x="5493195" y="3699048"/>
              <a:ext cx="554447" cy="369332"/>
            </a:xfrm>
            <a:prstGeom prst="rect">
              <a:avLst/>
            </a:prstGeom>
            <a:noFill/>
          </p:spPr>
          <p:txBody>
            <a:bodyPr wrap="none" rtlCol="0">
              <a:spAutoFit/>
            </a:bodyPr>
            <a:lstStyle/>
            <a:p>
              <a:r>
                <a:rPr lang="fr-FR" dirty="0" smtClean="0"/>
                <a:t>mat</a:t>
              </a:r>
              <a:endParaRPr lang="fr-FR" dirty="0"/>
            </a:p>
          </p:txBody>
        </p:sp>
        <p:cxnSp>
          <p:nvCxnSpPr>
            <p:cNvPr id="45" name="Connecteur droit avec flèche 44"/>
            <p:cNvCxnSpPr/>
            <p:nvPr/>
          </p:nvCxnSpPr>
          <p:spPr>
            <a:xfrm>
              <a:off x="5426122" y="4047599"/>
              <a:ext cx="838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0" name="Groupe 49"/>
            <p:cNvGrpSpPr/>
            <p:nvPr/>
          </p:nvGrpSpPr>
          <p:grpSpPr>
            <a:xfrm>
              <a:off x="6271260" y="3857951"/>
              <a:ext cx="391886" cy="370114"/>
              <a:chOff x="7268193" y="3229903"/>
              <a:chExt cx="391886" cy="370114"/>
            </a:xfrm>
          </p:grpSpPr>
          <p:sp>
            <p:nvSpPr>
              <p:cNvPr id="48" name="Ellipse 47"/>
              <p:cNvSpPr/>
              <p:nvPr/>
            </p:nvSpPr>
            <p:spPr>
              <a:xfrm>
                <a:off x="7322127" y="3272739"/>
                <a:ext cx="284018" cy="2844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p:cNvSpPr/>
              <p:nvPr/>
            </p:nvSpPr>
            <p:spPr>
              <a:xfrm>
                <a:off x="7268193" y="3229903"/>
                <a:ext cx="391886" cy="3701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1" name="Ellipse 50"/>
            <p:cNvSpPr/>
            <p:nvPr/>
          </p:nvSpPr>
          <p:spPr>
            <a:xfrm>
              <a:off x="6325194" y="2461579"/>
              <a:ext cx="284018" cy="2844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Ellipse 51"/>
            <p:cNvSpPr/>
            <p:nvPr/>
          </p:nvSpPr>
          <p:spPr>
            <a:xfrm>
              <a:off x="6271260" y="2418743"/>
              <a:ext cx="391886" cy="3701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ZoneTexte 52"/>
            <p:cNvSpPr txBox="1"/>
            <p:nvPr/>
          </p:nvSpPr>
          <p:spPr>
            <a:xfrm>
              <a:off x="4907208" y="3187628"/>
              <a:ext cx="1702004" cy="338554"/>
            </a:xfrm>
            <a:prstGeom prst="rect">
              <a:avLst/>
            </a:prstGeom>
            <a:noFill/>
          </p:spPr>
          <p:txBody>
            <a:bodyPr wrap="none" rtlCol="0">
              <a:spAutoFit/>
            </a:bodyPr>
            <a:lstStyle/>
            <a:p>
              <a:r>
                <a:rPr lang="fr-FR" sz="1600" dirty="0" smtClean="0"/>
                <a:t>Mouvement blanc</a:t>
              </a:r>
              <a:endParaRPr lang="fr-FR" sz="1600" dirty="0"/>
            </a:p>
          </p:txBody>
        </p:sp>
        <p:sp>
          <p:nvSpPr>
            <p:cNvPr id="54" name="ZoneTexte 53"/>
            <p:cNvSpPr txBox="1"/>
            <p:nvPr/>
          </p:nvSpPr>
          <p:spPr>
            <a:xfrm>
              <a:off x="3102430" y="3219568"/>
              <a:ext cx="1591398" cy="338554"/>
            </a:xfrm>
            <a:prstGeom prst="rect">
              <a:avLst/>
            </a:prstGeom>
            <a:noFill/>
          </p:spPr>
          <p:txBody>
            <a:bodyPr wrap="none" rtlCol="0">
              <a:spAutoFit/>
            </a:bodyPr>
            <a:lstStyle/>
            <a:p>
              <a:r>
                <a:rPr lang="fr-FR" sz="1600" dirty="0" smtClean="0"/>
                <a:t>Mouvement noir</a:t>
              </a:r>
              <a:endParaRPr lang="fr-FR" sz="1600" dirty="0"/>
            </a:p>
          </p:txBody>
        </p:sp>
      </p:grpSp>
      <p:sp>
        <p:nvSpPr>
          <p:cNvPr id="56" name="ZoneTexte 55"/>
          <p:cNvSpPr txBox="1"/>
          <p:nvPr/>
        </p:nvSpPr>
        <p:spPr>
          <a:xfrm>
            <a:off x="337458" y="1391994"/>
            <a:ext cx="1944443" cy="369332"/>
          </a:xfrm>
          <a:prstGeom prst="rect">
            <a:avLst/>
          </a:prstGeom>
          <a:noFill/>
        </p:spPr>
        <p:txBody>
          <a:bodyPr wrap="none" rtlCol="0">
            <a:spAutoFit/>
          </a:bodyPr>
          <a:lstStyle/>
          <a:p>
            <a:r>
              <a:rPr lang="fr-FR" dirty="0" smtClean="0"/>
              <a:t>Une partie d’échec</a:t>
            </a:r>
            <a:endParaRPr lang="fr-FR" dirty="0"/>
          </a:p>
        </p:txBody>
      </p:sp>
    </p:spTree>
    <p:extLst>
      <p:ext uri="{BB962C8B-B14F-4D97-AF65-F5344CB8AC3E}">
        <p14:creationId xmlns:p14="http://schemas.microsoft.com/office/powerpoint/2010/main" val="314790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Exercice</a:t>
            </a:r>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grpSp>
        <p:nvGrpSpPr>
          <p:cNvPr id="9" name="Groupe 8"/>
          <p:cNvGrpSpPr/>
          <p:nvPr/>
        </p:nvGrpSpPr>
        <p:grpSpPr>
          <a:xfrm>
            <a:off x="838200" y="1831962"/>
            <a:ext cx="10871200" cy="4238638"/>
            <a:chOff x="838200" y="1831963"/>
            <a:chExt cx="9360683" cy="2946866"/>
          </a:xfrm>
        </p:grpSpPr>
        <p:sp>
          <p:nvSpPr>
            <p:cNvPr id="22" name="Ellipse 21"/>
            <p:cNvSpPr/>
            <p:nvPr/>
          </p:nvSpPr>
          <p:spPr>
            <a:xfrm>
              <a:off x="838200" y="3120339"/>
              <a:ext cx="391886" cy="370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 name="Connecteur droit avec flèche 22"/>
            <p:cNvCxnSpPr>
              <a:stCxn id="22" idx="6"/>
              <a:endCxn id="25" idx="1"/>
            </p:cNvCxnSpPr>
            <p:nvPr/>
          </p:nvCxnSpPr>
          <p:spPr>
            <a:xfrm>
              <a:off x="1230086" y="3305396"/>
              <a:ext cx="148045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5" name="Rectangle à coins arrondis 24"/>
            <p:cNvSpPr/>
            <p:nvPr/>
          </p:nvSpPr>
          <p:spPr>
            <a:xfrm>
              <a:off x="2710544" y="1831963"/>
              <a:ext cx="2706583" cy="29468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ZoneTexte 11"/>
            <p:cNvSpPr txBox="1"/>
            <p:nvPr/>
          </p:nvSpPr>
          <p:spPr>
            <a:xfrm>
              <a:off x="2832620" y="1842114"/>
              <a:ext cx="1582869" cy="369332"/>
            </a:xfrm>
            <a:prstGeom prst="rect">
              <a:avLst/>
            </a:prstGeom>
            <a:noFill/>
          </p:spPr>
          <p:txBody>
            <a:bodyPr wrap="none" rtlCol="0">
              <a:spAutoFit/>
            </a:bodyPr>
            <a:lstStyle/>
            <a:p>
              <a:r>
                <a:rPr lang="fr-FR" dirty="0" smtClean="0">
                  <a:solidFill>
                    <a:schemeClr val="bg1"/>
                  </a:solidFill>
                </a:rPr>
                <a:t>Partie en cours</a:t>
              </a:r>
              <a:endParaRPr lang="fr-FR" dirty="0">
                <a:solidFill>
                  <a:schemeClr val="bg1"/>
                </a:solidFill>
              </a:endParaRPr>
            </a:p>
          </p:txBody>
        </p:sp>
        <p:sp>
          <p:nvSpPr>
            <p:cNvPr id="26" name="Ellipse 25"/>
            <p:cNvSpPr/>
            <p:nvPr/>
          </p:nvSpPr>
          <p:spPr>
            <a:xfrm>
              <a:off x="2832620" y="2481545"/>
              <a:ext cx="208453" cy="19990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à coins arrondis 26"/>
            <p:cNvSpPr/>
            <p:nvPr/>
          </p:nvSpPr>
          <p:spPr>
            <a:xfrm>
              <a:off x="3956563" y="2309354"/>
              <a:ext cx="1251857" cy="544285"/>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Tour des blancs</a:t>
              </a:r>
              <a:endParaRPr lang="fr-FR" dirty="0"/>
            </a:p>
          </p:txBody>
        </p:sp>
        <p:sp>
          <p:nvSpPr>
            <p:cNvPr id="28" name="Rectangle à coins arrondis 27"/>
            <p:cNvSpPr/>
            <p:nvPr/>
          </p:nvSpPr>
          <p:spPr>
            <a:xfrm>
              <a:off x="3956563" y="3955923"/>
              <a:ext cx="1251857" cy="544285"/>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Tour des noirs</a:t>
              </a:r>
              <a:endParaRPr lang="fr-FR" dirty="0"/>
            </a:p>
          </p:txBody>
        </p:sp>
        <p:cxnSp>
          <p:nvCxnSpPr>
            <p:cNvPr id="31" name="Connecteur droit avec flèche 30"/>
            <p:cNvCxnSpPr>
              <a:stCxn id="26" idx="6"/>
              <a:endCxn id="27" idx="1"/>
            </p:cNvCxnSpPr>
            <p:nvPr/>
          </p:nvCxnSpPr>
          <p:spPr>
            <a:xfrm>
              <a:off x="3041073" y="2581496"/>
              <a:ext cx="915490" cy="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flipH="1">
              <a:off x="4953001" y="2853639"/>
              <a:ext cx="6926" cy="110228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flipV="1">
              <a:off x="4225538" y="2853640"/>
              <a:ext cx="20880" cy="110228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3" name="ZoneTexte 42"/>
            <p:cNvSpPr txBox="1"/>
            <p:nvPr/>
          </p:nvSpPr>
          <p:spPr>
            <a:xfrm>
              <a:off x="5770743" y="3287995"/>
              <a:ext cx="491930" cy="369332"/>
            </a:xfrm>
            <a:prstGeom prst="rect">
              <a:avLst/>
            </a:prstGeom>
            <a:noFill/>
          </p:spPr>
          <p:txBody>
            <a:bodyPr wrap="none" rtlCol="0">
              <a:spAutoFit/>
            </a:bodyPr>
            <a:lstStyle/>
            <a:p>
              <a:r>
                <a:rPr lang="fr-FR" dirty="0" smtClean="0"/>
                <a:t>pat</a:t>
              </a:r>
              <a:endParaRPr lang="fr-FR" dirty="0"/>
            </a:p>
          </p:txBody>
        </p:sp>
        <p:cxnSp>
          <p:nvCxnSpPr>
            <p:cNvPr id="45" name="Connecteur droit avec flèche 44"/>
            <p:cNvCxnSpPr/>
            <p:nvPr/>
          </p:nvCxnSpPr>
          <p:spPr>
            <a:xfrm>
              <a:off x="8966783" y="3276850"/>
              <a:ext cx="8382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50" name="Groupe 49"/>
            <p:cNvGrpSpPr/>
            <p:nvPr/>
          </p:nvGrpSpPr>
          <p:grpSpPr>
            <a:xfrm>
              <a:off x="9806997" y="3091793"/>
              <a:ext cx="391886" cy="370114"/>
              <a:chOff x="7268193" y="3229903"/>
              <a:chExt cx="391886" cy="370114"/>
            </a:xfrm>
          </p:grpSpPr>
          <p:sp>
            <p:nvSpPr>
              <p:cNvPr id="48" name="Ellipse 47"/>
              <p:cNvSpPr/>
              <p:nvPr/>
            </p:nvSpPr>
            <p:spPr>
              <a:xfrm>
                <a:off x="7322127" y="3272739"/>
                <a:ext cx="284018" cy="2844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p:cNvSpPr/>
              <p:nvPr/>
            </p:nvSpPr>
            <p:spPr>
              <a:xfrm>
                <a:off x="7268193" y="3229903"/>
                <a:ext cx="391886" cy="3701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9" name="Rectangle à coins arrondis 28"/>
            <p:cNvSpPr/>
            <p:nvPr/>
          </p:nvSpPr>
          <p:spPr>
            <a:xfrm>
              <a:off x="6260200" y="1831963"/>
              <a:ext cx="2706583" cy="29468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ZoneTexte 29"/>
            <p:cNvSpPr txBox="1"/>
            <p:nvPr/>
          </p:nvSpPr>
          <p:spPr>
            <a:xfrm>
              <a:off x="6382276" y="1842114"/>
              <a:ext cx="1200842" cy="369332"/>
            </a:xfrm>
            <a:prstGeom prst="rect">
              <a:avLst/>
            </a:prstGeom>
            <a:noFill/>
          </p:spPr>
          <p:txBody>
            <a:bodyPr wrap="none" rtlCol="0">
              <a:spAutoFit/>
            </a:bodyPr>
            <a:lstStyle/>
            <a:p>
              <a:r>
                <a:rPr lang="fr-FR" dirty="0" smtClean="0">
                  <a:solidFill>
                    <a:schemeClr val="bg1"/>
                  </a:solidFill>
                </a:rPr>
                <a:t>Partie finie</a:t>
              </a:r>
              <a:endParaRPr lang="fr-FR" dirty="0">
                <a:solidFill>
                  <a:schemeClr val="bg1"/>
                </a:solidFill>
              </a:endParaRPr>
            </a:p>
          </p:txBody>
        </p:sp>
        <p:sp>
          <p:nvSpPr>
            <p:cNvPr id="33" name="Rectangle à coins arrondis 32"/>
            <p:cNvSpPr/>
            <p:nvPr/>
          </p:nvSpPr>
          <p:spPr>
            <a:xfrm>
              <a:off x="7506219" y="2309354"/>
              <a:ext cx="1251857" cy="544285"/>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Noirs</a:t>
              </a:r>
            </a:p>
            <a:p>
              <a:pPr algn="ctr"/>
              <a:r>
                <a:rPr lang="fr-FR" dirty="0" smtClean="0"/>
                <a:t>gagnants</a:t>
              </a:r>
              <a:endParaRPr lang="fr-FR" dirty="0"/>
            </a:p>
          </p:txBody>
        </p:sp>
        <p:sp>
          <p:nvSpPr>
            <p:cNvPr id="36" name="Rectangle à coins arrondis 35"/>
            <p:cNvSpPr/>
            <p:nvPr/>
          </p:nvSpPr>
          <p:spPr>
            <a:xfrm>
              <a:off x="7506219" y="3955923"/>
              <a:ext cx="1251857" cy="544285"/>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Blancs</a:t>
              </a:r>
            </a:p>
            <a:p>
              <a:pPr algn="ctr"/>
              <a:r>
                <a:rPr lang="fr-FR" dirty="0" smtClean="0"/>
                <a:t>gagnants</a:t>
              </a:r>
              <a:endParaRPr lang="fr-FR" dirty="0"/>
            </a:p>
          </p:txBody>
        </p:sp>
        <p:cxnSp>
          <p:nvCxnSpPr>
            <p:cNvPr id="37" name="Connecteur droit avec flèche 36"/>
            <p:cNvCxnSpPr>
              <a:endCxn id="33" idx="1"/>
            </p:cNvCxnSpPr>
            <p:nvPr/>
          </p:nvCxnSpPr>
          <p:spPr>
            <a:xfrm flipV="1">
              <a:off x="5202582" y="2581497"/>
              <a:ext cx="2303637" cy="98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à coins arrondis 39"/>
            <p:cNvSpPr/>
            <p:nvPr/>
          </p:nvSpPr>
          <p:spPr>
            <a:xfrm>
              <a:off x="7506219" y="3087967"/>
              <a:ext cx="1251857" cy="544285"/>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Partie</a:t>
              </a:r>
            </a:p>
            <a:p>
              <a:pPr algn="ctr"/>
              <a:r>
                <a:rPr lang="fr-FR" dirty="0" smtClean="0"/>
                <a:t>nulle</a:t>
              </a:r>
              <a:endParaRPr lang="fr-FR" dirty="0"/>
            </a:p>
          </p:txBody>
        </p:sp>
        <p:sp>
          <p:nvSpPr>
            <p:cNvPr id="6" name="ZoneTexte 5"/>
            <p:cNvSpPr txBox="1"/>
            <p:nvPr/>
          </p:nvSpPr>
          <p:spPr>
            <a:xfrm>
              <a:off x="4300352" y="2866365"/>
              <a:ext cx="1702004" cy="338554"/>
            </a:xfrm>
            <a:prstGeom prst="rect">
              <a:avLst/>
            </a:prstGeom>
            <a:noFill/>
          </p:spPr>
          <p:txBody>
            <a:bodyPr wrap="none" rtlCol="0">
              <a:spAutoFit/>
            </a:bodyPr>
            <a:lstStyle/>
            <a:p>
              <a:r>
                <a:rPr lang="fr-FR" sz="1600" dirty="0" smtClean="0"/>
                <a:t>Mouvement blanc</a:t>
              </a:r>
              <a:endParaRPr lang="fr-FR" sz="1600" dirty="0"/>
            </a:p>
          </p:txBody>
        </p:sp>
        <p:sp>
          <p:nvSpPr>
            <p:cNvPr id="41" name="ZoneTexte 40"/>
            <p:cNvSpPr txBox="1"/>
            <p:nvPr/>
          </p:nvSpPr>
          <p:spPr>
            <a:xfrm>
              <a:off x="3105561" y="3411638"/>
              <a:ext cx="1591398" cy="338554"/>
            </a:xfrm>
            <a:prstGeom prst="rect">
              <a:avLst/>
            </a:prstGeom>
            <a:noFill/>
          </p:spPr>
          <p:txBody>
            <a:bodyPr wrap="none" rtlCol="0">
              <a:spAutoFit/>
            </a:bodyPr>
            <a:lstStyle/>
            <a:p>
              <a:r>
                <a:rPr lang="fr-FR" sz="1600" dirty="0" smtClean="0"/>
                <a:t>Mouvement noir</a:t>
              </a:r>
              <a:endParaRPr lang="fr-FR" sz="1600" dirty="0"/>
            </a:p>
          </p:txBody>
        </p:sp>
        <p:cxnSp>
          <p:nvCxnSpPr>
            <p:cNvPr id="46" name="Connecteur droit avec flèche 45"/>
            <p:cNvCxnSpPr/>
            <p:nvPr/>
          </p:nvCxnSpPr>
          <p:spPr>
            <a:xfrm flipV="1">
              <a:off x="5208420" y="4223152"/>
              <a:ext cx="2303637" cy="98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5640030" y="3909448"/>
              <a:ext cx="620170" cy="369332"/>
            </a:xfrm>
            <a:prstGeom prst="rect">
              <a:avLst/>
            </a:prstGeom>
            <a:noFill/>
          </p:spPr>
          <p:txBody>
            <a:bodyPr wrap="none" rtlCol="0">
              <a:spAutoFit/>
            </a:bodyPr>
            <a:lstStyle/>
            <a:p>
              <a:r>
                <a:rPr lang="fr-FR" dirty="0" smtClean="0"/>
                <a:t>Mat </a:t>
              </a:r>
              <a:endParaRPr lang="fr-FR" dirty="0"/>
            </a:p>
          </p:txBody>
        </p:sp>
        <p:sp>
          <p:nvSpPr>
            <p:cNvPr id="47" name="ZoneTexte 46"/>
            <p:cNvSpPr txBox="1"/>
            <p:nvPr/>
          </p:nvSpPr>
          <p:spPr>
            <a:xfrm>
              <a:off x="5571302" y="2280232"/>
              <a:ext cx="620170" cy="369332"/>
            </a:xfrm>
            <a:prstGeom prst="rect">
              <a:avLst/>
            </a:prstGeom>
            <a:noFill/>
          </p:spPr>
          <p:txBody>
            <a:bodyPr wrap="none" rtlCol="0">
              <a:spAutoFit/>
            </a:bodyPr>
            <a:lstStyle/>
            <a:p>
              <a:r>
                <a:rPr lang="fr-FR" dirty="0" smtClean="0"/>
                <a:t>Mat </a:t>
              </a:r>
              <a:endParaRPr lang="fr-FR" dirty="0"/>
            </a:p>
          </p:txBody>
        </p:sp>
        <p:cxnSp>
          <p:nvCxnSpPr>
            <p:cNvPr id="42" name="Connecteur droit avec flèche 41"/>
            <p:cNvCxnSpPr>
              <a:endCxn id="40" idx="1"/>
            </p:cNvCxnSpPr>
            <p:nvPr/>
          </p:nvCxnSpPr>
          <p:spPr>
            <a:xfrm flipV="1">
              <a:off x="5417127" y="3360110"/>
              <a:ext cx="2089092" cy="383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6968064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Bibliographie</a:t>
            </a:r>
            <a:endParaRPr lang="fr-FR" dirty="0"/>
          </a:p>
        </p:txBody>
      </p:sp>
      <p:sp>
        <p:nvSpPr>
          <p:cNvPr id="3" name="Espace réservé du pied de page 2"/>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4" name="Rectangle 3"/>
          <p:cNvSpPr/>
          <p:nvPr/>
        </p:nvSpPr>
        <p:spPr>
          <a:xfrm>
            <a:off x="838200" y="1558836"/>
            <a:ext cx="10604500" cy="923330"/>
          </a:xfrm>
          <a:prstGeom prst="rect">
            <a:avLst/>
          </a:prstGeom>
        </p:spPr>
        <p:txBody>
          <a:bodyPr wrap="square">
            <a:spAutoFit/>
          </a:bodyPr>
          <a:lstStyle/>
          <a:p>
            <a:r>
              <a:rPr lang="fr-FR" dirty="0" smtClean="0"/>
              <a:t>OMG 2015. UML 2.5 2015-03-01 consulté sur </a:t>
            </a:r>
            <a:r>
              <a:rPr lang="fr-FR" dirty="0" smtClean="0">
                <a:hlinkClick r:id="rId2"/>
              </a:rPr>
              <a:t>http</a:t>
            </a:r>
            <a:r>
              <a:rPr lang="fr-FR" dirty="0">
                <a:hlinkClick r:id="rId2"/>
              </a:rPr>
              <a:t>://</a:t>
            </a:r>
            <a:r>
              <a:rPr lang="fr-FR" dirty="0" smtClean="0">
                <a:hlinkClick r:id="rId2"/>
              </a:rPr>
              <a:t>www.omg.org/spec/UML/2.5</a:t>
            </a:r>
            <a:endParaRPr lang="fr-FR" dirty="0" smtClean="0"/>
          </a:p>
          <a:p>
            <a:r>
              <a:rPr lang="fr-FR" dirty="0" smtClean="0"/>
              <a:t>Roques </a:t>
            </a:r>
            <a:r>
              <a:rPr lang="fr-FR" dirty="0"/>
              <a:t>2008.UML2 par la pratique. Etude de cas et exercices corrigés. 6</a:t>
            </a:r>
            <a:r>
              <a:rPr lang="fr-FR" baseline="30000" dirty="0"/>
              <a:t>ème</a:t>
            </a:r>
            <a:r>
              <a:rPr lang="fr-FR" dirty="0"/>
              <a:t> édition. Eyrolles 2008. Consulté sur http://</a:t>
            </a:r>
            <a:r>
              <a:rPr lang="fr-FR" dirty="0" smtClean="0"/>
              <a:t>www.eyrolles.com/Chapitres/9782212123227/Chap6_Roques.pdf</a:t>
            </a:r>
            <a:endParaRPr lang="fr-FR" dirty="0"/>
          </a:p>
        </p:txBody>
      </p:sp>
      <p:sp>
        <p:nvSpPr>
          <p:cNvPr id="5" name="Titre 1"/>
          <p:cNvSpPr txBox="1">
            <a:spLocks/>
          </p:cNvSpPr>
          <p:nvPr/>
        </p:nvSpPr>
        <p:spPr>
          <a:xfrm>
            <a:off x="882650" y="25622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t>Copyright</a:t>
            </a:r>
            <a:endParaRPr lang="fr-FR" dirty="0"/>
          </a:p>
        </p:txBody>
      </p:sp>
      <p:sp>
        <p:nvSpPr>
          <p:cNvPr id="6" name="Rectangle 5"/>
          <p:cNvSpPr/>
          <p:nvPr/>
        </p:nvSpPr>
        <p:spPr>
          <a:xfrm>
            <a:off x="882650" y="3703122"/>
            <a:ext cx="4855496" cy="369332"/>
          </a:xfrm>
          <a:prstGeom prst="rect">
            <a:avLst/>
          </a:prstGeom>
        </p:spPr>
        <p:txBody>
          <a:bodyPr wrap="none">
            <a:spAutoFit/>
          </a:bodyPr>
          <a:lstStyle/>
          <a:p>
            <a:r>
              <a:rPr lang="fr-FR" dirty="0"/>
              <a:t>OMG </a:t>
            </a:r>
            <a:r>
              <a:rPr lang="fr-FR" dirty="0" err="1"/>
              <a:t>Unified</a:t>
            </a:r>
            <a:r>
              <a:rPr lang="fr-FR" dirty="0"/>
              <a:t> </a:t>
            </a:r>
            <a:r>
              <a:rPr lang="fr-FR" dirty="0" err="1"/>
              <a:t>Modeling</a:t>
            </a:r>
            <a:r>
              <a:rPr lang="fr-FR" dirty="0"/>
              <a:t> </a:t>
            </a:r>
            <a:r>
              <a:rPr lang="fr-FR" dirty="0" err="1"/>
              <a:t>Language</a:t>
            </a:r>
            <a:r>
              <a:rPr lang="fr-FR" dirty="0"/>
              <a:t> TM (OMG UML)</a:t>
            </a:r>
          </a:p>
        </p:txBody>
      </p:sp>
    </p:spTree>
    <p:extLst>
      <p:ext uri="{BB962C8B-B14F-4D97-AF65-F5344CB8AC3E}">
        <p14:creationId xmlns:p14="http://schemas.microsoft.com/office/powerpoint/2010/main" val="537819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Syntaxe et modèles</a:t>
            </a:r>
          </a:p>
        </p:txBody>
      </p:sp>
      <p:sp>
        <p:nvSpPr>
          <p:cNvPr id="8" name="Rectangle 7"/>
          <p:cNvSpPr/>
          <p:nvPr/>
        </p:nvSpPr>
        <p:spPr>
          <a:xfrm>
            <a:off x="203817" y="5029199"/>
            <a:ext cx="8580955" cy="1502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3" name="ZoneTexte 2"/>
          <p:cNvSpPr txBox="1"/>
          <p:nvPr/>
        </p:nvSpPr>
        <p:spPr>
          <a:xfrm>
            <a:off x="214795" y="5340751"/>
            <a:ext cx="3183678" cy="830997"/>
          </a:xfrm>
          <a:prstGeom prst="rect">
            <a:avLst/>
          </a:prstGeom>
          <a:noFill/>
        </p:spPr>
        <p:txBody>
          <a:bodyPr wrap="square" rtlCol="0">
            <a:spAutoFit/>
          </a:bodyPr>
          <a:lstStyle/>
          <a:p>
            <a:r>
              <a:rPr lang="fr-FR" sz="2400" b="1" dirty="0" smtClean="0"/>
              <a:t>Modélisation structurelle (structural)</a:t>
            </a:r>
            <a:endParaRPr lang="fr-FR" sz="2400" b="1" dirty="0"/>
          </a:p>
        </p:txBody>
      </p:sp>
      <p:sp>
        <p:nvSpPr>
          <p:cNvPr id="4" name="ZoneTexte 3"/>
          <p:cNvSpPr txBox="1"/>
          <p:nvPr/>
        </p:nvSpPr>
        <p:spPr>
          <a:xfrm>
            <a:off x="4942114" y="5932714"/>
            <a:ext cx="2386359" cy="461665"/>
          </a:xfrm>
          <a:prstGeom prst="rect">
            <a:avLst/>
          </a:prstGeom>
          <a:noFill/>
        </p:spPr>
        <p:txBody>
          <a:bodyPr wrap="none" rtlCol="0">
            <a:spAutoFit/>
          </a:bodyPr>
          <a:lstStyle/>
          <a:p>
            <a:r>
              <a:rPr lang="fr-FR" sz="2400" dirty="0" smtClean="0"/>
              <a:t>Structure de base</a:t>
            </a:r>
            <a:endParaRPr lang="fr-FR" sz="2400" dirty="0"/>
          </a:p>
        </p:txBody>
      </p:sp>
      <p:sp>
        <p:nvSpPr>
          <p:cNvPr id="5" name="ZoneTexte 4"/>
          <p:cNvSpPr txBox="1"/>
          <p:nvPr/>
        </p:nvSpPr>
        <p:spPr>
          <a:xfrm>
            <a:off x="3777343" y="5302947"/>
            <a:ext cx="1098442" cy="461665"/>
          </a:xfrm>
          <a:prstGeom prst="rect">
            <a:avLst/>
          </a:prstGeom>
          <a:noFill/>
        </p:spPr>
        <p:txBody>
          <a:bodyPr wrap="none" rtlCol="0">
            <a:spAutoFit/>
          </a:bodyPr>
          <a:lstStyle/>
          <a:p>
            <a:r>
              <a:rPr lang="fr-FR" sz="2400" dirty="0"/>
              <a:t>V</a:t>
            </a:r>
            <a:r>
              <a:rPr lang="fr-FR" sz="2400" dirty="0" smtClean="0"/>
              <a:t>aleurs</a:t>
            </a:r>
            <a:endParaRPr lang="fr-FR" sz="2400" dirty="0"/>
          </a:p>
        </p:txBody>
      </p:sp>
      <p:sp>
        <p:nvSpPr>
          <p:cNvPr id="6" name="ZoneTexte 5"/>
          <p:cNvSpPr txBox="1"/>
          <p:nvPr/>
        </p:nvSpPr>
        <p:spPr>
          <a:xfrm>
            <a:off x="5330191" y="5302947"/>
            <a:ext cx="1418530" cy="461665"/>
          </a:xfrm>
          <a:prstGeom prst="rect">
            <a:avLst/>
          </a:prstGeom>
          <a:noFill/>
        </p:spPr>
        <p:txBody>
          <a:bodyPr wrap="none" rtlCol="0">
            <a:spAutoFit/>
          </a:bodyPr>
          <a:lstStyle/>
          <a:p>
            <a:r>
              <a:rPr lang="fr-FR" sz="2400" dirty="0" err="1"/>
              <a:t>C</a:t>
            </a:r>
            <a:r>
              <a:rPr lang="fr-FR" sz="2400" dirty="0" err="1" smtClean="0"/>
              <a:t>lassifiers</a:t>
            </a:r>
            <a:endParaRPr lang="fr-FR" sz="2400" dirty="0"/>
          </a:p>
        </p:txBody>
      </p:sp>
      <p:sp>
        <p:nvSpPr>
          <p:cNvPr id="7" name="ZoneTexte 6"/>
          <p:cNvSpPr txBox="1"/>
          <p:nvPr/>
        </p:nvSpPr>
        <p:spPr>
          <a:xfrm>
            <a:off x="7203127" y="5302947"/>
            <a:ext cx="1311578" cy="461665"/>
          </a:xfrm>
          <a:prstGeom prst="rect">
            <a:avLst/>
          </a:prstGeom>
          <a:noFill/>
        </p:spPr>
        <p:txBody>
          <a:bodyPr wrap="none" rtlCol="0">
            <a:spAutoFit/>
          </a:bodyPr>
          <a:lstStyle/>
          <a:p>
            <a:r>
              <a:rPr lang="fr-FR" sz="2400" dirty="0"/>
              <a:t>P</a:t>
            </a:r>
            <a:r>
              <a:rPr lang="fr-FR" sz="2400" dirty="0" smtClean="0"/>
              <a:t>ackages</a:t>
            </a:r>
            <a:endParaRPr lang="fr-FR" sz="2400" dirty="0"/>
          </a:p>
        </p:txBody>
      </p:sp>
      <p:cxnSp>
        <p:nvCxnSpPr>
          <p:cNvPr id="10" name="Connecteur droit 9"/>
          <p:cNvCxnSpPr/>
          <p:nvPr/>
        </p:nvCxnSpPr>
        <p:spPr>
          <a:xfrm>
            <a:off x="3536011" y="5029199"/>
            <a:ext cx="0" cy="15022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3536011" y="5901116"/>
            <a:ext cx="5248761" cy="315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4942114" y="5029199"/>
            <a:ext cx="0" cy="9035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6934200" y="5013400"/>
            <a:ext cx="0" cy="9035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03817" y="2090168"/>
            <a:ext cx="8580955" cy="2539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4" name="ZoneTexte 23"/>
          <p:cNvSpPr txBox="1"/>
          <p:nvPr/>
        </p:nvSpPr>
        <p:spPr>
          <a:xfrm>
            <a:off x="328834" y="2762350"/>
            <a:ext cx="3195875" cy="1200329"/>
          </a:xfrm>
          <a:prstGeom prst="rect">
            <a:avLst/>
          </a:prstGeom>
          <a:noFill/>
        </p:spPr>
        <p:txBody>
          <a:bodyPr wrap="square" rtlCol="0">
            <a:spAutoFit/>
          </a:bodyPr>
          <a:lstStyle/>
          <a:p>
            <a:r>
              <a:rPr lang="fr-FR" sz="2400" b="1" dirty="0" smtClean="0"/>
              <a:t>Modélisation comportementale</a:t>
            </a:r>
          </a:p>
          <a:p>
            <a:r>
              <a:rPr lang="fr-FR" sz="2400" b="1" dirty="0" smtClean="0"/>
              <a:t>(</a:t>
            </a:r>
            <a:r>
              <a:rPr lang="fr-FR" sz="2400" b="1" dirty="0" err="1" smtClean="0"/>
              <a:t>Behavioral</a:t>
            </a:r>
            <a:r>
              <a:rPr lang="fr-FR" sz="2400" b="1" dirty="0" smtClean="0"/>
              <a:t>)</a:t>
            </a:r>
            <a:endParaRPr lang="fr-FR" sz="2400" b="1" dirty="0"/>
          </a:p>
        </p:txBody>
      </p:sp>
      <p:sp>
        <p:nvSpPr>
          <p:cNvPr id="25" name="ZoneTexte 24"/>
          <p:cNvSpPr txBox="1"/>
          <p:nvPr/>
        </p:nvSpPr>
        <p:spPr>
          <a:xfrm>
            <a:off x="4601101" y="4043480"/>
            <a:ext cx="3257815" cy="461665"/>
          </a:xfrm>
          <a:prstGeom prst="rect">
            <a:avLst/>
          </a:prstGeom>
          <a:noFill/>
        </p:spPr>
        <p:txBody>
          <a:bodyPr wrap="none" rtlCol="0">
            <a:spAutoFit/>
          </a:bodyPr>
          <a:lstStyle/>
          <a:p>
            <a:r>
              <a:rPr lang="fr-FR" sz="2400" dirty="0" smtClean="0"/>
              <a:t>Comportements de base</a:t>
            </a:r>
            <a:endParaRPr lang="fr-FR" sz="2400" dirty="0"/>
          </a:p>
        </p:txBody>
      </p:sp>
      <p:cxnSp>
        <p:nvCxnSpPr>
          <p:cNvPr id="29" name="Connecteur droit 28"/>
          <p:cNvCxnSpPr/>
          <p:nvPr/>
        </p:nvCxnSpPr>
        <p:spPr>
          <a:xfrm>
            <a:off x="3536011" y="2090168"/>
            <a:ext cx="0" cy="25395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flipV="1">
            <a:off x="3536011" y="2967783"/>
            <a:ext cx="5248761" cy="315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5235191" y="2107228"/>
            <a:ext cx="0" cy="9035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6934200" y="2080067"/>
            <a:ext cx="0" cy="9035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flipV="1">
            <a:off x="3536010" y="3962453"/>
            <a:ext cx="5248761" cy="315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5475514" y="3219906"/>
            <a:ext cx="1109599" cy="461665"/>
          </a:xfrm>
          <a:prstGeom prst="rect">
            <a:avLst/>
          </a:prstGeom>
          <a:noFill/>
        </p:spPr>
        <p:txBody>
          <a:bodyPr wrap="none" rtlCol="0">
            <a:spAutoFit/>
          </a:bodyPr>
          <a:lstStyle/>
          <a:p>
            <a:r>
              <a:rPr lang="fr-FR" sz="2400" dirty="0"/>
              <a:t>A</a:t>
            </a:r>
            <a:r>
              <a:rPr lang="fr-FR" sz="2400" dirty="0" smtClean="0"/>
              <a:t>ctions</a:t>
            </a:r>
            <a:endParaRPr lang="fr-FR" sz="2400" dirty="0"/>
          </a:p>
        </p:txBody>
      </p:sp>
      <p:sp>
        <p:nvSpPr>
          <p:cNvPr id="9" name="Rectangle 8"/>
          <p:cNvSpPr/>
          <p:nvPr/>
        </p:nvSpPr>
        <p:spPr>
          <a:xfrm>
            <a:off x="5713282" y="2660416"/>
            <a:ext cx="639301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err="1">
                <a:solidFill>
                  <a:schemeClr val="dk1"/>
                </a:solidFill>
              </a:rPr>
              <a:t>Définissent</a:t>
            </a:r>
            <a:r>
              <a:rPr lang="en-US" dirty="0">
                <a:solidFill>
                  <a:schemeClr val="dk1"/>
                </a:solidFill>
              </a:rPr>
              <a:t> les behaviors à </a:t>
            </a:r>
            <a:r>
              <a:rPr lang="en-US" dirty="0" err="1">
                <a:solidFill>
                  <a:schemeClr val="dk1"/>
                </a:solidFill>
              </a:rPr>
              <a:t>une</a:t>
            </a:r>
            <a:r>
              <a:rPr lang="en-US" dirty="0">
                <a:solidFill>
                  <a:schemeClr val="dk1"/>
                </a:solidFill>
              </a:rPr>
              <a:t> echelle fine. </a:t>
            </a:r>
            <a:r>
              <a:rPr lang="en-US" dirty="0" err="1" smtClean="0">
                <a:solidFill>
                  <a:schemeClr val="dk1"/>
                </a:solidFill>
              </a:rPr>
              <a:t>Disponibles</a:t>
            </a:r>
            <a:r>
              <a:rPr lang="en-US" dirty="0" smtClean="0">
                <a:solidFill>
                  <a:schemeClr val="dk1"/>
                </a:solidFill>
              </a:rPr>
              <a:t> </a:t>
            </a:r>
            <a:r>
              <a:rPr lang="en-US" dirty="0">
                <a:solidFill>
                  <a:schemeClr val="dk1"/>
                </a:solidFill>
              </a:rPr>
              <a:t>pour </a:t>
            </a:r>
            <a:r>
              <a:rPr lang="en-US" dirty="0" err="1">
                <a:solidFill>
                  <a:schemeClr val="dk1"/>
                </a:solidFill>
              </a:rPr>
              <a:t>être</a:t>
            </a:r>
            <a:r>
              <a:rPr lang="en-US" dirty="0">
                <a:solidFill>
                  <a:schemeClr val="dk1"/>
                </a:solidFill>
              </a:rPr>
              <a:t> </a:t>
            </a:r>
            <a:r>
              <a:rPr lang="en-US" dirty="0" err="1" smtClean="0">
                <a:solidFill>
                  <a:schemeClr val="dk1"/>
                </a:solidFill>
              </a:rPr>
              <a:t>utilisées</a:t>
            </a:r>
            <a:r>
              <a:rPr lang="en-US" dirty="0" smtClean="0">
                <a:solidFill>
                  <a:schemeClr val="dk1"/>
                </a:solidFill>
              </a:rPr>
              <a:t> </a:t>
            </a:r>
            <a:r>
              <a:rPr lang="en-US" dirty="0">
                <a:solidFill>
                  <a:schemeClr val="dk1"/>
                </a:solidFill>
              </a:rPr>
              <a:t>par </a:t>
            </a:r>
            <a:r>
              <a:rPr lang="en-US" dirty="0" err="1">
                <a:solidFill>
                  <a:schemeClr val="dk1"/>
                </a:solidFill>
              </a:rPr>
              <a:t>n’importe</a:t>
            </a:r>
            <a:r>
              <a:rPr lang="en-US" dirty="0">
                <a:solidFill>
                  <a:schemeClr val="dk1"/>
                </a:solidFill>
              </a:rPr>
              <a:t> </a:t>
            </a:r>
            <a:r>
              <a:rPr lang="en-US" dirty="0" err="1" smtClean="0">
                <a:solidFill>
                  <a:schemeClr val="dk1"/>
                </a:solidFill>
              </a:rPr>
              <a:t>quel</a:t>
            </a:r>
            <a:r>
              <a:rPr lang="en-US" dirty="0" smtClean="0">
                <a:solidFill>
                  <a:schemeClr val="dk1"/>
                </a:solidFill>
              </a:rPr>
              <a:t> </a:t>
            </a:r>
            <a:r>
              <a:rPr lang="en-US" dirty="0" err="1">
                <a:solidFill>
                  <a:schemeClr val="dk1"/>
                </a:solidFill>
              </a:rPr>
              <a:t>comportement</a:t>
            </a:r>
            <a:r>
              <a:rPr lang="en-US" dirty="0">
                <a:solidFill>
                  <a:schemeClr val="dk1"/>
                </a:solidFill>
              </a:rPr>
              <a:t> de haut </a:t>
            </a:r>
            <a:r>
              <a:rPr lang="en-US" dirty="0" err="1">
                <a:solidFill>
                  <a:schemeClr val="dk1"/>
                </a:solidFill>
              </a:rPr>
              <a:t>niveau</a:t>
            </a:r>
            <a:r>
              <a:rPr lang="en-US" dirty="0">
                <a:solidFill>
                  <a:schemeClr val="dk1"/>
                </a:solidFill>
              </a:rPr>
              <a:t>.</a:t>
            </a:r>
            <a:endParaRPr lang="fr-FR" dirty="0">
              <a:solidFill>
                <a:schemeClr val="dk1"/>
              </a:solidFill>
            </a:endParaRPr>
          </a:p>
        </p:txBody>
      </p:sp>
      <p:sp>
        <p:nvSpPr>
          <p:cNvPr id="11" name="Espace réservé du pied de page 10"/>
          <p:cNvSpPr>
            <a:spLocks noGrp="1"/>
          </p:cNvSpPr>
          <p:nvPr>
            <p:ph type="ftr" sz="quarter" idx="11"/>
          </p:nvPr>
        </p:nvSpPr>
        <p:spPr/>
        <p:txBody>
          <a:bodyPr/>
          <a:lstStyle/>
          <a:p>
            <a:r>
              <a:rPr lang="fr-FR" smtClean="0"/>
              <a:t>Laurent Pérochon, VetAgro-Sup/UMR METAFORT, école ENVOL du 28/11 au 2/12 2016, La Rochelle</a:t>
            </a:r>
            <a:endParaRPr lang="fr-FR"/>
          </a:p>
        </p:txBody>
      </p:sp>
    </p:spTree>
    <p:extLst>
      <p:ext uri="{BB962C8B-B14F-4D97-AF65-F5344CB8AC3E}">
        <p14:creationId xmlns:p14="http://schemas.microsoft.com/office/powerpoint/2010/main" val="895350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Syntaxe et modèles</a:t>
            </a:r>
          </a:p>
        </p:txBody>
      </p:sp>
      <p:sp>
        <p:nvSpPr>
          <p:cNvPr id="8" name="Rectangle 7"/>
          <p:cNvSpPr/>
          <p:nvPr/>
        </p:nvSpPr>
        <p:spPr>
          <a:xfrm>
            <a:off x="203817" y="5029199"/>
            <a:ext cx="8580955" cy="1502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3" name="ZoneTexte 2"/>
          <p:cNvSpPr txBox="1"/>
          <p:nvPr/>
        </p:nvSpPr>
        <p:spPr>
          <a:xfrm>
            <a:off x="214795" y="5340751"/>
            <a:ext cx="3183678" cy="830997"/>
          </a:xfrm>
          <a:prstGeom prst="rect">
            <a:avLst/>
          </a:prstGeom>
          <a:noFill/>
        </p:spPr>
        <p:txBody>
          <a:bodyPr wrap="square" rtlCol="0">
            <a:spAutoFit/>
          </a:bodyPr>
          <a:lstStyle/>
          <a:p>
            <a:r>
              <a:rPr lang="fr-FR" sz="2400" b="1" dirty="0" smtClean="0"/>
              <a:t>Modélisation structurelle (structural)</a:t>
            </a:r>
            <a:endParaRPr lang="fr-FR" sz="2400" b="1" dirty="0"/>
          </a:p>
        </p:txBody>
      </p:sp>
      <p:sp>
        <p:nvSpPr>
          <p:cNvPr id="4" name="ZoneTexte 3"/>
          <p:cNvSpPr txBox="1"/>
          <p:nvPr/>
        </p:nvSpPr>
        <p:spPr>
          <a:xfrm>
            <a:off x="4942114" y="5932714"/>
            <a:ext cx="2386359" cy="461665"/>
          </a:xfrm>
          <a:prstGeom prst="rect">
            <a:avLst/>
          </a:prstGeom>
          <a:noFill/>
        </p:spPr>
        <p:txBody>
          <a:bodyPr wrap="none" rtlCol="0">
            <a:spAutoFit/>
          </a:bodyPr>
          <a:lstStyle/>
          <a:p>
            <a:r>
              <a:rPr lang="fr-FR" sz="2400" dirty="0" smtClean="0"/>
              <a:t>Structure de base</a:t>
            </a:r>
            <a:endParaRPr lang="fr-FR" sz="2400" dirty="0"/>
          </a:p>
        </p:txBody>
      </p:sp>
      <p:sp>
        <p:nvSpPr>
          <p:cNvPr id="5" name="ZoneTexte 4"/>
          <p:cNvSpPr txBox="1"/>
          <p:nvPr/>
        </p:nvSpPr>
        <p:spPr>
          <a:xfrm>
            <a:off x="3777343" y="5302947"/>
            <a:ext cx="1098442" cy="461665"/>
          </a:xfrm>
          <a:prstGeom prst="rect">
            <a:avLst/>
          </a:prstGeom>
          <a:noFill/>
        </p:spPr>
        <p:txBody>
          <a:bodyPr wrap="none" rtlCol="0">
            <a:spAutoFit/>
          </a:bodyPr>
          <a:lstStyle/>
          <a:p>
            <a:r>
              <a:rPr lang="fr-FR" sz="2400" dirty="0"/>
              <a:t>V</a:t>
            </a:r>
            <a:r>
              <a:rPr lang="fr-FR" sz="2400" dirty="0" smtClean="0"/>
              <a:t>aleurs</a:t>
            </a:r>
            <a:endParaRPr lang="fr-FR" sz="2400" dirty="0"/>
          </a:p>
        </p:txBody>
      </p:sp>
      <p:sp>
        <p:nvSpPr>
          <p:cNvPr id="6" name="ZoneTexte 5"/>
          <p:cNvSpPr txBox="1"/>
          <p:nvPr/>
        </p:nvSpPr>
        <p:spPr>
          <a:xfrm>
            <a:off x="5330191" y="5302947"/>
            <a:ext cx="1418530" cy="461665"/>
          </a:xfrm>
          <a:prstGeom prst="rect">
            <a:avLst/>
          </a:prstGeom>
          <a:noFill/>
        </p:spPr>
        <p:txBody>
          <a:bodyPr wrap="none" rtlCol="0">
            <a:spAutoFit/>
          </a:bodyPr>
          <a:lstStyle/>
          <a:p>
            <a:r>
              <a:rPr lang="fr-FR" sz="2400" dirty="0" err="1"/>
              <a:t>C</a:t>
            </a:r>
            <a:r>
              <a:rPr lang="fr-FR" sz="2400" dirty="0" err="1" smtClean="0"/>
              <a:t>lassifiers</a:t>
            </a:r>
            <a:endParaRPr lang="fr-FR" sz="2400" dirty="0"/>
          </a:p>
        </p:txBody>
      </p:sp>
      <p:sp>
        <p:nvSpPr>
          <p:cNvPr id="7" name="ZoneTexte 6"/>
          <p:cNvSpPr txBox="1"/>
          <p:nvPr/>
        </p:nvSpPr>
        <p:spPr>
          <a:xfrm>
            <a:off x="7203127" y="5302947"/>
            <a:ext cx="1311578" cy="461665"/>
          </a:xfrm>
          <a:prstGeom prst="rect">
            <a:avLst/>
          </a:prstGeom>
          <a:noFill/>
        </p:spPr>
        <p:txBody>
          <a:bodyPr wrap="none" rtlCol="0">
            <a:spAutoFit/>
          </a:bodyPr>
          <a:lstStyle/>
          <a:p>
            <a:r>
              <a:rPr lang="fr-FR" sz="2400" dirty="0"/>
              <a:t>P</a:t>
            </a:r>
            <a:r>
              <a:rPr lang="fr-FR" sz="2400" dirty="0" smtClean="0"/>
              <a:t>ackages</a:t>
            </a:r>
            <a:endParaRPr lang="fr-FR" sz="2400" dirty="0"/>
          </a:p>
        </p:txBody>
      </p:sp>
      <p:cxnSp>
        <p:nvCxnSpPr>
          <p:cNvPr id="10" name="Connecteur droit 9"/>
          <p:cNvCxnSpPr/>
          <p:nvPr/>
        </p:nvCxnSpPr>
        <p:spPr>
          <a:xfrm>
            <a:off x="3536011" y="5029199"/>
            <a:ext cx="0" cy="15022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3536011" y="5901116"/>
            <a:ext cx="5248761" cy="315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4942114" y="5029199"/>
            <a:ext cx="0" cy="9035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6934200" y="5013400"/>
            <a:ext cx="0" cy="9035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03817" y="2090168"/>
            <a:ext cx="8580955" cy="2539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4" name="ZoneTexte 23"/>
          <p:cNvSpPr txBox="1"/>
          <p:nvPr/>
        </p:nvSpPr>
        <p:spPr>
          <a:xfrm>
            <a:off x="328834" y="2762350"/>
            <a:ext cx="3195875" cy="1200329"/>
          </a:xfrm>
          <a:prstGeom prst="rect">
            <a:avLst/>
          </a:prstGeom>
          <a:noFill/>
        </p:spPr>
        <p:txBody>
          <a:bodyPr wrap="square" rtlCol="0">
            <a:spAutoFit/>
          </a:bodyPr>
          <a:lstStyle/>
          <a:p>
            <a:r>
              <a:rPr lang="fr-FR" sz="2400" b="1" dirty="0" smtClean="0"/>
              <a:t>Modélisation comportementale</a:t>
            </a:r>
          </a:p>
          <a:p>
            <a:r>
              <a:rPr lang="fr-FR" sz="2400" b="1" dirty="0" smtClean="0"/>
              <a:t>(</a:t>
            </a:r>
            <a:r>
              <a:rPr lang="fr-FR" sz="2400" b="1" dirty="0" err="1" smtClean="0"/>
              <a:t>Behavioral</a:t>
            </a:r>
            <a:r>
              <a:rPr lang="fr-FR" sz="2400" b="1" dirty="0" smtClean="0"/>
              <a:t>)</a:t>
            </a:r>
            <a:endParaRPr lang="fr-FR" sz="2400" b="1" dirty="0"/>
          </a:p>
        </p:txBody>
      </p:sp>
      <p:sp>
        <p:nvSpPr>
          <p:cNvPr id="25" name="ZoneTexte 24"/>
          <p:cNvSpPr txBox="1"/>
          <p:nvPr/>
        </p:nvSpPr>
        <p:spPr>
          <a:xfrm>
            <a:off x="4601101" y="4043480"/>
            <a:ext cx="3257815" cy="461665"/>
          </a:xfrm>
          <a:prstGeom prst="rect">
            <a:avLst/>
          </a:prstGeom>
          <a:noFill/>
        </p:spPr>
        <p:txBody>
          <a:bodyPr wrap="none" rtlCol="0">
            <a:spAutoFit/>
          </a:bodyPr>
          <a:lstStyle/>
          <a:p>
            <a:r>
              <a:rPr lang="fr-FR" sz="2400" dirty="0" smtClean="0"/>
              <a:t>Comportements de base</a:t>
            </a:r>
            <a:endParaRPr lang="fr-FR" sz="2400" dirty="0"/>
          </a:p>
        </p:txBody>
      </p:sp>
      <p:sp>
        <p:nvSpPr>
          <p:cNvPr id="26" name="ZoneTexte 25"/>
          <p:cNvSpPr txBox="1"/>
          <p:nvPr/>
        </p:nvSpPr>
        <p:spPr>
          <a:xfrm>
            <a:off x="3727053" y="2143486"/>
            <a:ext cx="1446374" cy="830997"/>
          </a:xfrm>
          <a:prstGeom prst="rect">
            <a:avLst/>
          </a:prstGeom>
          <a:noFill/>
        </p:spPr>
        <p:txBody>
          <a:bodyPr wrap="square" rtlCol="0">
            <a:spAutoFit/>
          </a:bodyPr>
          <a:lstStyle/>
          <a:p>
            <a:r>
              <a:rPr lang="fr-FR" sz="2400" dirty="0" smtClean="0"/>
              <a:t>State Machines</a:t>
            </a:r>
            <a:endParaRPr lang="fr-FR" sz="2400" dirty="0"/>
          </a:p>
        </p:txBody>
      </p:sp>
      <p:sp>
        <p:nvSpPr>
          <p:cNvPr id="27" name="ZoneTexte 26"/>
          <p:cNvSpPr txBox="1"/>
          <p:nvPr/>
        </p:nvSpPr>
        <p:spPr>
          <a:xfrm>
            <a:off x="5418564" y="2342799"/>
            <a:ext cx="1322798" cy="461665"/>
          </a:xfrm>
          <a:prstGeom prst="rect">
            <a:avLst/>
          </a:prstGeom>
          <a:noFill/>
        </p:spPr>
        <p:txBody>
          <a:bodyPr wrap="none" rtlCol="0">
            <a:spAutoFit/>
          </a:bodyPr>
          <a:lstStyle/>
          <a:p>
            <a:r>
              <a:rPr lang="fr-FR" sz="2400" dirty="0" err="1"/>
              <a:t>A</a:t>
            </a:r>
            <a:r>
              <a:rPr lang="fr-FR" sz="2400" dirty="0" err="1" smtClean="0"/>
              <a:t>ctivities</a:t>
            </a:r>
            <a:endParaRPr lang="fr-FR" sz="2400" dirty="0"/>
          </a:p>
        </p:txBody>
      </p:sp>
      <p:sp>
        <p:nvSpPr>
          <p:cNvPr id="28" name="ZoneTexte 27"/>
          <p:cNvSpPr txBox="1"/>
          <p:nvPr/>
        </p:nvSpPr>
        <p:spPr>
          <a:xfrm>
            <a:off x="7024802" y="2342799"/>
            <a:ext cx="1669368" cy="461665"/>
          </a:xfrm>
          <a:prstGeom prst="rect">
            <a:avLst/>
          </a:prstGeom>
          <a:noFill/>
        </p:spPr>
        <p:txBody>
          <a:bodyPr wrap="none" rtlCol="0">
            <a:spAutoFit/>
          </a:bodyPr>
          <a:lstStyle/>
          <a:p>
            <a:r>
              <a:rPr lang="fr-FR" sz="2400" dirty="0" smtClean="0"/>
              <a:t>Interactions</a:t>
            </a:r>
            <a:endParaRPr lang="fr-FR" sz="2400" dirty="0"/>
          </a:p>
        </p:txBody>
      </p:sp>
      <p:cxnSp>
        <p:nvCxnSpPr>
          <p:cNvPr id="29" name="Connecteur droit 28"/>
          <p:cNvCxnSpPr/>
          <p:nvPr/>
        </p:nvCxnSpPr>
        <p:spPr>
          <a:xfrm>
            <a:off x="3536011" y="2090168"/>
            <a:ext cx="0" cy="25395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flipV="1">
            <a:off x="3536011" y="2967783"/>
            <a:ext cx="5248761" cy="315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5235191" y="2107228"/>
            <a:ext cx="0" cy="9035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6934200" y="2080067"/>
            <a:ext cx="0" cy="9035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flipV="1">
            <a:off x="3536010" y="3962453"/>
            <a:ext cx="5248761" cy="315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5475514" y="3219906"/>
            <a:ext cx="1109599" cy="461665"/>
          </a:xfrm>
          <a:prstGeom prst="rect">
            <a:avLst/>
          </a:prstGeom>
          <a:noFill/>
        </p:spPr>
        <p:txBody>
          <a:bodyPr wrap="none" rtlCol="0">
            <a:spAutoFit/>
          </a:bodyPr>
          <a:lstStyle/>
          <a:p>
            <a:r>
              <a:rPr lang="fr-FR" sz="2400" dirty="0"/>
              <a:t>A</a:t>
            </a:r>
            <a:r>
              <a:rPr lang="fr-FR" sz="2400" dirty="0" smtClean="0"/>
              <a:t>ctions</a:t>
            </a:r>
            <a:endParaRPr lang="fr-FR" sz="2400" dirty="0"/>
          </a:p>
        </p:txBody>
      </p:sp>
      <p:sp>
        <p:nvSpPr>
          <p:cNvPr id="9" name="ZoneTexte 8"/>
          <p:cNvSpPr txBox="1"/>
          <p:nvPr/>
        </p:nvSpPr>
        <p:spPr>
          <a:xfrm>
            <a:off x="3536010" y="610578"/>
            <a:ext cx="6758832"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fr-FR"/>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err="1" smtClean="0"/>
              <a:t>Comportement</a:t>
            </a:r>
            <a:r>
              <a:rPr lang="en-US" dirty="0" smtClean="0"/>
              <a:t> </a:t>
            </a:r>
            <a:r>
              <a:rPr lang="en-US" dirty="0"/>
              <a:t>de haut </a:t>
            </a:r>
            <a:r>
              <a:rPr lang="en-US" dirty="0" err="1"/>
              <a:t>niveau</a:t>
            </a:r>
            <a:r>
              <a:rPr lang="en-US" dirty="0"/>
              <a:t> :</a:t>
            </a:r>
          </a:p>
          <a:p>
            <a:pPr marL="285750" indent="-285750">
              <a:buFont typeface="Arial" panose="020B0604020202020204" pitchFamily="34" charset="0"/>
              <a:buChar char="•"/>
            </a:pPr>
            <a:r>
              <a:rPr lang="en-US" dirty="0" err="1"/>
              <a:t>StateMachines</a:t>
            </a:r>
            <a:r>
              <a:rPr lang="en-US" dirty="0"/>
              <a:t> (</a:t>
            </a:r>
            <a:r>
              <a:rPr lang="en-US" dirty="0" err="1"/>
              <a:t>états</a:t>
            </a:r>
            <a:r>
              <a:rPr lang="en-US" dirty="0"/>
              <a:t>-transitions)</a:t>
            </a:r>
          </a:p>
          <a:p>
            <a:pPr marL="285750" indent="-285750">
              <a:buFont typeface="Arial" panose="020B0604020202020204" pitchFamily="34" charset="0"/>
              <a:buChar char="•"/>
            </a:pPr>
            <a:r>
              <a:rPr lang="en-US" dirty="0"/>
              <a:t>Activities (</a:t>
            </a:r>
            <a:r>
              <a:rPr lang="en-US" dirty="0" err="1"/>
              <a:t>définit</a:t>
            </a:r>
            <a:r>
              <a:rPr lang="en-US" dirty="0"/>
              <a:t> à </a:t>
            </a:r>
            <a:r>
              <a:rPr lang="en-US" dirty="0" err="1"/>
              <a:t>l’aide</a:t>
            </a:r>
            <a:r>
              <a:rPr lang="en-US" dirty="0"/>
              <a:t> de </a:t>
            </a:r>
            <a:r>
              <a:rPr lang="en-US" dirty="0" err="1"/>
              <a:t>graphes</a:t>
            </a:r>
            <a:r>
              <a:rPr lang="en-US" dirty="0"/>
              <a:t> </a:t>
            </a:r>
            <a:r>
              <a:rPr lang="en-US" dirty="0" err="1"/>
              <a:t>ressemblant</a:t>
            </a:r>
            <a:r>
              <a:rPr lang="en-US" dirty="0"/>
              <a:t> à des </a:t>
            </a:r>
            <a:r>
              <a:rPr lang="en-US" dirty="0" err="1"/>
              <a:t>diagrammes</a:t>
            </a:r>
            <a:r>
              <a:rPr lang="en-US" dirty="0"/>
              <a:t> de Petri)</a:t>
            </a:r>
          </a:p>
          <a:p>
            <a:pPr marL="285750" indent="-285750">
              <a:buFont typeface="Arial" panose="020B0604020202020204" pitchFamily="34" charset="0"/>
              <a:buChar char="•"/>
            </a:pPr>
            <a:r>
              <a:rPr lang="en-US" dirty="0"/>
              <a:t>Interactions (sequences </a:t>
            </a:r>
            <a:r>
              <a:rPr lang="en-US" dirty="0" err="1"/>
              <a:t>d’occurrence</a:t>
            </a:r>
            <a:r>
              <a:rPr lang="en-US" dirty="0"/>
              <a:t> </a:t>
            </a:r>
            <a:r>
              <a:rPr lang="en-US" dirty="0" err="1" smtClean="0"/>
              <a:t>d’event</a:t>
            </a:r>
            <a:r>
              <a:rPr lang="en-US" dirty="0" smtClean="0"/>
              <a:t>: trace)</a:t>
            </a:r>
            <a:endParaRPr lang="fr-FR" dirty="0"/>
          </a:p>
        </p:txBody>
      </p:sp>
      <p:sp>
        <p:nvSpPr>
          <p:cNvPr id="11" name="Espace réservé du pied de page 10"/>
          <p:cNvSpPr>
            <a:spLocks noGrp="1"/>
          </p:cNvSpPr>
          <p:nvPr>
            <p:ph type="ftr" sz="quarter" idx="11"/>
          </p:nvPr>
        </p:nvSpPr>
        <p:spPr/>
        <p:txBody>
          <a:bodyPr/>
          <a:lstStyle/>
          <a:p>
            <a:r>
              <a:rPr lang="fr-FR" smtClean="0"/>
              <a:t>Laurent Pérochon, VetAgro-Sup/UMR METAFORT, école ENVOL du 28/11 au 2/12 2016, La Rochelle</a:t>
            </a:r>
            <a:endParaRPr lang="fr-FR"/>
          </a:p>
        </p:txBody>
      </p:sp>
      <p:sp>
        <p:nvSpPr>
          <p:cNvPr id="35" name="Rectangle 34"/>
          <p:cNvSpPr/>
          <p:nvPr/>
        </p:nvSpPr>
        <p:spPr>
          <a:xfrm>
            <a:off x="8713696" y="6086602"/>
            <a:ext cx="1178528" cy="307777"/>
          </a:xfrm>
          <a:prstGeom prst="rect">
            <a:avLst/>
          </a:prstGeom>
        </p:spPr>
        <p:txBody>
          <a:bodyPr wrap="none">
            <a:spAutoFit/>
          </a:bodyPr>
          <a:lstStyle/>
          <a:p>
            <a:r>
              <a:rPr lang="fr-FR" sz="1400" dirty="0" smtClean="0">
                <a:latin typeface="TimesNewRomanPSMT"/>
              </a:rPr>
              <a:t>(OMG 2015)</a:t>
            </a:r>
            <a:endParaRPr lang="fr-FR" sz="1400" dirty="0"/>
          </a:p>
        </p:txBody>
      </p:sp>
    </p:spTree>
    <p:extLst>
      <p:ext uri="{BB962C8B-B14F-4D97-AF65-F5344CB8AC3E}">
        <p14:creationId xmlns:p14="http://schemas.microsoft.com/office/powerpoint/2010/main" val="200516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12598</TotalTime>
  <Words>3096</Words>
  <Application>Microsoft Office PowerPoint</Application>
  <PresentationFormat>Grand écran</PresentationFormat>
  <Paragraphs>621</Paragraphs>
  <Slides>78</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78</vt:i4>
      </vt:variant>
    </vt:vector>
  </HeadingPairs>
  <TitlesOfParts>
    <vt:vector size="84" baseType="lpstr">
      <vt:lpstr>Arial</vt:lpstr>
      <vt:lpstr>Arial-BoldMT</vt:lpstr>
      <vt:lpstr>Calibri</vt:lpstr>
      <vt:lpstr>Calibri Light</vt:lpstr>
      <vt:lpstr>TimesNewRomanPSMT</vt:lpstr>
      <vt:lpstr>Thème Office</vt:lpstr>
      <vt:lpstr>Modélisation comportementale avec UML</vt:lpstr>
      <vt:lpstr>Plan</vt:lpstr>
      <vt:lpstr>Syntaxe et modèles</vt:lpstr>
      <vt:lpstr>Des éléments de base</vt:lpstr>
      <vt:lpstr>Syntaxe et modèles</vt:lpstr>
      <vt:lpstr>Syntaxe et modèles</vt:lpstr>
      <vt:lpstr>Syntaxe et modèles</vt:lpstr>
      <vt:lpstr>Syntaxe et modèles</vt:lpstr>
      <vt:lpstr>Syntaxe et modèles</vt:lpstr>
      <vt:lpstr>Syntaxe et modèles</vt:lpstr>
      <vt:lpstr>Syntaxe et modèles</vt:lpstr>
      <vt:lpstr>Syntaxe et modèles</vt:lpstr>
      <vt:lpstr>Syntaxe et modèles</vt:lpstr>
      <vt:lpstr>Modélisation comportementale (Behavioral)</vt:lpstr>
      <vt:lpstr>Behavior modeling</vt:lpstr>
      <vt:lpstr>Behavior</vt:lpstr>
      <vt:lpstr>Présentation PowerPoint</vt:lpstr>
      <vt:lpstr>Behavior</vt:lpstr>
      <vt:lpstr>Spécialisations de behavior</vt:lpstr>
      <vt:lpstr>Activity</vt:lpstr>
      <vt:lpstr>Activity</vt:lpstr>
      <vt:lpstr>Activity</vt:lpstr>
      <vt:lpstr>Activity</vt:lpstr>
      <vt:lpstr>Activity: Notation graphique</vt:lpstr>
      <vt:lpstr>ActivityNode</vt:lpstr>
      <vt:lpstr>ActivityEdge</vt:lpstr>
      <vt:lpstr>Activity: Notation graphique</vt:lpstr>
      <vt:lpstr>Activity: Exemple</vt:lpstr>
      <vt:lpstr>Control Nodes: Fork / Join Node</vt:lpstr>
      <vt:lpstr>Control Nodes: Merge / Decision Node</vt:lpstr>
      <vt:lpstr>Control Nodes: Initial / Final Node</vt:lpstr>
      <vt:lpstr>ActivityEdge</vt:lpstr>
      <vt:lpstr>Activity: Exemple commenté</vt:lpstr>
      <vt:lpstr>Activity: Exemple complet</vt:lpstr>
      <vt:lpstr>ActivityNode</vt:lpstr>
      <vt:lpstr>ObjectNode</vt:lpstr>
      <vt:lpstr>ObjectNode</vt:lpstr>
      <vt:lpstr>ObjectNode (ActivityParameterNode)</vt:lpstr>
      <vt:lpstr>Activity: swimlanes</vt:lpstr>
      <vt:lpstr>Activity: exemple avec 2 acteurs</vt:lpstr>
      <vt:lpstr>Présentation PowerPoint</vt:lpstr>
      <vt:lpstr>Présentation PowerPoint</vt:lpstr>
      <vt:lpstr>Présentation PowerPoint</vt:lpstr>
      <vt:lpstr>ActivityGroup: ActivityPartition</vt:lpstr>
      <vt:lpstr>ActivityGroup: ActivityPartition</vt:lpstr>
      <vt:lpstr>ActivityGroup: InterruptibleActivityRegions</vt:lpstr>
      <vt:lpstr>Action (ExecutableNode)</vt:lpstr>
      <vt:lpstr>CallAction</vt:lpstr>
      <vt:lpstr>Invoquer/appeler une activité</vt:lpstr>
      <vt:lpstr>SendAction</vt:lpstr>
      <vt:lpstr>Envoyer/recevoir un signal</vt:lpstr>
      <vt:lpstr>Exercice</vt:lpstr>
      <vt:lpstr>Présentation PowerPoint</vt:lpstr>
      <vt:lpstr>Présentation PowerPoint</vt:lpstr>
      <vt:lpstr>Présentation PowerPoint</vt:lpstr>
      <vt:lpstr>StateMachines</vt:lpstr>
      <vt:lpstr>Behavior StateMachines</vt:lpstr>
      <vt:lpstr>Vertice</vt:lpstr>
      <vt:lpstr>Transition</vt:lpstr>
      <vt:lpstr>State</vt:lpstr>
      <vt:lpstr>State: Behaviors associés</vt:lpstr>
      <vt:lpstr>notation</vt:lpstr>
      <vt:lpstr>notation</vt:lpstr>
      <vt:lpstr>PseudoState</vt:lpstr>
      <vt:lpstr>Exemple</vt:lpstr>
      <vt:lpstr>Exemple</vt:lpstr>
      <vt:lpstr>Exemple</vt:lpstr>
      <vt:lpstr>Exemple</vt:lpstr>
      <vt:lpstr>Version activity</vt:lpstr>
      <vt:lpstr>Exemple</vt:lpstr>
      <vt:lpstr>Exemple version simple</vt:lpstr>
      <vt:lpstr>Exemple version réglage rapide erreur</vt:lpstr>
      <vt:lpstr>Présentation PowerPoint</vt:lpstr>
      <vt:lpstr>Exercice</vt:lpstr>
      <vt:lpstr>Exercice</vt:lpstr>
      <vt:lpstr>Exercice</vt:lpstr>
      <vt:lpstr>Exercice</vt:lpstr>
      <vt:lpstr>Bibliographie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UML 2.5</dc:title>
  <dc:creator>Laurent PEROCHON</dc:creator>
  <cp:lastModifiedBy>Laurent PEROCHON</cp:lastModifiedBy>
  <cp:revision>335</cp:revision>
  <dcterms:created xsi:type="dcterms:W3CDTF">2016-10-04T06:39:38Z</dcterms:created>
  <dcterms:modified xsi:type="dcterms:W3CDTF">2016-11-28T09:36:10Z</dcterms:modified>
</cp:coreProperties>
</file>