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6" r:id="rId2"/>
  </p:sldMasterIdLst>
  <p:notesMasterIdLst>
    <p:notesMasterId r:id="rId53"/>
  </p:notesMasterIdLst>
  <p:handoutMasterIdLst>
    <p:handoutMasterId r:id="rId54"/>
  </p:handoutMasterIdLst>
  <p:sldIdLst>
    <p:sldId id="256" r:id="rId3"/>
    <p:sldId id="388" r:id="rId4"/>
    <p:sldId id="378" r:id="rId5"/>
    <p:sldId id="423" r:id="rId6"/>
    <p:sldId id="392" r:id="rId7"/>
    <p:sldId id="380" r:id="rId8"/>
    <p:sldId id="379" r:id="rId9"/>
    <p:sldId id="399" r:id="rId10"/>
    <p:sldId id="410" r:id="rId11"/>
    <p:sldId id="413" r:id="rId12"/>
    <p:sldId id="386" r:id="rId13"/>
    <p:sldId id="414" r:id="rId14"/>
    <p:sldId id="416" r:id="rId15"/>
    <p:sldId id="417" r:id="rId16"/>
    <p:sldId id="418" r:id="rId17"/>
    <p:sldId id="390" r:id="rId18"/>
    <p:sldId id="405" r:id="rId19"/>
    <p:sldId id="419" r:id="rId20"/>
    <p:sldId id="420" r:id="rId21"/>
    <p:sldId id="421" r:id="rId22"/>
    <p:sldId id="393" r:id="rId23"/>
    <p:sldId id="415" r:id="rId24"/>
    <p:sldId id="400" r:id="rId25"/>
    <p:sldId id="395" r:id="rId26"/>
    <p:sldId id="424" r:id="rId27"/>
    <p:sldId id="425" r:id="rId28"/>
    <p:sldId id="426" r:id="rId29"/>
    <p:sldId id="428" r:id="rId30"/>
    <p:sldId id="429" r:id="rId31"/>
    <p:sldId id="427" r:id="rId32"/>
    <p:sldId id="404" r:id="rId33"/>
    <p:sldId id="430" r:id="rId34"/>
    <p:sldId id="431" r:id="rId35"/>
    <p:sldId id="432" r:id="rId36"/>
    <p:sldId id="403" r:id="rId37"/>
    <p:sldId id="436" r:id="rId38"/>
    <p:sldId id="407" r:id="rId39"/>
    <p:sldId id="409" r:id="rId40"/>
    <p:sldId id="396" r:id="rId41"/>
    <p:sldId id="394" r:id="rId42"/>
    <p:sldId id="398" r:id="rId43"/>
    <p:sldId id="383" r:id="rId44"/>
    <p:sldId id="385" r:id="rId45"/>
    <p:sldId id="411" r:id="rId46"/>
    <p:sldId id="412" r:id="rId47"/>
    <p:sldId id="382" r:id="rId48"/>
    <p:sldId id="391" r:id="rId49"/>
    <p:sldId id="408" r:id="rId50"/>
    <p:sldId id="397" r:id="rId51"/>
    <p:sldId id="381" r:id="rId52"/>
  </p:sldIdLst>
  <p:sldSz cx="9144000" cy="6858000" type="screen4x3"/>
  <p:notesSz cx="6858000" cy="9144000"/>
  <p:custShowLst>
    <p:custShow name="Scheduler" id="0">
      <p:sldLst/>
    </p:custShow>
  </p:custShowLst>
  <p:defaultTextStyle>
    <a:defPPr>
      <a:defRPr lang="en-US"/>
    </a:defPPr>
    <a:lvl1pPr marL="0" algn="l" defTabSz="914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0" algn="l" defTabSz="914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0" algn="l" defTabSz="914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0" algn="l" defTabSz="914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0" algn="l" defTabSz="914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0" algn="l" defTabSz="914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80" algn="l" defTabSz="914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58" algn="l" defTabSz="914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39" algn="l" defTabSz="914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C706"/>
    <a:srgbClr val="0096FF"/>
    <a:srgbClr val="B516B7"/>
    <a:srgbClr val="39FF16"/>
    <a:srgbClr val="3176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34" autoAdjust="0"/>
    <p:restoredTop sz="92804" autoAdjust="0"/>
  </p:normalViewPr>
  <p:slideViewPr>
    <p:cSldViewPr snapToGrid="0" snapToObjects="1">
      <p:cViewPr>
        <p:scale>
          <a:sx n="90" d="100"/>
          <a:sy n="90" d="100"/>
        </p:scale>
        <p:origin x="-632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84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Libraries</c:v>
                </c:pt>
              </c:strCache>
            </c:strRef>
          </c:tx>
          <c:cat>
            <c:strRef>
              <c:f>Sheet1!$A$2:$A$8</c:f>
              <c:strCache>
                <c:ptCount val="7"/>
                <c:pt idx="0">
                  <c:v>Geometry</c:v>
                </c:pt>
                <c:pt idx="1">
                  <c:v>Field Map</c:v>
                </c:pt>
                <c:pt idx="2">
                  <c:v>Math</c:v>
                </c:pt>
                <c:pt idx="3">
                  <c:v>Processes</c:v>
                </c:pt>
                <c:pt idx="4">
                  <c:v>Random</c:v>
                </c:pt>
                <c:pt idx="5">
                  <c:v>Tracking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31.3</c:v>
                </c:pt>
                <c:pt idx="1">
                  <c:v>7.3</c:v>
                </c:pt>
                <c:pt idx="2">
                  <c:v>6.8</c:v>
                </c:pt>
                <c:pt idx="3">
                  <c:v>27.6</c:v>
                </c:pt>
                <c:pt idx="4">
                  <c:v>4.4</c:v>
                </c:pt>
                <c:pt idx="5">
                  <c:v>7.6</c:v>
                </c:pt>
                <c:pt idx="6">
                  <c:v>15.0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0582178336898298"/>
          <c:y val="0.779975706993967"/>
          <c:w val="0.878185971329805"/>
          <c:h val="0.22002429300603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215"/>
          <c:y val="0.066554"/>
          <c:w val="0.689455"/>
          <c:h val="0.822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ROOT</c:v>
                </c:pt>
              </c:strCache>
            </c:strRef>
          </c:tx>
          <c:spPr>
            <a:solidFill>
              <a:srgbClr val="3B6C9D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12700" dir="16200000" algn="tl">
                <a:srgbClr val="000000">
                  <a:alpha val="50000"/>
                </a:srgbClr>
              </a:outerShdw>
            </a:effectLst>
          </c:spPr>
          <c:invertIfNegative val="0"/>
          <c:cat>
            <c:strRef>
              <c:f>Sheet1!$A$2:$A$4</c:f>
              <c:strCache>
                <c:ptCount val="3"/>
                <c:pt idx="0">
                  <c:v>DistanceToIn</c:v>
                </c:pt>
                <c:pt idx="1">
                  <c:v>SafetyToIn</c:v>
                </c:pt>
                <c:pt idx="2">
                  <c:v>Contains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1134.0</c:v>
                </c:pt>
                <c:pt idx="1">
                  <c:v>1406.0</c:v>
                </c:pt>
                <c:pt idx="2">
                  <c:v>424.0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Geant4</c:v>
                </c:pt>
              </c:strCache>
            </c:strRef>
          </c:tx>
          <c:spPr>
            <a:solidFill>
              <a:srgbClr val="6EA45A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12700" dir="16200000" algn="tl">
                <a:srgbClr val="000000">
                  <a:alpha val="50000"/>
                </a:srgbClr>
              </a:outerShdw>
            </a:effectLst>
          </c:spPr>
          <c:invertIfNegative val="0"/>
          <c:cat>
            <c:strRef>
              <c:f>Sheet1!$A$2:$A$4</c:f>
              <c:strCache>
                <c:ptCount val="3"/>
                <c:pt idx="0">
                  <c:v>DistanceToIn</c:v>
                </c:pt>
                <c:pt idx="1">
                  <c:v>SafetyToIn</c:v>
                </c:pt>
                <c:pt idx="2">
                  <c:v>Contains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728.0</c:v>
                </c:pt>
                <c:pt idx="1">
                  <c:v>319.0</c:v>
                </c:pt>
                <c:pt idx="2">
                  <c:v>376.0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USolids</c:v>
                </c:pt>
              </c:strCache>
            </c:strRef>
          </c:tx>
          <c:spPr>
            <a:solidFill>
              <a:srgbClr val="EDB04D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12700" dir="16200000" algn="tl">
                <a:srgbClr val="000000">
                  <a:alpha val="50000"/>
                </a:srgbClr>
              </a:outerShdw>
            </a:effectLst>
          </c:spPr>
          <c:invertIfNegative val="0"/>
          <c:cat>
            <c:strRef>
              <c:f>Sheet1!$A$2:$A$4</c:f>
              <c:strCache>
                <c:ptCount val="3"/>
                <c:pt idx="0">
                  <c:v>DistanceToIn</c:v>
                </c:pt>
                <c:pt idx="1">
                  <c:v>SafetyToIn</c:v>
                </c:pt>
                <c:pt idx="2">
                  <c:v>Contains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718.0</c:v>
                </c:pt>
                <c:pt idx="1">
                  <c:v>312.0</c:v>
                </c:pt>
                <c:pt idx="2">
                  <c:v>395.0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VecGeom ScalarAPI</c:v>
                </c:pt>
              </c:strCache>
            </c:strRef>
          </c:tx>
          <c:spPr>
            <a:solidFill>
              <a:srgbClr val="CA423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12700" dir="16200000" algn="tl">
                <a:srgbClr val="000000">
                  <a:alpha val="50000"/>
                </a:srgbClr>
              </a:outerShdw>
            </a:effectLst>
          </c:spPr>
          <c:invertIfNegative val="0"/>
          <c:cat>
            <c:strRef>
              <c:f>Sheet1!$A$2:$A$4</c:f>
              <c:strCache>
                <c:ptCount val="3"/>
                <c:pt idx="0">
                  <c:v>DistanceToIn</c:v>
                </c:pt>
                <c:pt idx="1">
                  <c:v>SafetyToIn</c:v>
                </c:pt>
                <c:pt idx="2">
                  <c:v>Contains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680.0</c:v>
                </c:pt>
                <c:pt idx="1">
                  <c:v>182.0</c:v>
                </c:pt>
                <c:pt idx="2">
                  <c:v>91.0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VecGeom ManyParticle API</c:v>
                </c:pt>
              </c:strCache>
            </c:strRef>
          </c:tx>
          <c:spPr>
            <a:solidFill>
              <a:srgbClr val="83528C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12700" dir="16200000" algn="tl">
                <a:srgbClr val="000000">
                  <a:alpha val="50000"/>
                </a:srgbClr>
              </a:outerShdw>
            </a:effectLst>
          </c:spPr>
          <c:invertIfNegative val="0"/>
          <c:cat>
            <c:strRef>
              <c:f>Sheet1!$A$2:$A$4</c:f>
              <c:strCache>
                <c:ptCount val="3"/>
                <c:pt idx="0">
                  <c:v>DistanceToIn</c:v>
                </c:pt>
                <c:pt idx="1">
                  <c:v>SafetyToIn</c:v>
                </c:pt>
                <c:pt idx="2">
                  <c:v>Contains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215.0</c:v>
                </c:pt>
                <c:pt idx="1">
                  <c:v>44.0</c:v>
                </c:pt>
                <c:pt idx="2">
                  <c:v>28.0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-2060349576"/>
        <c:axId val="-2109084824"/>
      </c:barChart>
      <c:catAx>
        <c:axId val="-2060349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254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Gill Sans"/>
              </a:defRPr>
            </a:pPr>
            <a:endParaRPr lang="en-US"/>
          </a:p>
        </c:txPr>
        <c:crossAx val="-2109084824"/>
        <c:crosses val="autoZero"/>
        <c:auto val="1"/>
        <c:lblAlgn val="ctr"/>
        <c:lblOffset val="100"/>
        <c:noMultiLvlLbl val="1"/>
      </c:catAx>
      <c:valAx>
        <c:axId val="-2109084824"/>
        <c:scaling>
          <c:orientation val="minMax"/>
        </c:scaling>
        <c:delete val="0"/>
        <c:axPos val="l"/>
        <c:majorGridlines>
          <c:spPr>
            <a:ln w="25400" cap="flat">
              <a:solidFill>
                <a:srgbClr val="000000"/>
              </a:solidFill>
              <a:prstDash val="solid"/>
              <a:miter lim="400000"/>
            </a:ln>
          </c:spPr>
        </c:majorGridlines>
        <c:numFmt formatCode="0" sourceLinked="0"/>
        <c:majorTickMark val="none"/>
        <c:minorTickMark val="none"/>
        <c:tickLblPos val="nextTo"/>
        <c:spPr>
          <a:ln w="254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000000"/>
                </a:solidFill>
                <a:latin typeface="Gill Sans"/>
              </a:defRPr>
            </a:pPr>
            <a:endParaRPr lang="en-US"/>
          </a:p>
        </c:txPr>
        <c:crossAx val="-2060349576"/>
        <c:crosses val="autoZero"/>
        <c:crossBetween val="between"/>
        <c:majorUnit val="400.0"/>
        <c:minorUnit val="200.0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468981914138654"/>
          <c:y val="0.0"/>
          <c:w val="0.531018"/>
          <c:h val="0.283821"/>
        </c:manualLayout>
      </c:layout>
      <c:overlay val="1"/>
      <c:spPr>
        <a:solidFill>
          <a:srgbClr val="FFFFFF"/>
        </a:solidFill>
        <a:ln w="12700" cap="flat">
          <a:noFill/>
          <a:miter lim="400000"/>
        </a:ln>
        <a:effectLst/>
      </c:spPr>
      <c:txPr>
        <a:bodyPr rot="0"/>
        <a:lstStyle/>
        <a:p>
          <a:pPr>
            <a:defRPr sz="1600" b="0" i="0" u="none" strike="noStrike">
              <a:solidFill>
                <a:srgbClr val="000000"/>
              </a:solidFill>
              <a:latin typeface="Gill Sans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0.3871</cdr:y>
    </cdr:from>
    <cdr:to>
      <cdr:x>0.14754</cdr:x>
      <cdr:y>0.4602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955800"/>
          <a:ext cx="69682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180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360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540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720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5900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080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258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439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RNG</a:t>
          </a:r>
          <a:endParaRPr lang="en-US" dirty="0"/>
        </a:p>
      </cdr:txBody>
    </cdr:sp>
  </cdr:relSizeAnchor>
  <cdr:relSizeAnchor xmlns:cdr="http://schemas.openxmlformats.org/drawingml/2006/chartDrawing">
    <cdr:from>
      <cdr:x>0.77707</cdr:x>
      <cdr:y>0.56351</cdr:y>
    </cdr:from>
    <cdr:to>
      <cdr:x>0.92875</cdr:x>
      <cdr:y>0.69143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669974" y="2847107"/>
          <a:ext cx="716324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180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360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540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720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5900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080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258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439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Field</a:t>
          </a:r>
        </a:p>
        <a:p xmlns:a="http://schemas.openxmlformats.org/drawingml/2006/main">
          <a:r>
            <a:rPr lang="en-US" dirty="0" smtClean="0"/>
            <a:t>map</a:t>
          </a:r>
          <a:endParaRPr lang="en-US" dirty="0"/>
        </a:p>
      </cdr:txBody>
    </cdr:sp>
  </cdr:relSizeAnchor>
  <cdr:relSizeAnchor xmlns:cdr="http://schemas.openxmlformats.org/drawingml/2006/chartDrawing">
    <cdr:from>
      <cdr:x>0.60868</cdr:x>
      <cdr:y>0.72494</cdr:y>
    </cdr:from>
    <cdr:to>
      <cdr:x>0.77246</cdr:x>
      <cdr:y>0.79804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874699" y="3662771"/>
          <a:ext cx="773469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180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360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540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720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5900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080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258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439" algn="l" defTabSz="91436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Math</a:t>
          </a:r>
          <a:endParaRPr lang="en-US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855CC-D74B-774F-A559-DACFE015AB3D}" type="datetimeFigureOut">
              <a:rPr lang="en-US" smtClean="0"/>
              <a:t>03/11/16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35654-E582-064D-8A2C-D57C35A60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210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C4D6A-D916-514E-BBB0-35C299AACCED}" type="datetimeFigureOut">
              <a:rPr lang="en-US" smtClean="0"/>
              <a:t>03/11/16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4C593-DA59-E64B-B3B9-4FBC198F5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866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0" algn="l" defTabSz="457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0" algn="l" defTabSz="457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0" algn="l" defTabSz="457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0" algn="l" defTabSz="457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0" algn="l" defTabSz="457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80" algn="l" defTabSz="457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58" algn="l" defTabSz="457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39" algn="l" defTabSz="457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Version</a:t>
            </a:r>
            <a:r>
              <a:rPr lang="en-US" baseline="0" dirty="0" smtClean="0"/>
              <a:t> </a:t>
            </a:r>
            <a:r>
              <a:rPr lang="en-US" dirty="0" smtClean="0"/>
              <a:t>0.5.1          1 Nov 2014 @18:00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C593-DA59-E64B-B3B9-4FBC198F53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11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results show that the overheads from </a:t>
            </a:r>
            <a:r>
              <a:rPr lang="en-US" dirty="0" err="1" smtClean="0"/>
              <a:t>rebasketizing</a:t>
            </a:r>
            <a:r>
              <a:rPr lang="en-US" dirty="0" smtClean="0"/>
              <a:t> are under control. The global</a:t>
            </a:r>
            <a:r>
              <a:rPr lang="en-US" baseline="0" dirty="0" smtClean="0"/>
              <a:t> approach does not benefit yet from relevant vectorization throughput. This is pre-empted by recent R&amp;D in </a:t>
            </a:r>
            <a:r>
              <a:rPr lang="en-US" baseline="0" dirty="0" err="1" smtClean="0"/>
              <a:t>VecGeom</a:t>
            </a:r>
            <a:r>
              <a:rPr lang="en-US" baseline="0" dirty="0" smtClean="0"/>
              <a:t> related to navigation specialization, opening these opportunities. Some of the improvements (geometry scalar) can be back-ported to G4.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C593-DA59-E64B-B3B9-4FBC198F53E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35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energy tracks represent a lot of ”future” work. They can be put on waiting queues to allow low energy particles</a:t>
            </a:r>
            <a:r>
              <a:rPr lang="en-US" baseline="0" dirty="0" smtClean="0"/>
              <a:t> to fade and disappear if memory is stressed. Idle threads may take with priority from such queue in case memory is fine. Future work)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C593-DA59-E64B-B3B9-4FBC198F53E1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563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2" name="Shape 43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2" name="Shape 30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0" name="Shape 31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5" name="Shape 50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C593-DA59-E64B-B3B9-4FBC198F53E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83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core of GeantV is the track propagator. This is composed by a workload manager, taking as input a basket of tracks in the same logical</a:t>
            </a:r>
            <a:r>
              <a:rPr lang="en-US" baseline="0" dirty="0" smtClean="0"/>
              <a:t> volume and calling the geometry and physics methods required to perform a “multi-particle” step, plus a scheduler, doing the filtering and </a:t>
            </a:r>
            <a:r>
              <a:rPr lang="en-US" baseline="0" dirty="0" err="1" smtClean="0"/>
              <a:t>basketizing</a:t>
            </a:r>
            <a:r>
              <a:rPr lang="en-US" baseline="0" dirty="0" smtClean="0"/>
              <a:t> of tracks coming from transport into vectors of tracks grouped by geometry or physics locality criteria. The work is balanced by a concurrent queue shared by many workers.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C593-DA59-E64B-B3B9-4FBC198F53E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882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components of the system</a:t>
            </a:r>
            <a:r>
              <a:rPr lang="en-US" baseline="0" dirty="0" smtClean="0"/>
              <a:t> in the form of an overview. Several bits and pieces of the initial prototype that grew-up in different phases of the project and now are making up a more coherent framework.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C593-DA59-E64B-B3B9-4FBC198F53E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67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3" name="Shape 2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8" name="Shape 31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Shape 4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9" name="Shape 4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773663" indent="-456163">
              <a:buSzPct val="171000"/>
              <a:buChar char="*"/>
            </a:pPr>
            <a:r>
              <a:rPr dirty="0"/>
              <a:t>these numbers are just to show the principle …</a:t>
            </a:r>
          </a:p>
          <a:p>
            <a:pPr marL="773663" indent="-456163">
              <a:buSzPct val="171000"/>
              <a:buChar char="*"/>
            </a:pPr>
            <a:r>
              <a:rPr dirty="0"/>
              <a:t>more detailed numbers to be shown in accelerator section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Shape 10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2" name="Shape 10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defRPr sz="22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lang="en-US" baseline="0" dirty="0" smtClean="0"/>
              <a:t> Note: 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395B86-FFDB-5643-A397-A89BBD7D758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518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Relationship Id="rId3" Type="http://schemas.openxmlformats.org/officeDocument/2006/relationships/image" Target="../media/image2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Relationship Id="rId3" Type="http://schemas.openxmlformats.org/officeDocument/2006/relationships/image" Target="../media/image2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Relationship Id="rId3" Type="http://schemas.openxmlformats.org/officeDocument/2006/relationships/image" Target="../media/image2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Relationship Id="rId3" Type="http://schemas.openxmlformats.org/officeDocument/2006/relationships/image" Target="../media/image2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Relationship Id="rId3" Type="http://schemas.openxmlformats.org/officeDocument/2006/relationships/image" Target="../media/image2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Relationship Id="rId3" Type="http://schemas.openxmlformats.org/officeDocument/2006/relationships/image" Target="../media/image2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2.tif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Relationship Id="rId3" Type="http://schemas.openxmlformats.org/officeDocument/2006/relationships/image" Target="../media/image2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Relationship Id="rId3" Type="http://schemas.openxmlformats.org/officeDocument/2006/relationships/image" Target="../media/image2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Relationship Id="rId3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Relationship Id="rId3" Type="http://schemas.openxmlformats.org/officeDocument/2006/relationships/image" Target="../media/image2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Relationship Id="rId3" Type="http://schemas.openxmlformats.org/officeDocument/2006/relationships/image" Target="../media/image2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Relationship Id="rId3" Type="http://schemas.openxmlformats.org/officeDocument/2006/relationships/image" Target="../media/image2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Relationship Id="rId3" Type="http://schemas.openxmlformats.org/officeDocument/2006/relationships/image" Target="../media/image2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Relationship Id="rId3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5"/>
            <a:ext cx="8001000" cy="1564184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595" tIns="91436" rIns="274308" bIns="91436" rtlCol="0" anchor="t" anchorCtr="0">
            <a:normAutofit/>
          </a:bodyPr>
          <a:lstStyle>
            <a:lvl1pPr marL="0" indent="0" algn="l" defTabSz="91436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1pPr>
            <a:lvl2pPr marL="4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3741" y="758023"/>
            <a:ext cx="670660" cy="660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211" y="758017"/>
            <a:ext cx="1522320" cy="383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66936" y="642779"/>
            <a:ext cx="850187" cy="8501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833" y="642763"/>
            <a:ext cx="632636" cy="632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38977" y="647679"/>
            <a:ext cx="789319" cy="641980"/>
          </a:xfrm>
          <a:prstGeom prst="rect">
            <a:avLst/>
          </a:prstGeom>
        </p:spPr>
      </p:pic>
      <p:pic>
        <p:nvPicPr>
          <p:cNvPr id="12" name="Picture 11" descr="intel-parallel-computing-centers-allinea-software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858" y="642764"/>
            <a:ext cx="853755" cy="6426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50358" y="642765"/>
            <a:ext cx="1042796" cy="6468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728289" y="642763"/>
            <a:ext cx="632636" cy="632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4" r="20900"/>
          <a:stretch/>
        </p:blipFill>
        <p:spPr>
          <a:xfrm>
            <a:off x="57820" y="3061792"/>
            <a:ext cx="883227" cy="15369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09" y="168748"/>
            <a:ext cx="8915400" cy="914400"/>
          </a:xfrm>
          <a:solidFill>
            <a:srgbClr val="3176CB"/>
          </a:solidFill>
        </p:spPr>
        <p:txBody>
          <a:bodyPr vert="horz" lIns="1188668" tIns="45718" rIns="274308" bIns="45718" rtlCol="0" anchor="ctr">
            <a:normAutofit/>
          </a:bodyPr>
          <a:lstStyle>
            <a:lvl1pPr marL="0" indent="0" algn="l" defTabSz="91436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bg1"/>
                </a:solidFill>
                <a:latin typeface="Arial" charset="0"/>
                <a:ea typeface="+mj-ea"/>
                <a:cs typeface="Clear San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15288" y="1467644"/>
            <a:ext cx="3700112" cy="4786855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latin typeface="Arial" charset="0"/>
              </a:defRPr>
            </a:lvl1pPr>
            <a:lvl2pPr marL="457180" indent="0">
              <a:buNone/>
              <a:defRPr sz="2800"/>
            </a:lvl2pPr>
            <a:lvl3pPr marL="914360" indent="0">
              <a:buNone/>
              <a:defRPr sz="2400"/>
            </a:lvl3pPr>
            <a:lvl4pPr marL="1371540" indent="0">
              <a:buNone/>
              <a:defRPr sz="2000"/>
            </a:lvl4pPr>
            <a:lvl5pPr marL="1828720" indent="0">
              <a:buNone/>
              <a:defRPr sz="2000"/>
            </a:lvl5pPr>
            <a:lvl6pPr marL="2285900" indent="0">
              <a:buNone/>
              <a:defRPr sz="2000"/>
            </a:lvl6pPr>
            <a:lvl7pPr marL="2743080" indent="0">
              <a:buNone/>
              <a:defRPr sz="2000"/>
            </a:lvl7pPr>
            <a:lvl8pPr marL="3200258" indent="0">
              <a:buNone/>
              <a:defRPr sz="2000"/>
            </a:lvl8pPr>
            <a:lvl9pPr marL="3657439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921" y="1465120"/>
            <a:ext cx="4639377" cy="480766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595" tIns="274308" rIns="274308" bIns="274308" rtlCol="0" anchor="t" anchorCtr="0">
            <a:normAutofit/>
          </a:bodyPr>
          <a:lstStyle>
            <a:lvl1pPr marL="0" indent="0">
              <a:buNone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1pPr>
            <a:lvl2pPr marL="457180" indent="0">
              <a:buNone/>
              <a:defRPr sz="1200"/>
            </a:lvl2pPr>
            <a:lvl3pPr marL="914360" indent="0">
              <a:buNone/>
              <a:defRPr sz="1000"/>
            </a:lvl3pPr>
            <a:lvl4pPr marL="1371540" indent="0">
              <a:buNone/>
              <a:defRPr sz="900"/>
            </a:lvl4pPr>
            <a:lvl5pPr marL="1828720" indent="0">
              <a:buNone/>
              <a:defRPr sz="900"/>
            </a:lvl5pPr>
            <a:lvl6pPr marL="2285900" indent="0">
              <a:buNone/>
              <a:defRPr sz="900"/>
            </a:lvl6pPr>
            <a:lvl7pPr marL="2743080" indent="0">
              <a:buNone/>
              <a:defRPr sz="900"/>
            </a:lvl7pPr>
            <a:lvl8pPr marL="3200258" indent="0">
              <a:buNone/>
              <a:defRPr sz="900"/>
            </a:lvl8pPr>
            <a:lvl9pPr marL="3657439" indent="0">
              <a:buNone/>
              <a:defRPr sz="900"/>
            </a:lvl9pPr>
          </a:lstStyle>
          <a:p>
            <a:pPr marL="0" lvl="0" indent="0" algn="l" defTabSz="91436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1103" y="6492894"/>
            <a:ext cx="1298863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r>
              <a:rPr lang="en-US" dirty="0" err="1" smtClean="0"/>
              <a:t>geant-dev@cern.ch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46894" y="6492890"/>
            <a:ext cx="457200" cy="365125"/>
          </a:xfrm>
          <a:prstGeom prst="rect">
            <a:avLst/>
          </a:prstGeom>
        </p:spPr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392653"/>
            <a:ext cx="661088" cy="4537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1" y="6266347"/>
            <a:ext cx="591670" cy="591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54" bIns="137154" anchor="b" anchorCtr="0">
            <a:normAutofit/>
          </a:bodyPr>
          <a:lstStyle>
            <a:lvl1pPr>
              <a:defRPr sz="2400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2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595" tIns="137154" rIns="274308" bIns="137154" rtlCol="0" anchor="t" anchorCtr="0">
            <a:normAutofit/>
          </a:bodyPr>
          <a:lstStyle>
            <a:lvl1pPr marL="0" indent="0" algn="l" defTabSz="914360" rtl="0" eaLnBrk="1" latinLnBrk="0" hangingPunct="1">
              <a:spcBef>
                <a:spcPts val="300"/>
              </a:spcBef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1pPr>
            <a:lvl2pPr marL="4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latin typeface="Arial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1103" y="6492894"/>
            <a:ext cx="1298863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r>
              <a:rPr lang="en-US" dirty="0" err="1" smtClean="0"/>
              <a:t>geant-dev@cern.ch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46894" y="6492890"/>
            <a:ext cx="457200" cy="365125"/>
          </a:xfrm>
          <a:prstGeom prst="rect">
            <a:avLst/>
          </a:prstGeom>
        </p:spPr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392653"/>
            <a:ext cx="661088" cy="4537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1" y="6266347"/>
            <a:ext cx="591670" cy="591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54" bIns="137154" anchor="b" anchorCtr="0">
            <a:normAutofit/>
          </a:bodyPr>
          <a:lstStyle>
            <a:lvl1pPr>
              <a:defRPr sz="2400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2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595" tIns="137154" rIns="274308" bIns="137154" rtlCol="0" anchor="t" anchorCtr="0">
            <a:normAutofit/>
          </a:bodyPr>
          <a:lstStyle>
            <a:lvl1pPr marL="0" indent="0" algn="l" defTabSz="914360" rtl="0" eaLnBrk="1" latinLnBrk="0" hangingPunct="1">
              <a:spcBef>
                <a:spcPts val="300"/>
              </a:spcBef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1pPr>
            <a:lvl2pPr marL="4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latin typeface="Arial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latin typeface="Arial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1103" y="6492894"/>
            <a:ext cx="1298863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r>
              <a:rPr lang="en-US" dirty="0" err="1" smtClean="0"/>
              <a:t>geant-dev@cern.ch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46894" y="6492890"/>
            <a:ext cx="457200" cy="365125"/>
          </a:xfrm>
          <a:prstGeom prst="rect">
            <a:avLst/>
          </a:prstGeom>
        </p:spPr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392653"/>
            <a:ext cx="661088" cy="4537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1" y="6266347"/>
            <a:ext cx="591670" cy="591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54" bIns="137154" anchor="b" anchorCtr="0">
            <a:normAutofit/>
          </a:bodyPr>
          <a:lstStyle>
            <a:lvl1pPr>
              <a:defRPr sz="2400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2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595" tIns="137154" rIns="274308" bIns="137154" rtlCol="0" anchor="t" anchorCtr="0">
            <a:normAutofit/>
          </a:bodyPr>
          <a:lstStyle>
            <a:lvl1pPr marL="0" indent="0" algn="l" defTabSz="914360" rtl="0" eaLnBrk="1" latinLnBrk="0" hangingPunct="1">
              <a:spcBef>
                <a:spcPts val="300"/>
              </a:spcBef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1pPr>
            <a:lvl2pPr marL="4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latin typeface="arial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latin typeface="arial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latin typeface="arial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1103" y="6492894"/>
            <a:ext cx="1298863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r>
              <a:rPr lang="en-US" smtClean="0"/>
              <a:t>geant-dev@cern.ch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46894" y="6492890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fld id="{4A822907-8A9D-4F6B-98F6-913902AD56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392653"/>
            <a:ext cx="661088" cy="4537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1" y="6266347"/>
            <a:ext cx="591670" cy="591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400" baseline="0">
                <a:latin typeface="arial" charset="0"/>
              </a:defRPr>
            </a:lvl1pPr>
            <a:lvl2pPr>
              <a:defRPr sz="2000" baseline="0">
                <a:latin typeface="arial" charset="0"/>
              </a:defRPr>
            </a:lvl2pPr>
            <a:lvl3pPr>
              <a:defRPr sz="2000" baseline="0">
                <a:latin typeface="arial" charset="0"/>
              </a:defRPr>
            </a:lvl3pPr>
            <a:lvl4pPr>
              <a:defRPr sz="2000" baseline="0">
                <a:latin typeface="arial" charset="0"/>
              </a:defRPr>
            </a:lvl4pPr>
            <a:lvl5pPr>
              <a:defRPr sz="2000" baseline="0">
                <a:latin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1103" y="6492894"/>
            <a:ext cx="1298863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r>
              <a:rPr lang="en-US" smtClean="0"/>
              <a:t>geant-dev@cern.ch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46894" y="6492890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fld id="{4A822907-8A9D-4F6B-98F6-913902AD56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392653"/>
            <a:ext cx="661088" cy="4537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1" y="6266347"/>
            <a:ext cx="591670" cy="591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9"/>
            <a:ext cx="914400" cy="5533279"/>
          </a:xfrm>
        </p:spPr>
        <p:txBody>
          <a:bodyPr vert="eaVert" lIns="274308" tIns="685770" bIns="685770"/>
          <a:lstStyle>
            <a:lvl1pPr>
              <a:defRPr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>
            <a:normAutofit/>
          </a:bodyPr>
          <a:lstStyle>
            <a:lvl1pPr>
              <a:defRPr sz="2400" baseline="0">
                <a:latin typeface="Arial" charset="0"/>
              </a:defRPr>
            </a:lvl1pPr>
            <a:lvl2pPr>
              <a:defRPr sz="2000" baseline="0">
                <a:latin typeface="Arial" charset="0"/>
              </a:defRPr>
            </a:lvl2pPr>
            <a:lvl3pPr>
              <a:defRPr sz="2000" baseline="0">
                <a:latin typeface="Arial" charset="0"/>
              </a:defRPr>
            </a:lvl3pPr>
            <a:lvl4pPr>
              <a:defRPr sz="2000" baseline="0">
                <a:latin typeface="Arial" charset="0"/>
              </a:defRPr>
            </a:lvl4pPr>
            <a:lvl5pPr>
              <a:defRPr sz="2000" baseline="0">
                <a:latin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9894" y="6569094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fld id="{4A822907-8A9D-4F6B-98F6-913902AD56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1103" y="6492894"/>
            <a:ext cx="1298863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r>
              <a:rPr lang="en-US" smtClean="0"/>
              <a:t>geant-dev@cern.ch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646894" y="6492890"/>
            <a:ext cx="457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822907-8A9D-4F6B-98F6-913902AD56B5}" type="slidenum">
              <a:rPr lang="en-US" baseline="0" smtClean="0">
                <a:latin typeface="Arial" charset="0"/>
              </a:rPr>
              <a:pPr/>
              <a:t>‹#›</a:t>
            </a:fld>
            <a:endParaRPr lang="en-US" baseline="0"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392653"/>
            <a:ext cx="661088" cy="4537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1" y="6266347"/>
            <a:ext cx="591670" cy="591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9"/>
            <a:ext cx="8001000" cy="11945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595" tIns="91436" rIns="274308" bIns="91436" rtlCol="0" anchor="t" anchorCtr="0">
            <a:normAutofit/>
          </a:bodyPr>
          <a:lstStyle>
            <a:lvl1pPr marL="0" indent="0" algn="l" defTabSz="91436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October 2016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geant-dev@cern.ch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3741" y="758023"/>
            <a:ext cx="670660" cy="660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211" y="758017"/>
            <a:ext cx="1522320" cy="383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66936" y="642779"/>
            <a:ext cx="850187" cy="8501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833" y="642763"/>
            <a:ext cx="632636" cy="632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38977" y="647679"/>
            <a:ext cx="789319" cy="641980"/>
          </a:xfrm>
          <a:prstGeom prst="rect">
            <a:avLst/>
          </a:prstGeom>
        </p:spPr>
      </p:pic>
      <p:pic>
        <p:nvPicPr>
          <p:cNvPr id="12" name="Picture 11" descr="intel-parallel-computing-centers-allinea-software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858" y="642764"/>
            <a:ext cx="853755" cy="6426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50358" y="642765"/>
            <a:ext cx="1042796" cy="6468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728289" y="642763"/>
            <a:ext cx="632636" cy="632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7038" y="3129512"/>
            <a:ext cx="703126" cy="12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18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October 2016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geant-dev@cern.ch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80092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595" tIns="91436" rIns="274308" bIns="91436" rtlCol="0" anchor="t" anchorCtr="0"/>
          <a:lstStyle>
            <a:lvl1pPr marL="0" indent="0" algn="l" defTabSz="91436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October 2016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geant-dev@cern.ch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8939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rgbClr val="3176CB"/>
          </a:solidFill>
        </p:spPr>
        <p:txBody>
          <a:bodyPr vert="horz" lIns="1188668" tIns="45718" rIns="274308" bIns="45718" rtlCol="0" anchor="b" anchorCtr="0">
            <a:normAutofit/>
          </a:bodyPr>
          <a:lstStyle>
            <a:lvl1pPr marL="0" indent="0" algn="l" defTabSz="91436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lear Sans"/>
                <a:ea typeface="+mj-ea"/>
                <a:cs typeface="Clear San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595" tIns="91436" rIns="274308" bIns="91436" rtlCol="0" anchor="ctr" anchorCtr="0">
            <a:normAutofit/>
          </a:bodyPr>
          <a:lstStyle>
            <a:lvl1pPr marL="0" indent="0" algn="l" defTabSz="91436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1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October 2016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geant-dev@cern.ch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6140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81" y="103112"/>
            <a:ext cx="8913813" cy="914400"/>
          </a:xfrm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274" y="1298869"/>
            <a:ext cx="8397641" cy="4967467"/>
          </a:xfrm>
        </p:spPr>
        <p:txBody>
          <a:bodyPr>
            <a:normAutofit/>
          </a:bodyPr>
          <a:lstStyle>
            <a:lvl1pPr marL="342885" indent="-342885">
              <a:buSzPct val="80000"/>
              <a:buFont typeface="LucidaGrande" charset="0"/>
              <a:buChar char="▶"/>
              <a:defRPr sz="2400" baseline="0">
                <a:latin typeface="Arial" charset="0"/>
              </a:defRPr>
            </a:lvl1pPr>
            <a:lvl2pPr marL="685770" indent="-336536">
              <a:spcBef>
                <a:spcPts val="400"/>
              </a:spcBef>
              <a:buSzPct val="80000"/>
              <a:buFont typeface="LucidaGrande" charset="0"/>
              <a:buChar char="●"/>
              <a:defRPr sz="2000" baseline="0">
                <a:latin typeface="Arial" charset="0"/>
              </a:defRPr>
            </a:lvl2pPr>
            <a:lvl3pPr marL="1035004" indent="-349234">
              <a:spcBef>
                <a:spcPts val="300"/>
              </a:spcBef>
              <a:buSzPct val="80000"/>
              <a:buFont typeface="ZapfDingbatsITC" charset="0"/>
              <a:buChar char="✦"/>
              <a:defRPr sz="2000" baseline="0">
                <a:latin typeface="Arial" charset="0"/>
              </a:defRPr>
            </a:lvl3pPr>
            <a:lvl4pPr marL="1371540" indent="-336536">
              <a:spcBef>
                <a:spcPts val="200"/>
              </a:spcBef>
              <a:buSzPct val="80000"/>
              <a:buFont typeface="ZapfDingbatsITC" charset="0"/>
              <a:buChar char="❖"/>
              <a:defRPr sz="2000" baseline="0">
                <a:latin typeface="Arial" charset="0"/>
              </a:defRPr>
            </a:lvl4pPr>
            <a:lvl5pPr marL="1720774" indent="-349234">
              <a:spcBef>
                <a:spcPts val="100"/>
              </a:spcBef>
              <a:buFont typeface="MS-Mincho" charset="-128"/>
              <a:buChar char="▻"/>
              <a:defRPr sz="2000" baseline="0">
                <a:latin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1088" y="6481278"/>
            <a:ext cx="457200" cy="365125"/>
          </a:xfrm>
          <a:prstGeom prst="rect">
            <a:avLst/>
          </a:prstGeom>
        </p:spPr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392653"/>
            <a:ext cx="661088" cy="4537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1" y="6266347"/>
            <a:ext cx="591670" cy="591671"/>
          </a:xfrm>
          <a:prstGeom prst="rect">
            <a:avLst/>
          </a:prstGeom>
        </p:spPr>
      </p:pic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1336304" y="6504945"/>
            <a:ext cx="1794237" cy="365125"/>
          </a:xfrm>
          <a:prstGeom prst="rect">
            <a:avLst/>
          </a:prstGeom>
        </p:spPr>
        <p:txBody>
          <a:bodyPr lIns="91436" tIns="45718" rIns="91436" bIns="45718"/>
          <a:lstStyle>
            <a:defPPr>
              <a:defRPr lang="en-US"/>
            </a:defPPr>
            <a:lvl1pPr marL="0" algn="l" defTabSz="914360" rtl="0" eaLnBrk="1" latinLnBrk="0" hangingPunct="1">
              <a:defRPr sz="1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180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80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8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John.Apostolakis@cern.ch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270" y="1867303"/>
            <a:ext cx="4215865" cy="4581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055723" indent="-344472">
              <a:defRPr sz="1800"/>
            </a:lvl6pPr>
            <a:lvl7pPr marL="2055723" indent="-344472">
              <a:defRPr sz="1800"/>
            </a:lvl7pPr>
            <a:lvl8pPr marL="2055723" indent="-344472">
              <a:defRPr sz="1800"/>
            </a:lvl8pPr>
            <a:lvl9pPr marL="2055723" indent="-344472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7503" y="1867301"/>
            <a:ext cx="4226310" cy="458162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055723" indent="-344472">
              <a:defRPr sz="1800"/>
            </a:lvl6pPr>
            <a:lvl7pPr marL="2055723" indent="-344472">
              <a:defRPr sz="1800"/>
            </a:lvl7pPr>
            <a:lvl8pPr marL="2055723" indent="-344472">
              <a:defRPr sz="1800"/>
            </a:lvl8pPr>
            <a:lvl9pPr marL="2055723" indent="-344472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78"/>
            <a:ext cx="2133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October 2016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geant-dev@cern.ch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34131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317" y="2026697"/>
            <a:ext cx="4022605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0" indent="0">
              <a:buNone/>
              <a:defRPr sz="2000" b="1"/>
            </a:lvl2pPr>
            <a:lvl3pPr marL="914360" indent="0">
              <a:buNone/>
              <a:defRPr sz="1800" b="1"/>
            </a:lvl3pPr>
            <a:lvl4pPr marL="1371540" indent="0">
              <a:buNone/>
              <a:defRPr sz="1600" b="1"/>
            </a:lvl4pPr>
            <a:lvl5pPr marL="1828720" indent="0">
              <a:buNone/>
              <a:defRPr sz="1600" b="1"/>
            </a:lvl5pPr>
            <a:lvl6pPr marL="2285900" indent="0">
              <a:buNone/>
              <a:defRPr sz="1600" b="1"/>
            </a:lvl6pPr>
            <a:lvl7pPr marL="2743080" indent="0">
              <a:buNone/>
              <a:defRPr sz="1600" b="1"/>
            </a:lvl7pPr>
            <a:lvl8pPr marL="3200258" indent="0">
              <a:buNone/>
              <a:defRPr sz="1600" b="1"/>
            </a:lvl8pPr>
            <a:lvl9pPr marL="36574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324" y="3065947"/>
            <a:ext cx="4022605" cy="32110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055723" indent="-344472">
              <a:defRPr sz="1600"/>
            </a:lvl6pPr>
            <a:lvl7pPr marL="2055723" indent="-344472">
              <a:defRPr sz="1600"/>
            </a:lvl7pPr>
            <a:lvl8pPr marL="2055723" indent="-344472">
              <a:defRPr sz="1600"/>
            </a:lvl8pPr>
            <a:lvl9pPr marL="2055723" indent="-344472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6750" y="2017733"/>
            <a:ext cx="4026946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0" indent="0">
              <a:buNone/>
              <a:defRPr sz="2000" b="1"/>
            </a:lvl2pPr>
            <a:lvl3pPr marL="914360" indent="0">
              <a:buNone/>
              <a:defRPr sz="1800" b="1"/>
            </a:lvl3pPr>
            <a:lvl4pPr marL="1371540" indent="0">
              <a:buNone/>
              <a:defRPr sz="1600" b="1"/>
            </a:lvl4pPr>
            <a:lvl5pPr marL="1828720" indent="0">
              <a:buNone/>
              <a:defRPr sz="1600" b="1"/>
            </a:lvl5pPr>
            <a:lvl6pPr marL="2285900" indent="0">
              <a:buNone/>
              <a:defRPr sz="1600" b="1"/>
            </a:lvl6pPr>
            <a:lvl7pPr marL="2743080" indent="0">
              <a:buNone/>
              <a:defRPr sz="1600" b="1"/>
            </a:lvl7pPr>
            <a:lvl8pPr marL="3200258" indent="0">
              <a:buNone/>
              <a:defRPr sz="1600" b="1"/>
            </a:lvl8pPr>
            <a:lvl9pPr marL="36574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750" y="3065947"/>
            <a:ext cx="4026946" cy="32110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055723" indent="-344472">
              <a:defRPr sz="1600"/>
            </a:lvl6pPr>
            <a:lvl7pPr marL="2055723" indent="-344472">
              <a:defRPr sz="1600"/>
            </a:lvl7pPr>
            <a:lvl8pPr marL="2055723" indent="-344472">
              <a:defRPr sz="1600"/>
            </a:lvl8pPr>
            <a:lvl9pPr marL="2055723" indent="-344472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78"/>
            <a:ext cx="2133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October 2016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78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geant-dev@cern.ch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7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7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7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7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7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7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71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October 2016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geant-dev@cern.ch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3149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October 2016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geant-dev@cern.ch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1130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rgbClr val="3176CB"/>
          </a:solidFill>
        </p:spPr>
        <p:txBody>
          <a:bodyPr vert="horz" lIns="1188668" tIns="45718" rIns="274308" bIns="45718" rtlCol="0" anchor="ctr">
            <a:normAutofit/>
          </a:bodyPr>
          <a:lstStyle>
            <a:lvl1pPr marL="0" indent="0" algn="l" defTabSz="91436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7513" y="2590820"/>
            <a:ext cx="4026191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055723" indent="-344472">
              <a:defRPr sz="2000"/>
            </a:lvl6pPr>
            <a:lvl7pPr marL="2055723" indent="-344472">
              <a:defRPr sz="2000"/>
            </a:lvl7pPr>
            <a:lvl8pPr marL="2055723" indent="-344472">
              <a:defRPr sz="2000"/>
            </a:lvl8pPr>
            <a:lvl9pPr marL="2055723" indent="-344472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2569" y="2039112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595" tIns="274308" rIns="274308" bIns="274308" rtlCol="0" anchor="t" anchorCtr="0">
            <a:normAutofit/>
          </a:bodyPr>
          <a:lstStyle>
            <a:lvl1pPr marL="0" indent="0" algn="l" defTabSz="91436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0" indent="0">
              <a:buNone/>
              <a:defRPr sz="1200"/>
            </a:lvl2pPr>
            <a:lvl3pPr marL="914360" indent="0">
              <a:buNone/>
              <a:defRPr sz="1000"/>
            </a:lvl3pPr>
            <a:lvl4pPr marL="1371540" indent="0">
              <a:buNone/>
              <a:defRPr sz="900"/>
            </a:lvl4pPr>
            <a:lvl5pPr marL="1828720" indent="0">
              <a:buNone/>
              <a:defRPr sz="900"/>
            </a:lvl5pPr>
            <a:lvl6pPr marL="2285900" indent="0">
              <a:buNone/>
              <a:defRPr sz="900"/>
            </a:lvl6pPr>
            <a:lvl7pPr marL="2743080" indent="0">
              <a:buNone/>
              <a:defRPr sz="900"/>
            </a:lvl7pPr>
            <a:lvl8pPr marL="3200258" indent="0">
              <a:buNone/>
              <a:defRPr sz="900"/>
            </a:lvl8pPr>
            <a:lvl9pPr marL="36574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78"/>
            <a:ext cx="2133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October 2016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geant-dev@cern.ch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156494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rgbClr val="3176CB"/>
          </a:solidFill>
        </p:spPr>
        <p:txBody>
          <a:bodyPr vert="horz" lIns="1188668" tIns="45718" rIns="274308" bIns="45718" rtlCol="0" anchor="ctr">
            <a:normAutofit/>
          </a:bodyPr>
          <a:lstStyle>
            <a:lvl1pPr marL="0" indent="0" algn="l" defTabSz="91436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lear Sans"/>
                <a:ea typeface="+mj-ea"/>
                <a:cs typeface="Clear San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15288" y="2048256"/>
            <a:ext cx="3700112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180" indent="0">
              <a:buNone/>
              <a:defRPr sz="2800"/>
            </a:lvl2pPr>
            <a:lvl3pPr marL="914360" indent="0">
              <a:buNone/>
              <a:defRPr sz="2400"/>
            </a:lvl3pPr>
            <a:lvl4pPr marL="1371540" indent="0">
              <a:buNone/>
              <a:defRPr sz="2000"/>
            </a:lvl4pPr>
            <a:lvl5pPr marL="1828720" indent="0">
              <a:buNone/>
              <a:defRPr sz="2000"/>
            </a:lvl5pPr>
            <a:lvl6pPr marL="2285900" indent="0">
              <a:buNone/>
              <a:defRPr sz="2000"/>
            </a:lvl6pPr>
            <a:lvl7pPr marL="2743080" indent="0">
              <a:buNone/>
              <a:defRPr sz="2000"/>
            </a:lvl7pPr>
            <a:lvl8pPr marL="3200258" indent="0">
              <a:buNone/>
              <a:defRPr sz="2000"/>
            </a:lvl8pPr>
            <a:lvl9pPr marL="3657439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921" y="2048256"/>
            <a:ext cx="4639377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595" tIns="274308" rIns="274308" bIns="274308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180" indent="0">
              <a:buNone/>
              <a:defRPr sz="1200"/>
            </a:lvl2pPr>
            <a:lvl3pPr marL="914360" indent="0">
              <a:buNone/>
              <a:defRPr sz="1000"/>
            </a:lvl3pPr>
            <a:lvl4pPr marL="1371540" indent="0">
              <a:buNone/>
              <a:defRPr sz="900"/>
            </a:lvl4pPr>
            <a:lvl5pPr marL="1828720" indent="0">
              <a:buNone/>
              <a:defRPr sz="900"/>
            </a:lvl5pPr>
            <a:lvl6pPr marL="2285900" indent="0">
              <a:buNone/>
              <a:defRPr sz="900"/>
            </a:lvl6pPr>
            <a:lvl7pPr marL="2743080" indent="0">
              <a:buNone/>
              <a:defRPr sz="900"/>
            </a:lvl7pPr>
            <a:lvl8pPr marL="3200258" indent="0">
              <a:buNone/>
              <a:defRPr sz="900"/>
            </a:lvl8pPr>
            <a:lvl9pPr marL="3657439" indent="0">
              <a:buNone/>
              <a:defRPr sz="900"/>
            </a:lvl9pPr>
          </a:lstStyle>
          <a:p>
            <a:pPr marL="0" lvl="0" indent="0" algn="l" defTabSz="91436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78"/>
            <a:ext cx="2133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October 2016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geant-dev@cern.ch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8311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54" bIns="137154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2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595" tIns="137154" rIns="274308" bIns="137154" rtlCol="0" anchor="t" anchorCtr="0">
            <a:normAutofit/>
          </a:bodyPr>
          <a:lstStyle>
            <a:lvl1pPr marL="0" indent="0" algn="l" defTabSz="91436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October 2016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geant-dev@cern.ch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53313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54" bIns="137154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2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595" tIns="137154" rIns="274308" bIns="137154" rtlCol="0" anchor="t" anchorCtr="0">
            <a:normAutofit/>
          </a:bodyPr>
          <a:lstStyle>
            <a:lvl1pPr marL="0" indent="0" algn="l" defTabSz="91436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78"/>
            <a:ext cx="2133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October 2016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geant-dev@cern.ch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57289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54" bIns="137154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2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595" tIns="137154" rIns="274308" bIns="137154" rtlCol="0" anchor="t" anchorCtr="0">
            <a:normAutofit/>
          </a:bodyPr>
          <a:lstStyle>
            <a:lvl1pPr marL="0" indent="0" algn="l" defTabSz="91436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78"/>
            <a:ext cx="2133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October 2016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geant-dev@cern.ch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5968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lear Sans"/>
                <a:cs typeface="Clear Sans"/>
              </a:defRPr>
            </a:lvl1pPr>
          </a:lstStyle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October 2016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lear Sans"/>
                <a:cs typeface="Clear Sans"/>
              </a:defRPr>
            </a:lvl1pPr>
          </a:lstStyle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geant-dev@cern.ch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6373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595" tIns="91436" rIns="274308" bIns="91436" rtlCol="0" anchor="t" anchorCtr="0"/>
          <a:lstStyle>
            <a:lvl1pPr marL="0" indent="0" algn="l" defTabSz="914360" rtl="0" eaLnBrk="1" latinLnBrk="0" hangingPunct="1">
              <a:spcBef>
                <a:spcPts val="300"/>
              </a:spcBef>
              <a:buNone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1pPr>
            <a:lvl2pPr marL="4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latin typeface="arial" charset="0"/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1103" y="6492894"/>
            <a:ext cx="1298863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r>
              <a:rPr lang="en-US" smtClean="0"/>
              <a:t>geant-dev@cern.ch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46894" y="6492890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fld id="{4A822907-8A9D-4F6B-98F6-913902AD56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392653"/>
            <a:ext cx="661088" cy="4537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1" y="6266347"/>
            <a:ext cx="591670" cy="591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9"/>
            <a:ext cx="914400" cy="5533279"/>
          </a:xfrm>
        </p:spPr>
        <p:txBody>
          <a:bodyPr vert="eaVert" lIns="274308" tIns="685770" bIns="685770"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lear Sans"/>
                <a:cs typeface="Clear Sans"/>
              </a:defRPr>
            </a:lvl1pPr>
          </a:lstStyle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October 2016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lear Sans"/>
                <a:cs typeface="Clear Sans"/>
              </a:defRPr>
            </a:lvl1pPr>
          </a:lstStyle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geant-dev@cern.ch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51998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411797"/>
            <a:ext cx="82296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28pt Intel Clear Headline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55614" y="1604444"/>
            <a:ext cx="8228012" cy="4567767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71C5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24pt Intel Clear body text</a:t>
            </a:r>
          </a:p>
          <a:p>
            <a:pPr lvl="1"/>
            <a:r>
              <a:rPr lang="en-US" dirty="0" smtClean="0"/>
              <a:t>20pt Intel Clear bullet one</a:t>
            </a:r>
          </a:p>
          <a:p>
            <a:pPr lvl="2"/>
            <a:r>
              <a:rPr lang="en-US" dirty="0" smtClean="0"/>
              <a:t>18pt Intel Clear sub-bullet</a:t>
            </a:r>
          </a:p>
          <a:p>
            <a:pPr lvl="3"/>
            <a:r>
              <a:rPr lang="en-US" dirty="0" smtClean="0"/>
              <a:t>16pt Intel Clear fourth level</a:t>
            </a:r>
          </a:p>
          <a:p>
            <a:pPr lvl="4"/>
            <a:r>
              <a:rPr lang="en-US" dirty="0" smtClean="0"/>
              <a:t>14pt Intel Clear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40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rgbClr val="3176CB"/>
          </a:solidFill>
        </p:spPr>
        <p:txBody>
          <a:bodyPr vert="horz" lIns="1188668" tIns="45718" rIns="274308" bIns="45718" rtlCol="0" anchor="b" anchorCtr="0">
            <a:normAutofit/>
          </a:bodyPr>
          <a:lstStyle>
            <a:lvl1pPr marL="0" indent="0" algn="l" defTabSz="91436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bg1"/>
                </a:solidFill>
                <a:latin typeface="arial" charset="0"/>
                <a:ea typeface="+mj-ea"/>
                <a:cs typeface="Clear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595" tIns="91436" rIns="274308" bIns="91436" rtlCol="0" anchor="ctr" anchorCtr="0">
            <a:normAutofit/>
          </a:bodyPr>
          <a:lstStyle>
            <a:lvl1pPr marL="0" indent="0" algn="l" defTabSz="91436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1pPr>
            <a:lvl2pPr marL="4571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1103" y="6492894"/>
            <a:ext cx="1298863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r>
              <a:rPr lang="en-US" dirty="0" err="1" smtClean="0"/>
              <a:t>geant-dev@cern.ch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46894" y="6492890"/>
            <a:ext cx="457200" cy="365125"/>
          </a:xfrm>
          <a:prstGeom prst="rect">
            <a:avLst/>
          </a:prstGeom>
        </p:spPr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392653"/>
            <a:ext cx="661088" cy="4537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1" y="6266347"/>
            <a:ext cx="591670" cy="591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27" y="113503"/>
            <a:ext cx="8913813" cy="914400"/>
          </a:xfrm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270" y="1340432"/>
            <a:ext cx="4215865" cy="4925903"/>
          </a:xfrm>
        </p:spPr>
        <p:txBody>
          <a:bodyPr>
            <a:normAutofit/>
          </a:bodyPr>
          <a:lstStyle>
            <a:lvl1pPr>
              <a:defRPr sz="2000" baseline="0">
                <a:latin typeface="arial" charset="0"/>
              </a:defRPr>
            </a:lvl1pPr>
            <a:lvl2pPr>
              <a:defRPr sz="2000" baseline="0">
                <a:latin typeface="arial" charset="0"/>
              </a:defRPr>
            </a:lvl2pPr>
            <a:lvl3pPr>
              <a:defRPr sz="2000" baseline="0">
                <a:latin typeface="arial" charset="0"/>
              </a:defRPr>
            </a:lvl3pPr>
            <a:lvl4pPr>
              <a:defRPr sz="2000" baseline="0">
                <a:latin typeface="arial" charset="0"/>
              </a:defRPr>
            </a:lvl4pPr>
            <a:lvl5pPr>
              <a:defRPr sz="2000" baseline="0">
                <a:latin typeface="arial" charset="0"/>
              </a:defRPr>
            </a:lvl5pPr>
            <a:lvl6pPr marL="2055723" indent="-344472">
              <a:defRPr sz="1800"/>
            </a:lvl6pPr>
            <a:lvl7pPr marL="2055723" indent="-344472">
              <a:defRPr sz="1800"/>
            </a:lvl7pPr>
            <a:lvl8pPr marL="2055723" indent="-344472">
              <a:defRPr sz="1800"/>
            </a:lvl8pPr>
            <a:lvl9pPr marL="2055723" indent="-344472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7503" y="1340433"/>
            <a:ext cx="4226310" cy="4925901"/>
          </a:xfrm>
        </p:spPr>
        <p:txBody>
          <a:bodyPr>
            <a:normAutofit/>
          </a:bodyPr>
          <a:lstStyle>
            <a:lvl1pPr>
              <a:defRPr sz="2000" baseline="0">
                <a:latin typeface="arial" charset="0"/>
              </a:defRPr>
            </a:lvl1pPr>
            <a:lvl2pPr>
              <a:defRPr sz="2000" baseline="0">
                <a:latin typeface="arial" charset="0"/>
              </a:defRPr>
            </a:lvl2pPr>
            <a:lvl3pPr>
              <a:defRPr sz="2000" baseline="0">
                <a:latin typeface="arial" charset="0"/>
              </a:defRPr>
            </a:lvl3pPr>
            <a:lvl4pPr>
              <a:defRPr sz="2000" baseline="0">
                <a:latin typeface="arial" charset="0"/>
              </a:defRPr>
            </a:lvl4pPr>
            <a:lvl5pPr>
              <a:defRPr sz="2000" baseline="0">
                <a:latin typeface="arial" charset="0"/>
              </a:defRPr>
            </a:lvl5pPr>
            <a:lvl6pPr marL="2055723" indent="-344472">
              <a:defRPr sz="1800"/>
            </a:lvl6pPr>
            <a:lvl7pPr marL="2055723" indent="-344472">
              <a:defRPr sz="1800"/>
            </a:lvl7pPr>
            <a:lvl8pPr marL="2055723" indent="-344472">
              <a:defRPr sz="1800"/>
            </a:lvl8pPr>
            <a:lvl9pPr marL="2055723" indent="-344472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1103" y="6492894"/>
            <a:ext cx="1298863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r>
              <a:rPr lang="en-US" dirty="0" err="1" smtClean="0"/>
              <a:t>geant-dev@cern.ch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46894" y="6492890"/>
            <a:ext cx="457200" cy="365125"/>
          </a:xfrm>
          <a:prstGeom prst="rect">
            <a:avLst/>
          </a:prstGeom>
        </p:spPr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392653"/>
            <a:ext cx="661088" cy="4537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1" y="6266347"/>
            <a:ext cx="591670" cy="591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10" y="207171"/>
            <a:ext cx="8913813" cy="914400"/>
          </a:xfrm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317" y="2026697"/>
            <a:ext cx="4022605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 baseline="0">
                <a:latin typeface="Arial" charset="0"/>
              </a:defRPr>
            </a:lvl1pPr>
            <a:lvl2pPr marL="457180" indent="0">
              <a:buNone/>
              <a:defRPr sz="2000" b="1"/>
            </a:lvl2pPr>
            <a:lvl3pPr marL="914360" indent="0">
              <a:buNone/>
              <a:defRPr sz="1800" b="1"/>
            </a:lvl3pPr>
            <a:lvl4pPr marL="1371540" indent="0">
              <a:buNone/>
              <a:defRPr sz="1600" b="1"/>
            </a:lvl4pPr>
            <a:lvl5pPr marL="1828720" indent="0">
              <a:buNone/>
              <a:defRPr sz="1600" b="1"/>
            </a:lvl5pPr>
            <a:lvl6pPr marL="2285900" indent="0">
              <a:buNone/>
              <a:defRPr sz="1600" b="1"/>
            </a:lvl6pPr>
            <a:lvl7pPr marL="2743080" indent="0">
              <a:buNone/>
              <a:defRPr sz="1600" b="1"/>
            </a:lvl7pPr>
            <a:lvl8pPr marL="3200258" indent="0">
              <a:buNone/>
              <a:defRPr sz="1600" b="1"/>
            </a:lvl8pPr>
            <a:lvl9pPr marL="36574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324" y="3065947"/>
            <a:ext cx="4022605" cy="3211047"/>
          </a:xfrm>
        </p:spPr>
        <p:txBody>
          <a:bodyPr>
            <a:normAutofit/>
          </a:bodyPr>
          <a:lstStyle>
            <a:lvl1pPr>
              <a:defRPr sz="2000" baseline="0">
                <a:latin typeface="Arial" charset="0"/>
              </a:defRPr>
            </a:lvl1pPr>
            <a:lvl2pPr>
              <a:defRPr sz="2000" baseline="0">
                <a:latin typeface="Arial" charset="0"/>
              </a:defRPr>
            </a:lvl2pPr>
            <a:lvl3pPr>
              <a:defRPr sz="2000" baseline="0">
                <a:latin typeface="Arial" charset="0"/>
              </a:defRPr>
            </a:lvl3pPr>
            <a:lvl4pPr>
              <a:defRPr sz="2000" baseline="0">
                <a:latin typeface="Arial" charset="0"/>
              </a:defRPr>
            </a:lvl4pPr>
            <a:lvl5pPr>
              <a:defRPr sz="2000" baseline="0">
                <a:latin typeface="Arial" charset="0"/>
              </a:defRPr>
            </a:lvl5pPr>
            <a:lvl6pPr marL="2055723" indent="-344472">
              <a:defRPr sz="1600"/>
            </a:lvl6pPr>
            <a:lvl7pPr marL="2055723" indent="-344472">
              <a:defRPr sz="1600"/>
            </a:lvl7pPr>
            <a:lvl8pPr marL="2055723" indent="-344472">
              <a:defRPr sz="1600"/>
            </a:lvl8pPr>
            <a:lvl9pPr marL="2055723" indent="-344472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6750" y="2017733"/>
            <a:ext cx="4026946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 baseline="0">
                <a:latin typeface="Arial" charset="0"/>
              </a:defRPr>
            </a:lvl1pPr>
            <a:lvl2pPr marL="457180" indent="0">
              <a:buNone/>
              <a:defRPr sz="2000" b="1"/>
            </a:lvl2pPr>
            <a:lvl3pPr marL="914360" indent="0">
              <a:buNone/>
              <a:defRPr sz="1800" b="1"/>
            </a:lvl3pPr>
            <a:lvl4pPr marL="1371540" indent="0">
              <a:buNone/>
              <a:defRPr sz="1600" b="1"/>
            </a:lvl4pPr>
            <a:lvl5pPr marL="1828720" indent="0">
              <a:buNone/>
              <a:defRPr sz="1600" b="1"/>
            </a:lvl5pPr>
            <a:lvl6pPr marL="2285900" indent="0">
              <a:buNone/>
              <a:defRPr sz="1600" b="1"/>
            </a:lvl6pPr>
            <a:lvl7pPr marL="2743080" indent="0">
              <a:buNone/>
              <a:defRPr sz="1600" b="1"/>
            </a:lvl7pPr>
            <a:lvl8pPr marL="3200258" indent="0">
              <a:buNone/>
              <a:defRPr sz="1600" b="1"/>
            </a:lvl8pPr>
            <a:lvl9pPr marL="36574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750" y="3065947"/>
            <a:ext cx="4026946" cy="3211047"/>
          </a:xfrm>
        </p:spPr>
        <p:txBody>
          <a:bodyPr>
            <a:normAutofit/>
          </a:bodyPr>
          <a:lstStyle>
            <a:lvl1pPr>
              <a:defRPr sz="2000" baseline="0">
                <a:latin typeface="Arial" charset="0"/>
              </a:defRPr>
            </a:lvl1pPr>
            <a:lvl2pPr>
              <a:defRPr sz="2000" baseline="0">
                <a:latin typeface="Arial" charset="0"/>
              </a:defRPr>
            </a:lvl2pPr>
            <a:lvl3pPr>
              <a:defRPr sz="2000" baseline="0">
                <a:latin typeface="Arial" charset="0"/>
              </a:defRPr>
            </a:lvl3pPr>
            <a:lvl4pPr>
              <a:defRPr sz="2000" baseline="0">
                <a:latin typeface="Arial" charset="0"/>
              </a:defRPr>
            </a:lvl4pPr>
            <a:lvl5pPr>
              <a:defRPr sz="2000" baseline="0">
                <a:latin typeface="Arial" charset="0"/>
              </a:defRPr>
            </a:lvl5pPr>
            <a:lvl6pPr marL="2055723" indent="-344472">
              <a:defRPr sz="1600"/>
            </a:lvl6pPr>
            <a:lvl7pPr marL="2055723" indent="-344472">
              <a:defRPr sz="1600"/>
            </a:lvl7pPr>
            <a:lvl8pPr marL="2055723" indent="-344472">
              <a:defRPr sz="1600"/>
            </a:lvl8pPr>
            <a:lvl9pPr marL="2055723" indent="-344472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7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7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7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7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7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7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1103" y="6492894"/>
            <a:ext cx="1298863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r>
              <a:rPr lang="en-US" dirty="0" err="1" smtClean="0"/>
              <a:t>geant-dev@cern.ch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46894" y="6492890"/>
            <a:ext cx="457200" cy="365125"/>
          </a:xfrm>
          <a:prstGeom prst="rect">
            <a:avLst/>
          </a:prstGeom>
        </p:spPr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392653"/>
            <a:ext cx="661088" cy="4537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1" y="6266347"/>
            <a:ext cx="591670" cy="591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19" y="207021"/>
            <a:ext cx="8913813" cy="914400"/>
          </a:xfrm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1103" y="6492894"/>
            <a:ext cx="1298863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r>
              <a:rPr lang="en-US" dirty="0" err="1" smtClean="0"/>
              <a:t>geant-dev@cern.ch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46894" y="6492890"/>
            <a:ext cx="457200" cy="365125"/>
          </a:xfrm>
          <a:prstGeom prst="rect">
            <a:avLst/>
          </a:prstGeom>
        </p:spPr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392653"/>
            <a:ext cx="661088" cy="453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1" y="6266347"/>
            <a:ext cx="591670" cy="591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1103" y="6492894"/>
            <a:ext cx="1298863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r>
              <a:rPr lang="en-US" dirty="0" err="1" smtClean="0"/>
              <a:t>geant-dev@cern.ch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46894" y="6492890"/>
            <a:ext cx="457200" cy="365125"/>
          </a:xfrm>
          <a:prstGeom prst="rect">
            <a:avLst/>
          </a:prstGeom>
        </p:spPr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392653"/>
            <a:ext cx="661088" cy="4537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1" y="6266347"/>
            <a:ext cx="591670" cy="591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19" y="189531"/>
            <a:ext cx="8915400" cy="914400"/>
          </a:xfrm>
          <a:solidFill>
            <a:srgbClr val="3176CB"/>
          </a:solidFill>
        </p:spPr>
        <p:txBody>
          <a:bodyPr vert="horz" lIns="1188668" tIns="45718" rIns="274308" bIns="45718" rtlCol="0" anchor="ctr">
            <a:normAutofit/>
          </a:bodyPr>
          <a:lstStyle>
            <a:lvl1pPr marL="0" indent="0" algn="l" defTabSz="91436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7513" y="1944891"/>
            <a:ext cx="4026191" cy="4332089"/>
          </a:xfrm>
        </p:spPr>
        <p:txBody>
          <a:bodyPr>
            <a:normAutofit/>
          </a:bodyPr>
          <a:lstStyle>
            <a:lvl1pPr>
              <a:defRPr sz="2000" baseline="0">
                <a:latin typeface="Arial" charset="0"/>
              </a:defRPr>
            </a:lvl1pPr>
            <a:lvl2pPr>
              <a:defRPr sz="2000" baseline="0">
                <a:latin typeface="Arial" charset="0"/>
              </a:defRPr>
            </a:lvl2pPr>
            <a:lvl3pPr>
              <a:defRPr sz="2000" baseline="0">
                <a:latin typeface="Arial" charset="0"/>
              </a:defRPr>
            </a:lvl3pPr>
            <a:lvl4pPr>
              <a:defRPr sz="2000" baseline="0">
                <a:latin typeface="Arial" charset="0"/>
              </a:defRPr>
            </a:lvl4pPr>
            <a:lvl5pPr>
              <a:defRPr sz="2000" baseline="0">
                <a:latin typeface="Arial" charset="0"/>
              </a:defRPr>
            </a:lvl5pPr>
            <a:lvl6pPr marL="2055723" indent="-344472">
              <a:defRPr sz="2000"/>
            </a:lvl6pPr>
            <a:lvl7pPr marL="2055723" indent="-344472">
              <a:defRPr sz="2000"/>
            </a:lvl7pPr>
            <a:lvl8pPr marL="2055723" indent="-344472">
              <a:defRPr sz="2000"/>
            </a:lvl8pPr>
            <a:lvl9pPr marL="2055723" indent="-344472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2569" y="1298864"/>
            <a:ext cx="3566160" cy="4964776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595" tIns="274308" rIns="274308" bIns="274308" rtlCol="0" anchor="t" anchorCtr="0">
            <a:normAutofit/>
          </a:bodyPr>
          <a:lstStyle>
            <a:lvl1pPr marL="0" indent="0" algn="l" defTabSz="91436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180" indent="0">
              <a:buNone/>
              <a:defRPr sz="1200"/>
            </a:lvl2pPr>
            <a:lvl3pPr marL="914360" indent="0">
              <a:buNone/>
              <a:defRPr sz="1000"/>
            </a:lvl3pPr>
            <a:lvl4pPr marL="1371540" indent="0">
              <a:buNone/>
              <a:defRPr sz="900"/>
            </a:lvl4pPr>
            <a:lvl5pPr marL="1828720" indent="0">
              <a:buNone/>
              <a:defRPr sz="900"/>
            </a:lvl5pPr>
            <a:lvl6pPr marL="2285900" indent="0">
              <a:buNone/>
              <a:defRPr sz="900"/>
            </a:lvl6pPr>
            <a:lvl7pPr marL="2743080" indent="0">
              <a:buNone/>
              <a:defRPr sz="900"/>
            </a:lvl7pPr>
            <a:lvl8pPr marL="3200258" indent="0">
              <a:buNone/>
              <a:defRPr sz="900"/>
            </a:lvl8pPr>
            <a:lvl9pPr marL="36574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1103" y="6492894"/>
            <a:ext cx="1298863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r>
              <a:rPr lang="en-US" dirty="0" err="1" smtClean="0"/>
              <a:t>geant-dev@cern.ch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46894" y="6492890"/>
            <a:ext cx="457200" cy="365125"/>
          </a:xfrm>
          <a:prstGeom prst="rect">
            <a:avLst/>
          </a:prstGeom>
        </p:spPr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392653"/>
            <a:ext cx="661088" cy="4537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1" y="6266347"/>
            <a:ext cx="591670" cy="59167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tiff"/><Relationship Id="rId18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31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8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baseline="0">
              <a:latin typeface="arial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690" y="200096"/>
            <a:ext cx="8913813" cy="914400"/>
          </a:xfrm>
          <a:prstGeom prst="rect">
            <a:avLst/>
          </a:prstGeom>
          <a:solidFill>
            <a:srgbClr val="3176CB"/>
          </a:solidFill>
        </p:spPr>
        <p:txBody>
          <a:bodyPr vert="horz" lIns="1188668" tIns="45718" rIns="274308" bIns="45718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274" y="1350819"/>
            <a:ext cx="8397641" cy="491551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marL="342885" lvl="0" indent="-342885" algn="l" defTabSz="914360" rtl="0" eaLnBrk="1" latinLnBrk="0" hangingPunct="1">
              <a:spcBef>
                <a:spcPts val="2000"/>
              </a:spcBef>
              <a:buClr>
                <a:schemeClr val="accent1"/>
              </a:buClr>
              <a:buSzPct val="80000"/>
              <a:buFont typeface="LucidaGrande" charset="0"/>
              <a:buChar char="▶"/>
            </a:pPr>
            <a:r>
              <a:rPr lang="en-US" dirty="0" smtClean="0"/>
              <a:t>Click to edit Master text styles</a:t>
            </a:r>
          </a:p>
          <a:p>
            <a:pPr marL="685770" lvl="1" indent="-336536" algn="l" defTabSz="914360" rtl="0" eaLnBrk="1" latinLnBrk="0" hangingPunct="1">
              <a:spcBef>
                <a:spcPts val="400"/>
              </a:spcBef>
              <a:buClr>
                <a:schemeClr val="accent1">
                  <a:lumMod val="50000"/>
                </a:schemeClr>
              </a:buClr>
              <a:buSzPct val="80000"/>
              <a:buFont typeface="LucidaGrande" charset="0"/>
              <a:buChar char="●"/>
            </a:pPr>
            <a:r>
              <a:rPr lang="en-US" dirty="0" smtClean="0"/>
              <a:t>Second level</a:t>
            </a:r>
          </a:p>
          <a:p>
            <a:pPr marL="1035004" lvl="2" indent="-349234" algn="l" defTabSz="914360" rtl="0" eaLnBrk="1" latinLnBrk="0" hangingPunct="1">
              <a:spcBef>
                <a:spcPts val="300"/>
              </a:spcBef>
              <a:buClr>
                <a:schemeClr val="accent1"/>
              </a:buClr>
              <a:buSzPct val="80000"/>
              <a:buFont typeface="ZapfDingbatsITC" charset="0"/>
              <a:buChar char="✦"/>
            </a:pPr>
            <a:r>
              <a:rPr lang="en-US" dirty="0" smtClean="0"/>
              <a:t>Third level</a:t>
            </a:r>
          </a:p>
          <a:p>
            <a:pPr marL="1371540" lvl="3" indent="-336536" algn="l" defTabSz="914360" rtl="0" eaLnBrk="1" latinLnBrk="0" hangingPunct="1">
              <a:spcBef>
                <a:spcPts val="200"/>
              </a:spcBef>
              <a:buClr>
                <a:schemeClr val="accent1">
                  <a:lumMod val="50000"/>
                </a:schemeClr>
              </a:buClr>
              <a:buSzPct val="80000"/>
              <a:buFont typeface="ZapfDingbatsITC" charset="0"/>
              <a:buChar char="❖"/>
            </a:pPr>
            <a:r>
              <a:rPr lang="en-US" dirty="0" smtClean="0"/>
              <a:t>Fourth level</a:t>
            </a:r>
          </a:p>
          <a:p>
            <a:pPr marL="1720774" lvl="4" indent="-349234" algn="l" defTabSz="914360" rtl="0" eaLnBrk="1" latinLnBrk="0" hangingPunct="1">
              <a:spcBef>
                <a:spcPts val="100"/>
              </a:spcBef>
              <a:buClr>
                <a:schemeClr val="accent1"/>
              </a:buClr>
              <a:buFont typeface="MS-Mincho" charset="-128"/>
              <a:buChar char="▻"/>
            </a:pPr>
            <a:r>
              <a:rPr lang="en-US" dirty="0" smtClean="0"/>
              <a:t>Fifth level</a:t>
            </a:r>
            <a:endParaRPr dirty="0"/>
          </a:p>
        </p:txBody>
      </p:sp>
      <p:sp>
        <p:nvSpPr>
          <p:cNvPr id="7" name="Rectangle 6"/>
          <p:cNvSpPr/>
          <p:nvPr/>
        </p:nvSpPr>
        <p:spPr>
          <a:xfrm>
            <a:off x="914408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baseline="0">
              <a:latin typeface="arial" charset="0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7209" y="6525375"/>
            <a:ext cx="1794237" cy="365125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1000" baseline="0">
                <a:latin typeface="arial" charset="0"/>
              </a:defRPr>
            </a:lvl1pPr>
          </a:lstStyle>
          <a:p>
            <a:r>
              <a:rPr lang="en-US" dirty="0" err="1" smtClean="0"/>
              <a:t>John.Apostolakis@cern.ch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199" y="6381041"/>
            <a:ext cx="608106" cy="465348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1800" baseline="0">
                <a:latin typeface="arial" charset="0"/>
              </a:defRPr>
            </a:lvl1pPr>
          </a:lstStyle>
          <a:p>
            <a:fld id="{4A822907-8A9D-4F6B-98F6-913902AD56B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" y="6392653"/>
            <a:ext cx="661088" cy="4537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1" y="6266347"/>
            <a:ext cx="591670" cy="59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marL="0" indent="0" algn="l" defTabSz="914360" rtl="0" eaLnBrk="1" latinLnBrk="0" hangingPunct="1">
        <a:spcBef>
          <a:spcPct val="0"/>
        </a:spcBef>
        <a:buNone/>
        <a:defRPr sz="3600" kern="1200" baseline="0">
          <a:solidFill>
            <a:schemeClr val="bg1"/>
          </a:solidFill>
          <a:latin typeface="arial" charset="0"/>
          <a:ea typeface="+mj-ea"/>
          <a:cs typeface="Clear Sans"/>
        </a:defRPr>
      </a:lvl1pPr>
    </p:titleStyle>
    <p:bodyStyle>
      <a:lvl1pPr marL="342885" indent="-342885" algn="l" defTabSz="91436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lang="en-US" sz="2400" kern="1200" baseline="0" dirty="0" smtClean="0">
          <a:solidFill>
            <a:schemeClr val="tx1">
              <a:lumMod val="65000"/>
              <a:lumOff val="35000"/>
            </a:schemeClr>
          </a:solidFill>
          <a:latin typeface="Arial" charset="0"/>
          <a:ea typeface="+mn-ea"/>
          <a:cs typeface="Clear Sans"/>
        </a:defRPr>
      </a:lvl1pPr>
      <a:lvl2pPr marL="685770" indent="-336536" algn="l" defTabSz="91436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baseline="0" dirty="0" smtClean="0">
          <a:solidFill>
            <a:schemeClr val="tx1">
              <a:lumMod val="65000"/>
              <a:lumOff val="35000"/>
            </a:schemeClr>
          </a:solidFill>
          <a:latin typeface="Arial" charset="0"/>
          <a:ea typeface="+mn-ea"/>
          <a:cs typeface="Clear Sans"/>
        </a:defRPr>
      </a:lvl2pPr>
      <a:lvl3pPr marL="1377890" indent="-342885" algn="l" defTabSz="91436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lang="en-US" sz="2000" kern="1200" baseline="0" dirty="0" smtClean="0">
          <a:solidFill>
            <a:schemeClr val="tx1">
              <a:lumMod val="65000"/>
              <a:lumOff val="35000"/>
            </a:schemeClr>
          </a:solidFill>
          <a:latin typeface="Arial" charset="0"/>
          <a:ea typeface="+mn-ea"/>
          <a:cs typeface="Clear Sans"/>
        </a:defRPr>
      </a:lvl3pPr>
      <a:lvl4pPr marL="1035004" indent="-349234" algn="l" defTabSz="91436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baseline="0" dirty="0" smtClean="0">
          <a:solidFill>
            <a:schemeClr val="tx1">
              <a:lumMod val="65000"/>
              <a:lumOff val="35000"/>
            </a:schemeClr>
          </a:solidFill>
          <a:latin typeface="Arial" charset="0"/>
          <a:ea typeface="+mn-ea"/>
          <a:cs typeface="Clear Sans"/>
        </a:defRPr>
      </a:lvl4pPr>
      <a:lvl5pPr marL="1720774" indent="-349234" algn="l" defTabSz="91436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lang="en-US" sz="2000" kern="1200" baseline="0" dirty="0">
          <a:solidFill>
            <a:schemeClr val="tx1">
              <a:lumMod val="65000"/>
              <a:lumOff val="35000"/>
            </a:schemeClr>
          </a:solidFill>
          <a:latin typeface="Arial" charset="0"/>
          <a:ea typeface="+mn-ea"/>
          <a:cs typeface="Clear Sans"/>
        </a:defRPr>
      </a:lvl5pPr>
      <a:lvl6pPr marL="2055723" indent="-344472" algn="l" defTabSz="91436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607" indent="-344472" algn="l" defTabSz="91436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080" indent="-344472" algn="l" defTabSz="91436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552" indent="-344472" algn="l" defTabSz="91436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58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9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8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" y="799303"/>
            <a:ext cx="8913813" cy="914400"/>
          </a:xfrm>
          <a:prstGeom prst="rect">
            <a:avLst/>
          </a:prstGeom>
          <a:solidFill>
            <a:srgbClr val="3176CB"/>
          </a:solidFill>
        </p:spPr>
        <p:txBody>
          <a:bodyPr vert="horz" lIns="1188668" tIns="45718" rIns="274308" bIns="45718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274" y="2046116"/>
            <a:ext cx="8397641" cy="422021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78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cs typeface="Clear Sans"/>
              </a:defRPr>
            </a:lvl1pPr>
          </a:lstStyle>
          <a:p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October 2016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38278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cs typeface="Clear Sans"/>
              </a:defRPr>
            </a:lvl1pPr>
          </a:lstStyle>
          <a:p>
            <a:r>
              <a:rPr lang="en-US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geant-dev@cern.ch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94"/>
            <a:ext cx="457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8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5797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hf hdr="0"/>
  <p:txStyles>
    <p:titleStyle>
      <a:lvl1pPr marL="0" indent="0" algn="l" defTabSz="91436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Clear Sans"/>
          <a:ea typeface="+mj-ea"/>
          <a:cs typeface="Clear Sans"/>
        </a:defRPr>
      </a:lvl1pPr>
    </p:titleStyle>
    <p:bodyStyle>
      <a:lvl1pPr marL="342885" indent="-342885" algn="l" defTabSz="91436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1pPr>
      <a:lvl2pPr marL="685770" indent="-336536" algn="l" defTabSz="91436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2pPr>
      <a:lvl3pPr marL="1035004" indent="-349234" algn="l" defTabSz="91436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3pPr>
      <a:lvl4pPr marL="1371540" indent="-336536" algn="l" defTabSz="91436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4pPr>
      <a:lvl5pPr marL="1720774" indent="-349234" algn="l" defTabSz="91436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5pPr>
      <a:lvl6pPr marL="2055723" indent="-344472" algn="l" defTabSz="91436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607" indent="-344472" algn="l" defTabSz="91436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080" indent="-344472" algn="l" defTabSz="91436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552" indent="-344472" algn="l" defTabSz="91436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0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58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9" algn="l" defTabSz="9143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indico.cern.ch/event/505613/contributions/2228346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Relationship Id="rId3" Type="http://schemas.openxmlformats.org/officeDocument/2006/relationships/hyperlink" Target="https://indico.fnal.gov/getFile.py/access?contribId=99&amp;sessionId=31&amp;resId=0&amp;materialId=slides&amp;confId=9717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ndico.cern.ch/event/570876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dx.doi.org/10.1002/spe.1149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gif"/><Relationship Id="rId3" Type="http://schemas.openxmlformats.org/officeDocument/2006/relationships/image" Target="../media/image46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07296" y="3350610"/>
            <a:ext cx="8001000" cy="2825153"/>
          </a:xfrm>
        </p:spPr>
        <p:txBody>
          <a:bodyPr>
            <a:noAutofit/>
          </a:bodyPr>
          <a:lstStyle/>
          <a:p>
            <a:endParaRPr lang="en-US" sz="1200" dirty="0"/>
          </a:p>
          <a:p>
            <a:r>
              <a:rPr lang="en-US" dirty="0" smtClean="0"/>
              <a:t>John Apostolakis (CERN) for the GeantV development team</a:t>
            </a:r>
          </a:p>
          <a:p>
            <a:r>
              <a:rPr lang="en-US" sz="1200" dirty="0" err="1"/>
              <a:t>G.Amadio</a:t>
            </a:r>
            <a:r>
              <a:rPr lang="en-US" sz="1200" dirty="0"/>
              <a:t> (UNESP), </a:t>
            </a:r>
            <a:r>
              <a:rPr lang="en-US" sz="1200" dirty="0" err="1"/>
              <a:t>Ananya</a:t>
            </a:r>
            <a:r>
              <a:rPr lang="en-US" sz="1200" dirty="0"/>
              <a:t> (CERN), </a:t>
            </a:r>
            <a:r>
              <a:rPr lang="en-US" sz="1200" dirty="0" err="1"/>
              <a:t>J.Apostolakis</a:t>
            </a:r>
            <a:r>
              <a:rPr lang="en-US" sz="1200" dirty="0"/>
              <a:t> (CERN) , </a:t>
            </a:r>
            <a:r>
              <a:rPr lang="en-US" sz="1200" dirty="0" err="1"/>
              <a:t>A.Arora</a:t>
            </a:r>
            <a:r>
              <a:rPr lang="en-US" sz="1200" dirty="0"/>
              <a:t> (CERN), </a:t>
            </a:r>
            <a:r>
              <a:rPr lang="en-US" sz="1200" dirty="0" err="1"/>
              <a:t>M.Bandieramonte</a:t>
            </a:r>
            <a:r>
              <a:rPr lang="en-US" sz="1200" dirty="0"/>
              <a:t> (CERN), </a:t>
            </a:r>
            <a:r>
              <a:rPr lang="en-US" sz="1200" dirty="0" err="1"/>
              <a:t>A.Bhattacharyya</a:t>
            </a:r>
            <a:r>
              <a:rPr lang="en-US" sz="1200" dirty="0"/>
              <a:t> (BARC) , </a:t>
            </a:r>
            <a:r>
              <a:rPr lang="en-US" sz="1200" dirty="0" err="1"/>
              <a:t>S.Behera</a:t>
            </a:r>
            <a:r>
              <a:rPr lang="en-US" sz="1200" dirty="0"/>
              <a:t>(BARC), </a:t>
            </a:r>
            <a:r>
              <a:rPr lang="en-US" sz="1200" dirty="0" err="1"/>
              <a:t>C.Bianchini</a:t>
            </a:r>
            <a:r>
              <a:rPr lang="en-US" sz="1200" dirty="0"/>
              <a:t> (UNESP), </a:t>
            </a:r>
            <a:r>
              <a:rPr lang="en-US" sz="1200" dirty="0" err="1"/>
              <a:t>R.Brun</a:t>
            </a:r>
            <a:r>
              <a:rPr lang="en-US" sz="1200" dirty="0"/>
              <a:t> (CERN), </a:t>
            </a:r>
            <a:r>
              <a:rPr lang="en-US" sz="1200" dirty="0" err="1"/>
              <a:t>Ph.Canal</a:t>
            </a:r>
            <a:r>
              <a:rPr lang="en-US" sz="1200" dirty="0"/>
              <a:t> (FNAL), </a:t>
            </a:r>
            <a:r>
              <a:rPr lang="en-US" sz="1200" dirty="0" err="1"/>
              <a:t>F.Carminati</a:t>
            </a:r>
            <a:r>
              <a:rPr lang="en-US" sz="1200" dirty="0"/>
              <a:t> (CERN), </a:t>
            </a:r>
            <a:r>
              <a:rPr lang="en-US" sz="1200" dirty="0" err="1"/>
              <a:t>G.Cosmo</a:t>
            </a:r>
            <a:r>
              <a:rPr lang="en-US" sz="1200" dirty="0"/>
              <a:t>(CERN)</a:t>
            </a:r>
            <a:r>
              <a:rPr lang="en-US" sz="1200" dirty="0" smtClean="0"/>
              <a:t>, J. de Fine </a:t>
            </a:r>
            <a:r>
              <a:rPr lang="en-US" sz="1200" dirty="0" err="1" smtClean="0"/>
              <a:t>Licht</a:t>
            </a:r>
            <a:r>
              <a:rPr lang="en-US" sz="1200" dirty="0"/>
              <a:t> </a:t>
            </a:r>
            <a:r>
              <a:rPr lang="en-US" sz="1200" dirty="0" smtClean="0"/>
              <a:t>(CERN/Univ. of Copenhagen), </a:t>
            </a:r>
            <a:r>
              <a:rPr lang="en-US" sz="1200" dirty="0" err="1"/>
              <a:t>L.Duhem</a:t>
            </a:r>
            <a:r>
              <a:rPr lang="en-US" sz="1200" dirty="0"/>
              <a:t> (intel), </a:t>
            </a:r>
            <a:r>
              <a:rPr lang="en-US" sz="1200" dirty="0" err="1"/>
              <a:t>D.Elvira</a:t>
            </a:r>
            <a:r>
              <a:rPr lang="en-US" sz="1200" dirty="0"/>
              <a:t> (FNAL), </a:t>
            </a:r>
            <a:r>
              <a:rPr lang="en-US" sz="1200" dirty="0" err="1"/>
              <a:t>A.Gheata</a:t>
            </a:r>
            <a:r>
              <a:rPr lang="en-US" sz="1200" dirty="0"/>
              <a:t> (CERN), </a:t>
            </a:r>
            <a:r>
              <a:rPr lang="en-US" sz="1200" dirty="0" err="1"/>
              <a:t>M.Gheata</a:t>
            </a:r>
            <a:r>
              <a:rPr lang="en-US" sz="1200" dirty="0"/>
              <a:t> (CERN), </a:t>
            </a:r>
            <a:r>
              <a:rPr lang="en-US" sz="1200" dirty="0" err="1"/>
              <a:t>I.Goulas</a:t>
            </a:r>
            <a:r>
              <a:rPr lang="en-US" sz="1200" dirty="0"/>
              <a:t> (CERN), </a:t>
            </a:r>
            <a:r>
              <a:rPr lang="en-US" sz="1200" dirty="0" err="1"/>
              <a:t>F.Hariri</a:t>
            </a:r>
            <a:r>
              <a:rPr lang="en-US" sz="1200" dirty="0"/>
              <a:t> (CERN), </a:t>
            </a:r>
            <a:r>
              <a:rPr lang="en-US" sz="1200" dirty="0" err="1"/>
              <a:t>R.Iope</a:t>
            </a:r>
            <a:r>
              <a:rPr lang="en-US" sz="1200" dirty="0"/>
              <a:t> (UNESP), </a:t>
            </a:r>
            <a:r>
              <a:rPr lang="en-US" sz="1200" dirty="0" err="1"/>
              <a:t>S.Y.Jun</a:t>
            </a:r>
            <a:r>
              <a:rPr lang="en-US" sz="1200" dirty="0"/>
              <a:t> (FNAL), </a:t>
            </a:r>
            <a:r>
              <a:rPr lang="en-US" sz="1200" dirty="0" err="1"/>
              <a:t>D.Kostantinov</a:t>
            </a:r>
            <a:r>
              <a:rPr lang="en-US" sz="1200" dirty="0"/>
              <a:t> (CERN), </a:t>
            </a:r>
            <a:r>
              <a:rPr lang="en-US" sz="1200" dirty="0" err="1"/>
              <a:t>H.Kumawat</a:t>
            </a:r>
            <a:r>
              <a:rPr lang="en-US" sz="1200" dirty="0"/>
              <a:t> (BARC), </a:t>
            </a:r>
            <a:r>
              <a:rPr lang="en-US" sz="1200" dirty="0" err="1"/>
              <a:t>G.Lima</a:t>
            </a:r>
            <a:r>
              <a:rPr lang="en-US" sz="1200" dirty="0"/>
              <a:t> (FNAL), </a:t>
            </a:r>
            <a:r>
              <a:rPr lang="en-US" sz="1200" dirty="0" err="1"/>
              <a:t>A.Mohanty</a:t>
            </a:r>
            <a:r>
              <a:rPr lang="en-US" sz="1200" dirty="0"/>
              <a:t> (BARC), </a:t>
            </a:r>
            <a:r>
              <a:rPr lang="en-US" sz="1200" dirty="0" err="1"/>
              <a:t>T.Nikitina</a:t>
            </a:r>
            <a:r>
              <a:rPr lang="en-US" sz="1200" dirty="0"/>
              <a:t> (CERN), </a:t>
            </a:r>
            <a:r>
              <a:rPr lang="en-US" sz="1200" dirty="0" err="1"/>
              <a:t>M.Novak</a:t>
            </a:r>
            <a:r>
              <a:rPr lang="en-US" sz="1200" dirty="0"/>
              <a:t> (CERN), </a:t>
            </a:r>
            <a:r>
              <a:rPr lang="en-US" sz="1200" dirty="0" err="1"/>
              <a:t>W.Pokorski</a:t>
            </a:r>
            <a:r>
              <a:rPr lang="en-US" sz="1200" dirty="0"/>
              <a:t> (CERN), </a:t>
            </a:r>
            <a:r>
              <a:rPr lang="en-US" sz="1200" dirty="0" err="1"/>
              <a:t>A.Ribon</a:t>
            </a:r>
            <a:r>
              <a:rPr lang="en-US" sz="1200" dirty="0"/>
              <a:t> (CERN), </a:t>
            </a:r>
            <a:r>
              <a:rPr lang="en-US" sz="1200" dirty="0" err="1"/>
              <a:t>R.Sehgal</a:t>
            </a:r>
            <a:r>
              <a:rPr lang="en-US" sz="1200" dirty="0"/>
              <a:t> (BARC), </a:t>
            </a:r>
            <a:r>
              <a:rPr lang="en-US" sz="1200" dirty="0" err="1"/>
              <a:t>O.Shadura</a:t>
            </a:r>
            <a:r>
              <a:rPr lang="en-US" sz="1200" dirty="0"/>
              <a:t> (CERN), </a:t>
            </a:r>
            <a:r>
              <a:rPr lang="en-US" sz="1200" dirty="0" err="1"/>
              <a:t>S.Vallecorsa</a:t>
            </a:r>
            <a:r>
              <a:rPr lang="en-US" sz="1200" dirty="0"/>
              <a:t> (CERN), </a:t>
            </a:r>
            <a:r>
              <a:rPr lang="en-US" sz="1200" dirty="0" err="1"/>
              <a:t>S.Wenzel</a:t>
            </a:r>
            <a:r>
              <a:rPr lang="en-US" sz="1200" dirty="0"/>
              <a:t> (CERN), </a:t>
            </a:r>
            <a:r>
              <a:rPr lang="en-US" sz="1200" dirty="0" err="1"/>
              <a:t>Y.Zhang</a:t>
            </a:r>
            <a:r>
              <a:rPr lang="en-US" sz="1200" dirty="0"/>
              <a:t> (CERN)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621748"/>
            <a:ext cx="8915400" cy="1300456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Intel Clear" panose="020B0604020203020204" pitchFamily="34" charset="0"/>
              </a:rPr>
              <a:t>GeantV – Particle Transport Spanning CPUs and Accelerators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82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title"/>
          </p:nvPr>
        </p:nvSpPr>
        <p:spPr>
          <a:xfrm>
            <a:off x="0" y="570700"/>
            <a:ext cx="8913900" cy="91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	VecCore Library API</a:t>
            </a:r>
          </a:p>
        </p:txBody>
      </p:sp>
      <p:sp>
        <p:nvSpPr>
          <p:cNvPr id="321" name="Shape 321"/>
          <p:cNvSpPr txBox="1">
            <a:spLocks noGrp="1"/>
          </p:cNvSpPr>
          <p:nvPr>
            <p:ph type="sldNum" idx="12"/>
          </p:nvPr>
        </p:nvSpPr>
        <p:spPr>
          <a:xfrm>
            <a:off x="8789225" y="6674975"/>
            <a:ext cx="386100" cy="1830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244350" y="1588900"/>
            <a:ext cx="6184500" cy="4950900"/>
          </a:xfrm>
          <a:prstGeom prst="rect">
            <a:avLst/>
          </a:prstGeom>
          <a:solidFill>
            <a:srgbClr val="ECF5FF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namespace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vecCore {</a:t>
            </a:r>
            <a:b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400" dirty="0" smtClean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is-IS" sz="1400" dirty="0" smtClean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…</a:t>
            </a:r>
            <a:endParaRPr lang="en-US" sz="1400" dirty="0" smtClean="0">
              <a:solidFill>
                <a:srgbClr val="43434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rtl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400" dirty="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// Get/Set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template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&lt;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typename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T&gt; Scalar&lt;T&gt; </a:t>
            </a:r>
            <a:r>
              <a:rPr lang="en-US" sz="1400" b="1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Get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const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T &amp;v, 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size_t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400" dirty="0" err="1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);</a:t>
            </a:r>
            <a:b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template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&lt;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typename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T&gt; 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void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400" b="1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Set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(T &amp;v, 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size_t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400" dirty="0" err="1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, Scalar&lt;T&gt; 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const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400" dirty="0" err="1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val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);</a:t>
            </a:r>
            <a:b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400" dirty="0" smtClean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400" dirty="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// Gather/Scatter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template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&lt;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typename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T, 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typename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S = Scalar&lt;T&gt;&gt;</a:t>
            </a:r>
          </a:p>
          <a:p>
            <a:pPr marL="0" lvl="0" indent="0" rtl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T </a:t>
            </a:r>
            <a:r>
              <a:rPr lang="en-US" sz="1400" b="1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Gather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(S 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const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*</a:t>
            </a:r>
            <a:r>
              <a:rPr lang="en-US" sz="1400" dirty="0" err="1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ptr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, Index&lt;T&gt; 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const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&amp;</a:t>
            </a:r>
            <a:r>
              <a:rPr lang="en-US" sz="1400" dirty="0" err="1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idx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);</a:t>
            </a:r>
            <a:b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endParaRPr lang="en-US" sz="1400" dirty="0">
              <a:solidFill>
                <a:srgbClr val="43434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rtl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template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&lt;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typename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T, 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typename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S = Scalar&lt;T&gt;&gt;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void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400" b="1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Scatter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(T 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const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&amp;v, S *</a:t>
            </a:r>
            <a:r>
              <a:rPr lang="en-US" sz="1400" dirty="0" err="1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ptr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, Index&lt;T&gt; 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const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&amp;</a:t>
            </a:r>
            <a:r>
              <a:rPr lang="en-US" sz="1400" dirty="0" err="1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idx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);</a:t>
            </a:r>
            <a:b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400" dirty="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// </a:t>
            </a:r>
            <a:r>
              <a:rPr lang="en-US" sz="1400" dirty="0" smtClean="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Mask / Blend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400" dirty="0" smtClean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template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&lt;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typename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T&gt; 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void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400" b="1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MaskedAssign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(T &amp;</a:t>
            </a:r>
            <a:r>
              <a:rPr lang="en-US" sz="1400" dirty="0" err="1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dst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, 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const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Mask&lt;T&gt; &amp;mask, 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const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T &amp;</a:t>
            </a:r>
            <a:r>
              <a:rPr lang="en-US" sz="1400" dirty="0" err="1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src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);</a:t>
            </a:r>
            <a:b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template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&lt;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typename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T&gt; T </a:t>
            </a:r>
            <a:r>
              <a:rPr lang="en-US" sz="1400" b="1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Blend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const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Mask&lt;T&gt; &amp;mask, 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const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T &amp;src1, </a:t>
            </a:r>
            <a:r>
              <a:rPr lang="en-US" sz="1400" dirty="0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const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T &amp;src2)</a:t>
            </a:r>
            <a:r>
              <a:rPr lang="en-US" sz="1400" dirty="0" smtClean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;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is-IS" sz="1400" dirty="0" smtClean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…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4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} </a:t>
            </a:r>
            <a:r>
              <a:rPr lang="en-US" sz="1400" dirty="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// namespace vecCore </a:t>
            </a:r>
          </a:p>
        </p:txBody>
      </p:sp>
      <p:grpSp>
        <p:nvGrpSpPr>
          <p:cNvPr id="323" name="Shape 323"/>
          <p:cNvGrpSpPr/>
          <p:nvPr/>
        </p:nvGrpSpPr>
        <p:grpSpPr>
          <a:xfrm>
            <a:off x="6850342" y="5556171"/>
            <a:ext cx="714152" cy="179038"/>
            <a:chOff x="875425" y="3664350"/>
            <a:chExt cx="1131600" cy="246000"/>
          </a:xfrm>
        </p:grpSpPr>
        <p:sp>
          <p:nvSpPr>
            <p:cNvPr id="324" name="Shape 324"/>
            <p:cNvSpPr/>
            <p:nvPr/>
          </p:nvSpPr>
          <p:spPr>
            <a:xfrm>
              <a:off x="875425" y="3664350"/>
              <a:ext cx="282900" cy="246000"/>
            </a:xfrm>
            <a:prstGeom prst="rect">
              <a:avLst/>
            </a:prstGeom>
            <a:solidFill>
              <a:srgbClr val="6FA8DC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5" name="Shape 325"/>
            <p:cNvSpPr/>
            <p:nvPr/>
          </p:nvSpPr>
          <p:spPr>
            <a:xfrm>
              <a:off x="1158325" y="3664350"/>
              <a:ext cx="282900" cy="246000"/>
            </a:xfrm>
            <a:prstGeom prst="rect">
              <a:avLst/>
            </a:prstGeom>
            <a:solidFill>
              <a:srgbClr val="6FA8DC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>
              <a:off x="1441225" y="3664350"/>
              <a:ext cx="282900" cy="246000"/>
            </a:xfrm>
            <a:prstGeom prst="rect">
              <a:avLst/>
            </a:prstGeom>
            <a:solidFill>
              <a:srgbClr val="6FA8DC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1724125" y="3664350"/>
              <a:ext cx="282900" cy="246000"/>
            </a:xfrm>
            <a:prstGeom prst="rect">
              <a:avLst/>
            </a:prstGeom>
            <a:solidFill>
              <a:srgbClr val="6FA8DC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28" name="Shape 328"/>
          <p:cNvGrpSpPr/>
          <p:nvPr/>
        </p:nvGrpSpPr>
        <p:grpSpPr>
          <a:xfrm>
            <a:off x="6850342" y="6250998"/>
            <a:ext cx="714152" cy="179038"/>
            <a:chOff x="875425" y="3664350"/>
            <a:chExt cx="1131600" cy="246000"/>
          </a:xfrm>
        </p:grpSpPr>
        <p:sp>
          <p:nvSpPr>
            <p:cNvPr id="329" name="Shape 329"/>
            <p:cNvSpPr/>
            <p:nvPr/>
          </p:nvSpPr>
          <p:spPr>
            <a:xfrm>
              <a:off x="875425" y="3664350"/>
              <a:ext cx="282900" cy="246000"/>
            </a:xfrm>
            <a:prstGeom prst="rect">
              <a:avLst/>
            </a:prstGeom>
            <a:solidFill>
              <a:srgbClr val="D9D9D9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0" name="Shape 330"/>
            <p:cNvSpPr/>
            <p:nvPr/>
          </p:nvSpPr>
          <p:spPr>
            <a:xfrm>
              <a:off x="1158325" y="3664350"/>
              <a:ext cx="282900" cy="246000"/>
            </a:xfrm>
            <a:prstGeom prst="rect">
              <a:avLst/>
            </a:prstGeom>
            <a:solidFill>
              <a:srgbClr val="6FA8DC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1" name="Shape 331"/>
            <p:cNvSpPr/>
            <p:nvPr/>
          </p:nvSpPr>
          <p:spPr>
            <a:xfrm>
              <a:off x="1441225" y="3664350"/>
              <a:ext cx="282900" cy="246000"/>
            </a:xfrm>
            <a:prstGeom prst="rect">
              <a:avLst/>
            </a:prstGeom>
            <a:solidFill>
              <a:srgbClr val="D9D9D9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2" name="Shape 332"/>
            <p:cNvSpPr/>
            <p:nvPr/>
          </p:nvSpPr>
          <p:spPr>
            <a:xfrm>
              <a:off x="1724125" y="3664350"/>
              <a:ext cx="282900" cy="246000"/>
            </a:xfrm>
            <a:prstGeom prst="rect">
              <a:avLst/>
            </a:prstGeom>
            <a:solidFill>
              <a:srgbClr val="6FA8DC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cxnSp>
        <p:nvCxnSpPr>
          <p:cNvPr id="333" name="Shape 333"/>
          <p:cNvCxnSpPr>
            <a:stCxn id="325" idx="2"/>
            <a:endCxn id="330" idx="0"/>
          </p:cNvCxnSpPr>
          <p:nvPr/>
        </p:nvCxnSpPr>
        <p:spPr>
          <a:xfrm>
            <a:off x="7118147" y="5735210"/>
            <a:ext cx="0" cy="5157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34" name="Shape 334"/>
          <p:cNvCxnSpPr>
            <a:stCxn id="327" idx="2"/>
            <a:endCxn id="332" idx="0"/>
          </p:cNvCxnSpPr>
          <p:nvPr/>
        </p:nvCxnSpPr>
        <p:spPr>
          <a:xfrm>
            <a:off x="7475224" y="5735210"/>
            <a:ext cx="0" cy="5157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35" name="Shape 335"/>
          <p:cNvCxnSpPr>
            <a:stCxn id="324" idx="2"/>
            <a:endCxn id="336" idx="0"/>
          </p:cNvCxnSpPr>
          <p:nvPr/>
        </p:nvCxnSpPr>
        <p:spPr>
          <a:xfrm>
            <a:off x="6939609" y="5735210"/>
            <a:ext cx="0" cy="2091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diamond" w="lg" len="lg"/>
          </a:ln>
        </p:spPr>
      </p:cxnSp>
      <p:cxnSp>
        <p:nvCxnSpPr>
          <p:cNvPr id="337" name="Shape 337"/>
          <p:cNvCxnSpPr>
            <a:stCxn id="326" idx="2"/>
            <a:endCxn id="338" idx="0"/>
          </p:cNvCxnSpPr>
          <p:nvPr/>
        </p:nvCxnSpPr>
        <p:spPr>
          <a:xfrm>
            <a:off x="7296685" y="5735210"/>
            <a:ext cx="0" cy="2091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diamond" w="lg" len="lg"/>
          </a:ln>
        </p:spPr>
      </p:cxnSp>
      <p:grpSp>
        <p:nvGrpSpPr>
          <p:cNvPr id="339" name="Shape 339"/>
          <p:cNvGrpSpPr/>
          <p:nvPr/>
        </p:nvGrpSpPr>
        <p:grpSpPr>
          <a:xfrm>
            <a:off x="8009716" y="5308734"/>
            <a:ext cx="714152" cy="179038"/>
            <a:chOff x="875425" y="3664350"/>
            <a:chExt cx="1131600" cy="246000"/>
          </a:xfrm>
        </p:grpSpPr>
        <p:sp>
          <p:nvSpPr>
            <p:cNvPr id="340" name="Shape 340"/>
            <p:cNvSpPr/>
            <p:nvPr/>
          </p:nvSpPr>
          <p:spPr>
            <a:xfrm>
              <a:off x="875425" y="3664350"/>
              <a:ext cx="282900" cy="246000"/>
            </a:xfrm>
            <a:prstGeom prst="rect">
              <a:avLst/>
            </a:prstGeom>
            <a:solidFill>
              <a:srgbClr val="E06666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1158325" y="3664350"/>
              <a:ext cx="282900" cy="246000"/>
            </a:xfrm>
            <a:prstGeom prst="rect">
              <a:avLst/>
            </a:prstGeom>
            <a:solidFill>
              <a:srgbClr val="E06666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>
              <a:off x="1441225" y="3664350"/>
              <a:ext cx="282900" cy="246000"/>
            </a:xfrm>
            <a:prstGeom prst="rect">
              <a:avLst/>
            </a:prstGeom>
            <a:solidFill>
              <a:srgbClr val="E06666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>
              <a:off x="1724125" y="3664350"/>
              <a:ext cx="282900" cy="246000"/>
            </a:xfrm>
            <a:prstGeom prst="rect">
              <a:avLst/>
            </a:prstGeom>
            <a:solidFill>
              <a:srgbClr val="E06666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44" name="Shape 344"/>
          <p:cNvGrpSpPr/>
          <p:nvPr/>
        </p:nvGrpSpPr>
        <p:grpSpPr>
          <a:xfrm>
            <a:off x="8009716" y="6250547"/>
            <a:ext cx="714152" cy="179038"/>
            <a:chOff x="875425" y="3664350"/>
            <a:chExt cx="1131600" cy="246000"/>
          </a:xfrm>
        </p:grpSpPr>
        <p:sp>
          <p:nvSpPr>
            <p:cNvPr id="345" name="Shape 345"/>
            <p:cNvSpPr/>
            <p:nvPr/>
          </p:nvSpPr>
          <p:spPr>
            <a:xfrm>
              <a:off x="875425" y="3664350"/>
              <a:ext cx="282900" cy="246000"/>
            </a:xfrm>
            <a:prstGeom prst="rect">
              <a:avLst/>
            </a:prstGeom>
            <a:solidFill>
              <a:srgbClr val="E06666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1158325" y="3664350"/>
              <a:ext cx="282900" cy="246000"/>
            </a:xfrm>
            <a:prstGeom prst="rect">
              <a:avLst/>
            </a:prstGeom>
            <a:solidFill>
              <a:srgbClr val="93C47D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7" name="Shape 347"/>
            <p:cNvSpPr/>
            <p:nvPr/>
          </p:nvSpPr>
          <p:spPr>
            <a:xfrm>
              <a:off x="1441225" y="3664350"/>
              <a:ext cx="282900" cy="246000"/>
            </a:xfrm>
            <a:prstGeom prst="rect">
              <a:avLst/>
            </a:prstGeom>
            <a:solidFill>
              <a:srgbClr val="E06666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>
              <a:off x="1724125" y="3664350"/>
              <a:ext cx="282900" cy="246000"/>
            </a:xfrm>
            <a:prstGeom prst="rect">
              <a:avLst/>
            </a:prstGeom>
            <a:solidFill>
              <a:srgbClr val="93C47D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cxnSp>
        <p:nvCxnSpPr>
          <p:cNvPr id="349" name="Shape 349"/>
          <p:cNvCxnSpPr>
            <a:stCxn id="340" idx="2"/>
            <a:endCxn id="345" idx="0"/>
          </p:cNvCxnSpPr>
          <p:nvPr/>
        </p:nvCxnSpPr>
        <p:spPr>
          <a:xfrm>
            <a:off x="8098985" y="5487773"/>
            <a:ext cx="0" cy="762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50" name="Shape 350"/>
          <p:cNvCxnSpPr>
            <a:stCxn id="351" idx="2"/>
            <a:endCxn id="346" idx="0"/>
          </p:cNvCxnSpPr>
          <p:nvPr/>
        </p:nvCxnSpPr>
        <p:spPr>
          <a:xfrm>
            <a:off x="8277523" y="5806286"/>
            <a:ext cx="0" cy="4443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52" name="Shape 352"/>
          <p:cNvCxnSpPr>
            <a:stCxn id="342" idx="2"/>
            <a:endCxn id="347" idx="0"/>
          </p:cNvCxnSpPr>
          <p:nvPr/>
        </p:nvCxnSpPr>
        <p:spPr>
          <a:xfrm>
            <a:off x="8456061" y="5487773"/>
            <a:ext cx="0" cy="762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53" name="Shape 353"/>
          <p:cNvCxnSpPr>
            <a:stCxn id="354" idx="2"/>
            <a:endCxn id="348" idx="0"/>
          </p:cNvCxnSpPr>
          <p:nvPr/>
        </p:nvCxnSpPr>
        <p:spPr>
          <a:xfrm>
            <a:off x="8634599" y="5806286"/>
            <a:ext cx="0" cy="4443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stealth" w="lg" len="lg"/>
          </a:ln>
        </p:spPr>
      </p:cxnSp>
      <p:grpSp>
        <p:nvGrpSpPr>
          <p:cNvPr id="355" name="Shape 355"/>
          <p:cNvGrpSpPr/>
          <p:nvPr/>
        </p:nvGrpSpPr>
        <p:grpSpPr>
          <a:xfrm>
            <a:off x="8009716" y="5627247"/>
            <a:ext cx="714152" cy="179038"/>
            <a:chOff x="875425" y="3664350"/>
            <a:chExt cx="1131600" cy="246000"/>
          </a:xfrm>
        </p:grpSpPr>
        <p:sp>
          <p:nvSpPr>
            <p:cNvPr id="356" name="Shape 356"/>
            <p:cNvSpPr/>
            <p:nvPr/>
          </p:nvSpPr>
          <p:spPr>
            <a:xfrm>
              <a:off x="875425" y="3664350"/>
              <a:ext cx="282900" cy="246000"/>
            </a:xfrm>
            <a:prstGeom prst="rect">
              <a:avLst/>
            </a:prstGeom>
            <a:solidFill>
              <a:srgbClr val="93C47D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1158325" y="3664350"/>
              <a:ext cx="282900" cy="246000"/>
            </a:xfrm>
            <a:prstGeom prst="rect">
              <a:avLst/>
            </a:prstGeom>
            <a:solidFill>
              <a:srgbClr val="93C47D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7" name="Shape 357"/>
            <p:cNvSpPr/>
            <p:nvPr/>
          </p:nvSpPr>
          <p:spPr>
            <a:xfrm>
              <a:off x="1441225" y="3664350"/>
              <a:ext cx="282900" cy="246000"/>
            </a:xfrm>
            <a:prstGeom prst="rect">
              <a:avLst/>
            </a:prstGeom>
            <a:solidFill>
              <a:srgbClr val="93C47D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1724125" y="3664350"/>
              <a:ext cx="282900" cy="246000"/>
            </a:xfrm>
            <a:prstGeom prst="rect">
              <a:avLst/>
            </a:prstGeom>
            <a:solidFill>
              <a:srgbClr val="93C47D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58" name="Shape 358"/>
          <p:cNvGrpSpPr/>
          <p:nvPr/>
        </p:nvGrpSpPr>
        <p:grpSpPr>
          <a:xfrm>
            <a:off x="8009716" y="5934770"/>
            <a:ext cx="714152" cy="99088"/>
            <a:chOff x="875425" y="3664350"/>
            <a:chExt cx="1131600" cy="246000"/>
          </a:xfrm>
        </p:grpSpPr>
        <p:sp>
          <p:nvSpPr>
            <p:cNvPr id="359" name="Shape 359"/>
            <p:cNvSpPr/>
            <p:nvPr/>
          </p:nvSpPr>
          <p:spPr>
            <a:xfrm>
              <a:off x="875425" y="3664350"/>
              <a:ext cx="282900" cy="246000"/>
            </a:xfrm>
            <a:prstGeom prst="rect">
              <a:avLst/>
            </a:prstGeom>
            <a:solidFill>
              <a:srgbClr val="E06666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0" name="Shape 360"/>
            <p:cNvSpPr/>
            <p:nvPr/>
          </p:nvSpPr>
          <p:spPr>
            <a:xfrm>
              <a:off x="1158325" y="3664350"/>
              <a:ext cx="282900" cy="246000"/>
            </a:xfrm>
            <a:prstGeom prst="rect">
              <a:avLst/>
            </a:prstGeom>
            <a:solidFill>
              <a:srgbClr val="93C47D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1" name="Shape 361"/>
            <p:cNvSpPr/>
            <p:nvPr/>
          </p:nvSpPr>
          <p:spPr>
            <a:xfrm>
              <a:off x="1441225" y="3664350"/>
              <a:ext cx="282900" cy="246000"/>
            </a:xfrm>
            <a:prstGeom prst="rect">
              <a:avLst/>
            </a:prstGeom>
            <a:solidFill>
              <a:srgbClr val="E06666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2" name="Shape 362"/>
            <p:cNvSpPr/>
            <p:nvPr/>
          </p:nvSpPr>
          <p:spPr>
            <a:xfrm>
              <a:off x="1724125" y="3664350"/>
              <a:ext cx="282900" cy="246000"/>
            </a:xfrm>
            <a:prstGeom prst="rect">
              <a:avLst/>
            </a:prstGeom>
            <a:solidFill>
              <a:srgbClr val="93C47D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63" name="Shape 363"/>
          <p:cNvGrpSpPr/>
          <p:nvPr/>
        </p:nvGrpSpPr>
        <p:grpSpPr>
          <a:xfrm>
            <a:off x="7886497" y="1905326"/>
            <a:ext cx="714152" cy="179038"/>
            <a:chOff x="875425" y="3664350"/>
            <a:chExt cx="1131600" cy="246000"/>
          </a:xfrm>
        </p:grpSpPr>
        <p:sp>
          <p:nvSpPr>
            <p:cNvPr id="364" name="Shape 364"/>
            <p:cNvSpPr/>
            <p:nvPr/>
          </p:nvSpPr>
          <p:spPr>
            <a:xfrm>
              <a:off x="875425" y="3664350"/>
              <a:ext cx="282900" cy="246000"/>
            </a:xfrm>
            <a:prstGeom prst="rect">
              <a:avLst/>
            </a:prstGeom>
            <a:solidFill>
              <a:srgbClr val="CCCCCC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5" name="Shape 365"/>
            <p:cNvSpPr/>
            <p:nvPr/>
          </p:nvSpPr>
          <p:spPr>
            <a:xfrm>
              <a:off x="1158325" y="3664350"/>
              <a:ext cx="282900" cy="246000"/>
            </a:xfrm>
            <a:prstGeom prst="rect">
              <a:avLst/>
            </a:prstGeom>
            <a:solidFill>
              <a:srgbClr val="9FC5E8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6" name="Shape 366"/>
            <p:cNvSpPr/>
            <p:nvPr/>
          </p:nvSpPr>
          <p:spPr>
            <a:xfrm>
              <a:off x="1441225" y="3664350"/>
              <a:ext cx="282900" cy="246000"/>
            </a:xfrm>
            <a:prstGeom prst="rect">
              <a:avLst/>
            </a:prstGeom>
            <a:solidFill>
              <a:srgbClr val="CCCCCC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7" name="Shape 367"/>
            <p:cNvSpPr/>
            <p:nvPr/>
          </p:nvSpPr>
          <p:spPr>
            <a:xfrm>
              <a:off x="1724125" y="3664350"/>
              <a:ext cx="282900" cy="246000"/>
            </a:xfrm>
            <a:prstGeom prst="rect">
              <a:avLst/>
            </a:prstGeom>
            <a:solidFill>
              <a:srgbClr val="CCCCCC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68" name="Shape 368"/>
          <p:cNvSpPr/>
          <p:nvPr/>
        </p:nvSpPr>
        <p:spPr>
          <a:xfrm>
            <a:off x="7937397" y="2392501"/>
            <a:ext cx="178500" cy="179100"/>
          </a:xfrm>
          <a:prstGeom prst="rect">
            <a:avLst/>
          </a:prstGeom>
          <a:solidFill>
            <a:srgbClr val="9FC5E8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69" name="Shape 369"/>
          <p:cNvCxnSpPr>
            <a:stCxn id="368" idx="0"/>
            <a:endCxn id="365" idx="2"/>
          </p:cNvCxnSpPr>
          <p:nvPr/>
        </p:nvCxnSpPr>
        <p:spPr>
          <a:xfrm rot="10800000" flipH="1">
            <a:off x="8026647" y="2084401"/>
            <a:ext cx="127800" cy="3081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stealth" w="lg" len="lg"/>
          </a:ln>
        </p:spPr>
      </p:cxnSp>
      <p:grpSp>
        <p:nvGrpSpPr>
          <p:cNvPr id="370" name="Shape 370"/>
          <p:cNvGrpSpPr/>
          <p:nvPr/>
        </p:nvGrpSpPr>
        <p:grpSpPr>
          <a:xfrm>
            <a:off x="6759736" y="1905276"/>
            <a:ext cx="714152" cy="179038"/>
            <a:chOff x="875425" y="3664350"/>
            <a:chExt cx="1131600" cy="246000"/>
          </a:xfrm>
        </p:grpSpPr>
        <p:sp>
          <p:nvSpPr>
            <p:cNvPr id="371" name="Shape 371"/>
            <p:cNvSpPr/>
            <p:nvPr/>
          </p:nvSpPr>
          <p:spPr>
            <a:xfrm>
              <a:off x="875425" y="3664350"/>
              <a:ext cx="282900" cy="246000"/>
            </a:xfrm>
            <a:prstGeom prst="rect">
              <a:avLst/>
            </a:prstGeom>
            <a:solidFill>
              <a:srgbClr val="D9D9D9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1158325" y="3664350"/>
              <a:ext cx="282900" cy="246000"/>
            </a:xfrm>
            <a:prstGeom prst="rect">
              <a:avLst/>
            </a:prstGeom>
            <a:solidFill>
              <a:srgbClr val="D9D9D9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1441225" y="3664350"/>
              <a:ext cx="282900" cy="246000"/>
            </a:xfrm>
            <a:prstGeom prst="rect">
              <a:avLst/>
            </a:prstGeom>
            <a:solidFill>
              <a:srgbClr val="999999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1724125" y="3664350"/>
              <a:ext cx="282900" cy="246000"/>
            </a:xfrm>
            <a:prstGeom prst="rect">
              <a:avLst/>
            </a:prstGeom>
            <a:solidFill>
              <a:srgbClr val="D9D9D9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75" name="Shape 375"/>
          <p:cNvSpPr/>
          <p:nvPr/>
        </p:nvSpPr>
        <p:spPr>
          <a:xfrm>
            <a:off x="6943509" y="2392501"/>
            <a:ext cx="178500" cy="179100"/>
          </a:xfrm>
          <a:prstGeom prst="rect">
            <a:avLst/>
          </a:prstGeom>
          <a:solidFill>
            <a:srgbClr val="999999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76" name="Shape 376"/>
          <p:cNvCxnSpPr>
            <a:stCxn id="373" idx="2"/>
            <a:endCxn id="375" idx="0"/>
          </p:cNvCxnSpPr>
          <p:nvPr/>
        </p:nvCxnSpPr>
        <p:spPr>
          <a:xfrm flipH="1">
            <a:off x="7032680" y="2084315"/>
            <a:ext cx="173400" cy="3081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377" name="Shape 377"/>
          <p:cNvSpPr/>
          <p:nvPr/>
        </p:nvSpPr>
        <p:spPr>
          <a:xfrm>
            <a:off x="6685068" y="3095095"/>
            <a:ext cx="178500" cy="179100"/>
          </a:xfrm>
          <a:prstGeom prst="rect">
            <a:avLst/>
          </a:prstGeom>
          <a:solidFill>
            <a:srgbClr val="CCCCCC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/>
          <p:nvPr/>
        </p:nvSpPr>
        <p:spPr>
          <a:xfrm>
            <a:off x="6863606" y="3095095"/>
            <a:ext cx="178500" cy="179100"/>
          </a:xfrm>
          <a:prstGeom prst="rect">
            <a:avLst/>
          </a:prstGeom>
          <a:solidFill>
            <a:srgbClr val="F6B26B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9" name="Shape 379"/>
          <p:cNvSpPr/>
          <p:nvPr/>
        </p:nvSpPr>
        <p:spPr>
          <a:xfrm>
            <a:off x="7042144" y="3095095"/>
            <a:ext cx="178500" cy="179100"/>
          </a:xfrm>
          <a:prstGeom prst="rect">
            <a:avLst/>
          </a:prstGeom>
          <a:solidFill>
            <a:srgbClr val="CCCCCC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0" name="Shape 380"/>
          <p:cNvSpPr/>
          <p:nvPr/>
        </p:nvSpPr>
        <p:spPr>
          <a:xfrm>
            <a:off x="7220682" y="3095095"/>
            <a:ext cx="178500" cy="179100"/>
          </a:xfrm>
          <a:prstGeom prst="rect">
            <a:avLst/>
          </a:prstGeom>
          <a:solidFill>
            <a:srgbClr val="CCCCCC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1" name="Shape 381"/>
          <p:cNvSpPr/>
          <p:nvPr/>
        </p:nvSpPr>
        <p:spPr>
          <a:xfrm>
            <a:off x="7399218" y="3095095"/>
            <a:ext cx="178500" cy="179100"/>
          </a:xfrm>
          <a:prstGeom prst="rect">
            <a:avLst/>
          </a:prstGeom>
          <a:solidFill>
            <a:srgbClr val="F6B26B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2" name="Shape 382"/>
          <p:cNvSpPr/>
          <p:nvPr/>
        </p:nvSpPr>
        <p:spPr>
          <a:xfrm>
            <a:off x="7577756" y="3095095"/>
            <a:ext cx="178500" cy="179100"/>
          </a:xfrm>
          <a:prstGeom prst="rect">
            <a:avLst/>
          </a:prstGeom>
          <a:solidFill>
            <a:srgbClr val="CCCCCC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3" name="Shape 383"/>
          <p:cNvSpPr/>
          <p:nvPr/>
        </p:nvSpPr>
        <p:spPr>
          <a:xfrm>
            <a:off x="7756294" y="3095095"/>
            <a:ext cx="178500" cy="179100"/>
          </a:xfrm>
          <a:prstGeom prst="rect">
            <a:avLst/>
          </a:prstGeom>
          <a:solidFill>
            <a:srgbClr val="CCCCCC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4" name="Shape 384"/>
          <p:cNvSpPr/>
          <p:nvPr/>
        </p:nvSpPr>
        <p:spPr>
          <a:xfrm>
            <a:off x="7934832" y="3095095"/>
            <a:ext cx="178500" cy="179100"/>
          </a:xfrm>
          <a:prstGeom prst="rect">
            <a:avLst/>
          </a:prstGeom>
          <a:solidFill>
            <a:srgbClr val="F6B26B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/>
          <p:nvPr/>
        </p:nvSpPr>
        <p:spPr>
          <a:xfrm>
            <a:off x="8116150" y="3095095"/>
            <a:ext cx="178500" cy="179100"/>
          </a:xfrm>
          <a:prstGeom prst="rect">
            <a:avLst/>
          </a:prstGeom>
          <a:solidFill>
            <a:srgbClr val="CCCCCC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6" name="Shape 386"/>
          <p:cNvSpPr/>
          <p:nvPr/>
        </p:nvSpPr>
        <p:spPr>
          <a:xfrm>
            <a:off x="8294688" y="3095095"/>
            <a:ext cx="178500" cy="179100"/>
          </a:xfrm>
          <a:prstGeom prst="rect">
            <a:avLst/>
          </a:prstGeom>
          <a:solidFill>
            <a:srgbClr val="CCCCCC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7" name="Shape 387"/>
          <p:cNvSpPr/>
          <p:nvPr/>
        </p:nvSpPr>
        <p:spPr>
          <a:xfrm>
            <a:off x="8473226" y="3095095"/>
            <a:ext cx="178500" cy="179100"/>
          </a:xfrm>
          <a:prstGeom prst="rect">
            <a:avLst/>
          </a:prstGeom>
          <a:solidFill>
            <a:srgbClr val="CCCCCC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8" name="Shape 388"/>
          <p:cNvSpPr/>
          <p:nvPr/>
        </p:nvSpPr>
        <p:spPr>
          <a:xfrm>
            <a:off x="8651764" y="3095095"/>
            <a:ext cx="178500" cy="179100"/>
          </a:xfrm>
          <a:prstGeom prst="rect">
            <a:avLst/>
          </a:prstGeom>
          <a:solidFill>
            <a:srgbClr val="F6B26B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89" name="Shape 389"/>
          <p:cNvGrpSpPr/>
          <p:nvPr/>
        </p:nvGrpSpPr>
        <p:grpSpPr>
          <a:xfrm>
            <a:off x="7055245" y="3592345"/>
            <a:ext cx="714152" cy="179038"/>
            <a:chOff x="875425" y="3664350"/>
            <a:chExt cx="1131600" cy="246000"/>
          </a:xfrm>
        </p:grpSpPr>
        <p:sp>
          <p:nvSpPr>
            <p:cNvPr id="390" name="Shape 390"/>
            <p:cNvSpPr/>
            <p:nvPr/>
          </p:nvSpPr>
          <p:spPr>
            <a:xfrm>
              <a:off x="875425" y="3664350"/>
              <a:ext cx="282900" cy="246000"/>
            </a:xfrm>
            <a:prstGeom prst="rect">
              <a:avLst/>
            </a:prstGeom>
            <a:solidFill>
              <a:srgbClr val="F6B26B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158325" y="3664350"/>
              <a:ext cx="282900" cy="246000"/>
            </a:xfrm>
            <a:prstGeom prst="rect">
              <a:avLst/>
            </a:prstGeom>
            <a:solidFill>
              <a:srgbClr val="F6B26B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441225" y="3664350"/>
              <a:ext cx="282900" cy="246000"/>
            </a:xfrm>
            <a:prstGeom prst="rect">
              <a:avLst/>
            </a:prstGeom>
            <a:solidFill>
              <a:srgbClr val="F6B26B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3" name="Shape 393"/>
            <p:cNvSpPr/>
            <p:nvPr/>
          </p:nvSpPr>
          <p:spPr>
            <a:xfrm>
              <a:off x="1724125" y="3664350"/>
              <a:ext cx="282900" cy="246000"/>
            </a:xfrm>
            <a:prstGeom prst="rect">
              <a:avLst/>
            </a:prstGeom>
            <a:solidFill>
              <a:srgbClr val="F6B26B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cxnSp>
        <p:nvCxnSpPr>
          <p:cNvPr id="394" name="Shape 394"/>
          <p:cNvCxnSpPr>
            <a:stCxn id="378" idx="2"/>
            <a:endCxn id="390" idx="0"/>
          </p:cNvCxnSpPr>
          <p:nvPr/>
        </p:nvCxnSpPr>
        <p:spPr>
          <a:xfrm>
            <a:off x="6952856" y="3274195"/>
            <a:ext cx="191700" cy="317999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95" name="Shape 395"/>
          <p:cNvCxnSpPr>
            <a:stCxn id="381" idx="2"/>
            <a:endCxn id="391" idx="0"/>
          </p:cNvCxnSpPr>
          <p:nvPr/>
        </p:nvCxnSpPr>
        <p:spPr>
          <a:xfrm flipH="1">
            <a:off x="7323168" y="3274195"/>
            <a:ext cx="165300" cy="317999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96" name="Shape 396"/>
          <p:cNvCxnSpPr>
            <a:stCxn id="384" idx="2"/>
            <a:endCxn id="392" idx="0"/>
          </p:cNvCxnSpPr>
          <p:nvPr/>
        </p:nvCxnSpPr>
        <p:spPr>
          <a:xfrm flipH="1">
            <a:off x="7501482" y="3274195"/>
            <a:ext cx="522600" cy="317999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97" name="Shape 397"/>
          <p:cNvCxnSpPr>
            <a:stCxn id="388" idx="2"/>
            <a:endCxn id="393" idx="0"/>
          </p:cNvCxnSpPr>
          <p:nvPr/>
        </p:nvCxnSpPr>
        <p:spPr>
          <a:xfrm flipH="1">
            <a:off x="7680214" y="3274195"/>
            <a:ext cx="1060800" cy="317999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398" name="Shape 398"/>
          <p:cNvSpPr/>
          <p:nvPr/>
        </p:nvSpPr>
        <p:spPr>
          <a:xfrm>
            <a:off x="6648134" y="4207064"/>
            <a:ext cx="178500" cy="179100"/>
          </a:xfrm>
          <a:prstGeom prst="rect">
            <a:avLst/>
          </a:prstGeom>
          <a:solidFill>
            <a:srgbClr val="CCCCCC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9" name="Shape 399"/>
          <p:cNvSpPr/>
          <p:nvPr/>
        </p:nvSpPr>
        <p:spPr>
          <a:xfrm>
            <a:off x="6826673" y="4207064"/>
            <a:ext cx="178500" cy="179100"/>
          </a:xfrm>
          <a:prstGeom prst="rect">
            <a:avLst/>
          </a:prstGeom>
          <a:solidFill>
            <a:srgbClr val="CCCCCC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0" name="Shape 400"/>
          <p:cNvSpPr/>
          <p:nvPr/>
        </p:nvSpPr>
        <p:spPr>
          <a:xfrm>
            <a:off x="7005211" y="4207064"/>
            <a:ext cx="178500" cy="179100"/>
          </a:xfrm>
          <a:prstGeom prst="rect">
            <a:avLst/>
          </a:prstGeom>
          <a:solidFill>
            <a:srgbClr val="B4A7D6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1" name="Shape 401"/>
          <p:cNvSpPr/>
          <p:nvPr/>
        </p:nvSpPr>
        <p:spPr>
          <a:xfrm>
            <a:off x="7183749" y="4207064"/>
            <a:ext cx="178500" cy="179100"/>
          </a:xfrm>
          <a:prstGeom prst="rect">
            <a:avLst/>
          </a:prstGeom>
          <a:solidFill>
            <a:srgbClr val="CCCCCC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2" name="Shape 402"/>
          <p:cNvSpPr/>
          <p:nvPr/>
        </p:nvSpPr>
        <p:spPr>
          <a:xfrm>
            <a:off x="7362284" y="4207064"/>
            <a:ext cx="178500" cy="179100"/>
          </a:xfrm>
          <a:prstGeom prst="rect">
            <a:avLst/>
          </a:prstGeom>
          <a:solidFill>
            <a:srgbClr val="B4A7D6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3" name="Shape 403"/>
          <p:cNvSpPr/>
          <p:nvPr/>
        </p:nvSpPr>
        <p:spPr>
          <a:xfrm>
            <a:off x="7540823" y="4207064"/>
            <a:ext cx="178500" cy="179100"/>
          </a:xfrm>
          <a:prstGeom prst="rect">
            <a:avLst/>
          </a:prstGeom>
          <a:solidFill>
            <a:srgbClr val="CCCCCC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4" name="Shape 404"/>
          <p:cNvSpPr/>
          <p:nvPr/>
        </p:nvSpPr>
        <p:spPr>
          <a:xfrm>
            <a:off x="7719361" y="4207064"/>
            <a:ext cx="178500" cy="179100"/>
          </a:xfrm>
          <a:prstGeom prst="rect">
            <a:avLst/>
          </a:prstGeom>
          <a:solidFill>
            <a:srgbClr val="B4A7D6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5" name="Shape 405"/>
          <p:cNvSpPr/>
          <p:nvPr/>
        </p:nvSpPr>
        <p:spPr>
          <a:xfrm>
            <a:off x="7897899" y="4207064"/>
            <a:ext cx="178500" cy="179100"/>
          </a:xfrm>
          <a:prstGeom prst="rect">
            <a:avLst/>
          </a:prstGeom>
          <a:solidFill>
            <a:srgbClr val="CCCCCC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/>
          <p:nvPr/>
        </p:nvSpPr>
        <p:spPr>
          <a:xfrm>
            <a:off x="8079216" y="4207064"/>
            <a:ext cx="178500" cy="179100"/>
          </a:xfrm>
          <a:prstGeom prst="rect">
            <a:avLst/>
          </a:prstGeom>
          <a:solidFill>
            <a:srgbClr val="CCCCCC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7" name="Shape 407"/>
          <p:cNvSpPr/>
          <p:nvPr/>
        </p:nvSpPr>
        <p:spPr>
          <a:xfrm>
            <a:off x="8257755" y="4207064"/>
            <a:ext cx="178500" cy="179100"/>
          </a:xfrm>
          <a:prstGeom prst="rect">
            <a:avLst/>
          </a:prstGeom>
          <a:solidFill>
            <a:srgbClr val="B4A7D6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8" name="Shape 408"/>
          <p:cNvSpPr/>
          <p:nvPr/>
        </p:nvSpPr>
        <p:spPr>
          <a:xfrm>
            <a:off x="8436293" y="4207064"/>
            <a:ext cx="178500" cy="179100"/>
          </a:xfrm>
          <a:prstGeom prst="rect">
            <a:avLst/>
          </a:prstGeom>
          <a:solidFill>
            <a:srgbClr val="CCCCCC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9" name="Shape 409"/>
          <p:cNvSpPr/>
          <p:nvPr/>
        </p:nvSpPr>
        <p:spPr>
          <a:xfrm>
            <a:off x="8614831" y="4207064"/>
            <a:ext cx="178500" cy="179100"/>
          </a:xfrm>
          <a:prstGeom prst="rect">
            <a:avLst/>
          </a:prstGeom>
          <a:solidFill>
            <a:srgbClr val="CCCCCC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410" name="Shape 410"/>
          <p:cNvGrpSpPr/>
          <p:nvPr/>
        </p:nvGrpSpPr>
        <p:grpSpPr>
          <a:xfrm>
            <a:off x="6942109" y="4704314"/>
            <a:ext cx="714152" cy="179038"/>
            <a:chOff x="875425" y="3664350"/>
            <a:chExt cx="1131600" cy="246000"/>
          </a:xfrm>
        </p:grpSpPr>
        <p:sp>
          <p:nvSpPr>
            <p:cNvPr id="411" name="Shape 411"/>
            <p:cNvSpPr/>
            <p:nvPr/>
          </p:nvSpPr>
          <p:spPr>
            <a:xfrm>
              <a:off x="875425" y="3664350"/>
              <a:ext cx="282900" cy="246000"/>
            </a:xfrm>
            <a:prstGeom prst="rect">
              <a:avLst/>
            </a:prstGeom>
            <a:solidFill>
              <a:srgbClr val="B4A7D6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>
              <a:off x="1158325" y="3664350"/>
              <a:ext cx="282900" cy="246000"/>
            </a:xfrm>
            <a:prstGeom prst="rect">
              <a:avLst/>
            </a:prstGeom>
            <a:solidFill>
              <a:srgbClr val="B4A7D6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3" name="Shape 413"/>
            <p:cNvSpPr/>
            <p:nvPr/>
          </p:nvSpPr>
          <p:spPr>
            <a:xfrm>
              <a:off x="1441225" y="3664350"/>
              <a:ext cx="282900" cy="246000"/>
            </a:xfrm>
            <a:prstGeom prst="rect">
              <a:avLst/>
            </a:prstGeom>
            <a:solidFill>
              <a:srgbClr val="B4A7D6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>
              <a:off x="1724125" y="3664350"/>
              <a:ext cx="282900" cy="246000"/>
            </a:xfrm>
            <a:prstGeom prst="rect">
              <a:avLst/>
            </a:prstGeom>
            <a:solidFill>
              <a:srgbClr val="B4A7D6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cxnSp>
        <p:nvCxnSpPr>
          <p:cNvPr id="415" name="Shape 415"/>
          <p:cNvCxnSpPr>
            <a:stCxn id="411" idx="0"/>
            <a:endCxn id="400" idx="2"/>
          </p:cNvCxnSpPr>
          <p:nvPr/>
        </p:nvCxnSpPr>
        <p:spPr>
          <a:xfrm rot="10800000" flipH="1">
            <a:off x="7031378" y="4386314"/>
            <a:ext cx="63000" cy="3180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16" name="Shape 416"/>
          <p:cNvCxnSpPr>
            <a:stCxn id="412" idx="0"/>
            <a:endCxn id="402" idx="2"/>
          </p:cNvCxnSpPr>
          <p:nvPr/>
        </p:nvCxnSpPr>
        <p:spPr>
          <a:xfrm rot="10800000" flipH="1">
            <a:off x="7209917" y="4386314"/>
            <a:ext cx="241500" cy="3180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17" name="Shape 417"/>
          <p:cNvCxnSpPr>
            <a:stCxn id="413" idx="0"/>
            <a:endCxn id="404" idx="2"/>
          </p:cNvCxnSpPr>
          <p:nvPr/>
        </p:nvCxnSpPr>
        <p:spPr>
          <a:xfrm rot="10800000" flipH="1">
            <a:off x="7388455" y="4386314"/>
            <a:ext cx="420300" cy="3180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418" name="Shape 418"/>
          <p:cNvCxnSpPr>
            <a:stCxn id="414" idx="0"/>
            <a:endCxn id="407" idx="2"/>
          </p:cNvCxnSpPr>
          <p:nvPr/>
        </p:nvCxnSpPr>
        <p:spPr>
          <a:xfrm rot="10800000" flipH="1">
            <a:off x="7566993" y="4386314"/>
            <a:ext cx="780000" cy="3180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419" name="Shape 419"/>
          <p:cNvSpPr txBox="1"/>
          <p:nvPr/>
        </p:nvSpPr>
        <p:spPr>
          <a:xfrm>
            <a:off x="6759662" y="1655112"/>
            <a:ext cx="714300" cy="25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1000">
                <a:latin typeface="Source Code Pro"/>
                <a:ea typeface="Source Code Pro"/>
                <a:cs typeface="Source Code Pro"/>
                <a:sym typeface="Source Code Pro"/>
              </a:rPr>
              <a:t>Get()</a:t>
            </a:r>
          </a:p>
        </p:txBody>
      </p:sp>
      <p:sp>
        <p:nvSpPr>
          <p:cNvPr id="420" name="Shape 420"/>
          <p:cNvSpPr txBox="1"/>
          <p:nvPr/>
        </p:nvSpPr>
        <p:spPr>
          <a:xfrm>
            <a:off x="7887525" y="1655137"/>
            <a:ext cx="714300" cy="25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000">
                <a:latin typeface="Source Code Pro"/>
                <a:ea typeface="Source Code Pro"/>
                <a:cs typeface="Source Code Pro"/>
                <a:sym typeface="Source Code Pro"/>
              </a:rPr>
              <a:t>Set()</a:t>
            </a:r>
          </a:p>
        </p:txBody>
      </p:sp>
      <p:sp>
        <p:nvSpPr>
          <p:cNvPr id="421" name="Shape 421"/>
          <p:cNvSpPr txBox="1"/>
          <p:nvPr/>
        </p:nvSpPr>
        <p:spPr>
          <a:xfrm>
            <a:off x="7220674" y="2844050"/>
            <a:ext cx="1028100" cy="25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000">
                <a:latin typeface="Source Code Pro"/>
                <a:ea typeface="Source Code Pro"/>
                <a:cs typeface="Source Code Pro"/>
                <a:sym typeface="Source Code Pro"/>
              </a:rPr>
              <a:t>Gather()</a:t>
            </a:r>
          </a:p>
        </p:txBody>
      </p:sp>
      <p:sp>
        <p:nvSpPr>
          <p:cNvPr id="422" name="Shape 422"/>
          <p:cNvSpPr txBox="1"/>
          <p:nvPr/>
        </p:nvSpPr>
        <p:spPr>
          <a:xfrm>
            <a:off x="7209924" y="3935825"/>
            <a:ext cx="1028100" cy="25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000">
                <a:latin typeface="Source Code Pro"/>
                <a:ea typeface="Source Code Pro"/>
                <a:cs typeface="Source Code Pro"/>
                <a:sym typeface="Source Code Pro"/>
              </a:rPr>
              <a:t>Scatter()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7982105" y="5063593"/>
            <a:ext cx="780000" cy="25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000">
                <a:latin typeface="Source Code Pro"/>
                <a:ea typeface="Source Code Pro"/>
                <a:cs typeface="Source Code Pro"/>
                <a:sym typeface="Source Code Pro"/>
              </a:rPr>
              <a:t>Blend()</a:t>
            </a:r>
          </a:p>
        </p:txBody>
      </p:sp>
      <p:sp>
        <p:nvSpPr>
          <p:cNvPr id="424" name="Shape 424"/>
          <p:cNvSpPr txBox="1"/>
          <p:nvPr/>
        </p:nvSpPr>
        <p:spPr>
          <a:xfrm>
            <a:off x="6578329" y="5313191"/>
            <a:ext cx="1281900" cy="25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000">
                <a:latin typeface="Source Code Pro"/>
                <a:ea typeface="Source Code Pro"/>
                <a:cs typeface="Source Code Pro"/>
                <a:sym typeface="Source Code Pro"/>
              </a:rPr>
              <a:t>MaskedAssign()</a:t>
            </a:r>
          </a:p>
        </p:txBody>
      </p:sp>
      <p:sp>
        <p:nvSpPr>
          <p:cNvPr id="425" name="Shape 425"/>
          <p:cNvSpPr txBox="1"/>
          <p:nvPr/>
        </p:nvSpPr>
        <p:spPr>
          <a:xfrm>
            <a:off x="7533081" y="5887818"/>
            <a:ext cx="522600" cy="18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000">
                <a:latin typeface="Source Code Pro"/>
                <a:ea typeface="Source Code Pro"/>
                <a:cs typeface="Source Code Pro"/>
                <a:sym typeface="Source Code Pro"/>
              </a:rPr>
              <a:t>mask</a:t>
            </a:r>
          </a:p>
        </p:txBody>
      </p:sp>
      <p:grpSp>
        <p:nvGrpSpPr>
          <p:cNvPr id="426" name="Shape 426"/>
          <p:cNvGrpSpPr/>
          <p:nvPr/>
        </p:nvGrpSpPr>
        <p:grpSpPr>
          <a:xfrm>
            <a:off x="6850342" y="5944413"/>
            <a:ext cx="714152" cy="99088"/>
            <a:chOff x="875425" y="3664350"/>
            <a:chExt cx="1131600" cy="246000"/>
          </a:xfrm>
        </p:grpSpPr>
        <p:sp>
          <p:nvSpPr>
            <p:cNvPr id="336" name="Shape 336"/>
            <p:cNvSpPr/>
            <p:nvPr/>
          </p:nvSpPr>
          <p:spPr>
            <a:xfrm>
              <a:off x="875425" y="3664350"/>
              <a:ext cx="282900" cy="246000"/>
            </a:xfrm>
            <a:prstGeom prst="rect">
              <a:avLst/>
            </a:prstGeom>
            <a:solidFill>
              <a:srgbClr val="E06666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7" name="Shape 427"/>
            <p:cNvSpPr/>
            <p:nvPr/>
          </p:nvSpPr>
          <p:spPr>
            <a:xfrm>
              <a:off x="1158325" y="3664350"/>
              <a:ext cx="282900" cy="246000"/>
            </a:xfrm>
            <a:prstGeom prst="rect">
              <a:avLst/>
            </a:prstGeom>
            <a:solidFill>
              <a:srgbClr val="6FA8DC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1441225" y="3664350"/>
              <a:ext cx="282900" cy="246000"/>
            </a:xfrm>
            <a:prstGeom prst="rect">
              <a:avLst/>
            </a:prstGeom>
            <a:solidFill>
              <a:srgbClr val="E06666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8" name="Shape 428"/>
            <p:cNvSpPr/>
            <p:nvPr/>
          </p:nvSpPr>
          <p:spPr>
            <a:xfrm>
              <a:off x="1724125" y="3664350"/>
              <a:ext cx="282900" cy="246000"/>
            </a:xfrm>
            <a:prstGeom prst="rect">
              <a:avLst/>
            </a:prstGeom>
            <a:solidFill>
              <a:srgbClr val="6FA8DC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08723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Portable SIMD with VecCore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261" y="1298884"/>
            <a:ext cx="8732026" cy="2265917"/>
          </a:xfrm>
        </p:spPr>
        <p:txBody>
          <a:bodyPr/>
          <a:lstStyle/>
          <a:p>
            <a:r>
              <a:rPr lang="en-US" dirty="0" smtClean="0"/>
              <a:t>Need: common source for scalar/vector CPU, GPU (CUDA)</a:t>
            </a:r>
          </a:p>
          <a:p>
            <a:r>
              <a:rPr lang="en-US" dirty="0" smtClean="0"/>
              <a:t>Seek near-native performance (near ‘</a:t>
            </a:r>
            <a:r>
              <a:rPr lang="en-US" dirty="0" err="1" smtClean="0"/>
              <a:t>intrinsics</a:t>
            </a:r>
            <a:r>
              <a:rPr lang="en-US" dirty="0" smtClean="0"/>
              <a:t>’)</a:t>
            </a:r>
          </a:p>
          <a:p>
            <a:r>
              <a:rPr lang="en-US" dirty="0" smtClean="0"/>
              <a:t>Used </a:t>
            </a:r>
            <a:r>
              <a:rPr lang="en-US" dirty="0"/>
              <a:t>C</a:t>
            </a:r>
            <a:r>
              <a:rPr lang="en-US" dirty="0" smtClean="0"/>
              <a:t>++ templates and created concept of ‘</a:t>
            </a:r>
            <a:r>
              <a:rPr lang="en-US" b="1" dirty="0" smtClean="0"/>
              <a:t>backend</a:t>
            </a:r>
            <a:r>
              <a:rPr lang="en-US" dirty="0" smtClean="0"/>
              <a:t>’</a:t>
            </a:r>
          </a:p>
          <a:p>
            <a:pPr lvl="1"/>
            <a:r>
              <a:rPr lang="en-US" dirty="0" smtClean="0"/>
              <a:t>Abstraction of (scalar </a:t>
            </a:r>
            <a:r>
              <a:rPr lang="en-US" dirty="0"/>
              <a:t>&amp; </a:t>
            </a:r>
            <a:r>
              <a:rPr lang="en-US" dirty="0" smtClean="0"/>
              <a:t>vector) versions of (types &amp; operations)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61103" y="6492894"/>
            <a:ext cx="1298863" cy="365125"/>
          </a:xfrm>
        </p:spPr>
        <p:txBody>
          <a:bodyPr/>
          <a:lstStyle/>
          <a:p>
            <a:r>
              <a:rPr lang="en-US" smtClean="0"/>
              <a:t>geant-dev@cern.ch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11</a:t>
            </a:fld>
            <a:endParaRPr lang="en-US"/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327267" y="3564787"/>
            <a:ext cx="3093228" cy="2733644"/>
          </a:xfrm>
          <a:prstGeom prst="rect">
            <a:avLst/>
          </a:prstGeom>
        </p:spPr>
        <p:txBody>
          <a:bodyPr vert="horz" lIns="91436" tIns="45718" rIns="91436" bIns="45718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80000"/>
              <a:buFont typeface="LucidaGrande" charset="0"/>
              <a:buChar char="▶"/>
              <a:defRPr lang="en-US"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1pPr>
            <a:lvl2pPr marL="685800" indent="-336550" algn="l" defTabSz="914400" rtl="0" eaLnBrk="1" latinLnBrk="0" hangingPunct="1">
              <a:spcBef>
                <a:spcPts val="400"/>
              </a:spcBef>
              <a:buClr>
                <a:schemeClr val="accent1">
                  <a:lumMod val="50000"/>
                </a:schemeClr>
              </a:buClr>
              <a:buSzPct val="80000"/>
              <a:buFont typeface="LucidaGrande" charset="0"/>
              <a:buChar char="●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2pPr>
            <a:lvl3pPr marL="1035050" indent="-34925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80000"/>
              <a:buFont typeface="ZapfDingbatsITC" charset="0"/>
              <a:buChar char="✦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3pPr>
            <a:lvl4pPr marL="1371600" indent="-336550" algn="l" defTabSz="914400" rtl="0" eaLnBrk="1" latinLnBrk="0" hangingPunct="1">
              <a:spcBef>
                <a:spcPts val="200"/>
              </a:spcBef>
              <a:buClr>
                <a:schemeClr val="accent1">
                  <a:lumMod val="50000"/>
                </a:schemeClr>
              </a:buClr>
              <a:buSzPct val="80000"/>
              <a:buFont typeface="ZapfDingbatsITC" charset="0"/>
              <a:buChar char="❖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4pPr>
            <a:lvl5pPr marL="1720850" indent="-349250" algn="l" defTabSz="914400" rtl="0" eaLnBrk="1" latinLnBrk="0" hangingPunct="1">
              <a:spcBef>
                <a:spcPts val="100"/>
              </a:spcBef>
              <a:buClr>
                <a:schemeClr val="accent1"/>
              </a:buClr>
              <a:buFont typeface="MS-Mincho" charset="-128"/>
              <a:buChar char="▻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Vector ‘</a:t>
            </a:r>
            <a:r>
              <a:rPr lang="en-US" dirty="0" err="1" smtClean="0"/>
              <a:t>backends</a:t>
            </a:r>
            <a:r>
              <a:rPr lang="en-US" dirty="0" smtClean="0"/>
              <a:t>’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Vc library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UME::SIMD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‘Loop’ scalar for auto-</a:t>
            </a:r>
            <a:r>
              <a:rPr lang="en-US" dirty="0" err="1" smtClean="0"/>
              <a:t>vectorisataion</a:t>
            </a:r>
            <a:endParaRPr lang="en-US" dirty="0"/>
          </a:p>
          <a:p>
            <a:r>
              <a:rPr lang="en-US" dirty="0" smtClean="0"/>
              <a:t>Other ‘</a:t>
            </a:r>
            <a:r>
              <a:rPr lang="en-US" dirty="0" err="1" smtClean="0"/>
              <a:t>backends</a:t>
            </a:r>
            <a:r>
              <a:rPr lang="en-US" dirty="0" smtClean="0"/>
              <a:t>’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Scalar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CUDA</a:t>
            </a:r>
          </a:p>
          <a:p>
            <a:endParaRPr lang="en-US" dirty="0"/>
          </a:p>
        </p:txBody>
      </p:sp>
      <p:sp>
        <p:nvSpPr>
          <p:cNvPr id="8" name="Shape 437"/>
          <p:cNvSpPr txBox="1">
            <a:spLocks noGrp="1"/>
          </p:cNvSpPr>
          <p:nvPr/>
        </p:nvSpPr>
        <p:spPr>
          <a:xfrm>
            <a:off x="3251160" y="3726261"/>
            <a:ext cx="4226400" cy="2572170"/>
          </a:xfrm>
          <a:prstGeom prst="rect">
            <a:avLst/>
          </a:prstGeom>
          <a:solidFill>
            <a:srgbClr val="ECF5FF"/>
          </a:solidFill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159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⬜"/>
              <a:defRPr sz="20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44061"/>
              </a:buClr>
              <a:buSzPct val="100000"/>
              <a:buFont typeface="Noto Sans Symbols"/>
              <a:buChar char="⬜"/>
              <a:defRPr sz="20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35050" marR="0" lvl="2" indent="-2222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⬜"/>
              <a:defRPr sz="20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44061"/>
              </a:buClr>
              <a:buSzPct val="100000"/>
              <a:buFont typeface="Noto Sans Symbols"/>
              <a:buChar char="⬜"/>
              <a:defRPr sz="20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20850" marR="0" lvl="4" indent="-2222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⬜"/>
              <a:defRPr sz="20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5813" marR="0" lvl="5" indent="-23971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44061"/>
              </a:buClr>
              <a:buSzPct val="1000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055813" marR="0" lvl="6" indent="-23971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055813" marR="0" lvl="7" indent="-23971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44061"/>
              </a:buClr>
              <a:buSzPct val="1000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055813" marR="0" lvl="8" indent="-23971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r>
              <a:rPr lang="en-US" sz="900" dirty="0">
                <a:solidFill>
                  <a:srgbClr val="0B539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#include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9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&lt;Vc/Vc&gt;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namespace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vecCore {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template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&lt;</a:t>
            </a: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typename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T&gt; </a:t>
            </a: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struct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TypeTraits&lt;Vc::Vector&lt;T&gt;&gt; {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ScalarType = T;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MaskType   = </a:t>
            </a: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typename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Vc::Vector&lt;T&gt;::MaskType;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IndexType  = </a:t>
            </a: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typename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Vc::Vector&lt;T&gt;::IndexType;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};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namespace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backend {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template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&lt;</a:t>
            </a: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typename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T = Real_s&gt; </a:t>
            </a: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class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VcVectorT {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public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: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Real_v   = Vc::Vector&lt;T&gt;;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Float_v  = Vc::Vector&lt;Float_s&gt;;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Double_v = Vc::Vector&lt;Double_s&gt;;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endParaRPr lang="en-US" sz="900" dirty="0">
              <a:solidFill>
                <a:srgbClr val="3D85C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" name="Shape 439"/>
          <p:cNvSpPr txBox="1"/>
          <p:nvPr/>
        </p:nvSpPr>
        <p:spPr>
          <a:xfrm>
            <a:off x="3251169" y="3391195"/>
            <a:ext cx="2341267" cy="3273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Vc::Vector Backend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4895" y="6492880"/>
            <a:ext cx="22013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Shape 437"/>
          <p:cNvSpPr txBox="1">
            <a:spLocks noGrp="1"/>
          </p:cNvSpPr>
          <p:nvPr/>
        </p:nvSpPr>
        <p:spPr>
          <a:xfrm>
            <a:off x="6422652" y="4026492"/>
            <a:ext cx="2636640" cy="2271953"/>
          </a:xfrm>
          <a:prstGeom prst="rect">
            <a:avLst/>
          </a:prstGeom>
          <a:solidFill>
            <a:srgbClr val="ECF5FF"/>
          </a:solidFill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159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⬜"/>
              <a:defRPr sz="20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44061"/>
              </a:buClr>
              <a:buSzPct val="100000"/>
              <a:buFont typeface="Noto Sans Symbols"/>
              <a:buChar char="⬜"/>
              <a:defRPr sz="20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35050" marR="0" lvl="2" indent="-2222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⬜"/>
              <a:defRPr sz="20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44061"/>
              </a:buClr>
              <a:buSzPct val="100000"/>
              <a:buFont typeface="Noto Sans Symbols"/>
              <a:buChar char="⬜"/>
              <a:defRPr sz="20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20850" marR="0" lvl="4" indent="-2222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⬜"/>
              <a:defRPr sz="20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5813" marR="0" lvl="5" indent="-23971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44061"/>
              </a:buClr>
              <a:buSzPct val="1000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055813" marR="0" lvl="6" indent="-23971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055813" marR="0" lvl="7" indent="-23971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44061"/>
              </a:buClr>
              <a:buSzPct val="1000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055813" marR="0" lvl="8" indent="-23971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r>
              <a:rPr lang="en-US" sz="900" dirty="0" smtClean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using</a:t>
            </a:r>
            <a:r>
              <a:rPr lang="en-US" sz="900" dirty="0" smtClean="0"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Int_v   = Vc::Vector&lt;Int_s&gt;;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Int32_v = Vc::Vector&lt;Int32_s&gt;;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Int64_v = Vc::Vector&lt;Int64_s&gt;;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UInt_v   = Vc::Vector&lt;UInt_s&gt;;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UInt32_v = Vc::Vector&lt;UInt32_s&gt;;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UInt64_v = Vc::Vector&lt;UInt64_s&gt;;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};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VcVector = VcVectorT&lt;&gt;;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} </a:t>
            </a:r>
            <a:r>
              <a:rPr lang="en-US" sz="900" dirty="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// namespace backend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} </a:t>
            </a:r>
            <a:r>
              <a:rPr lang="en-US" sz="900" dirty="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// namespace vecCore</a:t>
            </a:r>
          </a:p>
        </p:txBody>
      </p:sp>
    </p:spTree>
    <p:extLst>
      <p:ext uri="{BB962C8B-B14F-4D97-AF65-F5344CB8AC3E}">
        <p14:creationId xmlns:p14="http://schemas.microsoft.com/office/powerpoint/2010/main" val="278827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>
            <a:spLocks noGrp="1"/>
          </p:cNvSpPr>
          <p:nvPr>
            <p:ph type="title"/>
          </p:nvPr>
        </p:nvSpPr>
        <p:spPr>
          <a:xfrm>
            <a:off x="0" y="570700"/>
            <a:ext cx="8913900" cy="914400"/>
          </a:xfrm>
          <a:prstGeom prst="rect">
            <a:avLst/>
          </a:prstGeom>
        </p:spPr>
        <p:txBody>
          <a:bodyPr lIns="91421" tIns="91421" rIns="91421" bIns="91421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	Code Example: Quadratic Solver</a:t>
            </a:r>
          </a:p>
        </p:txBody>
      </p:sp>
      <p:sp>
        <p:nvSpPr>
          <p:cNvPr id="446" name="Shape 446"/>
          <p:cNvSpPr txBox="1">
            <a:spLocks noGrp="1"/>
          </p:cNvSpPr>
          <p:nvPr>
            <p:ph type="sldNum" idx="12"/>
          </p:nvPr>
        </p:nvSpPr>
        <p:spPr>
          <a:xfrm>
            <a:off x="8789225" y="6674975"/>
            <a:ext cx="386100" cy="183000"/>
          </a:xfrm>
          <a:prstGeom prst="rect">
            <a:avLst/>
          </a:prstGeom>
        </p:spPr>
        <p:txBody>
          <a:bodyPr lIns="91421" tIns="45698" rIns="91421" bIns="45698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12</a:t>
            </a:fld>
            <a:endParaRPr lang="en-US" dirty="0"/>
          </a:p>
        </p:txBody>
      </p:sp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158867" y="1861589"/>
            <a:ext cx="4003911" cy="4619400"/>
          </a:xfrm>
          <a:prstGeom prst="rect">
            <a:avLst/>
          </a:prstGeom>
          <a:solidFill>
            <a:srgbClr val="ECF5FF"/>
          </a:solidFill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1" tIns="91421" rIns="91421" bIns="91421" anchor="ctr" anchorCtr="0">
            <a:noAutofit/>
          </a:bodyPr>
          <a:lstStyle/>
          <a:p>
            <a:pPr marL="457180" indent="0">
              <a:spcBef>
                <a:spcPts val="0"/>
              </a:spcBef>
              <a:buNone/>
            </a:pPr>
            <a:r>
              <a:rPr lang="en-US" sz="13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template</a:t>
            </a: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&lt;</a:t>
            </a:r>
            <a:r>
              <a:rPr lang="en-US" sz="13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typename</a:t>
            </a: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T&gt; </a:t>
            </a:r>
            <a:r>
              <a:rPr lang="en-US" sz="13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int</a:t>
            </a: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QuadSolve(T a, T b, T c, T &amp;x1, T &amp;x2)</a:t>
            </a:r>
            <a:b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{</a:t>
            </a:r>
            <a:b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 T delta = b * b - </a:t>
            </a:r>
            <a:r>
              <a:rPr lang="en-US" sz="13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4.0</a:t>
            </a: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* a * c;</a:t>
            </a:r>
            <a:b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13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if</a:t>
            </a: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(delta &lt; </a:t>
            </a:r>
            <a:r>
              <a:rPr lang="en-US" sz="13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0.0</a:t>
            </a: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) </a:t>
            </a:r>
            <a:r>
              <a:rPr lang="en-US" sz="13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return</a:t>
            </a: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3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0</a:t>
            </a: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;</a:t>
            </a:r>
            <a:b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13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if</a:t>
            </a: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(delta &lt; std::numeric_limits&lt;T&gt;::epsilon()) {</a:t>
            </a:r>
            <a:b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   x1 = x2 = -</a:t>
            </a:r>
            <a:r>
              <a:rPr lang="en-US" sz="13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0.5</a:t>
            </a: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* b / a;</a:t>
            </a:r>
            <a:b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   </a:t>
            </a:r>
            <a:r>
              <a:rPr lang="en-US" sz="13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return</a:t>
            </a: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1;</a:t>
            </a:r>
            <a:b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 }</a:t>
            </a:r>
            <a:b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13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if</a:t>
            </a: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(b &gt;= </a:t>
            </a:r>
            <a:r>
              <a:rPr lang="en-US" sz="13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0.0</a:t>
            </a: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) {</a:t>
            </a:r>
            <a:b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   x1 = -</a:t>
            </a:r>
            <a:r>
              <a:rPr lang="en-US" sz="13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0.5</a:t>
            </a: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* (b + std::sqrt(delta)) / a;</a:t>
            </a:r>
            <a:b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   x2 = c / (a * x1);</a:t>
            </a:r>
            <a:b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 } </a:t>
            </a:r>
            <a:r>
              <a:rPr lang="en-US" sz="13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else</a:t>
            </a: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{</a:t>
            </a:r>
            <a:b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   x2 = -</a:t>
            </a:r>
            <a:r>
              <a:rPr lang="en-US" sz="13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0.5</a:t>
            </a: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* (b - std::sqrt(delta)) / a;</a:t>
            </a:r>
            <a:b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   x1 = c / (a * x2);</a:t>
            </a:r>
            <a:b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 }</a:t>
            </a:r>
            <a:b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13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return</a:t>
            </a: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3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</a:t>
            </a: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;</a:t>
            </a:r>
            <a:b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300" dirty="0">
                <a:latin typeface="Source Code Pro"/>
                <a:ea typeface="Source Code Pro"/>
                <a:cs typeface="Source Code Pro"/>
                <a:sym typeface="Source Code Pro"/>
              </a:rPr>
              <a:t>}</a:t>
            </a:r>
          </a:p>
        </p:txBody>
      </p:sp>
      <p:sp>
        <p:nvSpPr>
          <p:cNvPr id="448" name="Shape 448"/>
          <p:cNvSpPr txBox="1"/>
          <p:nvPr/>
        </p:nvSpPr>
        <p:spPr>
          <a:xfrm>
            <a:off x="328200" y="1561300"/>
            <a:ext cx="3527778" cy="32280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algn="ctr"/>
            <a:r>
              <a:rPr lang="en-US" b="1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Simple Implementation</a:t>
            </a:r>
          </a:p>
        </p:txBody>
      </p:sp>
      <p:sp>
        <p:nvSpPr>
          <p:cNvPr id="6" name="Shape 484"/>
          <p:cNvSpPr txBox="1">
            <a:spLocks/>
          </p:cNvSpPr>
          <p:nvPr/>
        </p:nvSpPr>
        <p:spPr>
          <a:xfrm>
            <a:off x="4392206" y="1872889"/>
            <a:ext cx="6233467" cy="4815600"/>
          </a:xfrm>
          <a:prstGeom prst="rect">
            <a:avLst/>
          </a:prstGeom>
          <a:solidFill>
            <a:srgbClr val="ECF5FF"/>
          </a:solidFill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91425" rIns="91425" bIns="91425" rtlCol="0" anchor="ctr" anchorCtr="0">
            <a:noAutofit/>
          </a:bodyPr>
          <a:lstStyle>
            <a:lvl1pPr marL="342885" indent="-342885" algn="l" defTabSz="91436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685770" indent="-336536" algn="l" defTabSz="91436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2pPr>
            <a:lvl3pPr marL="1035004" indent="-349234" algn="l" defTabSz="91436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3pPr>
            <a:lvl4pPr marL="1371540" indent="-336536" algn="l" defTabSz="91436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4pPr>
            <a:lvl5pPr marL="1720774" indent="-349234" algn="l" defTabSz="91436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5pPr>
            <a:lvl6pPr marL="2055723" indent="-344472" algn="l" defTabSz="91436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607" indent="-344472" algn="l" defTabSz="91436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080" indent="-344472" algn="l" defTabSz="91436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552" indent="-344472" algn="l" defTabSz="91436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spcBef>
                <a:spcPts val="0"/>
              </a:spcBef>
              <a:buFont typeface="Wingdings 2" pitchFamily="18" charset="2"/>
              <a:buNone/>
            </a:pPr>
            <a:r>
              <a:rPr lang="en-US" sz="1100" dirty="0" smtClean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template</a:t>
            </a: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&lt;</a:t>
            </a:r>
            <a:r>
              <a:rPr lang="en-US" sz="1100" dirty="0" smtClean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typename</a:t>
            </a: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Float_v, </a:t>
            </a:r>
            <a:r>
              <a:rPr lang="en-US" sz="1100" dirty="0" smtClean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typename</a:t>
            </a: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Int32_v&gt;</a:t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void</a:t>
            </a: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QuadSolveVecCore(Float_v </a:t>
            </a:r>
            <a:r>
              <a:rPr lang="en-US" sz="1100" dirty="0" smtClean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const</a:t>
            </a: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&amp;a, Float_v </a:t>
            </a:r>
            <a:r>
              <a:rPr lang="en-US" sz="1100" dirty="0" smtClean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const</a:t>
            </a: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&amp;b, </a:t>
            </a:r>
          </a:p>
          <a:p>
            <a:pPr marL="457200" indent="0">
              <a:spcBef>
                <a:spcPts val="0"/>
              </a:spcBef>
              <a:buFont typeface="Wingdings 2" pitchFamily="18" charset="2"/>
              <a:buNone/>
            </a:pPr>
            <a:r>
              <a:rPr lang="en-US" sz="1100" dirty="0"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                    Float_v </a:t>
            </a:r>
            <a:r>
              <a:rPr lang="en-US" sz="1100" dirty="0" smtClean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const</a:t>
            </a: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&amp;c, </a:t>
            </a:r>
          </a:p>
          <a:p>
            <a:pPr marL="457200" indent="0">
              <a:spcBef>
                <a:spcPts val="0"/>
              </a:spcBef>
              <a:buFont typeface="Wingdings 2" pitchFamily="18" charset="2"/>
              <a:buNone/>
            </a:pP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                     Float_v &amp;x1, Float_v &amp;x2, Int32_v &amp;roots)</a:t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{</a:t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 Float_v a_inv = Float_v(</a:t>
            </a:r>
            <a:r>
              <a:rPr lang="en-US" sz="1100" dirty="0" smtClean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1.0f</a:t>
            </a: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) / a;</a:t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 Float_v delta = b * b - Float_v(</a:t>
            </a:r>
            <a:r>
              <a:rPr lang="en-US" sz="1100" dirty="0" smtClean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4.0f</a:t>
            </a: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) * a * c;</a:t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 Mask&lt;Float_v&gt; mask0(delta &lt; Float_v(</a:t>
            </a:r>
            <a:r>
              <a:rPr lang="en-US" sz="1100" dirty="0" smtClean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0.0f</a:t>
            </a: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));</a:t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 Mask&lt;Float_v&gt; mask2(delta &gt;= NumericLimits&lt;Float_v&gt;::Epsilon());</a:t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 Float_v root1 = Float_v(-</a:t>
            </a:r>
            <a:r>
              <a:rPr lang="en-US" sz="1100" dirty="0" smtClean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0.5f</a:t>
            </a: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) * (b + math::Sign(b) * math::Sqrt(delta));</a:t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 Float_v root2 = c / root1;</a:t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 root1         = root1 * a_inv;</a:t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 MaskedAssign(x1, mask2, root1);</a:t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 MaskedAssign(x2, mask2, root2);</a:t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 roots = Blend(Mask&lt;Int32_v&gt;(mask2), Int32_v(</a:t>
            </a:r>
            <a:r>
              <a:rPr lang="en-US" sz="1100" dirty="0" smtClean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</a:t>
            </a: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), Int32_v(</a:t>
            </a:r>
            <a:r>
              <a:rPr lang="en-US" sz="1100" dirty="0" smtClean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0</a:t>
            </a: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));</a:t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</a:p>
          <a:p>
            <a:pPr marL="457200" indent="0">
              <a:spcBef>
                <a:spcPts val="0"/>
              </a:spcBef>
              <a:buFont typeface="Wingdings 2" pitchFamily="18" charset="2"/>
              <a:buNone/>
            </a:pP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 Mask&lt;Float_v&gt; mask1 = !(mask2 || mask0);</a:t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1100" dirty="0" smtClean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if</a:t>
            </a: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(MaskEmpty(mask1)) </a:t>
            </a:r>
            <a:r>
              <a:rPr lang="en-US" sz="1100" dirty="0" smtClean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return</a:t>
            </a: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;</a:t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 root1 = Float_v(-0.5f) * b * a_inv;</a:t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 MaskedAssign(roots, Mask&lt;Int32_v&gt;(mask1), Int32_v(</a:t>
            </a:r>
            <a:r>
              <a:rPr lang="en-US" sz="1100" dirty="0" smtClean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</a:t>
            </a: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));</a:t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 MaskedAssign(x1, mask1, root1);</a:t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  MaskedAssign(x2, mask1, root1);</a:t>
            </a:r>
            <a:b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 smtClean="0">
                <a:latin typeface="Source Code Pro"/>
                <a:ea typeface="Source Code Pro"/>
                <a:cs typeface="Source Code Pro"/>
                <a:sym typeface="Source Code Pro"/>
              </a:rPr>
              <a:t>}</a:t>
            </a:r>
            <a:endParaRPr lang="en-US" sz="1100" dirty="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" name="Shape 485"/>
          <p:cNvSpPr txBox="1"/>
          <p:nvPr/>
        </p:nvSpPr>
        <p:spPr>
          <a:xfrm>
            <a:off x="3855985" y="1550089"/>
            <a:ext cx="6233467" cy="32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VecCore API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995056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VecGeom: Requirements + Goals</a:t>
            </a:r>
          </a:p>
        </p:txBody>
      </p:sp>
      <p:sp>
        <p:nvSpPr>
          <p:cNvPr id="201" name="Shape 201"/>
          <p:cNvSpPr>
            <a:spLocks noGrp="1"/>
          </p:cNvSpPr>
          <p:nvPr>
            <p:ph type="body" idx="1"/>
          </p:nvPr>
        </p:nvSpPr>
        <p:spPr>
          <a:xfrm>
            <a:off x="181502" y="1231485"/>
            <a:ext cx="8711442" cy="5315789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314911" indent="-314911" defTabSz="839764">
              <a:spcBef>
                <a:spcPts val="1806"/>
              </a:spcBef>
              <a:defRPr sz="5248" b="1"/>
            </a:pPr>
            <a:r>
              <a:rPr dirty="0"/>
              <a:t>Geometry is one of the most important pillars of simulation</a:t>
            </a:r>
          </a:p>
          <a:p>
            <a:pPr marL="314911" indent="-314911" defTabSz="839764">
              <a:spcBef>
                <a:spcPts val="1806"/>
              </a:spcBef>
              <a:defRPr sz="5248" b="1"/>
            </a:pPr>
            <a:r>
              <a:rPr dirty="0"/>
              <a:t>GeantV needs geometry library …</a:t>
            </a:r>
          </a:p>
          <a:p>
            <a:pPr marL="481902" lvl="1" indent="-361624" defTabSz="839764">
              <a:spcBef>
                <a:spcPts val="1806"/>
              </a:spcBef>
              <a:defRPr sz="4264"/>
            </a:pPr>
            <a:r>
              <a:rPr dirty="0"/>
              <a:t>able to handle baskets/vectors of tracks in all algorithmic parts (basket API)</a:t>
            </a:r>
          </a:p>
          <a:p>
            <a:pPr marL="481902" lvl="1" indent="-361624" defTabSz="839764">
              <a:spcBef>
                <a:spcPts val="1806"/>
              </a:spcBef>
              <a:defRPr sz="4264"/>
            </a:pPr>
            <a:r>
              <a:rPr dirty="0"/>
              <a:t>designed for any heavily multi-threaded frameworks, allowing for rapid track/context switches</a:t>
            </a:r>
          </a:p>
          <a:p>
            <a:pPr marL="481902" lvl="1" indent="-361624" defTabSz="839764">
              <a:spcBef>
                <a:spcPts val="1806"/>
              </a:spcBef>
              <a:defRPr sz="4264"/>
            </a:pPr>
            <a:r>
              <a:rPr dirty="0"/>
              <a:t>able to compile/run on accelerators (GPU, KNL, …) and take advantage of their specificity</a:t>
            </a:r>
          </a:p>
          <a:p>
            <a:pPr marL="314911" indent="-314911" defTabSz="839764">
              <a:spcBef>
                <a:spcPts val="1806"/>
              </a:spcBef>
              <a:defRPr sz="5248" b="1"/>
            </a:pPr>
            <a:r>
              <a:rPr dirty="0"/>
              <a:t>Target performance and SIMD acceleration in all aspects</a:t>
            </a:r>
          </a:p>
          <a:p>
            <a:pPr marL="481902" lvl="1" indent="-361624" defTabSz="839764">
              <a:spcBef>
                <a:spcPts val="1806"/>
              </a:spcBef>
              <a:defRPr sz="4264"/>
            </a:pPr>
            <a:r>
              <a:rPr dirty="0"/>
              <a:t>Target SIMD speedup by handling vectors of tracks</a:t>
            </a:r>
          </a:p>
          <a:p>
            <a:pPr marL="481902" lvl="1" indent="-361624" defTabSz="839764">
              <a:spcBef>
                <a:spcPts val="1806"/>
              </a:spcBef>
              <a:defRPr sz="4264"/>
            </a:pPr>
            <a:r>
              <a:rPr dirty="0"/>
              <a:t>Or SIMD speedup of complex algorithm handling one track (internal vectorization)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4294967295"/>
          </p:nvPr>
        </p:nvSpPr>
        <p:spPr>
          <a:xfrm>
            <a:off x="8943999" y="6614492"/>
            <a:ext cx="148990" cy="2743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05" tIns="19202" rIns="38405" bIns="19202"/>
          <a:lstStyle/>
          <a:p>
            <a:fld id="{86CB4B4D-7CA3-9044-876B-883B54F8677D}" type="slidenum"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852465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build="p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274" y="5362222"/>
            <a:ext cx="8397641" cy="90411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80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Screenshot 2016-11-03 15.06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61594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27268" y="5136444"/>
            <a:ext cx="4766844" cy="1016000"/>
          </a:xfrm>
        </p:spPr>
        <p:txBody>
          <a:bodyPr/>
          <a:lstStyle/>
          <a:p>
            <a:r>
              <a:rPr lang="en-US" dirty="0" smtClean="0"/>
              <a:t>Typical </a:t>
            </a:r>
            <a:r>
              <a:rPr lang="en-US" dirty="0" err="1" smtClean="0"/>
              <a:t>algorithic</a:t>
            </a:r>
            <a:r>
              <a:rPr lang="en-US" dirty="0" smtClean="0"/>
              <a:t> </a:t>
            </a:r>
            <a:r>
              <a:rPr lang="en-US" dirty="0" err="1" smtClean="0"/>
              <a:t>pipleline</a:t>
            </a:r>
            <a:r>
              <a:rPr lang="en-US" dirty="0" smtClean="0"/>
              <a:t> in navigation</a:t>
            </a:r>
            <a:endParaRPr lang="en-US" dirty="0"/>
          </a:p>
        </p:txBody>
      </p:sp>
      <p:sp>
        <p:nvSpPr>
          <p:cNvPr id="8" name="Trapezoid 7"/>
          <p:cNvSpPr/>
          <p:nvPr/>
        </p:nvSpPr>
        <p:spPr>
          <a:xfrm rot="10800000">
            <a:off x="4938888" y="4961594"/>
            <a:ext cx="3810000" cy="151967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nip Same Side Corner Rectangle 8"/>
          <p:cNvSpPr/>
          <p:nvPr/>
        </p:nvSpPr>
        <p:spPr>
          <a:xfrm>
            <a:off x="6350002" y="5898459"/>
            <a:ext cx="1199444" cy="596931"/>
          </a:xfrm>
          <a:prstGeom prst="snip2Same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/>
          <p:cNvSpPr/>
          <p:nvPr/>
        </p:nvSpPr>
        <p:spPr>
          <a:xfrm>
            <a:off x="7648223" y="5108236"/>
            <a:ext cx="888999" cy="776111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e 10"/>
          <p:cNvSpPr/>
          <p:nvPr/>
        </p:nvSpPr>
        <p:spPr>
          <a:xfrm rot="5400000">
            <a:off x="5602111" y="5129395"/>
            <a:ext cx="536222" cy="550334"/>
          </a:xfrm>
          <a:prstGeom prst="pi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>
            <a:endCxn id="34" idx="2"/>
          </p:cNvCxnSpPr>
          <p:nvPr/>
        </p:nvCxnSpPr>
        <p:spPr>
          <a:xfrm flipV="1">
            <a:off x="6039558" y="4961595"/>
            <a:ext cx="720352" cy="10779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305778" y="4961595"/>
            <a:ext cx="650520" cy="1357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10" idx="1"/>
          </p:cNvCxnSpPr>
          <p:nvPr/>
        </p:nvCxnSpPr>
        <p:spPr>
          <a:xfrm flipV="1">
            <a:off x="7920573" y="5884347"/>
            <a:ext cx="422627" cy="5065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5870224" y="5517444"/>
            <a:ext cx="1298222" cy="3668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5098345" y="5630332"/>
            <a:ext cx="1251656" cy="4092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458178" y="5898459"/>
            <a:ext cx="498120" cy="5729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0" idx="4"/>
          </p:cNvCxnSpPr>
          <p:nvPr/>
        </p:nvCxnSpPr>
        <p:spPr>
          <a:xfrm flipV="1">
            <a:off x="6646334" y="5108222"/>
            <a:ext cx="1195917" cy="7761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ight Triangle 33"/>
          <p:cNvSpPr/>
          <p:nvPr/>
        </p:nvSpPr>
        <p:spPr>
          <a:xfrm rot="5400000">
            <a:off x="6774222" y="4947294"/>
            <a:ext cx="477992" cy="506621"/>
          </a:xfrm>
          <a:prstGeom prst="rt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7168444" y="5122334"/>
            <a:ext cx="479778" cy="2116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6145389" y="5260622"/>
            <a:ext cx="614518" cy="733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6039558" y="4961609"/>
            <a:ext cx="310444" cy="2990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5098344" y="5672680"/>
            <a:ext cx="2549878" cy="2116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253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15235" y="3599158"/>
            <a:ext cx="1036651" cy="2949645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Shape 434"/>
          <p:cNvSpPr>
            <a:spLocks noGrp="1"/>
          </p:cNvSpPr>
          <p:nvPr>
            <p:ph type="title"/>
          </p:nvPr>
        </p:nvSpPr>
        <p:spPr>
          <a:xfrm>
            <a:off x="490670" y="103112"/>
            <a:ext cx="8913813" cy="9144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VecGeom: Improving each </a:t>
            </a:r>
            <a:r>
              <a:rPr dirty="0" smtClean="0"/>
              <a:t>Shape</a:t>
            </a:r>
            <a:endParaRPr dirty="0"/>
          </a:p>
        </p:txBody>
      </p:sp>
      <p:sp>
        <p:nvSpPr>
          <p:cNvPr id="435" name="Shape 435"/>
          <p:cNvSpPr>
            <a:spLocks noGrp="1"/>
          </p:cNvSpPr>
          <p:nvPr>
            <p:ph type="body" sz="quarter" idx="1"/>
          </p:nvPr>
        </p:nvSpPr>
        <p:spPr>
          <a:xfrm>
            <a:off x="198281" y="1177724"/>
            <a:ext cx="3971819" cy="1828239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84038" indent="-384038">
              <a:defRPr sz="4200"/>
            </a:pPr>
            <a:r>
              <a:rPr b="1" dirty="0"/>
              <a:t>Better algorithms</a:t>
            </a:r>
            <a:r>
              <a:rPr dirty="0"/>
              <a:t> compared to previous implementations </a:t>
            </a:r>
          </a:p>
          <a:p>
            <a:pPr marL="384038" indent="-384038">
              <a:defRPr sz="4200"/>
            </a:pPr>
            <a:r>
              <a:rPr b="1" dirty="0"/>
              <a:t>Basket interface</a:t>
            </a:r>
            <a:r>
              <a:rPr dirty="0"/>
              <a:t> with SIMD gains      (in simple geometry primitives)  </a:t>
            </a:r>
          </a:p>
        </p:txBody>
      </p:sp>
      <p:sp>
        <p:nvSpPr>
          <p:cNvPr id="436" name="Shape 436"/>
          <p:cNvSpPr>
            <a:spLocks noGrp="1"/>
          </p:cNvSpPr>
          <p:nvPr>
            <p:ph type="sldNum" sz="quarter" idx="4294967295"/>
          </p:nvPr>
        </p:nvSpPr>
        <p:spPr>
          <a:xfrm>
            <a:off x="8917605" y="6614496"/>
            <a:ext cx="201778" cy="2743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05" tIns="19202" rIns="38405" bIns="19202"/>
          <a:lstStyle/>
          <a:p>
            <a:fld id="{86CB4B4D-7CA3-9044-876B-883B54F8677D}" type="slidenum">
              <a:t>16</a:t>
            </a:fld>
            <a:endParaRPr/>
          </a:p>
        </p:txBody>
      </p:sp>
      <p:graphicFrame>
        <p:nvGraphicFramePr>
          <p:cNvPr id="437" name="Chart 437"/>
          <p:cNvGraphicFramePr/>
          <p:nvPr>
            <p:extLst>
              <p:ext uri="{D42A27DB-BD31-4B8C-83A1-F6EECF244321}">
                <p14:modId xmlns:p14="http://schemas.microsoft.com/office/powerpoint/2010/main" val="3261857356"/>
              </p:ext>
            </p:extLst>
          </p:nvPr>
        </p:nvGraphicFramePr>
        <p:xfrm>
          <a:off x="-1" y="2710987"/>
          <a:ext cx="5194002" cy="3663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39" name="Shape 439"/>
          <p:cNvSpPr/>
          <p:nvPr/>
        </p:nvSpPr>
        <p:spPr>
          <a:xfrm>
            <a:off x="873907" y="6389396"/>
            <a:ext cx="4677974" cy="411189"/>
          </a:xfrm>
          <a:prstGeom prst="rect">
            <a:avLst/>
          </a:prstGeom>
          <a:solidFill>
            <a:schemeClr val="bg1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1206" tIns="51206" rIns="51206" bIns="51206">
            <a:spAutoFit/>
          </a:bodyPr>
          <a:lstStyle>
            <a:lvl1pPr>
              <a:defRPr sz="2400">
                <a:latin typeface="Clear Sans"/>
                <a:ea typeface="Clear Sans"/>
                <a:cs typeface="Clear Sans"/>
                <a:sym typeface="Clear Sans"/>
              </a:defRPr>
            </a:lvl1pPr>
          </a:lstStyle>
          <a:p>
            <a:r>
              <a:rPr sz="2000" dirty="0" smtClean="0"/>
              <a:t>Time for </a:t>
            </a:r>
            <a:r>
              <a:rPr sz="2000" dirty="0"/>
              <a:t>a tube </a:t>
            </a:r>
            <a:r>
              <a:rPr sz="2000" dirty="0" smtClean="0"/>
              <a:t>segment</a:t>
            </a:r>
            <a:r>
              <a:rPr lang="en-US" sz="2000" dirty="0" smtClean="0"/>
              <a:t>’s key methods</a:t>
            </a:r>
            <a:endParaRPr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1853138" y="2039964"/>
            <a:ext cx="2648829" cy="3679015"/>
            <a:chOff x="1853136" y="2039963"/>
            <a:chExt cx="2648829" cy="3679015"/>
          </a:xfrm>
        </p:grpSpPr>
        <p:sp>
          <p:nvSpPr>
            <p:cNvPr id="440" name="Shape 440"/>
            <p:cNvSpPr/>
            <p:nvPr/>
          </p:nvSpPr>
          <p:spPr>
            <a:xfrm>
              <a:off x="4138050" y="2039963"/>
              <a:ext cx="223871" cy="464821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r>
                <a:rPr lang="en-US" dirty="0" smtClean="0"/>
                <a:t> </a:t>
              </a:r>
              <a:r>
                <a:rPr dirty="0" smtClean="0"/>
                <a:t>2</a:t>
              </a:r>
              <a:endParaRPr dirty="0"/>
            </a:p>
          </p:txBody>
        </p:sp>
        <p:grpSp>
          <p:nvGrpSpPr>
            <p:cNvPr id="448" name="Group 448"/>
            <p:cNvGrpSpPr/>
            <p:nvPr/>
          </p:nvGrpSpPr>
          <p:grpSpPr>
            <a:xfrm>
              <a:off x="1853136" y="3868132"/>
              <a:ext cx="2648829" cy="1850846"/>
              <a:chOff x="0" y="0"/>
              <a:chExt cx="5615137" cy="3701691"/>
            </a:xfrm>
          </p:grpSpPr>
          <p:sp>
            <p:nvSpPr>
              <p:cNvPr id="441" name="Shape 441"/>
              <p:cNvSpPr/>
              <p:nvPr/>
            </p:nvSpPr>
            <p:spPr>
              <a:xfrm flipH="1">
                <a:off x="2791693" y="1748455"/>
                <a:ext cx="1" cy="1828801"/>
              </a:xfrm>
              <a:prstGeom prst="line">
                <a:avLst/>
              </a:prstGeom>
              <a:noFill/>
              <a:ln w="63500" cap="flat">
                <a:solidFill>
                  <a:schemeClr val="accent1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2" name="Shape 442"/>
              <p:cNvSpPr/>
              <p:nvPr/>
            </p:nvSpPr>
            <p:spPr>
              <a:xfrm>
                <a:off x="2554406" y="724787"/>
                <a:ext cx="474575" cy="929641"/>
              </a:xfrm>
              <a:prstGeom prst="rect">
                <a:avLst/>
              </a:pr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r>
                  <a:rPr lang="en-US" dirty="0" smtClean="0"/>
                  <a:t> </a:t>
                </a:r>
                <a:r>
                  <a:rPr dirty="0" smtClean="0"/>
                  <a:t>2</a:t>
                </a:r>
                <a:endParaRPr dirty="0"/>
              </a:p>
            </p:txBody>
          </p:sp>
          <p:grpSp>
            <p:nvGrpSpPr>
              <p:cNvPr id="445" name="Group 445"/>
              <p:cNvGrpSpPr/>
              <p:nvPr/>
            </p:nvGrpSpPr>
            <p:grpSpPr>
              <a:xfrm>
                <a:off x="0" y="0"/>
                <a:ext cx="474574" cy="2821804"/>
                <a:chOff x="0" y="0"/>
                <a:chExt cx="474573" cy="2821803"/>
              </a:xfrm>
            </p:grpSpPr>
            <p:sp>
              <p:nvSpPr>
                <p:cNvPr id="443" name="Shape 443"/>
                <p:cNvSpPr/>
                <p:nvPr/>
              </p:nvSpPr>
              <p:spPr>
                <a:xfrm flipH="1">
                  <a:off x="237286" y="993003"/>
                  <a:ext cx="1" cy="1828801"/>
                </a:xfrm>
                <a:prstGeom prst="line">
                  <a:avLst/>
                </a:prstGeom>
                <a:noFill/>
                <a:ln w="63500" cap="flat">
                  <a:solidFill>
                    <a:schemeClr val="accent1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4" name="Shape 444"/>
                <p:cNvSpPr/>
                <p:nvPr/>
              </p:nvSpPr>
              <p:spPr>
                <a:xfrm>
                  <a:off x="0" y="0"/>
                  <a:ext cx="474574" cy="929641"/>
                </a:xfrm>
                <a:prstGeom prst="rect">
                  <a:avLst/>
                </a:prstGeom>
                <a:solidFill>
                  <a:srgbClr val="FFFFFF"/>
                </a:solidFill>
                <a:ln w="63500" cap="flat">
                  <a:solidFill>
                    <a:schemeClr val="accent1"/>
                  </a:solidFill>
                  <a:prstDash val="solid"/>
                  <a:round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r>
                    <a:rPr lang="en-US" dirty="0" smtClean="0"/>
                    <a:t> </a:t>
                  </a:r>
                  <a:r>
                    <a:rPr dirty="0" smtClean="0"/>
                    <a:t>2</a:t>
                  </a:r>
                  <a:endParaRPr dirty="0"/>
                </a:p>
              </p:txBody>
            </p:sp>
          </p:grpSp>
          <p:sp>
            <p:nvSpPr>
              <p:cNvPr id="446" name="Shape 446"/>
              <p:cNvSpPr/>
              <p:nvPr/>
            </p:nvSpPr>
            <p:spPr>
              <a:xfrm>
                <a:off x="5377850" y="1872891"/>
                <a:ext cx="1" cy="1828801"/>
              </a:xfrm>
              <a:prstGeom prst="line">
                <a:avLst/>
              </a:prstGeom>
              <a:noFill/>
              <a:ln w="63500" cap="flat">
                <a:solidFill>
                  <a:schemeClr val="accent1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7" name="Shape 447"/>
              <p:cNvSpPr/>
              <p:nvPr/>
            </p:nvSpPr>
            <p:spPr>
              <a:xfrm>
                <a:off x="5140564" y="702612"/>
                <a:ext cx="474574" cy="929641"/>
              </a:xfrm>
              <a:prstGeom prst="rect">
                <a:avLst/>
              </a:pr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r>
                  <a:rPr lang="en-US" dirty="0" smtClean="0"/>
                  <a:t> </a:t>
                </a:r>
                <a:r>
                  <a:rPr dirty="0" smtClean="0"/>
                  <a:t>2</a:t>
                </a:r>
                <a:endParaRPr dirty="0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649288" y="1394555"/>
            <a:ext cx="2729423" cy="3928979"/>
            <a:chOff x="1649279" y="1394541"/>
            <a:chExt cx="2729423" cy="3928979"/>
          </a:xfrm>
        </p:grpSpPr>
        <p:sp>
          <p:nvSpPr>
            <p:cNvPr id="450" name="Shape 450"/>
            <p:cNvSpPr/>
            <p:nvPr/>
          </p:nvSpPr>
          <p:spPr>
            <a:xfrm>
              <a:off x="4157006" y="1394541"/>
              <a:ext cx="221696" cy="464821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r>
                <a:rPr lang="en-US" dirty="0" smtClean="0"/>
                <a:t> </a:t>
              </a:r>
              <a:r>
                <a:rPr dirty="0" smtClean="0"/>
                <a:t>1</a:t>
              </a:r>
              <a:endParaRPr dirty="0"/>
            </a:p>
          </p:txBody>
        </p:sp>
        <p:grpSp>
          <p:nvGrpSpPr>
            <p:cNvPr id="460" name="Group 460"/>
            <p:cNvGrpSpPr/>
            <p:nvPr/>
          </p:nvGrpSpPr>
          <p:grpSpPr>
            <a:xfrm>
              <a:off x="1649279" y="3139262"/>
              <a:ext cx="2599618" cy="2184258"/>
              <a:chOff x="0" y="0"/>
              <a:chExt cx="5564882" cy="4368512"/>
            </a:xfrm>
          </p:grpSpPr>
          <p:grpSp>
            <p:nvGrpSpPr>
              <p:cNvPr id="453" name="Group 453"/>
              <p:cNvGrpSpPr/>
              <p:nvPr/>
            </p:nvGrpSpPr>
            <p:grpSpPr>
              <a:xfrm>
                <a:off x="0" y="0"/>
                <a:ext cx="474574" cy="2916381"/>
                <a:chOff x="0" y="0"/>
                <a:chExt cx="474573" cy="2916380"/>
              </a:xfrm>
            </p:grpSpPr>
            <p:sp>
              <p:nvSpPr>
                <p:cNvPr id="451" name="Shape 451"/>
                <p:cNvSpPr/>
                <p:nvPr/>
              </p:nvSpPr>
              <p:spPr>
                <a:xfrm flipH="1">
                  <a:off x="237286" y="1087580"/>
                  <a:ext cx="1" cy="1828801"/>
                </a:xfrm>
                <a:prstGeom prst="line">
                  <a:avLst/>
                </a:prstGeom>
                <a:noFill/>
                <a:ln w="63500" cap="flat">
                  <a:solidFill>
                    <a:schemeClr val="accent1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2" name="Shape 452"/>
                <p:cNvSpPr/>
                <p:nvPr/>
              </p:nvSpPr>
              <p:spPr>
                <a:xfrm>
                  <a:off x="0" y="0"/>
                  <a:ext cx="474574" cy="929641"/>
                </a:xfrm>
                <a:prstGeom prst="rect">
                  <a:avLst/>
                </a:prstGeom>
                <a:solidFill>
                  <a:srgbClr val="FFFFFF"/>
                </a:solidFill>
                <a:ln w="63500" cap="flat">
                  <a:solidFill>
                    <a:schemeClr val="accent1"/>
                  </a:solidFill>
                  <a:prstDash val="solid"/>
                  <a:round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r>
                    <a:rPr lang="en-US" dirty="0" smtClean="0"/>
                    <a:t> </a:t>
                  </a:r>
                  <a:r>
                    <a:rPr dirty="0" smtClean="0"/>
                    <a:t>1</a:t>
                  </a:r>
                  <a:endParaRPr dirty="0"/>
                </a:p>
              </p:txBody>
            </p:sp>
          </p:grpSp>
          <p:grpSp>
            <p:nvGrpSpPr>
              <p:cNvPr id="456" name="Group 456"/>
              <p:cNvGrpSpPr/>
              <p:nvPr/>
            </p:nvGrpSpPr>
            <p:grpSpPr>
              <a:xfrm>
                <a:off x="2488143" y="1195191"/>
                <a:ext cx="474574" cy="2916381"/>
                <a:chOff x="0" y="0"/>
                <a:chExt cx="474573" cy="2916380"/>
              </a:xfrm>
            </p:grpSpPr>
            <p:sp>
              <p:nvSpPr>
                <p:cNvPr id="454" name="Shape 454"/>
                <p:cNvSpPr/>
                <p:nvPr/>
              </p:nvSpPr>
              <p:spPr>
                <a:xfrm flipH="1">
                  <a:off x="237286" y="1087580"/>
                  <a:ext cx="1" cy="1828801"/>
                </a:xfrm>
                <a:prstGeom prst="line">
                  <a:avLst/>
                </a:prstGeom>
                <a:noFill/>
                <a:ln w="63500" cap="flat">
                  <a:solidFill>
                    <a:schemeClr val="accent1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5" name="Shape 455"/>
                <p:cNvSpPr/>
                <p:nvPr/>
              </p:nvSpPr>
              <p:spPr>
                <a:xfrm>
                  <a:off x="0" y="0"/>
                  <a:ext cx="474574" cy="929641"/>
                </a:xfrm>
                <a:prstGeom prst="rect">
                  <a:avLst/>
                </a:prstGeom>
                <a:solidFill>
                  <a:srgbClr val="FFFFFF"/>
                </a:solidFill>
                <a:ln w="63500" cap="flat">
                  <a:solidFill>
                    <a:schemeClr val="accent1"/>
                  </a:solidFill>
                  <a:prstDash val="solid"/>
                  <a:round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r>
                    <a:rPr lang="en-US" dirty="0" smtClean="0"/>
                    <a:t> </a:t>
                  </a:r>
                  <a:r>
                    <a:rPr dirty="0" smtClean="0"/>
                    <a:t>1</a:t>
                  </a:r>
                  <a:endParaRPr dirty="0"/>
                </a:p>
              </p:txBody>
            </p:sp>
          </p:grpSp>
          <p:grpSp>
            <p:nvGrpSpPr>
              <p:cNvPr id="459" name="Group 459"/>
              <p:cNvGrpSpPr/>
              <p:nvPr/>
            </p:nvGrpSpPr>
            <p:grpSpPr>
              <a:xfrm>
                <a:off x="5090309" y="1452132"/>
                <a:ext cx="474574" cy="2916381"/>
                <a:chOff x="0" y="0"/>
                <a:chExt cx="474573" cy="2916380"/>
              </a:xfrm>
            </p:grpSpPr>
            <p:sp>
              <p:nvSpPr>
                <p:cNvPr id="457" name="Shape 457"/>
                <p:cNvSpPr/>
                <p:nvPr/>
              </p:nvSpPr>
              <p:spPr>
                <a:xfrm flipH="1">
                  <a:off x="237286" y="1087580"/>
                  <a:ext cx="1" cy="1828801"/>
                </a:xfrm>
                <a:prstGeom prst="line">
                  <a:avLst/>
                </a:prstGeom>
                <a:noFill/>
                <a:ln w="63500" cap="flat">
                  <a:solidFill>
                    <a:schemeClr val="accent1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8" name="Shape 458"/>
                <p:cNvSpPr/>
                <p:nvPr/>
              </p:nvSpPr>
              <p:spPr>
                <a:xfrm>
                  <a:off x="0" y="0"/>
                  <a:ext cx="474574" cy="929641"/>
                </a:xfrm>
                <a:prstGeom prst="rect">
                  <a:avLst/>
                </a:prstGeom>
                <a:solidFill>
                  <a:srgbClr val="FFFFFF"/>
                </a:solidFill>
                <a:ln w="63500" cap="flat">
                  <a:solidFill>
                    <a:schemeClr val="accent1"/>
                  </a:solidFill>
                  <a:prstDash val="solid"/>
                  <a:round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r>
                    <a:rPr lang="en-US" dirty="0" smtClean="0"/>
                    <a:t> </a:t>
                  </a:r>
                  <a:r>
                    <a:rPr dirty="0" smtClean="0"/>
                    <a:t>1</a:t>
                  </a:r>
                  <a:endParaRPr dirty="0"/>
                </a:p>
              </p:txBody>
            </p:sp>
          </p:grpSp>
        </p:grpSp>
      </p:grpSp>
      <p:sp>
        <p:nvSpPr>
          <p:cNvPr id="462" name="Shape 462"/>
          <p:cNvSpPr/>
          <p:nvPr/>
        </p:nvSpPr>
        <p:spPr>
          <a:xfrm>
            <a:off x="4760207" y="1211891"/>
            <a:ext cx="4644270" cy="130014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21919" tIns="121919" rIns="121919" bIns="121919" numCol="1" anchor="t">
            <a:noAutofit/>
          </a:bodyPr>
          <a:lstStyle/>
          <a:p>
            <a:pPr marL="384038" indent="-384038" defTabSz="1024102">
              <a:lnSpc>
                <a:spcPct val="90000"/>
              </a:lnSpc>
              <a:spcBef>
                <a:spcPts val="2226"/>
              </a:spcBef>
              <a:buClr>
                <a:schemeClr val="accent1"/>
              </a:buClr>
              <a:buSzPct val="100000"/>
              <a:buFont typeface="Wingdings 2"/>
              <a:buChar char=""/>
              <a:defRPr sz="420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sz="2000" b="1" dirty="0"/>
              <a:t>Portable code</a:t>
            </a:r>
            <a:r>
              <a:rPr sz="2000" dirty="0"/>
              <a:t> (CPU and GPU/CUDA)</a:t>
            </a:r>
          </a:p>
          <a:p>
            <a:pPr marL="384038" indent="-384038" defTabSz="1024102">
              <a:lnSpc>
                <a:spcPct val="80000"/>
              </a:lnSpc>
              <a:spcBef>
                <a:spcPts val="2226"/>
              </a:spcBef>
              <a:buClr>
                <a:schemeClr val="accent1"/>
              </a:buClr>
              <a:buSzPct val="100000"/>
              <a:buFont typeface="Wingdings 2"/>
              <a:buChar char=""/>
              <a:defRPr sz="420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sz="2000" b="1" dirty="0"/>
              <a:t>Portable</a:t>
            </a:r>
            <a:r>
              <a:rPr sz="2000" dirty="0"/>
              <a:t> </a:t>
            </a:r>
            <a:r>
              <a:rPr sz="2000" b="1" dirty="0"/>
              <a:t>SIMD</a:t>
            </a:r>
            <a:r>
              <a:rPr sz="2000" dirty="0"/>
              <a:t> (SSE to AVX-512)</a:t>
            </a:r>
          </a:p>
        </p:txBody>
      </p:sp>
      <p:graphicFrame>
        <p:nvGraphicFramePr>
          <p:cNvPr id="463" name="Table 463"/>
          <p:cNvGraphicFramePr/>
          <p:nvPr>
            <p:extLst>
              <p:ext uri="{D42A27DB-BD31-4B8C-83A1-F6EECF244321}">
                <p14:modId xmlns:p14="http://schemas.microsoft.com/office/powerpoint/2010/main" val="2101684703"/>
              </p:ext>
            </p:extLst>
          </p:nvPr>
        </p:nvGraphicFramePr>
        <p:xfrm>
          <a:off x="5551876" y="3879470"/>
          <a:ext cx="3507410" cy="2669318"/>
        </p:xfrm>
        <a:graphic>
          <a:graphicData uri="http://schemas.openxmlformats.org/drawingml/2006/table">
            <a:tbl>
              <a:tblPr bandRow="1"/>
              <a:tblGrid>
                <a:gridCol w="817410"/>
                <a:gridCol w="663468"/>
                <a:gridCol w="614501"/>
                <a:gridCol w="579740"/>
                <a:gridCol w="832291"/>
              </a:tblGrid>
              <a:tr h="671417">
                <a:tc>
                  <a:txBody>
                    <a:bodyPr/>
                    <a:lstStyle/>
                    <a:p>
                      <a:pPr defTabSz="2438338">
                        <a:defRPr sz="3800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endParaRPr sz="2000" dirty="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2438338">
                        <a:defRPr sz="1800"/>
                      </a:pPr>
                      <a:r>
                        <a:rPr sz="2000" dirty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SSE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2438338">
                        <a:defRPr sz="1800"/>
                      </a:pPr>
                      <a:r>
                        <a:rPr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AVX</a:t>
                      </a:r>
                      <a:endParaRPr lang="en-US" sz="2000" dirty="0" smtClean="0"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  <a:p>
                      <a:pPr algn="ctr" defTabSz="2438338">
                        <a:defRPr sz="1800"/>
                      </a:pPr>
                      <a:r>
                        <a:rPr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</a:t>
                      </a:r>
                      <a:endParaRPr sz="2000" dirty="0"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2438338">
                        <a:defRPr sz="1800"/>
                      </a:pPr>
                      <a:r>
                        <a:rPr sz="2000" dirty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AVX-512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2438338">
                        <a:defRPr sz="1800"/>
                      </a:pPr>
                      <a:r>
                        <a:rPr sz="2000" dirty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CUDA</a:t>
                      </a:r>
                    </a:p>
                  </a:txBody>
                  <a:tcPr marL="0" marR="0" marT="0" marB="0" horzOverflow="overflow"/>
                </a:tc>
              </a:tr>
              <a:tr h="665967">
                <a:tc>
                  <a:txBody>
                    <a:bodyPr/>
                    <a:lstStyle/>
                    <a:p>
                      <a:pPr defTabSz="2438338">
                        <a:defRPr sz="1800"/>
                      </a:pPr>
                      <a:r>
                        <a:rPr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Dist</a:t>
                      </a:r>
                      <a:r>
                        <a:rPr lang="en-US"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.</a:t>
                      </a:r>
                      <a:r>
                        <a:rPr lang="en-US" sz="2000" baseline="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 </a:t>
                      </a:r>
                      <a:r>
                        <a:rPr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To</a:t>
                      </a:r>
                      <a:r>
                        <a:rPr lang="en-US"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 </a:t>
                      </a:r>
                      <a:r>
                        <a:rPr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In</a:t>
                      </a:r>
                      <a:endParaRPr sz="2000" dirty="0"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2438338">
                        <a:defRPr sz="1800"/>
                      </a:pPr>
                      <a:r>
                        <a:rPr lang="en-US"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1.6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2438338">
                        <a:defRPr sz="1800"/>
                      </a:pPr>
                      <a:r>
                        <a:rPr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2.</a:t>
                      </a:r>
                      <a:r>
                        <a:rPr lang="en-US"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</a:t>
                      </a:r>
                      <a:endParaRPr sz="2000" dirty="0"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2438338">
                        <a:defRPr sz="1800"/>
                      </a:pPr>
                      <a:r>
                        <a:rPr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2.5</a:t>
                      </a:r>
                      <a:endParaRPr sz="2000" dirty="0"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2438338">
                        <a:defRPr sz="1800"/>
                      </a:pPr>
                      <a:r>
                        <a:rPr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3</a:t>
                      </a:r>
                      <a:r>
                        <a:rPr lang="en-US"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</a:t>
                      </a:r>
                      <a:endParaRPr sz="2000" dirty="0"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0" marR="0" marT="0" marB="0" horzOverflow="overflow"/>
                </a:tc>
              </a:tr>
              <a:tr h="665967">
                <a:tc>
                  <a:txBody>
                    <a:bodyPr/>
                    <a:lstStyle/>
                    <a:p>
                      <a:pPr defTabSz="2438338">
                        <a:defRPr sz="1800"/>
                      </a:pPr>
                      <a:r>
                        <a:rPr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Safety</a:t>
                      </a:r>
                      <a:endParaRPr lang="en-US" sz="2000" dirty="0" smtClean="0"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  <a:p>
                      <a:pPr defTabSz="2438338">
                        <a:defRPr sz="1800"/>
                      </a:pPr>
                      <a:r>
                        <a:rPr lang="en-US"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To In</a:t>
                      </a:r>
                      <a:endParaRPr sz="2000" dirty="0"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2438338">
                        <a:defRPr sz="1800"/>
                      </a:pPr>
                      <a:r>
                        <a:rPr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2.</a:t>
                      </a:r>
                      <a:r>
                        <a:rPr lang="en-US"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4</a:t>
                      </a:r>
                      <a:endParaRPr sz="2000" dirty="0"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2438338">
                        <a:defRPr sz="1800"/>
                      </a:pPr>
                      <a:r>
                        <a:rPr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2.5</a:t>
                      </a:r>
                      <a:endParaRPr sz="2000" dirty="0"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2438338">
                        <a:defRPr sz="1800"/>
                      </a:pPr>
                      <a:r>
                        <a:rPr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3.6</a:t>
                      </a:r>
                      <a:endParaRPr sz="2000" dirty="0"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2438338">
                        <a:defRPr sz="1800"/>
                      </a:pPr>
                      <a:r>
                        <a:rPr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</a:t>
                      </a:r>
                      <a:r>
                        <a:rPr lang="en-US"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</a:t>
                      </a:r>
                      <a:endParaRPr sz="2000" dirty="0"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0" marR="0" marT="0" marB="0" horzOverflow="overflow"/>
                </a:tc>
              </a:tr>
              <a:tr h="665967">
                <a:tc>
                  <a:txBody>
                    <a:bodyPr/>
                    <a:lstStyle/>
                    <a:p>
                      <a:pPr defTabSz="2438338">
                        <a:defRPr sz="1800"/>
                      </a:pPr>
                      <a:r>
                        <a:rPr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Con</a:t>
                      </a:r>
                      <a:r>
                        <a:rPr lang="en-US"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-</a:t>
                      </a:r>
                      <a:r>
                        <a:rPr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tains</a:t>
                      </a:r>
                      <a:endParaRPr sz="2000" dirty="0"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2438338">
                        <a:defRPr sz="1800"/>
                      </a:pPr>
                      <a:r>
                        <a:rPr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1.7</a:t>
                      </a:r>
                      <a:endParaRPr sz="2000" dirty="0"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2438338">
                        <a:defRPr sz="1800"/>
                      </a:pPr>
                      <a:r>
                        <a:rPr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2.</a:t>
                      </a:r>
                      <a:r>
                        <a:rPr lang="en-US"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</a:t>
                      </a:r>
                      <a:endParaRPr sz="2000" dirty="0"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2438338">
                        <a:defRPr sz="1800"/>
                      </a:pPr>
                      <a:r>
                        <a:rPr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3.</a:t>
                      </a:r>
                      <a:r>
                        <a:rPr lang="en-US"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4</a:t>
                      </a:r>
                      <a:endParaRPr sz="2000" dirty="0"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defTabSz="2438338">
                        <a:defRPr sz="1800"/>
                      </a:pPr>
                      <a:r>
                        <a:rPr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</a:t>
                      </a:r>
                      <a:r>
                        <a:rPr lang="en-US" sz="2000" dirty="0" smtClean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4</a:t>
                      </a:r>
                      <a:endParaRPr sz="2000" dirty="0"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0" marR="0" marT="0" marB="0" horzOverflow="overflow"/>
                </a:tc>
              </a:tr>
            </a:tbl>
          </a:graphicData>
        </a:graphic>
      </p:graphicFrame>
      <p:sp>
        <p:nvSpPr>
          <p:cNvPr id="464" name="Shape 464"/>
          <p:cNvSpPr/>
          <p:nvPr/>
        </p:nvSpPr>
        <p:spPr>
          <a:xfrm>
            <a:off x="5796039" y="2433447"/>
            <a:ext cx="3347962" cy="147732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21919" tIns="121919" rIns="121919" bIns="121919" numCol="1" anchor="t">
            <a:spAutoFit/>
          </a:bodyPr>
          <a:lstStyle/>
          <a:p>
            <a:pPr>
              <a:defRPr sz="2800">
                <a:latin typeface="Clear Sans"/>
                <a:ea typeface="Clear Sans"/>
                <a:cs typeface="Clear Sans"/>
                <a:sym typeface="Clear Sans"/>
              </a:defRPr>
            </a:pPr>
            <a:r>
              <a:rPr sz="2000" b="1" dirty="0"/>
              <a:t>Speedup of basket treatment </a:t>
            </a:r>
            <a:r>
              <a:rPr sz="2000" dirty="0"/>
              <a:t>(</a:t>
            </a:r>
            <a:r>
              <a:rPr sz="2000" dirty="0" smtClean="0"/>
              <a:t>100</a:t>
            </a:r>
            <a:r>
              <a:rPr lang="en-US" sz="2000" dirty="0" smtClean="0"/>
              <a:t>,</a:t>
            </a:r>
            <a:r>
              <a:rPr sz="2000" dirty="0" smtClean="0"/>
              <a:t>000 </a:t>
            </a:r>
            <a:r>
              <a:rPr sz="2000" dirty="0"/>
              <a:t>tracks) against VecGeom scalar CPU version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7007" y="6004675"/>
            <a:ext cx="146255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latin typeface="Clear Sans"/>
                <a:cs typeface="Clear Sans"/>
              </a:rPr>
              <a:t>|</a:t>
            </a:r>
            <a:r>
              <a:rPr lang="en-US" sz="1900" dirty="0" err="1" smtClean="0">
                <a:latin typeface="Clear Sans"/>
                <a:cs typeface="Clear Sans"/>
              </a:rPr>
              <a:t>SafetyToIn</a:t>
            </a:r>
            <a:r>
              <a:rPr lang="en-US" sz="1900" dirty="0">
                <a:latin typeface="Clear Sans"/>
                <a:cs typeface="Clear San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10394061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sofia-161007-trap-nthr128.png"/>
          <p:cNvPicPr>
            <a:picLocks noChangeAspect="1"/>
          </p:cNvPicPr>
          <p:nvPr/>
        </p:nvPicPr>
        <p:blipFill>
          <a:blip r:embed="rId2">
            <a:extLst/>
          </a:blip>
          <a:srcRect l="1462" t="8420" r="3309" b="2730"/>
          <a:stretch>
            <a:fillRect/>
          </a:stretch>
        </p:blipFill>
        <p:spPr>
          <a:xfrm>
            <a:off x="2734372" y="3509502"/>
            <a:ext cx="6312632" cy="3279393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GPU</a:t>
            </a:r>
            <a:endParaRPr dirty="0"/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4294967295"/>
          </p:nvPr>
        </p:nvSpPr>
        <p:spPr>
          <a:xfrm>
            <a:off x="-1" y="1244607"/>
            <a:ext cx="2600211" cy="529924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22317" indent="-322317" defTabSz="859514">
              <a:spcBef>
                <a:spcPts val="1800"/>
              </a:spcBef>
              <a:defRPr sz="1879"/>
            </a:pPr>
            <a:r>
              <a:rPr lang="en-US" dirty="0" smtClean="0"/>
              <a:t>Demonstrated that we can use on GPU the </a:t>
            </a:r>
            <a:r>
              <a:rPr b="1" dirty="0" smtClean="0"/>
              <a:t>same</a:t>
            </a:r>
            <a:r>
              <a:rPr lang="en-US" b="1" dirty="0" smtClean="0"/>
              <a:t> source</a:t>
            </a:r>
            <a:r>
              <a:rPr b="1" dirty="0" smtClean="0"/>
              <a:t> </a:t>
            </a:r>
            <a:r>
              <a:rPr dirty="0" smtClean="0"/>
              <a:t>code</a:t>
            </a:r>
            <a:r>
              <a:rPr lang="en-US" dirty="0" smtClean="0"/>
              <a:t> as CPU</a:t>
            </a:r>
            <a:endParaRPr dirty="0"/>
          </a:p>
          <a:p>
            <a:pPr marL="322317" indent="-322317" defTabSz="859514">
              <a:spcBef>
                <a:spcPts val="1800"/>
              </a:spcBef>
              <a:defRPr sz="1879"/>
            </a:pPr>
            <a:r>
              <a:rPr lang="en-US" dirty="0" smtClean="0"/>
              <a:t>Investigated performance s</a:t>
            </a:r>
            <a:r>
              <a:rPr dirty="0" smtClean="0"/>
              <a:t>cal</a:t>
            </a:r>
            <a:r>
              <a:rPr lang="en-US" dirty="0" smtClean="0"/>
              <a:t>ing</a:t>
            </a:r>
            <a:r>
              <a:rPr dirty="0" smtClean="0"/>
              <a:t> </a:t>
            </a:r>
            <a:r>
              <a:rPr dirty="0"/>
              <a:t>with </a:t>
            </a:r>
            <a:r>
              <a:rPr dirty="0" smtClean="0"/>
              <a:t>size</a:t>
            </a:r>
            <a:r>
              <a:rPr lang="en-US" dirty="0" smtClean="0"/>
              <a:t> of input track</a:t>
            </a:r>
          </a:p>
          <a:p>
            <a:pPr marL="322317" indent="-322317" defTabSz="859514">
              <a:spcBef>
                <a:spcPts val="1800"/>
              </a:spcBef>
              <a:defRPr sz="1879"/>
            </a:pPr>
            <a:r>
              <a:rPr lang="en-US" b="1" dirty="0" smtClean="0"/>
              <a:t>Calculation only </a:t>
            </a:r>
            <a:r>
              <a:rPr lang="en-US" dirty="0" smtClean="0"/>
              <a:t>– assume communication is overlapped</a:t>
            </a:r>
            <a:endParaRPr dirty="0"/>
          </a:p>
          <a:p>
            <a:pPr marL="322317" indent="-322317" defTabSz="859514">
              <a:spcBef>
                <a:spcPts val="1800"/>
              </a:spcBef>
              <a:defRPr sz="1879"/>
            </a:pPr>
            <a:r>
              <a:rPr lang="en-US" dirty="0" smtClean="0"/>
              <a:t>’Reasonable’ </a:t>
            </a:r>
            <a:r>
              <a:rPr dirty="0" smtClean="0"/>
              <a:t>x20 </a:t>
            </a:r>
            <a:r>
              <a:rPr dirty="0"/>
              <a:t>speedup </a:t>
            </a:r>
            <a:r>
              <a:rPr lang="en-US" dirty="0" smtClean="0"/>
              <a:t>requires</a:t>
            </a:r>
            <a:r>
              <a:rPr dirty="0" smtClean="0"/>
              <a:t> </a:t>
            </a:r>
            <a:r>
              <a:rPr dirty="0"/>
              <a:t>O(10</a:t>
            </a:r>
            <a:r>
              <a:rPr baseline="31999" dirty="0"/>
              <a:t>4</a:t>
            </a:r>
            <a:r>
              <a:rPr dirty="0"/>
              <a:t>) </a:t>
            </a:r>
            <a:r>
              <a:rPr dirty="0" smtClean="0"/>
              <a:t>tracks</a:t>
            </a:r>
            <a:r>
              <a:rPr lang="en-US" dirty="0" smtClean="0"/>
              <a:t>!</a:t>
            </a:r>
            <a:endParaRPr dirty="0"/>
          </a:p>
        </p:txBody>
      </p:sp>
      <p:sp>
        <p:nvSpPr>
          <p:cNvPr id="269" name="Shape 269"/>
          <p:cNvSpPr/>
          <p:nvPr/>
        </p:nvSpPr>
        <p:spPr>
          <a:xfrm>
            <a:off x="2911975" y="3555178"/>
            <a:ext cx="105192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t>Trapezoid</a:t>
            </a:r>
          </a:p>
        </p:txBody>
      </p:sp>
      <p:pic>
        <p:nvPicPr>
          <p:cNvPr id="270" name="sofia-161008-tube-nthr128.png"/>
          <p:cNvPicPr>
            <a:picLocks noChangeAspect="1"/>
          </p:cNvPicPr>
          <p:nvPr/>
        </p:nvPicPr>
        <p:blipFill>
          <a:blip r:embed="rId3">
            <a:extLst/>
          </a:blip>
          <a:srcRect l="1584" t="8877" r="3130" b="3571"/>
          <a:stretch>
            <a:fillRect/>
          </a:stretch>
        </p:blipFill>
        <p:spPr>
          <a:xfrm>
            <a:off x="2734382" y="107973"/>
            <a:ext cx="6312703" cy="3229597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Shape 271"/>
          <p:cNvSpPr/>
          <p:nvPr/>
        </p:nvSpPr>
        <p:spPr>
          <a:xfrm>
            <a:off x="2886576" y="179091"/>
            <a:ext cx="56832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t>Tube</a:t>
            </a:r>
          </a:p>
        </p:txBody>
      </p:sp>
      <p:sp>
        <p:nvSpPr>
          <p:cNvPr id="272" name="Shape 272"/>
          <p:cNvSpPr/>
          <p:nvPr/>
        </p:nvSpPr>
        <p:spPr>
          <a:xfrm>
            <a:off x="3252326" y="2572173"/>
            <a:ext cx="108441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Contains</a:t>
            </a:r>
          </a:p>
        </p:txBody>
      </p:sp>
      <p:sp>
        <p:nvSpPr>
          <p:cNvPr id="273" name="Shape 273"/>
          <p:cNvSpPr/>
          <p:nvPr/>
        </p:nvSpPr>
        <p:spPr>
          <a:xfrm>
            <a:off x="3252326" y="5647267"/>
            <a:ext cx="108441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Contains</a:t>
            </a:r>
          </a:p>
        </p:txBody>
      </p:sp>
      <p:sp>
        <p:nvSpPr>
          <p:cNvPr id="274" name="Shape 274"/>
          <p:cNvSpPr/>
          <p:nvPr/>
        </p:nvSpPr>
        <p:spPr>
          <a:xfrm>
            <a:off x="5197976" y="2572173"/>
            <a:ext cx="150708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DistanceToIn</a:t>
            </a:r>
          </a:p>
        </p:txBody>
      </p:sp>
      <p:sp>
        <p:nvSpPr>
          <p:cNvPr id="275" name="Shape 275"/>
          <p:cNvSpPr/>
          <p:nvPr/>
        </p:nvSpPr>
        <p:spPr>
          <a:xfrm>
            <a:off x="5197976" y="5748867"/>
            <a:ext cx="150708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DistanceToIn</a:t>
            </a:r>
          </a:p>
        </p:txBody>
      </p:sp>
      <p:sp>
        <p:nvSpPr>
          <p:cNvPr id="276" name="Shape 276"/>
          <p:cNvSpPr/>
          <p:nvPr/>
        </p:nvSpPr>
        <p:spPr>
          <a:xfrm>
            <a:off x="7661775" y="5850467"/>
            <a:ext cx="122056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SafetyToIn</a:t>
            </a:r>
          </a:p>
        </p:txBody>
      </p:sp>
      <p:sp>
        <p:nvSpPr>
          <p:cNvPr id="277" name="Shape 277"/>
          <p:cNvSpPr/>
          <p:nvPr/>
        </p:nvSpPr>
        <p:spPr>
          <a:xfrm>
            <a:off x="7710035" y="2572173"/>
            <a:ext cx="122056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SafetyToIn</a:t>
            </a:r>
          </a:p>
        </p:txBody>
      </p:sp>
      <p:sp>
        <p:nvSpPr>
          <p:cNvPr id="278" name="Shape 278"/>
          <p:cNvSpPr/>
          <p:nvPr/>
        </p:nvSpPr>
        <p:spPr>
          <a:xfrm>
            <a:off x="5167496" y="179091"/>
            <a:ext cx="56832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t>Tube</a:t>
            </a:r>
          </a:p>
        </p:txBody>
      </p:sp>
      <p:sp>
        <p:nvSpPr>
          <p:cNvPr id="279" name="Shape 279"/>
          <p:cNvSpPr/>
          <p:nvPr/>
        </p:nvSpPr>
        <p:spPr>
          <a:xfrm>
            <a:off x="7316336" y="179091"/>
            <a:ext cx="56832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t>Tube</a:t>
            </a:r>
          </a:p>
        </p:txBody>
      </p:sp>
      <p:sp>
        <p:nvSpPr>
          <p:cNvPr id="280" name="Shape 280"/>
          <p:cNvSpPr/>
          <p:nvPr/>
        </p:nvSpPr>
        <p:spPr>
          <a:xfrm>
            <a:off x="5050655" y="3555178"/>
            <a:ext cx="105192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t>Trapezoid</a:t>
            </a:r>
          </a:p>
        </p:txBody>
      </p:sp>
      <p:sp>
        <p:nvSpPr>
          <p:cNvPr id="281" name="Shape 281"/>
          <p:cNvSpPr/>
          <p:nvPr/>
        </p:nvSpPr>
        <p:spPr>
          <a:xfrm>
            <a:off x="7341735" y="3572111"/>
            <a:ext cx="105192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t>Trapezoid</a:t>
            </a:r>
          </a:p>
        </p:txBody>
      </p:sp>
      <p:sp>
        <p:nvSpPr>
          <p:cNvPr id="282" name="Shape 282"/>
          <p:cNvSpPr/>
          <p:nvPr/>
        </p:nvSpPr>
        <p:spPr>
          <a:xfrm>
            <a:off x="3298235" y="3074047"/>
            <a:ext cx="1377117" cy="215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8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4                       </a:t>
            </a:r>
            <a:r>
              <a:t> 10</a:t>
            </a:r>
            <a:r>
              <a:rPr baseline="31999"/>
              <a:t>5</a:t>
            </a:r>
            <a:r>
              <a:t>             10</a:t>
            </a:r>
            <a:r>
              <a:rPr baseline="31999"/>
              <a:t>6</a:t>
            </a:r>
          </a:p>
        </p:txBody>
      </p:sp>
      <p:sp>
        <p:nvSpPr>
          <p:cNvPr id="283" name="Shape 283"/>
          <p:cNvSpPr/>
          <p:nvPr/>
        </p:nvSpPr>
        <p:spPr>
          <a:xfrm>
            <a:off x="5523275" y="3069167"/>
            <a:ext cx="1377117" cy="215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8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4                       </a:t>
            </a:r>
            <a:r>
              <a:t> 10</a:t>
            </a:r>
            <a:r>
              <a:rPr baseline="31999"/>
              <a:t>5</a:t>
            </a:r>
            <a:r>
              <a:t>             10</a:t>
            </a:r>
            <a:r>
              <a:rPr baseline="31999"/>
              <a:t>6</a:t>
            </a:r>
          </a:p>
        </p:txBody>
      </p:sp>
      <p:sp>
        <p:nvSpPr>
          <p:cNvPr id="284" name="Shape 284"/>
          <p:cNvSpPr/>
          <p:nvPr/>
        </p:nvSpPr>
        <p:spPr>
          <a:xfrm>
            <a:off x="7697516" y="3080173"/>
            <a:ext cx="1377117" cy="215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8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4                       </a:t>
            </a:r>
            <a:r>
              <a:t> 10</a:t>
            </a:r>
            <a:r>
              <a:rPr baseline="31999"/>
              <a:t>5</a:t>
            </a:r>
            <a:r>
              <a:t>             10</a:t>
            </a:r>
            <a:r>
              <a:rPr baseline="31999"/>
              <a:t>6</a:t>
            </a:r>
          </a:p>
        </p:txBody>
      </p:sp>
      <p:sp>
        <p:nvSpPr>
          <p:cNvPr id="285" name="Shape 285"/>
          <p:cNvSpPr/>
          <p:nvPr/>
        </p:nvSpPr>
        <p:spPr>
          <a:xfrm>
            <a:off x="3298235" y="6485467"/>
            <a:ext cx="1377117" cy="215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8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4                       </a:t>
            </a:r>
            <a:r>
              <a:t> 10</a:t>
            </a:r>
            <a:r>
              <a:rPr baseline="31999"/>
              <a:t>5</a:t>
            </a:r>
            <a:r>
              <a:t>             10</a:t>
            </a:r>
            <a:r>
              <a:rPr baseline="31999"/>
              <a:t>6</a:t>
            </a:r>
          </a:p>
        </p:txBody>
      </p:sp>
      <p:sp>
        <p:nvSpPr>
          <p:cNvPr id="286" name="Shape 286"/>
          <p:cNvSpPr/>
          <p:nvPr/>
        </p:nvSpPr>
        <p:spPr>
          <a:xfrm>
            <a:off x="5510573" y="6485467"/>
            <a:ext cx="1377117" cy="215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8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4                       </a:t>
            </a:r>
            <a:r>
              <a:t> 10</a:t>
            </a:r>
            <a:r>
              <a:rPr baseline="31999"/>
              <a:t>5</a:t>
            </a:r>
            <a:r>
              <a:t>             10</a:t>
            </a:r>
            <a:r>
              <a:rPr baseline="31999"/>
              <a:t>6</a:t>
            </a:r>
          </a:p>
        </p:txBody>
      </p:sp>
      <p:sp>
        <p:nvSpPr>
          <p:cNvPr id="287" name="Shape 287"/>
          <p:cNvSpPr/>
          <p:nvPr/>
        </p:nvSpPr>
        <p:spPr>
          <a:xfrm>
            <a:off x="7735616" y="6487479"/>
            <a:ext cx="1377117" cy="215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8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4                       </a:t>
            </a:r>
            <a:r>
              <a:t> 10</a:t>
            </a:r>
            <a:r>
              <a:rPr baseline="31999"/>
              <a:t>5</a:t>
            </a:r>
            <a:r>
              <a:t>             10</a:t>
            </a:r>
            <a:r>
              <a:rPr baseline="31999"/>
              <a:t>6</a:t>
            </a:r>
          </a:p>
        </p:txBody>
      </p:sp>
      <p:sp>
        <p:nvSpPr>
          <p:cNvPr id="288" name="Shape 288"/>
          <p:cNvSpPr/>
          <p:nvPr/>
        </p:nvSpPr>
        <p:spPr>
          <a:xfrm>
            <a:off x="2817213" y="3067731"/>
            <a:ext cx="47707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latin typeface="Clear Sans"/>
                <a:ea typeface="Clear Sans"/>
                <a:cs typeface="Clear Sans"/>
                <a:sym typeface="Clear Sans"/>
              </a:defRPr>
            </a:pPr>
            <a:r>
              <a:t>N</a:t>
            </a:r>
            <a:r>
              <a:rPr baseline="-5999"/>
              <a:t>tracks</a:t>
            </a:r>
          </a:p>
        </p:txBody>
      </p:sp>
      <p:sp>
        <p:nvSpPr>
          <p:cNvPr id="289" name="Shape 289"/>
          <p:cNvSpPr/>
          <p:nvPr/>
        </p:nvSpPr>
        <p:spPr>
          <a:xfrm>
            <a:off x="5097366" y="3154696"/>
            <a:ext cx="47707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latin typeface="Clear Sans"/>
                <a:ea typeface="Clear Sans"/>
                <a:cs typeface="Clear Sans"/>
                <a:sym typeface="Clear Sans"/>
              </a:defRPr>
            </a:pPr>
            <a:r>
              <a:t>N</a:t>
            </a:r>
            <a:r>
              <a:rPr baseline="-5999"/>
              <a:t>tracks</a:t>
            </a:r>
          </a:p>
        </p:txBody>
      </p:sp>
      <p:sp>
        <p:nvSpPr>
          <p:cNvPr id="290" name="Shape 290"/>
          <p:cNvSpPr/>
          <p:nvPr/>
        </p:nvSpPr>
        <p:spPr>
          <a:xfrm>
            <a:off x="7271886" y="3097557"/>
            <a:ext cx="47707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latin typeface="Clear Sans"/>
                <a:ea typeface="Clear Sans"/>
                <a:cs typeface="Clear Sans"/>
                <a:sym typeface="Clear Sans"/>
              </a:defRPr>
            </a:pPr>
            <a:r>
              <a:t>N</a:t>
            </a:r>
            <a:r>
              <a:rPr baseline="-5999"/>
              <a:t>tracks</a:t>
            </a:r>
          </a:p>
        </p:txBody>
      </p:sp>
      <p:sp>
        <p:nvSpPr>
          <p:cNvPr id="291" name="Shape 291"/>
          <p:cNvSpPr/>
          <p:nvPr/>
        </p:nvSpPr>
        <p:spPr>
          <a:xfrm>
            <a:off x="7195057" y="6543861"/>
            <a:ext cx="47707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latin typeface="Clear Sans"/>
                <a:ea typeface="Clear Sans"/>
                <a:cs typeface="Clear Sans"/>
                <a:sym typeface="Clear Sans"/>
              </a:defRPr>
            </a:pPr>
            <a:r>
              <a:t>N</a:t>
            </a:r>
            <a:r>
              <a:rPr baseline="-5999"/>
              <a:t>tracks</a:t>
            </a:r>
          </a:p>
        </p:txBody>
      </p:sp>
      <p:sp>
        <p:nvSpPr>
          <p:cNvPr id="292" name="Shape 292"/>
          <p:cNvSpPr/>
          <p:nvPr/>
        </p:nvSpPr>
        <p:spPr>
          <a:xfrm rot="16243330">
            <a:off x="2296835" y="2242722"/>
            <a:ext cx="874596" cy="2769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latin typeface="Clear Sans"/>
                <a:ea typeface="Clear Sans"/>
                <a:cs typeface="Clear Sans"/>
                <a:sym typeface="Clear Sans"/>
              </a:defRPr>
            </a:pPr>
            <a:r>
              <a:t>T</a:t>
            </a:r>
            <a:r>
              <a:rPr baseline="-5999"/>
              <a:t>HOST</a:t>
            </a:r>
            <a:r>
              <a:t> /T</a:t>
            </a:r>
            <a:r>
              <a:rPr baseline="-5999"/>
              <a:t>GPU</a:t>
            </a:r>
          </a:p>
        </p:txBody>
      </p:sp>
      <p:sp>
        <p:nvSpPr>
          <p:cNvPr id="293" name="Shape 293"/>
          <p:cNvSpPr/>
          <p:nvPr/>
        </p:nvSpPr>
        <p:spPr>
          <a:xfrm>
            <a:off x="2600211" y="114354"/>
            <a:ext cx="287782" cy="16083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94" name="Shape 294"/>
          <p:cNvSpPr/>
          <p:nvPr/>
        </p:nvSpPr>
        <p:spPr>
          <a:xfrm rot="16243330">
            <a:off x="4502732" y="2206400"/>
            <a:ext cx="874596" cy="2769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latin typeface="Clear Sans"/>
                <a:ea typeface="Clear Sans"/>
                <a:cs typeface="Clear Sans"/>
                <a:sym typeface="Clear Sans"/>
              </a:defRPr>
            </a:pPr>
            <a:r>
              <a:t>T</a:t>
            </a:r>
            <a:r>
              <a:rPr baseline="-5999"/>
              <a:t>HOST</a:t>
            </a:r>
            <a:r>
              <a:t> /T</a:t>
            </a:r>
            <a:r>
              <a:rPr baseline="-5999"/>
              <a:t>GPU</a:t>
            </a:r>
          </a:p>
        </p:txBody>
      </p:sp>
      <p:sp>
        <p:nvSpPr>
          <p:cNvPr id="295" name="Shape 295"/>
          <p:cNvSpPr/>
          <p:nvPr/>
        </p:nvSpPr>
        <p:spPr>
          <a:xfrm rot="16243330">
            <a:off x="6679741" y="1984548"/>
            <a:ext cx="874596" cy="2769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latin typeface="Clear Sans"/>
                <a:ea typeface="Clear Sans"/>
                <a:cs typeface="Clear Sans"/>
                <a:sym typeface="Clear Sans"/>
              </a:defRPr>
            </a:pPr>
            <a:r>
              <a:t>T</a:t>
            </a:r>
            <a:r>
              <a:rPr baseline="-5999"/>
              <a:t>HOST</a:t>
            </a:r>
            <a:r>
              <a:t> /T</a:t>
            </a:r>
            <a:r>
              <a:rPr baseline="-5999"/>
              <a:t>GPU</a:t>
            </a:r>
          </a:p>
        </p:txBody>
      </p:sp>
      <p:sp>
        <p:nvSpPr>
          <p:cNvPr id="296" name="Shape 296"/>
          <p:cNvSpPr/>
          <p:nvPr/>
        </p:nvSpPr>
        <p:spPr>
          <a:xfrm rot="16243330">
            <a:off x="6679741" y="5708748"/>
            <a:ext cx="874596" cy="2769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latin typeface="Clear Sans"/>
                <a:ea typeface="Clear Sans"/>
                <a:cs typeface="Clear Sans"/>
                <a:sym typeface="Clear Sans"/>
              </a:defRPr>
            </a:pPr>
            <a:r>
              <a:t>T</a:t>
            </a:r>
            <a:r>
              <a:rPr baseline="-5999"/>
              <a:t>HOST</a:t>
            </a:r>
            <a:r>
              <a:t> /T</a:t>
            </a:r>
            <a:r>
              <a:rPr baseline="-5999"/>
              <a:t>GPU</a:t>
            </a:r>
          </a:p>
        </p:txBody>
      </p:sp>
      <p:sp>
        <p:nvSpPr>
          <p:cNvPr id="297" name="Shape 297"/>
          <p:cNvSpPr/>
          <p:nvPr/>
        </p:nvSpPr>
        <p:spPr>
          <a:xfrm rot="16243330">
            <a:off x="4476813" y="5648946"/>
            <a:ext cx="874596" cy="2769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latin typeface="Clear Sans"/>
                <a:ea typeface="Clear Sans"/>
                <a:cs typeface="Clear Sans"/>
                <a:sym typeface="Clear Sans"/>
              </a:defRPr>
            </a:pPr>
            <a:r>
              <a:t>T</a:t>
            </a:r>
            <a:r>
              <a:rPr baseline="-5999"/>
              <a:t>HOST</a:t>
            </a:r>
            <a:r>
              <a:t> /T</a:t>
            </a:r>
            <a:r>
              <a:rPr baseline="-5999"/>
              <a:t>GPU</a:t>
            </a:r>
          </a:p>
        </p:txBody>
      </p:sp>
      <p:sp>
        <p:nvSpPr>
          <p:cNvPr id="298" name="Shape 298"/>
          <p:cNvSpPr/>
          <p:nvPr/>
        </p:nvSpPr>
        <p:spPr>
          <a:xfrm rot="16243330">
            <a:off x="2296835" y="5707333"/>
            <a:ext cx="874596" cy="2769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latin typeface="Clear Sans"/>
                <a:ea typeface="Clear Sans"/>
                <a:cs typeface="Clear Sans"/>
                <a:sym typeface="Clear Sans"/>
              </a:defRPr>
            </a:pPr>
            <a:r>
              <a:t>T</a:t>
            </a:r>
            <a:r>
              <a:rPr baseline="-5999"/>
              <a:t>HOST</a:t>
            </a:r>
            <a:r>
              <a:t> /T</a:t>
            </a:r>
            <a:r>
              <a:rPr baseline="-5999"/>
              <a:t>GPU</a:t>
            </a:r>
          </a:p>
        </p:txBody>
      </p:sp>
      <p:sp>
        <p:nvSpPr>
          <p:cNvPr id="299" name="Shape 299"/>
          <p:cNvSpPr/>
          <p:nvPr/>
        </p:nvSpPr>
        <p:spPr>
          <a:xfrm>
            <a:off x="2600211" y="1210735"/>
            <a:ext cx="277766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Clear Sans"/>
                <a:ea typeface="Clear Sans"/>
                <a:cs typeface="Clear Sans"/>
                <a:sym typeface="Clear Sans"/>
              </a:defRPr>
            </a:lvl1pPr>
          </a:lstStyle>
          <a:p>
            <a:r>
              <a:t>10</a:t>
            </a:r>
          </a:p>
        </p:txBody>
      </p:sp>
      <p:sp>
        <p:nvSpPr>
          <p:cNvPr id="300" name="Shape 300"/>
          <p:cNvSpPr/>
          <p:nvPr/>
        </p:nvSpPr>
        <p:spPr>
          <a:xfrm>
            <a:off x="4797944" y="1244600"/>
            <a:ext cx="277766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Clear Sans"/>
                <a:ea typeface="Clear Sans"/>
                <a:cs typeface="Clear Sans"/>
                <a:sym typeface="Clear Sans"/>
              </a:defRPr>
            </a:lvl1pPr>
          </a:lstStyle>
          <a:p>
            <a:r>
              <a:t>10</a:t>
            </a:r>
          </a:p>
        </p:txBody>
      </p:sp>
      <p:sp>
        <p:nvSpPr>
          <p:cNvPr id="301" name="Shape 301"/>
          <p:cNvSpPr/>
          <p:nvPr/>
        </p:nvSpPr>
        <p:spPr>
          <a:xfrm>
            <a:off x="7019651" y="911869"/>
            <a:ext cx="277766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Clear Sans"/>
                <a:ea typeface="Clear Sans"/>
                <a:cs typeface="Clear Sans"/>
                <a:sym typeface="Clear Sans"/>
              </a:defRPr>
            </a:lvl1pPr>
          </a:lstStyle>
          <a:p>
            <a:r>
              <a:t>10</a:t>
            </a:r>
          </a:p>
        </p:txBody>
      </p:sp>
      <p:sp>
        <p:nvSpPr>
          <p:cNvPr id="302" name="Shape 302"/>
          <p:cNvSpPr/>
          <p:nvPr/>
        </p:nvSpPr>
        <p:spPr>
          <a:xfrm>
            <a:off x="2605390" y="4831515"/>
            <a:ext cx="277766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Clear Sans"/>
                <a:ea typeface="Clear Sans"/>
                <a:cs typeface="Clear Sans"/>
                <a:sym typeface="Clear Sans"/>
              </a:defRPr>
            </a:lvl1pPr>
          </a:lstStyle>
          <a:p>
            <a:r>
              <a:t>10</a:t>
            </a:r>
          </a:p>
        </p:txBody>
      </p:sp>
      <p:sp>
        <p:nvSpPr>
          <p:cNvPr id="303" name="Shape 303"/>
          <p:cNvSpPr/>
          <p:nvPr/>
        </p:nvSpPr>
        <p:spPr>
          <a:xfrm>
            <a:off x="4810644" y="4506899"/>
            <a:ext cx="277766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Clear Sans"/>
                <a:ea typeface="Clear Sans"/>
                <a:cs typeface="Clear Sans"/>
                <a:sym typeface="Clear Sans"/>
              </a:defRPr>
            </a:lvl1pPr>
          </a:lstStyle>
          <a:p>
            <a:r>
              <a:t>10</a:t>
            </a:r>
          </a:p>
        </p:txBody>
      </p:sp>
      <p:sp>
        <p:nvSpPr>
          <p:cNvPr id="304" name="Shape 304"/>
          <p:cNvSpPr/>
          <p:nvPr/>
        </p:nvSpPr>
        <p:spPr>
          <a:xfrm>
            <a:off x="7019651" y="4557699"/>
            <a:ext cx="277766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latin typeface="Clear Sans"/>
                <a:ea typeface="Clear Sans"/>
                <a:cs typeface="Clear Sans"/>
                <a:sym typeface="Clear Sans"/>
              </a:defRPr>
            </a:lvl1pPr>
          </a:lstStyle>
          <a:p>
            <a:r>
              <a:t>10</a:t>
            </a:r>
          </a:p>
        </p:txBody>
      </p:sp>
      <p:sp>
        <p:nvSpPr>
          <p:cNvPr id="305" name="Shape 305"/>
          <p:cNvSpPr/>
          <p:nvPr/>
        </p:nvSpPr>
        <p:spPr>
          <a:xfrm>
            <a:off x="3248418" y="6488855"/>
            <a:ext cx="339577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4</a:t>
            </a:r>
          </a:p>
        </p:txBody>
      </p:sp>
      <p:sp>
        <p:nvSpPr>
          <p:cNvPr id="306" name="Shape 306"/>
          <p:cNvSpPr/>
          <p:nvPr/>
        </p:nvSpPr>
        <p:spPr>
          <a:xfrm>
            <a:off x="3812301" y="6485467"/>
            <a:ext cx="339577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5</a:t>
            </a:r>
          </a:p>
        </p:txBody>
      </p:sp>
      <p:sp>
        <p:nvSpPr>
          <p:cNvPr id="307" name="Shape 307"/>
          <p:cNvSpPr/>
          <p:nvPr/>
        </p:nvSpPr>
        <p:spPr>
          <a:xfrm>
            <a:off x="4379499" y="6485467"/>
            <a:ext cx="339577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6</a:t>
            </a:r>
          </a:p>
        </p:txBody>
      </p:sp>
      <p:sp>
        <p:nvSpPr>
          <p:cNvPr id="308" name="Shape 308"/>
          <p:cNvSpPr/>
          <p:nvPr/>
        </p:nvSpPr>
        <p:spPr>
          <a:xfrm>
            <a:off x="5491468" y="6490547"/>
            <a:ext cx="339577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4</a:t>
            </a:r>
          </a:p>
        </p:txBody>
      </p:sp>
      <p:sp>
        <p:nvSpPr>
          <p:cNvPr id="309" name="Shape 309"/>
          <p:cNvSpPr/>
          <p:nvPr/>
        </p:nvSpPr>
        <p:spPr>
          <a:xfrm>
            <a:off x="6004551" y="6487161"/>
            <a:ext cx="339577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5</a:t>
            </a:r>
          </a:p>
        </p:txBody>
      </p:sp>
      <p:sp>
        <p:nvSpPr>
          <p:cNvPr id="310" name="Shape 310"/>
          <p:cNvSpPr/>
          <p:nvPr/>
        </p:nvSpPr>
        <p:spPr>
          <a:xfrm>
            <a:off x="6576802" y="6483999"/>
            <a:ext cx="339577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6</a:t>
            </a:r>
          </a:p>
        </p:txBody>
      </p:sp>
      <p:sp>
        <p:nvSpPr>
          <p:cNvPr id="311" name="Shape 311"/>
          <p:cNvSpPr/>
          <p:nvPr/>
        </p:nvSpPr>
        <p:spPr>
          <a:xfrm>
            <a:off x="2767782" y="6490563"/>
            <a:ext cx="47707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latin typeface="Clear Sans"/>
                <a:ea typeface="Clear Sans"/>
                <a:cs typeface="Clear Sans"/>
                <a:sym typeface="Clear Sans"/>
              </a:defRPr>
            </a:pPr>
            <a:r>
              <a:t>N</a:t>
            </a:r>
            <a:r>
              <a:rPr baseline="-5999"/>
              <a:t>tracks</a:t>
            </a:r>
          </a:p>
        </p:txBody>
      </p:sp>
      <p:sp>
        <p:nvSpPr>
          <p:cNvPr id="312" name="Shape 312"/>
          <p:cNvSpPr/>
          <p:nvPr/>
        </p:nvSpPr>
        <p:spPr>
          <a:xfrm>
            <a:off x="7633935" y="6493935"/>
            <a:ext cx="339577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4</a:t>
            </a:r>
          </a:p>
        </p:txBody>
      </p:sp>
      <p:sp>
        <p:nvSpPr>
          <p:cNvPr id="313" name="Shape 313"/>
          <p:cNvSpPr/>
          <p:nvPr/>
        </p:nvSpPr>
        <p:spPr>
          <a:xfrm>
            <a:off x="8197819" y="6490547"/>
            <a:ext cx="339577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5</a:t>
            </a:r>
          </a:p>
        </p:txBody>
      </p:sp>
      <p:sp>
        <p:nvSpPr>
          <p:cNvPr id="314" name="Shape 314"/>
          <p:cNvSpPr/>
          <p:nvPr/>
        </p:nvSpPr>
        <p:spPr>
          <a:xfrm>
            <a:off x="8765016" y="6490547"/>
            <a:ext cx="339577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6</a:t>
            </a:r>
          </a:p>
        </p:txBody>
      </p:sp>
      <p:sp>
        <p:nvSpPr>
          <p:cNvPr id="315" name="Shape 315"/>
          <p:cNvSpPr/>
          <p:nvPr/>
        </p:nvSpPr>
        <p:spPr>
          <a:xfrm>
            <a:off x="7684141" y="3073400"/>
            <a:ext cx="339577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4</a:t>
            </a:r>
          </a:p>
        </p:txBody>
      </p:sp>
      <p:sp>
        <p:nvSpPr>
          <p:cNvPr id="316" name="Shape 316"/>
          <p:cNvSpPr/>
          <p:nvPr/>
        </p:nvSpPr>
        <p:spPr>
          <a:xfrm>
            <a:off x="8248025" y="3070013"/>
            <a:ext cx="339577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5</a:t>
            </a:r>
          </a:p>
        </p:txBody>
      </p:sp>
      <p:sp>
        <p:nvSpPr>
          <p:cNvPr id="317" name="Shape 317"/>
          <p:cNvSpPr/>
          <p:nvPr/>
        </p:nvSpPr>
        <p:spPr>
          <a:xfrm>
            <a:off x="8815223" y="3070013"/>
            <a:ext cx="339577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6</a:t>
            </a:r>
          </a:p>
        </p:txBody>
      </p:sp>
      <p:sp>
        <p:nvSpPr>
          <p:cNvPr id="318" name="Shape 318"/>
          <p:cNvSpPr/>
          <p:nvPr/>
        </p:nvSpPr>
        <p:spPr>
          <a:xfrm>
            <a:off x="5465408" y="3070407"/>
            <a:ext cx="339577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4</a:t>
            </a:r>
          </a:p>
        </p:txBody>
      </p:sp>
      <p:sp>
        <p:nvSpPr>
          <p:cNvPr id="319" name="Shape 319"/>
          <p:cNvSpPr/>
          <p:nvPr/>
        </p:nvSpPr>
        <p:spPr>
          <a:xfrm>
            <a:off x="6029291" y="3067021"/>
            <a:ext cx="339577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5</a:t>
            </a:r>
          </a:p>
        </p:txBody>
      </p:sp>
      <p:sp>
        <p:nvSpPr>
          <p:cNvPr id="320" name="Shape 320"/>
          <p:cNvSpPr/>
          <p:nvPr/>
        </p:nvSpPr>
        <p:spPr>
          <a:xfrm>
            <a:off x="6596489" y="3067021"/>
            <a:ext cx="339577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6</a:t>
            </a:r>
          </a:p>
        </p:txBody>
      </p:sp>
      <p:sp>
        <p:nvSpPr>
          <p:cNvPr id="321" name="Shape 321"/>
          <p:cNvSpPr/>
          <p:nvPr/>
        </p:nvSpPr>
        <p:spPr>
          <a:xfrm>
            <a:off x="4981413" y="6490563"/>
            <a:ext cx="47707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latin typeface="Clear Sans"/>
                <a:ea typeface="Clear Sans"/>
                <a:cs typeface="Clear Sans"/>
                <a:sym typeface="Clear Sans"/>
              </a:defRPr>
            </a:pPr>
            <a:r>
              <a:t>N</a:t>
            </a:r>
            <a:r>
              <a:rPr baseline="-5999"/>
              <a:t>tracks</a:t>
            </a:r>
          </a:p>
        </p:txBody>
      </p:sp>
      <p:sp>
        <p:nvSpPr>
          <p:cNvPr id="322" name="Shape 322"/>
          <p:cNvSpPr/>
          <p:nvPr/>
        </p:nvSpPr>
        <p:spPr>
          <a:xfrm>
            <a:off x="3275799" y="3081021"/>
            <a:ext cx="339577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4</a:t>
            </a:r>
          </a:p>
        </p:txBody>
      </p:sp>
      <p:sp>
        <p:nvSpPr>
          <p:cNvPr id="323" name="Shape 323"/>
          <p:cNvSpPr/>
          <p:nvPr/>
        </p:nvSpPr>
        <p:spPr>
          <a:xfrm>
            <a:off x="3839682" y="3077635"/>
            <a:ext cx="339577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5</a:t>
            </a:r>
          </a:p>
        </p:txBody>
      </p:sp>
      <p:sp>
        <p:nvSpPr>
          <p:cNvPr id="324" name="Shape 324"/>
          <p:cNvSpPr/>
          <p:nvPr/>
        </p:nvSpPr>
        <p:spPr>
          <a:xfrm>
            <a:off x="4406880" y="3077635"/>
            <a:ext cx="339577" cy="292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latin typeface="Clear Sans"/>
                <a:ea typeface="Clear Sans"/>
                <a:cs typeface="Clear Sans"/>
                <a:sym typeface="Clear Sans"/>
              </a:defRPr>
            </a:pPr>
            <a:r>
              <a:t>10</a:t>
            </a:r>
            <a:r>
              <a:rPr baseline="31999"/>
              <a:t>6</a:t>
            </a:r>
          </a:p>
        </p:txBody>
      </p:sp>
      <p:sp>
        <p:nvSpPr>
          <p:cNvPr id="325" name="Shape 325"/>
          <p:cNvSpPr/>
          <p:nvPr/>
        </p:nvSpPr>
        <p:spPr>
          <a:xfrm>
            <a:off x="7036710" y="158787"/>
            <a:ext cx="253666" cy="4741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26" name="Shape 326"/>
          <p:cNvSpPr/>
          <p:nvPr/>
        </p:nvSpPr>
        <p:spPr>
          <a:xfrm>
            <a:off x="4800975" y="148235"/>
            <a:ext cx="253666" cy="4741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27" name="Shape 327"/>
          <p:cNvSpPr/>
          <p:nvPr/>
        </p:nvSpPr>
        <p:spPr>
          <a:xfrm>
            <a:off x="2617269" y="3565342"/>
            <a:ext cx="253666" cy="4741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28" name="Shape 328"/>
          <p:cNvSpPr/>
          <p:nvPr/>
        </p:nvSpPr>
        <p:spPr>
          <a:xfrm>
            <a:off x="4839300" y="3565342"/>
            <a:ext cx="253667" cy="4741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29" name="Shape 329"/>
          <p:cNvSpPr/>
          <p:nvPr/>
        </p:nvSpPr>
        <p:spPr>
          <a:xfrm>
            <a:off x="7010782" y="3514531"/>
            <a:ext cx="253667" cy="4741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5203359"/>
      </p:ext>
    </p:extLst>
  </p:cSld>
  <p:clrMapOvr>
    <a:masterClrMapping/>
  </p:clrMapOvr>
  <p:transition xmlns:p14="http://schemas.microsoft.com/office/powerpoint/2010/main"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Shape Primitives Status</a:t>
            </a:r>
            <a:r>
              <a:rPr lang="en-US" sz="3100" dirty="0"/>
              <a:t>: The ALICE Use-Case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geant-dev@cern.ch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Screenshot 2016-11-03 15.20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14"/>
            <a:ext cx="9144000" cy="3676835"/>
          </a:xfrm>
          <a:prstGeom prst="rect">
            <a:avLst/>
          </a:prstGeom>
        </p:spPr>
      </p:pic>
      <p:sp>
        <p:nvSpPr>
          <p:cNvPr id="7" name="Shape 501"/>
          <p:cNvSpPr/>
          <p:nvPr/>
        </p:nvSpPr>
        <p:spPr>
          <a:xfrm>
            <a:off x="527418" y="11934930"/>
            <a:ext cx="22294807" cy="13674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noAutofit/>
          </a:bodyPr>
          <a:lstStyle/>
          <a:p>
            <a:pPr marL="914375" indent="-914375" defTabSz="2438338">
              <a:spcBef>
                <a:spcPts val="5300"/>
              </a:spcBef>
              <a:buClr>
                <a:schemeClr val="accent1"/>
              </a:buClr>
              <a:buSzPct val="100000"/>
              <a:buFont typeface="Wingdings 2"/>
              <a:buChar char=""/>
              <a:defRPr sz="340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dirty="0"/>
              <a:t>Depending on experiment, </a:t>
            </a:r>
            <a:r>
              <a:rPr b="1" dirty="0"/>
              <a:t>a few % in CPU simulation cost gainable</a:t>
            </a:r>
            <a:r>
              <a:rPr dirty="0"/>
              <a:t> by switching to VecGeom primitives (integration effort into G4/TGeo under way; see separate talk)</a:t>
            </a:r>
          </a:p>
        </p:txBody>
      </p:sp>
      <p:sp>
        <p:nvSpPr>
          <p:cNvPr id="8" name="Shape 501"/>
          <p:cNvSpPr/>
          <p:nvPr/>
        </p:nvSpPr>
        <p:spPr>
          <a:xfrm>
            <a:off x="679818" y="12087330"/>
            <a:ext cx="22294807" cy="13674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noAutofit/>
          </a:bodyPr>
          <a:lstStyle/>
          <a:p>
            <a:pPr marL="914375" indent="-914375" defTabSz="2438338">
              <a:spcBef>
                <a:spcPts val="5300"/>
              </a:spcBef>
              <a:buClr>
                <a:schemeClr val="accent1"/>
              </a:buClr>
              <a:buSzPct val="100000"/>
              <a:buFont typeface="Wingdings 2"/>
              <a:buChar char=""/>
              <a:defRPr sz="340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dirty="0"/>
              <a:t>Depending on experiment, </a:t>
            </a:r>
            <a:r>
              <a:rPr b="1" dirty="0"/>
              <a:t>a few % in CPU simulation cost gainable</a:t>
            </a:r>
            <a:r>
              <a:rPr dirty="0"/>
              <a:t> by switching to VecGeom primitives (integration effort into G4/TGeo under way; see separate talk)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917" y="5489236"/>
            <a:ext cx="8433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Depending on experiment, </a:t>
            </a:r>
            <a:r>
              <a:rPr lang="en-US" b="1" dirty="0">
                <a:latin typeface="Arial"/>
                <a:cs typeface="Arial"/>
              </a:rPr>
              <a:t>a few % in CPU simulation cost </a:t>
            </a:r>
            <a:r>
              <a:rPr lang="en-US" dirty="0" smtClean="0">
                <a:latin typeface="Arial"/>
                <a:cs typeface="Arial"/>
              </a:rPr>
              <a:t>could be </a:t>
            </a:r>
            <a:r>
              <a:rPr lang="en-US" b="1" dirty="0" smtClean="0">
                <a:latin typeface="Arial"/>
                <a:cs typeface="Arial"/>
              </a:rPr>
              <a:t>gained</a:t>
            </a:r>
            <a:r>
              <a:rPr lang="en-US" dirty="0" smtClean="0">
                <a:latin typeface="Arial"/>
                <a:cs typeface="Arial"/>
              </a:rPr>
              <a:t> by</a:t>
            </a:r>
          </a:p>
          <a:p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switching to VecGeom </a:t>
            </a:r>
            <a:r>
              <a:rPr lang="en-US" dirty="0" smtClean="0">
                <a:latin typeface="Arial"/>
                <a:cs typeface="Arial"/>
              </a:rPr>
              <a:t>primitives </a:t>
            </a:r>
            <a:r>
              <a:rPr lang="en-US" dirty="0">
                <a:latin typeface="Arial"/>
                <a:cs typeface="Arial"/>
              </a:rPr>
              <a:t>(integration effort into G4/</a:t>
            </a:r>
            <a:r>
              <a:rPr lang="en-US" dirty="0" err="1">
                <a:latin typeface="Arial"/>
                <a:cs typeface="Arial"/>
              </a:rPr>
              <a:t>TGeo</a:t>
            </a:r>
            <a:r>
              <a:rPr lang="en-US" dirty="0">
                <a:latin typeface="Arial"/>
                <a:cs typeface="Arial"/>
              </a:rPr>
              <a:t> under </a:t>
            </a:r>
            <a:r>
              <a:rPr lang="en-US" dirty="0" smtClean="0">
                <a:latin typeface="Arial"/>
                <a:cs typeface="Arial"/>
              </a:rPr>
              <a:t>way)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1902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>
            <a:spLocks noGrp="1"/>
          </p:cNvSpPr>
          <p:nvPr>
            <p:ph type="title"/>
          </p:nvPr>
        </p:nvSpPr>
        <p:spPr>
          <a:xfrm>
            <a:off x="-41149" y="77086"/>
            <a:ext cx="9014421" cy="914401"/>
          </a:xfrm>
          <a:prstGeom prst="rect">
            <a:avLst/>
          </a:prstGeom>
        </p:spPr>
        <p:txBody>
          <a:bodyPr/>
          <a:lstStyle/>
          <a:p>
            <a:r>
              <a:t>The Navigation Module</a:t>
            </a:r>
          </a:p>
        </p:txBody>
      </p:sp>
      <p:sp>
        <p:nvSpPr>
          <p:cNvPr id="575" name="Shape 575"/>
          <p:cNvSpPr>
            <a:spLocks noGrp="1"/>
          </p:cNvSpPr>
          <p:nvPr>
            <p:ph type="body" sz="half" idx="1"/>
          </p:nvPr>
        </p:nvSpPr>
        <p:spPr>
          <a:xfrm>
            <a:off x="155238" y="4392769"/>
            <a:ext cx="5346790" cy="2215373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266700" indent="-266700" defTabSz="345043">
              <a:spcBef>
                <a:spcPts val="1386"/>
              </a:spcBef>
              <a:defRPr sz="42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/>
              <a:t>Goals / Targets:</a:t>
            </a:r>
          </a:p>
          <a:p>
            <a:pPr marL="413381" lvl="1" indent="-266700">
              <a:spcBef>
                <a:spcPts val="840"/>
              </a:spcBef>
              <a:defRPr sz="3800"/>
            </a:pPr>
            <a:r>
              <a:rPr dirty="0"/>
              <a:t>Implement navigation system in VecGeom scaling to many particles and many threads</a:t>
            </a:r>
          </a:p>
          <a:p>
            <a:pPr marL="413381" lvl="1" indent="-266700">
              <a:spcBef>
                <a:spcPts val="840"/>
              </a:spcBef>
              <a:defRPr sz="3800" b="1"/>
            </a:pPr>
            <a:r>
              <a:rPr dirty="0"/>
              <a:t>Implement </a:t>
            </a:r>
            <a:r>
              <a:rPr dirty="0">
                <a:solidFill>
                  <a:srgbClr val="0433FF"/>
                </a:solidFill>
              </a:rPr>
              <a:t>acceleration structures</a:t>
            </a:r>
            <a:r>
              <a:rPr dirty="0"/>
              <a:t> for fast candidate rule-out (scaling ~log(N) - see voxel techniques of G4/TGeo)</a:t>
            </a:r>
          </a:p>
          <a:p>
            <a:pPr marL="413381" lvl="1" indent="-266700">
              <a:spcBef>
                <a:spcPts val="840"/>
              </a:spcBef>
              <a:defRPr sz="3800" b="1"/>
            </a:pPr>
            <a:r>
              <a:rPr dirty="0"/>
              <a:t>Target </a:t>
            </a:r>
            <a:r>
              <a:rPr dirty="0">
                <a:solidFill>
                  <a:srgbClr val="0433FF"/>
                </a:solidFill>
              </a:rPr>
              <a:t>explicit SIMD acceleration</a:t>
            </a:r>
          </a:p>
        </p:txBody>
      </p:sp>
      <p:sp>
        <p:nvSpPr>
          <p:cNvPr id="576" name="Shape 576"/>
          <p:cNvSpPr>
            <a:spLocks noGrp="1"/>
          </p:cNvSpPr>
          <p:nvPr>
            <p:ph type="sldNum" sz="quarter" idx="4294967295"/>
          </p:nvPr>
        </p:nvSpPr>
        <p:spPr>
          <a:xfrm>
            <a:off x="8917605" y="6608142"/>
            <a:ext cx="201778" cy="2743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05" tIns="19202" rIns="38405" bIns="19202"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577" name="Shape 577"/>
          <p:cNvSpPr/>
          <p:nvPr/>
        </p:nvSpPr>
        <p:spPr>
          <a:xfrm flipV="1">
            <a:off x="5881735" y="1998204"/>
            <a:ext cx="675452" cy="21276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0004" tIns="30004" rIns="30004" bIns="30004" anchor="ctr"/>
          <a:lstStyle/>
          <a:p>
            <a:pPr algn="ctr" defTabSz="345043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596" name="Group 596"/>
          <p:cNvGrpSpPr/>
          <p:nvPr/>
        </p:nvGrpSpPr>
        <p:grpSpPr>
          <a:xfrm>
            <a:off x="5796076" y="1995857"/>
            <a:ext cx="3333176" cy="4583394"/>
            <a:chOff x="34187" y="-1600044"/>
            <a:chExt cx="8888467" cy="12184378"/>
          </a:xfrm>
        </p:grpSpPr>
        <p:sp>
          <p:nvSpPr>
            <p:cNvPr id="578" name="Shape 578"/>
            <p:cNvSpPr/>
            <p:nvPr/>
          </p:nvSpPr>
          <p:spPr>
            <a:xfrm flipV="1">
              <a:off x="613930" y="4863391"/>
              <a:ext cx="1892934" cy="531179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345043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79" name="Shape 579"/>
            <p:cNvSpPr/>
            <p:nvPr/>
          </p:nvSpPr>
          <p:spPr>
            <a:xfrm>
              <a:off x="34187" y="6643235"/>
              <a:ext cx="1328626" cy="1263599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345043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80" name="Shape 580"/>
            <p:cNvSpPr/>
            <p:nvPr/>
          </p:nvSpPr>
          <p:spPr>
            <a:xfrm>
              <a:off x="3080363" y="7866772"/>
              <a:ext cx="1328627" cy="1263599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345043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81" name="Shape 581"/>
            <p:cNvSpPr/>
            <p:nvPr/>
          </p:nvSpPr>
          <p:spPr>
            <a:xfrm>
              <a:off x="262614" y="2501407"/>
              <a:ext cx="1178169" cy="1149493"/>
            </a:xfrm>
            <a:prstGeom prst="ellips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345043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82" name="Shape 582"/>
            <p:cNvSpPr/>
            <p:nvPr/>
          </p:nvSpPr>
          <p:spPr>
            <a:xfrm>
              <a:off x="5692550" y="2065382"/>
              <a:ext cx="1849060" cy="588432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345043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83" name="Shape 583"/>
            <p:cNvSpPr/>
            <p:nvPr/>
          </p:nvSpPr>
          <p:spPr>
            <a:xfrm>
              <a:off x="5717385" y="3643357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345043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84" name="Shape 584"/>
            <p:cNvSpPr/>
            <p:nvPr/>
          </p:nvSpPr>
          <p:spPr>
            <a:xfrm>
              <a:off x="6201573" y="2118294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345043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85" name="Shape 585"/>
            <p:cNvSpPr/>
            <p:nvPr/>
          </p:nvSpPr>
          <p:spPr>
            <a:xfrm>
              <a:off x="5717385" y="5169540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345043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86" name="Shape 586"/>
            <p:cNvSpPr/>
            <p:nvPr/>
          </p:nvSpPr>
          <p:spPr>
            <a:xfrm>
              <a:off x="6201573" y="6640035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345043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87" name="Shape 587"/>
            <p:cNvSpPr/>
            <p:nvPr/>
          </p:nvSpPr>
          <p:spPr>
            <a:xfrm>
              <a:off x="1307374" y="7866772"/>
              <a:ext cx="1328627" cy="1263599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345043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88" name="Shape 588"/>
            <p:cNvSpPr/>
            <p:nvPr/>
          </p:nvSpPr>
          <p:spPr>
            <a:xfrm>
              <a:off x="2401951" y="6242162"/>
              <a:ext cx="1328626" cy="1263599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345043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89" name="Shape 589"/>
            <p:cNvSpPr/>
            <p:nvPr/>
          </p:nvSpPr>
          <p:spPr>
            <a:xfrm>
              <a:off x="247743" y="893309"/>
              <a:ext cx="810274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345043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90" name="Shape 590"/>
            <p:cNvSpPr/>
            <p:nvPr/>
          </p:nvSpPr>
          <p:spPr>
            <a:xfrm rot="5400000">
              <a:off x="4230021" y="554480"/>
              <a:ext cx="1597383" cy="890664"/>
            </a:xfrm>
            <a:prstGeom prst="rightArrow">
              <a:avLst>
                <a:gd name="adj1" fmla="val 38885"/>
                <a:gd name="adj2" fmla="val 57547"/>
              </a:avLst>
            </a:prstGeom>
            <a:solidFill>
              <a:srgbClr val="FF9300"/>
            </a:solidFill>
            <a:ln w="25400" cap="flat">
              <a:solidFill>
                <a:srgbClr val="FF2600"/>
              </a:solidFill>
              <a:prstDash val="solid"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345043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91" name="Shape 591"/>
            <p:cNvSpPr/>
            <p:nvPr/>
          </p:nvSpPr>
          <p:spPr>
            <a:xfrm>
              <a:off x="200093" y="770316"/>
              <a:ext cx="4403717" cy="3328990"/>
            </a:xfrm>
            <a:prstGeom prst="rect">
              <a:avLst/>
            </a:prstGeom>
            <a:solidFill>
              <a:srgbClr val="FF9300"/>
            </a:solidFill>
            <a:ln w="25400" cap="flat">
              <a:solidFill>
                <a:srgbClr val="FF26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defTabSz="642937"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sz="2400" dirty="0"/>
                <a:t>“Multi-object” problems</a:t>
              </a:r>
            </a:p>
          </p:txBody>
        </p:sp>
        <p:sp>
          <p:nvSpPr>
            <p:cNvPr id="592" name="Shape 592"/>
            <p:cNvSpPr/>
            <p:nvPr/>
          </p:nvSpPr>
          <p:spPr>
            <a:xfrm>
              <a:off x="4435303" y="-1600044"/>
              <a:ext cx="4487351" cy="23471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indent="241300" defTabSz="821531">
                <a:spcBef>
                  <a:spcPts val="3300"/>
                </a:spcBef>
                <a:defRPr sz="22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sz="1600" dirty="0"/>
                <a:t>“From individual objects to </a:t>
              </a:r>
              <a:r>
                <a:rPr lang="en-US" sz="1600" dirty="0" smtClean="0"/>
                <a:t>setups/</a:t>
              </a:r>
              <a:r>
                <a:rPr sz="1600" dirty="0" smtClean="0"/>
                <a:t>scenes</a:t>
              </a:r>
              <a:r>
                <a:rPr sz="1600" dirty="0"/>
                <a:t>”</a:t>
              </a:r>
            </a:p>
          </p:txBody>
        </p:sp>
        <p:sp>
          <p:nvSpPr>
            <p:cNvPr id="593" name="Shape 593"/>
            <p:cNvSpPr/>
            <p:nvPr/>
          </p:nvSpPr>
          <p:spPr>
            <a:xfrm flipV="1">
              <a:off x="651604" y="4048400"/>
              <a:ext cx="4829319" cy="1334704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345043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94" name="Shape 594"/>
            <p:cNvSpPr/>
            <p:nvPr/>
          </p:nvSpPr>
          <p:spPr>
            <a:xfrm>
              <a:off x="4778218" y="7500800"/>
              <a:ext cx="3932828" cy="30835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indent="241300" defTabSz="821531">
                <a:spcBef>
                  <a:spcPts val="3300"/>
                </a:spcBef>
                <a:defRPr sz="22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“toy” 2D representation</a:t>
              </a:r>
            </a:p>
          </p:txBody>
        </p:sp>
      </p:grpSp>
      <p:pic>
        <p:nvPicPr>
          <p:cNvPr id="597" name="geometry (3).png"/>
          <p:cNvPicPr>
            <a:picLocks noChangeAspect="1"/>
          </p:cNvPicPr>
          <p:nvPr/>
        </p:nvPicPr>
        <p:blipFill>
          <a:blip r:embed="rId2">
            <a:extLst/>
          </a:blip>
          <a:srcRect l="31504" t="6627" r="24750" b="11641"/>
          <a:stretch>
            <a:fillRect/>
          </a:stretch>
        </p:blipFill>
        <p:spPr>
          <a:xfrm>
            <a:off x="8051962" y="1392474"/>
            <a:ext cx="438576" cy="543111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Shape 598"/>
          <p:cNvSpPr/>
          <p:nvPr/>
        </p:nvSpPr>
        <p:spPr>
          <a:xfrm>
            <a:off x="6516565" y="388056"/>
            <a:ext cx="2644085" cy="799258"/>
          </a:xfrm>
          <a:prstGeom prst="rect">
            <a:avLst/>
          </a:prstGeom>
          <a:solidFill>
            <a:srgbClr val="FF9300"/>
          </a:solidFill>
          <a:ln w="254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0004" tIns="30004" rIns="30004" bIns="30004" anchor="ctr">
            <a:spAutoFit/>
          </a:bodyPr>
          <a:lstStyle>
            <a:lvl1pPr defTabSz="642937"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2400" dirty="0"/>
              <a:t>“</a:t>
            </a:r>
            <a:r>
              <a:rPr sz="2400" dirty="0" smtClean="0"/>
              <a:t>Single</a:t>
            </a:r>
            <a:r>
              <a:rPr lang="en-US" sz="2400" dirty="0" smtClean="0"/>
              <a:t>-</a:t>
            </a:r>
            <a:r>
              <a:rPr sz="2400" dirty="0" smtClean="0"/>
              <a:t>object</a:t>
            </a:r>
            <a:r>
              <a:rPr sz="2400" dirty="0"/>
              <a:t>” problem</a:t>
            </a:r>
          </a:p>
        </p:txBody>
      </p:sp>
      <p:sp>
        <p:nvSpPr>
          <p:cNvPr id="599" name="Shape 599"/>
          <p:cNvSpPr/>
          <p:nvPr/>
        </p:nvSpPr>
        <p:spPr>
          <a:xfrm flipV="1">
            <a:off x="5945161" y="1568511"/>
            <a:ext cx="2051304" cy="642440"/>
          </a:xfrm>
          <a:prstGeom prst="line">
            <a:avLst/>
          </a:prstGeom>
          <a:ln w="508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30004" tIns="30004" rIns="30004" bIns="30004" anchor="ctr"/>
          <a:lstStyle/>
          <a:p>
            <a:pPr algn="ctr" defTabSz="345043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00" name="Shape 600"/>
          <p:cNvSpPr/>
          <p:nvPr/>
        </p:nvSpPr>
        <p:spPr>
          <a:xfrm>
            <a:off x="155237" y="1148023"/>
            <a:ext cx="5885388" cy="67614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0004" tIns="30004" rIns="30004" bIns="30004" anchor="ctr">
            <a:spAutoFit/>
          </a:bodyPr>
          <a:lstStyle>
            <a:lvl1pPr marL="635000" indent="-635000" defTabSz="2438338">
              <a:spcBef>
                <a:spcPts val="5300"/>
              </a:spcBef>
              <a:buClr>
                <a:schemeClr val="accent1"/>
              </a:buClr>
              <a:buSzPct val="100000"/>
              <a:buFont typeface="Wingdings 2"/>
              <a:buChar char=""/>
              <a:defRPr sz="380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lvl1pPr>
          </a:lstStyle>
          <a:p>
            <a:pPr marL="0" indent="0">
              <a:buNone/>
            </a:pPr>
            <a:r>
              <a:rPr sz="2000" dirty="0" smtClean="0"/>
              <a:t>Geometry </a:t>
            </a:r>
            <a:r>
              <a:rPr sz="2000" dirty="0"/>
              <a:t>primitives provide algorithms for simple ray - shape problems </a:t>
            </a:r>
            <a:r>
              <a:rPr sz="2000" dirty="0" smtClean="0"/>
              <a:t>(individual </a:t>
            </a:r>
            <a:r>
              <a:rPr sz="2000" dirty="0"/>
              <a:t>object)</a:t>
            </a:r>
          </a:p>
        </p:txBody>
      </p:sp>
      <p:sp>
        <p:nvSpPr>
          <p:cNvPr id="601" name="Shape 601"/>
          <p:cNvSpPr/>
          <p:nvPr/>
        </p:nvSpPr>
        <p:spPr>
          <a:xfrm>
            <a:off x="0" y="2210951"/>
            <a:ext cx="6119250" cy="213808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0004" tIns="30004" rIns="30004" bIns="30004" anchor="ctr">
            <a:spAutoFit/>
          </a:bodyPr>
          <a:lstStyle/>
          <a:p>
            <a:pPr marL="266700" indent="-266700" defTabSz="1024102">
              <a:spcBef>
                <a:spcPts val="2226"/>
              </a:spcBef>
              <a:buClr>
                <a:schemeClr val="accent1"/>
              </a:buClr>
              <a:buSzPct val="100000"/>
              <a:buFont typeface="Wingdings 2"/>
              <a:buChar char=""/>
              <a:defRPr sz="380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sz="1900" b="1" dirty="0"/>
              <a:t>Navigation </a:t>
            </a:r>
            <a:r>
              <a:rPr sz="1900" dirty="0" smtClean="0"/>
              <a:t>provides </a:t>
            </a:r>
            <a:r>
              <a:rPr sz="1900" b="1" dirty="0"/>
              <a:t>“multi-object”</a:t>
            </a:r>
            <a:r>
              <a:rPr sz="1900" dirty="0"/>
              <a:t> algorithms:</a:t>
            </a:r>
          </a:p>
          <a:p>
            <a:pPr marL="413381" lvl="1" indent="-266700" defTabSz="1024102">
              <a:spcBef>
                <a:spcPts val="840"/>
              </a:spcBef>
              <a:buClr>
                <a:srgbClr val="35547A"/>
              </a:buClr>
              <a:buSzPct val="100000"/>
              <a:buFont typeface="Wingdings 2"/>
              <a:buChar char=""/>
              <a:defRPr sz="320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sz="1900" dirty="0"/>
              <a:t>provides next colliding object + distance in a “multi-object” scene</a:t>
            </a:r>
          </a:p>
          <a:p>
            <a:pPr marL="413381" lvl="1" indent="-266700" defTabSz="1024102">
              <a:spcBef>
                <a:spcPts val="840"/>
              </a:spcBef>
              <a:buClr>
                <a:srgbClr val="35547A"/>
              </a:buClr>
              <a:buSzPct val="100000"/>
              <a:buFont typeface="Wingdings 2"/>
              <a:buChar char=""/>
              <a:defRPr sz="320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sz="1900" dirty="0"/>
              <a:t>provide object after the next boundary crossing</a:t>
            </a:r>
          </a:p>
          <a:p>
            <a:pPr marL="413381" lvl="1" indent="-266700" defTabSz="1024102">
              <a:spcBef>
                <a:spcPts val="840"/>
              </a:spcBef>
              <a:buClr>
                <a:srgbClr val="35547A"/>
              </a:buClr>
              <a:buSzPct val="100000"/>
              <a:buFont typeface="Wingdings 2"/>
              <a:buChar char=""/>
              <a:defRPr sz="320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sz="1900" dirty="0"/>
              <a:t>simulations spend significant time in navigation module (ALICE ~30% with TGeo, similar in CMS, …)</a:t>
            </a:r>
          </a:p>
        </p:txBody>
      </p:sp>
    </p:spTree>
    <p:extLst>
      <p:ext uri="{BB962C8B-B14F-4D97-AF65-F5344CB8AC3E}">
        <p14:creationId xmlns:p14="http://schemas.microsoft.com/office/powerpoint/2010/main" val="114171428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5" grpId="0" animBg="1" advAuto="0"/>
      <p:bldP spid="596" grpId="0" animBg="1" advAuto="0"/>
      <p:bldP spid="601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Needs and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261" y="1298881"/>
            <a:ext cx="8732026" cy="309267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Experiments need a large increase of statistics from detector simulation for HL-LHC (2025), with constant budget</a:t>
            </a:r>
          </a:p>
          <a:p>
            <a:r>
              <a:rPr lang="en-US" dirty="0" smtClean="0"/>
              <a:t>Detector simulation is consuming ~50% LHC grid computing resources, most of it full simulation using the Geant4 toolkit</a:t>
            </a:r>
          </a:p>
          <a:p>
            <a:r>
              <a:rPr lang="en-US" dirty="0" smtClean="0"/>
              <a:t>Today’s hardware has deep memory hierarchies &amp; SIMD abilities that are </a:t>
            </a:r>
            <a:r>
              <a:rPr lang="en-US" b="1" dirty="0" smtClean="0"/>
              <a:t>under-exploited </a:t>
            </a:r>
            <a:r>
              <a:rPr lang="en-US" dirty="0" smtClean="0"/>
              <a:t>by today’s HEP software incl. simulation ( Instructions / clock cycle= 0.6-0.8)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61103" y="6492894"/>
            <a:ext cx="1298863" cy="365125"/>
          </a:xfrm>
        </p:spPr>
        <p:txBody>
          <a:bodyPr/>
          <a:lstStyle/>
          <a:p>
            <a:r>
              <a:rPr lang="en-US" smtClean="0"/>
              <a:t>geant-dev@cern.ch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</a:t>
            </a:fld>
            <a:endParaRPr lang="en-US"/>
          </a:p>
        </p:txBody>
      </p:sp>
      <p:grpSp>
        <p:nvGrpSpPr>
          <p:cNvPr id="6" name="Shape 130"/>
          <p:cNvGrpSpPr/>
          <p:nvPr/>
        </p:nvGrpSpPr>
        <p:grpSpPr>
          <a:xfrm>
            <a:off x="3914586" y="4224927"/>
            <a:ext cx="5061667" cy="2371708"/>
            <a:chOff x="96262" y="72912"/>
            <a:chExt cx="4900713" cy="2690463"/>
          </a:xfrm>
        </p:grpSpPr>
        <p:sp>
          <p:nvSpPr>
            <p:cNvPr id="7" name="Shape 131"/>
            <p:cNvSpPr/>
            <p:nvPr/>
          </p:nvSpPr>
          <p:spPr>
            <a:xfrm>
              <a:off x="2719962" y="1322300"/>
              <a:ext cx="189000" cy="189000"/>
            </a:xfrm>
            <a:prstGeom prst="rect">
              <a:avLst/>
            </a:prstGeom>
            <a:solidFill>
              <a:srgbClr val="FFE5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Shape 132"/>
            <p:cNvSpPr/>
            <p:nvPr/>
          </p:nvSpPr>
          <p:spPr>
            <a:xfrm>
              <a:off x="2987337" y="1322300"/>
              <a:ext cx="189000" cy="189000"/>
            </a:xfrm>
            <a:prstGeom prst="rect">
              <a:avLst/>
            </a:prstGeom>
            <a:solidFill>
              <a:srgbClr val="FFE5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Shape 133"/>
            <p:cNvSpPr/>
            <p:nvPr/>
          </p:nvSpPr>
          <p:spPr>
            <a:xfrm>
              <a:off x="3254712" y="1322300"/>
              <a:ext cx="189000" cy="189000"/>
            </a:xfrm>
            <a:prstGeom prst="rect">
              <a:avLst/>
            </a:prstGeom>
            <a:solidFill>
              <a:srgbClr val="FFE5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Shape 134"/>
            <p:cNvSpPr/>
            <p:nvPr/>
          </p:nvSpPr>
          <p:spPr>
            <a:xfrm>
              <a:off x="3522087" y="1322300"/>
              <a:ext cx="189000" cy="189000"/>
            </a:xfrm>
            <a:prstGeom prst="rect">
              <a:avLst/>
            </a:prstGeom>
            <a:solidFill>
              <a:srgbClr val="FFE5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Shape 135"/>
            <p:cNvSpPr/>
            <p:nvPr/>
          </p:nvSpPr>
          <p:spPr>
            <a:xfrm>
              <a:off x="3897662" y="72925"/>
              <a:ext cx="189000" cy="189000"/>
            </a:xfrm>
            <a:prstGeom prst="rect">
              <a:avLst/>
            </a:prstGeom>
            <a:solidFill>
              <a:srgbClr val="EA99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Shape 136"/>
            <p:cNvSpPr/>
            <p:nvPr/>
          </p:nvSpPr>
          <p:spPr>
            <a:xfrm>
              <a:off x="4165037" y="72925"/>
              <a:ext cx="189000" cy="189000"/>
            </a:xfrm>
            <a:prstGeom prst="rect">
              <a:avLst/>
            </a:prstGeom>
            <a:solidFill>
              <a:srgbClr val="EA99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Shape 137"/>
            <p:cNvSpPr/>
            <p:nvPr/>
          </p:nvSpPr>
          <p:spPr>
            <a:xfrm>
              <a:off x="4432412" y="72925"/>
              <a:ext cx="189000" cy="189000"/>
            </a:xfrm>
            <a:prstGeom prst="rect">
              <a:avLst/>
            </a:prstGeom>
            <a:solidFill>
              <a:srgbClr val="EA99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Shape 138"/>
            <p:cNvSpPr/>
            <p:nvPr/>
          </p:nvSpPr>
          <p:spPr>
            <a:xfrm>
              <a:off x="4699787" y="72925"/>
              <a:ext cx="189000" cy="189000"/>
            </a:xfrm>
            <a:prstGeom prst="rect">
              <a:avLst/>
            </a:prstGeom>
            <a:solidFill>
              <a:srgbClr val="EA99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Shape 139"/>
            <p:cNvSpPr/>
            <p:nvPr/>
          </p:nvSpPr>
          <p:spPr>
            <a:xfrm>
              <a:off x="3897662" y="2023587"/>
              <a:ext cx="189000" cy="189000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Shape 140"/>
            <p:cNvSpPr/>
            <p:nvPr/>
          </p:nvSpPr>
          <p:spPr>
            <a:xfrm>
              <a:off x="4165037" y="2023587"/>
              <a:ext cx="189000" cy="189000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Shape 141"/>
            <p:cNvSpPr/>
            <p:nvPr/>
          </p:nvSpPr>
          <p:spPr>
            <a:xfrm>
              <a:off x="4432412" y="2023587"/>
              <a:ext cx="189000" cy="189000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Shape 142"/>
            <p:cNvSpPr/>
            <p:nvPr/>
          </p:nvSpPr>
          <p:spPr>
            <a:xfrm>
              <a:off x="4699787" y="2023587"/>
              <a:ext cx="189000" cy="189000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Shape 143"/>
            <p:cNvSpPr/>
            <p:nvPr/>
          </p:nvSpPr>
          <p:spPr>
            <a:xfrm rot="5400000">
              <a:off x="1675487" y="72912"/>
              <a:ext cx="189000" cy="189000"/>
            </a:xfrm>
            <a:prstGeom prst="rect">
              <a:avLst/>
            </a:prstGeom>
            <a:solidFill>
              <a:srgbClr val="EA99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Shape 144"/>
            <p:cNvSpPr/>
            <p:nvPr/>
          </p:nvSpPr>
          <p:spPr>
            <a:xfrm rot="5400000">
              <a:off x="1675487" y="340287"/>
              <a:ext cx="189000" cy="189000"/>
            </a:xfrm>
            <a:prstGeom prst="rect">
              <a:avLst/>
            </a:prstGeom>
            <a:solidFill>
              <a:srgbClr val="EA99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Shape 145"/>
            <p:cNvSpPr/>
            <p:nvPr/>
          </p:nvSpPr>
          <p:spPr>
            <a:xfrm rot="5400000">
              <a:off x="1675487" y="607662"/>
              <a:ext cx="189000" cy="189000"/>
            </a:xfrm>
            <a:prstGeom prst="rect">
              <a:avLst/>
            </a:prstGeom>
            <a:solidFill>
              <a:srgbClr val="EA99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Shape 146"/>
            <p:cNvSpPr/>
            <p:nvPr/>
          </p:nvSpPr>
          <p:spPr>
            <a:xfrm rot="5400000">
              <a:off x="1675487" y="875037"/>
              <a:ext cx="189000" cy="189000"/>
            </a:xfrm>
            <a:prstGeom prst="rect">
              <a:avLst/>
            </a:prstGeom>
            <a:solidFill>
              <a:srgbClr val="EA99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Shape 147"/>
            <p:cNvSpPr/>
            <p:nvPr/>
          </p:nvSpPr>
          <p:spPr>
            <a:xfrm>
              <a:off x="96262" y="1322300"/>
              <a:ext cx="189000" cy="189000"/>
            </a:xfrm>
            <a:prstGeom prst="rect">
              <a:avLst/>
            </a:prstGeom>
            <a:solidFill>
              <a:srgbClr val="FFE5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Shape 148"/>
            <p:cNvSpPr/>
            <p:nvPr/>
          </p:nvSpPr>
          <p:spPr>
            <a:xfrm>
              <a:off x="363637" y="1322300"/>
              <a:ext cx="189000" cy="189000"/>
            </a:xfrm>
            <a:prstGeom prst="rect">
              <a:avLst/>
            </a:prstGeom>
            <a:solidFill>
              <a:srgbClr val="FFE5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Shape 149"/>
            <p:cNvSpPr/>
            <p:nvPr/>
          </p:nvSpPr>
          <p:spPr>
            <a:xfrm>
              <a:off x="631012" y="1322300"/>
              <a:ext cx="189000" cy="189000"/>
            </a:xfrm>
            <a:prstGeom prst="rect">
              <a:avLst/>
            </a:prstGeom>
            <a:solidFill>
              <a:srgbClr val="FFE5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Shape 150"/>
            <p:cNvSpPr/>
            <p:nvPr/>
          </p:nvSpPr>
          <p:spPr>
            <a:xfrm>
              <a:off x="898387" y="1322300"/>
              <a:ext cx="189000" cy="189000"/>
            </a:xfrm>
            <a:prstGeom prst="rect">
              <a:avLst/>
            </a:prstGeom>
            <a:solidFill>
              <a:srgbClr val="FFE5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Shape 151"/>
            <p:cNvSpPr txBox="1"/>
            <p:nvPr/>
          </p:nvSpPr>
          <p:spPr>
            <a:xfrm>
              <a:off x="1166250" y="1125200"/>
              <a:ext cx="1207500" cy="583200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-US" dirty="0" smtClean="0">
                  <a:latin typeface="Helvetica Neue"/>
                  <a:ea typeface="Helvetica Neue"/>
                  <a:cs typeface="Helvetica Neue"/>
                  <a:sym typeface="Helvetica Neue"/>
                </a:rPr>
                <a:t>Scalar</a:t>
              </a:r>
              <a:endParaRPr lang="en-US" dirty="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" name="Shape 152"/>
            <p:cNvSpPr txBox="1"/>
            <p:nvPr/>
          </p:nvSpPr>
          <p:spPr>
            <a:xfrm>
              <a:off x="3789475" y="1125200"/>
              <a:ext cx="1207500" cy="583200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-US" dirty="0" smtClean="0">
                  <a:latin typeface="Helvetica Neue"/>
                  <a:ea typeface="Helvetica Neue"/>
                  <a:cs typeface="Helvetica Neue"/>
                  <a:sym typeface="Helvetica Neue"/>
                </a:rPr>
                <a:t>SIMD</a:t>
              </a:r>
              <a:endParaRPr lang="en-US" dirty="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" name="Shape 153"/>
            <p:cNvSpPr/>
            <p:nvPr/>
          </p:nvSpPr>
          <p:spPr>
            <a:xfrm rot="5400000">
              <a:off x="1675487" y="1769537"/>
              <a:ext cx="189000" cy="189000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Shape 154"/>
            <p:cNvSpPr/>
            <p:nvPr/>
          </p:nvSpPr>
          <p:spPr>
            <a:xfrm rot="5400000">
              <a:off x="1675487" y="2036912"/>
              <a:ext cx="189000" cy="189000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Shape 155"/>
            <p:cNvSpPr/>
            <p:nvPr/>
          </p:nvSpPr>
          <p:spPr>
            <a:xfrm rot="5400000">
              <a:off x="1675487" y="2304287"/>
              <a:ext cx="189000" cy="189000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Shape 156"/>
            <p:cNvSpPr/>
            <p:nvPr/>
          </p:nvSpPr>
          <p:spPr>
            <a:xfrm rot="5400000">
              <a:off x="1675487" y="2571662"/>
              <a:ext cx="189000" cy="189000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Shape 157"/>
            <p:cNvSpPr/>
            <p:nvPr/>
          </p:nvSpPr>
          <p:spPr>
            <a:xfrm>
              <a:off x="3897662" y="340300"/>
              <a:ext cx="189000" cy="189000"/>
            </a:xfrm>
            <a:prstGeom prst="rect">
              <a:avLst/>
            </a:prstGeom>
            <a:solidFill>
              <a:srgbClr val="EA99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Shape 158"/>
            <p:cNvSpPr/>
            <p:nvPr/>
          </p:nvSpPr>
          <p:spPr>
            <a:xfrm>
              <a:off x="4165037" y="340300"/>
              <a:ext cx="189000" cy="189000"/>
            </a:xfrm>
            <a:prstGeom prst="rect">
              <a:avLst/>
            </a:prstGeom>
            <a:solidFill>
              <a:srgbClr val="EA99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Shape 159"/>
            <p:cNvSpPr/>
            <p:nvPr/>
          </p:nvSpPr>
          <p:spPr>
            <a:xfrm>
              <a:off x="4432412" y="340300"/>
              <a:ext cx="189000" cy="189000"/>
            </a:xfrm>
            <a:prstGeom prst="rect">
              <a:avLst/>
            </a:prstGeom>
            <a:solidFill>
              <a:srgbClr val="EA99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Shape 160"/>
            <p:cNvSpPr/>
            <p:nvPr/>
          </p:nvSpPr>
          <p:spPr>
            <a:xfrm>
              <a:off x="4699787" y="340300"/>
              <a:ext cx="189000" cy="189000"/>
            </a:xfrm>
            <a:prstGeom prst="rect">
              <a:avLst/>
            </a:prstGeom>
            <a:solidFill>
              <a:srgbClr val="EA99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Shape 161"/>
            <p:cNvSpPr/>
            <p:nvPr/>
          </p:nvSpPr>
          <p:spPr>
            <a:xfrm>
              <a:off x="3897662" y="875050"/>
              <a:ext cx="189000" cy="189000"/>
            </a:xfrm>
            <a:prstGeom prst="rect">
              <a:avLst/>
            </a:prstGeom>
            <a:solidFill>
              <a:srgbClr val="EA99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Shape 162"/>
            <p:cNvSpPr/>
            <p:nvPr/>
          </p:nvSpPr>
          <p:spPr>
            <a:xfrm>
              <a:off x="4165037" y="875050"/>
              <a:ext cx="189000" cy="189000"/>
            </a:xfrm>
            <a:prstGeom prst="rect">
              <a:avLst/>
            </a:prstGeom>
            <a:solidFill>
              <a:srgbClr val="EA99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Shape 163"/>
            <p:cNvSpPr/>
            <p:nvPr/>
          </p:nvSpPr>
          <p:spPr>
            <a:xfrm>
              <a:off x="4432412" y="875050"/>
              <a:ext cx="189000" cy="189000"/>
            </a:xfrm>
            <a:prstGeom prst="rect">
              <a:avLst/>
            </a:prstGeom>
            <a:solidFill>
              <a:srgbClr val="EA99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Shape 164"/>
            <p:cNvSpPr/>
            <p:nvPr/>
          </p:nvSpPr>
          <p:spPr>
            <a:xfrm>
              <a:off x="4699787" y="875050"/>
              <a:ext cx="189000" cy="189000"/>
            </a:xfrm>
            <a:prstGeom prst="rect">
              <a:avLst/>
            </a:prstGeom>
            <a:solidFill>
              <a:srgbClr val="EA99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Shape 165"/>
            <p:cNvSpPr/>
            <p:nvPr/>
          </p:nvSpPr>
          <p:spPr>
            <a:xfrm>
              <a:off x="3897662" y="607674"/>
              <a:ext cx="189000" cy="189000"/>
            </a:xfrm>
            <a:prstGeom prst="rect">
              <a:avLst/>
            </a:prstGeom>
            <a:solidFill>
              <a:srgbClr val="EA99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Shape 166"/>
            <p:cNvSpPr/>
            <p:nvPr/>
          </p:nvSpPr>
          <p:spPr>
            <a:xfrm>
              <a:off x="4165037" y="607675"/>
              <a:ext cx="189000" cy="189000"/>
            </a:xfrm>
            <a:prstGeom prst="rect">
              <a:avLst/>
            </a:prstGeom>
            <a:solidFill>
              <a:srgbClr val="EA99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Shape 167"/>
            <p:cNvSpPr/>
            <p:nvPr/>
          </p:nvSpPr>
          <p:spPr>
            <a:xfrm>
              <a:off x="4432412" y="607675"/>
              <a:ext cx="189000" cy="189000"/>
            </a:xfrm>
            <a:prstGeom prst="rect">
              <a:avLst/>
            </a:prstGeom>
            <a:solidFill>
              <a:srgbClr val="EA99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Shape 168"/>
            <p:cNvSpPr/>
            <p:nvPr/>
          </p:nvSpPr>
          <p:spPr>
            <a:xfrm>
              <a:off x="4699787" y="607675"/>
              <a:ext cx="189000" cy="189000"/>
            </a:xfrm>
            <a:prstGeom prst="rect">
              <a:avLst/>
            </a:prstGeom>
            <a:solidFill>
              <a:srgbClr val="EA99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Shape 169"/>
            <p:cNvSpPr/>
            <p:nvPr/>
          </p:nvSpPr>
          <p:spPr>
            <a:xfrm>
              <a:off x="3897662" y="2277650"/>
              <a:ext cx="189000" cy="189000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Shape 170"/>
            <p:cNvSpPr/>
            <p:nvPr/>
          </p:nvSpPr>
          <p:spPr>
            <a:xfrm>
              <a:off x="4165037" y="2277650"/>
              <a:ext cx="189000" cy="189000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Shape 171"/>
            <p:cNvSpPr/>
            <p:nvPr/>
          </p:nvSpPr>
          <p:spPr>
            <a:xfrm>
              <a:off x="4432412" y="2277650"/>
              <a:ext cx="189000" cy="189000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Shape 172"/>
            <p:cNvSpPr/>
            <p:nvPr/>
          </p:nvSpPr>
          <p:spPr>
            <a:xfrm>
              <a:off x="4699787" y="2277650"/>
              <a:ext cx="189000" cy="189000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Shape 173"/>
            <p:cNvSpPr/>
            <p:nvPr/>
          </p:nvSpPr>
          <p:spPr>
            <a:xfrm>
              <a:off x="3897662" y="2531700"/>
              <a:ext cx="189000" cy="189000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Shape 174"/>
            <p:cNvSpPr/>
            <p:nvPr/>
          </p:nvSpPr>
          <p:spPr>
            <a:xfrm>
              <a:off x="4165037" y="2531700"/>
              <a:ext cx="189000" cy="189000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Shape 175"/>
            <p:cNvSpPr/>
            <p:nvPr/>
          </p:nvSpPr>
          <p:spPr>
            <a:xfrm>
              <a:off x="4432412" y="2531700"/>
              <a:ext cx="189000" cy="189000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Shape 176"/>
            <p:cNvSpPr/>
            <p:nvPr/>
          </p:nvSpPr>
          <p:spPr>
            <a:xfrm>
              <a:off x="4699787" y="2531700"/>
              <a:ext cx="189000" cy="189000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Shape 177"/>
            <p:cNvSpPr/>
            <p:nvPr/>
          </p:nvSpPr>
          <p:spPr>
            <a:xfrm>
              <a:off x="3897662" y="1769550"/>
              <a:ext cx="189000" cy="189000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Shape 178"/>
            <p:cNvSpPr/>
            <p:nvPr/>
          </p:nvSpPr>
          <p:spPr>
            <a:xfrm>
              <a:off x="4165037" y="1769550"/>
              <a:ext cx="189000" cy="189000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Shape 179"/>
            <p:cNvSpPr/>
            <p:nvPr/>
          </p:nvSpPr>
          <p:spPr>
            <a:xfrm>
              <a:off x="4432412" y="1769550"/>
              <a:ext cx="189000" cy="189000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Shape 180"/>
            <p:cNvSpPr/>
            <p:nvPr/>
          </p:nvSpPr>
          <p:spPr>
            <a:xfrm>
              <a:off x="4699787" y="1769550"/>
              <a:ext cx="189000" cy="189000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Shape 181"/>
            <p:cNvSpPr/>
            <p:nvPr/>
          </p:nvSpPr>
          <p:spPr>
            <a:xfrm>
              <a:off x="96262" y="2036925"/>
              <a:ext cx="189000" cy="189000"/>
            </a:xfrm>
            <a:prstGeom prst="rect">
              <a:avLst/>
            </a:prstGeom>
            <a:solidFill>
              <a:srgbClr val="FFE5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Shape 182"/>
            <p:cNvSpPr txBox="1"/>
            <p:nvPr/>
          </p:nvSpPr>
          <p:spPr>
            <a:xfrm>
              <a:off x="285275" y="2031525"/>
              <a:ext cx="1390212" cy="194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r>
                <a:rPr lang="en-US" sz="1600" dirty="0">
                  <a:latin typeface="Helvetica Neue"/>
                  <a:ea typeface="Helvetica Neue"/>
                  <a:cs typeface="Helvetica Neue"/>
                  <a:sym typeface="Helvetica Neue"/>
                </a:rPr>
                <a:t>Instructions</a:t>
              </a:r>
            </a:p>
          </p:txBody>
        </p:sp>
        <p:sp>
          <p:nvSpPr>
            <p:cNvPr id="59" name="Shape 183"/>
            <p:cNvSpPr/>
            <p:nvPr/>
          </p:nvSpPr>
          <p:spPr>
            <a:xfrm rot="5400000">
              <a:off x="96262" y="2304287"/>
              <a:ext cx="189000" cy="189000"/>
            </a:xfrm>
            <a:prstGeom prst="rect">
              <a:avLst/>
            </a:prstGeom>
            <a:solidFill>
              <a:srgbClr val="EA999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Shape 184"/>
            <p:cNvSpPr/>
            <p:nvPr/>
          </p:nvSpPr>
          <p:spPr>
            <a:xfrm rot="5400000">
              <a:off x="96262" y="2571662"/>
              <a:ext cx="189000" cy="189000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Shape 185"/>
            <p:cNvSpPr txBox="1"/>
            <p:nvPr/>
          </p:nvSpPr>
          <p:spPr>
            <a:xfrm>
              <a:off x="285275" y="2300250"/>
              <a:ext cx="1131000" cy="194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r>
                <a:rPr lang="en-US" sz="1600" dirty="0">
                  <a:latin typeface="Helvetica Neue"/>
                  <a:ea typeface="Helvetica Neue"/>
                  <a:cs typeface="Helvetica Neue"/>
                  <a:sym typeface="Helvetica Neue"/>
                </a:rPr>
                <a:t>Data</a:t>
              </a:r>
            </a:p>
          </p:txBody>
        </p:sp>
        <p:sp>
          <p:nvSpPr>
            <p:cNvPr id="62" name="Shape 186"/>
            <p:cNvSpPr txBox="1"/>
            <p:nvPr/>
          </p:nvSpPr>
          <p:spPr>
            <a:xfrm>
              <a:off x="285275" y="2568975"/>
              <a:ext cx="1131000" cy="194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r>
                <a:rPr lang="en-US" sz="1600" dirty="0">
                  <a:latin typeface="Helvetica Neue"/>
                  <a:ea typeface="Helvetica Neue"/>
                  <a:cs typeface="Helvetica Neue"/>
                  <a:sym typeface="Helvetica Neue"/>
                </a:rPr>
                <a:t>Results</a:t>
              </a:r>
              <a:endParaRPr lang="en-US" dirty="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63" name="Content Placeholder 2"/>
          <p:cNvSpPr txBox="1">
            <a:spLocks/>
          </p:cNvSpPr>
          <p:nvPr/>
        </p:nvSpPr>
        <p:spPr>
          <a:xfrm>
            <a:off x="327275" y="4224942"/>
            <a:ext cx="4334831" cy="2073501"/>
          </a:xfrm>
          <a:prstGeom prst="rect">
            <a:avLst/>
          </a:prstGeom>
        </p:spPr>
        <p:txBody>
          <a:bodyPr vert="horz" lIns="91436" tIns="45718" rIns="91436" bIns="45718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80000"/>
              <a:buFont typeface="LucidaGrande" charset="0"/>
              <a:buChar char="▶"/>
              <a:defRPr lang="en-US"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1pPr>
            <a:lvl2pPr marL="685800" indent="-336550" algn="l" defTabSz="914400" rtl="0" eaLnBrk="1" latinLnBrk="0" hangingPunct="1">
              <a:spcBef>
                <a:spcPts val="400"/>
              </a:spcBef>
              <a:buClr>
                <a:schemeClr val="accent1">
                  <a:lumMod val="50000"/>
                </a:schemeClr>
              </a:buClr>
              <a:buSzPct val="80000"/>
              <a:buFont typeface="LucidaGrande" charset="0"/>
              <a:buChar char="●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2pPr>
            <a:lvl3pPr marL="1035050" indent="-34925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80000"/>
              <a:buFont typeface="ZapfDingbatsITC" charset="0"/>
              <a:buChar char="✦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3pPr>
            <a:lvl4pPr marL="1371600" indent="-336550" algn="l" defTabSz="914400" rtl="0" eaLnBrk="1" latinLnBrk="0" hangingPunct="1">
              <a:spcBef>
                <a:spcPts val="200"/>
              </a:spcBef>
              <a:buClr>
                <a:schemeClr val="accent1">
                  <a:lumMod val="50000"/>
                </a:schemeClr>
              </a:buClr>
              <a:buSzPct val="80000"/>
              <a:buFont typeface="ZapfDingbatsITC" charset="0"/>
              <a:buChar char="❖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4pPr>
            <a:lvl5pPr marL="1720850" indent="-349250" algn="l" defTabSz="914400" rtl="0" eaLnBrk="1" latinLnBrk="0" hangingPunct="1">
              <a:spcBef>
                <a:spcPts val="100"/>
              </a:spcBef>
              <a:buClr>
                <a:schemeClr val="accent1"/>
              </a:buClr>
              <a:buFont typeface="MS-Mincho" charset="-128"/>
              <a:buChar char="▻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Several emerging architectures</a:t>
            </a:r>
          </a:p>
          <a:p>
            <a:pPr lvl="1"/>
            <a:r>
              <a:rPr lang="en-US" dirty="0" smtClean="0"/>
              <a:t>GPUs &amp; accelerators (Xeon Phi)</a:t>
            </a:r>
          </a:p>
          <a:p>
            <a:r>
              <a:rPr lang="en-US" dirty="0" smtClean="0"/>
              <a:t>Future evolution</a:t>
            </a:r>
          </a:p>
          <a:p>
            <a:pPr lvl="1"/>
            <a:r>
              <a:rPr lang="en-US" dirty="0" smtClean="0"/>
              <a:t>What will lead in 2025 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0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/>
          </p:cNvSpPr>
          <p:nvPr>
            <p:ph type="body" sz="half" idx="1"/>
          </p:nvPr>
        </p:nvSpPr>
        <p:spPr>
          <a:xfrm>
            <a:off x="232545" y="1213961"/>
            <a:ext cx="8678910" cy="1528312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226582" indent="-226582" defTabSz="604220">
              <a:spcBef>
                <a:spcPts val="1302"/>
              </a:spcBef>
              <a:defRPr sz="3775"/>
            </a:pPr>
            <a:r>
              <a:rPr dirty="0"/>
              <a:t>Canonical solution for fast hit-detection: </a:t>
            </a:r>
            <a:r>
              <a:rPr dirty="0">
                <a:solidFill>
                  <a:srgbClr val="0433FF"/>
                </a:solidFill>
              </a:rPr>
              <a:t>tree structures, lookup structures, bounding boxes</a:t>
            </a:r>
            <a:r>
              <a:rPr dirty="0"/>
              <a:t>, … </a:t>
            </a:r>
          </a:p>
          <a:p>
            <a:pPr marL="226582" indent="-226582" defTabSz="604220">
              <a:spcBef>
                <a:spcPts val="1302"/>
              </a:spcBef>
              <a:defRPr sz="3775" b="1"/>
            </a:pPr>
            <a:r>
              <a:rPr dirty="0"/>
              <a:t>How to combine this with SIMD paradigm?</a:t>
            </a:r>
          </a:p>
          <a:p>
            <a:pPr marL="226582" indent="-226582" defTabSz="604220">
              <a:spcBef>
                <a:spcPts val="1302"/>
              </a:spcBef>
              <a:defRPr sz="3775"/>
            </a:pPr>
            <a:r>
              <a:rPr dirty="0"/>
              <a:t>Followed idea based on using </a:t>
            </a:r>
            <a:r>
              <a:rPr dirty="0">
                <a:solidFill>
                  <a:srgbClr val="0433FF"/>
                </a:solidFill>
              </a:rPr>
              <a:t>(aligned) bounding boxes</a:t>
            </a:r>
            <a:r>
              <a:rPr dirty="0"/>
              <a:t> of geometry objects to filter good hit candidates</a:t>
            </a:r>
          </a:p>
        </p:txBody>
      </p:sp>
      <p:sp>
        <p:nvSpPr>
          <p:cNvPr id="634" name="Shape 634"/>
          <p:cNvSpPr>
            <a:spLocks noGrp="1"/>
          </p:cNvSpPr>
          <p:nvPr>
            <p:ph type="sldNum" sz="quarter" idx="4294967295"/>
          </p:nvPr>
        </p:nvSpPr>
        <p:spPr>
          <a:xfrm>
            <a:off x="8917605" y="6608142"/>
            <a:ext cx="201778" cy="2743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05" tIns="19202" rIns="38405" bIns="19202"/>
          <a:lstStyle/>
          <a:p>
            <a:fld id="{86CB4B4D-7CA3-9044-876B-883B54F8677D}" type="slidenum">
              <a:t>20</a:t>
            </a:fld>
            <a:endParaRPr/>
          </a:p>
        </p:txBody>
      </p:sp>
      <p:grpSp>
        <p:nvGrpSpPr>
          <p:cNvPr id="637" name="Group 637"/>
          <p:cNvGrpSpPr/>
          <p:nvPr/>
        </p:nvGrpSpPr>
        <p:grpSpPr>
          <a:xfrm>
            <a:off x="-338667" y="4739159"/>
            <a:ext cx="9435894" cy="1740372"/>
            <a:chOff x="-803298" y="0"/>
            <a:chExt cx="25497897" cy="4033133"/>
          </a:xfrm>
        </p:grpSpPr>
        <p:sp>
          <p:nvSpPr>
            <p:cNvPr id="635" name="Shape 635"/>
            <p:cNvSpPr/>
            <p:nvPr/>
          </p:nvSpPr>
          <p:spPr>
            <a:xfrm>
              <a:off x="1368692" y="0"/>
              <a:ext cx="23149913" cy="236923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345043">
                <a:spcBef>
                  <a:spcPts val="1386"/>
                </a:spcBef>
                <a:defRPr sz="4600">
                  <a:latin typeface="Clear Sans"/>
                  <a:ea typeface="Clear Sans"/>
                  <a:cs typeface="Clear Sans"/>
                  <a:sym typeface="Clear Sans"/>
                </a:defRPr>
              </a:pPr>
              <a:r>
                <a:rPr lang="en-US" sz="2400" dirty="0">
                  <a:solidFill>
                    <a:srgbClr val="595959"/>
                  </a:solidFill>
                </a:rPr>
                <a:t>G</a:t>
              </a:r>
              <a:r>
                <a:rPr sz="2400" dirty="0" smtClean="0">
                  <a:solidFill>
                    <a:srgbClr val="595959"/>
                  </a:solidFill>
                </a:rPr>
                <a:t>et</a:t>
              </a:r>
              <a:r>
                <a:rPr sz="2400" dirty="0" smtClean="0"/>
                <a:t> </a:t>
              </a:r>
              <a:r>
                <a:rPr sz="2400" b="1" dirty="0">
                  <a:solidFill>
                    <a:srgbClr val="0433FF"/>
                  </a:solidFill>
                </a:rPr>
                <a:t>SIMD gain</a:t>
              </a:r>
              <a:r>
                <a:rPr sz="2400" dirty="0"/>
                <a:t> </a:t>
              </a:r>
              <a:r>
                <a:rPr sz="2400" dirty="0">
                  <a:solidFill>
                    <a:srgbClr val="595959"/>
                  </a:solidFill>
                </a:rPr>
                <a:t>from treating</a:t>
              </a:r>
              <a:r>
                <a:rPr sz="2400" dirty="0"/>
                <a:t> </a:t>
              </a:r>
              <a:r>
                <a:rPr sz="2400" b="1" dirty="0">
                  <a:solidFill>
                    <a:srgbClr val="0433FF"/>
                  </a:solidFill>
                </a:rPr>
                <a:t>group of boxes </a:t>
              </a:r>
              <a:r>
                <a:rPr sz="2400" dirty="0">
                  <a:solidFill>
                    <a:srgbClr val="595959"/>
                  </a:solidFill>
                </a:rPr>
                <a:t>in concert</a:t>
              </a:r>
            </a:p>
            <a:p>
              <a:pPr defTabSz="345043">
                <a:spcBef>
                  <a:spcPts val="1386"/>
                </a:spcBef>
                <a:defRPr sz="4600">
                  <a:latin typeface="Clear Sans"/>
                  <a:ea typeface="Clear Sans"/>
                  <a:cs typeface="Clear Sans"/>
                  <a:sym typeface="Clear Sans"/>
                </a:defRPr>
              </a:pPr>
              <a:r>
                <a:rPr lang="en-US" sz="2400" dirty="0">
                  <a:solidFill>
                    <a:srgbClr val="595959"/>
                  </a:solidFill>
                </a:rPr>
                <a:t>G</a:t>
              </a:r>
              <a:r>
                <a:rPr sz="2400" dirty="0" smtClean="0">
                  <a:solidFill>
                    <a:srgbClr val="595959"/>
                  </a:solidFill>
                </a:rPr>
                <a:t>et</a:t>
              </a:r>
              <a:r>
                <a:rPr sz="2400" dirty="0" smtClean="0"/>
                <a:t> </a:t>
              </a:r>
              <a:r>
                <a:rPr sz="2400" b="1" dirty="0">
                  <a:solidFill>
                    <a:srgbClr val="0433FF"/>
                  </a:solidFill>
                </a:rPr>
                <a:t>scaling</a:t>
              </a:r>
              <a:r>
                <a:rPr sz="2400" dirty="0"/>
                <a:t> </a:t>
              </a:r>
              <a:r>
                <a:rPr sz="2400" dirty="0">
                  <a:solidFill>
                    <a:srgbClr val="595959"/>
                  </a:solidFill>
                </a:rPr>
                <a:t>from</a:t>
              </a:r>
              <a:r>
                <a:rPr sz="2400" dirty="0"/>
                <a:t> </a:t>
              </a:r>
              <a:r>
                <a:rPr sz="2400" b="1" dirty="0">
                  <a:solidFill>
                    <a:srgbClr val="0433FF"/>
                  </a:solidFill>
                </a:rPr>
                <a:t>hierarchies</a:t>
              </a:r>
              <a:r>
                <a:rPr sz="2400" dirty="0"/>
                <a:t> </a:t>
              </a:r>
              <a:r>
                <a:rPr sz="2400" dirty="0">
                  <a:solidFill>
                    <a:srgbClr val="595959"/>
                  </a:solidFill>
                </a:rPr>
                <a:t>of bounding box groups (forming</a:t>
              </a:r>
              <a:r>
                <a:rPr sz="2400" dirty="0"/>
                <a:t> </a:t>
              </a:r>
              <a:r>
                <a:rPr sz="2400" b="1" dirty="0">
                  <a:solidFill>
                    <a:srgbClr val="0433FF"/>
                  </a:solidFill>
                </a:rPr>
                <a:t>regular trees</a:t>
              </a:r>
              <a:r>
                <a:rPr sz="2400" dirty="0">
                  <a:solidFill>
                    <a:srgbClr val="595959"/>
                  </a:solidFill>
                </a:rPr>
                <a:t>)</a:t>
              </a:r>
            </a:p>
          </p:txBody>
        </p:sp>
        <p:sp>
          <p:nvSpPr>
            <p:cNvPr id="636" name="Shape 636"/>
            <p:cNvSpPr/>
            <p:nvPr/>
          </p:nvSpPr>
          <p:spPr>
            <a:xfrm>
              <a:off x="-803298" y="2920623"/>
              <a:ext cx="25497897" cy="11125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lvl="1" indent="320040" defTabSz="345043">
                <a:spcBef>
                  <a:spcPts val="672"/>
                </a:spcBef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000" dirty="0"/>
                <a:t>Inspired from </a:t>
              </a:r>
              <a:r>
                <a:rPr lang="en-US" sz="2000" dirty="0" smtClean="0"/>
                <a:t>literature &amp; existing ray tracing libraries (</a:t>
              </a:r>
              <a:r>
                <a:rPr lang="en-US" sz="2000" dirty="0" smtClean="0">
                  <a:solidFill>
                    <a:srgbClr val="0433FF"/>
                  </a:solidFill>
                </a:rPr>
                <a:t>Intel Embree). In particular</a:t>
              </a:r>
              <a:endParaRPr lang="en-US" sz="2000" dirty="0">
                <a:solidFill>
                  <a:srgbClr val="0433FF"/>
                </a:solidFill>
              </a:endParaRPr>
            </a:p>
            <a:p>
              <a:pPr lvl="1" indent="320040" defTabSz="345043">
                <a:spcBef>
                  <a:spcPts val="672"/>
                </a:spcBef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000" u="sng" dirty="0" smtClean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</a:rPr>
                <a:t>Shallow </a:t>
              </a:r>
              <a:r>
                <a:rPr sz="2000" u="sng"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</a:rPr>
                <a:t>bounding volume hierarchies for fast SIMD ray tracing of </a:t>
              </a:r>
              <a:r>
                <a:rPr sz="2000" u="sng" dirty="0" smtClean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</a:rPr>
                <a:t>incoherent</a:t>
              </a:r>
              <a:endParaRPr sz="2000" dirty="0">
                <a:solidFill>
                  <a:srgbClr val="0433FF"/>
                </a:solidFill>
              </a:endParaRPr>
            </a:p>
          </p:txBody>
        </p:sp>
      </p:grpSp>
      <p:grpSp>
        <p:nvGrpSpPr>
          <p:cNvPr id="653" name="Group 653"/>
          <p:cNvGrpSpPr/>
          <p:nvPr/>
        </p:nvGrpSpPr>
        <p:grpSpPr>
          <a:xfrm>
            <a:off x="427320" y="2358310"/>
            <a:ext cx="7931411" cy="2112943"/>
            <a:chOff x="-3449328" y="-771858"/>
            <a:chExt cx="18288020" cy="4225884"/>
          </a:xfrm>
        </p:grpSpPr>
        <p:grpSp>
          <p:nvGrpSpPr>
            <p:cNvPr id="646" name="Group 646"/>
            <p:cNvGrpSpPr/>
            <p:nvPr/>
          </p:nvGrpSpPr>
          <p:grpSpPr>
            <a:xfrm>
              <a:off x="305024" y="131008"/>
              <a:ext cx="14272198" cy="3323018"/>
              <a:chOff x="3130373" y="131008"/>
              <a:chExt cx="14272197" cy="3323017"/>
            </a:xfrm>
          </p:grpSpPr>
          <p:grpSp>
            <p:nvGrpSpPr>
              <p:cNvPr id="640" name="Group 640"/>
              <p:cNvGrpSpPr/>
              <p:nvPr/>
            </p:nvGrpSpPr>
            <p:grpSpPr>
              <a:xfrm>
                <a:off x="3130373" y="911117"/>
                <a:ext cx="3073633" cy="1293440"/>
                <a:chOff x="24449" y="911117"/>
                <a:chExt cx="3073631" cy="1293438"/>
              </a:xfrm>
            </p:grpSpPr>
            <p:sp>
              <p:nvSpPr>
                <p:cNvPr id="638" name="Shape 638"/>
                <p:cNvSpPr/>
                <p:nvPr/>
              </p:nvSpPr>
              <p:spPr>
                <a:xfrm flipH="1">
                  <a:off x="24449" y="1929750"/>
                  <a:ext cx="1019439" cy="142300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270034">
                    <a:defRPr sz="16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39" name="Shape 639"/>
                <p:cNvSpPr/>
                <p:nvPr/>
              </p:nvSpPr>
              <p:spPr>
                <a:xfrm>
                  <a:off x="1395815" y="911117"/>
                  <a:ext cx="1702266" cy="1293440"/>
                </a:xfrm>
                <a:prstGeom prst="rect">
                  <a:avLst/>
                </a:prstGeom>
                <a:noFill/>
                <a:ln w="114300" cap="flat">
                  <a:solidFill>
                    <a:srgbClr val="0433FF"/>
                  </a:solidFill>
                  <a:prstDash val="solid"/>
                  <a:miter lim="400000"/>
                </a:ln>
                <a:effectLst>
                  <a:outerShdw blurRad="508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algn="ctr" defTabSz="345043">
                    <a:defRPr sz="5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grpSp>
            <p:nvGrpSpPr>
              <p:cNvPr id="645" name="Group 645"/>
              <p:cNvGrpSpPr/>
              <p:nvPr/>
            </p:nvGrpSpPr>
            <p:grpSpPr>
              <a:xfrm>
                <a:off x="9224342" y="131008"/>
                <a:ext cx="8178228" cy="3323017"/>
                <a:chOff x="95887" y="-205971"/>
                <a:chExt cx="8178226" cy="3323016"/>
              </a:xfrm>
            </p:grpSpPr>
            <p:sp>
              <p:nvSpPr>
                <p:cNvPr id="641" name="Shape 641"/>
                <p:cNvSpPr/>
                <p:nvPr/>
              </p:nvSpPr>
              <p:spPr>
                <a:xfrm flipH="1">
                  <a:off x="5037108" y="1385820"/>
                  <a:ext cx="1274299" cy="169026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270034">
                    <a:defRPr sz="16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42" name="Shape 642"/>
                <p:cNvSpPr/>
                <p:nvPr/>
              </p:nvSpPr>
              <p:spPr>
                <a:xfrm>
                  <a:off x="1592009" y="-205971"/>
                  <a:ext cx="2477488" cy="14594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1437" tIns="71437" rIns="71437" bIns="71437" numCol="1" anchor="ctr">
                  <a:noAutofit/>
                </a:bodyPr>
                <a:lstStyle>
                  <a:lvl1pPr algn="ctr" defTabSz="821531">
                    <a:defRPr sz="13600">
                      <a:solidFill>
                        <a:srgbClr val="E32400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r>
                    <a:rPr dirty="0"/>
                    <a:t>=</a:t>
                  </a:r>
                </a:p>
              </p:txBody>
            </p:sp>
            <p:sp>
              <p:nvSpPr>
                <p:cNvPr id="643" name="Shape 643"/>
                <p:cNvSpPr/>
                <p:nvPr/>
              </p:nvSpPr>
              <p:spPr>
                <a:xfrm>
                  <a:off x="2830754" y="1272301"/>
                  <a:ext cx="378813" cy="925543"/>
                </a:xfrm>
                <a:prstGeom prst="line">
                  <a:avLst/>
                </a:prstGeom>
                <a:noFill/>
                <a:ln w="50800" cap="flat">
                  <a:solidFill>
                    <a:srgbClr val="E32400"/>
                  </a:solidFill>
                  <a:custDash>
                    <a:ds d="200000" sp="200000"/>
                  </a:custDash>
                  <a:miter lim="400000"/>
                  <a:headEnd type="stealth" w="med" len="med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270034">
                    <a:defRPr sz="16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44" name="Shape 644"/>
                <p:cNvSpPr/>
                <p:nvPr/>
              </p:nvSpPr>
              <p:spPr>
                <a:xfrm>
                  <a:off x="95887" y="2115192"/>
                  <a:ext cx="8178226" cy="1001853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1437" tIns="71437" rIns="71437" bIns="71437" numCol="1" anchor="ctr">
                  <a:noAutofit/>
                </a:bodyPr>
                <a:lstStyle>
                  <a:lvl1pPr algn="ctr" defTabSz="821531">
                    <a:defRPr sz="4500" b="1">
                      <a:solidFill>
                        <a:srgbClr val="E32400"/>
                      </a:solidFill>
                      <a:latin typeface="Clear Sans"/>
                      <a:ea typeface="Clear Sans"/>
                      <a:cs typeface="Clear Sans"/>
                      <a:sym typeface="Clear Sans"/>
                    </a:defRPr>
                  </a:lvl1pPr>
                </a:lstStyle>
                <a:p>
                  <a:r>
                    <a:rPr sz="2400" dirty="0"/>
                    <a:t>“done in same CPU time“</a:t>
                  </a:r>
                </a:p>
              </p:txBody>
            </p:sp>
          </p:grpSp>
        </p:grpSp>
        <p:sp>
          <p:nvSpPr>
            <p:cNvPr id="647" name="Shape 647"/>
            <p:cNvSpPr/>
            <p:nvPr/>
          </p:nvSpPr>
          <p:spPr>
            <a:xfrm>
              <a:off x="3753651" y="16798"/>
              <a:ext cx="1702266" cy="1293440"/>
            </a:xfrm>
            <a:prstGeom prst="rect">
              <a:avLst/>
            </a:prstGeom>
            <a:noFill/>
            <a:ln w="114300" cap="flat">
              <a:solidFill>
                <a:srgbClr val="0433FF"/>
              </a:solidFill>
              <a:prstDash val="solid"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345043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48" name="Shape 648"/>
            <p:cNvSpPr/>
            <p:nvPr/>
          </p:nvSpPr>
          <p:spPr>
            <a:xfrm>
              <a:off x="5846691" y="296996"/>
              <a:ext cx="1702267" cy="1293440"/>
            </a:xfrm>
            <a:prstGeom prst="rect">
              <a:avLst/>
            </a:prstGeom>
            <a:noFill/>
            <a:ln w="114300" cap="flat">
              <a:solidFill>
                <a:srgbClr val="0433FF"/>
              </a:solidFill>
              <a:prstDash val="solid"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345043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49" name="Shape 649"/>
            <p:cNvSpPr/>
            <p:nvPr/>
          </p:nvSpPr>
          <p:spPr>
            <a:xfrm>
              <a:off x="5131102" y="1978894"/>
              <a:ext cx="1702267" cy="1293439"/>
            </a:xfrm>
            <a:prstGeom prst="rect">
              <a:avLst/>
            </a:prstGeom>
            <a:noFill/>
            <a:ln w="114300" cap="flat">
              <a:solidFill>
                <a:srgbClr val="0433FF"/>
              </a:solidFill>
              <a:prstDash val="solid"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345043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50" name="Shape 650"/>
            <p:cNvSpPr/>
            <p:nvPr/>
          </p:nvSpPr>
          <p:spPr>
            <a:xfrm>
              <a:off x="12815867" y="296996"/>
              <a:ext cx="2022825" cy="1631082"/>
            </a:xfrm>
            <a:prstGeom prst="rect">
              <a:avLst/>
            </a:prstGeom>
            <a:noFill/>
            <a:ln w="114300" cap="flat">
              <a:solidFill>
                <a:srgbClr val="0433FF"/>
              </a:solidFill>
              <a:prstDash val="solid"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345043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51" name="Shape 651"/>
            <p:cNvSpPr/>
            <p:nvPr/>
          </p:nvSpPr>
          <p:spPr>
            <a:xfrm>
              <a:off x="-3449328" y="725571"/>
              <a:ext cx="4773793" cy="19505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defTabSz="642937">
                <a:defRPr sz="25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sz="1800" dirty="0"/>
                <a:t>ray bounding box intersection test</a:t>
              </a:r>
            </a:p>
          </p:txBody>
        </p:sp>
        <p:sp>
          <p:nvSpPr>
            <p:cNvPr id="652" name="Shape 652"/>
            <p:cNvSpPr/>
            <p:nvPr/>
          </p:nvSpPr>
          <p:spPr>
            <a:xfrm>
              <a:off x="10618127" y="-771858"/>
              <a:ext cx="3255620" cy="2750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defTabSz="642937">
                <a:defRPr sz="25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sz="1600" dirty="0"/>
                <a:t>ray bounding box intersection test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SIMD Acceleration of Voxel Navigation</a:t>
            </a:r>
          </a:p>
        </p:txBody>
      </p:sp>
    </p:spTree>
    <p:extLst>
      <p:ext uri="{BB962C8B-B14F-4D97-AF65-F5344CB8AC3E}">
        <p14:creationId xmlns:p14="http://schemas.microsoft.com/office/powerpoint/2010/main" val="111538840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" grpId="0" build="p" animBg="1" advAuto="0"/>
      <p:bldP spid="637" grpId="0" animBg="1" advAuto="0"/>
      <p:bldP spid="653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Shape 10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821531"/>
          </a:lstStyle>
          <a:p>
            <a:r>
              <a:rPr dirty="0" smtClean="0"/>
              <a:t>Navigators</a:t>
            </a:r>
            <a:r>
              <a:rPr lang="en-US" dirty="0" smtClean="0"/>
              <a:t>: general &amp; specialized</a:t>
            </a:r>
            <a:endParaRPr dirty="0"/>
          </a:p>
        </p:txBody>
      </p:sp>
      <p:sp>
        <p:nvSpPr>
          <p:cNvPr id="1015" name="Shape 1015"/>
          <p:cNvSpPr>
            <a:spLocks noGrp="1"/>
          </p:cNvSpPr>
          <p:nvPr>
            <p:ph type="body" sz="quarter" idx="1"/>
          </p:nvPr>
        </p:nvSpPr>
        <p:spPr>
          <a:xfrm>
            <a:off x="1027375" y="5343445"/>
            <a:ext cx="8397641" cy="772081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249624" indent="-249624" defTabSz="665666">
              <a:spcBef>
                <a:spcPts val="1428"/>
              </a:spcBef>
              <a:defRPr sz="4160"/>
            </a:pPr>
            <a:r>
              <a:rPr lang="en-US" dirty="0" smtClean="0">
                <a:solidFill>
                  <a:srgbClr val="0433FF"/>
                </a:solidFill>
              </a:rPr>
              <a:t>Important v</a:t>
            </a:r>
            <a:r>
              <a:rPr dirty="0" smtClean="0">
                <a:solidFill>
                  <a:srgbClr val="0433FF"/>
                </a:solidFill>
              </a:rPr>
              <a:t>olumes</a:t>
            </a:r>
            <a:r>
              <a:rPr dirty="0" smtClean="0"/>
              <a:t> (</a:t>
            </a:r>
            <a:r>
              <a:rPr lang="en-US" dirty="0" smtClean="0"/>
              <a:t>by</a:t>
            </a:r>
            <a:r>
              <a:rPr dirty="0" smtClean="0"/>
              <a:t> </a:t>
            </a:r>
            <a:r>
              <a:rPr dirty="0"/>
              <a:t>number of </a:t>
            </a:r>
            <a:r>
              <a:rPr dirty="0" smtClean="0"/>
              <a:t>steps in </a:t>
            </a:r>
            <a:r>
              <a:rPr dirty="0">
                <a:solidFill>
                  <a:srgbClr val="0433FF"/>
                </a:solidFill>
              </a:rPr>
              <a:t>ALICE </a:t>
            </a:r>
            <a:r>
              <a:rPr dirty="0" smtClean="0">
                <a:solidFill>
                  <a:srgbClr val="0433FF"/>
                </a:solidFill>
              </a:rPr>
              <a:t>Pb</a:t>
            </a:r>
            <a:r>
              <a:rPr dirty="0">
                <a:solidFill>
                  <a:srgbClr val="0433FF"/>
                </a:solidFill>
              </a:rPr>
              <a:t>-Pb </a:t>
            </a:r>
            <a:r>
              <a:rPr dirty="0" smtClean="0">
                <a:solidFill>
                  <a:schemeClr val="tx1"/>
                </a:solidFill>
              </a:rPr>
              <a:t>simulation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r>
              <a:rPr dirty="0" smtClean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and measured time to do </a:t>
            </a:r>
            <a:r>
              <a:rPr dirty="0">
                <a:solidFill>
                  <a:srgbClr val="0433FF"/>
                </a:solidFill>
              </a:rPr>
              <a:t>one “step</a:t>
            </a:r>
            <a:r>
              <a:rPr dirty="0" smtClean="0">
                <a:solidFill>
                  <a:srgbClr val="000000"/>
                </a:solidFill>
              </a:rPr>
              <a:t>”</a:t>
            </a:r>
            <a:r>
              <a:rPr lang="en-US" dirty="0" smtClean="0">
                <a:solidFill>
                  <a:srgbClr val="000000"/>
                </a:solidFill>
              </a:rPr>
              <a:t> (per track)</a:t>
            </a:r>
            <a:r>
              <a:rPr dirty="0" smtClean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in </a:t>
            </a: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dirty="0" smtClean="0">
                <a:solidFill>
                  <a:srgbClr val="000000"/>
                </a:solidFill>
              </a:rPr>
              <a:t>volume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016" name="Shape 1016"/>
          <p:cNvSpPr>
            <a:spLocks noGrp="1"/>
          </p:cNvSpPr>
          <p:nvPr>
            <p:ph type="sldNum" sz="quarter" idx="4294967295"/>
          </p:nvPr>
        </p:nvSpPr>
        <p:spPr>
          <a:xfrm>
            <a:off x="8917605" y="6601796"/>
            <a:ext cx="201778" cy="2743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05" tIns="19202" rIns="38405" bIns="19202"/>
          <a:lstStyle/>
          <a:p>
            <a:fld id="{86CB4B4D-7CA3-9044-876B-883B54F8677D}" type="slidenum">
              <a:t>21</a:t>
            </a:fld>
            <a:endParaRPr/>
          </a:p>
        </p:txBody>
      </p:sp>
      <p:graphicFrame>
        <p:nvGraphicFramePr>
          <p:cNvPr id="1017" name="Table 1017"/>
          <p:cNvGraphicFramePr/>
          <p:nvPr>
            <p:extLst>
              <p:ext uri="{D42A27DB-BD31-4B8C-83A1-F6EECF244321}">
                <p14:modId xmlns:p14="http://schemas.microsoft.com/office/powerpoint/2010/main" val="402638052"/>
              </p:ext>
            </p:extLst>
          </p:nvPr>
        </p:nvGraphicFramePr>
        <p:xfrm>
          <a:off x="1506504" y="2773204"/>
          <a:ext cx="7218400" cy="2287649"/>
        </p:xfrm>
        <a:graphic>
          <a:graphicData uri="http://schemas.openxmlformats.org/drawingml/2006/table">
            <a:tbl>
              <a:tblPr/>
              <a:tblGrid>
                <a:gridCol w="951283"/>
                <a:gridCol w="872233"/>
                <a:gridCol w="1146146"/>
                <a:gridCol w="1146146"/>
                <a:gridCol w="1409450"/>
                <a:gridCol w="1693142"/>
              </a:tblGrid>
              <a:tr h="62992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Volume</a:t>
                      </a:r>
                    </a:p>
                  </a:txBody>
                  <a:tcPr marL="19050" marR="19050" marT="25400" marB="254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G4</a:t>
                      </a:r>
                    </a:p>
                  </a:txBody>
                  <a:tcPr marL="19050" marR="19050" marT="25400" marB="25400" anchor="ctr" horzOverflow="overflow">
                    <a:lnL w="127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TGeo</a:t>
                      </a:r>
                    </a:p>
                  </a:txBody>
                  <a:tcPr marL="19050" marR="19050" marT="25400" marB="25400" anchor="ctr" horzOverflow="overflow">
                    <a:lnL w="127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VecGeom Normal</a:t>
                      </a:r>
                    </a:p>
                  </a:txBody>
                  <a:tcPr marL="19050" marR="19050" marT="25400" marB="25400" anchor="ctr" horzOverflow="overflow">
                    <a:lnL w="127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VecGeom Specialized</a:t>
                      </a:r>
                    </a:p>
                  </a:txBody>
                  <a:tcPr marL="19050" marR="19050" marT="25400" marB="25400" anchor="ctr" horzOverflow="overflow">
                    <a:lnL w="127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900" b="1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G4</a:t>
                      </a:r>
                      <a:r>
                        <a:rPr lang="en-US" sz="1900" b="1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/VecGeom </a:t>
                      </a:r>
                      <a:r>
                        <a:rPr sz="1900" b="1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Specialized</a:t>
                      </a:r>
                      <a:endParaRPr sz="1900" b="1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19050" marR="19050" marT="25400" marB="25400" anchor="ctr" horzOverflow="overflow">
                    <a:lnL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9300"/>
                    </a:solidFill>
                  </a:tcPr>
                </a:tc>
              </a:tr>
              <a:tr h="37051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3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ZNST</a:t>
                      </a:r>
                    </a:p>
                  </a:txBody>
                  <a:tcPr marL="19050" marR="19050" marT="25400" marB="254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7D6"/>
                      </a:solidFill>
                      <a:miter lim="400000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0.24</a:t>
                      </a:r>
                    </a:p>
                  </a:txBody>
                  <a:tcPr marL="19050" marR="19050" marT="25400" marB="25400" anchor="ctr" horzOverflow="overflow">
                    <a:lnL w="127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7D6"/>
                      </a:solidFill>
                      <a:miter lim="400000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rgbClr val="FF26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0.28</a:t>
                      </a:r>
                    </a:p>
                  </a:txBody>
                  <a:tcPr marL="19050" marR="19050" marT="25400" marB="25400" anchor="ctr" horzOverflow="overflow">
                    <a:lnL w="127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7D6"/>
                      </a:solidFill>
                      <a:miter lim="400000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0.10</a:t>
                      </a:r>
                    </a:p>
                  </a:txBody>
                  <a:tcPr marL="19050" marR="19050" marT="25400" marB="25400" anchor="ctr" horzOverflow="overflow">
                    <a:lnL w="127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7D6"/>
                      </a:solidFill>
                      <a:miter lim="400000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 dirty="0">
                          <a:solidFill>
                            <a:srgbClr val="0433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0.06</a:t>
                      </a:r>
                    </a:p>
                  </a:txBody>
                  <a:tcPr marL="19050" marR="19050" marT="25400" marB="25400" anchor="ctr" horzOverflow="overflow">
                    <a:lnL w="127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7D6"/>
                      </a:solidFill>
                      <a:miter lim="400000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lang="en-US" sz="1900" b="1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  </a:t>
                      </a:r>
                      <a:r>
                        <a:rPr sz="1900" b="1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4</a:t>
                      </a:r>
                      <a:endParaRPr sz="1900" b="1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19050" marR="19050" marT="25400" marB="25400" anchor="ctr" horzOverflow="overflow">
                    <a:lnL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D6D6D6"/>
                      </a:solidFill>
                      <a:miter lim="400000"/>
                    </a:lnR>
                    <a:lnT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9300"/>
                    </a:solidFill>
                  </a:tcPr>
                </a:tc>
              </a:tr>
              <a:tr h="49882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300" b="1" dirty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ZNGx</a:t>
                      </a:r>
                    </a:p>
                  </a:txBody>
                  <a:tcPr marL="19050" marR="19050" marT="25400" marB="254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R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0.09</a:t>
                      </a:r>
                    </a:p>
                  </a:txBody>
                  <a:tcPr marL="19050" marR="19050" marT="25400" marB="25400" anchor="ctr" horzOverflow="overflow">
                    <a:lnL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rgbClr val="FF26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0.18</a:t>
                      </a:r>
                    </a:p>
                  </a:txBody>
                  <a:tcPr marL="19050" marR="19050" marT="25400" marB="25400" anchor="ctr" horzOverflow="overflow">
                    <a:lnL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0.06</a:t>
                      </a:r>
                    </a:p>
                  </a:txBody>
                  <a:tcPr marL="19050" marR="19050" marT="25400" marB="25400" anchor="ctr" horzOverflow="overflow">
                    <a:lnL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solidFill>
                            <a:srgbClr val="0433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0.03</a:t>
                      </a:r>
                    </a:p>
                  </a:txBody>
                  <a:tcPr marL="19050" marR="19050" marT="25400" marB="25400" anchor="ctr" horzOverflow="overflow">
                    <a:lnL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lang="en-US" sz="1900" b="1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  </a:t>
                      </a:r>
                      <a:r>
                        <a:rPr sz="1900" b="1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3</a:t>
                      </a:r>
                      <a:endParaRPr sz="1900" b="1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19050" marR="19050" marT="25400" marB="25400" anchor="ctr" horzOverflow="overflow">
                    <a:lnL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D6D6D6"/>
                      </a:solidFill>
                      <a:miter lim="400000"/>
                    </a:lnR>
                    <a:lnT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9300"/>
                    </a:solidFill>
                  </a:tcPr>
                </a:tc>
              </a:tr>
              <a:tr h="49882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300" b="1" dirty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AFaGraphiteCone</a:t>
                      </a:r>
                    </a:p>
                  </a:txBody>
                  <a:tcPr marL="19050" marR="19050" marT="25400" marB="254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7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 dirty="0">
                          <a:solidFill>
                            <a:srgbClr val="FF26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0.74</a:t>
                      </a:r>
                    </a:p>
                  </a:txBody>
                  <a:tcPr marL="19050" marR="19050" marT="25400" marB="25400" anchor="ctr" horzOverflow="overflow">
                    <a:lnL w="127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7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0.36</a:t>
                      </a:r>
                    </a:p>
                  </a:txBody>
                  <a:tcPr marL="19050" marR="19050" marT="25400" marB="25400" anchor="ctr" horzOverflow="overflow">
                    <a:lnL w="127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7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 dirty="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0.11</a:t>
                      </a:r>
                    </a:p>
                  </a:txBody>
                  <a:tcPr marL="19050" marR="19050" marT="25400" marB="25400" anchor="ctr" horzOverflow="overflow">
                    <a:lnL w="127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7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 b="1" dirty="0">
                          <a:solidFill>
                            <a:srgbClr val="0433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0.03</a:t>
                      </a:r>
                    </a:p>
                  </a:txBody>
                  <a:tcPr marL="19050" marR="19050" marT="25400" marB="25400" anchor="ctr" horzOverflow="overflow">
                    <a:lnL w="127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7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1900" b="1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</a:t>
                      </a:r>
                      <a:r>
                        <a:rPr lang="en-US" sz="1900" b="1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5</a:t>
                      </a:r>
                      <a:endParaRPr sz="1900" b="1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19050" marR="19050" marT="25400" marB="25400" anchor="ctr" horzOverflow="overflow">
                    <a:lnL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D6D6D6"/>
                      </a:solidFill>
                      <a:miter lim="400000"/>
                    </a:lnR>
                    <a:lnT w="12700" cap="flat" cmpd="sng" algn="ctr">
                      <a:solidFill>
                        <a:srgbClr val="D6D7D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solidFill>
                      <a:srgbClr val="FF9300"/>
                    </a:solidFill>
                  </a:tcPr>
                </a:tc>
              </a:tr>
            </a:tbl>
          </a:graphicData>
        </a:graphic>
      </p:graphicFrame>
      <p:sp>
        <p:nvSpPr>
          <p:cNvPr id="1018" name="Shape 1018"/>
          <p:cNvSpPr/>
          <p:nvPr/>
        </p:nvSpPr>
        <p:spPr>
          <a:xfrm>
            <a:off x="945302" y="4940492"/>
            <a:ext cx="7234283" cy="3683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004" tIns="30004" rIns="30004" bIns="30004" anchor="ctr">
            <a:spAutoFit/>
          </a:bodyPr>
          <a:lstStyle/>
          <a:p>
            <a:pPr defTabSz="270034">
              <a:defRPr sz="2600">
                <a:latin typeface="+mn-lt"/>
                <a:ea typeface="+mn-ea"/>
                <a:cs typeface="+mn-cs"/>
                <a:sym typeface="Helvetica"/>
              </a:defRPr>
            </a:pPr>
            <a:r>
              <a:rPr sz="2000" dirty="0" smtClean="0"/>
              <a:t> </a:t>
            </a:r>
            <a:r>
              <a:rPr lang="en-US" sz="2000" dirty="0"/>
              <a:t> </a:t>
            </a:r>
            <a:r>
              <a:rPr lang="en-US" sz="2000" dirty="0" smtClean="0"/>
              <a:t>  </a:t>
            </a:r>
            <a:r>
              <a:rPr lang="en-US" sz="2000" b="1" dirty="0" smtClean="0"/>
              <a:t>T</a:t>
            </a:r>
            <a:r>
              <a:rPr sz="2000" b="1" dirty="0" smtClean="0"/>
              <a:t>ime</a:t>
            </a:r>
            <a:r>
              <a:rPr lang="en-US" sz="2000" dirty="0" smtClean="0"/>
              <a:t> </a:t>
            </a:r>
            <a:r>
              <a:rPr lang="en-US" sz="2000" dirty="0"/>
              <a:t>(</a:t>
            </a:r>
            <a:r>
              <a:rPr lang="en-US" sz="2000" dirty="0" smtClean="0"/>
              <a:t>sec) for 500K tracks</a:t>
            </a:r>
            <a:r>
              <a:rPr sz="2000" dirty="0" smtClean="0"/>
              <a:t>; </a:t>
            </a:r>
            <a:r>
              <a:rPr sz="2000" b="1" dirty="0" smtClean="0">
                <a:solidFill>
                  <a:srgbClr val="FF2600"/>
                </a:solidFill>
              </a:rPr>
              <a:t>worst</a:t>
            </a:r>
            <a:r>
              <a:rPr lang="en-US" sz="2000" b="1" dirty="0" smtClean="0">
                <a:solidFill>
                  <a:srgbClr val="FF2600"/>
                </a:solidFill>
              </a:rPr>
              <a:t>=</a:t>
            </a:r>
            <a:r>
              <a:rPr sz="2000" b="1" dirty="0" smtClean="0">
                <a:solidFill>
                  <a:srgbClr val="FF2600"/>
                </a:solidFill>
              </a:rPr>
              <a:t>red</a:t>
            </a:r>
            <a:r>
              <a:rPr sz="2000" b="1" dirty="0"/>
              <a:t>;</a:t>
            </a:r>
            <a:r>
              <a:rPr sz="2000" dirty="0"/>
              <a:t> </a:t>
            </a:r>
            <a:r>
              <a:rPr sz="2000" b="1" dirty="0" smtClean="0">
                <a:solidFill>
                  <a:srgbClr val="0433FF"/>
                </a:solidFill>
              </a:rPr>
              <a:t>best</a:t>
            </a:r>
            <a:r>
              <a:rPr lang="en-US" sz="2000" b="1" dirty="0" smtClean="0">
                <a:solidFill>
                  <a:srgbClr val="0433FF"/>
                </a:solidFill>
              </a:rPr>
              <a:t>=</a:t>
            </a:r>
            <a:r>
              <a:rPr sz="2000" b="1" dirty="0" smtClean="0">
                <a:solidFill>
                  <a:srgbClr val="0433FF"/>
                </a:solidFill>
              </a:rPr>
              <a:t>blue</a:t>
            </a:r>
            <a:r>
              <a:rPr lang="en-US" sz="2000" b="1" dirty="0" smtClean="0">
                <a:solidFill>
                  <a:srgbClr val="0433FF"/>
                </a:solidFill>
              </a:rPr>
              <a:t>.     </a:t>
            </a:r>
            <a:r>
              <a:rPr lang="en-US" sz="2000" b="1" dirty="0" smtClean="0">
                <a:solidFill>
                  <a:srgbClr val="000000"/>
                </a:solidFill>
              </a:rPr>
              <a:t>Ratio</a:t>
            </a:r>
            <a:endParaRPr sz="2000" b="1" dirty="0">
              <a:solidFill>
                <a:srgbClr val="000000"/>
              </a:solidFill>
            </a:endParaRPr>
          </a:p>
        </p:txBody>
      </p:sp>
      <p:sp>
        <p:nvSpPr>
          <p:cNvPr id="1019" name="Shape 1019"/>
          <p:cNvSpPr/>
          <p:nvPr/>
        </p:nvSpPr>
        <p:spPr>
          <a:xfrm>
            <a:off x="327262" y="1085671"/>
            <a:ext cx="8732024" cy="17167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1206" tIns="51206" rIns="51206" bIns="51206">
            <a:normAutofit fontScale="55000" lnSpcReduction="20000"/>
          </a:bodyPr>
          <a:lstStyle/>
          <a:p>
            <a:pPr marL="249624" indent="-249624" defTabSz="665666">
              <a:spcBef>
                <a:spcPts val="1428"/>
              </a:spcBef>
              <a:buClr>
                <a:schemeClr val="accent1"/>
              </a:buClr>
              <a:buSzPct val="100000"/>
              <a:buFont typeface="Wingdings 2"/>
              <a:buChar char=""/>
              <a:defRPr sz="416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b="1" dirty="0" smtClean="0"/>
              <a:t>Navigat</a:t>
            </a:r>
            <a:r>
              <a:rPr lang="en-US" b="1" dirty="0" smtClean="0"/>
              <a:t>i</a:t>
            </a:r>
            <a:r>
              <a:rPr b="1" dirty="0" smtClean="0"/>
              <a:t>o</a:t>
            </a:r>
            <a:r>
              <a:rPr lang="en-US" b="1" dirty="0" smtClean="0"/>
              <a:t>n</a:t>
            </a:r>
            <a:r>
              <a:rPr lang="en-US" dirty="0" smtClean="0"/>
              <a:t> checks all or just ‘relevant’ volumes –  harder to speed up in complex setups since much work is not common </a:t>
            </a:r>
          </a:p>
          <a:p>
            <a:pPr marL="249624" indent="-249624" defTabSz="665666">
              <a:spcBef>
                <a:spcPts val="1428"/>
              </a:spcBef>
              <a:buClr>
                <a:schemeClr val="accent1"/>
              </a:buClr>
              <a:buSzPct val="100000"/>
              <a:buFont typeface="Wingdings 2"/>
              <a:buChar char=""/>
              <a:defRPr sz="416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lang="en-US" dirty="0" smtClean="0"/>
              <a:t>New vector-friendlier voxelization (general) and use of ‘static’ knowledge about exact volumes (specialized) retains VG speed gain!</a:t>
            </a:r>
            <a:endParaRPr dirty="0"/>
          </a:p>
        </p:txBody>
      </p:sp>
      <p:sp>
        <p:nvSpPr>
          <p:cNvPr id="1020" name="Shape 1020"/>
          <p:cNvSpPr/>
          <p:nvPr/>
        </p:nvSpPr>
        <p:spPr>
          <a:xfrm rot="16200000">
            <a:off x="391511" y="3542619"/>
            <a:ext cx="1518475" cy="3804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1206" tIns="51206" rIns="51206" bIns="51206">
            <a:spAutoFit/>
          </a:bodyPr>
          <a:lstStyle/>
          <a:p>
            <a:r>
              <a:rPr b="1" dirty="0"/>
              <a:t>preliminary</a:t>
            </a:r>
          </a:p>
        </p:txBody>
      </p:sp>
      <p:sp>
        <p:nvSpPr>
          <p:cNvPr id="9" name="Shape 1019"/>
          <p:cNvSpPr/>
          <p:nvPr/>
        </p:nvSpPr>
        <p:spPr>
          <a:xfrm>
            <a:off x="327271" y="5866236"/>
            <a:ext cx="8397641" cy="772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1206" tIns="51206" rIns="51206" bIns="51206">
            <a:normAutofit/>
          </a:bodyPr>
          <a:lstStyle/>
          <a:p>
            <a:pPr lvl="1"/>
            <a:r>
              <a:rPr sz="2000" dirty="0">
                <a:latin typeface="Clear Sans"/>
                <a:cs typeface="Clear Sans"/>
              </a:rPr>
              <a:t>Navigator</a:t>
            </a:r>
            <a:r>
              <a:rPr sz="2000" b="1" dirty="0">
                <a:latin typeface="Clear Sans"/>
                <a:cs typeface="Clear Sans"/>
              </a:rPr>
              <a:t> specialization</a:t>
            </a:r>
            <a:r>
              <a:rPr sz="2000" dirty="0">
                <a:latin typeface="Clear Sans"/>
                <a:cs typeface="Clear Sans"/>
              </a:rPr>
              <a:t> delivers extra</a:t>
            </a:r>
            <a:r>
              <a:rPr sz="2000" b="1" dirty="0">
                <a:latin typeface="Clear Sans"/>
                <a:cs typeface="Clear Sans"/>
              </a:rPr>
              <a:t> </a:t>
            </a:r>
            <a:r>
              <a:rPr sz="2000" dirty="0" smtClean="0">
                <a:latin typeface="Clear Sans"/>
                <a:cs typeface="Clear Sans"/>
              </a:rPr>
              <a:t>speedup</a:t>
            </a:r>
            <a:r>
              <a:rPr lang="en-US" sz="2000" dirty="0">
                <a:latin typeface="Clear Sans"/>
                <a:cs typeface="Clear Sans"/>
              </a:rPr>
              <a:t> </a:t>
            </a:r>
            <a:r>
              <a:rPr lang="en-US" sz="2000" dirty="0" smtClean="0">
                <a:latin typeface="Clear Sans"/>
                <a:cs typeface="Clear Sans"/>
              </a:rPr>
              <a:t>– this requires </a:t>
            </a:r>
            <a:r>
              <a:rPr lang="en-US" sz="2000" dirty="0">
                <a:latin typeface="Clear Sans"/>
                <a:cs typeface="Clear Sans"/>
              </a:rPr>
              <a:t>e</a:t>
            </a:r>
            <a:r>
              <a:rPr lang="en-US" sz="2000" dirty="0" smtClean="0">
                <a:latin typeface="Clear Sans"/>
                <a:cs typeface="Clear Sans"/>
              </a:rPr>
              <a:t>xtra pre-processing of geometry or use of JIT compiler at runtime.</a:t>
            </a:r>
            <a:endParaRPr lang="en-US" sz="2000" dirty="0">
              <a:latin typeface="Clear Sans"/>
              <a:cs typeface="Clear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41671" y="1017512"/>
            <a:ext cx="76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More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270895"/>
      </p:ext>
    </p:extLst>
  </p:cSld>
  <p:clrMapOvr>
    <a:masterClrMapping/>
  </p:clrMapOvr>
  <p:transition xmlns:p14="http://schemas.microsoft.com/office/powerpoint/2010/main"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1 -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Created a “platform” VecCore for writing code kernels which are 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portable between scalar/vector CPUs and accelerators/GPUs, and 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harness the performance potential of each hardware type.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Extended the existing USolids library to deal with multiple tracks (and also </a:t>
            </a:r>
            <a:r>
              <a:rPr lang="en-US" dirty="0" err="1" smtClean="0"/>
              <a:t>vectorise</a:t>
            </a:r>
            <a:r>
              <a:rPr lang="en-US" dirty="0" smtClean="0"/>
              <a:t> some shapes for single track)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Demonstrated the performance potential of VecCore – e.g. speedups 2.0-3.5 for different shapes’ algorithms on today’s CPU hardware using AVX instructions.</a:t>
            </a:r>
          </a:p>
          <a:p>
            <a:r>
              <a:rPr lang="en-US" dirty="0" smtClean="0"/>
              <a:t>Created new navigation algorithms in VecGeom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emonstrate good speed for the case of single track (</a:t>
            </a:r>
            <a:r>
              <a:rPr lang="en-US" dirty="0" err="1" smtClean="0"/>
              <a:t>voxelisation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Tackling the most difficult case of handling multiple-tracks for volumes with many daughters (candidates), with </a:t>
            </a:r>
          </a:p>
          <a:p>
            <a:pPr lvl="1"/>
            <a:r>
              <a:rPr lang="en-US" dirty="0" smtClean="0"/>
              <a:t>providing </a:t>
            </a:r>
            <a:r>
              <a:rPr lang="en-US" dirty="0"/>
              <a:t>excellent speedup in </a:t>
            </a:r>
            <a:r>
              <a:rPr lang="en-US" dirty="0" smtClean="0"/>
              <a:t>realistic benchmarks taken from LHC experiment use cases using the first (‘normal’) &amp; second generation (‘</a:t>
            </a:r>
            <a:r>
              <a:rPr lang="en-US" dirty="0" err="1" smtClean="0"/>
              <a:t>specialised</a:t>
            </a:r>
            <a:r>
              <a:rPr lang="en-US" dirty="0" smtClean="0"/>
              <a:t>’) navigators.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Looking to bring 2</a:t>
            </a:r>
            <a:r>
              <a:rPr lang="en-US" baseline="30000" dirty="0" smtClean="0"/>
              <a:t>nd</a:t>
            </a:r>
            <a:r>
              <a:rPr lang="en-US" dirty="0" smtClean="0"/>
              <a:t> generation into GeantV production, and seek further avenues for improvement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75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portable code for </a:t>
            </a:r>
            <a:r>
              <a:rPr lang="en-US" dirty="0" smtClean="0"/>
              <a:t>‘vectors’/baskets: </a:t>
            </a:r>
            <a:br>
              <a:rPr lang="en-US" dirty="0" smtClean="0"/>
            </a:br>
            <a:r>
              <a:rPr lang="en-US" dirty="0" smtClean="0"/>
              <a:t>Part </a:t>
            </a:r>
            <a:r>
              <a:rPr lang="en-US" dirty="0" smtClean="0"/>
              <a:t>2: EM Physics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Models for gammas, electrons &amp; positrons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9" name="Date Placeholder 2"/>
          <p:cNvSpPr txBox="1">
            <a:spLocks/>
          </p:cNvSpPr>
          <p:nvPr/>
        </p:nvSpPr>
        <p:spPr>
          <a:xfrm>
            <a:off x="6580094" y="354126"/>
            <a:ext cx="2133600" cy="50665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r" defTabSz="914360" rtl="0" eaLnBrk="1" latinLnBrk="0" hangingPunct="1"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180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80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8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 November 2016</a:t>
            </a:r>
            <a:endParaRPr lang="en-US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99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GeantV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rough ‘physics’ sampled from ‘tables’ pre-computed </a:t>
            </a:r>
          </a:p>
          <a:p>
            <a:pPr lvl="1"/>
            <a:r>
              <a:rPr lang="en-US" dirty="0" smtClean="0"/>
              <a:t>Interactions sampled at fixed energies (‘tabular’) only meant/used as a start-up crutch (to allow ‘full’ but approximate showers)</a:t>
            </a:r>
          </a:p>
          <a:p>
            <a:r>
              <a:rPr lang="en-US" dirty="0" smtClean="0"/>
              <a:t>Models for photon used distributions from Geant4 models,</a:t>
            </a:r>
          </a:p>
          <a:p>
            <a:pPr lvl="1"/>
            <a:r>
              <a:rPr lang="en-US" dirty="0" smtClean="0"/>
              <a:t>vectorized the sampling of final states</a:t>
            </a:r>
          </a:p>
          <a:p>
            <a:pPr lvl="1"/>
            <a:r>
              <a:rPr lang="en-US" dirty="0" smtClean="0"/>
              <a:t>verification tool created to aid development of sampling methods</a:t>
            </a:r>
          </a:p>
          <a:p>
            <a:r>
              <a:rPr lang="en-US" dirty="0" smtClean="0"/>
              <a:t>New models for electrons &amp; positrons – from ground up</a:t>
            </a:r>
          </a:p>
          <a:p>
            <a:pPr lvl="1"/>
            <a:r>
              <a:rPr lang="en-US" dirty="0" smtClean="0"/>
              <a:t>Multiple scattering fully redone – incorporates </a:t>
            </a:r>
            <a:r>
              <a:rPr lang="en-US" dirty="0"/>
              <a:t>all ingredients of </a:t>
            </a:r>
            <a:r>
              <a:rPr lang="en-US" dirty="0" smtClean="0"/>
              <a:t>model </a:t>
            </a:r>
            <a:r>
              <a:rPr lang="en-US" dirty="0"/>
              <a:t>developed by </a:t>
            </a:r>
            <a:r>
              <a:rPr lang="en-US" dirty="0" err="1"/>
              <a:t>Kawrakow</a:t>
            </a:r>
            <a:r>
              <a:rPr lang="en-US" dirty="0"/>
              <a:t> and </a:t>
            </a:r>
            <a:r>
              <a:rPr lang="en-US" dirty="0" err="1"/>
              <a:t>Bielajew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Bremsstrahlung and ionization also re-derived &amp; fully redone</a:t>
            </a:r>
          </a:p>
          <a:p>
            <a:pPr lvl="1"/>
            <a:r>
              <a:rPr lang="en-US" dirty="0" smtClean="0"/>
              <a:t>Approaches chosen to be suitable for vectorized sampling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83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616423"/>
            <a:ext cx="8913813" cy="914400"/>
          </a:xfrm>
        </p:spPr>
        <p:txBody>
          <a:bodyPr/>
          <a:lstStyle/>
          <a:p>
            <a:r>
              <a:rPr lang="en-US" dirty="0" smtClean="0"/>
              <a:t>First Target : EM Physics 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73264" y="1744400"/>
                <a:ext cx="4732849" cy="4704533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>
                    <a:sym typeface="Wingdings"/>
                  </a:rPr>
                  <a:t>Fraction of the number of steps/event by the particle type (roughly) </a:t>
                </a:r>
                <a14:m/>
                <a:r>
                  <a:rPr lang="en-US" dirty="0" smtClean="0">
                    <a:sym typeface="Wingdings"/>
                  </a:rPr>
                  <a:t> Fraction of CPU</a:t>
                </a:r>
              </a:p>
              <a:p>
                <a:r>
                  <a:rPr lang="en-US" i="1" dirty="0" smtClean="0"/>
                  <a:t>e</a:t>
                </a:r>
                <a14:m/>
                <a:r>
                  <a:rPr lang="en-US" dirty="0"/>
                  <a:t> </a:t>
                </a:r>
                <a:r>
                  <a:rPr lang="en-US" dirty="0" smtClean="0"/>
                  <a:t>and </a:t>
                </a:r>
                <a14:m/>
                <a:r>
                  <a:rPr lang="en-US" dirty="0" smtClean="0"/>
                  <a:t> are major consumers </a:t>
                </a:r>
                <a:r>
                  <a:rPr lang="en-US" dirty="0"/>
                  <a:t>of </a:t>
                </a:r>
                <a:r>
                  <a:rPr lang="en-US" dirty="0" smtClean="0"/>
                  <a:t>physics for the typical HEP detector simulation: ~80%</a:t>
                </a:r>
              </a:p>
              <a:p>
                <a:r>
                  <a:rPr lang="en-US" dirty="0" smtClean="0">
                    <a:sym typeface="Wingdings"/>
                  </a:rPr>
                  <a:t>EM physics alone  </a:t>
                </a:r>
                <a:r>
                  <a:rPr lang="en-US" b="1" dirty="0" smtClean="0">
                    <a:sym typeface="Wingdings"/>
                  </a:rPr>
                  <a:t>~30% </a:t>
                </a:r>
                <a:r>
                  <a:rPr lang="en-US" dirty="0" smtClean="0">
                    <a:sym typeface="Wingdings"/>
                  </a:rPr>
                  <a:t>of the total CPU time (</a:t>
                </a:r>
                <a:r>
                  <a:rPr lang="en-US" dirty="0" err="1" smtClean="0">
                    <a:sym typeface="Wingdings"/>
                  </a:rPr>
                  <a:t>i.e</a:t>
                </a:r>
                <a:r>
                  <a:rPr lang="en-US" dirty="0" smtClean="0">
                    <a:sym typeface="Wingdings"/>
                  </a:rPr>
                  <a:t>, 40% x 80%)</a:t>
                </a:r>
              </a:p>
              <a:p>
                <a:r>
                  <a:rPr lang="en-US" dirty="0" smtClean="0">
                    <a:sym typeface="Wingdings"/>
                  </a:rPr>
                  <a:t>Neutron adds +10% (of course, primary  interactions of other hadrons are still very important parts of HEP simulation) 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73264" y="1744400"/>
                <a:ext cx="4732849" cy="4704533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2F45D7-6ECD-014D-BEA0-7DE6B536A19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17" y="1899138"/>
            <a:ext cx="4007705" cy="420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16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349603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Sampling Algorithms -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259" y="1529007"/>
            <a:ext cx="4411180" cy="1488763"/>
          </a:xfrm>
        </p:spPr>
        <p:txBody>
          <a:bodyPr>
            <a:normAutofit fontScale="92500"/>
          </a:bodyPr>
          <a:lstStyle/>
          <a:p>
            <a:r>
              <a:rPr lang="en-US" sz="2200" dirty="0" smtClean="0">
                <a:sym typeface="Wingdings"/>
              </a:rPr>
              <a:t>Composition </a:t>
            </a:r>
            <a:r>
              <a:rPr lang="en-US" sz="2200" dirty="0" smtClean="0">
                <a:sym typeface="Wingdings"/>
              </a:rPr>
              <a:t>and rejection </a:t>
            </a:r>
            <a:r>
              <a:rPr lang="en-US" sz="2200" dirty="0" smtClean="0">
                <a:sym typeface="Wingdings"/>
              </a:rPr>
              <a:t>method </a:t>
            </a:r>
            <a:r>
              <a:rPr lang="en-US" sz="2200" dirty="0" smtClean="0">
                <a:sym typeface="Wingdings"/>
              </a:rPr>
              <a:t>used </a:t>
            </a:r>
            <a:r>
              <a:rPr lang="en-US" sz="2200" dirty="0" smtClean="0">
                <a:sym typeface="Wingdings"/>
              </a:rPr>
              <a:t>in Geant4 physics models: accurate, simple and (reasonably) </a:t>
            </a:r>
            <a:r>
              <a:rPr lang="en-US" sz="2200" dirty="0" smtClean="0">
                <a:sym typeface="Wingdings"/>
              </a:rPr>
              <a:t>efficient</a:t>
            </a:r>
          </a:p>
          <a:p>
            <a:endParaRPr lang="en-US" dirty="0" smtClean="0">
              <a:sym typeface="Wingding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84440" y="1528997"/>
            <a:ext cx="4402113" cy="1042490"/>
          </a:xfrm>
        </p:spPr>
        <p:txBody>
          <a:bodyPr>
            <a:noAutofit/>
          </a:bodyPr>
          <a:lstStyle/>
          <a:p>
            <a:r>
              <a:rPr lang="en-US" dirty="0" smtClean="0"/>
              <a:t>Intrinsic problems for SIMD/SIMT</a:t>
            </a:r>
          </a:p>
          <a:p>
            <a:pPr lvl="1"/>
            <a:r>
              <a:rPr lang="en-US" dirty="0" smtClean="0"/>
              <a:t>Non-deterministic loop counter (the number of trials in sampling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GeantV Development Team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2F45D7-6ECD-014D-BEA0-7DE6B536A19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9" name="Picture 8" descr="compton_xsec_inset_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75" y="3340924"/>
            <a:ext cx="3098943" cy="3517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4443" y="3178266"/>
            <a:ext cx="4288511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// sample x and y for a given </a:t>
            </a:r>
            <a:r>
              <a:rPr lang="en-US" sz="2000" dirty="0" err="1" smtClean="0"/>
              <a:t>yo</a:t>
            </a:r>
            <a:endParaRPr lang="en-US" sz="2000" dirty="0"/>
          </a:p>
          <a:p>
            <a:r>
              <a:rPr lang="en-US" sz="2000" dirty="0"/>
              <a:t> </a:t>
            </a:r>
            <a:r>
              <a:rPr lang="en-US" sz="2000" dirty="0" smtClean="0"/>
              <a:t>    do {  x </a:t>
            </a:r>
            <a:r>
              <a:rPr lang="en-US" sz="2000" dirty="0"/>
              <a:t>= f(r1); 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     y </a:t>
            </a:r>
            <a:r>
              <a:rPr lang="en-US" sz="2000" dirty="0"/>
              <a:t>= g(x,r2); </a:t>
            </a:r>
          </a:p>
          <a:p>
            <a:r>
              <a:rPr lang="en-US" sz="2000" dirty="0" smtClean="0"/>
              <a:t>     } while </a:t>
            </a:r>
            <a:r>
              <a:rPr lang="en-US" sz="2000" dirty="0"/>
              <a:t>(y &lt; </a:t>
            </a:r>
            <a:r>
              <a:rPr lang="en-US" sz="2000" dirty="0" err="1"/>
              <a:t>yo</a:t>
            </a:r>
            <a:r>
              <a:rPr lang="en-US" sz="2000" dirty="0" smtClean="0"/>
              <a:t>);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1397" y="3017762"/>
            <a:ext cx="3635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</a:t>
            </a:r>
            <a:r>
              <a:rPr lang="en-US" dirty="0" smtClean="0"/>
              <a:t>x: Compton Scattering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922893" y="3626556"/>
            <a:ext cx="547949" cy="479777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4294967295"/>
          </p:nvPr>
        </p:nvSpPr>
        <p:spPr>
          <a:xfrm>
            <a:off x="6780213" y="-1552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October 2016</a:t>
            </a:r>
            <a:endParaRPr lang="en-US"/>
          </a:p>
        </p:txBody>
      </p:sp>
      <p:sp>
        <p:nvSpPr>
          <p:cNvPr id="15" name="Content Placeholder 7"/>
          <p:cNvSpPr txBox="1">
            <a:spLocks/>
          </p:cNvSpPr>
          <p:nvPr/>
        </p:nvSpPr>
        <p:spPr>
          <a:xfrm>
            <a:off x="4470839" y="4799960"/>
            <a:ext cx="4402113" cy="1692929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342885" indent="-342885" algn="l" defTabSz="91436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1pPr>
            <a:lvl2pPr marL="685770" indent="-336536" algn="l" defTabSz="91436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2pPr>
            <a:lvl3pPr marL="1377890" indent="-342885" algn="l" defTabSz="91436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3pPr>
            <a:lvl4pPr marL="1035004" indent="-349234" algn="l" defTabSz="91436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4pPr>
            <a:lvl5pPr marL="1720774" indent="-349234" algn="l" defTabSz="91436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5pPr>
            <a:lvl6pPr marL="2055723" indent="-344472" algn="l" defTabSz="91436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5723" indent="-344472" algn="l" defTabSz="91436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5723" indent="-344472" algn="l" defTabSz="91436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5723" indent="-344472" algn="l" defTabSz="91436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Not-</a:t>
            </a:r>
            <a:r>
              <a:rPr lang="en-US" dirty="0" err="1" smtClean="0"/>
              <a:t>vectorizable</a:t>
            </a:r>
            <a:endParaRPr lang="en-US" dirty="0" smtClean="0"/>
          </a:p>
          <a:p>
            <a:pPr lvl="1"/>
            <a:r>
              <a:rPr lang="en-US" dirty="0" smtClean="0"/>
              <a:t>Cause threads on GPU to diverge </a:t>
            </a:r>
          </a:p>
          <a:p>
            <a:r>
              <a:rPr lang="en-US" dirty="0" smtClean="0">
                <a:sym typeface="Wingdings"/>
              </a:rPr>
              <a:t>Seek  alternative </a:t>
            </a:r>
            <a:r>
              <a:rPr lang="en-US" dirty="0">
                <a:sym typeface="Wingdings"/>
              </a:rPr>
              <a:t>methods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345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289642"/>
            <a:ext cx="8913813" cy="784778"/>
          </a:xfrm>
        </p:spPr>
        <p:txBody>
          <a:bodyPr>
            <a:normAutofit/>
          </a:bodyPr>
          <a:lstStyle/>
          <a:p>
            <a:r>
              <a:rPr lang="en-US" dirty="0" err="1" smtClean="0"/>
              <a:t>Vectorizable</a:t>
            </a:r>
            <a:r>
              <a:rPr lang="en-US" dirty="0" smtClean="0"/>
              <a:t> Sampling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262" y="1285877"/>
            <a:ext cx="4559885" cy="2716398"/>
          </a:xfrm>
        </p:spPr>
        <p:txBody>
          <a:bodyPr>
            <a:noAutofit/>
          </a:bodyPr>
          <a:lstStyle/>
          <a:p>
            <a:r>
              <a:rPr lang="en-US" dirty="0" smtClean="0">
                <a:sym typeface="Wingdings"/>
              </a:rPr>
              <a:t>One of the algorithms examined is the </a:t>
            </a:r>
            <a:r>
              <a:rPr lang="en-US" b="1" dirty="0" smtClean="0">
                <a:sym typeface="Wingdings"/>
              </a:rPr>
              <a:t>alias</a:t>
            </a:r>
            <a:r>
              <a:rPr lang="en-US" dirty="0" smtClean="0">
                <a:sym typeface="Wingdings"/>
              </a:rPr>
              <a:t> method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Recast </a:t>
            </a:r>
            <a:r>
              <a:rPr lang="en-US" dirty="0" err="1" smtClean="0">
                <a:sym typeface="Wingdings"/>
              </a:rPr>
              <a:t>p.d.f</a:t>
            </a:r>
            <a:r>
              <a:rPr lang="en-US" dirty="0" smtClean="0">
                <a:sym typeface="Wingdings"/>
              </a:rPr>
              <a:t> f(x)  c, N equal probable events, each with likelihood 1/N = c</a:t>
            </a:r>
          </a:p>
          <a:p>
            <a:pPr lvl="1"/>
            <a:r>
              <a:rPr lang="en-US" dirty="0" smtClean="0">
                <a:sym typeface="Wingdings"/>
              </a:rPr>
              <a:t>Alias, </a:t>
            </a:r>
            <a:r>
              <a:rPr lang="en-US" i="1" dirty="0" smtClean="0">
                <a:sym typeface="Wingdings"/>
              </a:rPr>
              <a:t>a</a:t>
            </a:r>
            <a:r>
              <a:rPr lang="en-US" dirty="0" smtClean="0">
                <a:sym typeface="Wingdings"/>
              </a:rPr>
              <a:t>[recipient] = donor</a:t>
            </a:r>
          </a:p>
          <a:p>
            <a:pPr lvl="1"/>
            <a:r>
              <a:rPr lang="en-US" dirty="0" smtClean="0">
                <a:sym typeface="Wingdings"/>
              </a:rPr>
              <a:t>Non-alias probability, </a:t>
            </a:r>
            <a:r>
              <a:rPr lang="en-US" i="1" dirty="0">
                <a:sym typeface="Wingdings"/>
              </a:rPr>
              <a:t>q</a:t>
            </a:r>
            <a:r>
              <a:rPr lang="en-US" dirty="0" smtClean="0">
                <a:sym typeface="Wingdings"/>
              </a:rPr>
              <a:t>[</a:t>
            </a:r>
            <a:r>
              <a:rPr lang="en-US" dirty="0" err="1" smtClean="0">
                <a:sym typeface="Wingdings"/>
              </a:rPr>
              <a:t>i</a:t>
            </a:r>
            <a:r>
              <a:rPr lang="en-US" dirty="0" smtClean="0">
                <a:sym typeface="Wingdings"/>
              </a:rPr>
              <a:t>]</a:t>
            </a:r>
            <a:endParaRPr lang="en-US" dirty="0" smtClean="0">
              <a:sym typeface="Wingding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906405" y="1285883"/>
            <a:ext cx="4007411" cy="5163049"/>
          </a:xfrm>
        </p:spPr>
        <p:txBody>
          <a:bodyPr>
            <a:normAutofit/>
          </a:bodyPr>
          <a:lstStyle/>
          <a:p>
            <a:r>
              <a:rPr lang="en-US" dirty="0" smtClean="0"/>
              <a:t>Effectively </a:t>
            </a:r>
            <a:r>
              <a:rPr lang="en-US" b="1" dirty="0" err="1" smtClean="0"/>
              <a:t>vectorizable</a:t>
            </a:r>
            <a:endParaRPr lang="en-US" b="1" dirty="0" smtClean="0"/>
          </a:p>
          <a:p>
            <a:pPr lvl="1"/>
            <a:r>
              <a:rPr lang="en-US" dirty="0"/>
              <a:t>o</a:t>
            </a:r>
            <a:r>
              <a:rPr lang="en-US" dirty="0" smtClean="0"/>
              <a:t>ne time sampling with gather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GeantV Development Team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2F45D7-6ECD-014D-BEA0-7DE6B536A19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578351" y="4002275"/>
                <a:ext cx="3972805" cy="147732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// uniform sampling: </a:t>
                </a:r>
                <a:r>
                  <a:rPr lang="en-US" i="1" dirty="0" smtClean="0"/>
                  <a:t>u</a:t>
                </a:r>
                <a:r>
                  <a:rPr lang="en-US" dirty="0" smtClean="0"/>
                  <a:t>(0,1)</a:t>
                </a:r>
                <a:endParaRPr lang="en-US" dirty="0"/>
              </a:p>
              <a:p>
                <a:r>
                  <a:rPr lang="en-US" dirty="0"/>
                  <a:t> </a:t>
                </a:r>
                <a:r>
                  <a:rPr lang="en-US" dirty="0" smtClean="0"/>
                  <a:t>    N </a:t>
                </a:r>
                <a14:m>
                  <m:oMath xmlns:m="http://schemas.openxmlformats.org/officeDocument/2006/math" xmlns="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i="1" dirty="0"/>
                  <a:t>u</a:t>
                </a:r>
                <a:r>
                  <a:rPr lang="en-US" dirty="0" smtClean="0"/>
                  <a:t> = </a:t>
                </a:r>
                <a:r>
                  <a:rPr lang="en-US" dirty="0" err="1" smtClean="0"/>
                  <a:t>i</a:t>
                </a:r>
                <a:r>
                  <a:rPr lang="en-US" dirty="0" smtClean="0"/>
                  <a:t> + </a:t>
                </a:r>
                <a:r>
                  <a:rPr lang="en-US" dirty="0" smtClean="0">
                    <a:latin typeface="Symbol" charset="2"/>
                    <a:ea typeface="Symbol" charset="2"/>
                    <a:cs typeface="Symbol" charset="2"/>
                  </a:rPr>
                  <a:t>a</a:t>
                </a:r>
                <a:r>
                  <a:rPr lang="en-US" dirty="0" smtClean="0"/>
                  <a:t>; </a:t>
                </a:r>
              </a:p>
              <a:p>
                <a:r>
                  <a:rPr lang="en-US" dirty="0"/>
                  <a:t> </a:t>
                </a:r>
                <a:r>
                  <a:rPr lang="en-US" dirty="0" smtClean="0"/>
                  <a:t>     j = </a:t>
                </a:r>
                <a:r>
                  <a:rPr lang="en-US" i="1" dirty="0" smtClean="0"/>
                  <a:t>u</a:t>
                </a:r>
                <a:r>
                  <a:rPr lang="en-US" dirty="0" smtClean="0"/>
                  <a:t>&lt; </a:t>
                </a:r>
                <a:r>
                  <a:rPr lang="en-US" i="1" dirty="0" smtClean="0"/>
                  <a:t>q</a:t>
                </a:r>
                <a:r>
                  <a:rPr lang="en-US" dirty="0" smtClean="0"/>
                  <a:t>[</a:t>
                </a:r>
                <a:r>
                  <a:rPr lang="en-US" dirty="0" err="1" smtClean="0"/>
                  <a:t>i</a:t>
                </a:r>
                <a:r>
                  <a:rPr lang="en-US" dirty="0" smtClean="0"/>
                  <a:t>] ? </a:t>
                </a:r>
                <a:r>
                  <a:rPr lang="en-US" dirty="0" err="1" smtClean="0"/>
                  <a:t>i</a:t>
                </a:r>
                <a:r>
                  <a:rPr lang="en-US" dirty="0" smtClean="0"/>
                  <a:t> : </a:t>
                </a:r>
                <a:r>
                  <a:rPr lang="en-US" i="1" dirty="0" smtClean="0"/>
                  <a:t>a</a:t>
                </a:r>
                <a:r>
                  <a:rPr lang="en-US" dirty="0" smtClean="0"/>
                  <a:t>[</a:t>
                </a:r>
                <a:r>
                  <a:rPr lang="en-US" dirty="0" err="1" smtClean="0"/>
                  <a:t>i</a:t>
                </a:r>
                <a:r>
                  <a:rPr lang="en-US" dirty="0" smtClean="0"/>
                  <a:t>]; </a:t>
                </a:r>
                <a:endParaRPr lang="en-US" dirty="0"/>
              </a:p>
              <a:p>
                <a:r>
                  <a:rPr lang="en-US" dirty="0" smtClean="0"/>
                  <a:t>      </a:t>
                </a:r>
                <a:r>
                  <a:rPr lang="en-US" dirty="0" err="1" smtClean="0"/>
                  <a:t>x</a:t>
                </a:r>
                <a:r>
                  <a:rPr lang="en-US" baseline="-25000" dirty="0" err="1" smtClean="0"/>
                  <a:t>d</a:t>
                </a:r>
                <a:r>
                  <a:rPr lang="en-US" dirty="0" smtClean="0"/>
                  <a:t> = j dx , </a:t>
                </a:r>
                <a:r>
                  <a:rPr lang="en-US" dirty="0" err="1" smtClean="0"/>
                  <a:t>x</a:t>
                </a:r>
                <a:r>
                  <a:rPr lang="en-US" baseline="-25000" dirty="0" err="1" smtClean="0"/>
                  <a:t>u</a:t>
                </a:r>
                <a:r>
                  <a:rPr lang="en-US" dirty="0" smtClean="0"/>
                  <a:t> = (j+1)dx </a:t>
                </a:r>
              </a:p>
              <a:p>
                <a:r>
                  <a:rPr lang="en-US" dirty="0"/>
                  <a:t> </a:t>
                </a:r>
                <a:r>
                  <a:rPr lang="en-US" dirty="0" smtClean="0"/>
                  <a:t>     </a:t>
                </a:r>
                <a:r>
                  <a:rPr lang="en-US" dirty="0" err="1" smtClean="0"/>
                  <a:t>x</a:t>
                </a:r>
                <a:r>
                  <a:rPr lang="en-US" baseline="-25000" dirty="0" err="1" smtClean="0"/>
                  <a:t>j</a:t>
                </a:r>
                <a:r>
                  <a:rPr lang="en-US" baseline="-25000" dirty="0" smtClean="0"/>
                  <a:t> </a:t>
                </a:r>
                <a:r>
                  <a:rPr lang="en-US" dirty="0" smtClean="0"/>
                  <a:t>= (1-a) </a:t>
                </a:r>
                <a:r>
                  <a:rPr lang="en-US" dirty="0" err="1" smtClean="0"/>
                  <a:t>x</a:t>
                </a:r>
                <a:r>
                  <a:rPr lang="en-US" baseline="-25000" dirty="0" err="1" smtClean="0"/>
                  <a:t>d</a:t>
                </a:r>
                <a:r>
                  <a:rPr lang="en-US" dirty="0" smtClean="0"/>
                  <a:t> + a </a:t>
                </a:r>
                <a:r>
                  <a:rPr lang="en-US" dirty="0" err="1" smtClean="0"/>
                  <a:t>x</a:t>
                </a:r>
                <a:r>
                  <a:rPr lang="en-US" baseline="-25000" dirty="0" err="1" smtClean="0"/>
                  <a:t>u</a:t>
                </a:r>
                <a:endParaRPr lang="en-US" baseline="-25000" dirty="0" smtClean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351" y="4002275"/>
                <a:ext cx="3972805" cy="147732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404" y="2367264"/>
            <a:ext cx="3828023" cy="4171003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73262" y="5604819"/>
            <a:ext cx="4559885" cy="960613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342885" indent="-342885" algn="l" defTabSz="91436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1pPr>
            <a:lvl2pPr marL="685770" indent="-336536" algn="l" defTabSz="91436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2pPr>
            <a:lvl3pPr marL="1377890" indent="-342885" algn="l" defTabSz="91436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3pPr>
            <a:lvl4pPr marL="1035004" indent="-349234" algn="l" defTabSz="91436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4pPr>
            <a:lvl5pPr marL="1720774" indent="-349234" algn="l" defTabSz="91436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5pPr>
            <a:lvl6pPr marL="2055723" indent="-344472" algn="l" defTabSz="91436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5723" indent="-344472" algn="l" defTabSz="91436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5723" indent="-344472" algn="l" defTabSz="91436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5723" indent="-344472" algn="l" defTabSz="91436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err="1">
                <a:sym typeface="Wingdings"/>
              </a:rPr>
              <a:t>p.d.f</a:t>
            </a:r>
            <a:r>
              <a:rPr lang="en-US" dirty="0">
                <a:sym typeface="Wingdings"/>
              </a:rPr>
              <a:t>, p[j] = f(</a:t>
            </a:r>
            <a:r>
              <a:rPr lang="en-US" dirty="0" err="1">
                <a:sym typeface="Wingdings"/>
              </a:rPr>
              <a:t>x</a:t>
            </a:r>
            <a:r>
              <a:rPr lang="en-US" baseline="-25000" dirty="0" err="1">
                <a:sym typeface="Wingdings"/>
              </a:rPr>
              <a:t>j</a:t>
            </a:r>
            <a:r>
              <a:rPr lang="en-US" dirty="0">
                <a:sym typeface="Wingdings"/>
              </a:rPr>
              <a:t>) for the linear interpolation within the bin dx</a:t>
            </a:r>
          </a:p>
        </p:txBody>
      </p:sp>
    </p:spTree>
    <p:extLst>
      <p:ext uri="{BB962C8B-B14F-4D97-AF65-F5344CB8AC3E}">
        <p14:creationId xmlns:p14="http://schemas.microsoft.com/office/powerpoint/2010/main" val="898661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328547"/>
            <a:ext cx="8913813" cy="7850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Performance of EM Models: Intel KNC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259" y="2021243"/>
            <a:ext cx="4441074" cy="4427684"/>
          </a:xfrm>
        </p:spPr>
        <p:txBody>
          <a:bodyPr>
            <a:normAutofit/>
          </a:bodyPr>
          <a:lstStyle/>
          <a:p>
            <a:r>
              <a:rPr lang="en-US" dirty="0" smtClean="0">
                <a:sym typeface="Wingdings"/>
              </a:rPr>
              <a:t>Scalar: alias method vs. rejection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11701" y="2021243"/>
            <a:ext cx="4278194" cy="4427682"/>
          </a:xfrm>
        </p:spPr>
        <p:txBody>
          <a:bodyPr>
            <a:normAutofit/>
          </a:bodyPr>
          <a:lstStyle/>
          <a:p>
            <a:r>
              <a:rPr lang="en-US" dirty="0" smtClean="0"/>
              <a:t>Vector: </a:t>
            </a:r>
            <a:r>
              <a:rPr lang="en-US" dirty="0" err="1" smtClean="0"/>
              <a:t>Vc</a:t>
            </a:r>
            <a:r>
              <a:rPr lang="en-US" dirty="0" smtClean="0"/>
              <a:t> backend + IMCI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2F45D7-6ECD-014D-BEA0-7DE6B536A198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75" y="2588283"/>
            <a:ext cx="3173978" cy="40615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50" y="2505806"/>
            <a:ext cx="3205763" cy="41022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2838884" y="4482517"/>
            <a:ext cx="221707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Algorithm change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334246" y="4378089"/>
            <a:ext cx="409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Gain from vectors &amp; multiple tracks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3641182" y="4591490"/>
            <a:ext cx="167738" cy="885825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>
            <a:off x="8032045" y="4225429"/>
            <a:ext cx="183578" cy="1611173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/>
          <p:cNvSpPr txBox="1">
            <a:spLocks/>
          </p:cNvSpPr>
          <p:nvPr/>
        </p:nvSpPr>
        <p:spPr>
          <a:xfrm>
            <a:off x="194692" y="1217971"/>
            <a:ext cx="8696325" cy="803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457177" indent="-457177" algn="l" defTabSz="1219139" rtl="0" eaLnBrk="1" latinLnBrk="0" hangingPunct="1">
              <a:spcBef>
                <a:spcPts val="2667"/>
              </a:spcBef>
              <a:buClr>
                <a:schemeClr val="accent1"/>
              </a:buClr>
              <a:buFont typeface="Wingdings 2" pitchFamily="18" charset="2"/>
              <a:buChar char=""/>
              <a:defRPr sz="2667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914354" indent="-448711" algn="l" defTabSz="1219139" rtl="0" eaLnBrk="1" latinLnBrk="0" hangingPunct="1">
              <a:spcBef>
                <a:spcPts val="8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2pPr>
            <a:lvl3pPr marL="1379999" indent="-465644" algn="l" defTabSz="1219139" rtl="0" eaLnBrk="1" latinLnBrk="0" hangingPunct="1">
              <a:spcBef>
                <a:spcPts val="800"/>
              </a:spcBef>
              <a:buClr>
                <a:schemeClr val="accent1"/>
              </a:buClr>
              <a:buFont typeface="Wingdings 2" pitchFamily="18" charset="2"/>
              <a:buChar char="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3pPr>
            <a:lvl4pPr marL="1828709" indent="-448711" algn="l" defTabSz="1219139" rtl="0" eaLnBrk="1" latinLnBrk="0" hangingPunct="1">
              <a:spcBef>
                <a:spcPts val="8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4pPr>
            <a:lvl5pPr marL="2294353" indent="-465644" algn="l" defTabSz="1219139" rtl="0" eaLnBrk="1" latinLnBrk="0" hangingPunct="1">
              <a:spcBef>
                <a:spcPts val="800"/>
              </a:spcBef>
              <a:buClr>
                <a:schemeClr val="accent1"/>
              </a:buClr>
              <a:buFont typeface="Wingdings 2" pitchFamily="18" charset="2"/>
              <a:buChar char="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5pPr>
            <a:lvl6pPr marL="2740947" indent="-459294" algn="l" defTabSz="1219139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98124" indent="-459294" algn="l" defTabSz="1219139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7417" indent="-459294" algn="l" defTabSz="1219139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16712" indent="-459294" algn="l" defTabSz="1219139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spcAft>
                <a:spcPts val="0"/>
              </a:spcAft>
              <a:buNone/>
            </a:pPr>
            <a:r>
              <a:rPr lang="en-US" sz="2200" dirty="0" smtClean="0">
                <a:solidFill>
                  <a:srgbClr val="002060"/>
                </a:solidFill>
              </a:rPr>
              <a:t>KNC (Xeon Phi 5110P 60 cores @1.013 GHz):  </a:t>
            </a:r>
            <a:r>
              <a:rPr lang="en-US" sz="2200" b="1" dirty="0" smtClean="0">
                <a:solidFill>
                  <a:srgbClr val="002060"/>
                </a:solidFill>
              </a:rPr>
              <a:t>IMCI</a:t>
            </a:r>
            <a:r>
              <a:rPr lang="en-US" sz="2200" dirty="0" smtClean="0">
                <a:solidFill>
                  <a:srgbClr val="002060"/>
                </a:solidFill>
              </a:rPr>
              <a:t> (</a:t>
            </a:r>
            <a:r>
              <a:rPr lang="en-US" sz="2200" b="1" dirty="0" smtClean="0">
                <a:solidFill>
                  <a:srgbClr val="002060"/>
                </a:solidFill>
              </a:rPr>
              <a:t>8 vectors </a:t>
            </a:r>
            <a:r>
              <a:rPr lang="en-US" sz="2200" dirty="0" smtClean="0">
                <a:solidFill>
                  <a:srgbClr val="002060"/>
                </a:solidFill>
              </a:rPr>
              <a:t>for double precision)</a:t>
            </a:r>
          </a:p>
          <a:p>
            <a:pPr marL="0" lvl="1" indent="0" fontAlgn="auto">
              <a:spcAft>
                <a:spcPts val="0"/>
              </a:spcAft>
              <a:buNone/>
            </a:pPr>
            <a:r>
              <a:rPr lang="en-US" sz="2200" dirty="0" smtClean="0">
                <a:solidFill>
                  <a:srgbClr val="404040"/>
                </a:solidFill>
              </a:rPr>
              <a:t>Simulation of interactions (sampling with alias methods)  </a:t>
            </a:r>
            <a:endParaRPr lang="en-US" sz="22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04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" y="199219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Performance </a:t>
            </a:r>
            <a:r>
              <a:rPr lang="en-US" dirty="0" smtClean="0"/>
              <a:t>on </a:t>
            </a:r>
            <a:r>
              <a:rPr lang="en-US" dirty="0" smtClean="0"/>
              <a:t>KNL and </a:t>
            </a:r>
            <a:r>
              <a:rPr lang="en-US" dirty="0" smtClean="0"/>
              <a:t>GPU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259" y="2220183"/>
            <a:ext cx="4103461" cy="4348664"/>
          </a:xfrm>
        </p:spPr>
        <p:txBody>
          <a:bodyPr>
            <a:normAutofit/>
          </a:bodyPr>
          <a:lstStyle/>
          <a:p>
            <a:r>
              <a:rPr lang="en-US" dirty="0" smtClean="0">
                <a:sym typeface="Wingdings"/>
              </a:rPr>
              <a:t>Vector: UME::SIMD + AVX512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11701" y="2235173"/>
            <a:ext cx="4278194" cy="4348662"/>
          </a:xfrm>
        </p:spPr>
        <p:txBody>
          <a:bodyPr>
            <a:normAutofit/>
          </a:bodyPr>
          <a:lstStyle/>
          <a:p>
            <a:r>
              <a:rPr lang="en-US" dirty="0" smtClean="0"/>
              <a:t>CUDA: Scalar backend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GeantV Development Team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2F45D7-6ECD-014D-BEA0-7DE6B536A19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14" name="Up Arrow 13"/>
          <p:cNvSpPr/>
          <p:nvPr/>
        </p:nvSpPr>
        <p:spPr>
          <a:xfrm>
            <a:off x="3641181" y="4300539"/>
            <a:ext cx="167738" cy="885825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>
            <a:off x="8032044" y="3879057"/>
            <a:ext cx="183578" cy="1611173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/>
          <p:cNvSpPr txBox="1">
            <a:spLocks/>
          </p:cNvSpPr>
          <p:nvPr/>
        </p:nvSpPr>
        <p:spPr>
          <a:xfrm>
            <a:off x="194691" y="1287244"/>
            <a:ext cx="8696325" cy="803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457177" indent="-457177" algn="l" defTabSz="1219139" rtl="0" eaLnBrk="1" latinLnBrk="0" hangingPunct="1">
              <a:spcBef>
                <a:spcPts val="2667"/>
              </a:spcBef>
              <a:buClr>
                <a:schemeClr val="accent1"/>
              </a:buClr>
              <a:buFont typeface="Wingdings 2" pitchFamily="18" charset="2"/>
              <a:buChar char=""/>
              <a:defRPr sz="2667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914354" indent="-448711" algn="l" defTabSz="1219139" rtl="0" eaLnBrk="1" latinLnBrk="0" hangingPunct="1">
              <a:spcBef>
                <a:spcPts val="8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2pPr>
            <a:lvl3pPr marL="1379999" indent="-465644" algn="l" defTabSz="1219139" rtl="0" eaLnBrk="1" latinLnBrk="0" hangingPunct="1">
              <a:spcBef>
                <a:spcPts val="800"/>
              </a:spcBef>
              <a:buClr>
                <a:schemeClr val="accent1"/>
              </a:buClr>
              <a:buFont typeface="Wingdings 2" pitchFamily="18" charset="2"/>
              <a:buChar char="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3pPr>
            <a:lvl4pPr marL="1828709" indent="-448711" algn="l" defTabSz="1219139" rtl="0" eaLnBrk="1" latinLnBrk="0" hangingPunct="1">
              <a:spcBef>
                <a:spcPts val="8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4pPr>
            <a:lvl5pPr marL="2294353" indent="-465644" algn="l" defTabSz="1219139" rtl="0" eaLnBrk="1" latinLnBrk="0" hangingPunct="1">
              <a:spcBef>
                <a:spcPts val="800"/>
              </a:spcBef>
              <a:buClr>
                <a:schemeClr val="accent1"/>
              </a:buClr>
              <a:buFont typeface="Wingdings 2" pitchFamily="18" charset="2"/>
              <a:buChar char="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5pPr>
            <a:lvl6pPr marL="2740947" indent="-459294" algn="l" defTabSz="1219139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98124" indent="-459294" algn="l" defTabSz="1219139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7417" indent="-459294" algn="l" defTabSz="1219139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16712" indent="-459294" algn="l" defTabSz="1219139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200" dirty="0" smtClean="0">
                <a:solidFill>
                  <a:srgbClr val="002060"/>
                </a:solidFill>
              </a:rPr>
              <a:t>KNL: Xeon </a:t>
            </a:r>
            <a:r>
              <a:rPr lang="en-US" sz="2200" dirty="0">
                <a:solidFill>
                  <a:srgbClr val="002060"/>
                </a:solidFill>
              </a:rPr>
              <a:t>Phi 7120 64 cores @</a:t>
            </a:r>
            <a:r>
              <a:rPr lang="en-US" sz="2200" dirty="0" smtClean="0">
                <a:solidFill>
                  <a:srgbClr val="002060"/>
                </a:solidFill>
              </a:rPr>
              <a:t>1.3GHz: using </a:t>
            </a:r>
            <a:r>
              <a:rPr lang="en-US" sz="2200" b="1" dirty="0">
                <a:solidFill>
                  <a:srgbClr val="002060"/>
                </a:solidFill>
              </a:rPr>
              <a:t>AVX512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smtClean="0">
                <a:solidFill>
                  <a:srgbClr val="002060"/>
                </a:solidFill>
              </a:rPr>
              <a:t>(vectors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dirty="0" smtClean="0">
                <a:solidFill>
                  <a:srgbClr val="002060"/>
                </a:solidFill>
              </a:rPr>
              <a:t>of 8 double </a:t>
            </a:r>
            <a:r>
              <a:rPr lang="en-US" sz="2200" dirty="0">
                <a:solidFill>
                  <a:srgbClr val="002060"/>
                </a:solidFill>
              </a:rPr>
              <a:t>precision)</a:t>
            </a:r>
          </a:p>
          <a:p>
            <a:pPr marL="0" lvl="1" indent="0">
              <a:buNone/>
            </a:pPr>
            <a:r>
              <a:rPr lang="en-US" sz="2200" dirty="0" smtClean="0">
                <a:solidFill>
                  <a:srgbClr val="002060"/>
                </a:solidFill>
              </a:rPr>
              <a:t>CUDA</a:t>
            </a:r>
            <a:r>
              <a:rPr lang="en-US" sz="2200" dirty="0" smtClean="0">
                <a:solidFill>
                  <a:srgbClr val="002060"/>
                </a:solidFill>
              </a:rPr>
              <a:t>: K20 </a:t>
            </a:r>
            <a:r>
              <a:rPr lang="en-US" sz="2200" dirty="0">
                <a:solidFill>
                  <a:srgbClr val="002060"/>
                </a:solidFill>
              </a:rPr>
              <a:t>GPU (2496 cores @ 0.7GHz  with blocks=26, </a:t>
            </a:r>
            <a:r>
              <a:rPr lang="en-US" sz="2200" dirty="0" smtClean="0">
                <a:solidFill>
                  <a:srgbClr val="002060"/>
                </a:solidFill>
              </a:rPr>
              <a:t>threads=196) </a:t>
            </a:r>
            <a:r>
              <a:rPr lang="en-US" sz="2200" dirty="0">
                <a:solidFill>
                  <a:srgbClr val="002060"/>
                </a:solidFill>
              </a:rPr>
              <a:t>+ Xeon E5 (1 </a:t>
            </a:r>
            <a:r>
              <a:rPr lang="en-US" sz="2200" dirty="0" smtClean="0">
                <a:solidFill>
                  <a:srgbClr val="002060"/>
                </a:solidFill>
              </a:rPr>
              <a:t>core, 2.6GHz</a:t>
            </a:r>
            <a:r>
              <a:rPr lang="en-US" sz="2200" dirty="0">
                <a:solidFill>
                  <a:srgbClr val="002060"/>
                </a:solidFill>
              </a:rPr>
              <a:t>)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15" y="2718317"/>
            <a:ext cx="3067885" cy="36902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459" y="2718316"/>
            <a:ext cx="3121204" cy="363221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03431" y="4563456"/>
            <a:ext cx="452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62202" y="4684643"/>
            <a:ext cx="580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~30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6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                   GeantV Goals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173263" y="1340436"/>
            <a:ext cx="4342293" cy="4925777"/>
          </a:xfrm>
        </p:spPr>
        <p:txBody>
          <a:bodyPr>
            <a:normAutofit fontScale="55000" lnSpcReduction="20000"/>
          </a:bodyPr>
          <a:lstStyle/>
          <a:p>
            <a:r>
              <a:rPr lang="en-US" sz="3600" dirty="0" smtClean="0"/>
              <a:t>Goals</a:t>
            </a:r>
          </a:p>
          <a:p>
            <a:r>
              <a:rPr lang="en-US" sz="3600" dirty="0"/>
              <a:t>A</a:t>
            </a:r>
            <a:r>
              <a:rPr lang="en-US" sz="3600" dirty="0" smtClean="0"/>
              <a:t>pproach</a:t>
            </a:r>
          </a:p>
          <a:p>
            <a:pPr lvl="1"/>
            <a:r>
              <a:rPr lang="en-US" sz="3600" dirty="0" smtClean="0"/>
              <a:t>How to go faster?</a:t>
            </a:r>
          </a:p>
          <a:p>
            <a:r>
              <a:rPr lang="en-US" sz="3600" dirty="0" smtClean="0"/>
              <a:t>Creating a </a:t>
            </a:r>
            <a:r>
              <a:rPr lang="en-US" sz="3600" dirty="0" err="1" smtClean="0"/>
              <a:t>testbed</a:t>
            </a:r>
            <a:endParaRPr lang="en-US" sz="3600" dirty="0" smtClean="0"/>
          </a:p>
          <a:p>
            <a:pPr lvl="1"/>
            <a:r>
              <a:rPr lang="en-US" sz="3600" dirty="0"/>
              <a:t>A</a:t>
            </a:r>
            <a:r>
              <a:rPr lang="en-US" sz="3600" dirty="0" smtClean="0"/>
              <a:t> new, realistic geometry </a:t>
            </a:r>
          </a:p>
          <a:p>
            <a:pPr lvl="1"/>
            <a:r>
              <a:rPr lang="en-US" sz="3600" dirty="0" err="1" smtClean="0"/>
              <a:t>Vectorised</a:t>
            </a:r>
            <a:r>
              <a:rPr lang="en-US" sz="3600" dirty="0" smtClean="0"/>
              <a:t> physics modeling for gammas and electrons</a:t>
            </a:r>
          </a:p>
          <a:p>
            <a:r>
              <a:rPr lang="en-US" sz="3600" dirty="0" smtClean="0"/>
              <a:t>Challenges</a:t>
            </a:r>
          </a:p>
          <a:p>
            <a:pPr lvl="1"/>
            <a:r>
              <a:rPr lang="en-US" sz="3600" dirty="0" smtClean="0"/>
              <a:t>Scheduling lots of similar tracks – as many as possible</a:t>
            </a:r>
          </a:p>
          <a:p>
            <a:pPr lvl="1"/>
            <a:r>
              <a:rPr lang="en-US" sz="3600" dirty="0" smtClean="0"/>
              <a:t>Staying within available memory</a:t>
            </a:r>
          </a:p>
          <a:p>
            <a:r>
              <a:rPr lang="en-US" sz="3600" dirty="0" smtClean="0"/>
              <a:t>Status and prospects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7503" y="1340315"/>
            <a:ext cx="4226310" cy="4925901"/>
          </a:xfrm>
        </p:spPr>
        <p:txBody>
          <a:bodyPr>
            <a:normAutofit fontScale="55000" lnSpcReduction="20000"/>
          </a:bodyPr>
          <a:lstStyle/>
          <a:p>
            <a:pPr marL="341534" indent="-341534" defTabSz="349122">
              <a:spcBef>
                <a:spcPts val="1055"/>
              </a:spcBef>
              <a:defRPr sz="3230"/>
            </a:pPr>
            <a:r>
              <a:rPr lang="en-US" sz="3600" dirty="0"/>
              <a:t>Develop an all-particle transport simulation </a:t>
            </a:r>
            <a:r>
              <a:rPr lang="en-US" sz="3600" dirty="0" smtClean="0"/>
              <a:t>toolkit with</a:t>
            </a:r>
            <a:endParaRPr lang="en-US" sz="3600" dirty="0"/>
          </a:p>
          <a:p>
            <a:pPr marL="607170" lvl="1" indent="-341534" defTabSz="349122">
              <a:spcBef>
                <a:spcPts val="2109"/>
              </a:spcBef>
              <a:defRPr sz="3230"/>
            </a:pPr>
            <a:r>
              <a:rPr lang="en-US" sz="3600" b="1" dirty="0"/>
              <a:t>Physics</a:t>
            </a:r>
            <a:r>
              <a:rPr lang="en-US" sz="3600" dirty="0"/>
              <a:t> models ‘a-la Geant4’ but faster, or new improved (where appropriate)</a:t>
            </a:r>
          </a:p>
          <a:p>
            <a:pPr marL="607170" lvl="1" indent="-341534" defTabSz="349122">
              <a:spcBef>
                <a:spcPts val="2109"/>
              </a:spcBef>
              <a:defRPr sz="3230"/>
            </a:pPr>
            <a:r>
              <a:rPr lang="en-US" sz="3600" b="1" dirty="0"/>
              <a:t>Performance</a:t>
            </a:r>
            <a:r>
              <a:rPr lang="en-US" sz="3600" dirty="0"/>
              <a:t> gain of 2 to 5 times </a:t>
            </a:r>
            <a:r>
              <a:rPr lang="en-US" sz="3600" dirty="0" err="1"/>
              <a:t>vs</a:t>
            </a:r>
            <a:r>
              <a:rPr lang="en-US" sz="3600" dirty="0"/>
              <a:t> </a:t>
            </a:r>
            <a:r>
              <a:rPr lang="en-US" sz="3600" dirty="0" smtClean="0"/>
              <a:t>Geant4</a:t>
            </a:r>
            <a:endParaRPr lang="en-US" sz="3600" dirty="0"/>
          </a:p>
          <a:p>
            <a:pPr marL="607170" lvl="1" indent="-341534" defTabSz="349122">
              <a:spcBef>
                <a:spcPts val="2109"/>
              </a:spcBef>
              <a:defRPr sz="3230"/>
            </a:pPr>
            <a:r>
              <a:rPr lang="en-US" sz="3600" dirty="0"/>
              <a:t>Integrated </a:t>
            </a:r>
            <a:r>
              <a:rPr lang="en-US" sz="3600" b="1" dirty="0" smtClean="0"/>
              <a:t>options</a:t>
            </a:r>
            <a:r>
              <a:rPr lang="en-US" sz="3600" dirty="0" smtClean="0"/>
              <a:t> </a:t>
            </a:r>
            <a:r>
              <a:rPr lang="en-US" sz="3600" dirty="0"/>
              <a:t>for fast </a:t>
            </a:r>
            <a:r>
              <a:rPr lang="en-US" sz="3600" dirty="0" smtClean="0"/>
              <a:t>simulation</a:t>
            </a:r>
            <a:endParaRPr lang="en-US" sz="3600" dirty="0"/>
          </a:p>
          <a:p>
            <a:pPr marL="264285" indent="-341534" defTabSz="349122">
              <a:spcBef>
                <a:spcPts val="2109"/>
              </a:spcBef>
              <a:defRPr sz="3230"/>
            </a:pPr>
            <a:r>
              <a:rPr lang="en-US" sz="3600" dirty="0"/>
              <a:t>Portable on </a:t>
            </a:r>
            <a:r>
              <a:rPr lang="en-US" sz="3600" dirty="0" smtClean="0"/>
              <a:t>diverse </a:t>
            </a:r>
            <a:r>
              <a:rPr lang="en-US" sz="3600" dirty="0" err="1" smtClean="0"/>
              <a:t>archi-tectures</a:t>
            </a:r>
            <a:r>
              <a:rPr lang="en-US" sz="3600" dirty="0"/>
              <a:t>, </a:t>
            </a:r>
            <a:r>
              <a:rPr lang="en-US" sz="3600" dirty="0" smtClean="0"/>
              <a:t>e.g. </a:t>
            </a:r>
            <a:r>
              <a:rPr lang="en-US" sz="3600" b="1" dirty="0" smtClean="0"/>
              <a:t>accelerators</a:t>
            </a:r>
            <a:r>
              <a:rPr lang="en-US" sz="3600" dirty="0" smtClean="0"/>
              <a:t> </a:t>
            </a:r>
            <a:r>
              <a:rPr lang="en-US" sz="3600" dirty="0"/>
              <a:t>(</a:t>
            </a:r>
            <a:r>
              <a:rPr lang="en-US" sz="3600" dirty="0" smtClean="0"/>
              <a:t>GPU, </a:t>
            </a:r>
            <a:r>
              <a:rPr lang="en-US" sz="3600" dirty="0"/>
              <a:t>Xeon </a:t>
            </a:r>
            <a:r>
              <a:rPr lang="en-US" sz="3600" dirty="0" smtClean="0"/>
              <a:t>Phi, ..)</a:t>
            </a:r>
          </a:p>
          <a:p>
            <a:pPr marL="264285" indent="-341534" defTabSz="349122">
              <a:spcBef>
                <a:spcPts val="2109"/>
              </a:spcBef>
              <a:defRPr sz="3230"/>
            </a:pPr>
            <a:r>
              <a:rPr lang="en-US" sz="3600" b="1" dirty="0" smtClean="0"/>
              <a:t>Deploy</a:t>
            </a:r>
            <a:r>
              <a:rPr lang="en-US" sz="3600" dirty="0" smtClean="0"/>
              <a:t> improved geometry &amp; physics </a:t>
            </a:r>
            <a:r>
              <a:rPr lang="en-US" sz="3600" b="1" dirty="0" smtClean="0"/>
              <a:t>in Geant4 </a:t>
            </a:r>
            <a:endParaRPr lang="en-US" sz="3600" b="1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geant-dev@cern.ch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C28BE-B2F8-B543-9B1E-901CC77677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22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284949"/>
            <a:ext cx="8913813" cy="914400"/>
          </a:xfrm>
        </p:spPr>
        <p:txBody>
          <a:bodyPr/>
          <a:lstStyle/>
          <a:p>
            <a:r>
              <a:rPr lang="en-US" dirty="0" smtClean="0"/>
              <a:t>Validation: Statistical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262" y="1385893"/>
            <a:ext cx="3191447" cy="5063039"/>
          </a:xfrm>
        </p:spPr>
        <p:txBody>
          <a:bodyPr>
            <a:normAutofit/>
          </a:bodyPr>
          <a:lstStyle/>
          <a:p>
            <a:pPr marL="400050"/>
            <a:r>
              <a:rPr lang="en-US" dirty="0" smtClean="0">
                <a:solidFill>
                  <a:srgbClr val="404040"/>
                </a:solidFill>
              </a:rPr>
              <a:t>Tests by</a:t>
            </a:r>
          </a:p>
          <a:p>
            <a:pPr marL="857227" lvl="1"/>
            <a:r>
              <a:rPr lang="en-US" dirty="0" smtClean="0">
                <a:solidFill>
                  <a:srgbClr val="404040"/>
                </a:solidFill>
              </a:rPr>
              <a:t>Models</a:t>
            </a:r>
          </a:p>
          <a:p>
            <a:pPr marL="857227" lvl="1"/>
            <a:r>
              <a:rPr lang="en-US" dirty="0" smtClean="0">
                <a:solidFill>
                  <a:srgbClr val="404040"/>
                </a:solidFill>
              </a:rPr>
              <a:t>Sampling methods</a:t>
            </a:r>
          </a:p>
          <a:p>
            <a:pPr marL="857227" lvl="1"/>
            <a:r>
              <a:rPr lang="en-US" dirty="0" smtClean="0">
                <a:solidFill>
                  <a:srgbClr val="404040"/>
                </a:solidFill>
              </a:rPr>
              <a:t>Fixed energies</a:t>
            </a:r>
          </a:p>
          <a:p>
            <a:pPr marL="400050"/>
            <a:r>
              <a:rPr lang="en-US" dirty="0" smtClean="0">
                <a:solidFill>
                  <a:srgbClr val="404040"/>
                </a:solidFill>
              </a:rPr>
              <a:t>Pearson-</a:t>
            </a:r>
            <a:r>
              <a:rPr lang="en-US" dirty="0" smtClean="0">
                <a:solidFill>
                  <a:srgbClr val="404040"/>
                </a:solidFill>
                <a:latin typeface="Symbol" charset="2"/>
                <a:ea typeface="Symbol" charset="2"/>
                <a:cs typeface="Symbol" charset="2"/>
              </a:rPr>
              <a:t>c</a:t>
            </a:r>
            <a:r>
              <a:rPr lang="en-US" baseline="30000" dirty="0" smtClean="0">
                <a:solidFill>
                  <a:srgbClr val="404040"/>
                </a:solidFill>
              </a:rPr>
              <a:t>2</a:t>
            </a:r>
            <a:r>
              <a:rPr lang="en-US" dirty="0" smtClean="0">
                <a:solidFill>
                  <a:srgbClr val="404040"/>
                </a:solidFill>
              </a:rPr>
              <a:t> test for comparing weighted and unweighted histograms</a:t>
            </a:r>
          </a:p>
          <a:p>
            <a:pPr marL="400050"/>
            <a:r>
              <a:rPr lang="en-US" dirty="0" smtClean="0">
                <a:solidFill>
                  <a:srgbClr val="404040"/>
                </a:solidFill>
              </a:rPr>
              <a:t>Analysis of residuals</a:t>
            </a:r>
          </a:p>
          <a:p>
            <a:pPr marL="400050"/>
            <a:r>
              <a:rPr lang="en-US" dirty="0" smtClean="0">
                <a:solidFill>
                  <a:srgbClr val="404040"/>
                </a:solidFill>
              </a:rPr>
              <a:t>QQ-Plots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459210" y="1385893"/>
            <a:ext cx="5454604" cy="506303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GeantV Development Team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2F45D7-6ECD-014D-BEA0-7DE6B536A198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10" y="1385888"/>
            <a:ext cx="5454604" cy="515237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275535" y="1385893"/>
            <a:ext cx="782240" cy="3000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66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8932">
              <a:defRPr sz="2656"/>
            </a:lvl1pPr>
          </a:lstStyle>
          <a:p>
            <a:r>
              <a:rPr dirty="0"/>
              <a:t>Reviewed </a:t>
            </a:r>
            <a:r>
              <a:rPr dirty="0" smtClean="0"/>
              <a:t>e</a:t>
            </a:r>
            <a:r>
              <a:rPr dirty="0"/>
              <a:t>-/e</a:t>
            </a:r>
            <a:r>
              <a:rPr dirty="0" smtClean="0"/>
              <a:t>+ </a:t>
            </a:r>
            <a:r>
              <a:rPr dirty="0"/>
              <a:t>multiple scattering</a:t>
            </a:r>
          </a:p>
        </p:txBody>
      </p:sp>
      <p:sp>
        <p:nvSpPr>
          <p:cNvPr id="250" name="Shape 250"/>
          <p:cNvSpPr>
            <a:spLocks noGrp="1"/>
          </p:cNvSpPr>
          <p:nvPr>
            <p:ph idx="1"/>
          </p:nvPr>
        </p:nvSpPr>
        <p:spPr>
          <a:xfrm>
            <a:off x="4905790" y="1131723"/>
            <a:ext cx="4411782" cy="1356215"/>
          </a:xfrm>
          <a:prstGeom prst="rect">
            <a:avLst/>
          </a:prstGeom>
        </p:spPr>
        <p:txBody>
          <a:bodyPr/>
          <a:lstStyle/>
          <a:p>
            <a:pPr marL="285742" indent="-285742">
              <a:lnSpc>
                <a:spcPct val="80000"/>
              </a:lnSpc>
              <a:defRPr sz="1800" b="1">
                <a:solidFill>
                  <a:srgbClr val="535353"/>
                </a:solidFill>
              </a:defRPr>
            </a:pPr>
            <a:r>
              <a:rPr sz="1500" dirty="0"/>
              <a:t>The effects of the new treatment of the angular distributions</a:t>
            </a:r>
            <a:r>
              <a:rPr dirty="0"/>
              <a:t>:  </a:t>
            </a:r>
          </a:p>
          <a:p>
            <a:pPr marL="627630" lvl="1" indent="-278389">
              <a:lnSpc>
                <a:spcPct val="80000"/>
              </a:lnSpc>
              <a:spcBef>
                <a:spcPts val="600"/>
              </a:spcBef>
              <a:buClr>
                <a:srgbClr val="254061"/>
              </a:buClr>
              <a:defRPr sz="1500"/>
            </a:pPr>
            <a:r>
              <a:rPr dirty="0"/>
              <a:t> significant speed-up</a:t>
            </a:r>
          </a:p>
          <a:p>
            <a:pPr marL="685782" lvl="1" indent="-336542">
              <a:lnSpc>
                <a:spcPct val="80000"/>
              </a:lnSpc>
              <a:spcBef>
                <a:spcPts val="600"/>
              </a:spcBef>
              <a:buClr>
                <a:srgbClr val="254061"/>
              </a:buClr>
              <a:defRPr sz="1500"/>
            </a:pPr>
            <a:r>
              <a:rPr dirty="0"/>
              <a:t>old</a:t>
            </a:r>
            <a:r>
              <a:rPr b="1" dirty="0"/>
              <a:t>  </a:t>
            </a:r>
            <a:r>
              <a:rPr dirty="0"/>
              <a:t>: sampling artefacts</a:t>
            </a:r>
          </a:p>
          <a:p>
            <a:pPr marL="685782" lvl="1" indent="-336542">
              <a:lnSpc>
                <a:spcPct val="80000"/>
              </a:lnSpc>
              <a:spcBef>
                <a:spcPts val="600"/>
              </a:spcBef>
              <a:buClr>
                <a:srgbClr val="254061"/>
              </a:buClr>
              <a:defRPr sz="1500"/>
            </a:pPr>
            <a:r>
              <a:rPr b="1" dirty="0"/>
              <a:t>new</a:t>
            </a:r>
            <a:r>
              <a:rPr dirty="0"/>
              <a:t>: no any sampling artefacts</a:t>
            </a:r>
          </a:p>
        </p:txBody>
      </p:sp>
      <p:sp>
        <p:nvSpPr>
          <p:cNvPr id="248" name="Shape 248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pic>
        <p:nvPicPr>
          <p:cNvPr id="252" name="bfig_au_2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25355" y="2487951"/>
            <a:ext cx="4533939" cy="434407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227"/>
          <p:cNvSpPr txBox="1">
            <a:spLocks/>
          </p:cNvSpPr>
          <p:nvPr/>
        </p:nvSpPr>
        <p:spPr>
          <a:xfrm>
            <a:off x="145477" y="1289402"/>
            <a:ext cx="4379874" cy="473604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342885" indent="-342885" algn="l" defTabSz="914360" rtl="0" eaLnBrk="1" latinLnBrk="0" hangingPunct="1">
              <a:spcBef>
                <a:spcPts val="2000"/>
              </a:spcBef>
              <a:buClr>
                <a:schemeClr val="accent1"/>
              </a:buClr>
              <a:buSzPct val="80000"/>
              <a:buFont typeface="LucidaGrande" charset="0"/>
              <a:buChar char="▶"/>
              <a:defRPr lang="en-US"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1pPr>
            <a:lvl2pPr marL="685770" indent="-336536" algn="l" defTabSz="914360" rtl="0" eaLnBrk="1" latinLnBrk="0" hangingPunct="1">
              <a:spcBef>
                <a:spcPts val="400"/>
              </a:spcBef>
              <a:buClr>
                <a:schemeClr val="accent1">
                  <a:lumMod val="50000"/>
                </a:schemeClr>
              </a:buClr>
              <a:buSzPct val="80000"/>
              <a:buFont typeface="LucidaGrande" charset="0"/>
              <a:buChar char="●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2pPr>
            <a:lvl3pPr marL="1035004" indent="-349234" algn="l" defTabSz="914360" rtl="0" eaLnBrk="1" latinLnBrk="0" hangingPunct="1">
              <a:spcBef>
                <a:spcPts val="300"/>
              </a:spcBef>
              <a:buClr>
                <a:schemeClr val="accent1"/>
              </a:buClr>
              <a:buSzPct val="80000"/>
              <a:buFont typeface="ZapfDingbatsITC" charset="0"/>
              <a:buChar char="✦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3pPr>
            <a:lvl4pPr marL="1371540" indent="-336536" algn="l" defTabSz="914360" rtl="0" eaLnBrk="1" latinLnBrk="0" hangingPunct="1">
              <a:spcBef>
                <a:spcPts val="200"/>
              </a:spcBef>
              <a:buClr>
                <a:schemeClr val="accent1">
                  <a:lumMod val="50000"/>
                </a:schemeClr>
              </a:buClr>
              <a:buSzPct val="80000"/>
              <a:buFont typeface="ZapfDingbatsITC" charset="0"/>
              <a:buChar char="❖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4pPr>
            <a:lvl5pPr marL="1720774" indent="-349234" algn="l" defTabSz="914360" rtl="0" eaLnBrk="1" latinLnBrk="0" hangingPunct="1">
              <a:spcBef>
                <a:spcPts val="100"/>
              </a:spcBef>
              <a:buClr>
                <a:schemeClr val="accent1"/>
              </a:buClr>
              <a:buFont typeface="MS-Mincho" charset="-128"/>
              <a:buChar char="▻"/>
              <a:defRPr lang="en-US"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Clear Sans"/>
              </a:defRPr>
            </a:lvl5pPr>
            <a:lvl6pPr marL="2055723" indent="-344472" algn="l" defTabSz="91436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607" indent="-344472" algn="l" defTabSz="91436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080" indent="-344472" algn="l" defTabSz="91436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552" indent="-344472" algn="l" defTabSz="91436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5746" indent="-325746" defTabSz="868658">
              <a:lnSpc>
                <a:spcPct val="80000"/>
              </a:lnSpc>
              <a:spcBef>
                <a:spcPts val="1900"/>
              </a:spcBef>
              <a:defRPr sz="1710" b="1">
                <a:solidFill>
                  <a:srgbClr val="535353"/>
                </a:solidFill>
              </a:defRPr>
            </a:pPr>
            <a:r>
              <a:rPr lang="en-US" sz="2000" dirty="0" smtClean="0">
                <a:solidFill>
                  <a:srgbClr val="000000"/>
                </a:solidFill>
              </a:rPr>
              <a:t>New multiple scattering </a:t>
            </a:r>
            <a:r>
              <a:rPr lang="en-US" sz="1710" dirty="0" smtClean="0">
                <a:solidFill>
                  <a:srgbClr val="535353"/>
                </a:solidFill>
              </a:rPr>
              <a:t>(</a:t>
            </a:r>
            <a:r>
              <a:rPr lang="en-US" sz="1615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more</a:t>
            </a:r>
            <a:r>
              <a:rPr lang="en-US" sz="1710" dirty="0" smtClean="0">
                <a:solidFill>
                  <a:srgbClr val="535353"/>
                </a:solidFill>
              </a:rPr>
              <a:t>):</a:t>
            </a:r>
          </a:p>
          <a:p>
            <a:pPr marL="651493" lvl="1" indent="-319714" defTabSz="868658">
              <a:lnSpc>
                <a:spcPct val="80000"/>
              </a:lnSpc>
              <a:spcBef>
                <a:spcPts val="500"/>
              </a:spcBef>
              <a:buClr>
                <a:srgbClr val="254061"/>
              </a:buClr>
              <a:defRPr sz="1425"/>
            </a:pPr>
            <a:r>
              <a:rPr lang="en-US" sz="1600" dirty="0" smtClean="0"/>
              <a:t>re-derived from scratch</a:t>
            </a:r>
          </a:p>
          <a:p>
            <a:pPr marL="651493" lvl="1" indent="-319714" defTabSz="868658">
              <a:lnSpc>
                <a:spcPct val="80000"/>
              </a:lnSpc>
              <a:spcBef>
                <a:spcPts val="500"/>
              </a:spcBef>
              <a:buClr>
                <a:srgbClr val="254061"/>
              </a:buClr>
              <a:defRPr sz="1425"/>
            </a:pPr>
            <a:r>
              <a:rPr lang="en-US" sz="1600" dirty="0" smtClean="0"/>
              <a:t>includes transformation that makes pre-computed angular distributions very smooth</a:t>
            </a:r>
          </a:p>
          <a:p>
            <a:pPr marL="308608" indent="-319714" defTabSz="868658">
              <a:lnSpc>
                <a:spcPct val="90000"/>
              </a:lnSpc>
              <a:spcBef>
                <a:spcPts val="500"/>
              </a:spcBef>
              <a:buClr>
                <a:srgbClr val="254061"/>
              </a:buClr>
              <a:defRPr sz="1425"/>
            </a:pPr>
            <a:r>
              <a:rPr lang="en-US" sz="1825" dirty="0"/>
              <a:t>A</a:t>
            </a:r>
            <a:r>
              <a:rPr lang="en-US" sz="1825" dirty="0" smtClean="0"/>
              <a:t>pply very fast and accurate sampling algorithm for deflection</a:t>
            </a:r>
          </a:p>
          <a:p>
            <a:pPr marL="651493" lvl="1" indent="-319714" defTabSz="868658">
              <a:lnSpc>
                <a:spcPct val="80000"/>
              </a:lnSpc>
              <a:spcBef>
                <a:spcPts val="500"/>
              </a:spcBef>
              <a:buClr>
                <a:srgbClr val="254061"/>
              </a:buClr>
              <a:defRPr sz="1425"/>
            </a:pPr>
            <a:r>
              <a:rPr lang="en-US" sz="1600" dirty="0" smtClean="0"/>
              <a:t>angular deflection is the most expensive and important part of a multiple scattering model</a:t>
            </a:r>
          </a:p>
          <a:p>
            <a:pPr marL="308608" indent="-319714" defTabSz="868658">
              <a:lnSpc>
                <a:spcPct val="90000"/>
              </a:lnSpc>
              <a:spcBef>
                <a:spcPts val="500"/>
              </a:spcBef>
              <a:buClr>
                <a:srgbClr val="254061"/>
              </a:buClr>
              <a:defRPr sz="1425"/>
            </a:pPr>
            <a:r>
              <a:rPr lang="en-US" sz="1825" dirty="0"/>
              <a:t>N</a:t>
            </a:r>
            <a:r>
              <a:rPr lang="en-US" sz="1825" dirty="0" smtClean="0"/>
              <a:t>ew stepping algorithm</a:t>
            </a:r>
          </a:p>
          <a:p>
            <a:pPr marL="651493" lvl="1" indent="-319714" defTabSz="868658">
              <a:lnSpc>
                <a:spcPct val="90000"/>
              </a:lnSpc>
              <a:spcBef>
                <a:spcPts val="500"/>
              </a:spcBef>
              <a:buClr>
                <a:srgbClr val="254061"/>
              </a:buClr>
              <a:defRPr sz="1425"/>
            </a:pPr>
            <a:r>
              <a:rPr lang="en-US" sz="1425" dirty="0" smtClean="0"/>
              <a:t>Implemented to use new sampling</a:t>
            </a:r>
          </a:p>
          <a:p>
            <a:pPr marL="651493" lvl="1" indent="-319714" defTabSz="868658">
              <a:lnSpc>
                <a:spcPct val="90000"/>
              </a:lnSpc>
              <a:spcBef>
                <a:spcPts val="500"/>
              </a:spcBef>
              <a:buClr>
                <a:srgbClr val="254061"/>
              </a:buClr>
              <a:defRPr sz="1425"/>
            </a:pPr>
            <a:r>
              <a:rPr lang="en-US" sz="1425" dirty="0" smtClean="0"/>
              <a:t>Better accuracy with looser parameters (than G4 Urban model)</a:t>
            </a:r>
          </a:p>
          <a:p>
            <a:pPr marL="651493" lvl="1" indent="-319714" defTabSz="868658">
              <a:lnSpc>
                <a:spcPct val="90000"/>
              </a:lnSpc>
              <a:spcBef>
                <a:spcPts val="500"/>
              </a:spcBef>
              <a:buClr>
                <a:srgbClr val="254061"/>
              </a:buClr>
              <a:defRPr sz="1425"/>
            </a:pPr>
            <a:r>
              <a:rPr lang="en-US" sz="1425" dirty="0"/>
              <a:t>o</a:t>
            </a:r>
            <a:r>
              <a:rPr lang="en-US" sz="1425" dirty="0" smtClean="0"/>
              <a:t>ption for ‘precise’ boundary crossing’</a:t>
            </a:r>
          </a:p>
          <a:p>
            <a:pPr marL="308608" indent="-319714" defTabSz="868658">
              <a:lnSpc>
                <a:spcPct val="80000"/>
              </a:lnSpc>
              <a:spcBef>
                <a:spcPts val="500"/>
              </a:spcBef>
              <a:buClr>
                <a:srgbClr val="254061"/>
              </a:buClr>
              <a:defRPr sz="1425"/>
            </a:pPr>
            <a:r>
              <a:rPr lang="en-US" sz="1825" dirty="0" smtClean="0"/>
              <a:t>Provided in Geant4 10.2.beta </a:t>
            </a:r>
          </a:p>
          <a:p>
            <a:pPr marL="651493" lvl="1" indent="-319714" defTabSz="868658">
              <a:lnSpc>
                <a:spcPct val="80000"/>
              </a:lnSpc>
              <a:spcBef>
                <a:spcPts val="500"/>
              </a:spcBef>
              <a:buClr>
                <a:srgbClr val="254061"/>
              </a:buClr>
              <a:defRPr sz="1425"/>
            </a:pPr>
            <a:r>
              <a:rPr lang="en-US" sz="1600" dirty="0" smtClean="0"/>
              <a:t>Replaced older, slower ‘GS’ model</a:t>
            </a:r>
          </a:p>
          <a:p>
            <a:pPr marL="651493" lvl="1" indent="-319714" defTabSz="868658">
              <a:lnSpc>
                <a:spcPct val="80000"/>
              </a:lnSpc>
              <a:spcBef>
                <a:spcPts val="500"/>
              </a:spcBef>
              <a:buClr>
                <a:srgbClr val="254061"/>
              </a:buClr>
              <a:defRPr sz="1425"/>
            </a:pPr>
            <a:r>
              <a:rPr lang="en-US" sz="1600" dirty="0" smtClean="0"/>
              <a:t>Implementation continuously improved</a:t>
            </a:r>
            <a:endParaRPr lang="en-US" sz="1600" dirty="0"/>
          </a:p>
        </p:txBody>
      </p:sp>
      <p:sp>
        <p:nvSpPr>
          <p:cNvPr id="2" name="Oval 1"/>
          <p:cNvSpPr/>
          <p:nvPr/>
        </p:nvSpPr>
        <p:spPr>
          <a:xfrm>
            <a:off x="6872120" y="3824117"/>
            <a:ext cx="1890889" cy="15522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Shape 251"/>
          <p:cNvSpPr/>
          <p:nvPr/>
        </p:nvSpPr>
        <p:spPr>
          <a:xfrm>
            <a:off x="4209991" y="6417791"/>
            <a:ext cx="3436904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000">
                <a:solidFill>
                  <a:srgbClr val="535353"/>
                </a:solidFill>
              </a:defRPr>
            </a:pPr>
            <a:r>
              <a:rPr baseline="31999" dirty="0"/>
              <a:t>* </a:t>
            </a:r>
            <a:r>
              <a:rPr dirty="0"/>
              <a:t>[</a:t>
            </a:r>
            <a:r>
              <a:rPr b="1" dirty="0"/>
              <a:t>Exp</a:t>
            </a:r>
            <a:r>
              <a:rPr dirty="0"/>
              <a:t>: A.O.Hanson et al., Phys. Rev. 84(1951)534 ;  Geant4 electromagnetic/TestEm5</a:t>
            </a:r>
          </a:p>
        </p:txBody>
      </p:sp>
    </p:spTree>
    <p:extLst>
      <p:ext uri="{BB962C8B-B14F-4D97-AF65-F5344CB8AC3E}">
        <p14:creationId xmlns:p14="http://schemas.microsoft.com/office/powerpoint/2010/main" val="222314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/>
        </p:nvSpPr>
        <p:spPr>
          <a:xfrm>
            <a:off x="0" y="6597712"/>
            <a:ext cx="289560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lvl1pPr>
          </a:lstStyle>
          <a:p>
            <a:r>
              <a:t>geant-dev@cern.ch</a:t>
            </a:r>
          </a:p>
        </p:txBody>
      </p:sp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3" y="799304"/>
            <a:ext cx="8913815" cy="914401"/>
          </a:xfrm>
          <a:prstGeom prst="rect">
            <a:avLst/>
          </a:prstGeom>
        </p:spPr>
        <p:txBody>
          <a:bodyPr/>
          <a:lstStyle>
            <a:lvl1pPr defTabSz="758932">
              <a:defRPr sz="2656"/>
            </a:lvl1pPr>
          </a:lstStyle>
          <a:p>
            <a:r>
              <a:t>Reviewed models for e-/e+ interactions: multiple scattering</a:t>
            </a:r>
          </a:p>
        </p:txBody>
      </p:sp>
      <p:sp>
        <p:nvSpPr>
          <p:cNvPr id="256" name="Shape 256"/>
          <p:cNvSpPr>
            <a:spLocks noGrp="1"/>
          </p:cNvSpPr>
          <p:nvPr>
            <p:ph type="sldNum" sz="quarter" idx="4294967295"/>
          </p:nvPr>
        </p:nvSpPr>
        <p:spPr>
          <a:xfrm>
            <a:off x="8910117" y="6606011"/>
            <a:ext cx="216754" cy="291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6580094" y="247714"/>
            <a:ext cx="2133601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00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lvl1pPr>
          </a:lstStyle>
          <a:p>
            <a:r>
              <a:t>October 2016</a:t>
            </a:r>
          </a:p>
        </p:txBody>
      </p:sp>
      <p:sp>
        <p:nvSpPr>
          <p:cNvPr id="258" name="Shape 258"/>
          <p:cNvSpPr>
            <a:spLocks noGrp="1"/>
          </p:cNvSpPr>
          <p:nvPr>
            <p:ph type="body" sz="half" idx="4294967295"/>
          </p:nvPr>
        </p:nvSpPr>
        <p:spPr>
          <a:xfrm>
            <a:off x="56831" y="1739052"/>
            <a:ext cx="3760038" cy="46160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42" indent="-285742">
              <a:lnSpc>
                <a:spcPct val="80000"/>
              </a:lnSpc>
              <a:defRPr sz="1800" b="1">
                <a:solidFill>
                  <a:srgbClr val="535353"/>
                </a:solidFill>
              </a:defRPr>
            </a:pPr>
            <a:r>
              <a:rPr sz="1800" dirty="0"/>
              <a:t>The effects of the new treatment of the angular distributions</a:t>
            </a:r>
            <a:r>
              <a:rPr dirty="0"/>
              <a:t>:  </a:t>
            </a:r>
          </a:p>
          <a:p>
            <a:pPr marL="627630" lvl="1" indent="-278389">
              <a:lnSpc>
                <a:spcPct val="80000"/>
              </a:lnSpc>
              <a:spcBef>
                <a:spcPts val="600"/>
              </a:spcBef>
              <a:buClr>
                <a:srgbClr val="254061"/>
              </a:buClr>
              <a:defRPr sz="1500"/>
            </a:pPr>
            <a:r>
              <a:rPr sz="1800" dirty="0"/>
              <a:t> significant speed-up</a:t>
            </a:r>
          </a:p>
          <a:p>
            <a:pPr marL="685782" lvl="1" indent="-336542">
              <a:lnSpc>
                <a:spcPct val="80000"/>
              </a:lnSpc>
              <a:spcBef>
                <a:spcPts val="600"/>
              </a:spcBef>
              <a:buClr>
                <a:srgbClr val="254061"/>
              </a:buClr>
              <a:defRPr sz="1500"/>
            </a:pPr>
            <a:r>
              <a:rPr sz="1800" dirty="0"/>
              <a:t>old</a:t>
            </a:r>
            <a:r>
              <a:rPr sz="1800" b="1" dirty="0"/>
              <a:t>  </a:t>
            </a:r>
            <a:r>
              <a:rPr sz="1800" dirty="0"/>
              <a:t>: sampling artefacts</a:t>
            </a:r>
          </a:p>
          <a:p>
            <a:pPr marL="685782" lvl="1" indent="-336542">
              <a:lnSpc>
                <a:spcPct val="80000"/>
              </a:lnSpc>
              <a:spcBef>
                <a:spcPts val="600"/>
              </a:spcBef>
              <a:buClr>
                <a:srgbClr val="254061"/>
              </a:buClr>
              <a:defRPr sz="1500"/>
            </a:pPr>
            <a:r>
              <a:rPr sz="1800" b="1" dirty="0"/>
              <a:t>new</a:t>
            </a:r>
            <a:r>
              <a:rPr sz="1800" dirty="0"/>
              <a:t>: no sampling artefacts</a:t>
            </a:r>
          </a:p>
        </p:txBody>
      </p:sp>
      <p:sp>
        <p:nvSpPr>
          <p:cNvPr id="259" name="Shape 259"/>
          <p:cNvSpPr/>
          <p:nvPr/>
        </p:nvSpPr>
        <p:spPr>
          <a:xfrm>
            <a:off x="387207" y="6256867"/>
            <a:ext cx="5275791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solidFill>
                  <a:srgbClr val="535353"/>
                </a:solidFill>
              </a:defRPr>
            </a:pPr>
            <a:r>
              <a:rPr baseline="31999"/>
              <a:t>* </a:t>
            </a:r>
            <a:r>
              <a:t>[</a:t>
            </a:r>
            <a:r>
              <a:rPr b="1"/>
              <a:t>Exp</a:t>
            </a:r>
            <a:r>
              <a:t>: A.O.Hanson et al., Phys. Rev. 84(1951)534 ;  Geant4 electromagnetic/TestEm5</a:t>
            </a:r>
          </a:p>
        </p:txBody>
      </p:sp>
      <p:pic>
        <p:nvPicPr>
          <p:cNvPr id="26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1441" y="1579881"/>
            <a:ext cx="4945793" cy="46160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1212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 build="p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/>
        </p:nvSpPr>
        <p:spPr>
          <a:xfrm>
            <a:off x="0" y="6597712"/>
            <a:ext cx="289560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lvl1pPr>
          </a:lstStyle>
          <a:p>
            <a:r>
              <a:t>geant-dev@cern.ch</a:t>
            </a:r>
          </a:p>
        </p:txBody>
      </p:sp>
      <p:sp>
        <p:nvSpPr>
          <p:cNvPr id="273" name="Shape 273"/>
          <p:cNvSpPr>
            <a:spLocks noGrp="1"/>
          </p:cNvSpPr>
          <p:nvPr>
            <p:ph type="title"/>
          </p:nvPr>
        </p:nvSpPr>
        <p:spPr>
          <a:xfrm>
            <a:off x="3" y="799304"/>
            <a:ext cx="8913815" cy="914401"/>
          </a:xfrm>
          <a:prstGeom prst="rect">
            <a:avLst/>
          </a:prstGeom>
        </p:spPr>
        <p:txBody>
          <a:bodyPr/>
          <a:lstStyle>
            <a:lvl1pPr defTabSz="758932">
              <a:defRPr sz="2656"/>
            </a:lvl1pPr>
          </a:lstStyle>
          <a:p>
            <a:r>
              <a:rPr lang="en-US" dirty="0" smtClean="0"/>
              <a:t>New </a:t>
            </a:r>
            <a:r>
              <a:rPr dirty="0" smtClean="0"/>
              <a:t>multiple scattering</a:t>
            </a:r>
            <a:r>
              <a:rPr lang="en-US" dirty="0" smtClean="0"/>
              <a:t> - stepping</a:t>
            </a:r>
            <a:endParaRPr dirty="0"/>
          </a:p>
        </p:txBody>
      </p:sp>
      <p:sp>
        <p:nvSpPr>
          <p:cNvPr id="274" name="Shape 274"/>
          <p:cNvSpPr>
            <a:spLocks noGrp="1"/>
          </p:cNvSpPr>
          <p:nvPr>
            <p:ph type="sldNum" sz="quarter" idx="4294967295"/>
          </p:nvPr>
        </p:nvSpPr>
        <p:spPr>
          <a:xfrm>
            <a:off x="8910117" y="6606011"/>
            <a:ext cx="216754" cy="291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sp>
        <p:nvSpPr>
          <p:cNvPr id="275" name="Shape 275"/>
          <p:cNvSpPr/>
          <p:nvPr/>
        </p:nvSpPr>
        <p:spPr>
          <a:xfrm>
            <a:off x="6580094" y="247714"/>
            <a:ext cx="2133601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00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lvl1pPr>
          </a:lstStyle>
          <a:p>
            <a:r>
              <a:t>October 2016</a:t>
            </a:r>
          </a:p>
        </p:txBody>
      </p:sp>
      <p:sp>
        <p:nvSpPr>
          <p:cNvPr id="276" name="Shape 276"/>
          <p:cNvSpPr/>
          <p:nvPr/>
        </p:nvSpPr>
        <p:spPr>
          <a:xfrm>
            <a:off x="387206" y="6256867"/>
            <a:ext cx="728324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solidFill>
                  <a:srgbClr val="535353"/>
                </a:solidFill>
              </a:defRPr>
            </a:pPr>
            <a:r>
              <a:rPr baseline="31999"/>
              <a:t>* </a:t>
            </a:r>
            <a:r>
              <a:t>[ I.Kawrakow,A.F.Bielajew, NIMB 142(1998)253-280                                                        Geant4 electromagnetic/TestEM3</a:t>
            </a:r>
          </a:p>
        </p:txBody>
      </p:sp>
      <p:sp>
        <p:nvSpPr>
          <p:cNvPr id="277" name="Shape 277"/>
          <p:cNvSpPr>
            <a:spLocks noGrp="1"/>
          </p:cNvSpPr>
          <p:nvPr>
            <p:ph type="body" sz="half" idx="4294967295"/>
          </p:nvPr>
        </p:nvSpPr>
        <p:spPr>
          <a:xfrm>
            <a:off x="56831" y="1739052"/>
            <a:ext cx="3760038" cy="46160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42" indent="-285742">
              <a:lnSpc>
                <a:spcPct val="80000"/>
              </a:lnSpc>
              <a:defRPr sz="1800" b="1">
                <a:solidFill>
                  <a:srgbClr val="535353"/>
                </a:solidFill>
              </a:defRPr>
            </a:pPr>
            <a:r>
              <a:rPr sz="2000" dirty="0"/>
              <a:t>The effects of the new treatment of the angular distributions</a:t>
            </a:r>
            <a:r>
              <a:rPr sz="2000" dirty="0"/>
              <a:t>:  </a:t>
            </a:r>
          </a:p>
          <a:p>
            <a:pPr marL="627630" lvl="1" indent="-278389">
              <a:lnSpc>
                <a:spcPct val="80000"/>
              </a:lnSpc>
              <a:spcBef>
                <a:spcPts val="600"/>
              </a:spcBef>
              <a:buClr>
                <a:srgbClr val="254061"/>
              </a:buClr>
              <a:defRPr sz="1500"/>
            </a:pPr>
            <a:r>
              <a:rPr sz="1600" dirty="0"/>
              <a:t> significant speed-up</a:t>
            </a:r>
          </a:p>
          <a:p>
            <a:pPr marL="685782" lvl="1" indent="-336542">
              <a:lnSpc>
                <a:spcPct val="80000"/>
              </a:lnSpc>
              <a:spcBef>
                <a:spcPts val="600"/>
              </a:spcBef>
              <a:buClr>
                <a:srgbClr val="254061"/>
              </a:buClr>
              <a:defRPr sz="1500"/>
            </a:pPr>
            <a:r>
              <a:rPr sz="1600" dirty="0"/>
              <a:t>old</a:t>
            </a:r>
            <a:r>
              <a:rPr sz="1600" b="1" dirty="0"/>
              <a:t>  </a:t>
            </a:r>
            <a:r>
              <a:rPr sz="1600" dirty="0"/>
              <a:t>: sampling artefacts</a:t>
            </a:r>
          </a:p>
          <a:p>
            <a:pPr marL="685782" lvl="1" indent="-336542">
              <a:lnSpc>
                <a:spcPct val="80000"/>
              </a:lnSpc>
              <a:spcBef>
                <a:spcPts val="600"/>
              </a:spcBef>
              <a:buClr>
                <a:srgbClr val="254061"/>
              </a:buClr>
              <a:defRPr sz="1500"/>
            </a:pPr>
            <a:r>
              <a:rPr sz="1600" b="1" dirty="0"/>
              <a:t>new</a:t>
            </a:r>
            <a:r>
              <a:rPr sz="1600" dirty="0"/>
              <a:t>: no sampling artefacts</a:t>
            </a:r>
          </a:p>
          <a:p>
            <a:pPr marL="285742" indent="-285742">
              <a:lnSpc>
                <a:spcPct val="80000"/>
              </a:lnSpc>
              <a:defRPr sz="1800" b="1">
                <a:solidFill>
                  <a:srgbClr val="535353"/>
                </a:solidFill>
              </a:defRPr>
            </a:pPr>
            <a:r>
              <a:rPr sz="2000" dirty="0"/>
              <a:t>The effect of the </a:t>
            </a:r>
            <a:r>
              <a:rPr sz="200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action="ppaction://hlinksldjump"/>
              </a:rPr>
              <a:t>new stepping algorithm</a:t>
            </a:r>
            <a:r>
              <a:rPr sz="2000" dirty="0"/>
              <a:t> </a:t>
            </a:r>
            <a:r>
              <a:rPr sz="2000" baseline="31999" dirty="0"/>
              <a:t>(*)</a:t>
            </a:r>
            <a:r>
              <a:rPr sz="2000" dirty="0"/>
              <a:t>:</a:t>
            </a:r>
          </a:p>
          <a:p>
            <a:pPr marL="627630" lvl="1" indent="-278389">
              <a:lnSpc>
                <a:spcPct val="80000"/>
              </a:lnSpc>
              <a:spcBef>
                <a:spcPts val="600"/>
              </a:spcBef>
              <a:buClr>
                <a:srgbClr val="254061"/>
              </a:buClr>
              <a:defRPr sz="1500"/>
            </a:pPr>
            <a:r>
              <a:rPr sz="1600" dirty="0"/>
              <a:t>more accurate longitudinal and lateral distributions</a:t>
            </a:r>
          </a:p>
          <a:p>
            <a:pPr marL="627630" lvl="1" indent="-278389">
              <a:lnSpc>
                <a:spcPct val="80000"/>
              </a:lnSpc>
              <a:spcBef>
                <a:spcPts val="600"/>
              </a:spcBef>
              <a:buClr>
                <a:srgbClr val="254061"/>
              </a:buClr>
              <a:defRPr sz="1500"/>
            </a:pPr>
            <a:r>
              <a:rPr sz="1600" dirty="0"/>
              <a:t>more accurate stepping</a:t>
            </a:r>
          </a:p>
          <a:p>
            <a:pPr marL="627630" lvl="1" indent="-278389">
              <a:lnSpc>
                <a:spcPct val="80000"/>
              </a:lnSpc>
              <a:spcBef>
                <a:spcPts val="600"/>
              </a:spcBef>
              <a:buClr>
                <a:srgbClr val="254061"/>
              </a:buClr>
              <a:defRPr sz="1500"/>
            </a:pPr>
            <a:r>
              <a:rPr sz="1600" dirty="0"/>
              <a:t>longer/less steps</a:t>
            </a:r>
          </a:p>
        </p:txBody>
      </p:sp>
      <p:graphicFrame>
        <p:nvGraphicFramePr>
          <p:cNvPr id="278" name="Table 278"/>
          <p:cNvGraphicFramePr/>
          <p:nvPr>
            <p:extLst>
              <p:ext uri="{D42A27DB-BD31-4B8C-83A1-F6EECF244321}">
                <p14:modId xmlns:p14="http://schemas.microsoft.com/office/powerpoint/2010/main" val="2834600244"/>
              </p:ext>
            </p:extLst>
          </p:nvPr>
        </p:nvGraphicFramePr>
        <p:xfrm>
          <a:off x="4281170" y="2446890"/>
          <a:ext cx="4567436" cy="3504355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141859"/>
                <a:gridCol w="1141859"/>
                <a:gridCol w="1141859"/>
                <a:gridCol w="1141859"/>
              </a:tblGrid>
              <a:tr h="550861">
                <a:tc>
                  <a:txBody>
                    <a:bodyPr/>
                    <a:lstStyle/>
                    <a:p>
                      <a:pPr algn="l" defTabSz="914377">
                        <a:defRPr sz="1800"/>
                      </a:pPr>
                      <a:endParaRPr sz="2400" dirty="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defTabSz="914377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/>
                        <a:t>Geant4
EM-std-opt0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defTabSz="914377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/>
                        <a:t>Geant4
EM-std-GS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defTabSz="914377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/>
                        <a:t>GS/opt0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 horzOverflow="overflow"/>
                </a:tc>
              </a:tr>
              <a:tr h="554567">
                <a:tc>
                  <a:txBody>
                    <a:bodyPr/>
                    <a:lstStyle/>
                    <a:p>
                      <a:pPr defTabSz="914377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/>
                        <a:t>#gammas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914377">
                        <a:spcBef>
                          <a:spcPts val="300"/>
                        </a:spcBef>
                        <a:defRPr sz="1800"/>
                      </a:pPr>
                      <a:r>
                        <a:rPr sz="2100" dirty="0" smtClean="0">
                          <a:sym typeface="Clear Sans"/>
                        </a:rPr>
                        <a:t>5</a:t>
                      </a:r>
                      <a:r>
                        <a:rPr lang="en-US" sz="2100" dirty="0" smtClean="0">
                          <a:sym typeface="Clear Sans"/>
                        </a:rPr>
                        <a:t>080</a:t>
                      </a:r>
                      <a:endParaRPr sz="2100" dirty="0">
                        <a:latin typeface="Clear Sans"/>
                        <a:ea typeface="Clear Sans"/>
                        <a:cs typeface="Clear Sans"/>
                        <a:sym typeface="Clear San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914377">
                        <a:spcBef>
                          <a:spcPts val="300"/>
                        </a:spcBef>
                        <a:defRPr sz="1800"/>
                      </a:pPr>
                      <a:r>
                        <a:rPr lang="en-US" sz="2100" dirty="0" smtClean="0">
                          <a:sym typeface="Clear Sans"/>
                        </a:rPr>
                        <a:t>5080</a:t>
                      </a:r>
                      <a:endParaRPr sz="2100" dirty="0">
                        <a:latin typeface="Clear Sans"/>
                        <a:ea typeface="Clear Sans"/>
                        <a:cs typeface="Clear Sans"/>
                        <a:sym typeface="Clear San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914377">
                        <a:spcBef>
                          <a:spcPts val="300"/>
                        </a:spcBef>
                        <a:defRPr sz="1800"/>
                      </a:pPr>
                      <a:r>
                        <a:rPr sz="2100" dirty="0">
                          <a:sym typeface="Clear Sans"/>
                        </a:rPr>
                        <a:t>1</a:t>
                      </a:r>
                      <a:endParaRPr sz="2100" dirty="0">
                        <a:latin typeface="Clear Sans"/>
                        <a:ea typeface="Clear Sans"/>
                        <a:cs typeface="Clear Sans"/>
                        <a:sym typeface="Clear Sans"/>
                      </a:endParaRPr>
                    </a:p>
                  </a:txBody>
                  <a:tcPr marL="0" marR="0" marT="0" marB="0" anchor="ctr" horzOverflow="overflow"/>
                </a:tc>
              </a:tr>
              <a:tr h="554567">
                <a:tc>
                  <a:txBody>
                    <a:bodyPr/>
                    <a:lstStyle/>
                    <a:p>
                      <a:pPr defTabSz="914377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/>
                        <a:t>#electrons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914377">
                        <a:spcBef>
                          <a:spcPts val="300"/>
                        </a:spcBef>
                        <a:defRPr sz="1800"/>
                      </a:pPr>
                      <a:r>
                        <a:rPr lang="en-US" sz="2100" dirty="0" smtClean="0">
                          <a:sym typeface="Clear Sans"/>
                        </a:rPr>
                        <a:t>8700</a:t>
                      </a:r>
                      <a:endParaRPr sz="2100" dirty="0">
                        <a:latin typeface="Clear Sans"/>
                        <a:ea typeface="Clear Sans"/>
                        <a:cs typeface="Clear Sans"/>
                        <a:sym typeface="Clear San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914377">
                        <a:spcBef>
                          <a:spcPts val="300"/>
                        </a:spcBef>
                        <a:defRPr sz="1800"/>
                      </a:pPr>
                      <a:r>
                        <a:rPr lang="en-US" sz="2100" dirty="0" smtClean="0">
                          <a:sym typeface="Clear Sans"/>
                        </a:rPr>
                        <a:t>8710</a:t>
                      </a:r>
                      <a:endParaRPr sz="2100" dirty="0">
                        <a:latin typeface="Clear Sans"/>
                        <a:ea typeface="Clear Sans"/>
                        <a:cs typeface="Clear Sans"/>
                        <a:sym typeface="Clear San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914377">
                        <a:spcBef>
                          <a:spcPts val="300"/>
                        </a:spcBef>
                        <a:defRPr sz="1800"/>
                      </a:pPr>
                      <a:r>
                        <a:rPr sz="2100" dirty="0">
                          <a:sym typeface="Clear Sans"/>
                        </a:rPr>
                        <a:t>1.001</a:t>
                      </a:r>
                      <a:endParaRPr sz="2100" dirty="0">
                        <a:latin typeface="Clear Sans"/>
                        <a:ea typeface="Clear Sans"/>
                        <a:cs typeface="Clear Sans"/>
                        <a:sym typeface="Clear Sans"/>
                      </a:endParaRPr>
                    </a:p>
                  </a:txBody>
                  <a:tcPr marL="0" marR="0" marT="0" marB="0" anchor="ctr" horzOverflow="overflow"/>
                </a:tc>
              </a:tr>
              <a:tr h="554567">
                <a:tc>
                  <a:txBody>
                    <a:bodyPr/>
                    <a:lstStyle/>
                    <a:p>
                      <a:pPr defTabSz="914377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/>
                        <a:t>#positrons</a:t>
                      </a:r>
                      <a:endParaRPr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914377">
                        <a:spcBef>
                          <a:spcPts val="300"/>
                        </a:spcBef>
                        <a:defRPr sz="1800"/>
                      </a:pPr>
                      <a:r>
                        <a:rPr lang="en-US" sz="2100" dirty="0" smtClean="0">
                          <a:sym typeface="Clear Sans"/>
                        </a:rPr>
                        <a:t>  </a:t>
                      </a:r>
                      <a:r>
                        <a:rPr sz="2100" dirty="0" smtClean="0">
                          <a:sym typeface="Clear Sans"/>
                        </a:rPr>
                        <a:t>539</a:t>
                      </a:r>
                      <a:endParaRPr sz="2100" dirty="0">
                        <a:latin typeface="Clear Sans"/>
                        <a:ea typeface="Clear Sans"/>
                        <a:cs typeface="Clear Sans"/>
                        <a:sym typeface="Clear San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914377">
                        <a:spcBef>
                          <a:spcPts val="300"/>
                        </a:spcBef>
                        <a:defRPr sz="1800"/>
                      </a:pPr>
                      <a:r>
                        <a:rPr lang="en-US" sz="2100" dirty="0" smtClean="0">
                          <a:sym typeface="Clear Sans"/>
                        </a:rPr>
                        <a:t>  </a:t>
                      </a:r>
                      <a:r>
                        <a:rPr sz="2100" dirty="0" smtClean="0">
                          <a:sym typeface="Clear Sans"/>
                        </a:rPr>
                        <a:t>538</a:t>
                      </a:r>
                      <a:endParaRPr sz="2100" dirty="0">
                        <a:latin typeface="Clear Sans"/>
                        <a:ea typeface="Clear Sans"/>
                        <a:cs typeface="Clear Sans"/>
                        <a:sym typeface="Clear San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914377">
                        <a:spcBef>
                          <a:spcPts val="300"/>
                        </a:spcBef>
                        <a:defRPr sz="1800"/>
                      </a:pPr>
                      <a:r>
                        <a:rPr sz="2100">
                          <a:sym typeface="Clear Sans"/>
                        </a:rPr>
                        <a:t>0.998</a:t>
                      </a:r>
                      <a:endParaRPr sz="2100">
                        <a:latin typeface="Clear Sans"/>
                        <a:ea typeface="Clear Sans"/>
                        <a:cs typeface="Clear Sans"/>
                        <a:sym typeface="Clear Sans"/>
                      </a:endParaRPr>
                    </a:p>
                  </a:txBody>
                  <a:tcPr marL="0" marR="0" marT="0" marB="0" anchor="ctr" horzOverflow="overflow"/>
                </a:tc>
              </a:tr>
              <a:tr h="554567">
                <a:tc>
                  <a:txBody>
                    <a:bodyPr/>
                    <a:lstStyle/>
                    <a:p>
                      <a:pPr defTabSz="914377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/>
                        <a:t>#charged steps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914377">
                        <a:spcBef>
                          <a:spcPts val="300"/>
                        </a:spcBef>
                        <a:defRPr sz="1800"/>
                      </a:pPr>
                      <a:r>
                        <a:rPr sz="2100" dirty="0">
                          <a:sym typeface="Clear Sans"/>
                        </a:rPr>
                        <a:t>35594.2</a:t>
                      </a:r>
                      <a:endParaRPr sz="2100" dirty="0">
                        <a:latin typeface="Clear Sans"/>
                        <a:ea typeface="Clear Sans"/>
                        <a:cs typeface="Clear Sans"/>
                        <a:sym typeface="Clear San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914377">
                        <a:spcBef>
                          <a:spcPts val="300"/>
                        </a:spcBef>
                        <a:defRPr sz="1800"/>
                      </a:pPr>
                      <a:r>
                        <a:rPr sz="2100" dirty="0">
                          <a:sym typeface="Clear Sans"/>
                        </a:rPr>
                        <a:t>30131.3</a:t>
                      </a:r>
                      <a:endParaRPr sz="2100" dirty="0">
                        <a:latin typeface="Clear Sans"/>
                        <a:ea typeface="Clear Sans"/>
                        <a:cs typeface="Clear Sans"/>
                        <a:sym typeface="Clear San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914377">
                        <a:spcBef>
                          <a:spcPts val="300"/>
                        </a:spcBef>
                        <a:defRPr sz="1800"/>
                      </a:pPr>
                      <a:r>
                        <a:rPr sz="2100">
                          <a:sym typeface="Clear Sans"/>
                        </a:rPr>
                        <a:t>0.846</a:t>
                      </a:r>
                      <a:endParaRPr sz="2100">
                        <a:latin typeface="Clear Sans"/>
                        <a:ea typeface="Clear Sans"/>
                        <a:cs typeface="Clear Sans"/>
                        <a:sym typeface="Clear Sans"/>
                      </a:endParaRPr>
                    </a:p>
                  </a:txBody>
                  <a:tcPr marL="0" marR="0" marT="0" marB="0" anchor="ctr" horzOverflow="overflow"/>
                </a:tc>
              </a:tr>
              <a:tr h="554567">
                <a:tc>
                  <a:txBody>
                    <a:bodyPr/>
                    <a:lstStyle/>
                    <a:p>
                      <a:pPr defTabSz="914377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/>
                        <a:t>#neutral steps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914377">
                        <a:spcBef>
                          <a:spcPts val="300"/>
                        </a:spcBef>
                        <a:defRPr sz="1800"/>
                      </a:pPr>
                      <a:r>
                        <a:rPr sz="2100">
                          <a:sym typeface="Clear Sans"/>
                        </a:rPr>
                        <a:t>36433.9</a:t>
                      </a:r>
                      <a:endParaRPr sz="2100">
                        <a:latin typeface="Clear Sans"/>
                        <a:ea typeface="Clear Sans"/>
                        <a:cs typeface="Clear Sans"/>
                        <a:sym typeface="Clear San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914377">
                        <a:spcBef>
                          <a:spcPts val="300"/>
                        </a:spcBef>
                        <a:defRPr sz="1800"/>
                      </a:pPr>
                      <a:r>
                        <a:rPr sz="2100">
                          <a:sym typeface="Clear Sans"/>
                        </a:rPr>
                        <a:t>36650</a:t>
                      </a:r>
                      <a:endParaRPr sz="2100">
                        <a:latin typeface="Clear Sans"/>
                        <a:ea typeface="Clear Sans"/>
                        <a:cs typeface="Clear Sans"/>
                        <a:sym typeface="Clear San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defTabSz="914377">
                        <a:spcBef>
                          <a:spcPts val="300"/>
                        </a:spcBef>
                        <a:defRPr sz="1800"/>
                      </a:pPr>
                      <a:r>
                        <a:rPr sz="2100" dirty="0">
                          <a:sym typeface="Clear Sans"/>
                        </a:rPr>
                        <a:t>1.006</a:t>
                      </a:r>
                      <a:endParaRPr sz="2100" dirty="0">
                        <a:latin typeface="Clear Sans"/>
                        <a:ea typeface="Clear Sans"/>
                        <a:cs typeface="Clear Sans"/>
                        <a:sym typeface="Clear Sans"/>
                      </a:endParaRPr>
                    </a:p>
                  </a:txBody>
                  <a:tcPr marL="0" marR="0" marT="0" marB="0" anchor="ctr" horzOverflow="overflow"/>
                </a:tc>
              </a:tr>
            </a:tbl>
          </a:graphicData>
        </a:graphic>
      </p:graphicFrame>
      <p:sp>
        <p:nvSpPr>
          <p:cNvPr id="279" name="Shape 279"/>
          <p:cNvSpPr/>
          <p:nvPr/>
        </p:nvSpPr>
        <p:spPr>
          <a:xfrm>
            <a:off x="4193875" y="1913503"/>
            <a:ext cx="4816985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 b="1">
                <a:solidFill>
                  <a:srgbClr val="535353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t>Simplified ATLAS barrel calorimeter: 10 [GeV] e</a:t>
            </a:r>
            <a:r>
              <a:rPr baseline="31999"/>
              <a:t>-</a:t>
            </a:r>
            <a:r>
              <a:t>, cut 1 [mm]</a:t>
            </a:r>
          </a:p>
        </p:txBody>
      </p:sp>
    </p:spTree>
    <p:extLst>
      <p:ext uri="{BB962C8B-B14F-4D97-AF65-F5344CB8AC3E}">
        <p14:creationId xmlns:p14="http://schemas.microsoft.com/office/powerpoint/2010/main" val="196145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0" build="p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/>
        </p:nvSpPr>
        <p:spPr>
          <a:xfrm>
            <a:off x="0" y="6597712"/>
            <a:ext cx="289560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lvl1pPr>
          </a:lstStyle>
          <a:p>
            <a:r>
              <a:t>geant-dev@cern.ch</a:t>
            </a:r>
          </a:p>
        </p:txBody>
      </p:sp>
      <p:sp>
        <p:nvSpPr>
          <p:cNvPr id="282" name="Shape 282"/>
          <p:cNvSpPr>
            <a:spLocks noGrp="1"/>
          </p:cNvSpPr>
          <p:nvPr>
            <p:ph type="title"/>
          </p:nvPr>
        </p:nvSpPr>
        <p:spPr>
          <a:xfrm>
            <a:off x="0" y="229214"/>
            <a:ext cx="8913813" cy="914400"/>
          </a:xfrm>
          <a:prstGeom prst="rect">
            <a:avLst/>
          </a:prstGeom>
        </p:spPr>
        <p:txBody>
          <a:bodyPr/>
          <a:lstStyle>
            <a:lvl1pPr defTabSz="758932">
              <a:defRPr sz="2656"/>
            </a:lvl1pPr>
          </a:lstStyle>
          <a:p>
            <a:r>
              <a:rPr lang="en-US" dirty="0" smtClean="0"/>
              <a:t>New m</a:t>
            </a:r>
            <a:r>
              <a:rPr dirty="0" smtClean="0"/>
              <a:t>ultiple scattering</a:t>
            </a:r>
            <a:r>
              <a:rPr lang="en-US" dirty="0" smtClean="0"/>
              <a:t> in calorimeter setups</a:t>
            </a:r>
            <a:endParaRPr dirty="0"/>
          </a:p>
        </p:txBody>
      </p:sp>
      <p:sp>
        <p:nvSpPr>
          <p:cNvPr id="319" name="Shape 319"/>
          <p:cNvSpPr>
            <a:spLocks noGrp="1"/>
          </p:cNvSpPr>
          <p:nvPr>
            <p:ph idx="1"/>
          </p:nvPr>
        </p:nvSpPr>
        <p:spPr>
          <a:xfrm>
            <a:off x="215743" y="1274664"/>
            <a:ext cx="8397641" cy="156167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45738" indent="-245738" defTabSz="786364">
              <a:lnSpc>
                <a:spcPct val="80000"/>
              </a:lnSpc>
              <a:spcBef>
                <a:spcPts val="1700"/>
              </a:spcBef>
              <a:defRPr sz="1548" b="1">
                <a:solidFill>
                  <a:srgbClr val="535353"/>
                </a:solidFill>
              </a:defRPr>
            </a:pPr>
            <a:r>
              <a:rPr sz="1800" dirty="0"/>
              <a:t>Open problem</a:t>
            </a:r>
            <a:r>
              <a:rPr sz="2000" dirty="0"/>
              <a:t>:</a:t>
            </a:r>
          </a:p>
          <a:p>
            <a:pPr marL="539762" lvl="1" indent="-239415" defTabSz="786364">
              <a:lnSpc>
                <a:spcPct val="80000"/>
              </a:lnSpc>
              <a:spcBef>
                <a:spcPts val="500"/>
              </a:spcBef>
              <a:buClr>
                <a:srgbClr val="254061"/>
              </a:buClr>
              <a:defRPr sz="1290"/>
            </a:pPr>
            <a:r>
              <a:rPr sz="1800" dirty="0"/>
              <a:t> more accurate multiple scattering models/stepping-settings (GS/EMY) result in </a:t>
            </a:r>
            <a:r>
              <a:rPr sz="1800" b="1" dirty="0"/>
              <a:t>underestimated resolution</a:t>
            </a:r>
          </a:p>
          <a:p>
            <a:pPr marL="589773" lvl="1" indent="-289426" defTabSz="786364">
              <a:lnSpc>
                <a:spcPct val="80000"/>
              </a:lnSpc>
              <a:spcBef>
                <a:spcPts val="500"/>
              </a:spcBef>
              <a:buClr>
                <a:srgbClr val="254061"/>
              </a:buClr>
              <a:defRPr sz="1290"/>
            </a:pPr>
            <a:r>
              <a:rPr sz="1800" dirty="0"/>
              <a:t>energy loss </a:t>
            </a:r>
            <a:r>
              <a:rPr sz="1800" b="1" dirty="0"/>
              <a:t>fluctuation</a:t>
            </a:r>
            <a:r>
              <a:rPr sz="1800" dirty="0"/>
              <a:t> model and its stability against varying step lengths must be investigated</a:t>
            </a:r>
          </a:p>
        </p:txBody>
      </p:sp>
      <p:sp>
        <p:nvSpPr>
          <p:cNvPr id="283" name="Shape 28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3463343" y="6354078"/>
            <a:ext cx="2226141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535353"/>
                </a:solidFill>
              </a:defRPr>
            </a:lvl1pPr>
          </a:lstStyle>
          <a:p>
            <a:r>
              <a:t> Geant4 electromagnetic/TestEM3</a:t>
            </a:r>
          </a:p>
        </p:txBody>
      </p:sp>
      <p:pic>
        <p:nvPicPr>
          <p:cNvPr id="28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79" y="2991403"/>
            <a:ext cx="4377785" cy="3313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1756" y="5062310"/>
            <a:ext cx="1500208" cy="551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7928" y="3217400"/>
            <a:ext cx="4464472" cy="3212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08322" y="3008337"/>
            <a:ext cx="1983644" cy="1887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29099" y="3691675"/>
            <a:ext cx="662890" cy="228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65219" y="3691675"/>
            <a:ext cx="662890" cy="228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92119" y="3691675"/>
            <a:ext cx="662890" cy="228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25289" y="4131942"/>
            <a:ext cx="662890" cy="228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61409" y="4131942"/>
            <a:ext cx="662890" cy="228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88309" y="4131942"/>
            <a:ext cx="662890" cy="228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37989" y="4572209"/>
            <a:ext cx="662890" cy="228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74109" y="4572209"/>
            <a:ext cx="662890" cy="228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01009" y="4572209"/>
            <a:ext cx="662890" cy="228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12109" y="4572209"/>
            <a:ext cx="662890" cy="228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14986" y="4131942"/>
            <a:ext cx="662890" cy="228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40386" y="3691675"/>
            <a:ext cx="662890" cy="228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71988" y="4632093"/>
            <a:ext cx="108905" cy="428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71988" y="3788565"/>
            <a:ext cx="108905" cy="428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71988" y="3334988"/>
            <a:ext cx="108905" cy="428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77482" y="4255173"/>
            <a:ext cx="97917" cy="385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77904" y="4680169"/>
            <a:ext cx="108906" cy="428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77904" y="3836641"/>
            <a:ext cx="108906" cy="428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77904" y="3383064"/>
            <a:ext cx="108906" cy="428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83399" y="4303249"/>
            <a:ext cx="97916" cy="385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02018" y="4632093"/>
            <a:ext cx="108905" cy="428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02018" y="3788565"/>
            <a:ext cx="108905" cy="428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02018" y="3334988"/>
            <a:ext cx="108905" cy="428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07512" y="4255173"/>
            <a:ext cx="97917" cy="385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163341" y="3302412"/>
            <a:ext cx="537036" cy="82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658641" y="3302412"/>
            <a:ext cx="537036" cy="82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61941" y="3302412"/>
            <a:ext cx="537036" cy="82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41241" y="3302412"/>
            <a:ext cx="537036" cy="82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8322" y="3648425"/>
            <a:ext cx="1500208" cy="5519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7819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0" build="p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41226">
              <a:defRPr sz="2944"/>
            </a:lvl1pPr>
          </a:lstStyle>
          <a:p>
            <a:r>
              <a:rPr dirty="0"/>
              <a:t>First </a:t>
            </a:r>
            <a:r>
              <a:rPr dirty="0" smtClean="0"/>
              <a:t>simulation with</a:t>
            </a:r>
            <a:r>
              <a:rPr lang="en-US" dirty="0" smtClean="0"/>
              <a:t> new</a:t>
            </a:r>
            <a:r>
              <a:rPr dirty="0" smtClean="0"/>
              <a:t> GeantV</a:t>
            </a:r>
            <a:r>
              <a:rPr lang="en-US" dirty="0" smtClean="0"/>
              <a:t> physics models</a:t>
            </a:r>
            <a:endParaRPr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7274" y="1171236"/>
            <a:ext cx="8397641" cy="75637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Comparison of bremsstrahlung benchmark data from SLAC E-146 in simplified geometry setup</a:t>
            </a:r>
            <a:endParaRPr lang="en-US" dirty="0"/>
          </a:p>
        </p:txBody>
      </p:sp>
      <p:sp>
        <p:nvSpPr>
          <p:cNvPr id="393" name="Shape 39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pic>
        <p:nvPicPr>
          <p:cNvPr id="39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7049" y="2259958"/>
            <a:ext cx="4689227" cy="4376613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Shape 396"/>
          <p:cNvSpPr/>
          <p:nvPr/>
        </p:nvSpPr>
        <p:spPr>
          <a:xfrm>
            <a:off x="3320997" y="6569173"/>
            <a:ext cx="490351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solidFill>
                  <a:srgbClr val="535353"/>
                </a:solidFill>
              </a:defRPr>
            </a:pPr>
            <a:r>
              <a:rPr sz="1200" dirty="0"/>
              <a:t> [</a:t>
            </a:r>
            <a:r>
              <a:rPr sz="1200" b="1" dirty="0" smtClean="0"/>
              <a:t>Exp</a:t>
            </a:r>
            <a:r>
              <a:rPr lang="en-US" sz="1200" b="1" dirty="0" smtClean="0"/>
              <a:t>erimental data</a:t>
            </a:r>
            <a:r>
              <a:rPr sz="1200" b="1" dirty="0" smtClean="0"/>
              <a:t>:</a:t>
            </a:r>
            <a:r>
              <a:rPr sz="1200" baseline="31999" dirty="0" smtClean="0"/>
              <a:t> </a:t>
            </a:r>
            <a:r>
              <a:rPr sz="1200" dirty="0"/>
              <a:t>P.L.Anthony et. al, Phys.Rev.D. 56(1997)1373]</a:t>
            </a:r>
          </a:p>
        </p:txBody>
      </p:sp>
      <p:sp>
        <p:nvSpPr>
          <p:cNvPr id="397" name="Shape 397"/>
          <p:cNvSpPr/>
          <p:nvPr/>
        </p:nvSpPr>
        <p:spPr>
          <a:xfrm>
            <a:off x="5042808" y="1927599"/>
            <a:ext cx="401648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>
                <a:solidFill>
                  <a:srgbClr val="535353"/>
                </a:solidFill>
                <a:latin typeface="Clear Sans"/>
                <a:ea typeface="Clear Sans"/>
                <a:cs typeface="Clear Sans"/>
                <a:sym typeface="Clear Sans"/>
              </a:defRPr>
            </a:lvl1pPr>
          </a:lstStyle>
          <a:p>
            <a:r>
              <a:rPr lang="en-US" dirty="0" smtClean="0"/>
              <a:t>Geant4 </a:t>
            </a:r>
            <a:r>
              <a:rPr lang="en-US" dirty="0" err="1" smtClean="0"/>
              <a:t>vs</a:t>
            </a:r>
            <a:r>
              <a:rPr lang="en-US" dirty="0" smtClean="0"/>
              <a:t> GeantV – both </a:t>
            </a:r>
            <a:r>
              <a:rPr lang="en-US" dirty="0" err="1" smtClean="0"/>
              <a:t>γ</a:t>
            </a:r>
            <a:r>
              <a:rPr lang="en-US" dirty="0"/>
              <a:t>-physics only </a:t>
            </a:r>
          </a:p>
        </p:txBody>
      </p:sp>
      <p:pic>
        <p:nvPicPr>
          <p:cNvPr id="39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486" y="2179223"/>
            <a:ext cx="4572001" cy="426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397"/>
          <p:cNvSpPr/>
          <p:nvPr/>
        </p:nvSpPr>
        <p:spPr>
          <a:xfrm>
            <a:off x="371818" y="1921390"/>
            <a:ext cx="420884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>
                <a:solidFill>
                  <a:srgbClr val="535353"/>
                </a:solidFill>
                <a:latin typeface="Clear Sans"/>
                <a:ea typeface="Clear Sans"/>
                <a:cs typeface="Clear Sans"/>
                <a:sym typeface="Clear Sans"/>
              </a:defRPr>
            </a:lvl1pPr>
          </a:lstStyle>
          <a:p>
            <a:r>
              <a:rPr lang="en-US" dirty="0" smtClean="0"/>
              <a:t> </a:t>
            </a:r>
            <a:r>
              <a:rPr dirty="0" smtClean="0"/>
              <a:t>Geant</a:t>
            </a:r>
            <a:r>
              <a:rPr lang="en-US" dirty="0" smtClean="0"/>
              <a:t>4 full </a:t>
            </a:r>
            <a:r>
              <a:rPr lang="en-US" dirty="0" err="1" smtClean="0"/>
              <a:t>vs</a:t>
            </a:r>
            <a:r>
              <a:rPr lang="en-US" dirty="0" smtClean="0"/>
              <a:t> Geant4 with </a:t>
            </a:r>
            <a:r>
              <a:rPr lang="el-GR" dirty="0" smtClean="0"/>
              <a:t>γ</a:t>
            </a:r>
            <a:r>
              <a:rPr lang="en-US" dirty="0" smtClean="0"/>
              <a:t>-physics only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214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 Physics – Summary &amp; </a:t>
            </a:r>
            <a:r>
              <a:rPr lang="en-US" i="1" dirty="0" smtClean="0"/>
              <a:t>outlook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Vectorized sampling for photon processes created</a:t>
            </a:r>
          </a:p>
          <a:p>
            <a:pPr lvl="1"/>
            <a:r>
              <a:rPr lang="en-US" dirty="0" smtClean="0"/>
              <a:t>Adopted </a:t>
            </a:r>
            <a:r>
              <a:rPr lang="en-US" dirty="0"/>
              <a:t>alias model – competitive CPU time &amp; </a:t>
            </a:r>
            <a:r>
              <a:rPr lang="en-US" dirty="0" err="1"/>
              <a:t>vectorisable</a:t>
            </a:r>
            <a:endParaRPr lang="en-US" dirty="0"/>
          </a:p>
          <a:p>
            <a:pPr lvl="1"/>
            <a:r>
              <a:rPr lang="en-US" dirty="0"/>
              <a:t>Shown good vector speedup for AVX512 (8-wide vectors)</a:t>
            </a:r>
          </a:p>
          <a:p>
            <a:pPr lvl="1"/>
            <a:r>
              <a:rPr lang="en-US" dirty="0"/>
              <a:t>On GPU </a:t>
            </a:r>
            <a:r>
              <a:rPr lang="en-US" dirty="0" smtClean="0"/>
              <a:t>O(10</a:t>
            </a:r>
            <a:r>
              <a:rPr lang="en-US" dirty="0"/>
              <a:t>^</a:t>
            </a:r>
            <a:r>
              <a:rPr lang="en-US" dirty="0" smtClean="0"/>
              <a:t>4) </a:t>
            </a:r>
            <a:r>
              <a:rPr lang="en-US" dirty="0"/>
              <a:t>particles needed for </a:t>
            </a:r>
            <a:r>
              <a:rPr lang="en-US" dirty="0" smtClean="0"/>
              <a:t>20x-30x </a:t>
            </a:r>
            <a:r>
              <a:rPr lang="en-US" dirty="0"/>
              <a:t>speedup</a:t>
            </a:r>
          </a:p>
          <a:p>
            <a:pPr lvl="1"/>
            <a:r>
              <a:rPr lang="en-US" dirty="0"/>
              <a:t>Validation suite to enable regression testing</a:t>
            </a:r>
          </a:p>
          <a:p>
            <a:pPr lvl="1"/>
            <a:r>
              <a:rPr lang="en-US" i="1" dirty="0"/>
              <a:t>Investigating </a:t>
            </a:r>
            <a:r>
              <a:rPr lang="en-US" i="1" dirty="0" smtClean="0"/>
              <a:t>alternative sampling </a:t>
            </a:r>
            <a:r>
              <a:rPr lang="en-US" i="1" dirty="0"/>
              <a:t>methods</a:t>
            </a:r>
          </a:p>
          <a:p>
            <a:r>
              <a:rPr lang="en-US" dirty="0" smtClean="0"/>
              <a:t>Review </a:t>
            </a:r>
            <a:r>
              <a:rPr lang="en-US" dirty="0"/>
              <a:t>of multiple scattering </a:t>
            </a:r>
            <a:r>
              <a:rPr lang="en-US" dirty="0" smtClean="0"/>
              <a:t>– creating </a:t>
            </a:r>
            <a:r>
              <a:rPr lang="en-US" dirty="0"/>
              <a:t>new GS model :  </a:t>
            </a:r>
          </a:p>
          <a:p>
            <a:pPr lvl="1"/>
            <a:r>
              <a:rPr lang="en-US" dirty="0"/>
              <a:t>a significantly faster, more accurate version of the model</a:t>
            </a:r>
          </a:p>
          <a:p>
            <a:pPr lvl="1"/>
            <a:r>
              <a:rPr lang="en-US" dirty="0"/>
              <a:t>competitive in CPU speed with the G4 Urban model (in several cases it performs better: accuracy, speed) </a:t>
            </a:r>
          </a:p>
          <a:p>
            <a:pPr lvl="1"/>
            <a:r>
              <a:rPr lang="en-US" dirty="0"/>
              <a:t>new model is fully theory based (i.e. no surprises) – unlike the Urban model</a:t>
            </a:r>
          </a:p>
          <a:p>
            <a:pPr lvl="1"/>
            <a:r>
              <a:rPr lang="en-US" i="1" dirty="0"/>
              <a:t>basis for further improvements (e.g. Mott correction for angular distributions) </a:t>
            </a:r>
          </a:p>
          <a:p>
            <a:pPr lvl="1"/>
            <a:r>
              <a:rPr lang="en-US" i="1" dirty="0"/>
              <a:t>the model is ready for </a:t>
            </a:r>
            <a:r>
              <a:rPr lang="en-US" i="1" dirty="0" err="1" smtClean="0"/>
              <a:t>vectorization</a:t>
            </a:r>
            <a:r>
              <a:rPr lang="en-US" i="1" dirty="0" smtClean="0"/>
              <a:t> </a:t>
            </a:r>
            <a:r>
              <a:rPr lang="en-US" i="1" dirty="0"/>
              <a:t>and integration into GeantV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75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onitoring and tuning the scheduler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6580094" y="18827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 November 2016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geant-dev@cern.ch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37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868080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6-01-13 at 17.48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420" y="2035333"/>
            <a:ext cx="3596354" cy="3265196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Early trials with LHC setups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96665" y="1199459"/>
            <a:ext cx="5885225" cy="283633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</a:t>
            </a:r>
            <a:r>
              <a:rPr lang="en-US" dirty="0" smtClean="0"/>
              <a:t>xercise at </a:t>
            </a:r>
            <a:r>
              <a:rPr lang="en-US" dirty="0"/>
              <a:t>the scale </a:t>
            </a:r>
            <a:r>
              <a:rPr lang="en-US" dirty="0" smtClean="0"/>
              <a:t>of </a:t>
            </a:r>
            <a:r>
              <a:rPr lang="en-US" dirty="0"/>
              <a:t>LHC </a:t>
            </a:r>
            <a:r>
              <a:rPr lang="en-US" dirty="0" smtClean="0"/>
              <a:t>experiments </a:t>
            </a:r>
            <a:r>
              <a:rPr lang="en-US" dirty="0"/>
              <a:t>(</a:t>
            </a:r>
            <a:r>
              <a:rPr lang="en-US" dirty="0" smtClean="0"/>
              <a:t>CMS &amp; </a:t>
            </a:r>
            <a:r>
              <a:rPr lang="en-US" dirty="0" err="1" smtClean="0"/>
              <a:t>LHCb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Full geometry converted to </a:t>
            </a:r>
            <a:r>
              <a:rPr lang="en-US" dirty="0" err="1" smtClean="0"/>
              <a:t>VecGeom</a:t>
            </a:r>
            <a:r>
              <a:rPr lang="en-US" dirty="0" smtClean="0"/>
              <a:t> + uniform magnetic field</a:t>
            </a:r>
            <a:endParaRPr lang="en-US" dirty="0"/>
          </a:p>
          <a:p>
            <a:pPr lvl="1"/>
            <a:r>
              <a:rPr lang="en-US" b="1" dirty="0" smtClean="0"/>
              <a:t>Tabulated</a:t>
            </a:r>
            <a:r>
              <a:rPr lang="en-US" dirty="0" smtClean="0"/>
              <a:t> physics, fixed 1MeV </a:t>
            </a:r>
          </a:p>
          <a:p>
            <a:pPr lvl="1"/>
            <a:r>
              <a:rPr lang="en-US" dirty="0" smtClean="0"/>
              <a:t>Measuring several cumulative observables in sensitive detectors</a:t>
            </a:r>
          </a:p>
          <a:p>
            <a:pPr lvl="2"/>
            <a:r>
              <a:rPr lang="en-US" dirty="0" smtClean="0"/>
              <a:t>Energy deposit and particle flux densities for p, π, K</a:t>
            </a:r>
          </a:p>
          <a:p>
            <a:r>
              <a:rPr lang="en-US" dirty="0" smtClean="0"/>
              <a:t>Comparing </a:t>
            </a:r>
            <a:r>
              <a:rPr lang="en-US" dirty="0" err="1" smtClean="0"/>
              <a:t>GeantV</a:t>
            </a:r>
            <a:r>
              <a:rPr lang="en-US" dirty="0" smtClean="0"/>
              <a:t> single threaded with the corresponding Geant4 application</a:t>
            </a:r>
          </a:p>
          <a:p>
            <a:pPr lvl="1"/>
            <a:r>
              <a:rPr lang="en-US" dirty="0" smtClean="0"/>
              <a:t>Geant4.10.2, special physics list using tabulated physics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61103" y="6492894"/>
            <a:ext cx="1298863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geant-dev@cern.ch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5583" y="1201787"/>
            <a:ext cx="2522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Comparable signal,</a:t>
            </a:r>
          </a:p>
          <a:p>
            <a:r>
              <a:rPr lang="en-US" sz="1200" dirty="0">
                <a:solidFill>
                  <a:prstClr val="black"/>
                </a:solidFill>
              </a:rPr>
              <a:t>number of </a:t>
            </a:r>
            <a:r>
              <a:rPr lang="en-US" sz="1200" dirty="0" err="1">
                <a:solidFill>
                  <a:prstClr val="black"/>
                </a:solidFill>
              </a:rPr>
              <a:t>secondaries</a:t>
            </a:r>
            <a:r>
              <a:rPr lang="en-US" sz="1200" dirty="0">
                <a:solidFill>
                  <a:prstClr val="black"/>
                </a:solidFill>
              </a:rPr>
              <a:t>, total steps and physics steps within statistical </a:t>
            </a:r>
            <a:r>
              <a:rPr lang="en-US" sz="1200" dirty="0" smtClean="0">
                <a:solidFill>
                  <a:prstClr val="black"/>
                </a:solidFill>
              </a:rPr>
              <a:t>fluctuations.</a:t>
            </a:r>
          </a:p>
        </p:txBody>
      </p:sp>
      <p:pic>
        <p:nvPicPr>
          <p:cNvPr id="16" name="Picture 15" descr="begin{figure}\centerline{\epsfig{file=cms.eps, width=16cm}} \protect \protect\end{figure}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044" y="3116265"/>
            <a:ext cx="1238850" cy="108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45481" y="3833735"/>
            <a:ext cx="5406771" cy="1919704"/>
            <a:chOff x="145479" y="3833735"/>
            <a:chExt cx="5406771" cy="1919704"/>
          </a:xfrm>
        </p:grpSpPr>
        <p:grpSp>
          <p:nvGrpSpPr>
            <p:cNvPr id="4" name="Group 3"/>
            <p:cNvGrpSpPr/>
            <p:nvPr/>
          </p:nvGrpSpPr>
          <p:grpSpPr>
            <a:xfrm>
              <a:off x="145479" y="3833735"/>
              <a:ext cx="5406771" cy="1919704"/>
              <a:chOff x="48649" y="4438354"/>
              <a:chExt cx="5406771" cy="191970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443" y="4438354"/>
                <a:ext cx="975119" cy="1143855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59599" y="4559515"/>
                <a:ext cx="1087244" cy="1029231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766600" y="4874040"/>
                <a:ext cx="168882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</a:rPr>
                  <a:t>T</a:t>
                </a:r>
                <a:r>
                  <a:rPr lang="en-US" sz="1350" baseline="-25000" dirty="0">
                    <a:solidFill>
                      <a:prstClr val="black"/>
                    </a:solidFill>
                  </a:rPr>
                  <a:t>G4</a:t>
                </a:r>
                <a:r>
                  <a:rPr lang="en-US" sz="1350" dirty="0">
                    <a:solidFill>
                      <a:prstClr val="black"/>
                    </a:solidFill>
                  </a:rPr>
                  <a:t>/T</a:t>
                </a:r>
                <a:r>
                  <a:rPr lang="en-US" sz="1350" baseline="-25000" dirty="0">
                    <a:solidFill>
                      <a:prstClr val="black"/>
                    </a:solidFill>
                  </a:rPr>
                  <a:t>GV </a:t>
                </a:r>
                <a:r>
                  <a:rPr lang="en-US" sz="1350" dirty="0">
                    <a:solidFill>
                      <a:prstClr val="black"/>
                    </a:solidFill>
                  </a:rPr>
                  <a:t>= 2.5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326332" y="4810226"/>
                <a:ext cx="173883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</a:rPr>
                  <a:t>T</a:t>
                </a:r>
                <a:r>
                  <a:rPr lang="en-US" sz="1350" baseline="-25000" dirty="0">
                    <a:solidFill>
                      <a:prstClr val="black"/>
                    </a:solidFill>
                  </a:rPr>
                  <a:t>G4</a:t>
                </a:r>
                <a:r>
                  <a:rPr lang="en-US" sz="1350" dirty="0">
                    <a:solidFill>
                      <a:prstClr val="black"/>
                    </a:solidFill>
                  </a:rPr>
                  <a:t>/T</a:t>
                </a:r>
                <a:r>
                  <a:rPr lang="en-US" sz="1350" baseline="-25000" dirty="0">
                    <a:solidFill>
                      <a:prstClr val="black"/>
                    </a:solidFill>
                  </a:rPr>
                  <a:t>GV </a:t>
                </a:r>
                <a:r>
                  <a:rPr lang="en-US" sz="1350" dirty="0">
                    <a:solidFill>
                      <a:prstClr val="black"/>
                    </a:solidFill>
                  </a:rPr>
                  <a:t>= 3.5</a:t>
                </a: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48649" y="5527061"/>
                <a:ext cx="50187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Speed-up due to:</a:t>
                </a:r>
              </a:p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1.5 </a:t>
                </a:r>
                <a:r>
                  <a:rPr lang="en-US" sz="1200" dirty="0" smtClean="0">
                    <a:solidFill>
                      <a:srgbClr val="0070C0"/>
                    </a:solidFill>
                  </a:rPr>
                  <a:t>- Infrastructure optimizations</a:t>
                </a:r>
              </a:p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2.4 </a:t>
                </a:r>
                <a:r>
                  <a:rPr lang="en-US" sz="1200" dirty="0" smtClean="0">
                    <a:solidFill>
                      <a:srgbClr val="0070C0"/>
                    </a:solidFill>
                  </a:rPr>
                  <a:t>- Algorithmic improvements in geometry</a:t>
                </a:r>
              </a:p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3.5 </a:t>
                </a:r>
                <a:r>
                  <a:rPr lang="en-US" sz="1200" dirty="0" smtClean="0">
                    <a:solidFill>
                      <a:srgbClr val="0070C0"/>
                    </a:solidFill>
                  </a:rPr>
                  <a:t>- Extra locality/marginal basket vectorization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830495" y="4922442"/>
              <a:ext cx="20263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To be profiled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21416" y="5826666"/>
            <a:ext cx="839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Physics is very simplified =&gt; this just checks that baskets do not kill benefits!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862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use: monitor &amp;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272" y="1298869"/>
            <a:ext cx="4784381" cy="496746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Memory proportional to number of tracks “in flight”</a:t>
            </a:r>
          </a:p>
          <a:p>
            <a:pPr lvl="1"/>
            <a:r>
              <a:rPr lang="en-US" dirty="0" smtClean="0"/>
              <a:t>Determined by showering and the number of events “in flight”</a:t>
            </a:r>
          </a:p>
          <a:p>
            <a:r>
              <a:rPr lang="en-US" dirty="0" smtClean="0"/>
              <a:t>Control of memory is critical for low values of production cuts</a:t>
            </a:r>
          </a:p>
          <a:p>
            <a:pPr lvl="1"/>
            <a:r>
              <a:rPr lang="en-US" dirty="0" smtClean="0"/>
              <a:t>Number of secondary particles produced can ‘explode’, i.e. flood memory</a:t>
            </a:r>
          </a:p>
          <a:p>
            <a:r>
              <a:rPr lang="en-US" dirty="0" smtClean="0"/>
              <a:t>Currently delete empty baskets when a memory watermark is reached </a:t>
            </a:r>
          </a:p>
          <a:p>
            <a:pPr lvl="1"/>
            <a:r>
              <a:rPr lang="en-US" dirty="0" smtClean="0"/>
              <a:t>Keeps the memory constant</a:t>
            </a:r>
          </a:p>
          <a:p>
            <a:r>
              <a:rPr lang="en-US" dirty="0" smtClean="0"/>
              <a:t>Extra levers (future work): 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Reduce dynamically the number of events in flight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Add “back burner” – waiting queue for high(er) energy tracks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61103" y="6492894"/>
            <a:ext cx="1298863" cy="365125"/>
          </a:xfrm>
        </p:spPr>
        <p:txBody>
          <a:bodyPr/>
          <a:lstStyle/>
          <a:p>
            <a:r>
              <a:rPr lang="en-US" dirty="0" smtClean="0"/>
              <a:t>geant-dev@cern.ch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43" y="1017520"/>
            <a:ext cx="4667242" cy="54230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84992" y="2046114"/>
            <a:ext cx="13491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queued baskets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7184992" y="3591403"/>
            <a:ext cx="13491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memory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7184992" y="5345435"/>
            <a:ext cx="13491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tracks in flight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38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What consumes CPU time in particle transport? </a:t>
            </a:r>
            <a:endParaRPr lang="en-US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73265" y="1340432"/>
            <a:ext cx="3834292" cy="4925903"/>
          </a:xfrm>
        </p:spPr>
        <p:txBody>
          <a:bodyPr/>
          <a:lstStyle/>
          <a:p>
            <a:r>
              <a:rPr lang="en-US" dirty="0" smtClean="0"/>
              <a:t>The key components for CPU consumption in a detector simulation are </a:t>
            </a:r>
            <a:r>
              <a:rPr lang="en-US" b="1" dirty="0" smtClean="0"/>
              <a:t>Geometry</a:t>
            </a:r>
            <a:r>
              <a:rPr lang="en-US" dirty="0" smtClean="0"/>
              <a:t> &amp; </a:t>
            </a:r>
            <a:r>
              <a:rPr lang="en-US" b="1" dirty="0" smtClean="0"/>
              <a:t>Physics</a:t>
            </a:r>
          </a:p>
          <a:p>
            <a:r>
              <a:rPr lang="en-US" dirty="0" smtClean="0"/>
              <a:t>Example from a ‘standalone’ simulation of CMS – i.e. using its detector description and field, but not hits, actions</a:t>
            </a:r>
          </a:p>
          <a:p>
            <a:pPr marL="342885" lvl="1" indent="-342885">
              <a:spcBef>
                <a:spcPts val="2000"/>
              </a:spcBef>
              <a:buClr>
                <a:schemeClr val="accent1"/>
              </a:buClr>
            </a:pPr>
            <a:r>
              <a:rPr lang="en-US" dirty="0" smtClean="0"/>
              <a:t> Events </a:t>
            </a:r>
            <a:r>
              <a:rPr lang="en-US" dirty="0" err="1">
                <a:solidFill>
                  <a:srgbClr val="404040"/>
                </a:solidFill>
              </a:rPr>
              <a:t>pythia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 err="1">
                <a:solidFill>
                  <a:srgbClr val="404040"/>
                </a:solidFill>
              </a:rPr>
              <a:t>pp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>
                <a:solidFill>
                  <a:srgbClr val="404040"/>
                </a:solidFill>
                <a:sym typeface="Wingdings"/>
              </a:rPr>
              <a:t> </a:t>
            </a:r>
            <a:r>
              <a:rPr lang="en-US" dirty="0">
                <a:solidFill>
                  <a:srgbClr val="404040"/>
                </a:solidFill>
              </a:rPr>
              <a:t>H </a:t>
            </a:r>
            <a:r>
              <a:rPr lang="en-US" dirty="0">
                <a:solidFill>
                  <a:srgbClr val="404040"/>
                </a:solidFill>
                <a:sym typeface="Wingdings"/>
              </a:rPr>
              <a:t> ZZ</a:t>
            </a:r>
            <a:r>
              <a:rPr lang="en-US" dirty="0">
                <a:solidFill>
                  <a:srgbClr val="404040"/>
                </a:solidFill>
              </a:rPr>
              <a:t> (Z</a:t>
            </a:r>
            <a:r>
              <a:rPr lang="en-US" dirty="0">
                <a:solidFill>
                  <a:srgbClr val="404040"/>
                </a:solidFill>
                <a:sym typeface="Wingdings"/>
              </a:rPr>
              <a:t> all decays</a:t>
            </a:r>
            <a:r>
              <a:rPr lang="en-US" dirty="0">
                <a:solidFill>
                  <a:srgbClr val="404040"/>
                </a:solidFill>
              </a:rPr>
              <a:t>) @  = 14 </a:t>
            </a:r>
            <a:r>
              <a:rPr lang="en-US" dirty="0" err="1">
                <a:solidFill>
                  <a:srgbClr val="404040"/>
                </a:solidFill>
              </a:rPr>
              <a:t>TeV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 smtClean="0">
                <a:solidFill>
                  <a:srgbClr val="404040"/>
                </a:solidFill>
              </a:rPr>
              <a:t>using Geant4 </a:t>
            </a:r>
            <a:r>
              <a:rPr lang="en-US" dirty="0">
                <a:solidFill>
                  <a:srgbClr val="404040"/>
                </a:solidFill>
              </a:rPr>
              <a:t>10.2</a:t>
            </a:r>
          </a:p>
          <a:p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52495493"/>
              </p:ext>
            </p:extLst>
          </p:nvPr>
        </p:nvGraphicFramePr>
        <p:xfrm>
          <a:off x="4191000" y="1339849"/>
          <a:ext cx="4722814" cy="5052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geant-dev@cern.ch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46894" y="2088444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Geometry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32119" y="4356301"/>
            <a:ext cx="1259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Physics</a:t>
            </a:r>
          </a:p>
          <a:p>
            <a:r>
              <a:rPr lang="en-US" dirty="0" smtClean="0"/>
              <a:t>Processes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67516" y="1871512"/>
            <a:ext cx="82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07563" y="2469064"/>
            <a:ext cx="111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racking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191000" y="5334000"/>
            <a:ext cx="4374444" cy="1158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998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VecGeom shape library (USolids) is being integrated in Geant4, where it will become be ‘hardened’ to production quality and replace the existing ‘G4Solids’</a:t>
            </a:r>
          </a:p>
          <a:p>
            <a:r>
              <a:rPr lang="en-US" dirty="0" smtClean="0"/>
              <a:t>Vectorisation of electron/positron models</a:t>
            </a:r>
          </a:p>
          <a:p>
            <a:r>
              <a:rPr lang="en-US" dirty="0" smtClean="0"/>
              <a:t>Integration &amp; validation of vectorised photon models</a:t>
            </a:r>
          </a:p>
          <a:p>
            <a:r>
              <a:rPr lang="en-US" dirty="0" smtClean="0"/>
              <a:t>Integration </a:t>
            </a:r>
            <a:r>
              <a:rPr lang="en-US" dirty="0"/>
              <a:t>&amp; </a:t>
            </a:r>
            <a:r>
              <a:rPr lang="en-US" dirty="0" smtClean="0"/>
              <a:t>validation of propagation in magnetic field</a:t>
            </a:r>
          </a:p>
          <a:p>
            <a:r>
              <a:rPr lang="en-US" dirty="0" smtClean="0"/>
              <a:t>Improved scheduler (reduce copying, add physics baskets. )</a:t>
            </a:r>
          </a:p>
          <a:p>
            <a:r>
              <a:rPr lang="en-US" dirty="0" smtClean="0"/>
              <a:t>Key target: full simulation with all user hooks &amp; complete set of e/</a:t>
            </a:r>
            <a:r>
              <a:rPr lang="el-GR" dirty="0" smtClean="0"/>
              <a:t>γ </a:t>
            </a:r>
            <a:r>
              <a:rPr lang="en-US" dirty="0" smtClean="0"/>
              <a:t>models by end of 2017.</a:t>
            </a:r>
          </a:p>
          <a:p>
            <a:r>
              <a:rPr lang="en-US" dirty="0" smtClean="0"/>
              <a:t>Aim for full set of hadron physics (using adapted G4 modeling) by end of 2018.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61103" y="6492894"/>
            <a:ext cx="1298863" cy="365125"/>
          </a:xfrm>
        </p:spPr>
        <p:txBody>
          <a:bodyPr/>
          <a:lstStyle/>
          <a:p>
            <a:r>
              <a:rPr lang="en-US" dirty="0" smtClean="0"/>
              <a:t>geant-dev@cern.ch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224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274" y="1298867"/>
            <a:ext cx="8397641" cy="47730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substantial set of ‘vector’ geometry primitives (solids) developed in GeantV show promising CPU speedup (~3)</a:t>
            </a:r>
          </a:p>
          <a:p>
            <a:pPr lvl="1"/>
            <a:r>
              <a:rPr lang="en-US" dirty="0" smtClean="0"/>
              <a:t>USolids (based on VecGeom code) is available for testing in Geant4, and is the planned replacement of Root &amp; G4 solids.</a:t>
            </a:r>
          </a:p>
          <a:p>
            <a:r>
              <a:rPr lang="en-US" dirty="0" smtClean="0"/>
              <a:t>Navigation: new algorithms developed to maintain speed advantage</a:t>
            </a:r>
          </a:p>
          <a:p>
            <a:pPr lvl="1"/>
            <a:r>
              <a:rPr lang="en-US" dirty="0" smtClean="0"/>
              <a:t>New algorithms &amp; use of extra ‘static’ information are key advances</a:t>
            </a:r>
          </a:p>
          <a:p>
            <a:r>
              <a:rPr lang="en-US" dirty="0" smtClean="0"/>
              <a:t>New physics models for electrons created (ready for vectors)</a:t>
            </a:r>
          </a:p>
          <a:p>
            <a:r>
              <a:rPr lang="en-US" dirty="0" smtClean="0"/>
              <a:t>Source code portable to GPUs – requires O(10</a:t>
            </a:r>
            <a:r>
              <a:rPr lang="en-US" baseline="30000" dirty="0" smtClean="0"/>
              <a:t>4</a:t>
            </a:r>
            <a:r>
              <a:rPr lang="en-US" dirty="0" smtClean="0"/>
              <a:t>) tracks for x20 speedup</a:t>
            </a:r>
          </a:p>
          <a:p>
            <a:r>
              <a:rPr lang="en-US" dirty="0" smtClean="0"/>
              <a:t>Working towards benchmark with showers for e-/e+/</a:t>
            </a:r>
            <a:r>
              <a:rPr lang="el-GR" dirty="0" smtClean="0"/>
              <a:t>γ </a:t>
            </a:r>
            <a:r>
              <a:rPr lang="en-US" dirty="0" smtClean="0"/>
              <a:t> using vectorised geometry &amp; physics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61103" y="6492894"/>
            <a:ext cx="1298863" cy="365125"/>
          </a:xfrm>
        </p:spPr>
        <p:txBody>
          <a:bodyPr/>
          <a:lstStyle/>
          <a:p>
            <a:r>
              <a:rPr lang="en-US" dirty="0" smtClean="0"/>
              <a:t>geant-dev@cern.ch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4354" y="6042650"/>
            <a:ext cx="8210157" cy="3693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dirty="0" smtClean="0"/>
              <a:t>Recent HEP Community Meeting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indico.cern.ch/event/570876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769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October 2016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geant-dev@cern.ch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42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7541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title"/>
          </p:nvPr>
        </p:nvSpPr>
        <p:spPr>
          <a:xfrm>
            <a:off x="0" y="570703"/>
            <a:ext cx="8913900" cy="914400"/>
          </a:xfrm>
          <a:prstGeom prst="rect">
            <a:avLst/>
          </a:prstGeom>
        </p:spPr>
        <p:txBody>
          <a:bodyPr lIns="91421" tIns="91421" rIns="91421" bIns="91421" anchor="ctr" anchorCtr="0">
            <a:noAutofit/>
          </a:bodyPr>
          <a:lstStyle/>
          <a:p>
            <a:pPr marL="457180">
              <a:spcBef>
                <a:spcPts val="0"/>
              </a:spcBef>
            </a:pPr>
            <a:r>
              <a:rPr lang="en-US" dirty="0"/>
              <a:t>VecCore Backends</a:t>
            </a:r>
          </a:p>
        </p:txBody>
      </p:sp>
      <p:sp>
        <p:nvSpPr>
          <p:cNvPr id="435" name="Shape 435"/>
          <p:cNvSpPr txBox="1">
            <a:spLocks noGrp="1"/>
          </p:cNvSpPr>
          <p:nvPr>
            <p:ph type="body" idx="1"/>
          </p:nvPr>
        </p:nvSpPr>
        <p:spPr>
          <a:xfrm>
            <a:off x="173255" y="1867300"/>
            <a:ext cx="4215900" cy="4581600"/>
          </a:xfrm>
          <a:prstGeom prst="rect">
            <a:avLst/>
          </a:prstGeom>
          <a:solidFill>
            <a:srgbClr val="ECF5FF"/>
          </a:solidFill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1" tIns="91421" rIns="91421" bIns="91421" anchor="ctr" anchorCtr="0">
            <a:noAutofit/>
          </a:bodyPr>
          <a:lstStyle/>
          <a:p>
            <a:pPr marL="914360" indent="0">
              <a:spcBef>
                <a:spcPts val="0"/>
              </a:spcBef>
              <a:buNone/>
            </a:pPr>
            <a:endParaRPr sz="900" dirty="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914360" indent="0">
              <a:spcBef>
                <a:spcPts val="0"/>
              </a:spcBef>
              <a:buNone/>
            </a:pPr>
            <a:endParaRPr sz="900" dirty="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914360" indent="0">
              <a:spcBef>
                <a:spcPts val="0"/>
              </a:spcBef>
              <a:buNone/>
            </a:pPr>
            <a:endParaRPr sz="900" dirty="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180" indent="0">
              <a:spcBef>
                <a:spcPts val="0"/>
              </a:spcBef>
              <a:buNone/>
            </a:pP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namespace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vecCore {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template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&lt;</a:t>
            </a: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typename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T&gt; </a:t>
            </a: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struct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TypeTraits {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ScalarType = T;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MaskType   = </a:t>
            </a: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bool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IndexType  = </a:t>
            </a: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size_t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};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namespace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backend {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template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&lt;</a:t>
            </a: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typename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T = Real_s&gt; </a:t>
            </a: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class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ScalarT {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public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: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Real_v   = T;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Float_v  = Float_s;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Double_v = Double_s;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Int_v   = Int_s;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Int32_v = Int32_s;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Int64_v = Int64_s;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UInt_v   = UInt_s;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UInt32_v = UInt32_s;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UInt64_v = UInt64_s;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};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Scalar = ScalarT&lt;&gt;;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} </a:t>
            </a:r>
            <a:r>
              <a:rPr lang="en-US" sz="900" dirty="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// namespace backend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} </a:t>
            </a:r>
            <a:r>
              <a:rPr lang="en-US" sz="900" dirty="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// namespace vecCore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endParaRPr lang="en-US" sz="900" dirty="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436" name="Shape 436"/>
          <p:cNvSpPr txBox="1">
            <a:spLocks noGrp="1"/>
          </p:cNvSpPr>
          <p:nvPr>
            <p:ph type="sldNum" idx="12"/>
          </p:nvPr>
        </p:nvSpPr>
        <p:spPr>
          <a:xfrm>
            <a:off x="8913900" y="6674975"/>
            <a:ext cx="230100" cy="183000"/>
          </a:xfrm>
          <a:prstGeom prst="rect">
            <a:avLst/>
          </a:prstGeom>
        </p:spPr>
        <p:txBody>
          <a:bodyPr lIns="91421" tIns="45698" rIns="91421" bIns="45698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>
                <a:latin typeface="Questrial"/>
                <a:ea typeface="Questrial"/>
                <a:cs typeface="Questrial"/>
                <a:sym typeface="Questrial"/>
              </a:rPr>
              <a:pPr>
                <a:buClr>
                  <a:srgbClr val="000000"/>
                </a:buClr>
                <a:buSzPct val="25000"/>
              </a:pPr>
              <a:t>43</a:t>
            </a:fld>
            <a:endParaRPr lang="en-US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37" name="Shape 437"/>
          <p:cNvSpPr txBox="1">
            <a:spLocks noGrp="1"/>
          </p:cNvSpPr>
          <p:nvPr>
            <p:ph type="body" idx="2"/>
          </p:nvPr>
        </p:nvSpPr>
        <p:spPr>
          <a:xfrm>
            <a:off x="4687503" y="1867300"/>
            <a:ext cx="4226400" cy="4581600"/>
          </a:xfrm>
          <a:prstGeom prst="rect">
            <a:avLst/>
          </a:prstGeom>
          <a:solidFill>
            <a:srgbClr val="ECF5FF"/>
          </a:solidFill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1" tIns="91421" rIns="91421" bIns="91421" anchor="ctr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900" dirty="0">
                <a:solidFill>
                  <a:srgbClr val="0B539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#include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9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&lt;Vc/Vc&gt;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namespace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vecCore {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template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&lt;</a:t>
            </a: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typename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T&gt; </a:t>
            </a: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struct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TypeTraits&lt;Vc::Vector&lt;T&gt;&gt; {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ScalarType = T;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MaskType   = </a:t>
            </a: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typename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Vc::Vector&lt;T&gt;::MaskType;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IndexType  = </a:t>
            </a: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typename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Vc::Vector&lt;T&gt;::IndexType;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};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namespace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backend {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template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&lt;</a:t>
            </a: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typename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T = Real_s&gt; </a:t>
            </a:r>
            <a:r>
              <a:rPr lang="en-US" sz="9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class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VcVectorT {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public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: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Real_v   = Vc::Vector&lt;T&gt;;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Float_v  = Vc::Vector&lt;Float_s&gt;;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Double_v = Vc::Vector&lt;Double_s&gt;;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Int_v   = Vc::Vector&lt;Int_s&gt;;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Int32_v = Vc::Vector&lt;Int32_s&gt;;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Int64_v = Vc::Vector&lt;Int64_s&gt;;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UInt_v   = Vc::Vector&lt;UInt_s&gt;;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UInt32_v = Vc::Vector&lt;UInt32_s&gt;;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UInt64_v = Vc::Vector&lt;UInt64_s&gt;;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};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solidFill>
                  <a:srgbClr val="E6913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using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 VcVector = VcVectorT&lt;&gt;;</a:t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} </a:t>
            </a:r>
            <a:r>
              <a:rPr lang="en-US" sz="900" dirty="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// namespace backend</a:t>
            </a: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900" dirty="0">
                <a:latin typeface="Source Code Pro"/>
                <a:ea typeface="Source Code Pro"/>
                <a:cs typeface="Source Code Pro"/>
                <a:sym typeface="Source Code Pro"/>
              </a:rPr>
              <a:t>} </a:t>
            </a:r>
            <a:r>
              <a:rPr lang="en-US" sz="900" dirty="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// namespace vecCore</a:t>
            </a:r>
          </a:p>
        </p:txBody>
      </p:sp>
      <p:sp>
        <p:nvSpPr>
          <p:cNvPr id="438" name="Shape 438"/>
          <p:cNvSpPr txBox="1"/>
          <p:nvPr/>
        </p:nvSpPr>
        <p:spPr>
          <a:xfrm>
            <a:off x="174675" y="1544425"/>
            <a:ext cx="4226400" cy="32280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algn="ctr"/>
            <a:r>
              <a:rPr lang="en-US" b="1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Scalar Backend</a:t>
            </a:r>
          </a:p>
        </p:txBody>
      </p:sp>
      <p:sp>
        <p:nvSpPr>
          <p:cNvPr id="439" name="Shape 439"/>
          <p:cNvSpPr txBox="1"/>
          <p:nvPr/>
        </p:nvSpPr>
        <p:spPr>
          <a:xfrm>
            <a:off x="4687500" y="1544425"/>
            <a:ext cx="4226400" cy="32280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algn="ctr"/>
            <a:r>
              <a:rPr lang="en-US" b="1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Vc::Vector Backend</a:t>
            </a:r>
          </a:p>
        </p:txBody>
      </p:sp>
    </p:spTree>
    <p:extLst>
      <p:ext uri="{BB962C8B-B14F-4D97-AF65-F5344CB8AC3E}">
        <p14:creationId xmlns:p14="http://schemas.microsoft.com/office/powerpoint/2010/main" val="23897794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title"/>
          </p:nvPr>
        </p:nvSpPr>
        <p:spPr>
          <a:xfrm>
            <a:off x="0" y="570700"/>
            <a:ext cx="8913900" cy="91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	Vc Library</a:t>
            </a:r>
          </a:p>
        </p:txBody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328200" y="1817500"/>
            <a:ext cx="8585700" cy="4619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sz="2000" i="1"/>
              <a:t>“Vc: A C++ library for explicit vectorization”</a:t>
            </a:r>
            <a:r>
              <a:rPr lang="en-US" sz="2000"/>
              <a:t>, </a:t>
            </a:r>
            <a:br>
              <a:rPr lang="en-US" sz="2000"/>
            </a:br>
            <a:r>
              <a:rPr lang="en-US" sz="2000"/>
              <a:t>Software: Practice and Experience (2011), </a:t>
            </a:r>
            <a:br>
              <a:rPr lang="en-US" sz="2000"/>
            </a:br>
            <a:r>
              <a:rPr lang="en-US" sz="2000"/>
              <a:t>M. Kretz and V. Lindenstruth, </a:t>
            </a:r>
            <a:r>
              <a:rPr lang="en-US" sz="2000" u="sng">
                <a:solidFill>
                  <a:srgbClr val="3176CB"/>
                </a:solidFill>
                <a:hlinkClick r:id="rId3"/>
              </a:rPr>
              <a:t>h</a:t>
            </a:r>
            <a:r>
              <a:rPr lang="en-US" sz="2000" u="sng">
                <a:solidFill>
                  <a:srgbClr val="3176CB"/>
                </a:solidFill>
                <a:hlinkClick r:id="rId3"/>
              </a:rPr>
              <a:t>ttp://dx.doi.org/10.1002/spe.1149</a:t>
            </a:r>
          </a:p>
          <a:p>
            <a:pPr marL="0" lvl="0" indent="0" algn="ctr" rtl="0">
              <a:spcBef>
                <a:spcPts val="0"/>
              </a:spcBef>
              <a:buNone/>
            </a:pPr>
            <a:endParaRPr sz="2000"/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-US" sz="2000"/>
              <a:t>Vc supports SSE2, SSE3, SSE4.2, AVX, AVX2, and IMCI (MIC).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-US" sz="2000"/>
              <a:t>Vc works very well with both GCC and Clang compilers, and performs best on hardware supporting up to the AVX2 instruction set.</a:t>
            </a:r>
          </a:p>
          <a:p>
            <a:pPr marL="0" lvl="0" indent="0" algn="ctr" rtl="0">
              <a:spcBef>
                <a:spcPts val="0"/>
              </a:spcBef>
              <a:buNone/>
            </a:pPr>
            <a:endParaRPr sz="2000"/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-US" sz="2000"/>
              <a:t>Support for ARM NEON, Nvidia CUDA, and AVX512 is under development, but not yet available. Matthias Kretz is working with C++ standard committee to add SIMD support into the language.</a:t>
            </a:r>
          </a:p>
        </p:txBody>
      </p:sp>
      <p:sp>
        <p:nvSpPr>
          <p:cNvPr id="306" name="Shape 306"/>
          <p:cNvSpPr txBox="1">
            <a:spLocks noGrp="1"/>
          </p:cNvSpPr>
          <p:nvPr>
            <p:ph type="sldNum" idx="12"/>
          </p:nvPr>
        </p:nvSpPr>
        <p:spPr>
          <a:xfrm>
            <a:off x="8789225" y="6674975"/>
            <a:ext cx="386100" cy="1830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441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0" y="570700"/>
            <a:ext cx="8913900" cy="91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0">
              <a:spcBef>
                <a:spcPts val="0"/>
              </a:spcBef>
              <a:buNone/>
            </a:pPr>
            <a:r>
              <a:rPr lang="en-US"/>
              <a:t>UME::SIMD Library</a:t>
            </a:r>
          </a:p>
        </p:txBody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328200" y="1588900"/>
            <a:ext cx="8585700" cy="4619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0"/>
              </a:spcBef>
              <a:buNone/>
            </a:pPr>
            <a:r>
              <a:rPr lang="en-US" sz="2000"/>
              <a:t>UME::SIMD is a library for explicit vectorization developed by Przemyslaw Karpinsky (CERN OpenLab).</a:t>
            </a:r>
            <a:br>
              <a:rPr lang="en-US" sz="2000"/>
            </a:br>
            <a:endParaRPr lang="en-US" sz="2000"/>
          </a:p>
          <a:p>
            <a:pPr marL="0" lvl="0" indent="0" algn="ctr" rtl="0">
              <a:lnSpc>
                <a:spcPct val="135000"/>
              </a:lnSpc>
              <a:spcBef>
                <a:spcPts val="0"/>
              </a:spcBef>
              <a:buNone/>
            </a:pPr>
            <a:r>
              <a:rPr lang="en-US" sz="2000"/>
              <a:t>UME::SIMD has a homogeneous interface for accessing functionality of SIMD registers of AVX, AVX2, AVX512 and IMCI (KNCNI, k1om) instruction sets, and offers the best performance on the</a:t>
            </a:r>
            <a:br>
              <a:rPr lang="en-US" sz="2000"/>
            </a:br>
            <a:r>
              <a:rPr lang="en-US" sz="2000"/>
              <a:t>Intel</a:t>
            </a:r>
            <a:r>
              <a:rPr lang="en-US" sz="2000" baseline="30000"/>
              <a:t>®</a:t>
            </a:r>
            <a:r>
              <a:rPr lang="en-US" sz="2000"/>
              <a:t> Xeon Phi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™</a:t>
            </a:r>
            <a:r>
              <a:rPr lang="en-US" sz="2000"/>
              <a:t> Knights Landing (KNL).</a:t>
            </a:r>
            <a:br>
              <a:rPr lang="en-US" sz="2000"/>
            </a:br>
            <a:r>
              <a:rPr lang="en-US" sz="2000"/>
              <a:t>UME::SIMD also supports ARM and support for</a:t>
            </a:r>
          </a:p>
          <a:p>
            <a:pPr marL="0" lvl="0" indent="0" algn="ctr" rtl="0">
              <a:lnSpc>
                <a:spcPct val="135000"/>
              </a:lnSpc>
              <a:spcBef>
                <a:spcPts val="0"/>
              </a:spcBef>
              <a:buNone/>
            </a:pPr>
            <a:r>
              <a:rPr lang="en-US" sz="2000"/>
              <a:t>PowerPC’s Altivec is nearly complete.</a:t>
            </a:r>
          </a:p>
          <a:p>
            <a:pPr marL="0" lvl="0" indent="0" algn="ctr" rtl="0">
              <a:lnSpc>
                <a:spcPct val="135000"/>
              </a:lnSpc>
              <a:spcBef>
                <a:spcPts val="0"/>
              </a:spcBef>
              <a:buNone/>
            </a:pPr>
            <a:r>
              <a:rPr lang="en-US" sz="2000"/>
              <a:t/>
            </a:r>
            <a:br>
              <a:rPr lang="en-US" sz="2000"/>
            </a:br>
            <a:r>
              <a:rPr lang="en-US" sz="2000"/>
              <a:t>UME::SIMD was developed as part of an</a:t>
            </a:r>
          </a:p>
          <a:p>
            <a:pPr marL="0" lvl="0" indent="0" algn="ctr" rtl="0">
              <a:lnSpc>
                <a:spcPct val="135000"/>
              </a:lnSpc>
              <a:spcBef>
                <a:spcPts val="0"/>
              </a:spcBef>
              <a:buNone/>
            </a:pPr>
            <a:r>
              <a:rPr lang="en-US" sz="2000"/>
              <a:t>ICE-DIP (European Industrial Doctorate) project at CERN.</a:t>
            </a:r>
          </a:p>
        </p:txBody>
      </p:sp>
      <p:sp>
        <p:nvSpPr>
          <p:cNvPr id="314" name="Shape 314"/>
          <p:cNvSpPr txBox="1">
            <a:spLocks noGrp="1"/>
          </p:cNvSpPr>
          <p:nvPr>
            <p:ph type="sldNum" idx="12"/>
          </p:nvPr>
        </p:nvSpPr>
        <p:spPr>
          <a:xfrm>
            <a:off x="8789225" y="6674975"/>
            <a:ext cx="386100" cy="1830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232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 txBox="1">
            <a:spLocks noGrp="1"/>
          </p:cNvSpPr>
          <p:nvPr>
            <p:ph type="title"/>
          </p:nvPr>
        </p:nvSpPr>
        <p:spPr>
          <a:xfrm>
            <a:off x="0" y="570700"/>
            <a:ext cx="8913900" cy="914400"/>
          </a:xfrm>
          <a:prstGeom prst="rect">
            <a:avLst/>
          </a:prstGeom>
        </p:spPr>
        <p:txBody>
          <a:bodyPr lIns="91421" tIns="91421" rIns="91421" bIns="91421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	Real Code Sample: VecGeom Box</a:t>
            </a:r>
          </a:p>
        </p:txBody>
      </p:sp>
      <p:sp>
        <p:nvSpPr>
          <p:cNvPr id="508" name="Shape 508"/>
          <p:cNvSpPr txBox="1">
            <a:spLocks noGrp="1"/>
          </p:cNvSpPr>
          <p:nvPr>
            <p:ph type="sldNum" idx="12"/>
          </p:nvPr>
        </p:nvSpPr>
        <p:spPr>
          <a:xfrm>
            <a:off x="8789225" y="6674975"/>
            <a:ext cx="386100" cy="183000"/>
          </a:xfrm>
          <a:prstGeom prst="rect">
            <a:avLst/>
          </a:prstGeom>
        </p:spPr>
        <p:txBody>
          <a:bodyPr lIns="91421" tIns="45698" rIns="91421" bIns="45698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46</a:t>
            </a:fld>
            <a:endParaRPr lang="en-US" dirty="0"/>
          </a:p>
        </p:txBody>
      </p:sp>
      <p:sp>
        <p:nvSpPr>
          <p:cNvPr id="509" name="Shape 509"/>
          <p:cNvSpPr txBox="1">
            <a:spLocks noGrp="1"/>
          </p:cNvSpPr>
          <p:nvPr>
            <p:ph type="body" idx="1"/>
          </p:nvPr>
        </p:nvSpPr>
        <p:spPr>
          <a:xfrm>
            <a:off x="328200" y="1893702"/>
            <a:ext cx="8585700" cy="4635900"/>
          </a:xfrm>
          <a:prstGeom prst="rect">
            <a:avLst/>
          </a:prstGeom>
          <a:solidFill>
            <a:srgbClr val="ECF5FF"/>
          </a:solidFill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1" tIns="91421" rIns="91421" bIns="91421" anchor="ctr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1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template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&lt;</a:t>
            </a:r>
            <a:r>
              <a:rPr lang="en-US" sz="11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typename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Real_v&gt;</a:t>
            </a:r>
            <a:b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11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void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DistanceToIn(UnplacedStruct_t </a:t>
            </a:r>
            <a:r>
              <a:rPr lang="en-US" sz="11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const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&amp;box, Vector3D&lt;Real_v&gt; </a:t>
            </a:r>
            <a:r>
              <a:rPr lang="en-US" sz="11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const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&amp;point,</a:t>
            </a:r>
            <a:b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               Vector3D&lt;Real_v&gt; </a:t>
            </a:r>
            <a:r>
              <a:rPr lang="en-US" sz="11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const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&amp;direction, Real_v </a:t>
            </a:r>
            <a:r>
              <a:rPr lang="en-US" sz="11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const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&amp;stepMax, Real_v &amp;dist)</a:t>
            </a:r>
            <a:b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{</a:t>
            </a:r>
            <a:b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</a:t>
            </a:r>
            <a:r>
              <a:rPr lang="en-US" sz="11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const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Vector3D&lt;Real_v&gt; invDir(Real_v(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1.0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) / NonZero(direction[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0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]),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                              Real_v(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1.0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) / NonZero(direction[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]),</a:t>
            </a:r>
            <a:b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                              Real_v(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1.0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) / NonZero(direction[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]));</a:t>
            </a:r>
            <a:b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</a:t>
            </a:r>
            <a:r>
              <a:rPr lang="en-US" sz="11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const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Real_v distIn = Max((-Sign(invDir[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0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]) * box.fDimensions[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0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 - point[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0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]) * invDir[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0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],</a:t>
            </a:r>
            <a:b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                          (-Sign(invDir[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]) * box.fDimensions[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 - point[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]) * invDir[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],</a:t>
            </a:r>
            <a:b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                          (-Sign(invDir[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]) * box.fDimensions[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 - point[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]) * invDir[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]);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</a:t>
            </a:r>
            <a:r>
              <a:rPr lang="en-US" sz="1100" dirty="0">
                <a:solidFill>
                  <a:srgbClr val="6AA84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const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Real_v distOut = Min((Sign(invDir[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0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]) * box.fDimensions[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0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 - point[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0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]) * invDir[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0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],</a:t>
            </a:r>
            <a:b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                          (Sign(invDir[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]) * box.fDimensions[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 - point[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]) * invDir[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],</a:t>
            </a:r>
            <a:b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                          (Sign(invDir[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]) * box.fDimensions[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 - point[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]) * invDir[</a:t>
            </a:r>
            <a:r>
              <a:rPr lang="en-US" sz="1100" dirty="0">
                <a:solidFill>
                  <a:srgbClr val="A64D7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</a:t>
            </a: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]);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dist = Blend(distIn &gt;= distOut || distOut &lt;= Real_v(kTolerance), Infinity&lt;Real_v&gt;(), distIn);</a:t>
            </a:r>
            <a:b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100" dirty="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}</a:t>
            </a:r>
          </a:p>
        </p:txBody>
      </p:sp>
      <p:sp>
        <p:nvSpPr>
          <p:cNvPr id="510" name="Shape 510"/>
          <p:cNvSpPr txBox="1"/>
          <p:nvPr/>
        </p:nvSpPr>
        <p:spPr>
          <a:xfrm>
            <a:off x="328200" y="1558644"/>
            <a:ext cx="8585700" cy="32280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algn="ctr"/>
            <a:r>
              <a:rPr lang="en-US" b="1" dirty="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Box Implementation of </a:t>
            </a:r>
            <a:r>
              <a:rPr lang="en-US" b="1" dirty="0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DistanceToIn()</a:t>
            </a:r>
          </a:p>
        </p:txBody>
      </p:sp>
    </p:spTree>
    <p:extLst>
      <p:ext uri="{BB962C8B-B14F-4D97-AF65-F5344CB8AC3E}">
        <p14:creationId xmlns:p14="http://schemas.microsoft.com/office/powerpoint/2010/main" val="10780311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>
            <a:spLocks noGrp="1"/>
          </p:cNvSpPr>
          <p:nvPr>
            <p:ph type="title"/>
          </p:nvPr>
        </p:nvSpPr>
        <p:spPr>
          <a:xfrm>
            <a:off x="6" y="799303"/>
            <a:ext cx="9045216" cy="914400"/>
          </a:xfrm>
          <a:prstGeom prst="rect">
            <a:avLst/>
          </a:prstGeom>
        </p:spPr>
        <p:txBody>
          <a:bodyPr>
            <a:noAutofit/>
          </a:bodyPr>
          <a:lstStyle>
            <a:lvl1pPr marL="413173" indent="1446106" defTabSz="1487386">
              <a:defRPr sz="5856"/>
            </a:lvl1pPr>
          </a:lstStyle>
          <a:p>
            <a:r>
              <a:rPr sz="3200" dirty="0"/>
              <a:t>New </a:t>
            </a:r>
            <a:r>
              <a:rPr sz="3200" dirty="0" smtClean="0"/>
              <a:t>in </a:t>
            </a:r>
            <a:r>
              <a:rPr sz="3200" dirty="0"/>
              <a:t>VecGeom: </a:t>
            </a:r>
            <a:r>
              <a:rPr sz="3200" dirty="0" smtClean="0"/>
              <a:t>Reasons </a:t>
            </a:r>
            <a:r>
              <a:rPr lang="en-US" sz="3200" dirty="0" smtClean="0"/>
              <a:t>f</a:t>
            </a:r>
            <a:r>
              <a:rPr sz="3200" dirty="0" smtClean="0"/>
              <a:t>or </a:t>
            </a:r>
            <a:r>
              <a:rPr sz="3200" dirty="0"/>
              <a:t>Improvements</a:t>
            </a:r>
          </a:p>
        </p:txBody>
      </p:sp>
      <p:sp>
        <p:nvSpPr>
          <p:cNvPr id="518" name="Shape 518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14911" indent="-314911" defTabSz="839764">
              <a:spcBef>
                <a:spcPts val="1806"/>
              </a:spcBef>
              <a:defRPr sz="5248"/>
            </a:pPr>
            <a:r>
              <a:rPr dirty="0"/>
              <a:t>Algorithmic improvements</a:t>
            </a:r>
          </a:p>
          <a:p>
            <a:pPr marL="314911" indent="-314911" defTabSz="839764">
              <a:spcBef>
                <a:spcPts val="1806"/>
              </a:spcBef>
              <a:defRPr sz="5248"/>
            </a:pPr>
            <a:r>
              <a:rPr dirty="0"/>
              <a:t>Increased logical decomposition of kernels</a:t>
            </a:r>
          </a:p>
          <a:p>
            <a:pPr marL="314911" indent="-314911" defTabSz="839764">
              <a:spcBef>
                <a:spcPts val="1806"/>
              </a:spcBef>
              <a:defRPr sz="5248"/>
            </a:pPr>
            <a:r>
              <a:rPr dirty="0"/>
              <a:t>Increased pre-computation/caching</a:t>
            </a:r>
          </a:p>
          <a:p>
            <a:pPr marL="314911" indent="-314911" defTabSz="839764">
              <a:spcBef>
                <a:spcPts val="1806"/>
              </a:spcBef>
              <a:defRPr sz="5248"/>
            </a:pPr>
            <a:r>
              <a:rPr dirty="0"/>
              <a:t>Use modern C++; promote inlining; promote better compiler optimization </a:t>
            </a:r>
          </a:p>
          <a:p>
            <a:pPr marL="314911" indent="-314911" defTabSz="839764">
              <a:spcBef>
                <a:spcPts val="1806"/>
              </a:spcBef>
              <a:defRPr sz="5248"/>
            </a:pPr>
            <a:r>
              <a:rPr dirty="0"/>
              <a:t>Explicitly targeting inner SIMD acceleration where appropriate</a:t>
            </a:r>
          </a:p>
          <a:p>
            <a:pPr marL="314911" indent="-314911" defTabSz="839764">
              <a:spcBef>
                <a:spcPts val="1806"/>
              </a:spcBef>
              <a:defRPr sz="5248"/>
            </a:pPr>
            <a:r>
              <a:rPr dirty="0"/>
              <a:t>Template shape specializations</a:t>
            </a:r>
          </a:p>
          <a:p>
            <a:pPr marL="314911" indent="-314911" defTabSz="839764">
              <a:spcBef>
                <a:spcPts val="1806"/>
              </a:spcBef>
              <a:defRPr sz="5248"/>
            </a:pPr>
            <a:r>
              <a:rPr dirty="0"/>
              <a:t>Placement shape specializations</a:t>
            </a:r>
          </a:p>
        </p:txBody>
      </p:sp>
      <p:sp>
        <p:nvSpPr>
          <p:cNvPr id="519" name="Shape 519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05" tIns="19202" rIns="38405" bIns="19202"/>
          <a:lstStyle/>
          <a:p>
            <a:fld id="{86CB4B4D-7CA3-9044-876B-883B54F8677D}" type="slidenum"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30372"/>
      </p:ext>
    </p:extLst>
  </p:cSld>
  <p:clrMapOvr>
    <a:masterClrMapping/>
  </p:clrMapOvr>
  <p:transition xmlns:p14="http://schemas.microsoft.com/office/powerpoint/2010/main"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Performance measurements for LHC setups: test matrix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898258"/>
              </p:ext>
            </p:extLst>
          </p:nvPr>
        </p:nvGraphicFramePr>
        <p:xfrm>
          <a:off x="526479" y="1833781"/>
          <a:ext cx="8398818" cy="4715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082"/>
                <a:gridCol w="2632326"/>
                <a:gridCol w="2099705"/>
                <a:gridCol w="2099705"/>
              </a:tblGrid>
              <a:tr h="961311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Scheduler</a:t>
                      </a:r>
                      <a:endParaRPr lang="en-US" sz="1900" dirty="0"/>
                    </a:p>
                  </a:txBody>
                  <a:tcPr marL="76894" marR="76894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Geometry</a:t>
                      </a:r>
                      <a:endParaRPr lang="en-US" sz="1900" dirty="0"/>
                    </a:p>
                  </a:txBody>
                  <a:tcPr marL="76894" marR="76894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Physics</a:t>
                      </a:r>
                      <a:endParaRPr lang="en-US" sz="1900" dirty="0"/>
                    </a:p>
                  </a:txBody>
                  <a:tcPr marL="76894" marR="76894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Magnetic</a:t>
                      </a:r>
                      <a:r>
                        <a:rPr lang="en-US" sz="1900" baseline="0" dirty="0" smtClean="0"/>
                        <a:t> Field Stepper</a:t>
                      </a:r>
                      <a:endParaRPr lang="en-US" sz="1900" dirty="0"/>
                    </a:p>
                  </a:txBody>
                  <a:tcPr marL="76894" marR="76894"/>
                </a:tc>
              </a:tr>
              <a:tr h="888669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Geant4 only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L="76894" marR="76894"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Legacy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 G4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L="76894" marR="76894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Various</a:t>
                      </a:r>
                      <a:r>
                        <a:rPr lang="en-US" sz="1600" baseline="0" dirty="0" smtClean="0"/>
                        <a:t> Physics Lists</a:t>
                      </a:r>
                      <a:endParaRPr lang="en-US" sz="1600" dirty="0"/>
                    </a:p>
                  </a:txBody>
                  <a:tcPr marL="76894" marR="76894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Various RK implementations</a:t>
                      </a:r>
                      <a:endParaRPr lang="en-US" sz="1600" dirty="0"/>
                    </a:p>
                  </a:txBody>
                  <a:tcPr marL="76894" marR="76894" anchor="ctr"/>
                </a:tc>
              </a:tr>
              <a:tr h="13106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Geant4</a:t>
                      </a:r>
                      <a:r>
                        <a:rPr lang="en-US" sz="1600" baseline="0" dirty="0" smtClean="0"/>
                        <a:t> or </a:t>
                      </a:r>
                      <a:r>
                        <a:rPr lang="en-US" sz="1600" baseline="0" dirty="0" err="1" smtClean="0"/>
                        <a:t>GeantV</a:t>
                      </a:r>
                      <a:endParaRPr lang="en-US" sz="1600" dirty="0"/>
                    </a:p>
                  </a:txBody>
                  <a:tcPr marL="76894" marR="76894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charset="0"/>
                        <a:buNone/>
                      </a:pPr>
                      <a:r>
                        <a:rPr lang="en-US" sz="1600" b="1" kern="120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VecGeom</a:t>
                      </a:r>
                      <a:r>
                        <a:rPr lang="en-US" sz="1600" b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2016 scalar</a:t>
                      </a:r>
                      <a:endParaRPr lang="en-US" sz="16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894" marR="76894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1" dirty="0" smtClean="0">
                          <a:solidFill>
                            <a:srgbClr val="0096FF"/>
                          </a:solidFill>
                        </a:rPr>
                        <a:t>Tabulated</a:t>
                      </a:r>
                      <a:r>
                        <a:rPr lang="en-US" sz="1600" b="1" baseline="0" dirty="0" smtClean="0">
                          <a:solidFill>
                            <a:srgbClr val="0096FF"/>
                          </a:solidFill>
                        </a:rPr>
                        <a:t> Physics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baseline="0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aseline="0" dirty="0" smtClean="0"/>
                        <a:t>Scalar Physics Code</a:t>
                      </a:r>
                      <a:endParaRPr lang="en-US" sz="1600" dirty="0"/>
                    </a:p>
                  </a:txBody>
                  <a:tcPr marL="76894" marR="76894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 smtClean="0"/>
                        <a:t>Helix (Fixed</a:t>
                      </a:r>
                      <a:r>
                        <a:rPr lang="en-US" sz="1600" baseline="0" dirty="0" smtClean="0"/>
                        <a:t> Field)</a:t>
                      </a:r>
                      <a:endParaRPr lang="en-US" sz="1600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1" dirty="0" smtClean="0">
                          <a:solidFill>
                            <a:srgbClr val="0096FF"/>
                          </a:solidFill>
                        </a:rPr>
                        <a:t>Cash-Karp</a:t>
                      </a:r>
                      <a:r>
                        <a:rPr lang="en-US" sz="1600" b="1" baseline="0" dirty="0" smtClean="0">
                          <a:solidFill>
                            <a:srgbClr val="0096FF"/>
                          </a:solidFill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0096FF"/>
                          </a:solidFill>
                        </a:rPr>
                        <a:t>Runge-Kutta</a:t>
                      </a:r>
                      <a:endParaRPr lang="en-US" sz="1600" b="1" dirty="0">
                        <a:solidFill>
                          <a:srgbClr val="0096FF"/>
                        </a:solidFill>
                      </a:endParaRPr>
                    </a:p>
                  </a:txBody>
                  <a:tcPr marL="76894" marR="76894" anchor="ctr"/>
                </a:tc>
              </a:tr>
              <a:tr h="1554480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GeantV</a:t>
                      </a:r>
                      <a:r>
                        <a:rPr lang="en-US" sz="1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only</a:t>
                      </a:r>
                      <a:endParaRPr lang="en-US" sz="16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76894" marR="76894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VecGeom</a:t>
                      </a:r>
                      <a:r>
                        <a:rPr lang="en-US" sz="1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2015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baseline="0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aseline="0" dirty="0" err="1" smtClean="0"/>
                        <a:t>VecGeom</a:t>
                      </a:r>
                      <a:r>
                        <a:rPr lang="en-US" sz="1600" baseline="0" dirty="0" smtClean="0"/>
                        <a:t> 2016 vector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baseline="0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1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Legacy </a:t>
                      </a:r>
                      <a:r>
                        <a:rPr lang="en-US" sz="1600" b="1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TGeo</a:t>
                      </a:r>
                      <a:endParaRPr lang="en-US" sz="16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76894" marR="76894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Vector Physics Code</a:t>
                      </a:r>
                      <a:endParaRPr lang="en-US" sz="1600" dirty="0"/>
                    </a:p>
                  </a:txBody>
                  <a:tcPr marL="76894" marR="76894"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Vectorized</a:t>
                      </a:r>
                      <a:r>
                        <a:rPr lang="en-US" sz="1600" dirty="0" smtClean="0"/>
                        <a:t> RK Implementation</a:t>
                      </a:r>
                      <a:endParaRPr lang="en-US" sz="1600" dirty="0"/>
                    </a:p>
                  </a:txBody>
                  <a:tcPr marL="76894" marR="76894" anchor="ctr"/>
                </a:tc>
              </a:tr>
            </a:tbl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661103" y="6492894"/>
            <a:ext cx="1298863" cy="365125"/>
          </a:xfrm>
        </p:spPr>
        <p:txBody>
          <a:bodyPr/>
          <a:lstStyle/>
          <a:p>
            <a:r>
              <a:rPr lang="en-US" smtClean="0"/>
              <a:t>geant-dev@cern.ch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838437" y="1073726"/>
            <a:ext cx="18084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Semantic  changes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082496" y="1373810"/>
            <a:ext cx="3299090" cy="764811"/>
            <a:chOff x="4633898" y="1673876"/>
            <a:chExt cx="4400500" cy="764810"/>
          </a:xfrm>
        </p:grpSpPr>
        <p:sp>
          <p:nvSpPr>
            <p:cNvPr id="8" name="Arc 7"/>
            <p:cNvSpPr/>
            <p:nvPr/>
          </p:nvSpPr>
          <p:spPr>
            <a:xfrm>
              <a:off x="4635612" y="1673876"/>
              <a:ext cx="4398786" cy="759153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Arc 8"/>
            <p:cNvSpPr/>
            <p:nvPr/>
          </p:nvSpPr>
          <p:spPr>
            <a:xfrm flipH="1">
              <a:off x="4633898" y="1679533"/>
              <a:ext cx="4398786" cy="759153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55922" y="4254325"/>
            <a:ext cx="757071" cy="2234500"/>
            <a:chOff x="3856384" y="4401442"/>
            <a:chExt cx="757071" cy="2234500"/>
          </a:xfrm>
        </p:grpSpPr>
        <p:sp>
          <p:nvSpPr>
            <p:cNvPr id="11" name="Oval 10"/>
            <p:cNvSpPr/>
            <p:nvPr/>
          </p:nvSpPr>
          <p:spPr>
            <a:xfrm>
              <a:off x="3856384" y="6266610"/>
              <a:ext cx="310101" cy="369332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24356" y="5274022"/>
              <a:ext cx="310101" cy="369332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4303354" y="4401442"/>
              <a:ext cx="310101" cy="369332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9211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544814"/>
            <a:ext cx="5066860" cy="1179921"/>
          </a:xfrm>
        </p:spPr>
        <p:txBody>
          <a:bodyPr>
            <a:noAutofit/>
          </a:bodyPr>
          <a:lstStyle/>
          <a:p>
            <a:r>
              <a:rPr lang="en-US" sz="2700" dirty="0" smtClean="0"/>
              <a:t>Influence of the </a:t>
            </a:r>
            <a:br>
              <a:rPr lang="en-US" sz="2700" dirty="0" smtClean="0"/>
            </a:br>
            <a:r>
              <a:rPr lang="en-US" sz="2700" dirty="0" smtClean="0"/>
              <a:t>scheduler’s parameters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268" y="1867319"/>
            <a:ext cx="4893605" cy="154645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Checking dependence of key characteristic – potential targets for optimisation</a:t>
            </a:r>
          </a:p>
          <a:p>
            <a:pPr lvl="1"/>
            <a:r>
              <a:rPr lang="en-US" dirty="0" smtClean="0"/>
              <a:t>E.g. memory vs. computing time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3910906" y="4051362"/>
            <a:ext cx="4793617" cy="21978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Shallow minima in variation of one parameter at a time</a:t>
            </a:r>
          </a:p>
          <a:p>
            <a:pPr lvl="1"/>
            <a:r>
              <a:rPr lang="en-US" dirty="0" smtClean="0"/>
              <a:t>Seeking to explore further</a:t>
            </a:r>
          </a:p>
          <a:p>
            <a:pPr lvl="1"/>
            <a:r>
              <a:rPr lang="en-US" dirty="0" smtClean="0"/>
              <a:t>Slowed by frequent refinements</a:t>
            </a:r>
          </a:p>
          <a:p>
            <a:r>
              <a:rPr lang="en-US" dirty="0" smtClean="0"/>
              <a:t>Investigating different approaches for optimisation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geant-dev@cern.ch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6134-7C99-3542-A709-CC5218A9F1A6}" type="slidenum">
              <a:rPr lang="en-US" smtClean="0"/>
              <a:t>49</a:t>
            </a:fld>
            <a:endParaRPr lang="en-US" dirty="0"/>
          </a:p>
        </p:txBody>
      </p:sp>
      <p:pic>
        <p:nvPicPr>
          <p:cNvPr id="6" name="Picture 5" descr="CPU_bsiz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872" y="188551"/>
            <a:ext cx="4031641" cy="3862811"/>
          </a:xfrm>
          <a:prstGeom prst="rect">
            <a:avLst/>
          </a:prstGeom>
        </p:spPr>
      </p:pic>
      <p:pic>
        <p:nvPicPr>
          <p:cNvPr id="4" name="Picture 3" descr="time_buffer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1" y="3251996"/>
            <a:ext cx="3462056" cy="331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19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seek to go faster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Collect tracks into ‘sets’ with common attributes (‘baskets’)</a:t>
            </a:r>
          </a:p>
          <a:p>
            <a:pPr lvl="1"/>
            <a:r>
              <a:rPr lang="en-US" dirty="0" smtClean="0"/>
              <a:t>Currently tracks inside a logical volume are put into </a:t>
            </a:r>
            <a:r>
              <a:rPr lang="en-US" b="1" dirty="0" smtClean="0"/>
              <a:t>‘geometry’ baskets</a:t>
            </a:r>
          </a:p>
          <a:p>
            <a:pPr lvl="1"/>
            <a:r>
              <a:rPr lang="en-US" dirty="0" smtClean="0"/>
              <a:t>Baskets for tracks undergoing one physics process in development</a:t>
            </a:r>
          </a:p>
          <a:p>
            <a:r>
              <a:rPr lang="en-US" dirty="0" smtClean="0"/>
              <a:t>A basket of tracks dispatched if full (or work queue is low)</a:t>
            </a:r>
          </a:p>
          <a:p>
            <a:pPr lvl="1"/>
            <a:r>
              <a:rPr lang="en-US" dirty="0" smtClean="0"/>
              <a:t>Tracks inside the same volume have much work in common</a:t>
            </a:r>
          </a:p>
          <a:p>
            <a:pPr lvl="1"/>
            <a:r>
              <a:rPr lang="en-US" dirty="0" smtClean="0"/>
              <a:t>Both the geometry </a:t>
            </a:r>
            <a:r>
              <a:rPr lang="en-US" b="1" dirty="0" smtClean="0"/>
              <a:t>data</a:t>
            </a:r>
            <a:r>
              <a:rPr lang="en-US" dirty="0" smtClean="0"/>
              <a:t> (daughter tracks) and </a:t>
            </a:r>
            <a:r>
              <a:rPr lang="en-US" b="1" dirty="0" smtClean="0"/>
              <a:t>code</a:t>
            </a:r>
            <a:r>
              <a:rPr lang="en-US" dirty="0" smtClean="0"/>
              <a:t> are shared</a:t>
            </a:r>
          </a:p>
          <a:p>
            <a:r>
              <a:rPr lang="en-US" dirty="0" smtClean="0"/>
              <a:t>Challenges: overcome extra work &amp; memory of baskets</a:t>
            </a:r>
          </a:p>
          <a:p>
            <a:pPr lvl="1"/>
            <a:r>
              <a:rPr lang="en-US" dirty="0" smtClean="0"/>
              <a:t>Work of extra </a:t>
            </a:r>
            <a:r>
              <a:rPr lang="en-US" b="1" dirty="0" smtClean="0"/>
              <a:t>copying</a:t>
            </a:r>
            <a:r>
              <a:rPr lang="en-US" dirty="0" smtClean="0"/>
              <a:t> for track data is an overhead</a:t>
            </a:r>
          </a:p>
          <a:p>
            <a:pPr lvl="1"/>
            <a:r>
              <a:rPr lang="en-US" dirty="0" smtClean="0"/>
              <a:t>Must keep amount of memory for ‘waiting’ tracks under control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5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538925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geant-dev@cern.ch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991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1602329" y="2584455"/>
            <a:ext cx="984251" cy="29315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t" anchorCtr="0"/>
          <a:lstStyle/>
          <a:p>
            <a:pPr algn="ctr"/>
            <a:endParaRPr lang="en-US" sz="1100" dirty="0"/>
          </a:p>
        </p:txBody>
      </p:sp>
      <p:sp>
        <p:nvSpPr>
          <p:cNvPr id="57" name="Rectangle 56"/>
          <p:cNvSpPr/>
          <p:nvPr/>
        </p:nvSpPr>
        <p:spPr>
          <a:xfrm>
            <a:off x="1449929" y="2432053"/>
            <a:ext cx="984251" cy="29315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t" anchorCtr="0"/>
          <a:lstStyle/>
          <a:p>
            <a:pPr algn="ctr"/>
            <a:endParaRPr lang="en-US" sz="1100" dirty="0"/>
          </a:p>
        </p:txBody>
      </p:sp>
      <p:sp>
        <p:nvSpPr>
          <p:cNvPr id="55" name="Rectangle 54"/>
          <p:cNvSpPr/>
          <p:nvPr/>
        </p:nvSpPr>
        <p:spPr>
          <a:xfrm>
            <a:off x="1297523" y="2279650"/>
            <a:ext cx="984251" cy="29315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t" anchorCtr="0"/>
          <a:lstStyle/>
          <a:p>
            <a:pPr algn="ctr"/>
            <a:endParaRPr lang="en-US" sz="1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structures: AOS versus SOA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5129" y="2127256"/>
            <a:ext cx="984251" cy="2931579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t" anchorCtr="0"/>
          <a:lstStyle/>
          <a:p>
            <a:r>
              <a:rPr lang="en-US" sz="1100" dirty="0" err="1"/>
              <a:t>fEvent</a:t>
            </a:r>
            <a:endParaRPr lang="en-US" sz="1100" dirty="0"/>
          </a:p>
          <a:p>
            <a:r>
              <a:rPr lang="en-US" sz="1100" dirty="0" err="1"/>
              <a:t>fNode</a:t>
            </a:r>
            <a:endParaRPr lang="en-US" sz="1100" dirty="0"/>
          </a:p>
          <a:p>
            <a:r>
              <a:rPr lang="en-US" sz="1100" dirty="0" err="1"/>
              <a:t>fParticle</a:t>
            </a:r>
            <a:endParaRPr lang="en-US" sz="1100" dirty="0"/>
          </a:p>
          <a:p>
            <a:r>
              <a:rPr lang="en-US" sz="1100" dirty="0" err="1"/>
              <a:t>fPDG</a:t>
            </a:r>
            <a:endParaRPr lang="en-US" sz="1100" dirty="0"/>
          </a:p>
          <a:p>
            <a:r>
              <a:rPr lang="en-US" sz="1100" dirty="0"/>
              <a:t>…</a:t>
            </a:r>
          </a:p>
          <a:p>
            <a:r>
              <a:rPr lang="en-US" sz="1100" dirty="0" err="1"/>
              <a:t>fXpos</a:t>
            </a:r>
            <a:endParaRPr lang="en-US" sz="1100" dirty="0"/>
          </a:p>
          <a:p>
            <a:r>
              <a:rPr lang="en-US" sz="1100" dirty="0" err="1"/>
              <a:t>fYpos</a:t>
            </a:r>
            <a:endParaRPr lang="en-US" sz="1100" dirty="0"/>
          </a:p>
          <a:p>
            <a:r>
              <a:rPr lang="en-US" sz="1100" dirty="0" err="1"/>
              <a:t>fZpos</a:t>
            </a:r>
            <a:endParaRPr lang="en-US" sz="1100" dirty="0"/>
          </a:p>
          <a:p>
            <a:r>
              <a:rPr lang="en-US" sz="1100" dirty="0" err="1"/>
              <a:t>fXdir</a:t>
            </a:r>
            <a:endParaRPr lang="en-US" sz="1100" dirty="0"/>
          </a:p>
          <a:p>
            <a:r>
              <a:rPr lang="en-US" sz="1100" dirty="0" err="1"/>
              <a:t>fYdir</a:t>
            </a:r>
            <a:endParaRPr lang="en-US" sz="1100" dirty="0"/>
          </a:p>
          <a:p>
            <a:r>
              <a:rPr lang="en-US" sz="1100" dirty="0" err="1"/>
              <a:t>fZdir</a:t>
            </a:r>
            <a:endParaRPr lang="en-US" sz="1100" dirty="0"/>
          </a:p>
          <a:p>
            <a:r>
              <a:rPr lang="en-US" sz="1100" dirty="0"/>
              <a:t>…</a:t>
            </a:r>
          </a:p>
          <a:p>
            <a:r>
              <a:rPr lang="en-US" sz="1100" dirty="0" err="1"/>
              <a:t>Edep</a:t>
            </a:r>
            <a:endParaRPr lang="en-US" sz="1100" dirty="0"/>
          </a:p>
          <a:p>
            <a:r>
              <a:rPr lang="en-US" sz="1100" dirty="0" err="1"/>
              <a:t>Pstep</a:t>
            </a:r>
            <a:endParaRPr lang="en-US" sz="1100" dirty="0"/>
          </a:p>
          <a:p>
            <a:r>
              <a:rPr lang="en-US" sz="1100" dirty="0" err="1"/>
              <a:t>Snext</a:t>
            </a:r>
            <a:endParaRPr lang="en-US" sz="1100" dirty="0"/>
          </a:p>
          <a:p>
            <a:r>
              <a:rPr lang="en-US" sz="1100" dirty="0"/>
              <a:t>Safety</a:t>
            </a:r>
          </a:p>
          <a:p>
            <a:r>
              <a:rPr lang="en-US" sz="1100" dirty="0"/>
              <a:t>*</a:t>
            </a:r>
            <a:r>
              <a:rPr lang="en-US" sz="1100" dirty="0" err="1"/>
              <a:t>fPath</a:t>
            </a:r>
            <a:endParaRPr lang="en-US" sz="1100" dirty="0"/>
          </a:p>
          <a:p>
            <a:r>
              <a:rPr lang="en-US" sz="1100" dirty="0"/>
              <a:t>*</a:t>
            </a:r>
            <a:r>
              <a:rPr lang="en-US" sz="1100" dirty="0" err="1"/>
              <a:t>fNextpath</a:t>
            </a:r>
            <a:endParaRPr lang="en-US" sz="1100" dirty="0"/>
          </a:p>
          <a:p>
            <a:pPr algn="ctr"/>
            <a:endParaRPr lang="en-US" sz="1100" dirty="0"/>
          </a:p>
        </p:txBody>
      </p:sp>
      <p:sp>
        <p:nvSpPr>
          <p:cNvPr id="13" name="Rectangle 12"/>
          <p:cNvSpPr/>
          <p:nvPr/>
        </p:nvSpPr>
        <p:spPr>
          <a:xfrm>
            <a:off x="2836345" y="2127256"/>
            <a:ext cx="984251" cy="2931579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t" anchorCtr="0"/>
          <a:lstStyle/>
          <a:p>
            <a:r>
              <a:rPr lang="en-US" sz="1100" dirty="0"/>
              <a:t>*</a:t>
            </a:r>
            <a:r>
              <a:rPr lang="en-US" sz="1100" dirty="0" err="1"/>
              <a:t>fEventV</a:t>
            </a:r>
            <a:endParaRPr lang="en-US" sz="1100" dirty="0"/>
          </a:p>
          <a:p>
            <a:r>
              <a:rPr lang="en-US" sz="1100" dirty="0"/>
              <a:t>*</a:t>
            </a:r>
            <a:r>
              <a:rPr lang="en-US" sz="1100" dirty="0" err="1"/>
              <a:t>fNodeV</a:t>
            </a:r>
            <a:endParaRPr lang="en-US" sz="1100" dirty="0"/>
          </a:p>
          <a:p>
            <a:r>
              <a:rPr lang="en-US" sz="1100" dirty="0"/>
              <a:t>*</a:t>
            </a:r>
            <a:r>
              <a:rPr lang="en-US" sz="1100" dirty="0" err="1"/>
              <a:t>fParticleV</a:t>
            </a:r>
            <a:endParaRPr lang="en-US" sz="1100" dirty="0"/>
          </a:p>
          <a:p>
            <a:r>
              <a:rPr lang="en-US" sz="1100" dirty="0"/>
              <a:t>*</a:t>
            </a:r>
            <a:r>
              <a:rPr lang="en-US" sz="1100" dirty="0" err="1"/>
              <a:t>fPDGV</a:t>
            </a:r>
            <a:endParaRPr lang="en-US" sz="1100" dirty="0"/>
          </a:p>
          <a:p>
            <a:r>
              <a:rPr lang="en-US" sz="1100" dirty="0"/>
              <a:t>…</a:t>
            </a:r>
          </a:p>
          <a:p>
            <a:r>
              <a:rPr lang="en-US" sz="1100" dirty="0"/>
              <a:t>*</a:t>
            </a:r>
            <a:r>
              <a:rPr lang="en-US" sz="1100" dirty="0" err="1"/>
              <a:t>fXposV</a:t>
            </a:r>
            <a:endParaRPr lang="en-US" sz="1100" dirty="0"/>
          </a:p>
          <a:p>
            <a:r>
              <a:rPr lang="en-US" sz="1100" dirty="0"/>
              <a:t>*</a:t>
            </a:r>
            <a:r>
              <a:rPr lang="en-US" sz="1100" dirty="0" err="1"/>
              <a:t>fYposV</a:t>
            </a:r>
            <a:endParaRPr lang="en-US" sz="1100" dirty="0"/>
          </a:p>
          <a:p>
            <a:r>
              <a:rPr lang="en-US" sz="1100" dirty="0"/>
              <a:t>*</a:t>
            </a:r>
            <a:r>
              <a:rPr lang="en-US" sz="1100" dirty="0" err="1"/>
              <a:t>fZposV</a:t>
            </a:r>
            <a:endParaRPr lang="en-US" sz="1100" dirty="0"/>
          </a:p>
          <a:p>
            <a:r>
              <a:rPr lang="en-US" sz="1100" dirty="0"/>
              <a:t>*</a:t>
            </a:r>
            <a:r>
              <a:rPr lang="en-US" sz="1100" dirty="0" err="1"/>
              <a:t>fXdirV</a:t>
            </a:r>
            <a:endParaRPr lang="en-US" sz="1100" dirty="0"/>
          </a:p>
          <a:p>
            <a:r>
              <a:rPr lang="en-US" sz="1100" dirty="0"/>
              <a:t>*</a:t>
            </a:r>
            <a:r>
              <a:rPr lang="en-US" sz="1100" dirty="0" err="1"/>
              <a:t>fYdirV</a:t>
            </a:r>
            <a:endParaRPr lang="en-US" sz="1100" dirty="0"/>
          </a:p>
          <a:p>
            <a:r>
              <a:rPr lang="en-US" sz="1100" dirty="0"/>
              <a:t>*</a:t>
            </a:r>
            <a:r>
              <a:rPr lang="en-US" sz="1100" dirty="0" err="1"/>
              <a:t>fZdirV</a:t>
            </a:r>
            <a:endParaRPr lang="en-US" sz="1100" dirty="0"/>
          </a:p>
          <a:p>
            <a:r>
              <a:rPr lang="en-US" sz="1100" dirty="0"/>
              <a:t>…</a:t>
            </a:r>
          </a:p>
          <a:p>
            <a:r>
              <a:rPr lang="en-US" sz="1100" dirty="0"/>
              <a:t>*</a:t>
            </a:r>
            <a:r>
              <a:rPr lang="en-US" sz="1100" dirty="0" err="1"/>
              <a:t>fEdepV</a:t>
            </a:r>
            <a:endParaRPr lang="en-US" sz="1100" dirty="0"/>
          </a:p>
          <a:p>
            <a:r>
              <a:rPr lang="en-US" sz="1100" dirty="0"/>
              <a:t>*</a:t>
            </a:r>
            <a:r>
              <a:rPr lang="en-US" sz="1100" dirty="0" err="1"/>
              <a:t>fPstepV</a:t>
            </a:r>
            <a:endParaRPr lang="en-US" sz="1100" dirty="0"/>
          </a:p>
          <a:p>
            <a:r>
              <a:rPr lang="en-US" sz="1100" dirty="0"/>
              <a:t>*</a:t>
            </a:r>
            <a:r>
              <a:rPr lang="en-US" sz="1100" dirty="0" err="1"/>
              <a:t>fSnextV</a:t>
            </a:r>
            <a:endParaRPr lang="en-US" sz="1100" dirty="0"/>
          </a:p>
          <a:p>
            <a:r>
              <a:rPr lang="en-US" sz="1100" dirty="0"/>
              <a:t>*</a:t>
            </a:r>
            <a:r>
              <a:rPr lang="en-US" sz="1100" dirty="0" err="1"/>
              <a:t>fSafetyV</a:t>
            </a:r>
            <a:endParaRPr lang="en-US" sz="1100" dirty="0"/>
          </a:p>
          <a:p>
            <a:r>
              <a:rPr lang="en-US" sz="1100" dirty="0"/>
              <a:t>**</a:t>
            </a:r>
            <a:r>
              <a:rPr lang="en-US" sz="1100" dirty="0" err="1"/>
              <a:t>fPathV</a:t>
            </a:r>
            <a:endParaRPr lang="en-US" sz="1100" dirty="0"/>
          </a:p>
          <a:p>
            <a:r>
              <a:rPr lang="en-US" sz="1100" dirty="0"/>
              <a:t>**</a:t>
            </a:r>
            <a:r>
              <a:rPr lang="en-US" sz="1100" dirty="0" err="1"/>
              <a:t>fNextpath</a:t>
            </a:r>
            <a:endParaRPr lang="en-US" sz="1100" dirty="0"/>
          </a:p>
          <a:p>
            <a:pPr algn="ctr"/>
            <a:endParaRPr lang="en-US" sz="1100" dirty="0"/>
          </a:p>
        </p:txBody>
      </p:sp>
      <p:sp>
        <p:nvSpPr>
          <p:cNvPr id="16" name="Rectangle 15"/>
          <p:cNvSpPr/>
          <p:nvPr/>
        </p:nvSpPr>
        <p:spPr>
          <a:xfrm>
            <a:off x="4267214" y="2127260"/>
            <a:ext cx="2440517" cy="2655359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t" anchorCtr="0"/>
          <a:lstStyle/>
          <a:p>
            <a:pPr algn="ctr"/>
            <a:endParaRPr lang="en-US" sz="1100" dirty="0"/>
          </a:p>
        </p:txBody>
      </p:sp>
      <p:cxnSp>
        <p:nvCxnSpPr>
          <p:cNvPr id="18" name="Straight Connector 17"/>
          <p:cNvCxnSpPr>
            <a:stCxn id="16" idx="0"/>
            <a:endCxn id="16" idx="2"/>
          </p:cNvCxnSpPr>
          <p:nvPr/>
        </p:nvCxnSpPr>
        <p:spPr>
          <a:xfrm>
            <a:off x="5487457" y="2127260"/>
            <a:ext cx="0" cy="26553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71507" y="2127260"/>
            <a:ext cx="0" cy="26553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088590" y="2125136"/>
            <a:ext cx="0" cy="26553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3058" y="2125136"/>
            <a:ext cx="0" cy="2655359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176307" y="2125136"/>
            <a:ext cx="0" cy="2655359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790141" y="2125136"/>
            <a:ext cx="0" cy="2655359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403973" y="2127260"/>
            <a:ext cx="0" cy="2655359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108448" y="1870343"/>
            <a:ext cx="464610" cy="29238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300" dirty="0"/>
              <a:t>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12758" y="1870343"/>
            <a:ext cx="463550" cy="29238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300" dirty="0"/>
              <a:t>40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28721" y="1870343"/>
            <a:ext cx="461435" cy="29238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300" dirty="0"/>
              <a:t>80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29840" y="1870343"/>
            <a:ext cx="474134" cy="29238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300" dirty="0"/>
              <a:t>C0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50021" y="1850251"/>
            <a:ext cx="464610" cy="29238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300" dirty="0"/>
              <a:t>00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271968" y="2129107"/>
            <a:ext cx="1216023" cy="259892"/>
          </a:xfrm>
          <a:prstGeom prst="rect">
            <a:avLst/>
          </a:prstGeom>
          <a:solidFill>
            <a:schemeClr val="accent5">
              <a:lumMod val="75000"/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8" rIns="91436" bIns="45718" rtlCol="0" anchor="ctr"/>
          <a:lstStyle/>
          <a:p>
            <a:r>
              <a:rPr lang="en-US" sz="1100" dirty="0" err="1"/>
              <a:t>fEventV</a:t>
            </a:r>
            <a:endParaRPr lang="en-US" sz="1100" dirty="0"/>
          </a:p>
        </p:txBody>
      </p:sp>
      <p:sp>
        <p:nvSpPr>
          <p:cNvPr id="37" name="Rectangle 36"/>
          <p:cNvSpPr/>
          <p:nvPr/>
        </p:nvSpPr>
        <p:spPr>
          <a:xfrm>
            <a:off x="5491694" y="2135178"/>
            <a:ext cx="1212624" cy="257265"/>
          </a:xfrm>
          <a:prstGeom prst="rect">
            <a:avLst/>
          </a:prstGeom>
          <a:solidFill>
            <a:srgbClr val="FF0000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8" rIns="91436" bIns="45718" rtlCol="0" anchor="ctr"/>
          <a:lstStyle/>
          <a:p>
            <a:r>
              <a:rPr lang="en-US" sz="1100" dirty="0" err="1"/>
              <a:t>fNodeV</a:t>
            </a:r>
            <a:endParaRPr lang="en-US" sz="1100" dirty="0"/>
          </a:p>
        </p:txBody>
      </p:sp>
      <p:sp>
        <p:nvSpPr>
          <p:cNvPr id="38" name="Rectangle 37"/>
          <p:cNvSpPr/>
          <p:nvPr/>
        </p:nvSpPr>
        <p:spPr>
          <a:xfrm>
            <a:off x="4277041" y="2396527"/>
            <a:ext cx="1209879" cy="262756"/>
          </a:xfrm>
          <a:prstGeom prst="rect">
            <a:avLst/>
          </a:prstGeom>
          <a:solidFill>
            <a:schemeClr val="tx2">
              <a:lumMod val="60000"/>
              <a:lumOff val="40000"/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8" rIns="91436" bIns="45718" rtlCol="0" anchor="ctr"/>
          <a:lstStyle/>
          <a:p>
            <a:r>
              <a:rPr lang="en-US" sz="1100" dirty="0" err="1"/>
              <a:t>fParticleV</a:t>
            </a:r>
            <a:endParaRPr lang="en-US" sz="1100" dirty="0"/>
          </a:p>
        </p:txBody>
      </p:sp>
      <p:sp>
        <p:nvSpPr>
          <p:cNvPr id="41" name="Rectangle 40"/>
          <p:cNvSpPr/>
          <p:nvPr/>
        </p:nvSpPr>
        <p:spPr>
          <a:xfrm>
            <a:off x="5483232" y="2402983"/>
            <a:ext cx="1225973" cy="256315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8" rIns="91436" bIns="45718" rtlCol="0" anchor="ctr"/>
          <a:lstStyle/>
          <a:p>
            <a:r>
              <a:rPr lang="en-US" sz="1100" dirty="0"/>
              <a:t>…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272176" y="2665448"/>
            <a:ext cx="1213584" cy="245591"/>
          </a:xfrm>
          <a:prstGeom prst="rect">
            <a:avLst/>
          </a:prstGeom>
          <a:solidFill>
            <a:schemeClr val="accent2">
              <a:lumMod val="75000"/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8" rIns="91436" bIns="45718" rtlCol="0" anchor="ctr"/>
          <a:lstStyle/>
          <a:p>
            <a:r>
              <a:rPr lang="en-US" sz="1100" dirty="0" err="1"/>
              <a:t>fXPosV</a:t>
            </a:r>
            <a:endParaRPr lang="en-US" sz="1100" dirty="0"/>
          </a:p>
        </p:txBody>
      </p:sp>
      <p:sp>
        <p:nvSpPr>
          <p:cNvPr id="43" name="Rectangle 42"/>
          <p:cNvSpPr/>
          <p:nvPr/>
        </p:nvSpPr>
        <p:spPr>
          <a:xfrm>
            <a:off x="5496427" y="2670212"/>
            <a:ext cx="1205997" cy="238288"/>
          </a:xfrm>
          <a:prstGeom prst="rect">
            <a:avLst/>
          </a:prstGeom>
          <a:solidFill>
            <a:srgbClr val="0000FF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8" rIns="91436" bIns="45718" rtlCol="0" anchor="ctr"/>
          <a:lstStyle/>
          <a:p>
            <a:r>
              <a:rPr lang="en-US" sz="1100" dirty="0" err="1"/>
              <a:t>fYPosV</a:t>
            </a:r>
            <a:endParaRPr lang="en-US" sz="1100" dirty="0"/>
          </a:p>
        </p:txBody>
      </p:sp>
      <p:sp>
        <p:nvSpPr>
          <p:cNvPr id="45" name="Rectangle 44"/>
          <p:cNvSpPr/>
          <p:nvPr/>
        </p:nvSpPr>
        <p:spPr>
          <a:xfrm>
            <a:off x="4275690" y="2917911"/>
            <a:ext cx="1206474" cy="261891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8" rIns="91436" bIns="45718" rtlCol="0" anchor="ctr"/>
          <a:lstStyle/>
          <a:p>
            <a:r>
              <a:rPr lang="en-US" sz="1100" dirty="0" err="1"/>
              <a:t>fZPosV</a:t>
            </a:r>
            <a:endParaRPr lang="en-US" sz="1100" dirty="0"/>
          </a:p>
        </p:txBody>
      </p:sp>
      <p:sp>
        <p:nvSpPr>
          <p:cNvPr id="46" name="Rectangle 45"/>
          <p:cNvSpPr/>
          <p:nvPr/>
        </p:nvSpPr>
        <p:spPr>
          <a:xfrm>
            <a:off x="4271454" y="3187155"/>
            <a:ext cx="1203304" cy="265660"/>
          </a:xfrm>
          <a:prstGeom prst="rect">
            <a:avLst/>
          </a:prstGeom>
          <a:solidFill>
            <a:schemeClr val="accent5">
              <a:lumMod val="75000"/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8" rIns="91436" bIns="45718" rtlCol="0" anchor="ctr"/>
          <a:lstStyle/>
          <a:p>
            <a:r>
              <a:rPr lang="en-US" sz="1100" dirty="0" err="1"/>
              <a:t>fSnextV</a:t>
            </a:r>
            <a:endParaRPr lang="en-US" sz="1100" dirty="0"/>
          </a:p>
        </p:txBody>
      </p:sp>
      <p:sp>
        <p:nvSpPr>
          <p:cNvPr id="47" name="Rectangle 46"/>
          <p:cNvSpPr/>
          <p:nvPr/>
        </p:nvSpPr>
        <p:spPr>
          <a:xfrm>
            <a:off x="5493808" y="3185003"/>
            <a:ext cx="1198034" cy="265660"/>
          </a:xfrm>
          <a:prstGeom prst="rect">
            <a:avLst/>
          </a:prstGeom>
          <a:solidFill>
            <a:schemeClr val="accent3">
              <a:lumMod val="75000"/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8" rIns="91436" bIns="45718" rtlCol="0" anchor="ctr"/>
          <a:lstStyle/>
          <a:p>
            <a:r>
              <a:rPr lang="en-US" sz="1100" dirty="0" err="1"/>
              <a:t>fSafetyV</a:t>
            </a:r>
            <a:endParaRPr lang="en-US" sz="1100" dirty="0"/>
          </a:p>
        </p:txBody>
      </p:sp>
      <p:sp>
        <p:nvSpPr>
          <p:cNvPr id="49" name="Rectangle 48"/>
          <p:cNvSpPr/>
          <p:nvPr/>
        </p:nvSpPr>
        <p:spPr>
          <a:xfrm>
            <a:off x="5483221" y="2919091"/>
            <a:ext cx="1212848" cy="253283"/>
          </a:xfrm>
          <a:prstGeom prst="rect">
            <a:avLst/>
          </a:prstGeom>
          <a:solidFill>
            <a:schemeClr val="accent6">
              <a:lumMod val="50000"/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8" rIns="91436" bIns="45718" rtlCol="0" anchor="ctr"/>
          <a:lstStyle/>
          <a:p>
            <a:r>
              <a:rPr lang="en-US" sz="1100" dirty="0"/>
              <a:t>…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275690" y="3457439"/>
            <a:ext cx="1206474" cy="265660"/>
          </a:xfrm>
          <a:prstGeom prst="rect">
            <a:avLst/>
          </a:prstGeom>
          <a:solidFill>
            <a:srgbClr val="0000FF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8" rIns="91436" bIns="45718" rtlCol="0" anchor="ctr"/>
          <a:lstStyle/>
          <a:p>
            <a:r>
              <a:rPr lang="en-US" sz="1100" dirty="0" err="1"/>
              <a:t>fPathV</a:t>
            </a:r>
            <a:endParaRPr lang="en-US" sz="1100" dirty="0"/>
          </a:p>
        </p:txBody>
      </p:sp>
      <p:sp>
        <p:nvSpPr>
          <p:cNvPr id="51" name="Rectangle 50"/>
          <p:cNvSpPr/>
          <p:nvPr/>
        </p:nvSpPr>
        <p:spPr>
          <a:xfrm>
            <a:off x="5491690" y="3457439"/>
            <a:ext cx="1200152" cy="265660"/>
          </a:xfrm>
          <a:prstGeom prst="rect">
            <a:avLst/>
          </a:prstGeom>
          <a:solidFill>
            <a:srgbClr val="FF0000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8" rIns="91436" bIns="45718" rtlCol="0" anchor="ctr"/>
          <a:lstStyle/>
          <a:p>
            <a:r>
              <a:rPr lang="en-US" sz="1100" dirty="0" err="1"/>
              <a:t>fNextpathV</a:t>
            </a:r>
            <a:endParaRPr lang="en-US" sz="1100" dirty="0"/>
          </a:p>
        </p:txBody>
      </p:sp>
      <p:sp>
        <p:nvSpPr>
          <p:cNvPr id="54" name="Rectangle 53"/>
          <p:cNvSpPr/>
          <p:nvPr/>
        </p:nvSpPr>
        <p:spPr>
          <a:xfrm>
            <a:off x="3949699" y="2125155"/>
            <a:ext cx="2758016" cy="21685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91436" tIns="45718" rIns="91436" bIns="45718" rtlCol="0" anchor="t" anchorCtr="0"/>
          <a:lstStyle/>
          <a:p>
            <a:pPr algn="ctr"/>
            <a:r>
              <a:rPr lang="en-US" sz="1300" dirty="0">
                <a:solidFill>
                  <a:srgbClr val="FF0000"/>
                </a:solidFill>
              </a:rPr>
              <a:t>vector  1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949699" y="4282015"/>
            <a:ext cx="2758016" cy="77681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91436" tIns="45718" rIns="91436" bIns="45718" rtlCol="0" anchor="t" anchorCtr="0"/>
          <a:lstStyle/>
          <a:p>
            <a:pPr algn="ctr"/>
            <a:r>
              <a:rPr lang="en-US" sz="1300" dirty="0">
                <a:solidFill>
                  <a:srgbClr val="FF0000"/>
                </a:solidFill>
              </a:rPr>
              <a:t>vector 2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145124" y="1781979"/>
            <a:ext cx="1285487" cy="29238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300" dirty="0" err="1"/>
              <a:t>GeantTrack</a:t>
            </a:r>
            <a:endParaRPr lang="en-US" sz="1300" dirty="0"/>
          </a:p>
        </p:txBody>
      </p:sp>
      <p:sp>
        <p:nvSpPr>
          <p:cNvPr id="75" name="TextBox 74"/>
          <p:cNvSpPr txBox="1"/>
          <p:nvPr/>
        </p:nvSpPr>
        <p:spPr>
          <a:xfrm>
            <a:off x="2538939" y="1795251"/>
            <a:ext cx="1410760" cy="29238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300" dirty="0" err="1"/>
              <a:t>GeantTrack_v</a:t>
            </a:r>
            <a:endParaRPr lang="en-US" sz="1300" dirty="0"/>
          </a:p>
        </p:txBody>
      </p:sp>
      <p:sp>
        <p:nvSpPr>
          <p:cNvPr id="76" name="TextBox 75"/>
          <p:cNvSpPr txBox="1"/>
          <p:nvPr/>
        </p:nvSpPr>
        <p:spPr>
          <a:xfrm rot="5400000">
            <a:off x="1884889" y="3074320"/>
            <a:ext cx="1615016" cy="29238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300" dirty="0"/>
              <a:t>SOA of </a:t>
            </a:r>
            <a:r>
              <a:rPr lang="en-US" sz="1300" dirty="0" err="1">
                <a:solidFill>
                  <a:srgbClr val="FF0000"/>
                </a:solidFill>
              </a:rPr>
              <a:t>fNtracks</a:t>
            </a:r>
            <a:endParaRPr lang="en-US" sz="1300" dirty="0">
              <a:solidFill>
                <a:srgbClr val="FF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415381" y="1678438"/>
            <a:ext cx="2599267" cy="29238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300" dirty="0">
                <a:solidFill>
                  <a:srgbClr val="3366FF"/>
                </a:solidFill>
              </a:rPr>
              <a:t>Contiguous, aligned buffer</a:t>
            </a:r>
          </a:p>
        </p:txBody>
      </p:sp>
      <p:sp>
        <p:nvSpPr>
          <p:cNvPr id="78" name="TextBox 77"/>
          <p:cNvSpPr txBox="1"/>
          <p:nvPr/>
        </p:nvSpPr>
        <p:spPr>
          <a:xfrm rot="5400000">
            <a:off x="-757027" y="3589109"/>
            <a:ext cx="3327751" cy="29238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300" dirty="0"/>
              <a:t>192 bytes + 2*</a:t>
            </a:r>
            <a:r>
              <a:rPr lang="en-US" sz="1300" dirty="0" err="1"/>
              <a:t>sizeof</a:t>
            </a:r>
            <a:r>
              <a:rPr lang="en-US" sz="1300" dirty="0"/>
              <a:t>(</a:t>
            </a:r>
            <a:r>
              <a:rPr lang="en-US" sz="1300" dirty="0" err="1"/>
              <a:t>VolumePath_t</a:t>
            </a:r>
            <a:r>
              <a:rPr lang="en-US" sz="1300" dirty="0"/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31669" y="4857445"/>
            <a:ext cx="1374774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32 tracks ~ 7kBytes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4611" y="5724192"/>
            <a:ext cx="6380020" cy="89254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214303" indent="-214303">
              <a:buFont typeface="Arial"/>
              <a:buChar char="•"/>
            </a:pPr>
            <a:r>
              <a:rPr lang="en-US" sz="1300" dirty="0">
                <a:solidFill>
                  <a:srgbClr val="008000"/>
                </a:solidFill>
              </a:rPr>
              <a:t>Ready to use, SIMD-</a:t>
            </a:r>
            <a:r>
              <a:rPr lang="en-US" sz="1300" dirty="0" err="1">
                <a:solidFill>
                  <a:srgbClr val="008000"/>
                </a:solidFill>
              </a:rPr>
              <a:t>ized</a:t>
            </a:r>
            <a:r>
              <a:rPr lang="en-US" sz="1300" dirty="0">
                <a:solidFill>
                  <a:srgbClr val="008000"/>
                </a:solidFill>
              </a:rPr>
              <a:t>, </a:t>
            </a:r>
            <a:r>
              <a:rPr lang="en-US" sz="1300" dirty="0" err="1">
                <a:solidFill>
                  <a:srgbClr val="008000"/>
                </a:solidFill>
              </a:rPr>
              <a:t>serializable</a:t>
            </a:r>
            <a:endParaRPr lang="en-US" sz="1300" dirty="0">
              <a:solidFill>
                <a:srgbClr val="008000"/>
              </a:solidFill>
            </a:endParaRPr>
          </a:p>
          <a:p>
            <a:pPr marL="214303" indent="-214303">
              <a:buFont typeface="Arial"/>
              <a:buChar char="•"/>
            </a:pPr>
            <a:r>
              <a:rPr lang="en-US" sz="1300" dirty="0">
                <a:solidFill>
                  <a:srgbClr val="FF0000"/>
                </a:solidFill>
              </a:rPr>
              <a:t>Overheads for </a:t>
            </a:r>
            <a:r>
              <a:rPr lang="en-US" sz="1300" dirty="0" err="1">
                <a:solidFill>
                  <a:srgbClr val="FF0000"/>
                </a:solidFill>
              </a:rPr>
              <a:t>basketizing</a:t>
            </a:r>
            <a:r>
              <a:rPr lang="en-US" sz="1300" dirty="0">
                <a:solidFill>
                  <a:srgbClr val="FF0000"/>
                </a:solidFill>
              </a:rPr>
              <a:t>, data copy, reshuffle operations, larger memory footprint</a:t>
            </a:r>
          </a:p>
          <a:p>
            <a:pPr marL="671483" lvl="1" indent="-214303">
              <a:buFont typeface="Arial"/>
              <a:buChar char="•"/>
            </a:pPr>
            <a:r>
              <a:rPr lang="en-US" sz="1300" dirty="0"/>
              <a:t>Morphing AOS-&gt;SOA needed during transport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99" y="5172135"/>
            <a:ext cx="1696896" cy="43088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AOS</a:t>
            </a:r>
          </a:p>
          <a:p>
            <a:r>
              <a:rPr lang="en-US" sz="1100" dirty="0"/>
              <a:t>(xyz)(xyz)(xyz)(xyz)</a:t>
            </a:r>
            <a:r>
              <a:rPr lang="is-IS" sz="1100" dirty="0"/>
              <a:t>…</a:t>
            </a:r>
            <a:endParaRPr lang="en-US" sz="1100" dirty="0"/>
          </a:p>
        </p:txBody>
      </p:sp>
      <p:sp>
        <p:nvSpPr>
          <p:cNvPr id="53" name="TextBox 52"/>
          <p:cNvSpPr txBox="1"/>
          <p:nvPr/>
        </p:nvSpPr>
        <p:spPr>
          <a:xfrm>
            <a:off x="2715683" y="5173239"/>
            <a:ext cx="2460624" cy="43088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SOA (needed for vectorization)</a:t>
            </a:r>
          </a:p>
          <a:p>
            <a:r>
              <a:rPr lang="en-US" sz="1100" dirty="0"/>
              <a:t>(xxx</a:t>
            </a:r>
            <a:r>
              <a:rPr lang="is-IS" sz="1100" dirty="0"/>
              <a:t>…</a:t>
            </a:r>
            <a:r>
              <a:rPr lang="en-US" sz="1100" dirty="0"/>
              <a:t>)(</a:t>
            </a:r>
            <a:r>
              <a:rPr lang="en-US" sz="1100" dirty="0" err="1"/>
              <a:t>yyy</a:t>
            </a:r>
            <a:r>
              <a:rPr lang="is-IS" sz="1100" dirty="0"/>
              <a:t>…</a:t>
            </a:r>
            <a:r>
              <a:rPr lang="en-US" sz="1100" dirty="0"/>
              <a:t>)(</a:t>
            </a:r>
            <a:r>
              <a:rPr lang="en-US" sz="1100" dirty="0" err="1"/>
              <a:t>zzz</a:t>
            </a:r>
            <a:r>
              <a:rPr lang="is-IS" sz="1100" dirty="0"/>
              <a:t>…)</a:t>
            </a:r>
            <a:endParaRPr lang="en-US" sz="11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geant_dev@cern.ch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C28BE-B2F8-B543-9B1E-901CC7767791}" type="slidenum">
              <a:rPr lang="en-US" smtClean="0"/>
              <a:t>50</a:t>
            </a:fld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265387" y="4298955"/>
            <a:ext cx="1216023" cy="259892"/>
          </a:xfrm>
          <a:prstGeom prst="rect">
            <a:avLst/>
          </a:prstGeom>
          <a:solidFill>
            <a:schemeClr val="accent5">
              <a:lumMod val="75000"/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8" rIns="91436" bIns="45718" rtlCol="0" anchor="ctr"/>
          <a:lstStyle/>
          <a:p>
            <a:r>
              <a:rPr lang="en-US" sz="1100" dirty="0" err="1"/>
              <a:t>fEventV</a:t>
            </a:r>
            <a:endParaRPr lang="en-US" sz="1100" dirty="0"/>
          </a:p>
        </p:txBody>
      </p:sp>
      <p:sp>
        <p:nvSpPr>
          <p:cNvPr id="62" name="Rectangle 61"/>
          <p:cNvSpPr/>
          <p:nvPr/>
        </p:nvSpPr>
        <p:spPr>
          <a:xfrm>
            <a:off x="5486513" y="4301382"/>
            <a:ext cx="1212624" cy="257265"/>
          </a:xfrm>
          <a:prstGeom prst="rect">
            <a:avLst/>
          </a:prstGeom>
          <a:solidFill>
            <a:srgbClr val="FF0000">
              <a:alpha val="4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8" rIns="91436" bIns="45718" rtlCol="0" anchor="ctr"/>
          <a:lstStyle/>
          <a:p>
            <a:r>
              <a:rPr lang="en-US" sz="1100" dirty="0" err="1"/>
              <a:t>fNodeV</a:t>
            </a:r>
            <a:endParaRPr lang="en-US" sz="1100" dirty="0"/>
          </a:p>
        </p:txBody>
      </p:sp>
      <p:sp>
        <p:nvSpPr>
          <p:cNvPr id="63" name="TextBox 62"/>
          <p:cNvSpPr txBox="1"/>
          <p:nvPr/>
        </p:nvSpPr>
        <p:spPr>
          <a:xfrm>
            <a:off x="7265604" y="2277448"/>
            <a:ext cx="1696896" cy="144654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AOSOA considered also (more cache friendly):</a:t>
            </a:r>
          </a:p>
          <a:p>
            <a:endParaRPr lang="en-US" sz="1100" dirty="0">
              <a:solidFill>
                <a:srgbClr val="C00000"/>
              </a:solidFill>
            </a:endParaRPr>
          </a:p>
          <a:p>
            <a:r>
              <a:rPr lang="en-US" sz="1100" dirty="0">
                <a:solidFill>
                  <a:srgbClr val="C00000"/>
                </a:solidFill>
              </a:rPr>
              <a:t>{(</a:t>
            </a:r>
            <a:r>
              <a:rPr lang="en-US" sz="1100" dirty="0" err="1">
                <a:solidFill>
                  <a:srgbClr val="C00000"/>
                </a:solidFill>
              </a:rPr>
              <a:t>xxxx</a:t>
            </a:r>
            <a:r>
              <a:rPr lang="en-US" sz="1100" dirty="0">
                <a:solidFill>
                  <a:srgbClr val="C00000"/>
                </a:solidFill>
              </a:rPr>
              <a:t>)(</a:t>
            </a:r>
            <a:r>
              <a:rPr lang="en-US" sz="1100" dirty="0" err="1">
                <a:solidFill>
                  <a:srgbClr val="C00000"/>
                </a:solidFill>
              </a:rPr>
              <a:t>yyyy</a:t>
            </a:r>
            <a:r>
              <a:rPr lang="en-US" sz="1100" dirty="0">
                <a:solidFill>
                  <a:srgbClr val="C00000"/>
                </a:solidFill>
              </a:rPr>
              <a:t>)(zzzz)},</a:t>
            </a:r>
          </a:p>
          <a:p>
            <a:r>
              <a:rPr lang="en-US" sz="1100" dirty="0">
                <a:solidFill>
                  <a:srgbClr val="C00000"/>
                </a:solidFill>
              </a:rPr>
              <a:t>{(</a:t>
            </a:r>
            <a:r>
              <a:rPr lang="en-US" sz="1100" dirty="0" err="1">
                <a:solidFill>
                  <a:srgbClr val="C00000"/>
                </a:solidFill>
              </a:rPr>
              <a:t>xxxx</a:t>
            </a:r>
            <a:r>
              <a:rPr lang="en-US" sz="1100" dirty="0">
                <a:solidFill>
                  <a:srgbClr val="C00000"/>
                </a:solidFill>
              </a:rPr>
              <a:t>)(</a:t>
            </a:r>
            <a:r>
              <a:rPr lang="en-US" sz="1100" dirty="0" err="1">
                <a:solidFill>
                  <a:srgbClr val="C00000"/>
                </a:solidFill>
              </a:rPr>
              <a:t>yyyy</a:t>
            </a:r>
            <a:r>
              <a:rPr lang="en-US" sz="1100" dirty="0">
                <a:solidFill>
                  <a:srgbClr val="C00000"/>
                </a:solidFill>
              </a:rPr>
              <a:t>)(zzzz)},</a:t>
            </a:r>
          </a:p>
          <a:p>
            <a:r>
              <a:rPr lang="is-IS" sz="1100" dirty="0">
                <a:solidFill>
                  <a:srgbClr val="C00000"/>
                </a:solidFill>
              </a:rPr>
              <a:t>…</a:t>
            </a:r>
            <a:endParaRPr lang="en-US" sz="1100" dirty="0">
              <a:solidFill>
                <a:srgbClr val="C00000"/>
              </a:solidFill>
            </a:endParaRPr>
          </a:p>
          <a:p>
            <a:endParaRPr lang="en-US" sz="11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29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of tracks / actions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61103" y="6492894"/>
            <a:ext cx="1298863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geant-dev@cern.ch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7010400" y="18892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October 2016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120" y="2026920"/>
            <a:ext cx="1432560" cy="518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Century Gothic"/>
              </a:rPr>
              <a:t>Basketizer</a:t>
            </a:r>
            <a:endParaRPr lang="en-US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7920" y="2141220"/>
            <a:ext cx="1432560" cy="2895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>
              <a:solidFill>
                <a:srgbClr val="0070C0"/>
              </a:solidFill>
              <a:latin typeface="Century Gothic"/>
            </a:endParaRPr>
          </a:p>
        </p:txBody>
      </p:sp>
      <p:sp>
        <p:nvSpPr>
          <p:cNvPr id="9" name="Oval 8"/>
          <p:cNvSpPr/>
          <p:nvPr/>
        </p:nvSpPr>
        <p:spPr>
          <a:xfrm>
            <a:off x="2514600" y="21717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505200" y="21717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49880" y="2171700"/>
            <a:ext cx="228600" cy="228600"/>
          </a:xfrm>
          <a:prstGeom prst="ellipse">
            <a:avLst/>
          </a:prstGeom>
          <a:solidFill>
            <a:srgbClr val="FEBCB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69920" y="2171700"/>
            <a:ext cx="228600" cy="228600"/>
          </a:xfrm>
          <a:prstGeom prst="ellipse">
            <a:avLst/>
          </a:prstGeom>
          <a:solidFill>
            <a:srgbClr val="FEBCB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14" name="Straight Arrow Connector 13"/>
          <p:cNvCxnSpPr>
            <a:endCxn id="70" idx="0"/>
          </p:cNvCxnSpPr>
          <p:nvPr/>
        </p:nvCxnSpPr>
        <p:spPr>
          <a:xfrm>
            <a:off x="1012685" y="2546667"/>
            <a:ext cx="783" cy="2575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6"/>
            <a:endCxn id="24" idx="1"/>
          </p:cNvCxnSpPr>
          <p:nvPr/>
        </p:nvCxnSpPr>
        <p:spPr>
          <a:xfrm>
            <a:off x="3733801" y="2286020"/>
            <a:ext cx="1107440" cy="17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841240" y="2028663"/>
            <a:ext cx="1432560" cy="518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Century Gothic"/>
              </a:rPr>
              <a:t>Flow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  <a:latin typeface="Century Gothic"/>
              </a:rPr>
              <a:t>Controller</a:t>
            </a:r>
            <a:endParaRPr lang="en-US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48960" y="3718859"/>
            <a:ext cx="1432560" cy="518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Century Gothic"/>
              </a:rPr>
              <a:t>Geometry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  <a:latin typeface="Century Gothic"/>
              </a:rPr>
              <a:t>Interfaces</a:t>
            </a:r>
            <a:endParaRPr lang="en-US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02100" y="3718859"/>
            <a:ext cx="1363980" cy="518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Century Gothic"/>
              </a:rPr>
              <a:t>Physics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Century Gothic"/>
              </a:rPr>
              <a:t>(propose step)</a:t>
            </a:r>
          </a:p>
        </p:txBody>
      </p:sp>
      <p:cxnSp>
        <p:nvCxnSpPr>
          <p:cNvPr id="30" name="Straight Arrow Connector 29"/>
          <p:cNvCxnSpPr>
            <a:stCxn id="48" idx="2"/>
            <a:endCxn id="28" idx="0"/>
          </p:cNvCxnSpPr>
          <p:nvPr/>
        </p:nvCxnSpPr>
        <p:spPr>
          <a:xfrm>
            <a:off x="5557520" y="3363980"/>
            <a:ext cx="807720" cy="3548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48" idx="2"/>
            <a:endCxn id="29" idx="0"/>
          </p:cNvCxnSpPr>
          <p:nvPr/>
        </p:nvCxnSpPr>
        <p:spPr>
          <a:xfrm flipH="1">
            <a:off x="4784090" y="3363980"/>
            <a:ext cx="773430" cy="3548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4841240" y="2845821"/>
            <a:ext cx="1432560" cy="518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Century Gothic"/>
              </a:rPr>
              <a:t>Transport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Century Gothic"/>
              </a:rPr>
              <a:t>m</a:t>
            </a:r>
            <a:r>
              <a:rPr lang="en-US" dirty="0" smtClean="0">
                <a:solidFill>
                  <a:srgbClr val="002060"/>
                </a:solidFill>
                <a:latin typeface="Century Gothic"/>
              </a:rPr>
              <a:t>anager</a:t>
            </a:r>
            <a:endParaRPr lang="en-US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780280" y="4591897"/>
            <a:ext cx="1554480" cy="518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Century Gothic"/>
              </a:rPr>
              <a:t>Field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  <a:latin typeface="Century Gothic"/>
              </a:rPr>
              <a:t>Propagator</a:t>
            </a:r>
            <a:endParaRPr lang="en-US" dirty="0">
              <a:solidFill>
                <a:srgbClr val="002060"/>
              </a:solidFill>
              <a:latin typeface="Century Gothic"/>
            </a:endParaRPr>
          </a:p>
        </p:txBody>
      </p:sp>
      <p:cxnSp>
        <p:nvCxnSpPr>
          <p:cNvPr id="64" name="Straight Arrow Connector 63"/>
          <p:cNvCxnSpPr>
            <a:stCxn id="29" idx="2"/>
            <a:endCxn id="63" idx="0"/>
          </p:cNvCxnSpPr>
          <p:nvPr/>
        </p:nvCxnSpPr>
        <p:spPr>
          <a:xfrm>
            <a:off x="4784090" y="4237036"/>
            <a:ext cx="773430" cy="3548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28" idx="2"/>
            <a:endCxn id="63" idx="0"/>
          </p:cNvCxnSpPr>
          <p:nvPr/>
        </p:nvCxnSpPr>
        <p:spPr>
          <a:xfrm flipH="1">
            <a:off x="5557520" y="4237036"/>
            <a:ext cx="807720" cy="3548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579120" y="2804178"/>
            <a:ext cx="868680" cy="5598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mtClean="0">
                <a:solidFill>
                  <a:srgbClr val="002060"/>
                </a:solidFill>
                <a:latin typeface="Century Gothic"/>
              </a:rPr>
              <a:t>Filters</a:t>
            </a:r>
            <a:endParaRPr lang="en-US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451147" y="2804175"/>
            <a:ext cx="723900" cy="2595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1200">
                <a:solidFill>
                  <a:srgbClr val="002060"/>
                </a:solidFill>
                <a:latin typeface="Century Gothic"/>
              </a:rPr>
              <a:t>Geom</a:t>
            </a:r>
            <a:endParaRPr lang="en-US" sz="1200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453576" y="3063259"/>
            <a:ext cx="721479" cy="3007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Century Gothic"/>
              </a:rPr>
              <a:t>(Fast)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Century Gothic"/>
              </a:rPr>
              <a:t>Phys</a:t>
            </a:r>
          </a:p>
        </p:txBody>
      </p:sp>
      <p:cxnSp>
        <p:nvCxnSpPr>
          <p:cNvPr id="77" name="Straight Arrow Connector 76"/>
          <p:cNvCxnSpPr>
            <a:stCxn id="71" idx="3"/>
            <a:endCxn id="8" idx="1"/>
          </p:cNvCxnSpPr>
          <p:nvPr/>
        </p:nvCxnSpPr>
        <p:spPr>
          <a:xfrm flipV="1">
            <a:off x="2175050" y="2286015"/>
            <a:ext cx="232873" cy="6479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2407920" y="3622663"/>
            <a:ext cx="1432560" cy="2895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>
              <a:solidFill>
                <a:srgbClr val="0070C0"/>
              </a:solidFill>
              <a:latin typeface="Century Gothic"/>
            </a:endParaRPr>
          </a:p>
        </p:txBody>
      </p:sp>
      <p:cxnSp>
        <p:nvCxnSpPr>
          <p:cNvPr id="81" name="Straight Arrow Connector 80"/>
          <p:cNvCxnSpPr>
            <a:stCxn id="73" idx="3"/>
            <a:endCxn id="80" idx="1"/>
          </p:cNvCxnSpPr>
          <p:nvPr/>
        </p:nvCxnSpPr>
        <p:spPr>
          <a:xfrm>
            <a:off x="2175046" y="3213623"/>
            <a:ext cx="232874" cy="5538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2497508" y="3658056"/>
            <a:ext cx="228600" cy="2286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3488108" y="3658056"/>
            <a:ext cx="228600" cy="2286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2832788" y="3658056"/>
            <a:ext cx="228600" cy="228600"/>
          </a:xfrm>
          <a:prstGeom prst="ellipse">
            <a:avLst/>
          </a:prstGeom>
          <a:solidFill>
            <a:srgbClr val="FEBCB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3152828" y="3658056"/>
            <a:ext cx="228600" cy="228600"/>
          </a:xfrm>
          <a:prstGeom prst="ellipse">
            <a:avLst/>
          </a:prstGeom>
          <a:solidFill>
            <a:srgbClr val="FEBCB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07579" y="5344151"/>
            <a:ext cx="1904589" cy="8433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Century Gothic"/>
              </a:rPr>
              <a:t>Physics actions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Century Gothic"/>
              </a:rPr>
              <a:t>(along step, post step, at rest)</a:t>
            </a:r>
          </a:p>
        </p:txBody>
      </p:sp>
      <p:cxnSp>
        <p:nvCxnSpPr>
          <p:cNvPr id="90" name="Elbow Connector 89"/>
          <p:cNvCxnSpPr>
            <a:stCxn id="86" idx="4"/>
            <a:endCxn id="89" idx="1"/>
          </p:cNvCxnSpPr>
          <p:nvPr/>
        </p:nvCxnSpPr>
        <p:spPr>
          <a:xfrm rot="16200000" flipH="1">
            <a:off x="3165410" y="4323666"/>
            <a:ext cx="1879183" cy="1005162"/>
          </a:xfrm>
          <a:prstGeom prst="bentConnector2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63" idx="2"/>
            <a:endCxn id="89" idx="0"/>
          </p:cNvCxnSpPr>
          <p:nvPr/>
        </p:nvCxnSpPr>
        <p:spPr>
          <a:xfrm>
            <a:off x="5557524" y="5110075"/>
            <a:ext cx="2345" cy="2340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Rectangle 99"/>
          <p:cNvSpPr/>
          <p:nvPr/>
        </p:nvSpPr>
        <p:spPr>
          <a:xfrm>
            <a:off x="444501" y="1890196"/>
            <a:ext cx="1856740" cy="2449544"/>
          </a:xfrm>
          <a:prstGeom prst="rect">
            <a:avLst/>
          </a:prstGeom>
          <a:noFill/>
          <a:ln w="12700"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b" anchorCtr="0"/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Century Gothic"/>
              </a:rPr>
              <a:t>Scheduler</a:t>
            </a:r>
            <a:endParaRPr lang="en-US" dirty="0">
              <a:solidFill>
                <a:srgbClr val="0070C0"/>
              </a:solidFill>
              <a:latin typeface="Century Gothic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918056" y="1890215"/>
            <a:ext cx="3308244" cy="4648063"/>
          </a:xfrm>
          <a:prstGeom prst="rect">
            <a:avLst/>
          </a:prstGeom>
          <a:noFill/>
          <a:ln w="12700"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b" anchorCtr="0"/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Century Gothic"/>
              </a:rPr>
              <a:t>Workload manager</a:t>
            </a:r>
            <a:endParaRPr lang="en-US" dirty="0">
              <a:solidFill>
                <a:srgbClr val="0070C0"/>
              </a:solidFill>
              <a:latin typeface="Century Gothic"/>
            </a:endParaRPr>
          </a:p>
        </p:txBody>
      </p:sp>
      <p:cxnSp>
        <p:nvCxnSpPr>
          <p:cNvPr id="105" name="Straight Arrow Connector 104"/>
          <p:cNvCxnSpPr>
            <a:stCxn id="24" idx="2"/>
            <a:endCxn id="48" idx="0"/>
          </p:cNvCxnSpPr>
          <p:nvPr/>
        </p:nvCxnSpPr>
        <p:spPr>
          <a:xfrm>
            <a:off x="5557520" y="2546840"/>
            <a:ext cx="0" cy="2989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Rectangle 107"/>
          <p:cNvSpPr/>
          <p:nvPr/>
        </p:nvSpPr>
        <p:spPr>
          <a:xfrm>
            <a:off x="460059" y="5014035"/>
            <a:ext cx="1856740" cy="1553824"/>
          </a:xfrm>
          <a:prstGeom prst="rect">
            <a:avLst/>
          </a:prstGeom>
          <a:noFill/>
          <a:ln w="12700"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b" anchorCtr="0"/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Century Gothic"/>
              </a:rPr>
              <a:t>User application</a:t>
            </a:r>
            <a:endParaRPr lang="en-US" dirty="0">
              <a:solidFill>
                <a:srgbClr val="0070C0"/>
              </a:solidFill>
              <a:latin typeface="Century Gothic"/>
            </a:endParaRPr>
          </a:p>
        </p:txBody>
      </p:sp>
      <p:cxnSp>
        <p:nvCxnSpPr>
          <p:cNvPr id="110" name="Elbow Connector 109"/>
          <p:cNvCxnSpPr>
            <a:endCxn id="100" idx="2"/>
          </p:cNvCxnSpPr>
          <p:nvPr/>
        </p:nvCxnSpPr>
        <p:spPr>
          <a:xfrm rot="10800000">
            <a:off x="1372872" y="4339762"/>
            <a:ext cx="2550160" cy="347657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H="1">
            <a:off x="2316799" y="6286247"/>
            <a:ext cx="161327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611187" y="5303420"/>
            <a:ext cx="1554480" cy="5181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Century Gothic"/>
              </a:rPr>
              <a:t>User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  <a:latin typeface="Century Gothic"/>
              </a:rPr>
              <a:t>actions</a:t>
            </a:r>
            <a:endParaRPr lang="en-US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2530080" y="2658233"/>
            <a:ext cx="1114372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lear Sans" charset="0"/>
                <a:ea typeface="Clear Sans" charset="0"/>
                <a:cs typeface="Clear Sans" charset="0"/>
              </a:rPr>
              <a:t>concurrent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  <a:latin typeface="Clear Sans" charset="0"/>
                <a:ea typeface="Clear Sans" charset="0"/>
                <a:cs typeface="Clear Sans" charset="0"/>
              </a:rPr>
              <a:t>queues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7442738" y="4980699"/>
            <a:ext cx="1471083" cy="1553824"/>
          </a:xfrm>
          <a:prstGeom prst="rect">
            <a:avLst/>
          </a:prstGeom>
          <a:noFill/>
          <a:ln w="12700"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b" anchorCtr="0"/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Century Gothic"/>
              </a:rPr>
              <a:t>Concurrent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  <a:latin typeface="Century Gothic"/>
              </a:rPr>
              <a:t>I/O</a:t>
            </a:r>
            <a:endParaRPr lang="en-US" dirty="0">
              <a:solidFill>
                <a:srgbClr val="0070C0"/>
              </a:solidFill>
              <a:latin typeface="Century Gothic"/>
            </a:endParaRPr>
          </a:p>
        </p:txBody>
      </p:sp>
      <p:sp>
        <p:nvSpPr>
          <p:cNvPr id="132" name="Can 131"/>
          <p:cNvSpPr/>
          <p:nvPr/>
        </p:nvSpPr>
        <p:spPr>
          <a:xfrm>
            <a:off x="7522330" y="5037699"/>
            <a:ext cx="621611" cy="681684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entury Gothic"/>
              </a:rPr>
              <a:t>Hits</a:t>
            </a:r>
          </a:p>
        </p:txBody>
      </p:sp>
      <p:sp>
        <p:nvSpPr>
          <p:cNvPr id="133" name="Can 132"/>
          <p:cNvSpPr/>
          <p:nvPr/>
        </p:nvSpPr>
        <p:spPr>
          <a:xfrm>
            <a:off x="8248771" y="5037699"/>
            <a:ext cx="621611" cy="681684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entury Gothic"/>
              </a:rPr>
              <a:t>MC truth</a:t>
            </a:r>
          </a:p>
        </p:txBody>
      </p:sp>
      <p:cxnSp>
        <p:nvCxnSpPr>
          <p:cNvPr id="135" name="Straight Arrow Connector 134"/>
          <p:cNvCxnSpPr>
            <a:endCxn id="131" idx="1"/>
          </p:cNvCxnSpPr>
          <p:nvPr/>
        </p:nvCxnSpPr>
        <p:spPr>
          <a:xfrm>
            <a:off x="7259866" y="5755219"/>
            <a:ext cx="182879" cy="24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7349598" y="2026920"/>
            <a:ext cx="1564216" cy="518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Century Gothic"/>
              </a:rPr>
              <a:t>Event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  <a:latin typeface="Century Gothic"/>
              </a:rPr>
              <a:t>Server</a:t>
            </a:r>
            <a:endParaRPr lang="en-US" dirty="0">
              <a:solidFill>
                <a:srgbClr val="002060"/>
              </a:solidFill>
              <a:latin typeface="Century Gothic"/>
            </a:endParaRPr>
          </a:p>
        </p:txBody>
      </p:sp>
      <p:cxnSp>
        <p:nvCxnSpPr>
          <p:cNvPr id="50" name="Straight Arrow Connector 49"/>
          <p:cNvCxnSpPr>
            <a:stCxn id="49" idx="1"/>
            <a:endCxn id="24" idx="3"/>
          </p:cNvCxnSpPr>
          <p:nvPr/>
        </p:nvCxnSpPr>
        <p:spPr>
          <a:xfrm flipH="1">
            <a:off x="6273809" y="2286020"/>
            <a:ext cx="1075797" cy="17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6964574" y="202322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2895600" y="597203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895601" y="4820879"/>
            <a:ext cx="257228" cy="177935"/>
            <a:chOff x="2895600" y="4820859"/>
            <a:chExt cx="257228" cy="17793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2895600" y="4820859"/>
              <a:ext cx="2572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895600" y="4880460"/>
              <a:ext cx="2572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895600" y="4943003"/>
              <a:ext cx="2572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895600" y="4998794"/>
              <a:ext cx="2572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580094" y="3439733"/>
            <a:ext cx="426720" cy="218329"/>
            <a:chOff x="6580094" y="3439727"/>
            <a:chExt cx="426720" cy="218329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6580094" y="3439727"/>
              <a:ext cx="0" cy="2183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641054" y="3439727"/>
              <a:ext cx="0" cy="2183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702014" y="3439727"/>
              <a:ext cx="0" cy="2183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762974" y="3439727"/>
              <a:ext cx="0" cy="2183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6823934" y="3439727"/>
              <a:ext cx="0" cy="21832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6884894" y="3439727"/>
              <a:ext cx="0" cy="21832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6945854" y="3439727"/>
              <a:ext cx="0" cy="2183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7006814" y="3439727"/>
              <a:ext cx="0" cy="2183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224244" y="3439733"/>
            <a:ext cx="426720" cy="218329"/>
            <a:chOff x="4224244" y="3439727"/>
            <a:chExt cx="426720" cy="218329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4224244" y="3439727"/>
              <a:ext cx="0" cy="2183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4285204" y="3439727"/>
              <a:ext cx="0" cy="2183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4346164" y="3439727"/>
              <a:ext cx="0" cy="218329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4407124" y="3439727"/>
              <a:ext cx="0" cy="218329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4468084" y="3439727"/>
              <a:ext cx="0" cy="218329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4529044" y="3439727"/>
              <a:ext cx="0" cy="218329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4590004" y="3439727"/>
              <a:ext cx="0" cy="2183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4650964" y="3439727"/>
              <a:ext cx="0" cy="2183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3910476" y="3178795"/>
            <a:ext cx="930779" cy="24621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000">
                <a:solidFill>
                  <a:prstClr val="black"/>
                </a:solidFill>
                <a:latin typeface="Century Gothic"/>
              </a:rPr>
              <a:t>Physics SOA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256655" y="3169850"/>
            <a:ext cx="1163730" cy="24621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000">
                <a:solidFill>
                  <a:prstClr val="black"/>
                </a:solidFill>
                <a:latin typeface="Century Gothic"/>
              </a:rPr>
              <a:t>Geometry SOA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308836" y="1827224"/>
            <a:ext cx="1572460" cy="27699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lear Sans" charset="0"/>
                <a:ea typeface="Clear Sans" charset="0"/>
                <a:cs typeface="Clear Sans" charset="0"/>
              </a:rPr>
              <a:t>geometry baskets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359715" y="3864400"/>
            <a:ext cx="1300399" cy="27699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Clear Sans" charset="0"/>
                <a:ea typeface="Clear Sans" charset="0"/>
                <a:cs typeface="Clear Sans" charset="0"/>
              </a:rPr>
              <a:t>physics baskets</a:t>
            </a:r>
            <a:endParaRPr lang="en-US" sz="1200" dirty="0">
              <a:solidFill>
                <a:prstClr val="black"/>
              </a:solidFill>
              <a:latin typeface="Clear Sans" charset="0"/>
              <a:ea typeface="Clear Sans" charset="0"/>
              <a:cs typeface="Clear Sans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464211" y="3318528"/>
            <a:ext cx="1275715" cy="27699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200">
                <a:solidFill>
                  <a:srgbClr val="FF0000"/>
                </a:solidFill>
                <a:latin typeface="Clear Sans" charset="0"/>
                <a:ea typeface="Clear Sans" charset="0"/>
                <a:cs typeface="Clear Sans" charset="0"/>
              </a:rPr>
              <a:t>in development</a:t>
            </a:r>
            <a:endParaRPr lang="en-US" sz="1200" dirty="0">
              <a:solidFill>
                <a:srgbClr val="FF0000"/>
              </a:solidFill>
              <a:latin typeface="Clear Sans" charset="0"/>
              <a:ea typeface="Clear Sans" charset="0"/>
              <a:cs typeface="Clear Sans" charset="0"/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 flipV="1">
            <a:off x="2353558" y="6377940"/>
            <a:ext cx="1555502" cy="56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7349596" y="2746252"/>
            <a:ext cx="1554480" cy="5181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mtClean="0">
                <a:solidFill>
                  <a:srgbClr val="002060"/>
                </a:solidFill>
                <a:latin typeface="Century Gothic"/>
              </a:rPr>
              <a:t>Primary generator</a:t>
            </a:r>
            <a:endParaRPr lang="en-US" dirty="0">
              <a:solidFill>
                <a:srgbClr val="002060"/>
              </a:solidFill>
              <a:latin typeface="Century Gothic"/>
            </a:endParaRPr>
          </a:p>
        </p:txBody>
      </p:sp>
      <p:cxnSp>
        <p:nvCxnSpPr>
          <p:cNvPr id="102" name="Straight Arrow Connector 101"/>
          <p:cNvCxnSpPr>
            <a:stCxn id="99" idx="0"/>
            <a:endCxn id="49" idx="2"/>
          </p:cNvCxnSpPr>
          <p:nvPr/>
        </p:nvCxnSpPr>
        <p:spPr>
          <a:xfrm flipV="1">
            <a:off x="8126846" y="2545083"/>
            <a:ext cx="4869" cy="2011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/>
          <p:cNvCxnSpPr>
            <a:stCxn id="63" idx="1"/>
            <a:endCxn id="100" idx="3"/>
          </p:cNvCxnSpPr>
          <p:nvPr/>
        </p:nvCxnSpPr>
        <p:spPr>
          <a:xfrm rot="10800000">
            <a:off x="2301241" y="3114978"/>
            <a:ext cx="2479040" cy="1736009"/>
          </a:xfrm>
          <a:prstGeom prst="bentConnector3">
            <a:avLst>
              <a:gd name="adj1" fmla="val 32480"/>
            </a:avLst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>
            <a:off x="4037332" y="4391836"/>
            <a:ext cx="257228" cy="177935"/>
            <a:chOff x="2895600" y="4820859"/>
            <a:chExt cx="257228" cy="177935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2895600" y="4820859"/>
              <a:ext cx="25722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2895600" y="4880460"/>
              <a:ext cx="25722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2895600" y="4943003"/>
              <a:ext cx="25722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2895600" y="4998794"/>
              <a:ext cx="25722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Oval 111"/>
          <p:cNvSpPr/>
          <p:nvPr/>
        </p:nvSpPr>
        <p:spPr>
          <a:xfrm>
            <a:off x="4032250" y="5466019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2814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GeantV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6884122" y="1121438"/>
            <a:ext cx="2133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dirty="0" smtClean="0"/>
              <a:t>October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geant-dev@cern.ch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14" y="1959638"/>
            <a:ext cx="3086651" cy="45786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t" anchorCtr="0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CORE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89254" y="4676186"/>
            <a:ext cx="2148840" cy="10823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GEOMETRY NAVIGATION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89254" y="3245501"/>
            <a:ext cx="2148840" cy="10823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PHYSICS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4555" y="3245501"/>
            <a:ext cx="2148840" cy="10823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USER APPLICATION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4555" y="4676182"/>
            <a:ext cx="2148840" cy="10823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EVENT GENERATOR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0" y="3624619"/>
            <a:ext cx="3086650" cy="431029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EVENT SERVER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14" y="4055646"/>
            <a:ext cx="1541929" cy="431029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BASKETIZER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92735" y="4055646"/>
            <a:ext cx="1541929" cy="431029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SCHEDULER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0" y="5087830"/>
            <a:ext cx="3086650" cy="431029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CONCURRENCY SERVICES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00" y="2612782"/>
            <a:ext cx="3086650" cy="431029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RUN MANAGER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0" y="3064246"/>
            <a:ext cx="3086650" cy="431029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CONFIGURATION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14" y="5538074"/>
            <a:ext cx="1541929" cy="431029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VecCore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92735" y="5539362"/>
            <a:ext cx="1541929" cy="431029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BACKENDS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48000" y="6104898"/>
            <a:ext cx="3086650" cy="431029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CONCURRENT I/O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23" name="Straight Arrow Connector 22"/>
          <p:cNvCxnSpPr>
            <a:stCxn id="12" idx="1"/>
            <a:endCxn id="9" idx="3"/>
          </p:cNvCxnSpPr>
          <p:nvPr/>
        </p:nvCxnSpPr>
        <p:spPr>
          <a:xfrm flipH="1" flipV="1">
            <a:off x="2693397" y="3786695"/>
            <a:ext cx="354604" cy="484452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2" idx="1"/>
            <a:endCxn id="10" idx="3"/>
          </p:cNvCxnSpPr>
          <p:nvPr/>
        </p:nvCxnSpPr>
        <p:spPr>
          <a:xfrm flipH="1">
            <a:off x="2693397" y="4271145"/>
            <a:ext cx="354604" cy="946216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3" idx="3"/>
            <a:endCxn id="8" idx="1"/>
          </p:cNvCxnSpPr>
          <p:nvPr/>
        </p:nvCxnSpPr>
        <p:spPr>
          <a:xfrm flipV="1">
            <a:off x="6134652" y="3786695"/>
            <a:ext cx="354604" cy="484452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3" idx="3"/>
            <a:endCxn id="7" idx="1"/>
          </p:cNvCxnSpPr>
          <p:nvPr/>
        </p:nvCxnSpPr>
        <p:spPr>
          <a:xfrm>
            <a:off x="6134652" y="4271166"/>
            <a:ext cx="354604" cy="946217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3048000" y="4503298"/>
            <a:ext cx="3086650" cy="431029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PROPAGATOR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335896" y="4839528"/>
            <a:ext cx="2681833" cy="755682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335904" y="3408854"/>
            <a:ext cx="2681833" cy="755682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846760" y="4055645"/>
            <a:ext cx="3287898" cy="447653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54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</a:t>
            </a:r>
            <a:r>
              <a:rPr lang="en-US" dirty="0" smtClean="0"/>
              <a:t>portable code </a:t>
            </a:r>
            <a:r>
              <a:rPr lang="en-US" dirty="0" smtClean="0"/>
              <a:t>for ‘vectors’/baskets: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Part </a:t>
            </a:r>
            <a:r>
              <a:rPr lang="en-US" dirty="0" smtClean="0"/>
              <a:t>1: </a:t>
            </a:r>
            <a:r>
              <a:rPr lang="en-US" dirty="0" smtClean="0"/>
              <a:t>‘Core’ and Geometry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one geometry shape to a full detector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geant-dev@cern.ch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8" name="Date Placeholder 2"/>
          <p:cNvSpPr txBox="1">
            <a:spLocks/>
          </p:cNvSpPr>
          <p:nvPr/>
        </p:nvSpPr>
        <p:spPr>
          <a:xfrm>
            <a:off x="6732494" y="284221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r" defTabSz="914360" rtl="0" eaLnBrk="1" latinLnBrk="0" hangingPunct="1"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180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80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8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 November 2016</a:t>
            </a:r>
            <a:endParaRPr lang="en-US" sz="14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26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0" y="570700"/>
            <a:ext cx="8913900" cy="91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	SIMD Programming Models</a:t>
            </a:r>
          </a:p>
        </p:txBody>
      </p:sp>
      <p:sp>
        <p:nvSpPr>
          <p:cNvPr id="266" name="Shape 266"/>
          <p:cNvSpPr txBox="1">
            <a:spLocks noGrp="1"/>
          </p:cNvSpPr>
          <p:nvPr>
            <p:ph type="sldNum" idx="12"/>
          </p:nvPr>
        </p:nvSpPr>
        <p:spPr>
          <a:xfrm>
            <a:off x="8789225" y="6674975"/>
            <a:ext cx="386100" cy="1830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  <p:grpSp>
        <p:nvGrpSpPr>
          <p:cNvPr id="267" name="Shape 267"/>
          <p:cNvGrpSpPr/>
          <p:nvPr/>
        </p:nvGrpSpPr>
        <p:grpSpPr>
          <a:xfrm>
            <a:off x="4344056" y="1658649"/>
            <a:ext cx="3745823" cy="4578158"/>
            <a:chOff x="4801300" y="1733830"/>
            <a:chExt cx="3099308" cy="3975476"/>
          </a:xfrm>
        </p:grpSpPr>
        <p:sp>
          <p:nvSpPr>
            <p:cNvPr id="268" name="Shape 268"/>
            <p:cNvSpPr txBox="1"/>
            <p:nvPr/>
          </p:nvSpPr>
          <p:spPr>
            <a:xfrm>
              <a:off x="4801300" y="1733830"/>
              <a:ext cx="3099300" cy="731100"/>
            </a:xfrm>
            <a:prstGeom prst="rect">
              <a:avLst/>
            </a:prstGeom>
            <a:solidFill>
              <a:srgbClr val="ECF5F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457200" lvl="0" indent="0" rtl="0">
                <a:spcBef>
                  <a:spcPts val="0"/>
                </a:spcBef>
                <a:buNone/>
              </a:pPr>
              <a:r>
                <a:rPr lang="en-US" sz="1100">
                  <a:solidFill>
                    <a:srgbClr val="6AA84F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float</a:t>
              </a:r>
              <a:r>
                <a:rPr lang="en-US" sz="1100">
                  <a:solidFill>
                    <a:srgbClr val="434343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 a[N], b[N], c[N];</a:t>
              </a:r>
            </a:p>
            <a:p>
              <a:pPr marL="457200" lvl="0" indent="0" rtl="0">
                <a:spcBef>
                  <a:spcPts val="0"/>
                </a:spcBef>
                <a:buNone/>
              </a:pPr>
              <a:endParaRPr sz="110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  <a:p>
              <a:pPr marL="457200" lvl="0" indent="0" rtl="0">
                <a:spcBef>
                  <a:spcPts val="0"/>
                </a:spcBef>
                <a:buNone/>
              </a:pPr>
              <a:r>
                <a:rPr lang="en-US" sz="1100">
                  <a:solidFill>
                    <a:srgbClr val="E69138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for</a:t>
              </a:r>
              <a:r>
                <a:rPr lang="en-US" sz="1100">
                  <a:solidFill>
                    <a:srgbClr val="434343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 (</a:t>
              </a:r>
              <a:r>
                <a:rPr lang="en-US" sz="1100">
                  <a:solidFill>
                    <a:srgbClr val="6AA84F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int</a:t>
              </a:r>
              <a:r>
                <a:rPr lang="en-US" sz="1100">
                  <a:solidFill>
                    <a:srgbClr val="434343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 i = </a:t>
              </a:r>
              <a:r>
                <a:rPr lang="en-US" sz="1100">
                  <a:solidFill>
                    <a:srgbClr val="A64D79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0</a:t>
              </a:r>
              <a:r>
                <a:rPr lang="en-US" sz="1100">
                  <a:solidFill>
                    <a:srgbClr val="434343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; i &lt; N; i++)</a:t>
              </a:r>
            </a:p>
            <a:p>
              <a:pPr marL="457200" lvl="0" indent="0" rtl="0">
                <a:spcBef>
                  <a:spcPts val="0"/>
                </a:spcBef>
                <a:buNone/>
              </a:pPr>
              <a:r>
                <a:rPr lang="en-US" sz="1100">
                  <a:solidFill>
                    <a:srgbClr val="434343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  a[i] = b[i] * c[i];</a:t>
              </a:r>
            </a:p>
          </p:txBody>
        </p:sp>
        <p:sp>
          <p:nvSpPr>
            <p:cNvPr id="269" name="Shape 269"/>
            <p:cNvSpPr txBox="1"/>
            <p:nvPr/>
          </p:nvSpPr>
          <p:spPr>
            <a:xfrm>
              <a:off x="4801300" y="2464921"/>
              <a:ext cx="3099300" cy="1209000"/>
            </a:xfrm>
            <a:prstGeom prst="rect">
              <a:avLst/>
            </a:prstGeom>
            <a:solidFill>
              <a:srgbClr val="ECF5F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457200" lvl="0" indent="0" rtl="0">
                <a:spcBef>
                  <a:spcPts val="0"/>
                </a:spcBef>
                <a:buNone/>
              </a:pPr>
              <a:r>
                <a:rPr lang="en-US" sz="1100">
                  <a:solidFill>
                    <a:srgbClr val="6AA84F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float</a:t>
              </a:r>
              <a:r>
                <a:rPr lang="en-US" sz="1100">
                  <a:solidFill>
                    <a:srgbClr val="434343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 a[N], b[N], c[N];</a:t>
              </a:r>
            </a:p>
            <a:p>
              <a:pPr marL="457200" lvl="0" indent="0" rtl="0">
                <a:spcBef>
                  <a:spcPts val="0"/>
                </a:spcBef>
                <a:buNone/>
              </a:pPr>
              <a:endParaRPr sz="110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  <a:p>
              <a:pPr marL="457200" lvl="0" indent="0" rtl="0">
                <a:spcBef>
                  <a:spcPts val="0"/>
                </a:spcBef>
                <a:buNone/>
              </a:pPr>
              <a:r>
                <a:rPr lang="en-US" sz="1100">
                  <a:solidFill>
                    <a:srgbClr val="0B5394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#pragma omp simd</a:t>
              </a:r>
            </a:p>
            <a:p>
              <a:pPr marL="457200" lvl="0" indent="0" rtl="0">
                <a:spcBef>
                  <a:spcPts val="0"/>
                </a:spcBef>
                <a:buNone/>
              </a:pPr>
              <a:r>
                <a:rPr lang="en-US" sz="1100">
                  <a:solidFill>
                    <a:srgbClr val="0B5394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#pragma ivdep</a:t>
              </a:r>
            </a:p>
            <a:p>
              <a:pPr marL="457200" lvl="0" indent="0" rtl="0">
                <a:spcBef>
                  <a:spcPts val="0"/>
                </a:spcBef>
                <a:buNone/>
              </a:pPr>
              <a:r>
                <a:rPr lang="en-US" sz="1100">
                  <a:solidFill>
                    <a:srgbClr val="E69138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for</a:t>
              </a:r>
              <a:r>
                <a:rPr lang="en-US" sz="1100">
                  <a:solidFill>
                    <a:srgbClr val="434343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 (</a:t>
              </a:r>
              <a:r>
                <a:rPr lang="en-US" sz="1100">
                  <a:solidFill>
                    <a:srgbClr val="6AA84F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int</a:t>
              </a:r>
              <a:r>
                <a:rPr lang="en-US" sz="1100">
                  <a:solidFill>
                    <a:srgbClr val="434343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 i = </a:t>
              </a:r>
              <a:r>
                <a:rPr lang="en-US" sz="1100">
                  <a:solidFill>
                    <a:srgbClr val="A64D79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0</a:t>
              </a:r>
              <a:r>
                <a:rPr lang="en-US" sz="1100">
                  <a:solidFill>
                    <a:srgbClr val="434343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; i &lt; N; i++)</a:t>
              </a:r>
            </a:p>
            <a:p>
              <a:pPr marL="457200" lvl="0" indent="0" rtl="0">
                <a:spcBef>
                  <a:spcPts val="0"/>
                </a:spcBef>
                <a:buNone/>
              </a:pPr>
              <a:r>
                <a:rPr lang="en-US" sz="1100">
                  <a:solidFill>
                    <a:srgbClr val="434343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  a[i] = b[i] * c[i];</a:t>
              </a:r>
            </a:p>
          </p:txBody>
        </p:sp>
        <p:sp>
          <p:nvSpPr>
            <p:cNvPr id="270" name="Shape 270"/>
            <p:cNvSpPr txBox="1"/>
            <p:nvPr/>
          </p:nvSpPr>
          <p:spPr>
            <a:xfrm>
              <a:off x="4801300" y="4468004"/>
              <a:ext cx="3099300" cy="794100"/>
            </a:xfrm>
            <a:prstGeom prst="rect">
              <a:avLst/>
            </a:prstGeom>
            <a:solidFill>
              <a:srgbClr val="ECF5F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457200" lvl="0" indent="0">
                <a:spcBef>
                  <a:spcPts val="0"/>
                </a:spcBef>
                <a:buNone/>
              </a:pPr>
              <a:r>
                <a:rPr lang="en-US" sz="1100">
                  <a:solidFill>
                    <a:srgbClr val="0B5394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#include</a:t>
              </a:r>
              <a:r>
                <a:rPr lang="en-US" sz="1100">
                  <a:solidFill>
                    <a:srgbClr val="434343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 </a:t>
              </a:r>
              <a:r>
                <a:rPr lang="en-US" sz="1100">
                  <a:solidFill>
                    <a:srgbClr val="A64D79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&lt;x86intrin.h&gt;</a:t>
              </a:r>
            </a:p>
            <a:p>
              <a:pPr marL="457200" lvl="0" indent="0" rtl="0">
                <a:spcBef>
                  <a:spcPts val="0"/>
                </a:spcBef>
                <a:buNone/>
              </a:pPr>
              <a:r>
                <a:rPr lang="en-US" sz="1100">
                  <a:solidFill>
                    <a:srgbClr val="434343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__m256 a, b, c;</a:t>
              </a:r>
            </a:p>
            <a:p>
              <a:pPr marL="457200" lvl="0" indent="0" rtl="0">
                <a:spcBef>
                  <a:spcPts val="0"/>
                </a:spcBef>
                <a:buNone/>
              </a:pPr>
              <a:endParaRPr sz="110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  <a:p>
              <a:pPr marL="457200" lvl="0" indent="0" rtl="0">
                <a:spcBef>
                  <a:spcPts val="0"/>
                </a:spcBef>
                <a:buNone/>
              </a:pPr>
              <a:r>
                <a:rPr lang="en-US" sz="1100">
                  <a:solidFill>
                    <a:srgbClr val="434343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a = _mm256_mul_ps(b, c);</a:t>
              </a:r>
            </a:p>
          </p:txBody>
        </p:sp>
        <p:sp>
          <p:nvSpPr>
            <p:cNvPr id="271" name="Shape 271"/>
            <p:cNvSpPr txBox="1"/>
            <p:nvPr/>
          </p:nvSpPr>
          <p:spPr>
            <a:xfrm>
              <a:off x="4801300" y="3673913"/>
              <a:ext cx="3099300" cy="794100"/>
            </a:xfrm>
            <a:prstGeom prst="rect">
              <a:avLst/>
            </a:prstGeom>
            <a:solidFill>
              <a:srgbClr val="ECF5F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457200" lvl="0" indent="0">
                <a:spcBef>
                  <a:spcPts val="0"/>
                </a:spcBef>
                <a:buNone/>
              </a:pPr>
              <a:r>
                <a:rPr lang="en-US" sz="1100">
                  <a:solidFill>
                    <a:srgbClr val="0B5394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#include</a:t>
              </a:r>
              <a:r>
                <a:rPr lang="en-US" sz="1100">
                  <a:solidFill>
                    <a:srgbClr val="434343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 </a:t>
              </a:r>
              <a:r>
                <a:rPr lang="en-US" sz="1100">
                  <a:solidFill>
                    <a:srgbClr val="A64D79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&lt;Vc/Vc&gt;</a:t>
              </a:r>
            </a:p>
            <a:p>
              <a:pPr marL="457200" lvl="0" indent="0" rtl="0">
                <a:spcBef>
                  <a:spcPts val="0"/>
                </a:spcBef>
                <a:buNone/>
              </a:pPr>
              <a:r>
                <a:rPr lang="en-US" sz="1100">
                  <a:solidFill>
                    <a:srgbClr val="434343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Vc::SimdArray&lt;</a:t>
              </a:r>
              <a:r>
                <a:rPr lang="en-US" sz="1100">
                  <a:solidFill>
                    <a:srgbClr val="6AA84F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float</a:t>
              </a:r>
              <a:r>
                <a:rPr lang="en-US" sz="1100">
                  <a:solidFill>
                    <a:srgbClr val="434343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, N&gt; a, b, c;</a:t>
              </a:r>
            </a:p>
            <a:p>
              <a:pPr marL="457200" lvl="0" indent="0" rtl="0">
                <a:spcBef>
                  <a:spcPts val="0"/>
                </a:spcBef>
                <a:buNone/>
              </a:pPr>
              <a:endParaRPr sz="110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  <a:p>
              <a:pPr marL="457200" lvl="0" indent="0" rtl="0">
                <a:spcBef>
                  <a:spcPts val="0"/>
                </a:spcBef>
                <a:buNone/>
              </a:pPr>
              <a:r>
                <a:rPr lang="en-US" sz="1100">
                  <a:solidFill>
                    <a:srgbClr val="434343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a = b * c;</a:t>
              </a:r>
            </a:p>
          </p:txBody>
        </p:sp>
        <p:sp>
          <p:nvSpPr>
            <p:cNvPr id="272" name="Shape 272"/>
            <p:cNvSpPr txBox="1"/>
            <p:nvPr/>
          </p:nvSpPr>
          <p:spPr>
            <a:xfrm>
              <a:off x="4801308" y="5257506"/>
              <a:ext cx="3099300" cy="451800"/>
            </a:xfrm>
            <a:prstGeom prst="rect">
              <a:avLst/>
            </a:prstGeom>
            <a:solidFill>
              <a:srgbClr val="ECF5F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457200" lvl="0" indent="0" rtl="0">
                <a:spcBef>
                  <a:spcPts val="0"/>
                </a:spcBef>
                <a:buNone/>
              </a:pPr>
              <a:r>
                <a:rPr lang="en-US" sz="1100">
                  <a:solidFill>
                    <a:srgbClr val="E69138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asm</a:t>
              </a:r>
              <a:r>
                <a:rPr lang="en-US" sz="1100">
                  <a:solidFill>
                    <a:srgbClr val="434343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 </a:t>
              </a:r>
              <a:r>
                <a:rPr lang="en-US" sz="1100">
                  <a:solidFill>
                    <a:srgbClr val="6AA84F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volatile</a:t>
              </a:r>
              <a:r>
                <a:rPr lang="en-US" sz="1100">
                  <a:solidFill>
                    <a:srgbClr val="434343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(</a:t>
              </a:r>
              <a:r>
                <a:rPr lang="en-US" sz="1100">
                  <a:solidFill>
                    <a:srgbClr val="A64D79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“vmulps %ymm1, %ymm0”</a:t>
              </a:r>
              <a:r>
                <a:rPr lang="en-US" sz="1100">
                  <a:solidFill>
                    <a:srgbClr val="434343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);</a:t>
              </a:r>
            </a:p>
          </p:txBody>
        </p:sp>
      </p:grp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328200" y="1581807"/>
            <a:ext cx="3694500" cy="2334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Auto-</a:t>
            </a:r>
            <a:r>
              <a:rPr lang="en-US" dirty="0" err="1"/>
              <a:t>vectorization</a:t>
            </a:r>
            <a:endParaRPr lang="en-US" dirty="0"/>
          </a:p>
          <a:p>
            <a:pPr marL="457200" lvl="0" indent="-228600" rtl="0">
              <a:lnSpc>
                <a:spcPct val="200000"/>
              </a:lnSpc>
              <a:spcBef>
                <a:spcPts val="0"/>
              </a:spcBef>
            </a:pPr>
            <a:r>
              <a:rPr lang="en-US" dirty="0" err="1"/>
              <a:t>OpenMP</a:t>
            </a:r>
            <a:r>
              <a:rPr lang="en-US" dirty="0"/>
              <a:t> 4.1</a:t>
            </a:r>
          </a:p>
          <a:p>
            <a:pPr marL="457200" lvl="0" indent="-228600" rtl="0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Compiler Pragmas</a:t>
            </a:r>
          </a:p>
        </p:txBody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328206" y="3779961"/>
            <a:ext cx="3876911" cy="2334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215000"/>
              </a:lnSpc>
              <a:spcBef>
                <a:spcPts val="0"/>
              </a:spcBef>
            </a:pPr>
            <a:r>
              <a:rPr lang="en-US" dirty="0"/>
              <a:t>SIMD </a:t>
            </a:r>
            <a:r>
              <a:rPr lang="en-US" dirty="0" smtClean="0"/>
              <a:t>Libraries, e.g. Vc</a:t>
            </a:r>
            <a:endParaRPr lang="en-US" dirty="0"/>
          </a:p>
          <a:p>
            <a:pPr marL="457200" lvl="0" indent="-228600" rtl="0">
              <a:lnSpc>
                <a:spcPct val="215000"/>
              </a:lnSpc>
              <a:spcBef>
                <a:spcPts val="0"/>
              </a:spcBef>
            </a:pPr>
            <a:r>
              <a:rPr lang="en-US" dirty="0"/>
              <a:t>Compiler </a:t>
            </a:r>
            <a:r>
              <a:rPr lang="en-US" dirty="0" err="1"/>
              <a:t>Intrinsics</a:t>
            </a:r>
            <a:endParaRPr lang="en-US" dirty="0"/>
          </a:p>
          <a:p>
            <a:pPr marL="457200" lvl="0" indent="-228600" rtl="0">
              <a:lnSpc>
                <a:spcPct val="215000"/>
              </a:lnSpc>
              <a:spcBef>
                <a:spcPts val="0"/>
              </a:spcBef>
            </a:pPr>
            <a:r>
              <a:rPr lang="en-US" dirty="0"/>
              <a:t>Inline Assembly</a:t>
            </a:r>
          </a:p>
        </p:txBody>
      </p:sp>
    </p:spTree>
    <p:extLst>
      <p:ext uri="{BB962C8B-B14F-4D97-AF65-F5344CB8AC3E}">
        <p14:creationId xmlns:p14="http://schemas.microsoft.com/office/powerpoint/2010/main" val="762836962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Percep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42295</TotalTime>
  <Words>4606</Words>
  <Application>Microsoft Macintosh PowerPoint</Application>
  <PresentationFormat>On-screen Show (4:3)</PresentationFormat>
  <Paragraphs>803</Paragraphs>
  <Slides>50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  <vt:variant>
        <vt:lpstr>Custom Shows</vt:lpstr>
      </vt:variant>
      <vt:variant>
        <vt:i4>1</vt:i4>
      </vt:variant>
    </vt:vector>
  </HeadingPairs>
  <TitlesOfParts>
    <vt:vector size="53" baseType="lpstr">
      <vt:lpstr>Perception</vt:lpstr>
      <vt:lpstr>1_Perception</vt:lpstr>
      <vt:lpstr>GeantV – Particle Transport Spanning CPUs and Accelerators</vt:lpstr>
      <vt:lpstr>Needs and opportunities</vt:lpstr>
      <vt:lpstr>Outline                   GeantV Goals</vt:lpstr>
      <vt:lpstr>What consumes CPU time in particle transport? </vt:lpstr>
      <vt:lpstr>How we seek to go faster</vt:lpstr>
      <vt:lpstr>Flow of tracks / actions</vt:lpstr>
      <vt:lpstr>Components of GeantV</vt:lpstr>
      <vt:lpstr>Creating portable code for ‘vectors’/baskets:  Part 1: ‘Core’ and Geometry</vt:lpstr>
      <vt:lpstr> SIMD Programming Models</vt:lpstr>
      <vt:lpstr> VecCore Library API</vt:lpstr>
      <vt:lpstr>Portable SIMD with VecCore</vt:lpstr>
      <vt:lpstr> Code Example: Quadratic Solver</vt:lpstr>
      <vt:lpstr>VecGeom: Requirements + Goals</vt:lpstr>
      <vt:lpstr>PowerPoint Presentation</vt:lpstr>
      <vt:lpstr>PowerPoint Presentation</vt:lpstr>
      <vt:lpstr>VecGeom: Improving each Shape</vt:lpstr>
      <vt:lpstr>GPU</vt:lpstr>
      <vt:lpstr>Shape Primitives Status: The ALICE Use-Case</vt:lpstr>
      <vt:lpstr>The Navigation Module</vt:lpstr>
      <vt:lpstr>SIMD Acceleration of Voxel Navigation</vt:lpstr>
      <vt:lpstr>Navigators: general &amp; specialized</vt:lpstr>
      <vt:lpstr>Part 1 - Summary</vt:lpstr>
      <vt:lpstr>Creating portable code for ‘vectors’/baskets:  Part 2: EM Physics</vt:lpstr>
      <vt:lpstr>GeantV Physics</vt:lpstr>
      <vt:lpstr>First Target : EM Physics  </vt:lpstr>
      <vt:lpstr>Sampling Algorithms - challenge</vt:lpstr>
      <vt:lpstr>Vectorizable Sampling Algorithms</vt:lpstr>
      <vt:lpstr>Performance of EM Models: Intel KNC </vt:lpstr>
      <vt:lpstr>Performance on KNL and GPU</vt:lpstr>
      <vt:lpstr>Validation: Statistical Tests</vt:lpstr>
      <vt:lpstr>Reviewed e-/e+ multiple scattering</vt:lpstr>
      <vt:lpstr>Reviewed models for e-/e+ interactions: multiple scattering</vt:lpstr>
      <vt:lpstr>New multiple scattering - stepping</vt:lpstr>
      <vt:lpstr>New multiple scattering in calorimeter setups</vt:lpstr>
      <vt:lpstr>First simulation with new GeantV physics models</vt:lpstr>
      <vt:lpstr>EM Physics – Summary &amp; outlook</vt:lpstr>
      <vt:lpstr>Monitoring and tuning the scheduler</vt:lpstr>
      <vt:lpstr>Early trials with LHC setups</vt:lpstr>
      <vt:lpstr>Memory use: monitor &amp; control</vt:lpstr>
      <vt:lpstr>Ongoing</vt:lpstr>
      <vt:lpstr>Summary</vt:lpstr>
      <vt:lpstr>BACKUP Slides</vt:lpstr>
      <vt:lpstr>VecCore Backends</vt:lpstr>
      <vt:lpstr> Vc Library</vt:lpstr>
      <vt:lpstr>UME::SIMD Library</vt:lpstr>
      <vt:lpstr> Real Code Sample: VecGeom Box</vt:lpstr>
      <vt:lpstr>New in VecGeom: Reasons for Improvements</vt:lpstr>
      <vt:lpstr>Performance measurements for LHC setups: test matrix </vt:lpstr>
      <vt:lpstr>Influence of the  scheduler’s parameters</vt:lpstr>
      <vt:lpstr>Data structures: AOS versus SOA</vt:lpstr>
      <vt:lpstr>Scheduler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Gheata Andrei</dc:creator>
  <cp:lastModifiedBy>John Apostolakis</cp:lastModifiedBy>
  <cp:revision>435</cp:revision>
  <cp:lastPrinted>2016-03-28T19:54:45Z</cp:lastPrinted>
  <dcterms:created xsi:type="dcterms:W3CDTF">2015-10-21T20:00:52Z</dcterms:created>
  <dcterms:modified xsi:type="dcterms:W3CDTF">2016-11-03T16:17:07Z</dcterms:modified>
</cp:coreProperties>
</file>