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6" r:id="rId2"/>
  </p:sldMasterIdLst>
  <p:notesMasterIdLst>
    <p:notesMasterId r:id="rId17"/>
  </p:notesMasterIdLst>
  <p:sldIdLst>
    <p:sldId id="303" r:id="rId3"/>
    <p:sldId id="319" r:id="rId4"/>
    <p:sldId id="261" r:id="rId5"/>
    <p:sldId id="320" r:id="rId6"/>
    <p:sldId id="322" r:id="rId7"/>
    <p:sldId id="287" r:id="rId8"/>
    <p:sldId id="264" r:id="rId9"/>
    <p:sldId id="297" r:id="rId10"/>
    <p:sldId id="274" r:id="rId11"/>
    <p:sldId id="324" r:id="rId12"/>
    <p:sldId id="323" r:id="rId13"/>
    <p:sldId id="325" r:id="rId14"/>
    <p:sldId id="326" r:id="rId15"/>
    <p:sldId id="32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70"/>
    <p:restoredTop sz="95840" autoAdjust="0"/>
  </p:normalViewPr>
  <p:slideViewPr>
    <p:cSldViewPr>
      <p:cViewPr>
        <p:scale>
          <a:sx n="100" d="100"/>
          <a:sy n="100" d="100"/>
        </p:scale>
        <p:origin x="224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E54F0-F946-46E0-BB58-0812FEF165AD}" type="datetimeFigureOut">
              <a:rPr lang="fr-FR" smtClean="0"/>
              <a:pPr/>
              <a:t>19/07/2016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D98A-093B-4D6D-A09B-7183568C74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96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D98A-093B-4D6D-A09B-7183568C740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0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D98A-093B-4D6D-A09B-7183568C740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151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modules of 7 tons made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irons and plane of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11 plans de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scintillators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D98A-093B-4D6D-A09B-7183568C740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1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D98A-093B-4D6D-A09B-7183568C740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40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4612F-45FC-47F1-AF51-5EB4B726C2B5}" type="slidenum">
              <a:rPr lang="en-US"/>
              <a:pPr/>
              <a:t>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21423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D98A-093B-4D6D-A09B-7183568C740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17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33B6-27AB-5047-A3EF-0AC35E01AF0C}" type="datetime1">
              <a:rPr lang="fr-FR" smtClean="0"/>
              <a:t>19/07/2016</a:t>
            </a:fld>
            <a:endParaRPr lang="en-US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D8BD-0FDA-F245-A8E5-0DA11C879E9F}" type="datetime1">
              <a:rPr lang="fr-FR" smtClean="0"/>
              <a:t>19/07/2016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6046-59A5-434F-961F-CB865C683862}" type="datetime1">
              <a:rPr lang="fr-FR" smtClean="0"/>
              <a:t>19/07/2016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549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196975"/>
            <a:ext cx="4244975" cy="5040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244975" cy="5040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9B9C-19A7-7E48-8251-A0BE64AA779F}" type="datetime1">
              <a:rPr lang="fr-FR" smtClean="0"/>
              <a:t>19/07/2016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E4DF-F28E-4F2B-9325-1B33C3ABA567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CC0B-13A0-42C1-8F79-ED1A2A88069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C8DEA2-0F40-2D49-AEBB-962974FCED2B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0A8F6-6800-D74E-B03C-E4E9DBB49DE7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79741A-F18C-DA46-8DC8-76BC7BF5695A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44975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244975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56CB71-2606-8A4A-B7A6-D0BC77E364F8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0372D3-1911-0D48-A8B7-B9ED33016A1C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B38C69-B1DC-D849-B61D-011F96EE43FC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283A2-72C3-F345-84D7-EEBE810089DE}" type="datetime1">
              <a:rPr lang="fr-FR" smtClean="0"/>
              <a:t>19/07/2016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D8BCE9-0C32-7247-A31F-E345F631C6CD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7D1E4-A1AC-A64E-AB28-1B19CEF2D50D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24B74D-A41C-2A4C-9680-387881258ABB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1D50F4-E63B-BD49-A4E5-35044BC4D9D5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32588" y="0"/>
            <a:ext cx="2160587" cy="623728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29363" cy="62372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028211-2698-6F4E-9DFB-63BFEB1967DB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5492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196975"/>
            <a:ext cx="4244975" cy="5040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244975" cy="50403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C48ECE-1AA8-0245-96E3-28F8CC0DDE7B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fr-FR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2710-47B5-B945-B10D-D7DFBD1F2C41}" type="datetime1">
              <a:rPr lang="fr-FR" smtClean="0"/>
              <a:t>19/07/2016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849AE-723D-FD46-9D07-6A60E6AF85AD}" type="datetime1">
              <a:rPr lang="fr-FR" smtClean="0"/>
              <a:t>19/07/2016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9B83-37A2-B341-B069-625A9B8DD2E3}" type="datetime1">
              <a:rPr lang="fr-FR" smtClean="0"/>
              <a:t>19/07/2016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88AAF-91FC-D148-B726-2687D4008CD4}" type="datetime1">
              <a:rPr lang="fr-FR" smtClean="0"/>
              <a:t>19/07/2016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2DE8-1DFC-A34F-996E-9D82A8EF36E6}" type="datetime1">
              <a:rPr lang="fr-FR" smtClean="0"/>
              <a:t>19/07/2016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9F90B-0BA8-884F-9B66-5CBA178B2A22}" type="datetime1">
              <a:rPr lang="fr-FR" smtClean="0"/>
              <a:t>19/07/2016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9FF0-21C6-974F-BCA2-8A19F76AE832}" type="datetime1">
              <a:rPr lang="fr-FR" smtClean="0"/>
              <a:t>19/07/2016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474F54-2CC5-954D-A334-162E050D83A9}" type="datetime1">
              <a:rPr lang="fr-FR" smtClean="0"/>
              <a:t>19/07/2016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2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0"/>
            <a:ext cx="822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6423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864EA-C4A7-8B47-8251-34F23B32CACA}" type="datetime1">
              <a:rPr lang="fr-FR" smtClean="0">
                <a:solidFill>
                  <a:srgbClr val="000000"/>
                </a:solidFill>
              </a:rPr>
              <a:t>19/07/2016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705600"/>
            <a:ext cx="6842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FE6B0-CFBA-4B32-B3F7-CCD4CD99817F}" type="slidenum">
              <a:rPr 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fr-FR" dirty="0" smtClean="0">
                <a:solidFill>
                  <a:srgbClr val="000000"/>
                </a:solidFill>
              </a:rPr>
              <a:t>/13</a:t>
            </a:r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ctr" hangingPunct="0">
        <a:spcBef>
          <a:spcPct val="20000"/>
        </a:spcBef>
        <a:spcAft>
          <a:spcPct val="0"/>
        </a:spcAft>
        <a:buClr>
          <a:srgbClr val="FF3300"/>
        </a:buClr>
        <a:buSzPct val="140000"/>
        <a:buFont typeface="ZapfDingbats" pitchFamily="82" charset="2"/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ctr" hangingPunct="0">
        <a:spcBef>
          <a:spcPct val="20000"/>
        </a:spcBef>
        <a:spcAft>
          <a:spcPct val="0"/>
        </a:spcAft>
        <a:buClr>
          <a:srgbClr val="FFCC00"/>
        </a:buClr>
        <a:buSzPct val="140000"/>
        <a:buFont typeface="ZapfDingbats" pitchFamily="82" charset="2"/>
        <a:buBlip>
          <a:blip r:embed="rId15"/>
        </a:buBlip>
        <a:defRPr>
          <a:solidFill>
            <a:schemeClr val="tx1"/>
          </a:solidFill>
          <a:latin typeface="+mn-lt"/>
        </a:defRPr>
      </a:lvl2pPr>
      <a:lvl3pPr marL="1143000" indent="-228600" algn="l" rtl="0" eaLnBrk="0" fontAlgn="ctr" hangingPunct="0">
        <a:spcBef>
          <a:spcPct val="20000"/>
        </a:spcBef>
        <a:spcAft>
          <a:spcPct val="0"/>
        </a:spcAft>
        <a:buClr>
          <a:schemeClr val="folHlink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ctr" hangingPunct="0">
        <a:spcBef>
          <a:spcPct val="20000"/>
        </a:spcBef>
        <a:spcAft>
          <a:spcPct val="0"/>
        </a:spcAft>
        <a:buClr>
          <a:srgbClr val="0099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ctr" hangingPunct="0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6pPr>
      <a:lvl7pPr marL="29718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7pPr>
      <a:lvl8pPr marL="34290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8pPr>
      <a:lvl9pPr marL="3886200" indent="-228600" algn="l" rtl="0" fontAlgn="ctr">
        <a:spcBef>
          <a:spcPct val="20000"/>
        </a:spcBef>
        <a:spcAft>
          <a:spcPct val="0"/>
        </a:spcAft>
        <a:buClr>
          <a:srgbClr val="9933FF"/>
        </a:buClr>
        <a:buSzPct val="140000"/>
        <a:buFont typeface="ZapfDingbats" pitchFamily="82" charset="2"/>
        <a:buBlip>
          <a:blip r:embed="rId15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tiff"/><Relationship Id="rId8" Type="http://schemas.openxmlformats.org/officeDocument/2006/relationships/image" Target="../media/image15.jpeg"/><Relationship Id="rId9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0.wmf"/><Relationship Id="rId8" Type="http://schemas.openxmlformats.org/officeDocument/2006/relationships/image" Target="../media/image33.tiff"/><Relationship Id="rId9" Type="http://schemas.openxmlformats.org/officeDocument/2006/relationships/image" Target="../media/image23.jpeg"/><Relationship Id="rId10" Type="http://schemas.openxmlformats.org/officeDocument/2006/relationships/image" Target="../media/image34.jpg"/><Relationship Id="rId11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-1259632" y="1122263"/>
            <a:ext cx="9144000" cy="1154609"/>
          </a:xfrm>
        </p:spPr>
        <p:txBody>
          <a:bodyPr/>
          <a:lstStyle/>
          <a:p>
            <a:r>
              <a:rPr lang="fr-FR" dirty="0" smtClean="0"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Laboratoire Leprince-Ringuet</a:t>
            </a:r>
            <a:endParaRPr lang="fr-FR" dirty="0"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8" name="Image 7" descr="LLR_Logo_rou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249" y="44624"/>
            <a:ext cx="2952328" cy="134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5" descr="IN2P3Filaire-Q_SignV copi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44" y="32172"/>
            <a:ext cx="1509203" cy="8384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434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Picture 4" descr="CMSnc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38901">
            <a:off x="228249" y="5195298"/>
            <a:ext cx="2626806" cy="184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92791">
            <a:off x="6025667" y="1311313"/>
            <a:ext cx="2979731" cy="102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93264" y="2228978"/>
            <a:ext cx="4460257" cy="4706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0336" tIns="50169" rIns="100336" bIns="5016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srgbClr val="FF0000"/>
                </a:solidFill>
                <a:cs typeface="Arial" pitchFamily="34" charset="0"/>
              </a:rPr>
              <a:t>From</a:t>
            </a:r>
            <a:r>
              <a:rPr lang="fr-FR" sz="24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cs typeface="Arial" pitchFamily="34" charset="0"/>
              </a:rPr>
              <a:t>elementary</a:t>
            </a:r>
            <a:r>
              <a:rPr lang="fr-FR" sz="24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cs typeface="Arial" pitchFamily="34" charset="0"/>
              </a:rPr>
              <a:t>particles</a:t>
            </a:r>
            <a:r>
              <a:rPr lang="fr-FR" sz="2400" b="1" dirty="0" smtClean="0">
                <a:solidFill>
                  <a:srgbClr val="FF0000"/>
                </a:solidFill>
                <a:cs typeface="Arial" pitchFamily="34" charset="0"/>
              </a:rPr>
              <a:t>…</a:t>
            </a:r>
            <a:endParaRPr lang="fr-FR" sz="24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17401" y="6342726"/>
            <a:ext cx="4191103" cy="470650"/>
          </a:xfrm>
          <a:prstGeom prst="rect">
            <a:avLst/>
          </a:prstGeom>
        </p:spPr>
        <p:txBody>
          <a:bodyPr wrap="none" lIns="100336" tIns="50169" rIns="100336" bIns="50169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cs typeface="Arial" pitchFamily="34" charset="0"/>
              </a:rPr>
              <a:t>… to the </a:t>
            </a:r>
            <a:r>
              <a:rPr lang="fr-FR" sz="2400" b="1" dirty="0" err="1" smtClean="0">
                <a:solidFill>
                  <a:srgbClr val="FF0000"/>
                </a:solidFill>
                <a:cs typeface="Arial" pitchFamily="34" charset="0"/>
              </a:rPr>
              <a:t>heart</a:t>
            </a:r>
            <a:r>
              <a:rPr lang="fr-FR" sz="2400" b="1" dirty="0" smtClean="0">
                <a:solidFill>
                  <a:srgbClr val="FF0000"/>
                </a:solidFill>
                <a:cs typeface="Arial" pitchFamily="34" charset="0"/>
              </a:rPr>
              <a:t> of galaxies</a:t>
            </a:r>
            <a:endParaRPr lang="fr-FR" sz="24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42499" y="4112460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srgbClr val="000000"/>
                </a:solidFill>
                <a:effectLst>
                  <a:outerShdw blurRad="190500" dist="127000" dir="8100000" algn="tl" rotWithShape="0">
                    <a:prstClr val="black">
                      <a:alpha val="50000"/>
                    </a:prstClr>
                  </a:outerShdw>
                </a:effectLst>
              </a:rPr>
              <a:t>Big</a:t>
            </a:r>
            <a:r>
              <a:rPr lang="fr-FR" sz="2400" dirty="0" smtClean="0">
                <a:solidFill>
                  <a:srgbClr val="000000"/>
                </a:solidFill>
                <a:effectLst>
                  <a:outerShdw blurRad="190500" dist="127000" dir="8100000" algn="tl" rotWithShape="0">
                    <a:prstClr val="black">
                      <a:alpha val="50000"/>
                    </a:prstClr>
                  </a:outerShdw>
                </a:effectLst>
              </a:rPr>
              <a:t> Bang</a:t>
            </a:r>
            <a:endParaRPr lang="fr-FR" sz="2400" dirty="0">
              <a:solidFill>
                <a:srgbClr val="000000"/>
              </a:solidFill>
              <a:effectLst>
                <a:outerShdw blurRad="190500" dist="127000" dir="81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1988840"/>
            <a:ext cx="7486650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1180099" y="3186495"/>
            <a:ext cx="558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-43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394295" y="2996952"/>
            <a:ext cx="558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-34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57742" y="3193145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-10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459849" y="3068960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-6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035914" y="2996952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-2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536764" y="2935977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+2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31281" y="2679303"/>
            <a:ext cx="7457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380 000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ans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017547" y="2636912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+9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ans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824990" y="2431921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5x10</a:t>
            </a:r>
            <a:r>
              <a:rPr lang="fr-FR" sz="1100" baseline="300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+9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ans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088603" y="2011487"/>
            <a:ext cx="1038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err="1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our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universe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err="1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today</a:t>
            </a:r>
            <a:endParaRPr lang="fr-FR" sz="1100" dirty="0" smtClean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~13.7 billions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 dirty="0" err="1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years</a:t>
            </a:r>
            <a:r>
              <a:rPr lang="fr-FR" sz="1100" dirty="0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  <a:effectLst>
                  <a:outerShdw blurRad="190500" dist="127000" dir="2700000" algn="tl" rotWithShape="0">
                    <a:prstClr val="black">
                      <a:alpha val="50000"/>
                    </a:prstClr>
                  </a:outerShdw>
                </a:effectLst>
              </a:rPr>
              <a:t>old</a:t>
            </a:r>
            <a:endParaRPr lang="fr-FR" sz="1100" dirty="0">
              <a:solidFill>
                <a:srgbClr val="000000"/>
              </a:solidFill>
              <a:effectLst>
                <a:outerShdw blurRad="190500" dist="127000" dir="2700000" algn="tl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33" name="Image 32" descr="logoEP_si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3843" cy="764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dirty="0" smtClean="0"/>
              <a:t>LLR and its partners </a:t>
            </a:r>
            <a:endParaRPr lang="en-US" dirty="0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748" y="3604173"/>
            <a:ext cx="2051372" cy="936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7270" y="1698262"/>
            <a:ext cx="1325591" cy="2085044"/>
          </a:xfrm>
          <a:prstGeom prst="rect">
            <a:avLst/>
          </a:prstGeom>
        </p:spPr>
      </p:pic>
      <p:sp>
        <p:nvSpPr>
          <p:cNvPr id="9" name="AutoShape 6" descr="data:image/jpeg;base64,/9j/4AAQSkZJRgABAQAAAQABAAD/2wCEAAkGBxISEhISEhIWFRUVGBgVGBYXFxgdGhgVFxUXFxgVGh8YHSkgGxolHxUVIjEhJSkrLi4uFx8zODMsNygtLisBCgoKDQ0OGxAQGy8lICY3MjAwNTcrLTY1MC8tNS0tKzUtMjcvLi00LS0tMDU1Ny0tKy0tKy0tNSsrNistLTctLf/AABEIAHsA2wMBIgACEQEDEQH/xAAcAAEAAgMBAQEAAAAAAAAAAAAABQYDBAcBAgj/xABEEAACAQIEAgYGBwQIBwAAAAABAgADEQQFEiEGMRMiQVFhcQcycoGR0SMzQlKhscFikrLhFBUWJIKTwtIXNUNTVIPi/8QAGgEBAAIDAQAAAAAAAAAAAAAAAAQFAQIDBv/EACwRAAIBAwMDAQcFAAAAAAAAAAACAQMEEQUxQRITIaEiMlGBkbHhFGGi0fD/2gAMAwEAAhEDEQA/AO4RPiqGsdNtVtr3tfxt2SuYvIsbV9bG6R3IhA/O85u8rssydKaK27RH1LKzAczaYmxlMc6ij/EJTX4AZvWxRPmhP5vMR9HR7MQP8v8A+pGmtccU/UlRQteav8Z/suox9L/up+8PnPtMUh5Op8iJQKvo9qj1aqHzBEjsTwZi05Uw/skfrac2urhd6Xr+DstlattW9PydVvE4vUFeget0lM+bCb2F4rxaf9UsO5gD/OaLqi5w6zB0bR3xlHif98zrU9lDy/0gdlal/iQ/ofnLZlmc0MQPonBP3eTD3SZSuaVT3ZIFazrUfLr4JCJ5eeyQRhERAEREAREQBERAEREAREQBERAEREAREQBE8nzUqBQSxAA5kwD7nkgsXxRRU2QGoeQ08iZL4Oo7KDUUKx+yDe3v75syMsZk5JWR5ws5MlSmGBDAEHmDuJWs34LoVbmn9E3h6vvHylnntpxqUkqRhoySqVapSnKTg4znGT1cM+mqvPkw9VvI/pNFHIIIJBHIjYidqzDApWQ06i3U/ge8eM5DnOXNh6z0m308j3g8jKG8tOxPUux6WwvouI6W96PUtHDXGbArSxJup2FTtHtd48ZfwZwqdf4VqM2EoFuekfAcpN065d8o3nBXaraJTxUTxncl4iJalMIiIAiIgCIiAIiIAiIgCIiAIiIAiJ4YBhxmJFNGduSi/wDKc+zbNqldrsbL2KOQ+Zl14hwzVKDqvPnbvtvac7k60VcS3JTanUeJhOCf4NwytWZjvoW48ybXl3nNcqx7UKgdd+wjvHdOgZfj6dZdSNfvHaPOaXaN1Z4O2m1E7fRybQns8nxVqqoLMQAOZPKQ5nG5Zn3OW8aVxWxTFNwoCX7yOf5y14/NamILUcINvtVOW3Lb5z4yzg1F3qtq/ZGw957ZU3Tvcx26MZjmeC1s5S1nuVZ88RyVPh/h58Q4HJB6zeHcPGdToUgiqqiwUAAeAijRVAFUAAcgJkkuztIt13zM7ka8vGuGzPiI2EREmEMREQBERAESOzvEMlPq7Em15EZJj6hrBCxYNe99+znALRERAEREAREQBERAEREA8lfznhpapL0zobtH2T8jLBIfM+IqNG4B1t3L2eZ7JujMs5U4V1pMuKmxS8bl9WibVEI8ew++Y8I7hh0ZbV2aef4Sx0K2Ix112p0b7kDn4AnmZYsvy2nRFkW3ee0+Zkn9XldirSw62ykzC+pq5Y+JNJukCh/sX8vtWlZzOhiC305J7vu+620vc+alMMLMLjuMpNRspu1xDSv2+Z6Kzr/p+M/coeGBQ3UkHwk9gM9IsKo/xD9Zr5xlvRHUvqn8DIueOitd6fWlM4xxxJbytK5XqN3i3inE4O1RcMlWg3KoHYWPcw07ecrP/Fmr/wCIn+Y3+2W7K6a1qVbD1BdGU38L7fIzjnD+Tti660EdQWv1je1lF77T2tldRc0VqxGMlNWp9t5UvNL0sv8Aawg91Q/qssGS+kfCV2CPqosdhrtpv7Q5e+UHiPgHEYSkaxdKiC2rTcFb7XseyVKSzkfpmrWVRqYgDvkXiM9A9Rb+JlL4TzZquXqrm5o1TTBP3dAZfhcj3SUweHq1T1FuO/kPjAJNs+q9y/A/ObeCz4MQKg0+I5fykLjsBUpAFwLHa4PbNI1IBbs7xYRBdA4bsJkRlGY0xVVVogFzp1aiSPiJhx9cthqJPew9wmjlB/vFL2hALxisSlNGeowVVFyxNgBKBnPpTpISuGpGp+250r7ha5/CV70o8QNWxBw6n6KibED7VTtJ8uQ98pEAvFX0o408kor5Kx/Np90PSljB61Oiw8mB/Bv0lay7hnGV11UsPUZexrAA+Ra1/dMeZ5DisOL1qDoPvEXX4i4mAdQyL0m4eqQldDRY7ar6k95tce8S8o4IBBBB3BHIjvn5knTfRJxAxLYNzcWL079lvWTy7fjMg6hERAE8M9iAVHizPCCaFM2t67D+ESppuQO8gfGZs1VhWqhuetvzmrPNXOpVJaYjwQXp9TZY6xhMOtNFRRYKLfzmaRHDucLXQXP0iizD/UPCS89DSqJUSGXYmxjHgRE8nQyRfENUClpPNjt85WaVMsbKLk9kstXJzUbVVe/guwA7t5v4bCJT9VQPznm7rTK19cdx/ZWPH74LClcpRp9K+ZOXcTcWJRpvhsMweo4K1Kg5IORRe8895T+Gc4ODxCVwgfSCNJNuYtzsZoYv6x/ab+Izc4fyhsXXWgjBS192vbYX7JfUKKUUimkeIILvLtLSWLib0hVcXRagKK0ka2o6ixIBvYbAASlzoQ9FGI7cRS+DfKTeS+i+hTYPiKhrW30AaV9+9zOxqeejjh++BvUuvSVTVHshQo599iffL9RpKoCqAAOwT1FCgAAAAWA7ABITNM0vdEO3ae/wEA1+JMcH+jXkDcnx7pXqdMswVRck2Am1iG7BJ/I8JSpDU1RC5/aGw7hvANLiDDdHRoJ3Xv523kTlH19L2hJ7itgUpkEEXO48hILKfr6XtCAcqzGqXq1WPNnY/FjJPgrL1xGNoU3F11aiO8KNVvI2mln2ENLE16Z5rUYe69x+BE9yDMzhsRSrgX0MCR3ryYfAmYB+jFUAWAsB2TFisOtRGpuoZWBUg8iDIzLOKMHXUMmIpi/2WYKw8CCZrZ7xjhMMjN0yVHt1URgxJ7Abch5zIOH5rhRSrVaQ5I7KPIEgST4FqlcfhSO2oF9zAg/nIbFVzUd6jes7Fj5k3lg9HeENTMKFuSE1D5KPmRMA7xERMgREQCv8RcPCv9Ih01B8G7r9x8ZR8VhXpNpqKVPj+nfOsTBisIlQaXUMPESru9NStPWs4n7mjJEnLMNXamwdGKsOREt+U8XqbLXGk/eHI+Y7J7juDUO9Jyvg24+chMVwxiU5IHH7J/SVyUr20n2YzH1g0wyl/wAPiUqC6MrDvBvM05V0Nakb6aiHvswm9Q4kxSba7+0AZMTV12qLMG0VPidHiUilxpVHrU0PkSPnNheNh20fg38pJXU7aefQz1qcXxf1j+038Rlj9Gf/ADCj5P8AwmTVXLMudmb+jVrsSSBVNrk32klw/l1ChVWthsFWLgEAs7EC/PstOkX1CfETn5SZ6oOkRNXA1ajC9VAh7AGvt4zaktZzGTYguJcayaUBsGBJ8fCVqpiZd8dl1OrYut7ctyPymoeHcP8AcP7zfOZBSmqTxWl1/s3hvuH95vnH9m8N9w/vN84BWq7/AN2pe2/5CYcmP94o+0JcGySgUWmU6qkkbnmee88w+RUEYOqm67jrE/rAKb6S+D3rH+lYddTgWqIObAcmXvNuzwE5QwINjsR2HnP05IjNuGsJid61FWP3hs3xG8A/PJETs9X0YYEnY1l8A4/1KZ9UPRlgFO/Sv4NU/wBgEwDjVCizsERSzE2CqLknwAnaPR3wocHTapV+uqWuPuJ2L598sGVZHh8MLUaKp4gbn3neSMyBERAEx4irpRmtfSCbeQvMkxYmlrRl5alK38xaAUzKeP8ApmohsPpFYPoIqhiCguQy2BUbc5Ysuz+hVVG1aSwQ6SGH1my2JAuL3FxtNLhvhOlhaASyNVsymrosx1X9/bGYZQVpbanK4daKhF31qwZXG+wuBAJOrnNBW0mpuDY2DG1jp3IFgL7XO0xvnlFATUcLYvy1NZUbSWaw6ouOZ2v2zQq8POVpBaiqwWzPZgwctqZ1KkXuSeq1xynxjsjqoldqLqzVEqqQyk3DM7rpsfW65HcdoBODH0iPXFtQTt9Yi4HwM18LicNWJCaWNr7oRdb21LcdYeIuJorklQ2BdRTLrVI0nXfQFK3va2172mTI8iNBlJZSETo1sGuRcbnUTbZRsth+FsTETuD5r43CColMIjEuysdNgulGZjcjSbW3F9rzImMwRBYBNtO3Rm51X0lRpuwNjYgHlMNbh92+jNReh1VX2U6/pVdSL3tt0hPLumKnw24U3amTpRR1XsQpuSSWLKTtbSRa017afCPoMElXxKLQatRo9LYdVEWzMb2tuNvfNLh7iF8RVrUKtHoqlIKxCuHWzdhIAsw7psHLKwwrUUr6ahuBUIJ0gm9hc3NhsCTNThHh+rgwyvVR0O+1PSxe/rM17sfObRERsD7w/E6GviqVRdAoFF13J1F+QsBcb7T6x3EqL0YpgPqFQktrUIKQu2rqEg+BtMNLhgjEYiv0g+mqUqmnTy6Jr2573mfFZAXNTrga+n7OXTIi9/Zp/GZBuLnNAtoDjXuLWa2oLq06rWvbe3O0YTOaLlFDjUwGwDFbldWnVa17b25+EwDJjptrH1pq8u9dNprYPh96b0mFRQE0XKghmCoF0mx0kG3Mi8AlcVmlGm2h3s2x5EgAmwLECygnvtPjBZolRKlTdVps6sWBFtBIJ3HLa80M04fNWq7hltUCK4YMbaL7qAQDcHkwM2RlJNGvRZxpqmoVIG6ioSd7mxIJgHxR4hos1QXIVBTNyrXZqhayhSuonq9g3vM7Z3hwFPSetvsrGwDaSWsOqAdutaRuIyCrUY1KlRNY6PSFVgv0fSA3s19xUPI7T5qcNvpUK6K3WuwVgVLNq1IQ1z5NcEi8A2uJM/8A6L0SrTNWrWbRTpggXPaSTyG4mrlfFqOayYmmcPVolQyE676/V0lRvfymxxJkBxPQOlXo61BtdN7XF9rgjuNhNPLOFXSo9etW6Ss9Sm7MFsumnuFA/WASv9fUVBLuBu3IMeqlrsw03UC4vfYd8f15RF9Tj1iq6QzFrIj8gt72cG3dIjNMvrUmqNSBZqy1VJ0ah121KvrDSbsdzt8Jv5bkZpsrlhcXJFu1qNKna/8A6iffAN05zQuo6QdYKQQCRZzZSSBZb9l7TJhsypVGKI12F+xgDpNjYkWax2NryDThYrYB1IYUw+oNfqdqgNp3FvWBtzm9l2TvTrGprGk6uqoYaizXDML6QR3qBe8AmYiIAiIgCIiAIiIAiIgCIiAIiIAiIgCIiAIiIAiIgCIiAIiIAiIgCIiAf//Z"/>
          <p:cNvSpPr>
            <a:spLocks noChangeAspect="1" noChangeArrowheads="1"/>
          </p:cNvSpPr>
          <p:nvPr/>
        </p:nvSpPr>
        <p:spPr bwMode="auto">
          <a:xfrm>
            <a:off x="4582344" y="2098650"/>
            <a:ext cx="20859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86" y="1981450"/>
            <a:ext cx="2296258" cy="128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8" y="5229200"/>
            <a:ext cx="3110670" cy="1356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04" y="4213000"/>
            <a:ext cx="3035379" cy="1400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4310" y="5979706"/>
            <a:ext cx="27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smtClean="0"/>
              <a:t>ther </a:t>
            </a:r>
            <a:r>
              <a:rPr lang="en-US" dirty="0" smtClean="0"/>
              <a:t>on-site laboratories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39752" y="3229268"/>
            <a:ext cx="1008112" cy="518815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958842" y="2915208"/>
            <a:ext cx="1496598" cy="690687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835696" y="4540235"/>
            <a:ext cx="1656184" cy="77406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89475" y="4455397"/>
            <a:ext cx="1294693" cy="418786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400947" y="4588255"/>
            <a:ext cx="545419" cy="1318974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2524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24" y="0"/>
            <a:ext cx="8229600" cy="1143000"/>
          </a:xfrm>
        </p:spPr>
        <p:txBody>
          <a:bodyPr/>
          <a:lstStyle/>
          <a:p>
            <a:r>
              <a:rPr lang="en-US" dirty="0" smtClean="0"/>
              <a:t>LLR computing strategy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24" y="1560160"/>
            <a:ext cx="8229600" cy="47491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LLR being founding member of the CMS experiment, it early took the road of the H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C </a:t>
            </a:r>
          </a:p>
          <a:p>
            <a:r>
              <a:rPr lang="en-US" dirty="0" smtClean="0"/>
              <a:t>A GRID computing farm has been setup as early as </a:t>
            </a:r>
            <a:r>
              <a:rPr lang="en-US" dirty="0"/>
              <a:t>2</a:t>
            </a:r>
            <a:r>
              <a:rPr lang="en-US" dirty="0" smtClean="0"/>
              <a:t>005. </a:t>
            </a:r>
            <a:r>
              <a:rPr lang="en-US" dirty="0" smtClean="0"/>
              <a:t>It is part of </a:t>
            </a:r>
            <a:r>
              <a:rPr lang="en-US" dirty="0" err="1" smtClean="0"/>
              <a:t>Grif</a:t>
            </a:r>
            <a:r>
              <a:rPr lang="en-US" dirty="0" smtClean="0"/>
              <a:t> and has a remarkable stability/availability (cf. A.S’s talk)</a:t>
            </a:r>
          </a:p>
          <a:p>
            <a:endParaRPr lang="en-US" dirty="0"/>
          </a:p>
          <a:p>
            <a:r>
              <a:rPr lang="en-US" dirty="0" err="1" smtClean="0"/>
              <a:t>Polytechnique’s</a:t>
            </a:r>
            <a:r>
              <a:rPr lang="en-US" dirty="0" smtClean="0"/>
              <a:t> site particularity:</a:t>
            </a:r>
          </a:p>
          <a:p>
            <a:r>
              <a:rPr lang="en-US" dirty="0" smtClean="0"/>
              <a:t>The machines are hosted in the ”</a:t>
            </a:r>
            <a:r>
              <a:rPr lang="en-US" dirty="0" err="1" smtClean="0"/>
              <a:t>aile</a:t>
            </a:r>
            <a:r>
              <a:rPr lang="en-US" dirty="0" smtClean="0"/>
              <a:t> </a:t>
            </a:r>
            <a:r>
              <a:rPr lang="en-US" dirty="0" err="1" smtClean="0"/>
              <a:t>ø</a:t>
            </a:r>
            <a:r>
              <a:rPr lang="en-US" dirty="0" smtClean="0"/>
              <a:t>” </a:t>
            </a:r>
          </a:p>
          <a:p>
            <a:pPr lvl="1">
              <a:buFont typeface="LucidaGrande" charset="0"/>
              <a:buChar char="→"/>
            </a:pPr>
            <a:r>
              <a:rPr lang="en-US" dirty="0" smtClean="0"/>
              <a:t>Cooling and electrical power taken in charge by the </a:t>
            </a:r>
            <a:r>
              <a:rPr lang="en-US" dirty="0" err="1" smtClean="0"/>
              <a:t>Ecole</a:t>
            </a:r>
            <a:endParaRPr lang="en-US" dirty="0"/>
          </a:p>
          <a:p>
            <a:pPr lvl="1">
              <a:buFont typeface="LucidaGrande" charset="0"/>
              <a:buChar char="→"/>
            </a:pPr>
            <a:r>
              <a:rPr lang="en-US" dirty="0" smtClean="0"/>
              <a:t>Financial contribution to purchase hardware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6989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/>
              <a:t>LLR computing strategy </a:t>
            </a:r>
            <a:r>
              <a:rPr lang="en-US" smtClean="0"/>
              <a:t>(2)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Technology watch : we saw the parallel computing becoming  a promising solution to tackle the increasing computing needs of the simulation/reconstruction/analysis</a:t>
            </a:r>
          </a:p>
          <a:p>
            <a:endParaRPr lang="en-US" dirty="0" smtClean="0"/>
          </a:p>
          <a:p>
            <a:r>
              <a:rPr lang="en-US" dirty="0" smtClean="0"/>
              <a:t>Decided to launch R&amp;D in the lab on </a:t>
            </a:r>
            <a:r>
              <a:rPr lang="en-US" dirty="0" smtClean="0"/>
              <a:t>H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C end of 2011</a:t>
            </a:r>
            <a:endParaRPr lang="en-US" dirty="0" smtClean="0"/>
          </a:p>
          <a:p>
            <a:pPr lvl="1"/>
            <a:r>
              <a:rPr lang="en-US" dirty="0" smtClean="0"/>
              <a:t>Manpower</a:t>
            </a:r>
          </a:p>
          <a:p>
            <a:pPr lvl="1"/>
            <a:r>
              <a:rPr lang="en-US" dirty="0" smtClean="0"/>
              <a:t>Hardware</a:t>
            </a:r>
          </a:p>
          <a:p>
            <a:pPr lvl="1"/>
            <a:endParaRPr lang="en-US" dirty="0"/>
          </a:p>
          <a:p>
            <a:r>
              <a:rPr lang="en-US" dirty="0" smtClean="0"/>
              <a:t>See G.G.’s and A.B.’s talks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177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Local 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LLR is not the only on-site lab </a:t>
            </a:r>
            <a:r>
              <a:rPr lang="en-US" dirty="0" smtClean="0"/>
              <a:t>with HPC </a:t>
            </a:r>
            <a:r>
              <a:rPr lang="en-US" dirty="0" smtClean="0"/>
              <a:t>needs, but undoubtedly the most expert in terms of developments</a:t>
            </a:r>
          </a:p>
          <a:p>
            <a:endParaRPr lang="en-US" dirty="0" smtClean="0"/>
          </a:p>
          <a:p>
            <a:r>
              <a:rPr lang="en-US" dirty="0" smtClean="0"/>
              <a:t>The lab initiated a collaboration with the </a:t>
            </a:r>
            <a:r>
              <a:rPr lang="en-US" i="1" dirty="0" err="1" smtClean="0"/>
              <a:t>Laboratoire</a:t>
            </a:r>
            <a:r>
              <a:rPr lang="en-US" i="1" dirty="0" smtClean="0"/>
              <a:t> des </a:t>
            </a:r>
            <a:r>
              <a:rPr lang="en-US" i="1" dirty="0" err="1" smtClean="0"/>
              <a:t>Solides</a:t>
            </a:r>
            <a:r>
              <a:rPr lang="en-US" i="1" dirty="0" smtClean="0"/>
              <a:t> </a:t>
            </a:r>
            <a:r>
              <a:rPr lang="en-US" i="1" dirty="0" err="1" smtClean="0"/>
              <a:t>Irradiés</a:t>
            </a:r>
            <a:r>
              <a:rPr lang="en-US" dirty="0" smtClean="0"/>
              <a:t> and proposed to share the resource of a HPC cluster</a:t>
            </a:r>
          </a:p>
          <a:p>
            <a:endParaRPr lang="en-US" dirty="0"/>
          </a:p>
          <a:p>
            <a:r>
              <a:rPr lang="en-US" dirty="0" smtClean="0"/>
              <a:t>The idea of creating a </a:t>
            </a:r>
            <a:r>
              <a:rPr lang="en-US" dirty="0" err="1" smtClean="0"/>
              <a:t>mésocentre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Ecole</a:t>
            </a:r>
            <a:r>
              <a:rPr lang="en-US" dirty="0" smtClean="0"/>
              <a:t> </a:t>
            </a:r>
            <a:r>
              <a:rPr lang="en-US" dirty="0" err="1" smtClean="0"/>
              <a:t>Polytechnique</a:t>
            </a:r>
            <a:r>
              <a:rPr lang="en-US" dirty="0" smtClean="0"/>
              <a:t>” is currently emerging. (3 labs decided to go alone)  </a:t>
            </a:r>
          </a:p>
          <a:p>
            <a:r>
              <a:rPr lang="en-US" dirty="0" smtClean="0"/>
              <a:t>On-going discussions on the possibility of shared storage capabilities between different labs 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15076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Clearly we will look simultaneously at two different scales</a:t>
            </a:r>
          </a:p>
          <a:p>
            <a:pPr lvl="1"/>
            <a:r>
              <a:rPr lang="en-US" dirty="0" smtClean="0"/>
              <a:t>Global (WLCG, European projects</a:t>
            </a:r>
            <a:r>
              <a:rPr lang="en-US" dirty="0" smtClean="0"/>
              <a:t>) in coordination with IN2P3 </a:t>
            </a:r>
            <a:endParaRPr lang="en-US" dirty="0" smtClean="0"/>
          </a:p>
          <a:p>
            <a:pPr lvl="1"/>
            <a:r>
              <a:rPr lang="en-US" dirty="0" smtClean="0"/>
              <a:t>Local (X, </a:t>
            </a:r>
            <a:r>
              <a:rPr lang="en-US" dirty="0" err="1" smtClean="0"/>
              <a:t>UPSay</a:t>
            </a:r>
            <a:r>
              <a:rPr lang="en-US" dirty="0" smtClean="0"/>
              <a:t>), </a:t>
            </a:r>
            <a:r>
              <a:rPr lang="en-US" dirty="0" smtClean="0"/>
              <a:t>especially for HPC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14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6762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4" name="Image 33" descr="LLR_Logo_roug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08" y="1"/>
            <a:ext cx="1994538" cy="908720"/>
          </a:xfrm>
          <a:prstGeom prst="rect">
            <a:avLst/>
          </a:prstGeom>
        </p:spPr>
      </p:pic>
      <p:sp>
        <p:nvSpPr>
          <p:cNvPr id="35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AutoShape 4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" name="Sous-titre 5"/>
          <p:cNvSpPr>
            <a:spLocks noGrp="1"/>
          </p:cNvSpPr>
          <p:nvPr>
            <p:ph type="subTitle" idx="1"/>
          </p:nvPr>
        </p:nvSpPr>
        <p:spPr>
          <a:xfrm>
            <a:off x="2483768" y="15032"/>
            <a:ext cx="6840760" cy="1908016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GB" sz="2400" b="1" dirty="0" smtClean="0">
                <a:solidFill>
                  <a:srgbClr val="008000"/>
                </a:solidFill>
              </a:rPr>
              <a:t>Oldest lab of </a:t>
            </a:r>
            <a:r>
              <a:rPr lang="en-GB" sz="2400" b="1" dirty="0" err="1" smtClean="0">
                <a:solidFill>
                  <a:srgbClr val="008000"/>
                </a:solidFill>
              </a:rPr>
              <a:t>Ecole</a:t>
            </a:r>
            <a:r>
              <a:rPr lang="en-GB" sz="2400" b="1" dirty="0" smtClean="0">
                <a:solidFill>
                  <a:srgbClr val="008000"/>
                </a:solidFill>
              </a:rPr>
              <a:t> </a:t>
            </a:r>
            <a:r>
              <a:rPr lang="en-GB" sz="2400" b="1" dirty="0" err="1" smtClean="0">
                <a:solidFill>
                  <a:srgbClr val="008000"/>
                </a:solidFill>
              </a:rPr>
              <a:t>Polytechnique</a:t>
            </a:r>
            <a:r>
              <a:rPr lang="en-GB" sz="2400" b="1" dirty="0" smtClean="0">
                <a:solidFill>
                  <a:srgbClr val="008000"/>
                </a:solidFill>
              </a:rPr>
              <a:t> (1936)</a:t>
            </a:r>
          </a:p>
          <a:p>
            <a:pPr algn="l">
              <a:spcBef>
                <a:spcPts val="0"/>
              </a:spcBef>
            </a:pPr>
            <a:r>
              <a:rPr lang="en-GB" sz="2400" b="1" dirty="0" smtClean="0">
                <a:solidFill>
                  <a:srgbClr val="008000"/>
                </a:solidFill>
              </a:rPr>
              <a:t>~ 40 researchers (staff+ postdocs)</a:t>
            </a:r>
          </a:p>
          <a:p>
            <a:pPr algn="l">
              <a:spcBef>
                <a:spcPts val="0"/>
              </a:spcBef>
            </a:pPr>
            <a:r>
              <a:rPr lang="en-GB" sz="2400" b="1" dirty="0" smtClean="0">
                <a:solidFill>
                  <a:srgbClr val="008000"/>
                </a:solidFill>
              </a:rPr>
              <a:t>~ 50 engineers and technicians</a:t>
            </a:r>
          </a:p>
          <a:p>
            <a:pPr algn="l">
              <a:spcBef>
                <a:spcPts val="0"/>
              </a:spcBef>
            </a:pPr>
            <a:r>
              <a:rPr lang="en-GB" sz="2400" b="1" dirty="0" smtClean="0">
                <a:solidFill>
                  <a:srgbClr val="008000"/>
                </a:solidFill>
              </a:rPr>
              <a:t>~ 10-15 </a:t>
            </a:r>
            <a:r>
              <a:rPr lang="en-GB" sz="2400" b="1" dirty="0">
                <a:solidFill>
                  <a:srgbClr val="008000"/>
                </a:solidFill>
              </a:rPr>
              <a:t>P</a:t>
            </a:r>
            <a:r>
              <a:rPr lang="en-GB" sz="2400" b="1" dirty="0" smtClean="0">
                <a:solidFill>
                  <a:srgbClr val="008000"/>
                </a:solidFill>
              </a:rPr>
              <a:t>hD students </a:t>
            </a:r>
          </a:p>
          <a:p>
            <a:pPr algn="l">
              <a:spcBef>
                <a:spcPts val="0"/>
              </a:spcBef>
            </a:pPr>
            <a:endParaRPr lang="en-GB" sz="900" dirty="0" smtClean="0"/>
          </a:p>
          <a:p>
            <a:pPr algn="l">
              <a:spcBef>
                <a:spcPts val="0"/>
              </a:spcBef>
            </a:pPr>
            <a:endParaRPr lang="en-GB" sz="900" dirty="0"/>
          </a:p>
          <a:p>
            <a:pPr algn="l">
              <a:spcBef>
                <a:spcPts val="0"/>
              </a:spcBef>
            </a:pPr>
            <a:endParaRPr lang="en-GB" sz="900" dirty="0" smtClean="0"/>
          </a:p>
        </p:txBody>
      </p:sp>
      <p:pic>
        <p:nvPicPr>
          <p:cNvPr id="38" name="Image 37" descr="LLR_Logo_roug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2636912"/>
            <a:ext cx="948297" cy="432048"/>
          </a:xfrm>
          <a:prstGeom prst="rect">
            <a:avLst/>
          </a:prstGeom>
        </p:spPr>
      </p:pic>
      <p:cxnSp>
        <p:nvCxnSpPr>
          <p:cNvPr id="6" name="Connecteur en arc 5"/>
          <p:cNvCxnSpPr/>
          <p:nvPr/>
        </p:nvCxnSpPr>
        <p:spPr bwMode="auto">
          <a:xfrm rot="5400000">
            <a:off x="6141222" y="3083914"/>
            <a:ext cx="504056" cy="474149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Ellipse 6"/>
          <p:cNvSpPr/>
          <p:nvPr/>
        </p:nvSpPr>
        <p:spPr bwMode="auto">
          <a:xfrm rot="20408502">
            <a:off x="5621061" y="3139409"/>
            <a:ext cx="1368152" cy="3024336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824" y="3068960"/>
            <a:ext cx="2620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6600"/>
                </a:solidFill>
              </a:rPr>
              <a:t>Research centre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11" name="Image 10" descr="img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" y="1196752"/>
            <a:ext cx="2467150" cy="377748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059832" y="3573016"/>
            <a:ext cx="2592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6600"/>
                </a:solidFill>
              </a:rPr>
              <a:t>22 labs </a:t>
            </a:r>
          </a:p>
          <a:p>
            <a:pPr algn="ctr"/>
            <a:r>
              <a:rPr lang="en-GB" sz="2400" b="1" dirty="0" smtClean="0">
                <a:solidFill>
                  <a:srgbClr val="FF6600"/>
                </a:solidFill>
              </a:rPr>
              <a:t>(9 in physics)</a:t>
            </a:r>
            <a:endParaRPr lang="fr-FR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15616" y="0"/>
            <a:ext cx="6912768" cy="54927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</a:t>
            </a:r>
            <a:r>
              <a:rPr lang="fr-FR" dirty="0" smtClean="0"/>
              <a:t>aboratoire </a:t>
            </a:r>
            <a:r>
              <a:rPr lang="fr-FR" dirty="0" smtClean="0">
                <a:solidFill>
                  <a:srgbClr val="FF0000"/>
                </a:solidFill>
              </a:rPr>
              <a:t>L</a:t>
            </a:r>
            <a:r>
              <a:rPr lang="fr-FR" dirty="0" smtClean="0"/>
              <a:t>eprince-</a:t>
            </a:r>
            <a:r>
              <a:rPr lang="fr-FR" dirty="0" smtClean="0">
                <a:solidFill>
                  <a:srgbClr val="FF0000"/>
                </a:solidFill>
              </a:rPr>
              <a:t>R</a:t>
            </a:r>
            <a:r>
              <a:rPr lang="fr-FR" dirty="0" smtClean="0"/>
              <a:t>inguet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1"/>
          </p:nvPr>
        </p:nvSpPr>
        <p:spPr>
          <a:xfrm>
            <a:off x="250825" y="1052760"/>
            <a:ext cx="8425631" cy="583262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Particle physics</a:t>
            </a:r>
          </a:p>
          <a:p>
            <a:pPr lvl="1"/>
            <a:r>
              <a:rPr lang="en-GB" dirty="0" smtClean="0"/>
              <a:t>CMS at LHC (CERN)</a:t>
            </a:r>
          </a:p>
          <a:p>
            <a:pPr lvl="1"/>
            <a:r>
              <a:rPr lang="en-GB" dirty="0" smtClean="0"/>
              <a:t>CALICE for the future linear collider ILC </a:t>
            </a:r>
          </a:p>
          <a:p>
            <a:pPr lvl="1"/>
            <a:r>
              <a:rPr lang="en-GB" dirty="0" smtClean="0"/>
              <a:t>Neutrino: T2K in Japan, joining JUNO in China</a:t>
            </a:r>
          </a:p>
          <a:p>
            <a:pPr lvl="1"/>
            <a:endParaRPr lang="en-GB" dirty="0" smtClean="0"/>
          </a:p>
          <a:p>
            <a:r>
              <a:rPr lang="en-GB" dirty="0" err="1" smtClean="0"/>
              <a:t>Astroparticles</a:t>
            </a:r>
            <a:endParaRPr lang="en-GB" dirty="0" smtClean="0"/>
          </a:p>
          <a:p>
            <a:pPr lvl="1"/>
            <a:r>
              <a:rPr lang="en-GB" dirty="0" smtClean="0"/>
              <a:t>HESS gamma telescope in Namibia</a:t>
            </a:r>
          </a:p>
          <a:p>
            <a:pPr lvl="1"/>
            <a:r>
              <a:rPr lang="en-GB" dirty="0" smtClean="0"/>
              <a:t>FERMI satellite</a:t>
            </a:r>
          </a:p>
          <a:p>
            <a:pPr lvl="1"/>
            <a:r>
              <a:rPr lang="en-GB" dirty="0" smtClean="0"/>
              <a:t>CTA project</a:t>
            </a:r>
          </a:p>
          <a:p>
            <a:pPr lvl="1"/>
            <a:r>
              <a:rPr lang="en-GB" dirty="0" smtClean="0"/>
              <a:t>HARPO project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Applications and transverse activities</a:t>
            </a:r>
          </a:p>
          <a:p>
            <a:pPr lvl="1"/>
            <a:r>
              <a:rPr lang="en-GB" dirty="0"/>
              <a:t>New acceleration </a:t>
            </a:r>
            <a:r>
              <a:rPr lang="en-GB" dirty="0" smtClean="0"/>
              <a:t>technics: </a:t>
            </a:r>
            <a:r>
              <a:rPr lang="en-GB" dirty="0"/>
              <a:t>a</a:t>
            </a:r>
            <a:r>
              <a:rPr lang="en-GB" dirty="0" smtClean="0"/>
              <a:t>cceleration of </a:t>
            </a:r>
            <a:r>
              <a:rPr lang="en-GB" dirty="0"/>
              <a:t>e</a:t>
            </a:r>
            <a:r>
              <a:rPr lang="en-GB" dirty="0" smtClean="0"/>
              <a:t>lectrons with laser/plasma</a:t>
            </a:r>
          </a:p>
          <a:p>
            <a:pPr lvl="1"/>
            <a:r>
              <a:rPr lang="en-GB" dirty="0"/>
              <a:t>Medical </a:t>
            </a:r>
            <a:r>
              <a:rPr lang="en-GB" dirty="0" smtClean="0"/>
              <a:t>applications: profiler of beam for the </a:t>
            </a:r>
            <a:r>
              <a:rPr lang="en-GB" dirty="0" err="1" smtClean="0"/>
              <a:t>hadrontherapy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6" name="Titre 3"/>
          <p:cNvSpPr txBox="1">
            <a:spLocks/>
          </p:cNvSpPr>
          <p:nvPr/>
        </p:nvSpPr>
        <p:spPr>
          <a:xfrm>
            <a:off x="2411760" y="548680"/>
            <a:ext cx="4752528" cy="54927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The research themes</a:t>
            </a:r>
            <a:endParaRPr lang="en-GB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3861048"/>
            <a:ext cx="237295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accent1"/>
                </a:solidFill>
              </a:rPr>
              <a:t> } </a:t>
            </a:r>
            <a:r>
              <a:rPr lang="en-US" dirty="0" smtClean="0">
                <a:solidFill>
                  <a:schemeClr val="accent1"/>
                </a:solidFill>
              </a:rPr>
              <a:t>not shown here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4E4DF-F28E-4F2B-9325-1B33C3ABA567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5" descr="CMS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926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2236" y="319757"/>
            <a:ext cx="13506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solidFill>
                  <a:srgbClr val="FFFF00"/>
                </a:solidFill>
              </a:rPr>
              <a:t>CMS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28" y="1628800"/>
            <a:ext cx="5603676" cy="3727232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Past and running achievements</a:t>
            </a:r>
            <a:endParaRPr lang="en-US" dirty="0"/>
          </a:p>
        </p:txBody>
      </p:sp>
      <p:pic>
        <p:nvPicPr>
          <p:cNvPr id="11" name="Image 2" descr="meca_fig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64212"/>
            <a:ext cx="3848500" cy="185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1941" r="16119" b="1941"/>
          <a:stretch/>
        </p:blipFill>
        <p:spPr bwMode="auto">
          <a:xfrm>
            <a:off x="3209071" y="3579183"/>
            <a:ext cx="2388266" cy="159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75901" y="4355425"/>
            <a:ext cx="2333170" cy="730657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err="1" smtClean="0"/>
              <a:t>Grid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node</a:t>
            </a:r>
            <a:r>
              <a:rPr lang="fr-FR" sz="2400" b="1" dirty="0" smtClean="0"/>
              <a:t> at Ecole Polytechnique</a:t>
            </a:r>
            <a:endParaRPr lang="fr-FR" sz="2400" b="1" dirty="0"/>
          </a:p>
        </p:txBody>
      </p:sp>
      <p:pic>
        <p:nvPicPr>
          <p:cNvPr id="12" name="Image 2" descr="toto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11" y="473624"/>
            <a:ext cx="3610789" cy="2901599"/>
          </a:xfrm>
          <a:prstGeom prst="rect">
            <a:avLst/>
          </a:prstGeom>
        </p:spPr>
      </p:pic>
      <p:pic>
        <p:nvPicPr>
          <p:cNvPr id="13" name="Image 9" descr="tot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490" y="1283687"/>
            <a:ext cx="1185079" cy="118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5979752" y="3756942"/>
            <a:ext cx="3001788" cy="3072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637074" y="4099621"/>
            <a:ext cx="3072979" cy="2387624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100020" y="2282696"/>
            <a:ext cx="904028" cy="733922"/>
          </a:xfrm>
          <a:prstGeom prst="rect">
            <a:avLst/>
          </a:prstGeom>
        </p:spPr>
        <p:txBody>
          <a:bodyPr vert="horz" lIns="0" rIns="0" bIns="0" anchor="b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 smtClean="0"/>
              <a:t>ECAL</a:t>
            </a:r>
          </a:p>
          <a:p>
            <a:r>
              <a:rPr lang="fr-FR" sz="2400" b="1" dirty="0" smtClean="0"/>
              <a:t> </a:t>
            </a:r>
            <a:r>
              <a:rPr lang="fr-FR" sz="2400" b="1" dirty="0" err="1" smtClean="0"/>
              <a:t>alveolar</a:t>
            </a:r>
            <a:endParaRPr lang="fr-FR" sz="2400" b="1" dirty="0" smtClean="0"/>
          </a:p>
          <a:p>
            <a:r>
              <a:rPr lang="fr-FR" sz="2400" b="1" dirty="0" smtClean="0"/>
              <a:t> structure</a:t>
            </a:r>
            <a:endParaRPr lang="fr-FR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7648015" y="5442460"/>
            <a:ext cx="1048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  <a:latin typeface="+mj-lt"/>
              </a:rPr>
              <a:t>Upgrade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 Phase 2</a:t>
            </a:r>
          </a:p>
          <a:p>
            <a:r>
              <a:rPr lang="en-GB" b="1" dirty="0" smtClean="0">
                <a:solidFill>
                  <a:schemeClr val="accent1"/>
                </a:solidFill>
              </a:rPr>
              <a:t> </a:t>
            </a:r>
            <a:r>
              <a:rPr lang="en-GB" b="1" dirty="0" err="1">
                <a:solidFill>
                  <a:schemeClr val="accent1"/>
                </a:solidFill>
              </a:rPr>
              <a:t>HGCal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0092" y="128568"/>
            <a:ext cx="24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Higgs boson discovery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4</a:t>
            </a:fld>
            <a:endParaRPr kumimoji="0"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4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Brient\Mes documents\My Documents\profess\Presentations futures\2008\FJPPL08\evt display\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283" y="4200530"/>
            <a:ext cx="2494777" cy="264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5" name="Picture 12" descr="Newlogo-calic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4809" y="0"/>
            <a:ext cx="2071687" cy="9286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1" name="Titre 10"/>
          <p:cNvSpPr>
            <a:spLocks noGrp="1"/>
          </p:cNvSpPr>
          <p:nvPr>
            <p:ph type="title" idx="4294967295"/>
          </p:nvPr>
        </p:nvSpPr>
        <p:spPr>
          <a:xfrm>
            <a:off x="86816" y="332656"/>
            <a:ext cx="6717432" cy="129917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Future detectors:</a:t>
            </a:r>
            <a:br>
              <a:rPr lang="en-GB" sz="3600" b="1" dirty="0" smtClean="0"/>
            </a:br>
            <a:r>
              <a:rPr lang="en-GB" sz="3600" b="1" dirty="0" smtClean="0"/>
              <a:t>Ultra-granular </a:t>
            </a:r>
            <a:r>
              <a:rPr lang="en-GB" sz="3600" b="1" dirty="0" err="1" smtClean="0"/>
              <a:t>calorimetry</a:t>
            </a:r>
            <a:r>
              <a:rPr lang="en-GB" sz="3600" b="1" dirty="0" smtClean="0"/>
              <a:t> </a:t>
            </a:r>
            <a:br>
              <a:rPr lang="en-GB" sz="3600" b="1" dirty="0" smtClean="0"/>
            </a:br>
            <a:r>
              <a:rPr lang="en-GB" sz="3600" b="1" dirty="0" smtClean="0"/>
              <a:t>for </a:t>
            </a:r>
            <a:r>
              <a:rPr lang="en-GB" sz="3600" b="1" dirty="0" err="1" smtClean="0"/>
              <a:t>e</a:t>
            </a:r>
            <a:r>
              <a:rPr lang="en-GB" sz="3600" b="1" baseline="30000" dirty="0" err="1" smtClean="0"/>
              <a:t>+</a:t>
            </a:r>
            <a:r>
              <a:rPr lang="en-GB" sz="3600" b="1" dirty="0" err="1" smtClean="0"/>
              <a:t>e</a:t>
            </a:r>
            <a:r>
              <a:rPr lang="en-GB" sz="3600" b="1" baseline="30000" dirty="0" smtClean="0"/>
              <a:t>-</a:t>
            </a:r>
            <a:r>
              <a:rPr lang="en-GB" sz="3600" b="1" dirty="0" smtClean="0"/>
              <a:t> (linear) collider</a:t>
            </a:r>
          </a:p>
        </p:txBody>
      </p:sp>
      <p:pic>
        <p:nvPicPr>
          <p:cNvPr id="2" name="Image 1" descr="il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" y="1627634"/>
            <a:ext cx="4359792" cy="3172544"/>
          </a:xfrm>
          <a:prstGeom prst="rect">
            <a:avLst/>
          </a:prstGeom>
        </p:spPr>
      </p:pic>
      <p:pic>
        <p:nvPicPr>
          <p:cNvPr id="6" name="Image 2" descr="ecal_modu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0" y="1469220"/>
            <a:ext cx="4179938" cy="2748822"/>
          </a:xfrm>
          <a:prstGeom prst="rect">
            <a:avLst/>
          </a:prstGeom>
        </p:spPr>
      </p:pic>
      <p:pic>
        <p:nvPicPr>
          <p:cNvPr id="9" name="Image 3" descr="prototype_phot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3" y="4893468"/>
            <a:ext cx="3364778" cy="1954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2824" y="1099888"/>
            <a:ext cx="3323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Calorimeter</a:t>
            </a:r>
            <a:r>
              <a:rPr lang="fr-FR" b="1" dirty="0"/>
              <a:t> </a:t>
            </a:r>
            <a:r>
              <a:rPr lang="fr-FR" b="1" dirty="0" err="1"/>
              <a:t>silicon-tungsten</a:t>
            </a:r>
            <a:endParaRPr lang="fr-F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A0CC0B-13A0-42C1-8F79-ED1A2A880695}" type="slidenum">
              <a:rPr lang="fr-BE" smtClean="0"/>
              <a:pPr>
                <a:defRPr/>
              </a:pPr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73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7" y="1396951"/>
            <a:ext cx="3306981" cy="34601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>Neutrino </a:t>
            </a:r>
            <a:r>
              <a:rPr lang="fr-FR" b="1" dirty="0" err="1" smtClean="0"/>
              <a:t>physics</a:t>
            </a:r>
            <a:endParaRPr lang="fr-FR" b="1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221759" y="4936231"/>
            <a:ext cx="3342129" cy="1943969"/>
          </a:xfrm>
        </p:spPr>
        <p:txBody>
          <a:bodyPr>
            <a:normAutofit/>
          </a:bodyPr>
          <a:lstStyle/>
          <a:p>
            <a:r>
              <a:rPr lang="fr-FR" dirty="0" smtClean="0"/>
              <a:t>Detector of neutrinos</a:t>
            </a:r>
            <a:r>
              <a:rPr lang="fr-FR" dirty="0"/>
              <a:t> </a:t>
            </a:r>
            <a:r>
              <a:rPr lang="fr-FR" dirty="0" smtClean="0"/>
              <a:t>INGRID</a:t>
            </a:r>
          </a:p>
          <a:p>
            <a:pPr lvl="1"/>
            <a:r>
              <a:rPr lang="fr-FR" dirty="0" err="1" smtClean="0"/>
              <a:t>Mechanics</a:t>
            </a:r>
            <a:endParaRPr lang="fr-FR" dirty="0" smtClean="0"/>
          </a:p>
          <a:p>
            <a:pPr lvl="1"/>
            <a:r>
              <a:rPr lang="fr-FR" dirty="0" smtClean="0"/>
              <a:t>Calibration</a:t>
            </a:r>
            <a:endParaRPr lang="fr-FR" dirty="0"/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876300" cy="6905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487" y="893490"/>
            <a:ext cx="4087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T2K : Tokai to </a:t>
            </a:r>
            <a:r>
              <a:rPr lang="fr-FR" sz="2400" b="1" dirty="0" err="1">
                <a:solidFill>
                  <a:schemeClr val="tx2"/>
                </a:solidFill>
              </a:rPr>
              <a:t>Kamiokande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1" name="Image 7" descr="tot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26791"/>
            <a:ext cx="3924300" cy="408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8064" y="927274"/>
            <a:ext cx="2920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Neutrinos in JUNO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765" y="5666652"/>
            <a:ext cx="2973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LLR </a:t>
            </a:r>
            <a:r>
              <a:rPr lang="fr-FR" dirty="0" err="1"/>
              <a:t>joining</a:t>
            </a:r>
            <a:r>
              <a:rPr lang="fr-FR" dirty="0"/>
              <a:t> JUNO effort 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driven</a:t>
            </a:r>
            <a:r>
              <a:rPr lang="fr-FR" dirty="0"/>
              <a:t> by mass </a:t>
            </a:r>
            <a:endParaRPr lang="fr-FR" dirty="0" smtClean="0"/>
          </a:p>
          <a:p>
            <a:r>
              <a:rPr lang="fr-FR" dirty="0" err="1" smtClean="0"/>
              <a:t>hierarchy</a:t>
            </a:r>
            <a:r>
              <a:rPr lang="fr-FR" dirty="0" smtClean="0"/>
              <a:t> </a:t>
            </a:r>
            <a:r>
              <a:rPr lang="fr-FR" dirty="0" err="1"/>
              <a:t>determination</a:t>
            </a:r>
            <a:r>
              <a:rPr lang="fr-FR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4248" y="5107292"/>
            <a:ext cx="824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JUNO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4008" y="1700808"/>
            <a:ext cx="648072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2" descr="tot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58" y="1687860"/>
            <a:ext cx="1866900" cy="673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6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 cstate="print"/>
          <a:srcRect b="12162"/>
          <a:stretch>
            <a:fillRect/>
          </a:stretch>
        </p:blipFill>
        <p:spPr bwMode="auto">
          <a:xfrm>
            <a:off x="2555" y="31742"/>
            <a:ext cx="911542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12" y="135175"/>
            <a:ext cx="876300" cy="6905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6359" y="31742"/>
            <a:ext cx="4070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sz="4000" dirty="0" smtClean="0">
                <a:solidFill>
                  <a:srgbClr val="FFFF00"/>
                </a:solidFill>
              </a:rPr>
              <a:t>HESS in Namibie</a:t>
            </a:r>
            <a:endParaRPr lang="en-GB" dirty="0"/>
          </a:p>
        </p:txBody>
      </p:sp>
      <p:sp>
        <p:nvSpPr>
          <p:cNvPr id="5" name="Ellipse 4"/>
          <p:cNvSpPr/>
          <p:nvPr/>
        </p:nvSpPr>
        <p:spPr>
          <a:xfrm>
            <a:off x="5960472" y="144096"/>
            <a:ext cx="360040" cy="43204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1"/>
          </p:nvPr>
        </p:nvSpPr>
        <p:spPr>
          <a:xfrm>
            <a:off x="3548204" y="2145996"/>
            <a:ext cx="5544616" cy="5760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600" dirty="0" smtClean="0"/>
              <a:t>Conception and realisation of the mechanical structure of the « cameras »</a:t>
            </a:r>
          </a:p>
        </p:txBody>
      </p:sp>
      <p:sp>
        <p:nvSpPr>
          <p:cNvPr id="8" name="Rectangle 7"/>
          <p:cNvSpPr/>
          <p:nvPr/>
        </p:nvSpPr>
        <p:spPr>
          <a:xfrm>
            <a:off x="-78435" y="3332287"/>
            <a:ext cx="6452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The spatial FERMI telescope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6" name="Image 4" descr="t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12976"/>
            <a:ext cx="2524770" cy="3473624"/>
          </a:xfrm>
          <a:prstGeom prst="rect">
            <a:avLst/>
          </a:prstGeom>
        </p:spPr>
      </p:pic>
      <p:pic>
        <p:nvPicPr>
          <p:cNvPr id="18" name="Espace réservé du contenu 5" descr="glast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360484" y="4320773"/>
            <a:ext cx="2646600" cy="224752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9" name="Connecteur en arc 6"/>
          <p:cNvCxnSpPr/>
          <p:nvPr/>
        </p:nvCxnSpPr>
        <p:spPr>
          <a:xfrm flipV="1">
            <a:off x="5520724" y="4101371"/>
            <a:ext cx="1368152" cy="848417"/>
          </a:xfrm>
          <a:prstGeom prst="curvedConnector3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3036" y="4040173"/>
            <a:ext cx="2540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Modules of </a:t>
            </a:r>
            <a:r>
              <a:rPr lang="en-GB" sz="2000" b="1" dirty="0" smtClean="0">
                <a:solidFill>
                  <a:schemeClr val="tx2"/>
                </a:solidFill>
              </a:rPr>
              <a:t>the</a:t>
            </a:r>
          </a:p>
          <a:p>
            <a:r>
              <a:rPr lang="en-GB" sz="2000" b="1" dirty="0" smtClean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FERMI calorimeter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22" name="Image 7" descr="toto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3" y="4751644"/>
            <a:ext cx="2960061" cy="20396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4E4DF-F28E-4F2B-9325-1B33C3ABA567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252536" y="476672"/>
            <a:ext cx="9144000" cy="620687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ja-JP" sz="4000" b="1" dirty="0" smtClean="0"/>
              <a:t>The future accelerators:</a:t>
            </a:r>
            <a:br>
              <a:rPr lang="en-GB" altLang="ja-JP" sz="4000" b="1" dirty="0" smtClean="0"/>
            </a:br>
            <a:r>
              <a:rPr lang="en-GB" altLang="ja-JP" sz="4000" b="1" dirty="0" smtClean="0"/>
              <a:t>Laser-Plasma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196752"/>
            <a:ext cx="8305800" cy="8953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ja-JP" sz="2800" b="1" dirty="0" smtClean="0"/>
              <a:t>Radiofrequency wave (RF) v/s plasma waves</a:t>
            </a:r>
            <a:endParaRPr lang="en-GB" dirty="0" smtClean="0"/>
          </a:p>
        </p:txBody>
      </p:sp>
      <p:pic>
        <p:nvPicPr>
          <p:cNvPr id="2055" name="Picture 4" descr="85036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75" y="2235795"/>
            <a:ext cx="3959225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0438" y="2235795"/>
            <a:ext cx="3759200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7" name="Text Box 6"/>
          <p:cNvSpPr txBox="1">
            <a:spLocks noChangeArrowheads="1"/>
          </p:cNvSpPr>
          <p:nvPr/>
        </p:nvSpPr>
        <p:spPr bwMode="auto">
          <a:xfrm>
            <a:off x="458788" y="538507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 New Roman" pitchFamily="16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193800" y="1700808"/>
            <a:ext cx="2492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 smtClean="0">
                <a:ea typeface="ＭＳ Ｐゴシック" charset="-128"/>
              </a:rPr>
              <a:t>resonator = </a:t>
            </a:r>
            <a:r>
              <a:rPr lang="en-GB" altLang="ja-JP" sz="1800" b="1" dirty="0" smtClean="0">
                <a:ea typeface="ＭＳ Ｐゴシック" charset="-128"/>
              </a:rPr>
              <a:t>RF cavity</a:t>
            </a:r>
            <a:endParaRPr lang="en-GB" sz="1800" b="1" dirty="0">
              <a:ea typeface="ＭＳ Ｐゴシック" charset="-128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5441950" y="1702395"/>
            <a:ext cx="2287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b="1" dirty="0" err="1" smtClean="0">
                <a:ea typeface="ＭＳ Ｐゴシック" charset="-128"/>
              </a:rPr>
              <a:t>r</a:t>
            </a:r>
            <a:r>
              <a:rPr lang="fr-FR" b="1" dirty="0" err="1" smtClean="0">
                <a:ea typeface="ＭＳ Ｐゴシック" charset="-128"/>
              </a:rPr>
              <a:t>e</a:t>
            </a:r>
            <a:r>
              <a:rPr lang="fr-FR" altLang="ja-JP" sz="1800" b="1" dirty="0" err="1" smtClean="0">
                <a:ea typeface="ＭＳ Ｐゴシック" charset="-128"/>
              </a:rPr>
              <a:t>sonator</a:t>
            </a:r>
            <a:r>
              <a:rPr lang="fr-FR" altLang="ja-JP" sz="1800" b="1" dirty="0" smtClean="0">
                <a:ea typeface="ＭＳ Ｐゴシック" charset="-128"/>
              </a:rPr>
              <a:t> </a:t>
            </a:r>
            <a:r>
              <a:rPr lang="fr-FR" altLang="ja-JP" sz="1800" b="1" dirty="0">
                <a:ea typeface="ＭＳ Ｐゴシック" charset="-128"/>
              </a:rPr>
              <a:t>= plasma</a:t>
            </a:r>
            <a:endParaRPr lang="fr-FR" sz="1800" b="1" dirty="0">
              <a:ea typeface="ＭＳ Ｐゴシック" charset="-128"/>
            </a:endParaRPr>
          </a:p>
        </p:txBody>
      </p:sp>
      <p:graphicFrame>
        <p:nvGraphicFramePr>
          <p:cNvPr id="205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710855"/>
              </p:ext>
            </p:extLst>
          </p:nvPr>
        </p:nvGraphicFramePr>
        <p:xfrm>
          <a:off x="846753" y="5108673"/>
          <a:ext cx="2840037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" name="Équation" r:id="rId6" imgW="1536700" imgH="457200" progId="Equation.3">
                  <p:embed/>
                </p:oleObj>
              </mc:Choice>
              <mc:Fallback>
                <p:oleObj name="Équation" r:id="rId6" imgW="1536700" imgH="457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53" y="5108673"/>
                        <a:ext cx="2840037" cy="84613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er 5"/>
          <p:cNvGrpSpPr/>
          <p:nvPr/>
        </p:nvGrpSpPr>
        <p:grpSpPr>
          <a:xfrm>
            <a:off x="6444208" y="0"/>
            <a:ext cx="2699792" cy="1197640"/>
            <a:chOff x="6444208" y="0"/>
            <a:chExt cx="2699792" cy="1197640"/>
          </a:xfrm>
        </p:grpSpPr>
        <p:pic>
          <p:nvPicPr>
            <p:cNvPr id="3" name="Image 2" descr="toto.tif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454" y="0"/>
              <a:ext cx="2695546" cy="537468"/>
            </a:xfrm>
            <a:prstGeom prst="rect">
              <a:avLst/>
            </a:prstGeom>
          </p:spPr>
        </p:pic>
        <p:pic>
          <p:nvPicPr>
            <p:cNvPr id="15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537484"/>
              <a:ext cx="724215" cy="57071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 4" descr="LOA-logo_66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980" y="534928"/>
              <a:ext cx="1194076" cy="662712"/>
            </a:xfrm>
            <a:prstGeom prst="rect">
              <a:avLst/>
            </a:prstGeom>
          </p:spPr>
        </p:pic>
        <p:pic>
          <p:nvPicPr>
            <p:cNvPr id="4" name="Image 3" descr="logo-luli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400" y="548680"/>
              <a:ext cx="878219" cy="46027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14580" y="5270131"/>
            <a:ext cx="2742546" cy="52322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+mj-lt"/>
              </a:rPr>
              <a:t>~ 300 </a:t>
            </a:r>
            <a:r>
              <a:rPr lang="en-US" sz="2800" b="1" dirty="0" smtClean="0">
                <a:latin typeface="+mj-lt"/>
              </a:rPr>
              <a:t>000 MV/m </a:t>
            </a:r>
            <a:endParaRPr lang="en-US" sz="28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5954810"/>
            <a:ext cx="4220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Simulations extremely</a:t>
            </a:r>
          </a:p>
          <a:p>
            <a:r>
              <a:rPr lang="en-US" sz="2400" dirty="0" smtClean="0"/>
              <a:t>CPU-intensive (see A. B.’s talk)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8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44016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fr-FR" b="1" dirty="0" err="1" smtClean="0"/>
              <a:t>Medical</a:t>
            </a:r>
            <a:r>
              <a:rPr lang="fr-FR" b="1" dirty="0" smtClean="0"/>
              <a:t> applications</a:t>
            </a:r>
            <a:endParaRPr lang="fr-FR" b="1" dirty="0"/>
          </a:p>
        </p:txBody>
      </p:sp>
      <p:sp>
        <p:nvSpPr>
          <p:cNvPr id="9218" name="AutoShape 2" descr="imap://drapier@polsmtp.in2p3.fr:993/fetch%3EUID%3E/INBOX%3E119343?part=1.2&amp;type=image/png&amp;filename=QIM%20proton%200.5%20Vol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3252" name="Picture 6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46"/>
          <a:stretch>
            <a:fillRect/>
          </a:stretch>
        </p:blipFill>
        <p:spPr bwMode="auto">
          <a:xfrm>
            <a:off x="4211960" y="778669"/>
            <a:ext cx="3960440" cy="29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snap"/>
          <p:cNvPicPr>
            <a:picLocks noChangeAspect="1" noChangeArrowheads="1"/>
          </p:cNvPicPr>
          <p:nvPr/>
        </p:nvPicPr>
        <p:blipFill>
          <a:blip r:embed="rId3" cstate="print"/>
          <a:srcRect l="3954" t="16593" r="9815" b="4220"/>
          <a:stretch>
            <a:fillRect/>
          </a:stretch>
        </p:blipFill>
        <p:spPr bwMode="auto">
          <a:xfrm>
            <a:off x="4860032" y="3880939"/>
            <a:ext cx="4139952" cy="257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323528" y="692696"/>
            <a:ext cx="3960440" cy="4389120"/>
          </a:xfrm>
        </p:spPr>
        <p:txBody>
          <a:bodyPr/>
          <a:lstStyle/>
          <a:p>
            <a:r>
              <a:rPr lang="en-GB" dirty="0" smtClean="0"/>
              <a:t>Energy deposit of protons and ions more localized than for photons</a:t>
            </a:r>
            <a:endParaRPr lang="en-GB" dirty="0"/>
          </a:p>
        </p:txBody>
      </p:sp>
      <p:pic>
        <p:nvPicPr>
          <p:cNvPr id="9" name="Image 4" descr="ho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379" y="2779674"/>
            <a:ext cx="3742731" cy="30251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9796" y="5331630"/>
            <a:ext cx="24158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Hodoscope</a:t>
            </a:r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(</a:t>
            </a:r>
            <a:r>
              <a:rPr lang="fr-FR" sz="2400" b="1" dirty="0" err="1" smtClean="0">
                <a:solidFill>
                  <a:srgbClr val="FFFF00"/>
                </a:solidFill>
              </a:rPr>
              <a:t>beam</a:t>
            </a:r>
            <a:r>
              <a:rPr lang="fr-FR" sz="2400" b="1" dirty="0" smtClean="0">
                <a:solidFill>
                  <a:srgbClr val="FFFF00"/>
                </a:solidFill>
              </a:rPr>
              <a:t> profiler)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9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8717</TotalTime>
  <Words>551</Words>
  <Application>Microsoft Macintosh PowerPoint</Application>
  <PresentationFormat>On-screen Show (4:3)</PresentationFormat>
  <Paragraphs>131</Paragraphs>
  <Slides>14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Calibri</vt:lpstr>
      <vt:lpstr>Comic Sans MS</vt:lpstr>
      <vt:lpstr>Constantia</vt:lpstr>
      <vt:lpstr>HGP明朝E</vt:lpstr>
      <vt:lpstr>LucidaGrande</vt:lpstr>
      <vt:lpstr>ＭＳ Ｐゴシック</vt:lpstr>
      <vt:lpstr>Times New Roman</vt:lpstr>
      <vt:lpstr>Wingdings 2</vt:lpstr>
      <vt:lpstr>ZapfDingbats</vt:lpstr>
      <vt:lpstr>Arial</vt:lpstr>
      <vt:lpstr>Débit</vt:lpstr>
      <vt:lpstr>Modèle par défaut</vt:lpstr>
      <vt:lpstr>Équation</vt:lpstr>
      <vt:lpstr>Laboratoire Leprince-Ringuet</vt:lpstr>
      <vt:lpstr>PowerPoint Presentation</vt:lpstr>
      <vt:lpstr>Laboratoire Leprince-Ringuet</vt:lpstr>
      <vt:lpstr>PowerPoint Presentation</vt:lpstr>
      <vt:lpstr>Future detectors: Ultra-granular calorimetry  for e+e- (linear) collider</vt:lpstr>
      <vt:lpstr>Neutrino physics</vt:lpstr>
      <vt:lpstr>PowerPoint Presentation</vt:lpstr>
      <vt:lpstr>The future accelerators: Laser-Plasma</vt:lpstr>
      <vt:lpstr>Medical applications</vt:lpstr>
      <vt:lpstr>LLR and its partners </vt:lpstr>
      <vt:lpstr>LLR computing strategy (1)</vt:lpstr>
      <vt:lpstr>LLR computing strategy (2)</vt:lpstr>
      <vt:lpstr>Local collaborations</vt:lpstr>
      <vt:lpstr>Future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Laboratoire Leprince-Ringuet</dc:title>
  <dc:creator>Drapier</dc:creator>
  <cp:lastModifiedBy>Microsoft Office User</cp:lastModifiedBy>
  <cp:revision>294</cp:revision>
  <cp:lastPrinted>2016-07-20T13:05:51Z</cp:lastPrinted>
  <dcterms:created xsi:type="dcterms:W3CDTF">2011-05-03T09:40:25Z</dcterms:created>
  <dcterms:modified xsi:type="dcterms:W3CDTF">2016-07-21T18:33:30Z</dcterms:modified>
</cp:coreProperties>
</file>