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tockChart>
        <c:ser>
          <c:idx val="0"/>
          <c:order val="0"/>
          <c:spPr>
            <a:ln w="28575">
              <a:noFill/>
            </a:ln>
          </c:spPr>
          <c:marker>
            <c:symbol val="none"/>
          </c:marker>
          <c:cat>
            <c:numRef>
              <c:f>Feuil1!$E$919:$E$942</c:f>
              <c:numCache>
                <c:formatCode>General</c:formatCode>
                <c:ptCount val="24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</c:numCache>
            </c:numRef>
          </c:cat>
          <c:val>
            <c:numRef>
              <c:f>Feuil1!$F$919:$F$942</c:f>
              <c:numCache>
                <c:formatCode>General</c:formatCode>
                <c:ptCount val="24"/>
                <c:pt idx="0">
                  <c:v>3.0650000000000004</c:v>
                </c:pt>
                <c:pt idx="1">
                  <c:v>2.512</c:v>
                </c:pt>
                <c:pt idx="2">
                  <c:v>2.3880000000000003</c:v>
                </c:pt>
                <c:pt idx="3">
                  <c:v>2.5870000000000002</c:v>
                </c:pt>
                <c:pt idx="4">
                  <c:v>3.101</c:v>
                </c:pt>
                <c:pt idx="5">
                  <c:v>3.0629999999999997</c:v>
                </c:pt>
                <c:pt idx="6">
                  <c:v>2.5669999999999997</c:v>
                </c:pt>
                <c:pt idx="7">
                  <c:v>0</c:v>
                </c:pt>
                <c:pt idx="8">
                  <c:v>0</c:v>
                </c:pt>
                <c:pt idx="9">
                  <c:v>2.74</c:v>
                </c:pt>
                <c:pt idx="10">
                  <c:v>2.694</c:v>
                </c:pt>
                <c:pt idx="11">
                  <c:v>2.6480000000000001</c:v>
                </c:pt>
                <c:pt idx="12">
                  <c:v>2.8090000000000002</c:v>
                </c:pt>
                <c:pt idx="13">
                  <c:v>2.9520000000000004</c:v>
                </c:pt>
                <c:pt idx="14">
                  <c:v>2.8820000000000001</c:v>
                </c:pt>
                <c:pt idx="15">
                  <c:v>2.3370000000000002</c:v>
                </c:pt>
                <c:pt idx="16">
                  <c:v>2.8140000000000001</c:v>
                </c:pt>
                <c:pt idx="17">
                  <c:v>2.7889999999999997</c:v>
                </c:pt>
                <c:pt idx="18">
                  <c:v>2.3719999999999999</c:v>
                </c:pt>
                <c:pt idx="19">
                  <c:v>0</c:v>
                </c:pt>
                <c:pt idx="20">
                  <c:v>3.0489999999999999</c:v>
                </c:pt>
                <c:pt idx="21">
                  <c:v>3.081</c:v>
                </c:pt>
                <c:pt idx="22">
                  <c:v>3.0209999999999999</c:v>
                </c:pt>
                <c:pt idx="23">
                  <c:v>2.9870000000000001</c:v>
                </c:pt>
              </c:numCache>
            </c:numRef>
          </c: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cat>
            <c:numRef>
              <c:f>Feuil1!$E$919:$E$942</c:f>
              <c:numCache>
                <c:formatCode>General</c:formatCode>
                <c:ptCount val="24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</c:numCache>
            </c:numRef>
          </c:cat>
          <c:val>
            <c:numRef>
              <c:f>Feuil1!$G$919:$G$942</c:f>
              <c:numCache>
                <c:formatCode>General</c:formatCode>
                <c:ptCount val="24"/>
                <c:pt idx="0">
                  <c:v>3.3029999999999999</c:v>
                </c:pt>
                <c:pt idx="1">
                  <c:v>2.5980000000000003</c:v>
                </c:pt>
                <c:pt idx="2">
                  <c:v>2.496</c:v>
                </c:pt>
                <c:pt idx="3">
                  <c:v>2.6549999999999998</c:v>
                </c:pt>
                <c:pt idx="4">
                  <c:v>3.2450000000000001</c:v>
                </c:pt>
                <c:pt idx="5">
                  <c:v>3.2290000000000001</c:v>
                </c:pt>
                <c:pt idx="6">
                  <c:v>2.6949999999999998</c:v>
                </c:pt>
                <c:pt idx="7">
                  <c:v>0</c:v>
                </c:pt>
                <c:pt idx="8">
                  <c:v>0</c:v>
                </c:pt>
                <c:pt idx="9">
                  <c:v>2.8559999999999999</c:v>
                </c:pt>
                <c:pt idx="10">
                  <c:v>2.8419999999999996</c:v>
                </c:pt>
                <c:pt idx="11">
                  <c:v>2.8119999999999998</c:v>
                </c:pt>
                <c:pt idx="12">
                  <c:v>2.8890000000000002</c:v>
                </c:pt>
                <c:pt idx="13">
                  <c:v>3.02</c:v>
                </c:pt>
                <c:pt idx="14">
                  <c:v>2.98</c:v>
                </c:pt>
                <c:pt idx="15">
                  <c:v>2.4689999999999999</c:v>
                </c:pt>
                <c:pt idx="16">
                  <c:v>2.9020000000000001</c:v>
                </c:pt>
                <c:pt idx="17">
                  <c:v>2.915</c:v>
                </c:pt>
                <c:pt idx="18">
                  <c:v>2.5019999999999998</c:v>
                </c:pt>
                <c:pt idx="19">
                  <c:v>0</c:v>
                </c:pt>
                <c:pt idx="20">
                  <c:v>3.2010000000000001</c:v>
                </c:pt>
                <c:pt idx="21">
                  <c:v>3.1949999999999998</c:v>
                </c:pt>
                <c:pt idx="22">
                  <c:v>3.2210000000000001</c:v>
                </c:pt>
                <c:pt idx="23">
                  <c:v>3.085</c:v>
                </c:pt>
              </c:numCache>
            </c:numRef>
          </c:val>
          <c:smooth val="0"/>
        </c:ser>
        <c:ser>
          <c:idx val="2"/>
          <c:order val="2"/>
          <c:spPr>
            <a:ln w="28575">
              <a:noFill/>
            </a:ln>
          </c:spPr>
          <c:marker>
            <c:symbol val="dot"/>
            <c:size val="3"/>
          </c:marker>
          <c:cat>
            <c:numRef>
              <c:f>Feuil1!$E$919:$E$942</c:f>
              <c:numCache>
                <c:formatCode>General</c:formatCode>
                <c:ptCount val="24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</c:numCache>
            </c:numRef>
          </c:cat>
          <c:val>
            <c:numRef>
              <c:f>Feuil1!$H$919:$H$942</c:f>
              <c:numCache>
                <c:formatCode>General</c:formatCode>
                <c:ptCount val="24"/>
                <c:pt idx="0">
                  <c:v>3.1840000000000002</c:v>
                </c:pt>
                <c:pt idx="1">
                  <c:v>2.5550000000000002</c:v>
                </c:pt>
                <c:pt idx="2">
                  <c:v>2.4420000000000002</c:v>
                </c:pt>
                <c:pt idx="3">
                  <c:v>2.621</c:v>
                </c:pt>
                <c:pt idx="4">
                  <c:v>3.173</c:v>
                </c:pt>
                <c:pt idx="5">
                  <c:v>3.1459999999999999</c:v>
                </c:pt>
                <c:pt idx="6">
                  <c:v>2.6309999999999998</c:v>
                </c:pt>
                <c:pt idx="9">
                  <c:v>2.798</c:v>
                </c:pt>
                <c:pt idx="10">
                  <c:v>2.7679999999999998</c:v>
                </c:pt>
                <c:pt idx="11">
                  <c:v>2.73</c:v>
                </c:pt>
                <c:pt idx="12">
                  <c:v>2.8490000000000002</c:v>
                </c:pt>
                <c:pt idx="13">
                  <c:v>2.9860000000000002</c:v>
                </c:pt>
                <c:pt idx="14">
                  <c:v>2.931</c:v>
                </c:pt>
                <c:pt idx="15">
                  <c:v>2.403</c:v>
                </c:pt>
                <c:pt idx="16">
                  <c:v>2.8580000000000001</c:v>
                </c:pt>
                <c:pt idx="17">
                  <c:v>2.8519999999999999</c:v>
                </c:pt>
                <c:pt idx="18">
                  <c:v>2.4369999999999998</c:v>
                </c:pt>
                <c:pt idx="19">
                  <c:v>0</c:v>
                </c:pt>
                <c:pt idx="20">
                  <c:v>3.125</c:v>
                </c:pt>
                <c:pt idx="21">
                  <c:v>3.1379999999999999</c:v>
                </c:pt>
                <c:pt idx="22">
                  <c:v>3.121</c:v>
                </c:pt>
                <c:pt idx="23">
                  <c:v>3.036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axId val="80639488"/>
        <c:axId val="80641024"/>
      </c:stockChart>
      <c:catAx>
        <c:axId val="8063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0641024"/>
        <c:crosses val="autoZero"/>
        <c:auto val="1"/>
        <c:lblAlgn val="ctr"/>
        <c:lblOffset val="100"/>
        <c:tickMarkSkip val="1"/>
        <c:noMultiLvlLbl val="0"/>
      </c:catAx>
      <c:valAx>
        <c:axId val="80641024"/>
        <c:scaling>
          <c:orientation val="minMax"/>
          <c:max val="3.5"/>
          <c:min val="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639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FPGA1</c:v>
          </c:tx>
          <c:spPr>
            <a:ln w="28575">
              <a:noFill/>
            </a:ln>
          </c:spPr>
          <c:xVal>
            <c:numRef>
              <c:f>Feuil1!$A$894:$A$896</c:f>
              <c:numCache>
                <c:formatCode>General</c:formatCode>
                <c:ptCount val="3"/>
                <c:pt idx="0">
                  <c:v>60</c:v>
                </c:pt>
                <c:pt idx="1">
                  <c:v>175</c:v>
                </c:pt>
                <c:pt idx="2">
                  <c:v>280</c:v>
                </c:pt>
              </c:numCache>
            </c:numRef>
          </c:xVal>
          <c:yVal>
            <c:numRef>
              <c:f>Feuil1!$B$894:$B$896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5.3</c:v>
                </c:pt>
                <c:pt idx="2">
                  <c:v>6.9</c:v>
                </c:pt>
              </c:numCache>
            </c:numRef>
          </c:yVal>
          <c:smooth val="0"/>
        </c:ser>
        <c:ser>
          <c:idx val="1"/>
          <c:order val="1"/>
          <c:tx>
            <c:v>FPGA2</c:v>
          </c:tx>
          <c:spPr>
            <a:ln w="28575">
              <a:noFill/>
            </a:ln>
          </c:spPr>
          <c:xVal>
            <c:numRef>
              <c:f>Feuil1!$D$894:$D$896</c:f>
              <c:numCache>
                <c:formatCode>General</c:formatCode>
                <c:ptCount val="3"/>
                <c:pt idx="0">
                  <c:v>55</c:v>
                </c:pt>
                <c:pt idx="1">
                  <c:v>60</c:v>
                </c:pt>
                <c:pt idx="2">
                  <c:v>175</c:v>
                </c:pt>
              </c:numCache>
            </c:numRef>
          </c:xVal>
          <c:yVal>
            <c:numRef>
              <c:f>Feuil1!$E$894:$E$896</c:f>
              <c:numCache>
                <c:formatCode>General</c:formatCode>
                <c:ptCount val="3"/>
                <c:pt idx="0">
                  <c:v>4.2</c:v>
                </c:pt>
                <c:pt idx="1">
                  <c:v>3.5</c:v>
                </c:pt>
                <c:pt idx="2">
                  <c:v>9</c:v>
                </c:pt>
              </c:numCache>
            </c:numRef>
          </c:yVal>
          <c:smooth val="0"/>
        </c:ser>
        <c:ser>
          <c:idx val="2"/>
          <c:order val="2"/>
          <c:tx>
            <c:v>FPGA3</c:v>
          </c:tx>
          <c:spPr>
            <a:ln w="28575">
              <a:noFill/>
            </a:ln>
          </c:spPr>
          <c:xVal>
            <c:numRef>
              <c:f>Feuil1!$F$894:$F$895</c:f>
              <c:numCache>
                <c:formatCode>General</c:formatCode>
                <c:ptCount val="2"/>
                <c:pt idx="0">
                  <c:v>55</c:v>
                </c:pt>
                <c:pt idx="1">
                  <c:v>175</c:v>
                </c:pt>
              </c:numCache>
            </c:numRef>
          </c:xVal>
          <c:yVal>
            <c:numRef>
              <c:f>Feuil1!$G$894:$G$895</c:f>
              <c:numCache>
                <c:formatCode>General</c:formatCode>
                <c:ptCount val="2"/>
                <c:pt idx="0">
                  <c:v>3.3</c:v>
                </c:pt>
                <c:pt idx="1">
                  <c:v>7.1</c:v>
                </c:pt>
              </c:numCache>
            </c:numRef>
          </c:yVal>
          <c:smooth val="0"/>
        </c:ser>
        <c:ser>
          <c:idx val="3"/>
          <c:order val="3"/>
          <c:tx>
            <c:v>FPGA4</c:v>
          </c:tx>
          <c:spPr>
            <a:ln w="28575">
              <a:noFill/>
            </a:ln>
          </c:spPr>
          <c:xVal>
            <c:numRef>
              <c:f>Feuil1!$H$894:$H$895</c:f>
              <c:numCache>
                <c:formatCode>General</c:formatCode>
                <c:ptCount val="2"/>
                <c:pt idx="0">
                  <c:v>175</c:v>
                </c:pt>
                <c:pt idx="1">
                  <c:v>280</c:v>
                </c:pt>
              </c:numCache>
            </c:numRef>
          </c:xVal>
          <c:yVal>
            <c:numRef>
              <c:f>Feuil1!$I$894:$I$895</c:f>
              <c:numCache>
                <c:formatCode>General</c:formatCode>
                <c:ptCount val="2"/>
                <c:pt idx="0">
                  <c:v>5.5</c:v>
                </c:pt>
                <c:pt idx="1">
                  <c:v>5.9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795968"/>
        <c:axId val="21797504"/>
      </c:scatterChart>
      <c:valAx>
        <c:axId val="2179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97504"/>
        <c:crosses val="autoZero"/>
        <c:crossBetween val="midCat"/>
      </c:valAx>
      <c:valAx>
        <c:axId val="21797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9596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B7CC1-920E-431F-A53A-1F5BD2B645AB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5D7C5-2D94-4133-A28D-1506B271E1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4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1E7C1-3855-45E6-B101-5439F94CE0F1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AA40-F90F-47E1-BE0B-2EB544F9AF8E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9A6-BF8A-4AAB-A61B-0F77EC116CCD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F574-BEBA-4CC2-BD08-87AC2A0CD073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F784-423D-4B3E-BAEE-0BC001CAC4B9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6D8F-8773-45C0-85CD-A227B5131B8A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69A1-7A9C-45F4-9FDB-4364F61CF0F8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29DE-E7AE-4C0D-AE00-70BCE1A290DE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7CF2-AF1B-4061-86BA-9387C5A0797B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556-2433-452E-BA0F-98531047695A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F0E3-7F00-49BB-9E14-20D33B0DCC7B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BBBDA-2D0B-4AFE-B797-831B4CD7832E}" type="datetime1">
              <a:rPr lang="fr-FR" smtClean="0"/>
              <a:t>06/07/2016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01577" y="335558"/>
            <a:ext cx="77588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FATALIC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omic Sans MS" panose="030F0702030302020204" pitchFamily="66" charset="0"/>
              </a:rPr>
              <a:t>i</a:t>
            </a:r>
            <a:r>
              <a:rPr lang="en-US" sz="32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n wrap up of June Test Beam activities</a:t>
            </a:r>
            <a:endParaRPr lang="en-US" sz="32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85638" y="1844824"/>
            <a:ext cx="5522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Roméo Bonnefoy, Romain Madar, </a:t>
            </a:r>
            <a:r>
              <a:rPr lang="en-US" u="sng" dirty="0" smtClean="0">
                <a:latin typeface="Comic Sans MS" panose="030F0702030302020204" pitchFamily="66" charset="0"/>
              </a:rPr>
              <a:t>François Vazeille</a:t>
            </a:r>
          </a:p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r>
              <a:rPr lang="en-US" dirty="0" smtClean="0">
                <a:latin typeface="Comic Sans MS" panose="030F0702030302020204" pitchFamily="66" charset="0"/>
              </a:rPr>
              <a:t>nd the micro-electronics team</a:t>
            </a:r>
          </a:p>
          <a:p>
            <a:pPr algn="ctr"/>
            <a:r>
              <a:rPr lang="en-US" dirty="0" smtClean="0">
                <a:latin typeface="Comic Sans MS" panose="030F0702030302020204" pitchFamily="66" charset="0"/>
              </a:rPr>
              <a:t>6 July 2016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18739" y="3501008"/>
            <a:ext cx="71256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/>
              <a:buChar char="·"/>
            </a:pPr>
            <a:r>
              <a:rPr lang="en-US" sz="24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Short summary of performances and problems</a:t>
            </a:r>
          </a:p>
          <a:p>
            <a:pPr marL="285750" indent="-285750">
              <a:buFont typeface="Symbol"/>
              <a:buChar char="·"/>
            </a:pP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T</a:t>
            </a:r>
            <a:r>
              <a:rPr lang="en-US" sz="24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ests during the next Expert Week</a:t>
            </a:r>
          </a:p>
          <a:p>
            <a:pPr marL="285750" indent="-285750">
              <a:buFont typeface="Symbol"/>
              <a:buChar char="·"/>
            </a:pPr>
            <a:r>
              <a:rPr lang="en-US" sz="24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Set-up for September</a:t>
            </a:r>
          </a:p>
          <a:p>
            <a:pPr marL="285750" indent="-285750">
              <a:buFont typeface="Symbol"/>
              <a:buChar char="·"/>
            </a:pPr>
            <a:r>
              <a:rPr lang="en-US" sz="24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Next actions</a:t>
            </a:r>
            <a:endParaRPr lang="en-US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447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300548"/>
              </p:ext>
            </p:extLst>
          </p:nvPr>
        </p:nvGraphicFramePr>
        <p:xfrm>
          <a:off x="2450779" y="2606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043067" y="2977207"/>
            <a:ext cx="41216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Straight distance in mm </a:t>
            </a: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smtClean="0">
                <a:latin typeface="Comic Sans MS" panose="030F0702030302020204" pitchFamily="66" charset="0"/>
              </a:rPr>
              <a:t>rough approximation)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30699" y="44624"/>
            <a:ext cx="29754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RMS in ADC counts for High Gain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496" y="3356992"/>
            <a:ext cx="9000999" cy="2862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Conclusion: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Pedestal peaks comparable to the individual results of PMT Blocks alone.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Pedestal shapes and/or RMS values are better for channels close to their FPGA,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and slightly above the individual RMS results: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Examples for HG:  # 28: 3.5 (8.4 fC) instead of 2.6 counts (PMT Block alone)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# 31: 3.3 ( 7.9 fC) instead of 2.6 counts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# 30: 4.2(10.1 fC)  instead of 3.1 counts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# 29: 4.4 (10.6 fC) instead of 3.2 counts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Comment: The set-up is more complete with respect to PMT Block alone.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Pedestal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shapes and/or RMS values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worst for channels far from their FPGA.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0" y="6309320"/>
            <a:ext cx="760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D60093"/>
                </a:solidFill>
              </a:rPr>
              <a:t>Warning: this RMS should be better if we considered only High </a:t>
            </a:r>
            <a:r>
              <a:rPr lang="en-US" i="1" dirty="0">
                <a:solidFill>
                  <a:srgbClr val="D60093"/>
                </a:solidFill>
              </a:rPr>
              <a:t>F</a:t>
            </a:r>
            <a:r>
              <a:rPr lang="en-US" i="1" dirty="0" smtClean="0">
                <a:solidFill>
                  <a:srgbClr val="D60093"/>
                </a:solidFill>
              </a:rPr>
              <a:t>requency noise.</a:t>
            </a:r>
            <a:endParaRPr lang="en-US" i="1" dirty="0">
              <a:solidFill>
                <a:srgbClr val="D60093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6754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5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Short summary of performances and problems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381" y="1124744"/>
            <a:ext cx="89611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Set-up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▪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Assembly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of complete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Drawers 3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(10 PMTs)  and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4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(11 PMTs) for a LB module,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  with Standard Main Boards, Daughter Boards and Remote HV system.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▪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Insertion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of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Drawer 3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only (Drawer 4 for QIE).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▪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Connection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to the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PPR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-36512" y="2782669"/>
            <a:ext cx="92801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Reference tests at LPC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on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individual PMT Blocks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connected one by one 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to the same channel of the MB Prototype (HV off)  Pedestals </a:t>
            </a:r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+ electronic noise.</a:t>
            </a:r>
            <a:endParaRPr lang="en-US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719578"/>
              </p:ext>
            </p:extLst>
          </p:nvPr>
        </p:nvGraphicFramePr>
        <p:xfrm>
          <a:off x="251520" y="3861048"/>
          <a:ext cx="5778823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-36512" y="3717032"/>
            <a:ext cx="8082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counts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47664" y="3759815"/>
            <a:ext cx="356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High Frequency High Gain noise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482088" y="6237312"/>
            <a:ext cx="15392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  PMT location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84168" y="4221088"/>
            <a:ext cx="31406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Mean noise over 21 PMTs: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2.80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0.05 counts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             or 6.740.05 fC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w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ith: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  minimum:  5.770.16 fC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  maximum: 7.640.29 fC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468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6520" y="116632"/>
            <a:ext cx="756328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M</a:t>
            </a:r>
            <a:r>
              <a:rPr lang="en-US" sz="24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easurements at CERN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using the Standard MB + DB + PPR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+ FLVPS and Remote HV on the Drawer 3 inside LB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7504" y="1052736"/>
            <a:ext cx="63161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/>
              <a:buChar char="®"/>
            </a:pPr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  <a:sym typeface="Symbol"/>
              </a:rPr>
              <a:t>Good working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of the whole MB-DB-PPR communication,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  despite </a:t>
            </a:r>
            <a:r>
              <a:rPr lang="en-US" dirty="0" smtClean="0">
                <a:solidFill>
                  <a:srgbClr val="C00000"/>
                </a:solidFill>
                <a:latin typeface="Comic Sans MS" panose="030F0702030302020204" pitchFamily="66" charset="0"/>
                <a:sym typeface="Symbol"/>
              </a:rPr>
              <a:t>the PPR spectra invert the time!</a:t>
            </a:r>
          </a:p>
          <a:p>
            <a:r>
              <a:rPr lang="en-US" dirty="0" smtClean="0">
                <a:solidFill>
                  <a:srgbClr val="00B050"/>
                </a:solidFill>
                <a:latin typeface="Comic Sans MS" panose="030F0702030302020204" pitchFamily="66" charset="0"/>
                <a:sym typeface="Symbol"/>
              </a:rPr>
              <a:t> PMTS at their nominal gains.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4" y="2132856"/>
            <a:ext cx="8813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Symbol"/>
              <a:buChar char="®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Pathological aspects of some of the Pedestal spectra</a:t>
            </a:r>
            <a:r>
              <a:rPr lang="en-US" dirty="0">
                <a:latin typeface="Comic Sans MS" panose="030F0702030302020204" pitchFamily="66" charset="0"/>
                <a:sym typeface="Symbol"/>
              </a:rPr>
              <a:t> and/or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increased width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   as far as the MB channel input is far from its FPGA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! (See Back up slides)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552" y="692696"/>
            <a:ext cx="23431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115" y="2914555"/>
            <a:ext cx="1637749" cy="121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898810"/>
            <a:ext cx="1638672" cy="1181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07504" y="3946276"/>
            <a:ext cx="1622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PMT30, close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07704" y="3969638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PMT26, far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347864" y="2754794"/>
            <a:ext cx="57679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▪ Explanation: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bad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transmission of some bits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from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FATALIC to the FPGA’s </a:t>
            </a:r>
            <a:r>
              <a:rPr lang="en-US" dirty="0">
                <a:latin typeface="Comic Sans MS" panose="030F0702030302020204" pitchFamily="66" charset="0"/>
                <a:sym typeface="Symbol"/>
              </a:rPr>
              <a:t>on the Main Board,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because </a:t>
            </a:r>
            <a:r>
              <a:rPr lang="en-US" dirty="0">
                <a:latin typeface="Comic Sans MS" panose="030F0702030302020204" pitchFamily="66" charset="0"/>
                <a:sym typeface="Symbol"/>
              </a:rPr>
              <a:t>of the </a:t>
            </a:r>
            <a:r>
              <a:rPr lang="en-US" dirty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capacitance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effect</a:t>
            </a:r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of tracks.</a:t>
            </a:r>
            <a:endParaRPr lang="en-US" dirty="0">
              <a:latin typeface="Comic Sans MS" panose="030F0702030302020204" pitchFamily="66" charset="0"/>
              <a:sym typeface="Symbol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▪ How to cure it?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To boost </a:t>
            </a:r>
            <a:r>
              <a:rPr lang="en-US" dirty="0" smtClean="0">
                <a:latin typeface="Comic Sans MS" panose="030F0702030302020204" pitchFamily="66" charset="0"/>
              </a:rPr>
              <a:t>the digital information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 with a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buffer</a:t>
            </a:r>
            <a:r>
              <a:rPr lang="en-US" dirty="0" smtClean="0">
                <a:latin typeface="Comic Sans MS" panose="030F0702030302020204" pitchFamily="66" charset="0"/>
              </a:rPr>
              <a:t> on the All-in-One card (to validate)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then inside FATALIC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 New FATALIC5 specif.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27729" y="4859868"/>
            <a:ext cx="40014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/>
              <a:buChar char="®"/>
            </a:pPr>
            <a:r>
              <a:rPr lang="en-US" dirty="0" smtClean="0">
                <a:solidFill>
                  <a:srgbClr val="00B050"/>
                </a:solidFill>
                <a:latin typeface="Comic Sans MS" panose="030F0702030302020204" pitchFamily="66" charset="0"/>
                <a:sym typeface="Symbol"/>
              </a:rPr>
              <a:t>PMT correlation on the same cell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   - Rough calculation.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   - Hadrons at 90°.</a:t>
            </a:r>
            <a:endParaRPr lang="en-US" dirty="0">
              <a:latin typeface="Comic Sans MS" panose="030F0702030302020204" pitchFamily="66" charset="0"/>
              <a:sym typeface="Symbol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86886" y="6381328"/>
            <a:ext cx="834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anose="030F0702030302020204" pitchFamily="66" charset="0"/>
                <a:sym typeface="Symbol"/>
              </a:rPr>
              <a:t> Other data taken after the official Test Beam period … not yet analyzed.</a:t>
            </a:r>
            <a:endParaRPr lang="en-US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662" y="4463768"/>
            <a:ext cx="4671549" cy="1967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0165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7973" y="188640"/>
            <a:ext cx="62023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Tests during the next Expert Week</a:t>
            </a:r>
          </a:p>
        </p:txBody>
      </p:sp>
      <p:sp>
        <p:nvSpPr>
          <p:cNvPr id="3" name="Rectangle 2"/>
          <p:cNvSpPr/>
          <p:nvPr/>
        </p:nvSpPr>
        <p:spPr>
          <a:xfrm>
            <a:off x="2301677" y="2276872"/>
            <a:ext cx="39388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September Test Beam</a:t>
            </a:r>
            <a:endParaRPr lang="en-US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19" y="764704"/>
            <a:ext cx="85988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First Cesium tests </a:t>
            </a:r>
            <a:r>
              <a:rPr lang="en-US" dirty="0" smtClean="0">
                <a:latin typeface="Comic Sans MS" panose="030F0702030302020204" pitchFamily="66" charset="0"/>
              </a:rPr>
              <a:t>using the digital summation over 10 ms of HF data.</a:t>
            </a:r>
          </a:p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Requests the access to the Drawer 3 </a:t>
            </a:r>
            <a:r>
              <a:rPr lang="en-US" dirty="0" smtClean="0">
                <a:latin typeface="Comic Sans MS" panose="030F0702030302020204" pitchFamily="66" charset="0"/>
              </a:rPr>
              <a:t>in order to modify the FPGA firmware,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and to the PPR data stream </a:t>
            </a:r>
            <a:r>
              <a:rPr lang="en-US" dirty="0" smtClean="0">
                <a:latin typeface="Comic Sans MS" panose="030F0702030302020204" pitchFamily="66" charset="0"/>
              </a:rPr>
              <a:t>(in principle close to the Chicago one).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 (Wednesday 20 to Friday 22)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36512" y="2852936"/>
            <a:ext cx="9118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The same set-up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as this one of June,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but with the Drawers 3 and 4 on LB Module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.</a:t>
            </a:r>
          </a:p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The recorded data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will be more significant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on the channels close to their FPGA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.</a:t>
            </a:r>
          </a:p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Study of the Optimal Filtering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1840" y="4077072"/>
            <a:ext cx="2348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Next actions</a:t>
            </a:r>
            <a:endParaRPr lang="en-US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36512" y="4653136"/>
            <a:ext cx="92890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Validation of the buffer concept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by using a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modified All-in-One card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.</a:t>
            </a:r>
          </a:p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New simulations of FATALIC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with an additional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buffer inside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( FATALIC5).</a:t>
            </a:r>
          </a:p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New studies of a complementary analog integrator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for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very low currents</a:t>
            </a:r>
          </a:p>
          <a:p>
            <a:r>
              <a:rPr lang="en-US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  (Ilya’s request): will be reported at the October TileCal week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.</a:t>
            </a:r>
          </a:p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It is urgent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to coordinate the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radiation studies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 to quantify the requested funds.</a:t>
            </a:r>
          </a:p>
          <a:p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 The dates of the 2017 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Test Beam periods will condition the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FATALIC5 availability</a:t>
            </a:r>
            <a:r>
              <a:rPr lang="en-US" dirty="0" smtClean="0">
                <a:latin typeface="Comic Sans MS" panose="030F0702030302020204" pitchFamily="66" charset="0"/>
                <a:sym typeface="Symbol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599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37912" y="2629361"/>
            <a:ext cx="33634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</a:rPr>
              <a:t>BACK UP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97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François Vazeille\Desktop\Test Beam 2016\MB_al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803273"/>
            <a:ext cx="9180512" cy="156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90256" y="2852936"/>
            <a:ext cx="3870176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16016" y="3619892"/>
            <a:ext cx="4320480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27584" y="3619892"/>
            <a:ext cx="3672408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2852936"/>
            <a:ext cx="4320480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4860032" y="361989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  <a:endParaRPr lang="en-US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08104" y="31568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8158" y="35730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047277" y="31568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695684" y="4365104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25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(280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028436" y="436510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29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85324" y="4365104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31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(55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372200" y="4365104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27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51720" y="436510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33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95536" y="4365104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35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355976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30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(55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940152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28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452320" y="2433941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26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-36512" y="2433941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36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(280mm)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403648" y="2433941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34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843808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32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674072"/>
            <a:ext cx="1700630" cy="121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643" y="1268760"/>
            <a:ext cx="1666845" cy="123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065" y="5733648"/>
            <a:ext cx="1603439" cy="1156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40768"/>
            <a:ext cx="1638672" cy="1181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552" y="5704576"/>
            <a:ext cx="1638672" cy="118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439" y="224644"/>
            <a:ext cx="1703865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378" y="4683596"/>
            <a:ext cx="1553662" cy="1121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216" y="260648"/>
            <a:ext cx="1432045" cy="1051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15850"/>
            <a:ext cx="1593031" cy="1161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46" y="1340768"/>
            <a:ext cx="1582146" cy="114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ZoneTexte 32"/>
          <p:cNvSpPr txBox="1"/>
          <p:nvPr/>
        </p:nvSpPr>
        <p:spPr>
          <a:xfrm>
            <a:off x="467544" y="1124744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5.9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743241" y="105273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5.5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716016" y="105273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4.2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351753" y="1277144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3.5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8007937" y="980728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9.0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879145" y="5723964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7.1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3995936" y="565195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3.3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631673" y="537321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4.4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855809" y="5723964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5.3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8295969" y="5435932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r>
              <a:rPr lang="en-US" dirty="0" smtClean="0">
                <a:latin typeface="Comic Sans MS" panose="030F0702030302020204" pitchFamily="66" charset="0"/>
              </a:rPr>
              <a:t>.9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2034587" y="116632"/>
            <a:ext cx="33121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High Gain</a:t>
            </a:r>
          </a:p>
          <a:p>
            <a:pPr algn="ctr"/>
            <a:r>
              <a:rPr lang="en-US" dirty="0" smtClean="0">
                <a:latin typeface="Comic Sans MS" panose="030F0702030302020204" pitchFamily="66" charset="0"/>
              </a:rPr>
              <a:t>Pedestals, RMS and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positions</a:t>
            </a:r>
          </a:p>
          <a:p>
            <a:pPr algn="ctr"/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(Straight line distances*)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07504" y="6167045"/>
            <a:ext cx="4815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D60093"/>
                </a:solidFill>
                <a:latin typeface="Comic Sans MS" panose="030F0702030302020204" pitchFamily="66" charset="0"/>
              </a:rPr>
              <a:t>*Warning: </a:t>
            </a:r>
            <a:r>
              <a:rPr lang="en-US" sz="1400" dirty="0">
                <a:solidFill>
                  <a:srgbClr val="D60093"/>
                </a:solidFill>
                <a:latin typeface="Comic Sans MS" panose="030F0702030302020204" pitchFamily="66" charset="0"/>
              </a:rPr>
              <a:t>D</a:t>
            </a:r>
            <a:r>
              <a:rPr lang="en-US" sz="1400" dirty="0" smtClean="0">
                <a:solidFill>
                  <a:srgbClr val="D60093"/>
                </a:solidFill>
                <a:latin typeface="Comic Sans MS" panose="030F0702030302020204" pitchFamily="66" charset="0"/>
              </a:rPr>
              <a:t>istances not taking into account</a:t>
            </a:r>
          </a:p>
          <a:p>
            <a:r>
              <a:rPr lang="en-US" sz="1400" dirty="0" smtClean="0">
                <a:solidFill>
                  <a:srgbClr val="D60093"/>
                </a:solidFill>
                <a:latin typeface="Comic Sans MS" panose="030F0702030302020204" pitchFamily="66" charset="0"/>
              </a:rPr>
              <a:t>the bending path</a:t>
            </a:r>
            <a:r>
              <a:rPr lang="en-US" sz="1400" dirty="0">
                <a:solidFill>
                  <a:srgbClr val="D60093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solidFill>
                  <a:srgbClr val="D60093"/>
                </a:solidFill>
                <a:latin typeface="Comic Sans MS" panose="030F0702030302020204" pitchFamily="66" charset="0"/>
              </a:rPr>
              <a:t>in MB and the PMT Block connections. </a:t>
            </a:r>
            <a:endParaRPr lang="en-US" sz="1400" dirty="0">
              <a:solidFill>
                <a:srgbClr val="D60093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79145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19847" y="281114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731159" y="278266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4021284" y="39564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828774" y="278266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401817" y="281114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967128" y="278266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658145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204623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8685118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1896660" y="5086925"/>
            <a:ext cx="10374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Comic Sans MS" panose="030F0702030302020204" pitchFamily="66" charset="0"/>
              </a:rPr>
              <a:t>Example:</a:t>
            </a:r>
          </a:p>
          <a:p>
            <a:pPr algn="ctr"/>
            <a:r>
              <a:rPr lang="en-US" sz="1600" dirty="0" smtClean="0">
                <a:latin typeface="Comic Sans MS" panose="030F0702030302020204" pitchFamily="66" charset="0"/>
              </a:rPr>
              <a:t>large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cxnSp>
        <p:nvCxnSpPr>
          <p:cNvPr id="57" name="Connecteur droit avec flèche 56"/>
          <p:cNvCxnSpPr/>
          <p:nvPr/>
        </p:nvCxnSpPr>
        <p:spPr>
          <a:xfrm flipH="1">
            <a:off x="1619672" y="5276233"/>
            <a:ext cx="2968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7884368" y="4932457"/>
            <a:ext cx="1319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Comic Sans MS" panose="030F0702030302020204" pitchFamily="66" charset="0"/>
              </a:rPr>
              <a:t>Example:</a:t>
            </a:r>
          </a:p>
          <a:p>
            <a:pPr algn="ctr"/>
            <a:r>
              <a:rPr lang="en-US" sz="1600" dirty="0" smtClean="0">
                <a:latin typeface="Comic Sans MS" panose="030F0702030302020204" pitchFamily="66" charset="0"/>
              </a:rPr>
              <a:t>pathological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cxnSp>
        <p:nvCxnSpPr>
          <p:cNvPr id="59" name="Connecteur droit avec flèche 58"/>
          <p:cNvCxnSpPr/>
          <p:nvPr/>
        </p:nvCxnSpPr>
        <p:spPr>
          <a:xfrm flipH="1">
            <a:off x="7740352" y="5085184"/>
            <a:ext cx="2968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space réservé du numéro de diapositive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6022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François Vazeille\Desktop\Test Beam 2016\MB_al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803273"/>
            <a:ext cx="9180512" cy="156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90256" y="2852936"/>
            <a:ext cx="3870176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16016" y="3619892"/>
            <a:ext cx="4320480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27584" y="3619892"/>
            <a:ext cx="3672408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2852936"/>
            <a:ext cx="4320480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4860032" y="361989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  <a:endParaRPr lang="en-US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42414" y="31568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8158" y="35730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995936" y="31568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695684" y="4365104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25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(280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076056" y="436510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29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85324" y="4365104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31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(55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372200" y="4365104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27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51720" y="436510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33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95536" y="4365104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35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355976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30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(55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940152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28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452320" y="2433941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26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-36512" y="2433941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36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(280mm)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403648" y="2433941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34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843808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32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16995" y="1702549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26/31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5.9/2.7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533109" y="1700808"/>
            <a:ext cx="1149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624/644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5.5/2.8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431864" y="170080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285/291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4.2/3.1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872024" y="1702549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406/401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3.5/2.6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690659" y="1700808"/>
            <a:ext cx="1075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179/179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9.0/2.6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0347" y="4869160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384/391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7.1/2.8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621341" y="4869160"/>
            <a:ext cx="1149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593/577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3.3/2.6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292080" y="4869160"/>
            <a:ext cx="1149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358/356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4.4/3.2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645677" y="4869160"/>
            <a:ext cx="1149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390/397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5.3/2.4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8073644" y="4869160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416/435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6.9/3.2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99853" y="366763"/>
            <a:ext cx="3264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Pedestal CERN/Pedestal LPC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Noise CERN/Noise LPC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932040" y="476672"/>
            <a:ext cx="413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PMT position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(Straight line distance</a:t>
            </a:r>
            <a:r>
              <a:rPr lang="en-US" dirty="0" smtClean="0">
                <a:solidFill>
                  <a:srgbClr val="0000CC"/>
                </a:solidFill>
              </a:rPr>
              <a:t>)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71364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743861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4788024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349655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8007937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921060" y="399677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995936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5634296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230983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630046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Espace réservé du numéro de diapositive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9127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François Vazeille\Desktop\Test Beam 2016\MB_al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803273"/>
            <a:ext cx="9180512" cy="156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90256" y="2852936"/>
            <a:ext cx="3870176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16016" y="3619892"/>
            <a:ext cx="4320480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27584" y="3619892"/>
            <a:ext cx="3672408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2852936"/>
            <a:ext cx="4320480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4860032" y="361989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  <a:endParaRPr lang="en-US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08104" y="31568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8158" y="35730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047277" y="31568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740352" y="4365104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25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(280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36510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29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85324" y="4365104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31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(55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444208" y="4365104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27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51720" y="436510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33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95536" y="4365104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35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355976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30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(55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940152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28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452320" y="2433941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26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-36512" y="2433941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36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(280mm)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403648" y="2433941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34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843808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32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67544" y="1259468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2.0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743241" y="1052736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1.6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876454" y="1115452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1.6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351753" y="1196752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r>
              <a:rPr lang="en-US" dirty="0" smtClean="0">
                <a:latin typeface="Comic Sans MS" panose="030F0702030302020204" pitchFamily="66" charset="0"/>
              </a:rPr>
              <a:t>.5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884368" y="980728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2.1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44006" y="5723964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1.9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995936" y="5723964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1.7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631673" y="537321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2.0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071833" y="5723964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1.5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8295969" y="5363924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1.8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034587" y="188640"/>
            <a:ext cx="33121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Medium Gain</a:t>
            </a:r>
          </a:p>
          <a:p>
            <a:pPr algn="ctr"/>
            <a:r>
              <a:rPr lang="en-US" dirty="0" smtClean="0">
                <a:latin typeface="Comic Sans MS" panose="030F0702030302020204" pitchFamily="66" charset="0"/>
              </a:rPr>
              <a:t>Pedestals, RMS and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positions</a:t>
            </a:r>
          </a:p>
          <a:p>
            <a:pPr algn="ctr"/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(Straight line distances*)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07504" y="6167045"/>
            <a:ext cx="4815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D60093"/>
                </a:solidFill>
                <a:latin typeface="Comic Sans MS" panose="030F0702030302020204" pitchFamily="66" charset="0"/>
              </a:rPr>
              <a:t>*Warning: </a:t>
            </a:r>
            <a:r>
              <a:rPr lang="en-US" sz="1400" dirty="0">
                <a:solidFill>
                  <a:srgbClr val="D60093"/>
                </a:solidFill>
                <a:latin typeface="Comic Sans MS" panose="030F0702030302020204" pitchFamily="66" charset="0"/>
              </a:rPr>
              <a:t>D</a:t>
            </a:r>
            <a:r>
              <a:rPr lang="en-US" sz="1400" dirty="0" smtClean="0">
                <a:solidFill>
                  <a:srgbClr val="D60093"/>
                </a:solidFill>
                <a:latin typeface="Comic Sans MS" panose="030F0702030302020204" pitchFamily="66" charset="0"/>
              </a:rPr>
              <a:t>istances not taking into account</a:t>
            </a:r>
          </a:p>
          <a:p>
            <a:r>
              <a:rPr lang="en-US" sz="1400" dirty="0" smtClean="0">
                <a:solidFill>
                  <a:srgbClr val="D60093"/>
                </a:solidFill>
                <a:latin typeface="Comic Sans MS" panose="030F0702030302020204" pitchFamily="66" charset="0"/>
              </a:rPr>
              <a:t>the bending path</a:t>
            </a:r>
            <a:r>
              <a:rPr lang="en-US" sz="1400" dirty="0">
                <a:solidFill>
                  <a:srgbClr val="D60093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 smtClean="0">
                <a:solidFill>
                  <a:srgbClr val="D60093"/>
                </a:solidFill>
                <a:latin typeface="Comic Sans MS" panose="030F0702030302020204" pitchFamily="66" charset="0"/>
              </a:rPr>
              <a:t>in MB and the PMT Block connections. </a:t>
            </a:r>
            <a:endParaRPr lang="en-US" sz="1400" dirty="0">
              <a:solidFill>
                <a:srgbClr val="D60093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879145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19847" y="281114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731159" y="278266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021284" y="39564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828774" y="278266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401817" y="281114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967128" y="278266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658145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7204623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8685118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747375"/>
            <a:ext cx="1440160" cy="106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250" y="1451918"/>
            <a:ext cx="1459719" cy="107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1420847" cy="1056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85" y="4696716"/>
            <a:ext cx="1480495" cy="1108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642713"/>
            <a:ext cx="1583878" cy="1162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60649"/>
            <a:ext cx="138872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872" y="260648"/>
            <a:ext cx="1359416" cy="1034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008" y="5762967"/>
            <a:ext cx="1474644" cy="109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84" y="4725144"/>
            <a:ext cx="1428292" cy="105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642" y="1406854"/>
            <a:ext cx="1520830" cy="11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Espace réservé du numéro de diapositive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3269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François Vazeille\Desktop\Test Beam 2016\MB_al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803273"/>
            <a:ext cx="9180512" cy="156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90256" y="2852936"/>
            <a:ext cx="3870176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16016" y="3619892"/>
            <a:ext cx="4320480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27584" y="3619892"/>
            <a:ext cx="3672408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2852936"/>
            <a:ext cx="4320480" cy="6732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4860032" y="361989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1</a:t>
            </a:r>
            <a:endParaRPr lang="en-US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42414" y="31568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8158" y="35730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995936" y="31568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740352" y="4365104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25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(280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36510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29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85324" y="4365104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31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(55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444208" y="4365104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27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51720" y="436510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33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95536" y="4365104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35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355976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30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(55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940152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28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452320" y="2433941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26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-36512" y="2433941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36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(280mm)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403648" y="2433941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34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(175mm)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843808" y="243394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32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(60 mm)</a:t>
            </a:r>
            <a:endParaRPr lang="en-US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5429" y="1702549"/>
            <a:ext cx="946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85/82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2.0/1.6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533109" y="1700808"/>
            <a:ext cx="1149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275/277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1.6/1.2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413430" y="1700808"/>
            <a:ext cx="1149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235/233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1.6/1.4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872024" y="1702549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291/286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1.5/1.3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690659" y="1700808"/>
            <a:ext cx="1075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180/183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2.1/1.4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21913" y="4869160"/>
            <a:ext cx="1149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237/229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1.9/1.3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676645" y="4869160"/>
            <a:ext cx="1039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188/171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1.7/1.5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292080" y="4869160"/>
            <a:ext cx="1149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256/246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2.0/1.3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645677" y="4869160"/>
            <a:ext cx="1149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286/287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1.5/1.4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8092080" y="4869160"/>
            <a:ext cx="1075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209/211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1.8/1.4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99853" y="366763"/>
            <a:ext cx="3264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CC33"/>
                </a:solidFill>
                <a:latin typeface="Comic Sans MS" panose="030F0702030302020204" pitchFamily="66" charset="0"/>
              </a:rPr>
              <a:t>Pedestal CERN/Pedestal LPC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Noise CERN/Noise LPC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932040" y="476672"/>
            <a:ext cx="413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PMT position </a:t>
            </a:r>
            <a:r>
              <a:rPr lang="en-US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(Straight line distance</a:t>
            </a:r>
            <a:r>
              <a:rPr lang="en-US" dirty="0" smtClean="0">
                <a:solidFill>
                  <a:srgbClr val="0000CC"/>
                </a:solidFill>
              </a:rPr>
              <a:t>)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71364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743861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4788024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349655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8007937" y="27809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921060" y="399677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995936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5634296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230983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8630046" y="3995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X</a:t>
            </a: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Espace réservé du numéro de diapositive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0222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1066</Words>
  <Application>Microsoft Office PowerPoint</Application>
  <PresentationFormat>Affichage à l'écran (4:3)</PresentationFormat>
  <Paragraphs>269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Vazeille</dc:creator>
  <cp:lastModifiedBy>François Vazeille</cp:lastModifiedBy>
  <cp:revision>22</cp:revision>
  <dcterms:created xsi:type="dcterms:W3CDTF">2016-07-05T07:58:29Z</dcterms:created>
  <dcterms:modified xsi:type="dcterms:W3CDTF">2016-07-06T09:04:14Z</dcterms:modified>
</cp:coreProperties>
</file>