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44.gif" ContentType="image/gif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72" r:id="rId2"/>
    <p:sldMasterId id="2147483678" r:id="rId3"/>
  </p:sldMasterIdLst>
  <p:notesMasterIdLst>
    <p:notesMasterId r:id="rId29"/>
  </p:notesMasterIdLst>
  <p:sldIdLst>
    <p:sldId id="339" r:id="rId4"/>
    <p:sldId id="343" r:id="rId5"/>
    <p:sldId id="358" r:id="rId6"/>
    <p:sldId id="384" r:id="rId7"/>
    <p:sldId id="387" r:id="rId8"/>
    <p:sldId id="382" r:id="rId9"/>
    <p:sldId id="385" r:id="rId10"/>
    <p:sldId id="359" r:id="rId11"/>
    <p:sldId id="360" r:id="rId12"/>
    <p:sldId id="362" r:id="rId13"/>
    <p:sldId id="363" r:id="rId14"/>
    <p:sldId id="373" r:id="rId15"/>
    <p:sldId id="386" r:id="rId16"/>
    <p:sldId id="377" r:id="rId17"/>
    <p:sldId id="379" r:id="rId18"/>
    <p:sldId id="378" r:id="rId19"/>
    <p:sldId id="380" r:id="rId20"/>
    <p:sldId id="376" r:id="rId21"/>
    <p:sldId id="370" r:id="rId22"/>
    <p:sldId id="372" r:id="rId23"/>
    <p:sldId id="366" r:id="rId24"/>
    <p:sldId id="367" r:id="rId25"/>
    <p:sldId id="371" r:id="rId26"/>
    <p:sldId id="368" r:id="rId27"/>
    <p:sldId id="369" r:id="rId28"/>
  </p:sldIdLst>
  <p:sldSz cx="9144000" cy="5715000" type="screen16x10"/>
  <p:notesSz cx="6858000" cy="9144000"/>
  <p:defaultTextStyle>
    <a:defPPr>
      <a:defRPr lang="en-US"/>
    </a:defPPr>
    <a:lvl1pPr marL="0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0123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0245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0366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0489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0611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0734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0857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0977" algn="l" defTabSz="76024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>
          <p15:clr>
            <a:srgbClr val="A4A3A4"/>
          </p15:clr>
        </p15:guide>
        <p15:guide id="2" pos="3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9BC9"/>
    <a:srgbClr val="462F64"/>
    <a:srgbClr val="7886B0"/>
    <a:srgbClr val="3CAD5A"/>
    <a:srgbClr val="E42881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47" autoAdjust="0"/>
    <p:restoredTop sz="94660" autoAdjust="0"/>
  </p:normalViewPr>
  <p:slideViewPr>
    <p:cSldViewPr snapToGrid="0" snapToObjects="1">
      <p:cViewPr varScale="1">
        <p:scale>
          <a:sx n="63" d="100"/>
          <a:sy n="63" d="100"/>
        </p:scale>
        <p:origin x="-808" y="-104"/>
      </p:cViewPr>
      <p:guideLst>
        <p:guide orient="horz" pos="176"/>
        <p:guide/>
      </p:guideLst>
    </p:cSldViewPr>
  </p:slideViewPr>
  <p:outlineViewPr>
    <p:cViewPr>
      <p:scale>
        <a:sx n="33" d="100"/>
        <a:sy n="33" d="100"/>
      </p:scale>
      <p:origin x="0" y="5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D26E1-9C74-4543-AC9B-29ABE22310D4}" type="datetimeFigureOut">
              <a:rPr lang="en-GB" smtClean="0"/>
              <a:pPr/>
              <a:t>07/12/2016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D3298-6C92-4051-A474-B2A48B91A0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407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2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7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25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0AD598B-3698-744F-A46E-F6D3457CB739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emf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64" y="466856"/>
            <a:ext cx="7076478" cy="4364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03" y="289135"/>
            <a:ext cx="2099075" cy="441391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12628" y="3629274"/>
            <a:ext cx="7079381" cy="286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00" b="1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12628" y="3950238"/>
            <a:ext cx="7079381" cy="286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" y="5333030"/>
            <a:ext cx="7635861" cy="381973"/>
          </a:xfrm>
          <a:prstGeom prst="rect">
            <a:avLst/>
          </a:prstGeom>
          <a:solidFill>
            <a:srgbClr val="E42881"/>
          </a:solidFill>
        </p:spPr>
        <p:txBody>
          <a:bodyPr lIns="91431" tIns="45715" rIns="91431" bIns="45715">
            <a:normAutofit/>
          </a:bodyPr>
          <a:lstStyle>
            <a:lvl1pPr>
              <a:defRPr sz="200"/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66017" y="5005752"/>
            <a:ext cx="379098" cy="1039405"/>
          </a:xfrm>
          <a:prstGeom prst="rect">
            <a:avLst/>
          </a:prstGeom>
        </p:spPr>
      </p:pic>
      <p:sp>
        <p:nvSpPr>
          <p:cNvPr id="11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270" y="5333030"/>
            <a:ext cx="476153" cy="381973"/>
          </a:xfrm>
          <a:prstGeom prst="rect">
            <a:avLst/>
          </a:prstGeom>
          <a:solidFill>
            <a:srgbClr val="E42881"/>
          </a:solidFill>
        </p:spPr>
        <p:txBody>
          <a:bodyPr lIns="91431" tIns="45715" rIns="91431" bIns="45715">
            <a:normAutofit/>
          </a:bodyPr>
          <a:lstStyle>
            <a:lvl1pPr>
              <a:defRPr sz="200"/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56297" y="242264"/>
            <a:ext cx="2264802" cy="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25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4000" cy="5713546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75000" y="1854299"/>
            <a:ext cx="3345553" cy="3613940"/>
          </a:xfrm>
          <a:prstGeom prst="rect">
            <a:avLst/>
          </a:prstGeom>
        </p:spPr>
        <p:txBody>
          <a:bodyPr lIns="0" tIns="0" rIns="0" bIns="0"/>
          <a:lstStyle>
            <a:lvl1pPr marL="0" indent="-17998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200" spc="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Bullets here</a:t>
            </a:r>
          </a:p>
        </p:txBody>
      </p:sp>
    </p:spTree>
    <p:extLst>
      <p:ext uri="{BB962C8B-B14F-4D97-AF65-F5344CB8AC3E}">
        <p14:creationId xmlns:p14="http://schemas.microsoft.com/office/powerpoint/2010/main" val="132694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4000" cy="5713546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95065" y="651445"/>
            <a:ext cx="2874110" cy="527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>
                <a:solidFill>
                  <a:srgbClr val="9E9BC9"/>
                </a:solidFill>
                <a:latin typeface="Nickainley" charset="0"/>
                <a:ea typeface="Nickainley" charset="0"/>
                <a:cs typeface="Nickainley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395065" y="1178491"/>
            <a:ext cx="2616294" cy="4444837"/>
          </a:xfrm>
          <a:prstGeom prst="rect">
            <a:avLst/>
          </a:prstGeom>
        </p:spPr>
        <p:txBody>
          <a:bodyPr lIns="0" tIns="0" rIns="0" bIns="0"/>
          <a:lstStyle>
            <a:lvl1pPr marL="0" indent="-17998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200" spc="0" baseline="0">
                <a:solidFill>
                  <a:srgbClr val="462F64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Bullets here</a:t>
            </a:r>
          </a:p>
        </p:txBody>
      </p:sp>
    </p:spTree>
    <p:extLst>
      <p:ext uri="{BB962C8B-B14F-4D97-AF65-F5344CB8AC3E}">
        <p14:creationId xmlns:p14="http://schemas.microsoft.com/office/powerpoint/2010/main" val="1712874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501836" cy="2782564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642168" y="2"/>
            <a:ext cx="4501836" cy="2782564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0" y="0"/>
            <a:ext cx="0" cy="5715000"/>
          </a:xfrm>
          <a:prstGeom prst="line">
            <a:avLst/>
          </a:prstGeom>
          <a:ln w="34925" cap="rnd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2857500"/>
            <a:ext cx="9144000" cy="0"/>
          </a:xfrm>
          <a:prstGeom prst="line">
            <a:avLst/>
          </a:prstGeom>
          <a:ln w="34925" cap="rnd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2933172"/>
            <a:ext cx="4501836" cy="2782564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642168" y="2933172"/>
            <a:ext cx="4501836" cy="2782564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487" y="1535651"/>
            <a:ext cx="3269194" cy="25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2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3694366"/>
            <a:ext cx="9273285" cy="224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550763" y="1790949"/>
            <a:ext cx="4722522" cy="203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0"/>
          <a:stretch/>
        </p:blipFill>
        <p:spPr>
          <a:xfrm rot="16200000">
            <a:off x="3988797" y="2718951"/>
            <a:ext cx="5715949" cy="27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24283" y="4620451"/>
            <a:ext cx="1917444" cy="273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0"/>
          <a:stretch/>
        </p:blipFill>
        <p:spPr>
          <a:xfrm rot="16200000">
            <a:off x="1705790" y="2718951"/>
            <a:ext cx="5715949" cy="278050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" y="1"/>
            <a:ext cx="4550225" cy="3798506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587780" y="3"/>
            <a:ext cx="2273273" cy="189771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863661" y="3"/>
            <a:ext cx="2273273" cy="189771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87780" y="1912826"/>
            <a:ext cx="2273273" cy="189771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863661" y="1912826"/>
            <a:ext cx="2273273" cy="189771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576168" y="3813805"/>
            <a:ext cx="2284885" cy="189771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44524" y="3813805"/>
            <a:ext cx="2292406" cy="189771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" y="3813805"/>
            <a:ext cx="2273273" cy="189771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2275887" y="3813805"/>
            <a:ext cx="2273273" cy="189771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7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47" y="1510125"/>
            <a:ext cx="9303361" cy="4016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96499" y="1172585"/>
            <a:ext cx="8224600" cy="6750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rgbClr val="9E9BC9"/>
                </a:solidFill>
                <a:latin typeface="Nickainley" charset="0"/>
                <a:ea typeface="Nickainley" charset="0"/>
                <a:cs typeface="Nickainley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6500" y="1911740"/>
            <a:ext cx="5225638" cy="3583929"/>
          </a:xfrm>
          <a:prstGeom prst="rect">
            <a:avLst/>
          </a:prstGeom>
        </p:spPr>
        <p:txBody>
          <a:bodyPr lIns="0" tIns="0" rIns="0" bIns="0"/>
          <a:lstStyle>
            <a:lvl1pPr marL="0" indent="-17998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200" spc="0" baseline="0">
                <a:solidFill>
                  <a:srgbClr val="462F64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Bullets here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795971" y="1911738"/>
            <a:ext cx="2925128" cy="2656756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03" y="289135"/>
            <a:ext cx="2099075" cy="441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56297" y="242264"/>
            <a:ext cx="2264802" cy="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4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47" y="1510125"/>
            <a:ext cx="9303361" cy="401614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96499" y="1172585"/>
            <a:ext cx="8224600" cy="6750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rgbClr val="9E9BC9"/>
                </a:solidFill>
                <a:latin typeface="Nickainley" charset="0"/>
                <a:ea typeface="Nickainley" charset="0"/>
                <a:cs typeface="Nickainley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6499" y="1911740"/>
            <a:ext cx="8224600" cy="3583929"/>
          </a:xfrm>
          <a:prstGeom prst="rect">
            <a:avLst/>
          </a:prstGeom>
        </p:spPr>
        <p:txBody>
          <a:bodyPr lIns="0" tIns="0" rIns="0" bIns="0"/>
          <a:lstStyle>
            <a:lvl1pPr marL="0" indent="-17998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200" spc="0" baseline="0">
                <a:solidFill>
                  <a:srgbClr val="462F64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Bullets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806" y="864930"/>
            <a:ext cx="2675745" cy="202954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035831" y="1439030"/>
            <a:ext cx="1462976" cy="917796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Libre Baskerville" charset="0"/>
                <a:ea typeface="Libre Baskerville" charset="0"/>
                <a:cs typeface="Libre Baskerville" charset="0"/>
              </a:defRPr>
            </a:lvl1pPr>
          </a:lstStyle>
          <a:p>
            <a:pPr lvl="0"/>
            <a:r>
              <a:rPr lang="en-US" dirty="0"/>
              <a:t>Insert quote/fact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03" y="289135"/>
            <a:ext cx="2099075" cy="441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56297" y="242264"/>
            <a:ext cx="2264802" cy="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45" y="1510125"/>
            <a:ext cx="6206459" cy="401614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96504" y="1172585"/>
            <a:ext cx="5848601" cy="6750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rgbClr val="9E9BC9"/>
                </a:solidFill>
                <a:latin typeface="Nickainley" charset="0"/>
                <a:ea typeface="Nickainley" charset="0"/>
                <a:cs typeface="Nickainley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6504" y="1911740"/>
            <a:ext cx="5848601" cy="3583929"/>
          </a:xfrm>
          <a:prstGeom prst="rect">
            <a:avLst/>
          </a:prstGeom>
        </p:spPr>
        <p:txBody>
          <a:bodyPr lIns="0" tIns="0" rIns="0" bIns="0"/>
          <a:lstStyle>
            <a:lvl1pPr marL="0" indent="-17998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200" spc="0" baseline="0">
                <a:solidFill>
                  <a:srgbClr val="462F64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Bullets here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24516" y="3"/>
            <a:ext cx="2719489" cy="196556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424516" y="2004033"/>
            <a:ext cx="2719489" cy="3710970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424516" y="1965570"/>
            <a:ext cx="2719489" cy="38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91431" tIns="45715" rIns="91431" bIns="45715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953" y="241842"/>
            <a:ext cx="2252319" cy="535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03" y="289135"/>
            <a:ext cx="2099075" cy="4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13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45" y="1510125"/>
            <a:ext cx="6206459" cy="401614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96504" y="1172585"/>
            <a:ext cx="5848601" cy="6750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rgbClr val="9E9BC9"/>
                </a:solidFill>
                <a:latin typeface="Nickainley" charset="0"/>
                <a:ea typeface="Nickainley" charset="0"/>
                <a:cs typeface="Nickainley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6504" y="1911740"/>
            <a:ext cx="5848601" cy="3583929"/>
          </a:xfrm>
          <a:prstGeom prst="rect">
            <a:avLst/>
          </a:prstGeom>
        </p:spPr>
        <p:txBody>
          <a:bodyPr lIns="0" tIns="0" rIns="0" bIns="0"/>
          <a:lstStyle>
            <a:lvl1pPr marL="0" indent="-17998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200" spc="0" baseline="0">
                <a:solidFill>
                  <a:srgbClr val="462F64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Bullets here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24516" y="3"/>
            <a:ext cx="2719489" cy="196556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424516" y="2004032"/>
            <a:ext cx="2719489" cy="2500362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424516" y="1965570"/>
            <a:ext cx="2719489" cy="38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91431" tIns="45715" rIns="91431" bIns="45715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24516" y="4504393"/>
            <a:ext cx="2719489" cy="38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91431" tIns="45715" rIns="91431" bIns="45715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24516" y="4542855"/>
            <a:ext cx="2719489" cy="1167767"/>
          </a:xfrm>
          <a:prstGeom prst="rect">
            <a:avLst/>
          </a:prstGeom>
        </p:spPr>
        <p:txBody>
          <a:bodyPr lIns="91431" tIns="45715" rIns="91431" bIns="45715"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03" y="289135"/>
            <a:ext cx="2099075" cy="4413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04924" y="242264"/>
            <a:ext cx="2264802" cy="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98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7328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lIns="90497" tIns="45250" rIns="90497" bIns="4525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 lIns="90497" tIns="45250" rIns="90497" bIns="452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5204355"/>
            <a:ext cx="2133600" cy="396876"/>
          </a:xfrm>
          <a:prstGeom prst="rect">
            <a:avLst/>
          </a:prstGeom>
          <a:ln/>
        </p:spPr>
        <p:txBody>
          <a:bodyPr lIns="90497" tIns="45250" rIns="90497" bIns="45250"/>
          <a:lstStyle>
            <a:lvl1pPr>
              <a:defRPr/>
            </a:lvl1pPr>
          </a:lstStyle>
          <a:p>
            <a:pPr>
              <a:defRPr/>
            </a:pPr>
            <a:fld id="{DA21348A-612D-D54D-B183-F954DC16B051}" type="datetime3">
              <a:rPr lang="en-GB" smtClean="0"/>
              <a:t>7 December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04355"/>
            <a:ext cx="2895600" cy="396876"/>
          </a:xfrm>
          <a:prstGeom prst="rect">
            <a:avLst/>
          </a:prstGeom>
          <a:ln/>
        </p:spPr>
        <p:txBody>
          <a:bodyPr lIns="90497" tIns="45250" rIns="90497" bIns="45250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Lecture 1: Introduction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204355"/>
            <a:ext cx="2133600" cy="396876"/>
          </a:xfrm>
          <a:prstGeom prst="rect">
            <a:avLst/>
          </a:prstGeom>
          <a:ln/>
        </p:spPr>
        <p:txBody>
          <a:bodyPr lIns="90497" tIns="45250" rIns="90497" bIns="45250"/>
          <a:lstStyle>
            <a:lvl1pPr>
              <a:defRPr/>
            </a:lvl1pPr>
          </a:lstStyle>
          <a:p>
            <a:pPr>
              <a:defRPr/>
            </a:pPr>
            <a:fld id="{4044BEF5-DCE8-43B0-82C2-FA451D614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1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64" y="466856"/>
            <a:ext cx="7076478" cy="4364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03" y="289135"/>
            <a:ext cx="2099075" cy="4413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12628" y="3629274"/>
            <a:ext cx="7079381" cy="286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00" b="1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12628" y="3950238"/>
            <a:ext cx="7079381" cy="286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" y="5333030"/>
            <a:ext cx="7635861" cy="381973"/>
          </a:xfrm>
          <a:prstGeom prst="rect">
            <a:avLst/>
          </a:prstGeom>
          <a:solidFill>
            <a:srgbClr val="3CAD5A"/>
          </a:solidFill>
        </p:spPr>
        <p:txBody>
          <a:bodyPr lIns="91431" tIns="45715" rIns="91431" bIns="45715">
            <a:normAutofit/>
          </a:bodyPr>
          <a:lstStyle>
            <a:lvl1pPr>
              <a:defRPr sz="200"/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66017" y="5005752"/>
            <a:ext cx="379098" cy="1039405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270" y="5333030"/>
            <a:ext cx="476153" cy="381973"/>
          </a:xfrm>
          <a:prstGeom prst="rect">
            <a:avLst/>
          </a:prstGeom>
          <a:solidFill>
            <a:srgbClr val="3CAD5A"/>
          </a:solidFill>
        </p:spPr>
        <p:txBody>
          <a:bodyPr lIns="91431" tIns="45715" rIns="91431" bIns="45715">
            <a:normAutofit/>
          </a:bodyPr>
          <a:lstStyle>
            <a:lvl1pPr>
              <a:defRPr sz="200"/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56297" y="242264"/>
            <a:ext cx="2264802" cy="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6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64" y="2503536"/>
            <a:ext cx="7076478" cy="2634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03" y="289135"/>
            <a:ext cx="2099075" cy="441391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12628" y="3936467"/>
            <a:ext cx="7079381" cy="286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00" b="1" baseline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Web address here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" y="5333030"/>
            <a:ext cx="7635861" cy="381973"/>
          </a:xfrm>
          <a:prstGeom prst="rect">
            <a:avLst/>
          </a:prstGeom>
          <a:solidFill>
            <a:srgbClr val="E42881"/>
          </a:solidFill>
        </p:spPr>
        <p:txBody>
          <a:bodyPr lIns="91431" tIns="45715" rIns="91431" bIns="45715">
            <a:normAutofit/>
          </a:bodyPr>
          <a:lstStyle>
            <a:lvl1pPr>
              <a:defRPr sz="200"/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66017" y="5005752"/>
            <a:ext cx="379098" cy="1039405"/>
          </a:xfrm>
          <a:prstGeom prst="rect">
            <a:avLst/>
          </a:prstGeom>
        </p:spPr>
      </p:pic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270" y="5333030"/>
            <a:ext cx="476153" cy="381973"/>
          </a:xfrm>
          <a:prstGeom prst="rect">
            <a:avLst/>
          </a:prstGeom>
          <a:solidFill>
            <a:srgbClr val="E42881"/>
          </a:solidFill>
        </p:spPr>
        <p:txBody>
          <a:bodyPr lIns="91431" tIns="45715" rIns="91431" bIns="45715">
            <a:normAutofit/>
          </a:bodyPr>
          <a:lstStyle>
            <a:lvl1pPr>
              <a:defRPr sz="200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12628" y="2024991"/>
            <a:ext cx="7079381" cy="286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0">
                <a:solidFill>
                  <a:schemeClr val="accent6">
                    <a:lumMod val="40000"/>
                    <a:lumOff val="60000"/>
                  </a:schemeClr>
                </a:solidFill>
                <a:latin typeface="Nickainley" charset="0"/>
                <a:ea typeface="Nickainley" charset="0"/>
                <a:cs typeface="Nickainley" charset="0"/>
              </a:defRPr>
            </a:lvl1pPr>
          </a:lstStyle>
          <a:p>
            <a:pPr lvl="0"/>
            <a:r>
              <a:rPr lang="en-US" dirty="0"/>
              <a:t>Thank you for visiting the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56297" y="242264"/>
            <a:ext cx="2264802" cy="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9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64" y="2501149"/>
            <a:ext cx="7076478" cy="2639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03" y="289135"/>
            <a:ext cx="2099075" cy="441391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12628" y="3938854"/>
            <a:ext cx="7079381" cy="286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00" b="1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Web address here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" y="5333030"/>
            <a:ext cx="7635861" cy="381973"/>
          </a:xfrm>
          <a:prstGeom prst="rect">
            <a:avLst/>
          </a:prstGeom>
          <a:solidFill>
            <a:srgbClr val="3CAD5A"/>
          </a:solidFill>
        </p:spPr>
        <p:txBody>
          <a:bodyPr lIns="91431" tIns="45715" rIns="91431" bIns="45715">
            <a:normAutofit/>
          </a:bodyPr>
          <a:lstStyle>
            <a:lvl1pPr>
              <a:defRPr sz="200"/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66017" y="5005752"/>
            <a:ext cx="379098" cy="1039405"/>
          </a:xfrm>
          <a:prstGeom prst="rect">
            <a:avLst/>
          </a:prstGeom>
        </p:spPr>
      </p:pic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270" y="5333030"/>
            <a:ext cx="476153" cy="381973"/>
          </a:xfrm>
          <a:prstGeom prst="rect">
            <a:avLst/>
          </a:prstGeom>
          <a:solidFill>
            <a:srgbClr val="3CAD5A"/>
          </a:solidFill>
        </p:spPr>
        <p:txBody>
          <a:bodyPr lIns="91431" tIns="45715" rIns="91431" bIns="45715">
            <a:normAutofit/>
          </a:bodyPr>
          <a:lstStyle>
            <a:lvl1pPr>
              <a:defRPr sz="200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12628" y="2024991"/>
            <a:ext cx="7079381" cy="286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0">
                <a:solidFill>
                  <a:schemeClr val="accent6">
                    <a:lumMod val="40000"/>
                    <a:lumOff val="60000"/>
                  </a:schemeClr>
                </a:solidFill>
                <a:latin typeface="Nickainley" charset="0"/>
                <a:ea typeface="Nickainley" charset="0"/>
                <a:cs typeface="Nickainley" charset="0"/>
              </a:defRPr>
            </a:lvl1pPr>
          </a:lstStyle>
          <a:p>
            <a:pPr lvl="0"/>
            <a:r>
              <a:rPr lang="en-US" dirty="0"/>
              <a:t>Thank you for visiting the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56297" y="242264"/>
            <a:ext cx="2264802" cy="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4000" cy="57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4000" cy="57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4000" cy="57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5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4000" cy="57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71" y="-15382"/>
            <a:ext cx="9306266" cy="573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5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92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89985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965" indent="-224965" algn="l" defTabSz="899859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894" indent="-224965" algn="l" defTabSz="899859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824" indent="-224965" algn="l" defTabSz="899859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4753" indent="-224965" algn="l" defTabSz="899859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4682" indent="-224965" algn="l" defTabSz="899859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4612" indent="-224965" algn="l" defTabSz="899859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4541" indent="-224965" algn="l" defTabSz="899859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471" indent="-224965" algn="l" defTabSz="899859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4400" indent="-224965" algn="l" defTabSz="899859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929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859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788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718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9647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9577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9506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435" algn="l" defTabSz="8998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8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9" r:id="rId6"/>
    <p:sldLayoutId id="2147483691" r:id="rId7"/>
  </p:sldLayoutIdLst>
  <p:txStyles>
    <p:titleStyle>
      <a:lvl1pPr algn="l" defTabSz="9143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8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1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3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5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8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0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3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5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1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90" r:id="rId6"/>
    <p:sldLayoutId id="2147483693" r:id="rId7"/>
    <p:sldLayoutId id="2147483694" r:id="rId8"/>
  </p:sldLayoutIdLst>
  <p:txStyles>
    <p:titleStyle>
      <a:lvl1pPr algn="l" defTabSz="9143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8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1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3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5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8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0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3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5" indent="-228576" algn="l" defTabSz="91430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wm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32481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9899" y="3264486"/>
            <a:ext cx="8550156" cy="1984136"/>
          </a:xfrm>
          <a:prstGeom prst="rect">
            <a:avLst/>
          </a:prstGeom>
        </p:spPr>
        <p:txBody>
          <a:bodyPr lIns="91431" tIns="45715" rIns="91431" bIns="4571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SIGMA: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detector for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γ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-ray spectroscopy &amp; imaging</a:t>
            </a:r>
            <a:r>
              <a:rPr lang="en-GB" sz="46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/>
            </a:r>
            <a:br>
              <a:rPr lang="en-GB" sz="46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/>
            </a:r>
            <a:b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GB" sz="2800" dirty="0">
                <a:cs typeface="Calibri"/>
              </a:rPr>
              <a:t>Dr Laura Harkness-Brennan</a:t>
            </a:r>
          </a:p>
          <a:p>
            <a:pPr>
              <a:spcAft>
                <a:spcPts val="1200"/>
              </a:spcAft>
            </a:pPr>
            <a:endParaRPr lang="en-GB" sz="3000" dirty="0">
              <a:cs typeface="Calibri"/>
            </a:endParaRPr>
          </a:p>
          <a:p>
            <a:pPr>
              <a:spcAft>
                <a:spcPts val="1200"/>
              </a:spcAft>
            </a:pPr>
            <a:endParaRPr lang="en-GB" sz="2200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22216"/>
            <a:ext cx="9144000" cy="331608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027" y="5448098"/>
            <a:ext cx="8132205" cy="471386"/>
          </a:xfrm>
          <a:prstGeom prst="rect">
            <a:avLst/>
          </a:prstGeom>
        </p:spPr>
        <p:txBody>
          <a:bodyPr lIns="91431" tIns="45715" rIns="91431" bIns="4571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sz="1200" dirty="0">
                <a:solidFill>
                  <a:schemeClr val="bg1"/>
                </a:solidFill>
                <a:latin typeface="Calibri" charset="0"/>
                <a:cs typeface="Calibri" charset="0"/>
              </a:rPr>
              <a:t>AGATA/GRETINA Collaboration Meeting		</a:t>
            </a:r>
            <a:r>
              <a:rPr lang="en-GB" sz="1200" dirty="0" err="1">
                <a:solidFill>
                  <a:schemeClr val="bg1"/>
                </a:solidFill>
                <a:latin typeface="Calibri" charset="0"/>
                <a:cs typeface="Calibri" charset="0"/>
              </a:rPr>
              <a:t>ljh@liverpool.ac.uk</a:t>
            </a:r>
            <a:endParaRPr lang="en-GB" sz="1200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>
              <a:spcAft>
                <a:spcPts val="1200"/>
              </a:spcAft>
            </a:pPr>
            <a:endParaRPr lang="en-GB" sz="1200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Picture 4" descr="Screen Shot 2016-11-17 at 09.32.5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375" y="5422217"/>
            <a:ext cx="339363" cy="331608"/>
          </a:xfrm>
          <a:prstGeom prst="rect">
            <a:avLst/>
          </a:prstGeom>
        </p:spPr>
      </p:pic>
      <p:sp>
        <p:nvSpPr>
          <p:cNvPr id="25" name="Subtitle 2"/>
          <p:cNvSpPr txBox="1">
            <a:spLocks/>
          </p:cNvSpPr>
          <p:nvPr/>
        </p:nvSpPr>
        <p:spPr bwMode="auto">
          <a:xfrm>
            <a:off x="7018798" y="4817165"/>
            <a:ext cx="2558072" cy="60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5" tIns="45715" rIns="45715" bIns="45715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@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LauraHBPhysics</a:t>
            </a:r>
            <a:endParaRPr lang="en-GB" sz="1600" dirty="0">
              <a:solidFill>
                <a:schemeClr val="accent5">
                  <a:lumMod val="75000"/>
                </a:schemeClr>
              </a:solidFill>
              <a:latin typeface="Calibri" charset="0"/>
              <a:cs typeface="Calibri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707" y="4965239"/>
            <a:ext cx="221187" cy="1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09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Development of SIGMA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174" y="956152"/>
            <a:ext cx="6010567" cy="414368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865" indent="-342865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GB" sz="2200" dirty="0">
                <a:latin typeface="Calibri"/>
                <a:cs typeface="Calibri"/>
              </a:rPr>
              <a:t>egmented </a:t>
            </a: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lang="en-GB" sz="2200" dirty="0">
                <a:latin typeface="Calibri"/>
                <a:cs typeface="Calibri"/>
              </a:rPr>
              <a:t>nverted-coaxial </a:t>
            </a:r>
            <a:r>
              <a:rPr lang="en-GB" sz="2200" dirty="0" err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lang="en-GB" sz="2200" dirty="0" err="1">
                <a:latin typeface="Calibri"/>
                <a:cs typeface="Calibri"/>
              </a:rPr>
              <a:t>er</a:t>
            </a:r>
            <a:r>
              <a:rPr lang="en-GB" sz="2200" dirty="0" err="1">
                <a:solidFill>
                  <a:srgbClr val="FF0000"/>
                </a:solidFill>
                <a:latin typeface="Calibri"/>
                <a:cs typeface="Calibri"/>
              </a:rPr>
              <a:t>MA</a:t>
            </a:r>
            <a:r>
              <a:rPr lang="en-GB" sz="2200" dirty="0" err="1">
                <a:latin typeface="Calibri"/>
                <a:cs typeface="Calibri"/>
              </a:rPr>
              <a:t>nium</a:t>
            </a:r>
            <a:r>
              <a:rPr lang="en-GB" sz="2200" dirty="0">
                <a:latin typeface="Calibri"/>
                <a:cs typeface="Calibri"/>
              </a:rPr>
              <a:t> Detector</a:t>
            </a:r>
          </a:p>
          <a:p>
            <a:pPr marL="342865" indent="-342865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Low electronic noise -&gt; excellent energy resolution</a:t>
            </a:r>
          </a:p>
          <a:p>
            <a:pPr marL="342865" indent="-342865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cs typeface="Calibri"/>
              </a:rPr>
              <a:t>Expected factor of 2-3 improvement in position resolution over gamma-tracking </a:t>
            </a:r>
            <a:r>
              <a:rPr lang="en-GB" sz="2200" dirty="0" smtClean="0">
                <a:cs typeface="Calibri"/>
              </a:rPr>
              <a:t>arrays </a:t>
            </a:r>
            <a:r>
              <a:rPr lang="en-GB" sz="2200" i="1" dirty="0" smtClean="0">
                <a:cs typeface="Calibri"/>
              </a:rPr>
              <a:t>(R Cooper NIM A 665 2011)</a:t>
            </a:r>
            <a:endParaRPr lang="en-GB" sz="2200" i="1" dirty="0">
              <a:latin typeface="Calibri"/>
              <a:cs typeface="Calibri"/>
            </a:endParaRPr>
          </a:p>
          <a:p>
            <a:pPr marL="342865" indent="-342865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Simpler to analyse multiple interactions</a:t>
            </a:r>
          </a:p>
          <a:p>
            <a:pPr marL="342865" indent="-342865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Fewer readout channels</a:t>
            </a:r>
          </a:p>
          <a:p>
            <a:pPr marL="342865" indent="-342865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cs typeface="Calibri"/>
              </a:rPr>
              <a:t>Reduction in cost and complexity</a:t>
            </a:r>
            <a:endParaRPr lang="en-GB" sz="22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9679" y="5022435"/>
            <a:ext cx="2260699" cy="307766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i="1" dirty="0" err="1" smtClean="0">
                <a:latin typeface="Calibri"/>
                <a:cs typeface="Calibri"/>
              </a:rPr>
              <a:t>FieldGen</a:t>
            </a:r>
            <a:r>
              <a:rPr lang="en-US" sz="1400" i="1" dirty="0" smtClean="0">
                <a:latin typeface="Calibri"/>
                <a:cs typeface="Calibri"/>
              </a:rPr>
              <a:t>/</a:t>
            </a:r>
            <a:r>
              <a:rPr lang="en-US" sz="1400" i="1" dirty="0" err="1" smtClean="0">
                <a:latin typeface="Calibri"/>
                <a:cs typeface="Calibri"/>
              </a:rPr>
              <a:t>SigGen</a:t>
            </a:r>
            <a:r>
              <a:rPr lang="en-US" sz="1400" i="1" dirty="0" smtClean="0">
                <a:latin typeface="Calibri"/>
                <a:cs typeface="Calibri"/>
              </a:rPr>
              <a:t>: </a:t>
            </a:r>
            <a:r>
              <a:rPr lang="en-US" sz="1400" i="1" dirty="0">
                <a:latin typeface="Calibri"/>
                <a:cs typeface="Calibri"/>
              </a:rPr>
              <a:t>D Radford</a:t>
            </a:r>
          </a:p>
        </p:txBody>
      </p:sp>
      <p:pic>
        <p:nvPicPr>
          <p:cNvPr id="11" name="Picture 10" descr="Screen Shot 2016-12-01 at 16.28.3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874" y="3143530"/>
            <a:ext cx="2574533" cy="192838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6" t="4525" b="-1"/>
          <a:stretch/>
        </p:blipFill>
        <p:spPr bwMode="auto">
          <a:xfrm rot="16200000">
            <a:off x="6622789" y="821099"/>
            <a:ext cx="1995382" cy="22654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779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SIGMA Segmentation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666" y="895299"/>
            <a:ext cx="8381124" cy="95563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200" b="1" dirty="0" smtClean="0">
                <a:latin typeface="Calibri"/>
                <a:cs typeface="Calibri"/>
              </a:rPr>
              <a:t>P-type </a:t>
            </a:r>
            <a:r>
              <a:rPr lang="en-GB" sz="2200" dirty="0" smtClean="0">
                <a:latin typeface="Calibri"/>
                <a:cs typeface="Calibri"/>
              </a:rPr>
              <a:t>crystal, 8 </a:t>
            </a:r>
            <a:r>
              <a:rPr lang="en-GB" sz="2200" dirty="0">
                <a:latin typeface="Calibri"/>
                <a:cs typeface="Calibri"/>
              </a:rPr>
              <a:t>longitudinal rings, 2 concentric segments on front face, 8 sectors, 1 core segment, 1 point-like </a:t>
            </a:r>
            <a:r>
              <a:rPr lang="en-GB" sz="2200" dirty="0" smtClean="0">
                <a:latin typeface="Calibri"/>
                <a:cs typeface="Calibri"/>
              </a:rPr>
              <a:t>contact</a:t>
            </a:r>
            <a:endParaRPr lang="en-GB" sz="2200" dirty="0">
              <a:latin typeface="Calibri"/>
              <a:cs typeface="Calibri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6" t="4525" b="-1"/>
          <a:stretch/>
        </p:blipFill>
        <p:spPr bwMode="auto">
          <a:xfrm>
            <a:off x="709255" y="2650573"/>
            <a:ext cx="2197314" cy="2214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41"/>
          <a:stretch/>
        </p:blipFill>
        <p:spPr bwMode="auto">
          <a:xfrm>
            <a:off x="3696101" y="2560901"/>
            <a:ext cx="2111264" cy="2409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8"/>
          <a:stretch/>
        </p:blipFill>
        <p:spPr bwMode="auto">
          <a:xfrm>
            <a:off x="6364005" y="2550062"/>
            <a:ext cx="2161618" cy="2237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08367" y="4653942"/>
            <a:ext cx="1946811" cy="51551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200" dirty="0">
                <a:latin typeface="Calibri"/>
                <a:cs typeface="Calibri"/>
              </a:rPr>
              <a:t>Longitudinal, z</a:t>
            </a:r>
            <a:endParaRPr lang="en-GB" sz="2200" baseline="30000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39910" y="2104010"/>
            <a:ext cx="1946811" cy="51551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200" dirty="0">
                <a:latin typeface="Calibri"/>
                <a:cs typeface="Calibri"/>
              </a:rPr>
              <a:t>Radial, r</a:t>
            </a:r>
            <a:endParaRPr lang="en-GB" sz="2200" baseline="300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959" y="2050152"/>
            <a:ext cx="1946811" cy="51551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200" dirty="0">
                <a:latin typeface="Calibri"/>
                <a:cs typeface="Calibri"/>
              </a:rPr>
              <a:t>Azimuthal, </a:t>
            </a:r>
            <a:r>
              <a:rPr lang="en-GB" sz="2200" dirty="0" err="1">
                <a:latin typeface="Calibri"/>
                <a:cs typeface="Calibri"/>
              </a:rPr>
              <a:t>ϕ</a:t>
            </a:r>
            <a:r>
              <a:rPr lang="en-GB" sz="2200" dirty="0">
                <a:latin typeface="Calibri"/>
                <a:cs typeface="Calibri"/>
              </a:rPr>
              <a:t> </a:t>
            </a:r>
            <a:endParaRPr lang="en-GB" sz="2200" baseline="30000" dirty="0">
              <a:latin typeface="Calibri"/>
              <a:cs typeface="Calibri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12754" y="2463545"/>
            <a:ext cx="236056" cy="32352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96101" y="2650573"/>
            <a:ext cx="353502" cy="27884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105384" y="4206393"/>
            <a:ext cx="781805" cy="53474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32204" y="3888730"/>
            <a:ext cx="1946811" cy="51551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200" dirty="0" smtClean="0">
                <a:latin typeface="Calibri"/>
                <a:cs typeface="Calibri"/>
              </a:rPr>
              <a:t>Small </a:t>
            </a:r>
            <a:r>
              <a:rPr lang="en-GB" sz="2200" dirty="0">
                <a:latin typeface="Calibri"/>
                <a:cs typeface="Calibri"/>
              </a:rPr>
              <a:t>contact</a:t>
            </a:r>
            <a:endParaRPr lang="en-GB" sz="2200" baseline="30000" dirty="0">
              <a:latin typeface="Calibri"/>
              <a:cs typeface="Calibri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224149" y="4373114"/>
            <a:ext cx="179158" cy="23341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689879" y="2595471"/>
            <a:ext cx="0" cy="2058471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8417773" y="3419141"/>
            <a:ext cx="973406" cy="43857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dirty="0" smtClean="0">
                <a:latin typeface="Calibri"/>
                <a:cs typeface="Calibri"/>
              </a:rPr>
              <a:t>80mm</a:t>
            </a:r>
            <a:endParaRPr lang="en-GB" sz="1800" baseline="30000" dirty="0">
              <a:latin typeface="Calibri"/>
              <a:cs typeface="Calibri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364005" y="4826529"/>
            <a:ext cx="2161618" cy="483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24189" y="4713344"/>
            <a:ext cx="973406" cy="43857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dirty="0" smtClean="0">
                <a:latin typeface="Calibri"/>
                <a:cs typeface="Calibri"/>
              </a:rPr>
              <a:t>75 mm</a:t>
            </a:r>
            <a:endParaRPr lang="en-GB" sz="1800" baseline="30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07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Data Acquisition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34" y="1149812"/>
            <a:ext cx="1726356" cy="389531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635677" y="969561"/>
            <a:ext cx="6301662" cy="408315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63498" indent="-263498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Multi-channel readout</a:t>
            </a:r>
          </a:p>
          <a:p>
            <a:pPr marL="263498" indent="-263498">
              <a:lnSpc>
                <a:spcPct val="150000"/>
              </a:lnSpc>
              <a:buFont typeface="Arial"/>
              <a:buChar char="•"/>
            </a:pPr>
            <a:r>
              <a:rPr lang="en-GB" sz="2200" dirty="0" smtClean="0">
                <a:latin typeface="Calibri"/>
                <a:cs typeface="Calibri"/>
              </a:rPr>
              <a:t>V1724 </a:t>
            </a:r>
            <a:r>
              <a:rPr lang="en-GB" sz="2200" dirty="0">
                <a:latin typeface="Calibri"/>
                <a:cs typeface="Calibri"/>
              </a:rPr>
              <a:t>digitisers (each 8 x channel)</a:t>
            </a:r>
          </a:p>
          <a:p>
            <a:pPr marL="263498" indent="-263498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14-bit 100MHz</a:t>
            </a:r>
          </a:p>
          <a:p>
            <a:pPr marL="263498" indent="-263498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Data: timestamp, energy, digitised </a:t>
            </a:r>
            <a:r>
              <a:rPr lang="en-GB" sz="2200" dirty="0" smtClean="0">
                <a:latin typeface="Calibri"/>
                <a:cs typeface="Calibri"/>
              </a:rPr>
              <a:t>trace</a:t>
            </a:r>
            <a:endParaRPr lang="en-GB" sz="2200" dirty="0">
              <a:latin typeface="Calibri"/>
              <a:cs typeface="Calibri"/>
            </a:endParaRPr>
          </a:p>
          <a:p>
            <a:pPr marL="263498" indent="-263498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Energy calculation – </a:t>
            </a:r>
            <a:r>
              <a:rPr lang="en-GB" sz="2200" dirty="0" smtClean="0">
                <a:latin typeface="Calibri"/>
                <a:cs typeface="Calibri"/>
              </a:rPr>
              <a:t>MWD algorithm</a:t>
            </a:r>
            <a:r>
              <a:rPr lang="en-GB" sz="2200" dirty="0">
                <a:latin typeface="Calibri"/>
                <a:cs typeface="Calibri"/>
              </a:rPr>
              <a:t>, parameters to be optimised for long charge collection </a:t>
            </a:r>
            <a:r>
              <a:rPr lang="en-GB" sz="2200" dirty="0" smtClean="0">
                <a:latin typeface="Calibri"/>
                <a:cs typeface="Calibri"/>
              </a:rPr>
              <a:t>times</a:t>
            </a:r>
          </a:p>
          <a:p>
            <a:pPr marL="263498" indent="-263498">
              <a:lnSpc>
                <a:spcPct val="150000"/>
              </a:lnSpc>
              <a:buFont typeface="Arial"/>
              <a:buChar char="•"/>
            </a:pPr>
            <a:r>
              <a:rPr lang="en-GB" sz="2200" dirty="0" smtClean="0">
                <a:latin typeface="Calibri"/>
                <a:cs typeface="Calibri"/>
              </a:rPr>
              <a:t>Post processing: PSA and tracking</a:t>
            </a:r>
            <a:endParaRPr lang="en-GB" sz="2200" dirty="0">
              <a:latin typeface="Calibri"/>
              <a:cs typeface="Calibri"/>
            </a:endParaRPr>
          </a:p>
          <a:p>
            <a:pPr marL="263498" indent="-263498">
              <a:lnSpc>
                <a:spcPct val="150000"/>
              </a:lnSpc>
              <a:buFont typeface="Arial"/>
              <a:buChar char="•"/>
            </a:pPr>
            <a:endParaRPr lang="en-GB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22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42" y="43725"/>
            <a:ext cx="2354254" cy="591521"/>
          </a:xfrm>
          <a:prstGeom prst="rect">
            <a:avLst/>
          </a:prstGeom>
          <a:noFill/>
        </p:spPr>
        <p:txBody>
          <a:bodyPr wrap="none" lIns="90497" tIns="45250" rIns="90497" bIns="4525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dirty="0">
                <a:solidFill>
                  <a:schemeClr val="bg1"/>
                </a:solidFill>
                <a:latin typeface="Candara"/>
                <a:cs typeface="Candara"/>
              </a:rPr>
              <a:t>Key Milestones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9762" y="982677"/>
            <a:ext cx="8497080" cy="4182247"/>
          </a:xfrm>
          <a:prstGeom prst="rect">
            <a:avLst/>
          </a:prstGeom>
          <a:noFill/>
        </p:spPr>
        <p:txBody>
          <a:bodyPr wrap="square" lIns="90497" tIns="45250" rIns="90497" bIns="4525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200" b="1" dirty="0">
                <a:solidFill>
                  <a:srgbClr val="000090"/>
                </a:solidFill>
                <a:cs typeface="Calibri"/>
              </a:rPr>
              <a:t>2016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cs typeface="Calibri"/>
              </a:rPr>
              <a:t>SIGMA detector in production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cs typeface="Calibri"/>
              </a:rPr>
              <a:t>DAQ tested with </a:t>
            </a:r>
            <a:r>
              <a:rPr lang="en-GB" sz="2200" dirty="0" err="1">
                <a:cs typeface="Calibri"/>
              </a:rPr>
              <a:t>unsegmented</a:t>
            </a:r>
            <a:r>
              <a:rPr lang="en-GB" sz="2200" dirty="0">
                <a:cs typeface="Calibri"/>
              </a:rPr>
              <a:t> </a:t>
            </a:r>
            <a:r>
              <a:rPr lang="en-GB" sz="2200" dirty="0" err="1">
                <a:cs typeface="Calibri"/>
              </a:rPr>
              <a:t>SAGe</a:t>
            </a:r>
            <a:r>
              <a:rPr lang="en-GB" sz="2200" dirty="0">
                <a:cs typeface="Calibri"/>
              </a:rPr>
              <a:t> well </a:t>
            </a:r>
            <a:r>
              <a:rPr lang="en-GB" sz="2200" dirty="0" smtClean="0">
                <a:cs typeface="Calibri"/>
              </a:rPr>
              <a:t>detector</a:t>
            </a:r>
          </a:p>
          <a:p>
            <a:pPr>
              <a:lnSpc>
                <a:spcPct val="110000"/>
              </a:lnSpc>
            </a:pPr>
            <a:r>
              <a:rPr lang="en-GB" sz="2200" b="1" dirty="0" smtClean="0">
                <a:cs typeface="Calibri"/>
              </a:rPr>
              <a:t>Integrated Geant4/</a:t>
            </a:r>
            <a:r>
              <a:rPr lang="en-GB" sz="2200" b="1" dirty="0" err="1" smtClean="0">
                <a:cs typeface="Calibri"/>
              </a:rPr>
              <a:t>SigGen</a:t>
            </a:r>
            <a:r>
              <a:rPr lang="en-GB" sz="2200" b="1" dirty="0">
                <a:cs typeface="Calibri"/>
              </a:rPr>
              <a:t>/</a:t>
            </a:r>
            <a:r>
              <a:rPr lang="en-GB" sz="2200" b="1" dirty="0" err="1" smtClean="0">
                <a:cs typeface="Calibri"/>
              </a:rPr>
              <a:t>FieldGen</a:t>
            </a:r>
            <a:r>
              <a:rPr lang="en-GB" sz="2200" b="1" dirty="0" smtClean="0">
                <a:cs typeface="Calibri"/>
              </a:rPr>
              <a:t> </a:t>
            </a:r>
            <a:r>
              <a:rPr lang="en-GB" sz="2200" b="1" dirty="0">
                <a:cs typeface="Calibri"/>
              </a:rPr>
              <a:t>model </a:t>
            </a:r>
          </a:p>
          <a:p>
            <a:pPr>
              <a:lnSpc>
                <a:spcPct val="110000"/>
              </a:lnSpc>
            </a:pPr>
            <a:endParaRPr lang="en-GB" sz="2200" dirty="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GB" sz="2200" b="1" dirty="0">
                <a:solidFill>
                  <a:srgbClr val="000090"/>
                </a:solidFill>
                <a:cs typeface="Calibri"/>
              </a:rPr>
              <a:t>2017</a:t>
            </a:r>
          </a:p>
          <a:p>
            <a:pPr>
              <a:lnSpc>
                <a:spcPct val="110000"/>
              </a:lnSpc>
            </a:pPr>
            <a:r>
              <a:rPr lang="en-GB" sz="2200" dirty="0" smtClean="0">
                <a:cs typeface="Calibri"/>
              </a:rPr>
              <a:t>Detector to be delivered</a:t>
            </a:r>
          </a:p>
          <a:p>
            <a:pPr>
              <a:lnSpc>
                <a:spcPct val="110000"/>
              </a:lnSpc>
            </a:pPr>
            <a:r>
              <a:rPr lang="en-GB" sz="2200" dirty="0" smtClean="0">
                <a:cs typeface="Calibri"/>
              </a:rPr>
              <a:t>PSA </a:t>
            </a:r>
            <a:r>
              <a:rPr lang="en-GB" sz="2200" dirty="0">
                <a:cs typeface="Calibri"/>
              </a:rPr>
              <a:t>and gamma-ray tracking evaluation</a:t>
            </a:r>
          </a:p>
          <a:p>
            <a:pPr>
              <a:lnSpc>
                <a:spcPct val="110000"/>
              </a:lnSpc>
            </a:pPr>
            <a:endParaRPr lang="en-GB" sz="2200" dirty="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GB" sz="2200" b="1" dirty="0">
                <a:solidFill>
                  <a:srgbClr val="000090"/>
                </a:solidFill>
                <a:cs typeface="Calibri"/>
              </a:rPr>
              <a:t>2018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cs typeface="Calibri"/>
              </a:rPr>
              <a:t>Imaging demonstrated, in-beam </a:t>
            </a:r>
            <a:r>
              <a:rPr lang="en-GB" sz="2200" dirty="0" smtClean="0">
                <a:cs typeface="Calibri"/>
              </a:rPr>
              <a:t>tests</a:t>
            </a:r>
            <a:endParaRPr lang="en-GB" sz="2200" dirty="0"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8" name="Rectangle 7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1" name="Picture 10" descr="Screen Shot 2016-11-17 at 09.32.58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50982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Project status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 descr="minion_full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497" y="2683774"/>
            <a:ext cx="2432741" cy="23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7097" y="1343129"/>
            <a:ext cx="8777602" cy="373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97" tIns="45250" rIns="90497" bIns="45250"/>
          <a:lstStyle/>
          <a:p>
            <a:pPr>
              <a:lnSpc>
                <a:spcPct val="150000"/>
              </a:lnSpc>
              <a:defRPr/>
            </a:pPr>
            <a:endParaRPr lang="en-GB" sz="2200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22216"/>
            <a:ext cx="9144000" cy="331608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027" y="5448098"/>
            <a:ext cx="8132205" cy="471386"/>
          </a:xfrm>
          <a:prstGeom prst="rect">
            <a:avLst/>
          </a:prstGeom>
        </p:spPr>
        <p:txBody>
          <a:bodyPr lIns="91431" tIns="45715" rIns="91431" bIns="4571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sz="1200" dirty="0">
                <a:solidFill>
                  <a:schemeClr val="bg1"/>
                </a:solidFill>
                <a:latin typeface="Calibri" charset="0"/>
                <a:cs typeface="Calibri" charset="0"/>
              </a:rPr>
              <a:t>AGATA/GRETINA Collaboration Meeting		</a:t>
            </a:r>
            <a:r>
              <a:rPr lang="en-GB" sz="1200" dirty="0" err="1">
                <a:solidFill>
                  <a:schemeClr val="bg1"/>
                </a:solidFill>
                <a:latin typeface="Calibri" charset="0"/>
                <a:cs typeface="Calibri" charset="0"/>
              </a:rPr>
              <a:t>ljh@liverpool.ac.uk</a:t>
            </a:r>
            <a:endParaRPr lang="en-GB" sz="1200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>
              <a:spcAft>
                <a:spcPts val="1200"/>
              </a:spcAft>
            </a:pPr>
            <a:endParaRPr lang="en-GB" sz="1200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pic>
        <p:nvPicPr>
          <p:cNvPr id="8" name="Picture 7" descr="Screen Shot 2016-11-17 at 09.32.5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375" y="5422217"/>
            <a:ext cx="339363" cy="3316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Theoretical signals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Screen Shot 2016-12-01 at 16.20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53" y="1007126"/>
            <a:ext cx="6057835" cy="4418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46896" y="2336471"/>
            <a:ext cx="3597104" cy="1299833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latin typeface="Calibri"/>
                <a:cs typeface="Calibri"/>
              </a:rPr>
              <a:t>Signals calculated by </a:t>
            </a:r>
            <a:r>
              <a:rPr lang="en-US" sz="2200" dirty="0" err="1">
                <a:latin typeface="Calibri"/>
                <a:cs typeface="Calibri"/>
              </a:rPr>
              <a:t>FieldGen</a:t>
            </a:r>
            <a:r>
              <a:rPr lang="en-US" sz="2200" dirty="0">
                <a:latin typeface="Calibri"/>
                <a:cs typeface="Calibri"/>
              </a:rPr>
              <a:t>/</a:t>
            </a:r>
            <a:r>
              <a:rPr lang="en-US" sz="2200" dirty="0" err="1">
                <a:latin typeface="Calibri"/>
                <a:cs typeface="Calibri"/>
              </a:rPr>
              <a:t>SigGen</a:t>
            </a:r>
            <a:r>
              <a:rPr lang="en-US" sz="2200" dirty="0">
                <a:latin typeface="Calibri"/>
                <a:cs typeface="Calibri"/>
              </a:rPr>
              <a:t> (Radford</a:t>
            </a:r>
            <a:r>
              <a:rPr lang="en-US" sz="2200" dirty="0" smtClean="0">
                <a:latin typeface="Calibri"/>
                <a:cs typeface="Calibri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Calibri"/>
                <a:cs typeface="Calibri"/>
              </a:rPr>
              <a:t>Basis set generated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20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7097" y="1343129"/>
            <a:ext cx="8777602" cy="373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97" tIns="45250" rIns="90497" bIns="45250"/>
          <a:lstStyle/>
          <a:p>
            <a:pPr>
              <a:lnSpc>
                <a:spcPct val="150000"/>
              </a:lnSpc>
              <a:defRPr/>
            </a:pPr>
            <a:endParaRPr lang="en-GB" sz="2200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22216"/>
            <a:ext cx="9144000" cy="331608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027" y="5448098"/>
            <a:ext cx="8132205" cy="471386"/>
          </a:xfrm>
          <a:prstGeom prst="rect">
            <a:avLst/>
          </a:prstGeom>
        </p:spPr>
        <p:txBody>
          <a:bodyPr lIns="91431" tIns="45715" rIns="91431" bIns="4571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sz="1200" dirty="0">
                <a:solidFill>
                  <a:schemeClr val="bg1"/>
                </a:solidFill>
                <a:latin typeface="Calibri" charset="0"/>
                <a:cs typeface="Calibri" charset="0"/>
              </a:rPr>
              <a:t>AGATA/GRETINA Collaboration Meeting		</a:t>
            </a:r>
            <a:r>
              <a:rPr lang="en-GB" sz="1200" dirty="0" err="1">
                <a:solidFill>
                  <a:schemeClr val="bg1"/>
                </a:solidFill>
                <a:latin typeface="Calibri" charset="0"/>
                <a:cs typeface="Calibri" charset="0"/>
              </a:rPr>
              <a:t>ljh@liverpool.ac.uk</a:t>
            </a:r>
            <a:endParaRPr lang="en-GB" sz="1200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>
              <a:spcAft>
                <a:spcPts val="1200"/>
              </a:spcAft>
            </a:pPr>
            <a:endParaRPr lang="en-GB" sz="1200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pic>
        <p:nvPicPr>
          <p:cNvPr id="8" name="Picture 7" descr="Screen Shot 2016-11-17 at 09.32.5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375" y="5422217"/>
            <a:ext cx="339363" cy="3316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Position sensitivity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12-01 at 16.30.5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73" y="912323"/>
            <a:ext cx="6395107" cy="443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0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7097" y="1343129"/>
            <a:ext cx="8777602" cy="373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97" tIns="45250" rIns="90497" bIns="45250"/>
          <a:lstStyle/>
          <a:p>
            <a:pPr>
              <a:lnSpc>
                <a:spcPct val="150000"/>
              </a:lnSpc>
              <a:defRPr/>
            </a:pPr>
            <a:endParaRPr lang="en-GB" sz="2200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22216"/>
            <a:ext cx="9144000" cy="331608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027" y="5448098"/>
            <a:ext cx="8132205" cy="471386"/>
          </a:xfrm>
          <a:prstGeom prst="rect">
            <a:avLst/>
          </a:prstGeom>
        </p:spPr>
        <p:txBody>
          <a:bodyPr lIns="91431" tIns="45715" rIns="91431" bIns="4571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sz="1200" dirty="0">
                <a:solidFill>
                  <a:schemeClr val="bg1"/>
                </a:solidFill>
                <a:latin typeface="Calibri" charset="0"/>
                <a:cs typeface="Calibri" charset="0"/>
              </a:rPr>
              <a:t>AGATA/GRETINA Collaboration Meeting		</a:t>
            </a:r>
            <a:r>
              <a:rPr lang="en-GB" sz="1200" dirty="0" err="1">
                <a:solidFill>
                  <a:schemeClr val="bg1"/>
                </a:solidFill>
                <a:latin typeface="Calibri" charset="0"/>
                <a:cs typeface="Calibri" charset="0"/>
              </a:rPr>
              <a:t>ljh@liverpool.ac.uk</a:t>
            </a:r>
            <a:endParaRPr lang="en-GB" sz="1200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>
              <a:spcAft>
                <a:spcPts val="1200"/>
              </a:spcAft>
            </a:pPr>
            <a:endParaRPr lang="en-GB" sz="1200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pic>
        <p:nvPicPr>
          <p:cNvPr id="8" name="Picture 7" descr="Screen Shot 2016-11-17 at 09.32.5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375" y="5422217"/>
            <a:ext cx="339363" cy="3316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Drift times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Screen Shot 2016-12-01 at 16.28.3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02" y="874050"/>
            <a:ext cx="6474774" cy="45304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9865" y="1548352"/>
            <a:ext cx="1500510" cy="57194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Calibri"/>
                <a:cs typeface="Calibri"/>
              </a:rPr>
              <a:t>dt</a:t>
            </a:r>
            <a:r>
              <a:rPr lang="en-US" sz="2200" dirty="0">
                <a:latin typeface="Calibri"/>
                <a:cs typeface="Calibri"/>
              </a:rPr>
              <a:t>=t</a:t>
            </a:r>
            <a:r>
              <a:rPr lang="en-US" sz="2200" baseline="-25000" dirty="0">
                <a:latin typeface="Calibri"/>
                <a:cs typeface="Calibri"/>
              </a:rPr>
              <a:t>95%</a:t>
            </a:r>
            <a:r>
              <a:rPr lang="en-US" sz="2200" dirty="0">
                <a:latin typeface="Calibri"/>
                <a:cs typeface="Calibri"/>
              </a:rPr>
              <a:t>-t</a:t>
            </a:r>
            <a:r>
              <a:rPr lang="en-US" sz="2200" baseline="-25000" dirty="0">
                <a:latin typeface="Calibri"/>
                <a:cs typeface="Calibri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75788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46" y="43725"/>
            <a:ext cx="5389315" cy="591521"/>
          </a:xfrm>
          <a:prstGeom prst="rect">
            <a:avLst/>
          </a:prstGeom>
          <a:noFill/>
        </p:spPr>
        <p:txBody>
          <a:bodyPr wrap="none" lIns="90497" tIns="45250" rIns="90497" bIns="4525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dirty="0">
                <a:solidFill>
                  <a:schemeClr val="bg1"/>
                </a:solidFill>
                <a:latin typeface="Candara"/>
                <a:cs typeface="Candara"/>
              </a:rPr>
              <a:t>Development of the SIGMA detector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50982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Theoretical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ignals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11" name="Rectangle 10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3" name="Picture 12" descr="Screen Shot 2016-11-17 at 09.32.58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pic>
        <p:nvPicPr>
          <p:cNvPr id="3" name="Picture 2" descr="Single_Mult_Sig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53" y="863966"/>
            <a:ext cx="7280169" cy="43534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68281" y="1172653"/>
            <a:ext cx="2259272" cy="42993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0497" tIns="45250" rIns="90497" bIns="45250" rtlCol="0" anchor="t"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Calibri"/>
                <a:cs typeface="Calibri"/>
              </a:rPr>
              <a:t>Single Interaction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34768" y="3607195"/>
            <a:ext cx="2526385" cy="42993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0497" tIns="45250" rIns="90497" bIns="45250" rtlCol="0" anchor="b"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Calibri"/>
                <a:cs typeface="Calibri"/>
              </a:rPr>
              <a:t>Double Interaction</a:t>
            </a:r>
          </a:p>
        </p:txBody>
      </p:sp>
    </p:spTree>
    <p:extLst>
      <p:ext uri="{BB962C8B-B14F-4D97-AF65-F5344CB8AC3E}">
        <p14:creationId xmlns:p14="http://schemas.microsoft.com/office/powerpoint/2010/main" val="23594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Multiple Interactions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Screen Shot 2016-12-01 at 16.02.26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71"/>
          <a:stretch/>
        </p:blipFill>
        <p:spPr>
          <a:xfrm>
            <a:off x="1023599" y="903129"/>
            <a:ext cx="6911397" cy="44847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1501" y="1726176"/>
            <a:ext cx="2259272" cy="110704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0497" tIns="45250" rIns="90497" bIns="45250" rtlCol="0" anchor="t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Geant4 </a:t>
            </a:r>
            <a:r>
              <a:rPr lang="en-GB" sz="2200" dirty="0" err="1" smtClean="0">
                <a:solidFill>
                  <a:srgbClr val="0000FF"/>
                </a:solidFill>
                <a:latin typeface="Calibri"/>
                <a:cs typeface="Calibri"/>
              </a:rPr>
              <a:t>x,y,z,E</a:t>
            </a: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 and </a:t>
            </a:r>
            <a:r>
              <a:rPr lang="en-GB" sz="2200" dirty="0" err="1" smtClean="0">
                <a:solidFill>
                  <a:srgbClr val="0000FF"/>
                </a:solidFill>
                <a:latin typeface="Calibri"/>
                <a:cs typeface="Calibri"/>
              </a:rPr>
              <a:t>fieldgen</a:t>
            </a:r>
            <a:r>
              <a:rPr lang="en-GB" sz="2200" dirty="0" smtClean="0">
                <a:solidFill>
                  <a:srgbClr val="0000FF"/>
                </a:solidFill>
                <a:latin typeface="Calibri"/>
                <a:cs typeface="Calibri"/>
              </a:rPr>
              <a:t>/</a:t>
            </a:r>
            <a:r>
              <a:rPr lang="en-GB" sz="2200" dirty="0" err="1" smtClean="0">
                <a:solidFill>
                  <a:srgbClr val="0000FF"/>
                </a:solidFill>
                <a:latin typeface="Calibri"/>
                <a:cs typeface="Calibri"/>
              </a:rPr>
              <a:t>siggen</a:t>
            </a:r>
            <a:endParaRPr lang="en-GB" sz="2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08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874" y="579358"/>
            <a:ext cx="3678504" cy="22947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2446" y="43725"/>
            <a:ext cx="5389315" cy="591521"/>
          </a:xfrm>
          <a:prstGeom prst="rect">
            <a:avLst/>
          </a:prstGeom>
          <a:noFill/>
        </p:spPr>
        <p:txBody>
          <a:bodyPr wrap="none" lIns="90497" tIns="45250" rIns="90497" bIns="4525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dirty="0">
                <a:solidFill>
                  <a:schemeClr val="bg1"/>
                </a:solidFill>
                <a:latin typeface="Candara"/>
                <a:cs typeface="Candara"/>
              </a:rPr>
              <a:t>Development of the SIGMA detector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50982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SIGMA DEGAS Array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11" name="Rectangle 10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3" name="Picture 12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439769" y="1124261"/>
            <a:ext cx="4431479" cy="3286203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 typeface="Arial"/>
              <a:buChar char="•"/>
            </a:pPr>
            <a:r>
              <a:rPr lang="en-GB" sz="2200" dirty="0">
                <a:solidFill>
                  <a:srgbClr val="000000"/>
                </a:solidFill>
              </a:rPr>
              <a:t>Investigate performance of various configurations of SIGMA detector arrays for DEGAS (Marc </a:t>
            </a:r>
            <a:r>
              <a:rPr lang="en-GB" sz="2200" dirty="0" err="1">
                <a:solidFill>
                  <a:srgbClr val="000000"/>
                </a:solidFill>
              </a:rPr>
              <a:t>Labiche</a:t>
            </a:r>
            <a:r>
              <a:rPr lang="en-GB" sz="2200" dirty="0">
                <a:solidFill>
                  <a:srgbClr val="000000"/>
                </a:solidFill>
              </a:rPr>
              <a:t> and Jon Wright)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39769" y="3036294"/>
            <a:ext cx="4431479" cy="2137999"/>
          </a:xfrm>
          <a:prstGeom prst="rect">
            <a:avLst/>
          </a:prstGeom>
        </p:spPr>
        <p:txBody>
          <a:bodyPr lIns="90497" tIns="45250" rIns="90497" bIns="4525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GB" sz="2200" dirty="0">
                <a:solidFill>
                  <a:srgbClr val="000000"/>
                </a:solidFill>
              </a:rPr>
              <a:t>Array efficiency calculations to be compared with previously investigated </a:t>
            </a:r>
            <a:r>
              <a:rPr lang="en-GB" sz="2200" dirty="0" smtClean="0">
                <a:solidFill>
                  <a:srgbClr val="000000"/>
                </a:solidFill>
              </a:rPr>
              <a:t>DEGAS array </a:t>
            </a:r>
            <a:r>
              <a:rPr lang="en-GB" sz="2200" dirty="0">
                <a:solidFill>
                  <a:srgbClr val="000000"/>
                </a:solidFill>
              </a:rPr>
              <a:t>configurations (M </a:t>
            </a:r>
            <a:r>
              <a:rPr lang="en-GB" sz="2200" dirty="0" err="1" smtClean="0">
                <a:solidFill>
                  <a:srgbClr val="000000"/>
                </a:solidFill>
              </a:rPr>
              <a:t>Doncel</a:t>
            </a:r>
            <a:r>
              <a:rPr lang="en-GB" sz="2200" dirty="0" smtClean="0">
                <a:solidFill>
                  <a:srgbClr val="000000"/>
                </a:solidFill>
              </a:rPr>
              <a:t> </a:t>
            </a:r>
            <a:r>
              <a:rPr lang="en-GB" sz="2200" dirty="0">
                <a:solidFill>
                  <a:srgbClr val="000000"/>
                </a:solidFill>
              </a:rPr>
              <a:t>2015)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6-11-29 at 11.44.1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248" y="3007087"/>
            <a:ext cx="3949129" cy="21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7097" y="1343129"/>
            <a:ext cx="8777602" cy="373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97" tIns="45250" rIns="90497" bIns="45250"/>
          <a:lstStyle/>
          <a:p>
            <a:pPr>
              <a:lnSpc>
                <a:spcPct val="150000"/>
              </a:lnSpc>
              <a:defRPr/>
            </a:pPr>
            <a:endParaRPr lang="en-GB" sz="2200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22216"/>
            <a:ext cx="9144000" cy="331608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027" y="5448098"/>
            <a:ext cx="8132205" cy="471386"/>
          </a:xfrm>
          <a:prstGeom prst="rect">
            <a:avLst/>
          </a:prstGeom>
        </p:spPr>
        <p:txBody>
          <a:bodyPr lIns="91431" tIns="45715" rIns="91431" bIns="4571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sz="1200" dirty="0">
                <a:solidFill>
                  <a:schemeClr val="bg1"/>
                </a:solidFill>
                <a:latin typeface="Calibri" charset="0"/>
                <a:cs typeface="Calibri" charset="0"/>
              </a:rPr>
              <a:t>AGATA/GRETINA Collaboration Meeting		</a:t>
            </a:r>
            <a:r>
              <a:rPr lang="en-GB" sz="1200" dirty="0" err="1">
                <a:solidFill>
                  <a:schemeClr val="bg1"/>
                </a:solidFill>
                <a:latin typeface="Calibri" charset="0"/>
                <a:cs typeface="Calibri" charset="0"/>
              </a:rPr>
              <a:t>ljh@liverpool.ac.uk</a:t>
            </a:r>
            <a:endParaRPr lang="en-GB" sz="1200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>
              <a:spcAft>
                <a:spcPts val="1200"/>
              </a:spcAft>
            </a:pPr>
            <a:endParaRPr lang="en-GB" sz="1200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pic>
        <p:nvPicPr>
          <p:cNvPr id="8" name="Picture 7" descr="Screen Shot 2016-11-17 at 09.32.5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375" y="5422217"/>
            <a:ext cx="339363" cy="3316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Outline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50" y="1035125"/>
            <a:ext cx="8433625" cy="2744331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85721" indent="-285721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DESPEC at FAIR</a:t>
            </a:r>
          </a:p>
          <a:p>
            <a:pPr marL="285721" indent="-285721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DEGAS</a:t>
            </a:r>
            <a:endParaRPr lang="en-US" sz="2200" dirty="0">
              <a:latin typeface="Calibri"/>
              <a:cs typeface="Calibri"/>
            </a:endParaRPr>
          </a:p>
          <a:p>
            <a:pPr marL="285721" indent="-285721">
              <a:lnSpc>
                <a:spcPct val="200000"/>
              </a:lnSpc>
              <a:buFont typeface="Arial"/>
              <a:buChar char="•"/>
            </a:pPr>
            <a:r>
              <a:rPr lang="en-US" sz="2200" dirty="0">
                <a:latin typeface="Calibri"/>
                <a:cs typeface="Calibri"/>
              </a:rPr>
              <a:t>SIGMA detector design</a:t>
            </a:r>
          </a:p>
          <a:p>
            <a:pPr marL="285721" indent="-285721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Theoretical response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28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46" y="43725"/>
            <a:ext cx="5389315" cy="591521"/>
          </a:xfrm>
          <a:prstGeom prst="rect">
            <a:avLst/>
          </a:prstGeom>
          <a:noFill/>
        </p:spPr>
        <p:txBody>
          <a:bodyPr wrap="none" lIns="90497" tIns="45250" rIns="90497" bIns="4525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dirty="0">
                <a:solidFill>
                  <a:schemeClr val="bg1"/>
                </a:solidFill>
                <a:latin typeface="Candara"/>
                <a:cs typeface="Candara"/>
              </a:rPr>
              <a:t>Development of the SIGMA detector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50982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Geant4 model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11" name="Rectangle 10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3" name="Picture 12" descr="Screen Shot 2016-11-17 at 09.32.58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pic>
        <p:nvPicPr>
          <p:cNvPr id="3" name="Picture 2" descr="SIGMA_crystal_sid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5" t="19840" b="18770"/>
          <a:stretch/>
        </p:blipFill>
        <p:spPr>
          <a:xfrm>
            <a:off x="485574" y="1210935"/>
            <a:ext cx="8334804" cy="31377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7018" y="4805765"/>
            <a:ext cx="1522718" cy="429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497" tIns="45250" rIns="90497" bIns="45250" rtlCol="0" anchor="t">
            <a:spAutoFit/>
          </a:bodyPr>
          <a:lstStyle/>
          <a:p>
            <a:r>
              <a:rPr lang="en-GB" sz="2200" dirty="0">
                <a:solidFill>
                  <a:schemeClr val="accent6"/>
                </a:solidFill>
                <a:latin typeface="Calibri"/>
                <a:cs typeface="Calibri"/>
              </a:rPr>
              <a:t>Dewar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4390" y="4414575"/>
            <a:ext cx="2258274" cy="429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497" tIns="45250" rIns="90497" bIns="45250" rtlCol="0" anchor="t">
            <a:spAutoFit/>
          </a:bodyPr>
          <a:lstStyle/>
          <a:p>
            <a:r>
              <a:rPr lang="en-GB" sz="2200" dirty="0">
                <a:solidFill>
                  <a:schemeClr val="accent6"/>
                </a:solidFill>
                <a:latin typeface="Calibri"/>
                <a:cs typeface="Calibri"/>
              </a:rPr>
              <a:t>Preamp housing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9388" y="4489912"/>
            <a:ext cx="1850501" cy="429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497" tIns="45250" rIns="90497" bIns="45250" rtlCol="0" anchor="t">
            <a:spAutoFit/>
          </a:bodyPr>
          <a:lstStyle/>
          <a:p>
            <a:r>
              <a:rPr lang="en-GB" sz="2200" dirty="0" err="1">
                <a:solidFill>
                  <a:srgbClr val="FF0000"/>
                </a:solidFill>
                <a:latin typeface="Calibri"/>
                <a:cs typeface="Calibri"/>
              </a:rPr>
              <a:t>HPGe</a:t>
            </a: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 crystal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96958" y="4819921"/>
            <a:ext cx="1522718" cy="429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497" tIns="45250" rIns="90497" bIns="45250" rtlCol="0" anchor="t">
            <a:spAutoFit/>
          </a:bodyPr>
          <a:lstStyle/>
          <a:p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Cryostat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984438" y="3470319"/>
            <a:ext cx="338741" cy="1358019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0"/>
          </p:cNvCxnSpPr>
          <p:nvPr/>
        </p:nvCxnSpPr>
        <p:spPr>
          <a:xfrm flipH="1" flipV="1">
            <a:off x="3208614" y="3402499"/>
            <a:ext cx="854913" cy="1012076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067275" y="3204537"/>
            <a:ext cx="416828" cy="1705953"/>
          </a:xfrm>
          <a:prstGeom prst="straightConnector1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154947" y="3086395"/>
            <a:ext cx="312939" cy="155994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291768" y="1141737"/>
            <a:ext cx="2459280" cy="571941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AGATA G4 toolkit</a:t>
            </a:r>
            <a:endParaRPr lang="en-US"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95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46" y="43725"/>
            <a:ext cx="5389315" cy="591521"/>
          </a:xfrm>
          <a:prstGeom prst="rect">
            <a:avLst/>
          </a:prstGeom>
          <a:noFill/>
        </p:spPr>
        <p:txBody>
          <a:bodyPr wrap="none" lIns="90497" tIns="45250" rIns="90497" bIns="4525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dirty="0">
                <a:solidFill>
                  <a:schemeClr val="bg1"/>
                </a:solidFill>
                <a:latin typeface="Candara"/>
                <a:cs typeface="Candara"/>
              </a:rPr>
              <a:t>Development of the SIGMA detector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50982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Geant4 model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11" name="Rectangle 10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3" name="Picture 12" descr="Screen Shot 2016-11-17 at 09.32.58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8" y="1004183"/>
            <a:ext cx="7397070" cy="4238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2108" y="4676907"/>
            <a:ext cx="5144007" cy="484738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cs typeface="Calibri"/>
              </a:rPr>
              <a:t>Under investigation – Jon Wright</a:t>
            </a:r>
            <a:endParaRPr lang="en-US"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73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46" y="43725"/>
            <a:ext cx="5389315" cy="591521"/>
          </a:xfrm>
          <a:prstGeom prst="rect">
            <a:avLst/>
          </a:prstGeom>
          <a:noFill/>
        </p:spPr>
        <p:txBody>
          <a:bodyPr wrap="none" lIns="90497" tIns="45250" rIns="90497" bIns="4525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dirty="0">
                <a:solidFill>
                  <a:schemeClr val="bg1"/>
                </a:solidFill>
                <a:latin typeface="Candara"/>
                <a:cs typeface="Candara"/>
              </a:rPr>
              <a:t>Development of the SIGMA detector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50982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Absolute Efficiency (Geant4)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11" name="Rectangle 10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3" name="Picture 12" descr="Screen Shot 2016-11-17 at 09.32.58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pic>
        <p:nvPicPr>
          <p:cNvPr id="5" name="Picture 4" descr="photopeak_ef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75" y="878346"/>
            <a:ext cx="6619860" cy="42894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86064" y="1159840"/>
            <a:ext cx="4322171" cy="57194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365C0"/>
                </a:solidFill>
                <a:latin typeface="Calibri"/>
                <a:cs typeface="Calibri"/>
              </a:rPr>
              <a:t>To be reproduced experimentally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58390" y="3456863"/>
            <a:ext cx="2767460" cy="76943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5" rIns="91431" bIns="45715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Calibri"/>
                <a:cs typeface="Calibri"/>
              </a:rPr>
              <a:t>55% relative efficiency at 1332 </a:t>
            </a:r>
            <a:r>
              <a:rPr lang="en-US" sz="2200" b="1" dirty="0" err="1" smtClean="0">
                <a:solidFill>
                  <a:srgbClr val="FF0000"/>
                </a:solidFill>
                <a:latin typeface="Calibri"/>
                <a:cs typeface="Calibri"/>
              </a:rPr>
              <a:t>keV</a:t>
            </a:r>
            <a:endParaRPr lang="en-US" sz="2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0599" y="1555313"/>
            <a:ext cx="395352" cy="3529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446" y="43725"/>
            <a:ext cx="5389315" cy="591521"/>
          </a:xfrm>
          <a:prstGeom prst="rect">
            <a:avLst/>
          </a:prstGeom>
          <a:noFill/>
        </p:spPr>
        <p:txBody>
          <a:bodyPr wrap="none" lIns="90497" tIns="45250" rIns="90497" bIns="4525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dirty="0">
                <a:solidFill>
                  <a:schemeClr val="bg1"/>
                </a:solidFill>
                <a:latin typeface="Candara"/>
                <a:cs typeface="Candara"/>
              </a:rPr>
              <a:t>Development of the SIGMA detector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50982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Peak to Total (Geant4)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11" name="Rectangle 10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3" name="Picture 12" descr="Screen Shot 2016-11-17 at 09.32.58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pic>
        <p:nvPicPr>
          <p:cNvPr id="2" name="Picture 1" descr="peak_to_to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19" y="845046"/>
            <a:ext cx="6457407" cy="44318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46778" y="1150363"/>
            <a:ext cx="4261451" cy="57194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365C0"/>
                </a:solidFill>
                <a:latin typeface="Calibri"/>
                <a:cs typeface="Calibri"/>
              </a:rPr>
              <a:t>To be reproduced experimentally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48119" y="1926724"/>
            <a:ext cx="395352" cy="3529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57202" y="1001522"/>
            <a:ext cx="8229597" cy="4035540"/>
          </a:xfrm>
          <a:prstGeom prst="rect">
            <a:avLst/>
          </a:prstGeom>
          <a:noFill/>
        </p:spPr>
        <p:txBody>
          <a:bodyPr wrap="square" lIns="90497" tIns="45250" rIns="90497" bIns="45250" rtlCol="0">
            <a:spAutoFit/>
          </a:bodyPr>
          <a:lstStyle/>
          <a:p>
            <a:pPr marL="265524" indent="-265524">
              <a:lnSpc>
                <a:spcPct val="130000"/>
              </a:lnSpc>
              <a:buFont typeface="Arial"/>
              <a:buChar char="•"/>
            </a:pPr>
            <a:r>
              <a:rPr lang="en-GB" sz="2200" dirty="0">
                <a:cs typeface="Calibri"/>
              </a:rPr>
              <a:t>DESPEC requires an array for spectroscopy of </a:t>
            </a:r>
            <a:r>
              <a:rPr lang="en-US" sz="2200" dirty="0"/>
              <a:t>𝛾</a:t>
            </a:r>
            <a:r>
              <a:rPr lang="en-GB" sz="2200" dirty="0"/>
              <a:t> transitions following 𝛽, alpha and isomer decay of exotic nuclei in the AIDA implantation detector </a:t>
            </a:r>
            <a:endParaRPr lang="en-GB" sz="800" dirty="0"/>
          </a:p>
          <a:p>
            <a:pPr marL="265524" indent="-265524">
              <a:lnSpc>
                <a:spcPct val="130000"/>
              </a:lnSpc>
              <a:buFont typeface="Arial"/>
              <a:buChar char="•"/>
            </a:pPr>
            <a:r>
              <a:rPr lang="en-GB" sz="2200" dirty="0">
                <a:cs typeface="Calibri"/>
              </a:rPr>
              <a:t>SIGMA detector will use point-like contact technology to provide excellent energy resolution and segmentation/PSA will provide position </a:t>
            </a:r>
            <a:r>
              <a:rPr lang="en-GB" sz="2200" dirty="0" smtClean="0">
                <a:cs typeface="Calibri"/>
              </a:rPr>
              <a:t>resolution</a:t>
            </a:r>
            <a:endParaRPr lang="en-GB" sz="800" dirty="0">
              <a:cs typeface="Calibri"/>
            </a:endParaRPr>
          </a:p>
          <a:p>
            <a:pPr marL="265524" indent="-265524">
              <a:lnSpc>
                <a:spcPct val="130000"/>
              </a:lnSpc>
              <a:buFont typeface="Arial"/>
              <a:buChar char="•"/>
            </a:pPr>
            <a:r>
              <a:rPr lang="en-GB" sz="2200" dirty="0">
                <a:cs typeface="Calibri"/>
              </a:rPr>
              <a:t>SIGMA detector will be evaluated for future </a:t>
            </a:r>
            <a:r>
              <a:rPr lang="en-US" sz="2200" dirty="0"/>
              <a:t>𝛾</a:t>
            </a:r>
            <a:r>
              <a:rPr lang="en-GB" sz="2200" dirty="0">
                <a:cs typeface="Calibri"/>
              </a:rPr>
              <a:t>-ray tracking and event-by-event correlation with AIDA events, and industrial </a:t>
            </a:r>
            <a:r>
              <a:rPr lang="en-GB" sz="2200" dirty="0" smtClean="0">
                <a:cs typeface="Calibri"/>
              </a:rPr>
              <a:t>imaging</a:t>
            </a:r>
          </a:p>
          <a:p>
            <a:pPr marL="265524" indent="-265524">
              <a:lnSpc>
                <a:spcPct val="130000"/>
              </a:lnSpc>
              <a:buFont typeface="Arial"/>
              <a:buChar char="•"/>
            </a:pPr>
            <a:r>
              <a:rPr lang="en-GB" sz="2200" dirty="0" smtClean="0">
                <a:cs typeface="Calibri"/>
              </a:rPr>
              <a:t>Comparisons to be made between ORNL and Liverpool detectors</a:t>
            </a:r>
            <a:endParaRPr lang="en-GB" sz="2200" dirty="0">
              <a:cs typeface="Calibri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Summary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7097" y="1343129"/>
            <a:ext cx="8777602" cy="373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97" tIns="45250" rIns="90497" bIns="45250"/>
          <a:lstStyle/>
          <a:p>
            <a:pPr>
              <a:lnSpc>
                <a:spcPct val="150000"/>
              </a:lnSpc>
              <a:defRPr/>
            </a:pPr>
            <a:endParaRPr lang="en-GB" sz="2200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22216"/>
            <a:ext cx="9144000" cy="331608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027" y="5448098"/>
            <a:ext cx="8132205" cy="471386"/>
          </a:xfrm>
          <a:prstGeom prst="rect">
            <a:avLst/>
          </a:prstGeom>
        </p:spPr>
        <p:txBody>
          <a:bodyPr lIns="91431" tIns="45715" rIns="91431" bIns="4571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sz="1200" dirty="0">
                <a:solidFill>
                  <a:schemeClr val="bg1"/>
                </a:solidFill>
                <a:latin typeface="Calibri" charset="0"/>
                <a:cs typeface="Calibri" charset="0"/>
              </a:rPr>
              <a:t>AGATA/GRETINA Collaboration Meeting		</a:t>
            </a:r>
            <a:r>
              <a:rPr lang="en-GB" sz="1200" dirty="0" err="1">
                <a:solidFill>
                  <a:schemeClr val="bg1"/>
                </a:solidFill>
                <a:latin typeface="Calibri" charset="0"/>
                <a:cs typeface="Calibri" charset="0"/>
              </a:rPr>
              <a:t>ljh@liverpool.ac.uk</a:t>
            </a:r>
            <a:endParaRPr lang="en-GB" sz="1200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>
              <a:spcAft>
                <a:spcPts val="1200"/>
              </a:spcAft>
            </a:pPr>
            <a:endParaRPr lang="en-GB" sz="1200" i="1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pic>
        <p:nvPicPr>
          <p:cNvPr id="8" name="Picture 7" descr="Screen Shot 2016-11-17 at 09.32.5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375" y="5422217"/>
            <a:ext cx="339363" cy="3316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Collaboration and Thanks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49" y="1035125"/>
            <a:ext cx="6118580" cy="2744331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200" b="1" dirty="0">
                <a:solidFill>
                  <a:srgbClr val="2F5597"/>
                </a:solidFill>
                <a:latin typeface="Calibri"/>
                <a:cs typeface="Calibri"/>
              </a:rPr>
              <a:t>University of Liverpool: </a:t>
            </a:r>
            <a:r>
              <a:rPr lang="en-US" sz="2200" b="1" u="sng" dirty="0">
                <a:cs typeface="Calibri"/>
              </a:rPr>
              <a:t>Jon Wright </a:t>
            </a:r>
            <a:r>
              <a:rPr lang="en-US" sz="2200" dirty="0" smtClean="0">
                <a:latin typeface="Calibri"/>
                <a:cs typeface="Calibri"/>
              </a:rPr>
              <a:t>, Andy </a:t>
            </a:r>
            <a:r>
              <a:rPr lang="en-US" sz="2200" dirty="0">
                <a:latin typeface="Calibri"/>
                <a:cs typeface="Calibri"/>
              </a:rPr>
              <a:t>Boston, Dan Judson, Paul Nolan, Robert Page, Fiona Pearce</a:t>
            </a:r>
            <a:r>
              <a:rPr lang="en-US" sz="2200" dirty="0" smtClean="0">
                <a:latin typeface="Calibri"/>
                <a:cs typeface="Calibri"/>
              </a:rPr>
              <a:t>, Carl </a:t>
            </a:r>
            <a:r>
              <a:rPr lang="en-US" sz="2200" dirty="0" err="1" smtClean="0">
                <a:latin typeface="Calibri"/>
                <a:cs typeface="Calibri"/>
              </a:rPr>
              <a:t>Unworth</a:t>
            </a:r>
            <a:r>
              <a:rPr lang="en-US" sz="2200" dirty="0" smtClean="0">
                <a:latin typeface="Calibri"/>
                <a:cs typeface="Calibri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200" b="1" dirty="0" smtClean="0">
                <a:solidFill>
                  <a:srgbClr val="2F5597"/>
                </a:solidFill>
                <a:latin typeface="Calibri"/>
                <a:cs typeface="Calibri"/>
              </a:rPr>
              <a:t>STFC </a:t>
            </a:r>
            <a:r>
              <a:rPr lang="en-US" sz="2200" b="1" dirty="0" err="1">
                <a:solidFill>
                  <a:srgbClr val="2F5597"/>
                </a:solidFill>
                <a:latin typeface="Calibri"/>
                <a:cs typeface="Calibri"/>
              </a:rPr>
              <a:t>Daresbury</a:t>
            </a:r>
            <a:r>
              <a:rPr lang="en-US" sz="2200" b="1" dirty="0">
                <a:solidFill>
                  <a:srgbClr val="2F5597"/>
                </a:solidFill>
                <a:latin typeface="Calibri"/>
                <a:cs typeface="Calibri"/>
              </a:rPr>
              <a:t>: </a:t>
            </a:r>
            <a:r>
              <a:rPr lang="en-US" sz="2200" dirty="0">
                <a:latin typeface="Calibri"/>
                <a:cs typeface="Calibri"/>
              </a:rPr>
              <a:t>Marc </a:t>
            </a:r>
            <a:r>
              <a:rPr lang="en-US" sz="2200" dirty="0" err="1">
                <a:latin typeface="Calibri"/>
                <a:cs typeface="Calibri"/>
              </a:rPr>
              <a:t>Labiche</a:t>
            </a:r>
            <a:r>
              <a:rPr lang="en-US" sz="2200" dirty="0">
                <a:latin typeface="Calibri"/>
                <a:cs typeface="Calibri"/>
              </a:rPr>
              <a:t>, John Simpson</a:t>
            </a:r>
          </a:p>
        </p:txBody>
      </p:sp>
      <p:pic>
        <p:nvPicPr>
          <p:cNvPr id="3" name="Picture 2" descr="FullSizeRender.jpe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537" y="1400032"/>
            <a:ext cx="2158838" cy="23622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6749" y="3978187"/>
            <a:ext cx="8597949" cy="1587604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Special thanks to David Radford at ORNL and to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Ren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Cooper, Heather Crawford, Marco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Salathe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(and others) at Berkeley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23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DESPEC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053" y="1015115"/>
            <a:ext cx="4686222" cy="44765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Low Energy Branch of Super-FRS, FAIR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lang="en-GB" sz="2200" dirty="0" err="1" smtClean="0">
                <a:cs typeface="Calibri"/>
              </a:rPr>
              <a:t>alf</a:t>
            </a:r>
            <a:r>
              <a:rPr lang="en-GB" sz="2200" dirty="0">
                <a:cs typeface="Calibri"/>
              </a:rPr>
              <a:t>-lives, isomer decays 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&amp; 𝛽-decays </a:t>
            </a:r>
            <a:r>
              <a:rPr lang="en-US" sz="2200" dirty="0" smtClean="0">
                <a:solidFill>
                  <a:srgbClr val="000000"/>
                </a:solidFill>
                <a:cs typeface="Calibri"/>
              </a:rPr>
              <a:t>to be measured 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for 1</a:t>
            </a:r>
            <a:r>
              <a:rPr lang="en-US" sz="2200" baseline="30000" dirty="0">
                <a:solidFill>
                  <a:srgbClr val="000000"/>
                </a:solidFill>
                <a:cs typeface="Calibri"/>
              </a:rPr>
              <a:t>st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 time in exotic </a:t>
            </a:r>
            <a:r>
              <a:rPr lang="en-US" sz="2200" dirty="0" smtClean="0">
                <a:solidFill>
                  <a:srgbClr val="000000"/>
                </a:solidFill>
                <a:cs typeface="Calibri"/>
              </a:rPr>
              <a:t>nuclei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lvl="0" indent="-342900">
              <a:lnSpc>
                <a:spcPct val="130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Implanting </a:t>
            </a: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short-lived exotic nuclei into AIDA </a:t>
            </a:r>
          </a:p>
          <a:p>
            <a:pPr marL="342900" lvl="0" indent="-342900">
              <a:lnSpc>
                <a:spcPct val="130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Observe </a:t>
            </a: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subsequent 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decays in DEGAS </a:t>
            </a:r>
            <a:r>
              <a:rPr lang="en-US" sz="2200" dirty="0" err="1" smtClean="0">
                <a:solidFill>
                  <a:srgbClr val="000000"/>
                </a:solidFill>
                <a:latin typeface="Calibri"/>
                <a:cs typeface="Calibri"/>
              </a:rPr>
              <a:t>HPGe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cs typeface="Calibri"/>
              </a:rPr>
              <a:t> detector array</a:t>
            </a:r>
            <a:endParaRPr lang="en-US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0">
              <a:lnSpc>
                <a:spcPct val="130000"/>
              </a:lnSpc>
            </a:pPr>
            <a:endParaRPr lang="en-GB" sz="2200" dirty="0">
              <a:latin typeface="Calibri"/>
              <a:cs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71523" y="409093"/>
            <a:ext cx="3866227" cy="2200097"/>
            <a:chOff x="34922" y="630875"/>
            <a:chExt cx="8929566" cy="5247345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67" t="3881" r="3193" b="6029"/>
            <a:stretch/>
          </p:blipFill>
          <p:spPr bwMode="auto">
            <a:xfrm>
              <a:off x="34922" y="630875"/>
              <a:ext cx="8927849" cy="524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7308304" y="5517232"/>
              <a:ext cx="165618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>
                  <a:ea typeface="Times New Roman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</p:grpSp>
      <p:pic>
        <p:nvPicPr>
          <p:cNvPr id="14" name="Picture 13" descr="Screen Shot 2016-12-06 at 22.43.40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574" y="2951661"/>
            <a:ext cx="3472849" cy="24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AIDA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Screen Shot 2016-12-06 at 20.33.4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195" y="1024325"/>
            <a:ext cx="3773135" cy="4187628"/>
          </a:xfrm>
          <a:prstGeom prst="rect">
            <a:avLst/>
          </a:prstGeom>
        </p:spPr>
      </p:pic>
      <p:pic>
        <p:nvPicPr>
          <p:cNvPr id="5" name="Picture 4" descr="Screen Shot 2016-12-06 at 20.34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14" y="2182549"/>
            <a:ext cx="4476073" cy="30193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8908" y="1025277"/>
            <a:ext cx="4351171" cy="79790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100" dirty="0" smtClean="0">
                <a:cs typeface="Calibri"/>
              </a:rPr>
              <a:t>80x80x1mm Si DSSD (128x128 strips)</a:t>
            </a:r>
          </a:p>
          <a:p>
            <a:pPr>
              <a:lnSpc>
                <a:spcPct val="110000"/>
              </a:lnSpc>
            </a:pPr>
            <a:r>
              <a:rPr lang="en-US" sz="2100" dirty="0" smtClean="0">
                <a:cs typeface="Calibri"/>
              </a:rPr>
              <a:t>ASIC, low (&lt;12keV) noise</a:t>
            </a:r>
          </a:p>
        </p:txBody>
      </p:sp>
    </p:spTree>
    <p:extLst>
      <p:ext uri="{BB962C8B-B14F-4D97-AF65-F5344CB8AC3E}">
        <p14:creationId xmlns:p14="http://schemas.microsoft.com/office/powerpoint/2010/main" val="90994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12-07 at 13.32.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528909" y="2182549"/>
            <a:ext cx="4459578" cy="302759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AIDA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Screen Shot 2016-12-06 at 20.33.4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195" y="1024325"/>
            <a:ext cx="3773135" cy="4187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8908" y="1025277"/>
            <a:ext cx="4351171" cy="79790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100" dirty="0" smtClean="0">
                <a:cs typeface="Calibri"/>
              </a:rPr>
              <a:t>80x80x1mm Si DSSD (128x128 strips)</a:t>
            </a:r>
          </a:p>
          <a:p>
            <a:pPr>
              <a:lnSpc>
                <a:spcPct val="110000"/>
              </a:lnSpc>
            </a:pPr>
            <a:r>
              <a:rPr lang="en-US" sz="2100" dirty="0" smtClean="0">
                <a:cs typeface="Calibri"/>
              </a:rPr>
              <a:t>ASIC, low (&lt;12keV) noise</a:t>
            </a:r>
          </a:p>
        </p:txBody>
      </p:sp>
    </p:spTree>
    <p:extLst>
      <p:ext uri="{BB962C8B-B14F-4D97-AF65-F5344CB8AC3E}">
        <p14:creationId xmlns:p14="http://schemas.microsoft.com/office/powerpoint/2010/main" val="358678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DEGAS Requirements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 descr="Screen Shot 2016-12-06 at 20.23.5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22" y="968570"/>
            <a:ext cx="5466418" cy="4198304"/>
          </a:xfrm>
          <a:prstGeom prst="rect">
            <a:avLst/>
          </a:prstGeom>
        </p:spPr>
      </p:pic>
      <p:pic>
        <p:nvPicPr>
          <p:cNvPr id="10" name="Picture 9" descr="Screen Shot 2016-12-05 at 19.46.4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862" y="1010506"/>
            <a:ext cx="2733877" cy="41551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32815" y="985064"/>
            <a:ext cx="1093525" cy="419830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6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DESPEC Challenges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050" y="1041614"/>
            <a:ext cx="5003792" cy="38571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0" indent="-342900">
              <a:lnSpc>
                <a:spcPct val="130000"/>
              </a:lnSpc>
              <a:buFont typeface="Arial"/>
              <a:buChar char="•"/>
            </a:pPr>
            <a:r>
              <a:rPr lang="en-US" sz="2100" dirty="0" smtClean="0">
                <a:latin typeface="Calibri"/>
                <a:cs typeface="Calibri"/>
              </a:rPr>
              <a:t>Efficient detection of </a:t>
            </a:r>
            <a:r>
              <a:rPr lang="en-US" sz="2100" b="1" dirty="0">
                <a:solidFill>
                  <a:srgbClr val="000000"/>
                </a:solidFill>
                <a:latin typeface="Calibri"/>
                <a:cs typeface="Calibri"/>
              </a:rPr>
              <a:t>𝛾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sz="2100" dirty="0" smtClean="0">
                <a:solidFill>
                  <a:srgbClr val="000000"/>
                </a:solidFill>
                <a:latin typeface="Calibri"/>
                <a:cs typeface="Calibri"/>
              </a:rPr>
              <a:t>rays 50keV to 5MeV </a:t>
            </a:r>
          </a:p>
          <a:p>
            <a:pPr marL="342900" lvl="0" indent="-342900">
              <a:lnSpc>
                <a:spcPct val="130000"/>
              </a:lnSpc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Calibri"/>
                <a:cs typeface="Calibri"/>
              </a:rPr>
              <a:t>Wide focal plane: 24 x 8 cm</a:t>
            </a:r>
            <a:r>
              <a:rPr lang="en-US" sz="21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sz="2100" baseline="30000" dirty="0" smtClean="0">
              <a:latin typeface="Calibri"/>
              <a:cs typeface="Calibri"/>
            </a:endParaRPr>
          </a:p>
          <a:p>
            <a:pPr marL="342900" lvl="0" indent="-342900">
              <a:lnSpc>
                <a:spcPct val="130000"/>
              </a:lnSpc>
              <a:buFont typeface="Arial"/>
              <a:buChar char="•"/>
            </a:pPr>
            <a:r>
              <a:rPr lang="en-US" sz="2100" dirty="0" smtClean="0">
                <a:latin typeface="Calibri"/>
                <a:cs typeface="Calibri"/>
              </a:rPr>
              <a:t>Low </a:t>
            </a:r>
            <a:r>
              <a:rPr lang="en-US" sz="2100" dirty="0">
                <a:latin typeface="Calibri"/>
                <a:cs typeface="Calibri"/>
              </a:rPr>
              <a:t>yields in high </a:t>
            </a:r>
            <a:r>
              <a:rPr lang="en-US" sz="2100" dirty="0" smtClean="0">
                <a:latin typeface="Calibri"/>
                <a:cs typeface="Calibri"/>
              </a:rPr>
              <a:t>background </a:t>
            </a:r>
            <a:endParaRPr lang="en-US" sz="21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lvl="0" indent="-342900">
              <a:lnSpc>
                <a:spcPct val="130000"/>
              </a:lnSpc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Calibri"/>
                <a:cs typeface="Calibri"/>
              </a:rPr>
              <a:t>Prompt radiation flash</a:t>
            </a:r>
            <a:endParaRPr lang="en-US" sz="21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lvl="0" indent="-342900">
              <a:lnSpc>
                <a:spcPct val="130000"/>
              </a:lnSpc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Calibri"/>
                <a:cs typeface="Calibri"/>
              </a:rPr>
              <a:t>Correlating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events for (1) isomeric decay (t</a:t>
            </a:r>
            <a:r>
              <a:rPr lang="en-US" sz="2100" baseline="-25000" dirty="0">
                <a:solidFill>
                  <a:srgbClr val="000000"/>
                </a:solidFill>
                <a:latin typeface="Calibri"/>
                <a:cs typeface="Calibri"/>
              </a:rPr>
              <a:t>1/2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10ns-100ms, 1mHz-1Hz rate) and (2) 𝛽-delayed </a:t>
            </a:r>
            <a:r>
              <a:rPr lang="en-US" sz="2100" b="1" dirty="0">
                <a:solidFill>
                  <a:srgbClr val="000000"/>
                </a:solidFill>
                <a:latin typeface="Calibri"/>
                <a:cs typeface="Calibri"/>
              </a:rPr>
              <a:t>𝛾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-ray emission from exotic ions implanted in AIDA</a:t>
            </a:r>
          </a:p>
        </p:txBody>
      </p:sp>
      <p:pic>
        <p:nvPicPr>
          <p:cNvPr id="3" name="Picture 2" descr="Screen Shot 2016-12-06 at 22.40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791" y="887839"/>
            <a:ext cx="3667830" cy="40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6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Methodology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035" y="1665844"/>
            <a:ext cx="4899158" cy="350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439763" y="900334"/>
            <a:ext cx="8229600" cy="91639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100" dirty="0" smtClean="0">
                <a:solidFill>
                  <a:srgbClr val="000000"/>
                </a:solidFill>
                <a:cs typeface="Calibri"/>
              </a:rPr>
              <a:t>Use </a:t>
            </a:r>
            <a:r>
              <a:rPr lang="en-US" sz="2100" i="1" dirty="0">
                <a:solidFill>
                  <a:srgbClr val="3366FF"/>
                </a:solidFill>
                <a:cs typeface="Calibri"/>
              </a:rPr>
              <a:t>gamma-ray tracking </a:t>
            </a:r>
            <a:r>
              <a:rPr lang="en-US" sz="2100" dirty="0">
                <a:solidFill>
                  <a:srgbClr val="000000"/>
                </a:solidFill>
                <a:cs typeface="Calibri"/>
              </a:rPr>
              <a:t>to (1) suppress background </a:t>
            </a:r>
            <a:r>
              <a:rPr lang="en-US" sz="2100" dirty="0" smtClean="0">
                <a:solidFill>
                  <a:srgbClr val="000000"/>
                </a:solidFill>
                <a:cs typeface="Calibri"/>
              </a:rPr>
              <a:t>&amp; </a:t>
            </a:r>
            <a:r>
              <a:rPr lang="en-US" sz="2100" dirty="0">
                <a:solidFill>
                  <a:srgbClr val="000000"/>
                </a:solidFill>
                <a:cs typeface="Calibri"/>
              </a:rPr>
              <a:t>(2) correlate to 𝛽 detected in AIDA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769" y="2165116"/>
            <a:ext cx="3909499" cy="279614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2F5597"/>
                </a:solidFill>
                <a:latin typeface="Calibri"/>
                <a:cs typeface="Calibri"/>
              </a:rPr>
              <a:t>Requirements: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segmented detector with </a:t>
            </a:r>
            <a:r>
              <a:rPr lang="en-US" sz="2100" b="1" dirty="0">
                <a:solidFill>
                  <a:srgbClr val="000000"/>
                </a:solidFill>
                <a:latin typeface="Calibri"/>
                <a:cs typeface="Calibri"/>
              </a:rPr>
              <a:t>excellent energy resolution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lang="en-US" sz="2100" b="1" dirty="0">
                <a:solidFill>
                  <a:srgbClr val="000000"/>
                </a:solidFill>
                <a:latin typeface="Calibri"/>
                <a:cs typeface="Calibri"/>
              </a:rPr>
              <a:t>&lt;1mm</a:t>
            </a:r>
            <a:r>
              <a:rPr lang="en-US" sz="2100" b="1" baseline="30000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lang="en-US" sz="2100" b="1" dirty="0">
                <a:solidFill>
                  <a:srgbClr val="000000"/>
                </a:solidFill>
                <a:latin typeface="Calibri"/>
                <a:cs typeface="Calibri"/>
              </a:rPr>
              <a:t> position resolution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, digital acquisition electronics for </a:t>
            </a:r>
            <a:r>
              <a:rPr lang="en-US" sz="2100" i="1" dirty="0">
                <a:solidFill>
                  <a:srgbClr val="000000"/>
                </a:solidFill>
                <a:latin typeface="Calibri"/>
                <a:cs typeface="Calibri"/>
              </a:rPr>
              <a:t>pulse shape analysis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en-US" sz="2100" dirty="0" err="1">
                <a:solidFill>
                  <a:srgbClr val="000000"/>
                </a:solidFill>
                <a:latin typeface="Calibri"/>
                <a:cs typeface="Calibri"/>
              </a:rPr>
              <a:t>deconvolution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 of pile-up events</a:t>
            </a:r>
          </a:p>
        </p:txBody>
      </p:sp>
    </p:spTree>
    <p:extLst>
      <p:ext uri="{BB962C8B-B14F-4D97-AF65-F5344CB8AC3E}">
        <p14:creationId xmlns:p14="http://schemas.microsoft.com/office/powerpoint/2010/main" val="92647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" y="5422216"/>
            <a:ext cx="9159735" cy="497266"/>
            <a:chOff x="0" y="6490089"/>
            <a:chExt cx="9015024" cy="595200"/>
          </a:xfrm>
        </p:grpSpPr>
        <p:sp>
          <p:nvSpPr>
            <p:cNvPr id="6" name="Rectangle 5"/>
            <p:cNvSpPr/>
            <p:nvPr/>
          </p:nvSpPr>
          <p:spPr>
            <a:xfrm>
              <a:off x="0" y="6490089"/>
              <a:ext cx="8999538" cy="396916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74822" y="6521067"/>
              <a:ext cx="8003728" cy="56422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GB" sz="1200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AGATA/GRETINA Collaboration Meeting		</a:t>
              </a:r>
              <a:r>
                <a:rPr lang="en-GB" sz="1200" dirty="0" err="1">
                  <a:solidFill>
                    <a:schemeClr val="bg1"/>
                  </a:solidFill>
                  <a:latin typeface="Calibri" charset="0"/>
                  <a:cs typeface="Calibri" charset="0"/>
                </a:rPr>
                <a:t>ljh@liverpool.ac.uk</a:t>
              </a:r>
              <a:endParaRPr lang="en-GB" sz="120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>
                <a:spcAft>
                  <a:spcPts val="1200"/>
                </a:spcAft>
              </a:pPr>
              <a:endParaRPr lang="en-GB" sz="1200" i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8" name="Picture 7" descr="Screen Shot 2016-11-17 at 09.32.58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1022" y="6490090"/>
              <a:ext cx="334002" cy="39691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763" y="157183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Point (small) contact detectors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768" y="879092"/>
            <a:ext cx="5760649" cy="244578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63498" indent="-263498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Low capacitance </a:t>
            </a:r>
            <a:endParaRPr lang="en-GB" sz="2200" i="1" dirty="0">
              <a:latin typeface="Calibri"/>
              <a:cs typeface="Calibri"/>
            </a:endParaRPr>
          </a:p>
          <a:p>
            <a:pPr marL="263498" indent="-263498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Excellent energy resolution </a:t>
            </a:r>
            <a:r>
              <a:rPr lang="en-GB" sz="2200" i="1" dirty="0">
                <a:latin typeface="Calibri"/>
                <a:cs typeface="Calibri"/>
              </a:rPr>
              <a:t>(~0.5keV @ 122keV, 1.7keV @ 1332keV)</a:t>
            </a:r>
          </a:p>
          <a:p>
            <a:pPr marL="263498" indent="-263498">
              <a:lnSpc>
                <a:spcPct val="120000"/>
              </a:lnSpc>
              <a:buFont typeface="Arial"/>
              <a:buChar char="•"/>
            </a:pPr>
            <a:r>
              <a:rPr lang="en-GB" sz="2200" dirty="0">
                <a:latin typeface="Calibri"/>
                <a:cs typeface="Calibri"/>
              </a:rPr>
              <a:t>Broad Energy Germanium (</a:t>
            </a:r>
            <a:r>
              <a:rPr lang="en-GB" sz="2200" dirty="0" err="1">
                <a:latin typeface="Calibri"/>
                <a:cs typeface="Calibri"/>
              </a:rPr>
              <a:t>BEGe</a:t>
            </a:r>
            <a:r>
              <a:rPr lang="en-GB" sz="2200" dirty="0">
                <a:latin typeface="Calibri"/>
                <a:cs typeface="Calibri"/>
              </a:rPr>
              <a:t>) detectors</a:t>
            </a:r>
          </a:p>
          <a:p>
            <a:pPr marL="449216" lvl="1" indent="-185719">
              <a:lnSpc>
                <a:spcPct val="120000"/>
              </a:lnSpc>
              <a:buFont typeface="Arial"/>
              <a:buChar char="•"/>
              <a:tabLst>
                <a:tab pos="449216" algn="l"/>
              </a:tabLst>
            </a:pPr>
            <a:r>
              <a:rPr lang="en-GB" sz="2000" dirty="0">
                <a:latin typeface="Calibri"/>
                <a:cs typeface="Calibri"/>
              </a:rPr>
              <a:t>GERDA, MAJORANA </a:t>
            </a:r>
            <a:r>
              <a:rPr lang="en-GB" sz="2000" dirty="0" err="1">
                <a:latin typeface="Calibri"/>
                <a:cs typeface="Calibri"/>
              </a:rPr>
              <a:t>neutrinoless</a:t>
            </a:r>
            <a:r>
              <a:rPr lang="en-GB" sz="2000" dirty="0">
                <a:latin typeface="Calibri"/>
                <a:cs typeface="Calibri"/>
              </a:rPr>
              <a:t> double 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𝛽</a:t>
            </a:r>
            <a:r>
              <a:rPr lang="en-GB" sz="2000" dirty="0">
                <a:latin typeface="Calibri"/>
                <a:cs typeface="Calibri"/>
              </a:rPr>
              <a:t> decay</a:t>
            </a:r>
          </a:p>
          <a:p>
            <a:pPr marL="449216" lvl="1" indent="-185719">
              <a:lnSpc>
                <a:spcPct val="120000"/>
              </a:lnSpc>
              <a:buFont typeface="Arial"/>
              <a:buChar char="•"/>
              <a:tabLst>
                <a:tab pos="449216" algn="l"/>
              </a:tabLst>
            </a:pPr>
            <a:r>
              <a:rPr lang="en-GB" sz="2000" dirty="0">
                <a:latin typeface="Calibri"/>
                <a:cs typeface="Calibri"/>
              </a:rPr>
              <a:t>ALBEGA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64" y="3396066"/>
            <a:ext cx="3447300" cy="1971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804" y="3297958"/>
            <a:ext cx="3803559" cy="20621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87196" y="5116495"/>
            <a:ext cx="972397" cy="28047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pic>
        <p:nvPicPr>
          <p:cNvPr id="14" name="a3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b="5806"/>
          <a:stretch/>
        </p:blipFill>
        <p:spPr>
          <a:xfrm>
            <a:off x="6200416" y="829265"/>
            <a:ext cx="2619961" cy="246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ONT/BAC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 Design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31714</TotalTime>
  <Words>878</Words>
  <Application>Microsoft Macintosh PowerPoint</Application>
  <PresentationFormat>On-screen Show (16:10)</PresentationFormat>
  <Paragraphs>153</Paragraphs>
  <Slides>25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FRONT/BACK</vt:lpstr>
      <vt:lpstr>Pre Designed</vt:lpstr>
      <vt:lpstr>Inner</vt:lpstr>
      <vt:lpstr>PowerPoint Presentation</vt:lpstr>
      <vt:lpstr>Outline</vt:lpstr>
      <vt:lpstr>DESPEC</vt:lpstr>
      <vt:lpstr>AIDA</vt:lpstr>
      <vt:lpstr>AIDA</vt:lpstr>
      <vt:lpstr>DEGAS Requirements</vt:lpstr>
      <vt:lpstr>DESPEC Challenges</vt:lpstr>
      <vt:lpstr>Methodology</vt:lpstr>
      <vt:lpstr>Point (small) contact detectors</vt:lpstr>
      <vt:lpstr>Development of SIGMA </vt:lpstr>
      <vt:lpstr>SIGMA Segmentation </vt:lpstr>
      <vt:lpstr>Data Acquisition</vt:lpstr>
      <vt:lpstr>Project status</vt:lpstr>
      <vt:lpstr>Theoretical signals</vt:lpstr>
      <vt:lpstr>Position sensitivity</vt:lpstr>
      <vt:lpstr>Drift times</vt:lpstr>
      <vt:lpstr>Theoretical signals</vt:lpstr>
      <vt:lpstr>Multiple Interactions</vt:lpstr>
      <vt:lpstr>SIGMA DEGAS Array</vt:lpstr>
      <vt:lpstr>Geant4 model</vt:lpstr>
      <vt:lpstr>Geant4 model</vt:lpstr>
      <vt:lpstr>Absolute Efficiency (Geant4)</vt:lpstr>
      <vt:lpstr>Peak to Total (Geant4)</vt:lpstr>
      <vt:lpstr>Summary</vt:lpstr>
      <vt:lpstr>Collaboration and 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Kirsty</dc:creator>
  <cp:lastModifiedBy>Laura Harkness</cp:lastModifiedBy>
  <cp:revision>166</cp:revision>
  <dcterms:created xsi:type="dcterms:W3CDTF">2016-06-06T14:02:59Z</dcterms:created>
  <dcterms:modified xsi:type="dcterms:W3CDTF">2016-12-07T15:01:19Z</dcterms:modified>
</cp:coreProperties>
</file>