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359" r:id="rId3"/>
    <p:sldId id="366" r:id="rId4"/>
    <p:sldId id="395" r:id="rId5"/>
    <p:sldId id="357" r:id="rId6"/>
    <p:sldId id="383" r:id="rId7"/>
    <p:sldId id="409" r:id="rId8"/>
    <p:sldId id="360" r:id="rId9"/>
    <p:sldId id="361" r:id="rId10"/>
    <p:sldId id="362" r:id="rId11"/>
    <p:sldId id="384" r:id="rId12"/>
    <p:sldId id="363" r:id="rId13"/>
    <p:sldId id="385" r:id="rId14"/>
    <p:sldId id="386" r:id="rId15"/>
    <p:sldId id="387" r:id="rId16"/>
    <p:sldId id="367" r:id="rId17"/>
    <p:sldId id="368" r:id="rId18"/>
    <p:sldId id="391" r:id="rId19"/>
    <p:sldId id="396" r:id="rId20"/>
    <p:sldId id="392" r:id="rId21"/>
    <p:sldId id="393" r:id="rId22"/>
    <p:sldId id="369" r:id="rId23"/>
    <p:sldId id="371" r:id="rId24"/>
    <p:sldId id="402" r:id="rId25"/>
    <p:sldId id="403" r:id="rId26"/>
    <p:sldId id="400" r:id="rId27"/>
    <p:sldId id="401" r:id="rId28"/>
    <p:sldId id="397" r:id="rId29"/>
    <p:sldId id="394" r:id="rId30"/>
    <p:sldId id="410" r:id="rId31"/>
    <p:sldId id="412" r:id="rId32"/>
    <p:sldId id="373" r:id="rId33"/>
    <p:sldId id="411" r:id="rId34"/>
    <p:sldId id="374" r:id="rId35"/>
    <p:sldId id="405" r:id="rId36"/>
    <p:sldId id="407" r:id="rId37"/>
    <p:sldId id="408" r:id="rId38"/>
    <p:sldId id="380" r:id="rId39"/>
    <p:sldId id="406" r:id="rId40"/>
    <p:sldId id="398" r:id="rId41"/>
    <p:sldId id="399" r:id="rId42"/>
    <p:sldId id="413" r:id="rId43"/>
    <p:sldId id="417" r:id="rId44"/>
    <p:sldId id="414" r:id="rId45"/>
    <p:sldId id="415" r:id="rId46"/>
    <p:sldId id="416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60" autoAdjust="0"/>
    <p:restoredTop sz="98974" autoAdjust="0"/>
  </p:normalViewPr>
  <p:slideViewPr>
    <p:cSldViewPr snapToGrid="0" snapToObjects="1">
      <p:cViewPr varScale="1">
        <p:scale>
          <a:sx n="99" d="100"/>
          <a:sy n="99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D8CD8-00E1-3C40-8EB3-69AEB6E7D2B7}" type="datetimeFigureOut">
              <a:rPr lang="fr-FR" smtClean="0"/>
              <a:t>09/12/16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2B85A-3394-3B45-B728-86B3BA2C91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79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AF23A-92F3-8247-894C-126DD7050A16}" type="datetimeFigureOut">
              <a:rPr lang="fr-FR" smtClean="0"/>
              <a:t>09/12/16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F642A-E93E-2642-8328-57CFD278A6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748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31218-9474-624A-B7AF-615912029F28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-534737" y="-120316"/>
            <a:ext cx="10039684" cy="775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9C87E-EC53-1F4D-AE3E-C3FB1AE6EBB6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4CB4-8E66-C14A-B932-4F44104E3330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DC481-0E44-B745-9D0A-3950377C1014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38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D159-3BF4-0246-8AED-6C360C7D55BD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1525-65D9-174B-8C55-7561DAF35BCB}" type="datetime1">
              <a:rPr lang="fr-FR" smtClean="0"/>
              <a:t>09/12/16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3CB-90F5-0E49-99D8-A8A6D1BF1BB3}" type="datetime1">
              <a:rPr lang="fr-FR" smtClean="0"/>
              <a:t>09/12/16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8042-4AAB-BD40-A8A7-1066DA9B6C94}" type="datetime1">
              <a:rPr lang="fr-FR" smtClean="0"/>
              <a:t>09/12/16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C361-5E5B-864F-88CE-FC5A0B965166}" type="datetime1">
              <a:rPr lang="fr-FR" smtClean="0"/>
              <a:t>09/12/16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E149-9149-A64E-8A4A-68032BF65064}" type="datetime1">
              <a:rPr lang="fr-FR" smtClean="0"/>
              <a:t>09/12/16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B34A-646F-8644-A6E5-AE89EAB9705F}" type="datetime1">
              <a:rPr lang="fr-FR" smtClean="0"/>
              <a:t>09/12/16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3C1FFE7-12A0-7F43-A88B-90E145A0AB01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6B15BB9-D841-2542-AFD7-A884757CB38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lvalery@cern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png"/><Relationship Id="rId9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16288"/>
            <a:ext cx="8001000" cy="1682537"/>
          </a:xfrm>
        </p:spPr>
        <p:txBody>
          <a:bodyPr/>
          <a:lstStyle/>
          <a:p>
            <a:r>
              <a:rPr lang="en-US" cap="none" dirty="0" smtClean="0"/>
              <a:t>Beyond the Standard Model (BSM)  </a:t>
            </a:r>
            <a:endParaRPr lang="fr-FR" sz="3200" b="1" cap="non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7D5A0-6A4D-F84C-ACE4-973EFFBAEF40}" type="datetime1">
              <a:rPr lang="fr-FR" smtClean="0"/>
              <a:t>09/12/16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</a:t>
            </a:fld>
            <a:endParaRPr lang="fr-FR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5835367" y="5787562"/>
            <a:ext cx="3221409" cy="85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JRJC 2016</a:t>
            </a:r>
          </a:p>
          <a:p>
            <a:pPr algn="ctr"/>
            <a:r>
              <a:rPr lang="fr-FR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(un endroit près</a:t>
            </a:r>
            <a:r>
              <a:rPr lang="fr-FR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d’) Angers</a:t>
            </a:r>
            <a:endParaRPr lang="fr-FR" sz="12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367" y="5569195"/>
            <a:ext cx="574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Loïc Valéry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IFAE Barcelona</a:t>
            </a:r>
          </a:p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lvalery@cern.ch</a:t>
            </a:r>
            <a:endParaRPr lang="fr-FR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79" y="3432129"/>
            <a:ext cx="2363164" cy="1851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543"/>
            <a:ext cx="9144000" cy="13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limitations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967"/>
            <a:ext cx="8229600" cy="5470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Naturalness problem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Related to </a:t>
            </a:r>
            <a:r>
              <a:rPr lang="en-US" dirty="0" err="1" smtClean="0"/>
              <a:t>radiative</a:t>
            </a:r>
            <a:r>
              <a:rPr lang="en-US" dirty="0" smtClean="0"/>
              <a:t> corrections to the Higgs mass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sz="500" dirty="0"/>
          </a:p>
          <a:p>
            <a:pPr lvl="1"/>
            <a:r>
              <a:rPr lang="en-US" i="1" dirty="0" smtClean="0"/>
              <a:t>m</a:t>
            </a:r>
            <a:r>
              <a:rPr lang="en-US" dirty="0" smtClean="0"/>
              <a:t> measured at ~125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i="1" dirty="0" err="1" smtClean="0"/>
              <a:t>Λ</a:t>
            </a:r>
            <a:r>
              <a:rPr lang="en-US" i="1" baseline="-25000" dirty="0" err="1" smtClean="0"/>
              <a:t>c</a:t>
            </a:r>
            <a:r>
              <a:rPr lang="en-US" i="1" dirty="0" smtClean="0"/>
              <a:t> </a:t>
            </a:r>
            <a:r>
              <a:rPr lang="en-US" dirty="0" smtClean="0"/>
              <a:t>the SM cut-off (limit of validity) </a:t>
            </a:r>
            <a:r>
              <a:rPr lang="is-IS" dirty="0" smtClean="0"/>
              <a:t>… can be the Planck scale ...</a:t>
            </a:r>
            <a:endParaRPr lang="en-US" dirty="0" smtClean="0"/>
          </a:p>
          <a:p>
            <a:pPr lvl="1"/>
            <a:r>
              <a:rPr lang="en-US" dirty="0" err="1" smtClean="0"/>
              <a:t>λ</a:t>
            </a:r>
            <a:r>
              <a:rPr lang="en-US" baseline="-25000" dirty="0" err="1" smtClean="0"/>
              <a:t>f</a:t>
            </a:r>
            <a:r>
              <a:rPr lang="en-US" dirty="0" smtClean="0"/>
              <a:t> the fermion Yukawa coupling (i.e. coupling to the Higgs)</a:t>
            </a:r>
          </a:p>
          <a:p>
            <a:pPr marL="274320" lvl="1" indent="0">
              <a:buNone/>
            </a:pP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EA3F-3D99-A545-9C34-5A44D064DCE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10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34" y="2221636"/>
            <a:ext cx="4369066" cy="1277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1" y="2535855"/>
            <a:ext cx="2629168" cy="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limitations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967"/>
            <a:ext cx="8229600" cy="5470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Naturalness problem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Related to </a:t>
            </a:r>
            <a:r>
              <a:rPr lang="en-US" dirty="0" err="1" smtClean="0"/>
              <a:t>radiative</a:t>
            </a:r>
            <a:r>
              <a:rPr lang="en-US" dirty="0" smtClean="0"/>
              <a:t> corrections to the Higgs mass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sz="500" dirty="0"/>
          </a:p>
          <a:p>
            <a:pPr lvl="1"/>
            <a:r>
              <a:rPr lang="en-US" i="1" dirty="0" smtClean="0"/>
              <a:t>m</a:t>
            </a:r>
            <a:r>
              <a:rPr lang="en-US" dirty="0" smtClean="0"/>
              <a:t> measured at ~125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i="1" dirty="0" err="1" smtClean="0"/>
              <a:t>Λ</a:t>
            </a:r>
            <a:r>
              <a:rPr lang="en-US" i="1" baseline="-25000" dirty="0" err="1" smtClean="0"/>
              <a:t>c</a:t>
            </a:r>
            <a:r>
              <a:rPr lang="en-US" i="1" dirty="0" smtClean="0"/>
              <a:t> </a:t>
            </a:r>
            <a:r>
              <a:rPr lang="en-US" dirty="0" smtClean="0"/>
              <a:t>the SM cut-off (limit of validity) </a:t>
            </a:r>
            <a:r>
              <a:rPr lang="is-IS" dirty="0" smtClean="0"/>
              <a:t>… can be the Planck scale ...</a:t>
            </a:r>
            <a:endParaRPr lang="en-US" dirty="0" smtClean="0"/>
          </a:p>
          <a:p>
            <a:pPr lvl="1"/>
            <a:r>
              <a:rPr lang="en-US" dirty="0" err="1" smtClean="0"/>
              <a:t>λ</a:t>
            </a:r>
            <a:r>
              <a:rPr lang="en-US" baseline="-25000" dirty="0" err="1" smtClean="0"/>
              <a:t>f</a:t>
            </a:r>
            <a:r>
              <a:rPr lang="en-US" dirty="0" smtClean="0"/>
              <a:t> the fermion Yukawa coupling (i.e. coupling to the Higgs)</a:t>
            </a:r>
          </a:p>
          <a:p>
            <a:pPr lvl="1"/>
            <a:endParaRPr lang="en-US" baseline="-25000" dirty="0"/>
          </a:p>
          <a:p>
            <a:r>
              <a:rPr lang="en-US" b="1" dirty="0" smtClean="0"/>
              <a:t>Where is the problem ?</a:t>
            </a:r>
          </a:p>
          <a:p>
            <a:pPr lvl="1"/>
            <a:r>
              <a:rPr lang="en-US" dirty="0" smtClean="0"/>
              <a:t>m measured at a small value </a:t>
            </a:r>
            <a:r>
              <a:rPr lang="is-IS" dirty="0" smtClean="0"/>
              <a:t>… </a:t>
            </a:r>
          </a:p>
          <a:p>
            <a:pPr lvl="1"/>
            <a:r>
              <a:rPr lang="is-IS" dirty="0" smtClean="0"/>
              <a:t>So, m</a:t>
            </a:r>
            <a:r>
              <a:rPr lang="is-IS" baseline="-25000" dirty="0" smtClean="0"/>
              <a:t>0 </a:t>
            </a:r>
            <a:r>
              <a:rPr lang="is-IS" dirty="0" smtClean="0"/>
              <a:t>and the quadratic </a:t>
            </a:r>
            <a:r>
              <a:rPr lang="en-US" i="1" dirty="0" err="1" smtClean="0"/>
              <a:t>Λ</a:t>
            </a:r>
            <a:r>
              <a:rPr lang="en-US" i="1" baseline="-25000" dirty="0" err="1" smtClean="0"/>
              <a:t>c</a:t>
            </a:r>
            <a:r>
              <a:rPr lang="en-US" i="1" baseline="-25000" dirty="0" smtClean="0"/>
              <a:t> </a:t>
            </a:r>
            <a:r>
              <a:rPr lang="en-US" dirty="0" smtClean="0"/>
              <a:t>terms </a:t>
            </a:r>
            <a:r>
              <a:rPr lang="is-IS" dirty="0" smtClean="0"/>
              <a:t>have to compensate ...</a:t>
            </a:r>
          </a:p>
          <a:p>
            <a:pPr lvl="1"/>
            <a:r>
              <a:rPr lang="is-IS" dirty="0" smtClean="0"/>
              <a:t>Actually ... </a:t>
            </a:r>
            <a:r>
              <a:rPr lang="en-US" dirty="0" smtClean="0"/>
              <a:t>m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have to be adjusted up to the 32</a:t>
            </a:r>
            <a:r>
              <a:rPr lang="en-US" baseline="30000" dirty="0" smtClean="0"/>
              <a:t>th </a:t>
            </a:r>
            <a:r>
              <a:rPr lang="en-US" dirty="0" smtClean="0"/>
              <a:t>decimal </a:t>
            </a:r>
            <a:r>
              <a:rPr lang="is-IS" dirty="0" smtClean="0"/>
              <a:t>… </a:t>
            </a:r>
          </a:p>
          <a:p>
            <a:pPr lvl="1"/>
            <a:r>
              <a:rPr lang="is-IS" dirty="0" smtClean="0"/>
              <a:t>Not natural ...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E4EF-50FE-5E4A-8CF1-4B39C750C38F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11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34" y="2221636"/>
            <a:ext cx="4369066" cy="1277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1" y="2535855"/>
            <a:ext cx="2629168" cy="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1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New Physics 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E868-4C1E-F34A-ACE9-2C6B76081478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53" y="1393156"/>
            <a:ext cx="6782425" cy="4771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8392" y="6324417"/>
            <a:ext cx="361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© </a:t>
            </a:r>
            <a:r>
              <a:rPr lang="en-US" i="1" dirty="0" err="1" smtClean="0"/>
              <a:t>Passeport</a:t>
            </a:r>
            <a:r>
              <a:rPr lang="en-US" i="1" dirty="0" smtClean="0"/>
              <a:t> pour les </a:t>
            </a:r>
            <a:r>
              <a:rPr lang="en-US" i="1" dirty="0" err="1" smtClean="0"/>
              <a:t>deux</a:t>
            </a:r>
            <a:r>
              <a:rPr lang="en-US" i="1" dirty="0" smtClean="0"/>
              <a:t> </a:t>
            </a:r>
            <a:r>
              <a:rPr lang="en-US" i="1" dirty="0" err="1" smtClean="0"/>
              <a:t>infinis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0571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solve these problems 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156"/>
            <a:ext cx="8229600" cy="506284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Naturalness problem </a:t>
            </a:r>
            <a:r>
              <a:rPr lang="is-IS" dirty="0" smtClean="0"/>
              <a:t>as an example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Adding </a:t>
            </a:r>
            <a:r>
              <a:rPr lang="en-US" b="1" dirty="0" smtClean="0">
                <a:solidFill>
                  <a:srgbClr val="FF6600"/>
                </a:solidFill>
              </a:rPr>
              <a:t>another correction to balance </a:t>
            </a:r>
            <a:r>
              <a:rPr lang="en-US" dirty="0" smtClean="0"/>
              <a:t>quadratic divergences</a:t>
            </a:r>
          </a:p>
          <a:p>
            <a:pPr lvl="2"/>
            <a:r>
              <a:rPr lang="en-US" dirty="0" smtClean="0"/>
              <a:t>For instance:</a:t>
            </a:r>
          </a:p>
          <a:p>
            <a:pPr lvl="3"/>
            <a:r>
              <a:rPr lang="en-US" dirty="0" smtClean="0"/>
              <a:t>Scalar and fermion corrections to the Higgs mass have opposite signs </a:t>
            </a:r>
            <a:r>
              <a:rPr lang="is-IS" dirty="0" smtClean="0"/>
              <a:t>…</a:t>
            </a:r>
          </a:p>
          <a:p>
            <a:pPr lvl="4"/>
            <a:r>
              <a:rPr lang="is-IS" dirty="0" smtClean="0"/>
              <a:t>They can cancel each other !</a:t>
            </a:r>
          </a:p>
          <a:p>
            <a:pPr lvl="3"/>
            <a:r>
              <a:rPr lang="is-IS" dirty="0" smtClean="0"/>
              <a:t>If each fermion has a scalar partner ... </a:t>
            </a:r>
            <a:r>
              <a:rPr lang="en-US" b="1" dirty="0" smtClean="0"/>
              <a:t>D</a:t>
            </a:r>
            <a:r>
              <a:rPr lang="is-IS" b="1" dirty="0" smtClean="0"/>
              <a:t>ivergences should mostly cancel !</a:t>
            </a:r>
            <a:endParaRPr lang="en-US" b="1" dirty="0" smtClean="0"/>
          </a:p>
          <a:p>
            <a:pPr lvl="2"/>
            <a:r>
              <a:rPr lang="en-US" dirty="0" smtClean="0"/>
              <a:t>This is </a:t>
            </a:r>
            <a:r>
              <a:rPr lang="en-US" b="1" dirty="0" err="1" smtClean="0"/>
              <a:t>supersymmetry</a:t>
            </a:r>
            <a:r>
              <a:rPr lang="en-US" b="1" dirty="0" smtClean="0"/>
              <a:t> 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E868-4C1E-F34A-ACE9-2C6B76081478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13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34" y="5586803"/>
            <a:ext cx="4369066" cy="12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6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solve these problems 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156"/>
            <a:ext cx="8229600" cy="506284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Naturalness problem </a:t>
            </a:r>
            <a:r>
              <a:rPr lang="is-IS" dirty="0" smtClean="0"/>
              <a:t>as an example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Adding </a:t>
            </a:r>
            <a:r>
              <a:rPr lang="en-US" b="1" dirty="0" smtClean="0">
                <a:solidFill>
                  <a:srgbClr val="FF6600"/>
                </a:solidFill>
              </a:rPr>
              <a:t>another correction to balance </a:t>
            </a:r>
            <a:r>
              <a:rPr lang="en-US" dirty="0" smtClean="0"/>
              <a:t>quadratic divergences</a:t>
            </a:r>
          </a:p>
          <a:p>
            <a:pPr lvl="2"/>
            <a:r>
              <a:rPr lang="en-US" dirty="0" smtClean="0"/>
              <a:t>For instance:</a:t>
            </a:r>
          </a:p>
          <a:p>
            <a:pPr lvl="3"/>
            <a:r>
              <a:rPr lang="en-US" dirty="0" smtClean="0"/>
              <a:t>Scalar and fermion corrections to the Higgs mass have opposite signs </a:t>
            </a:r>
            <a:r>
              <a:rPr lang="is-IS" dirty="0" smtClean="0"/>
              <a:t>…</a:t>
            </a:r>
          </a:p>
          <a:p>
            <a:pPr lvl="4"/>
            <a:r>
              <a:rPr lang="is-IS" dirty="0" smtClean="0"/>
              <a:t>They can cancel each other !</a:t>
            </a:r>
          </a:p>
          <a:p>
            <a:pPr lvl="3"/>
            <a:r>
              <a:rPr lang="is-IS" dirty="0" smtClean="0"/>
              <a:t>If each fermion has a scalar partner ... </a:t>
            </a:r>
            <a:r>
              <a:rPr lang="en-US" b="1" dirty="0" smtClean="0"/>
              <a:t>D</a:t>
            </a:r>
            <a:r>
              <a:rPr lang="is-IS" b="1" dirty="0" smtClean="0"/>
              <a:t>ivergences should mostly cancel !</a:t>
            </a:r>
            <a:endParaRPr lang="en-US" b="1" dirty="0" smtClean="0"/>
          </a:p>
          <a:p>
            <a:pPr lvl="2"/>
            <a:r>
              <a:rPr lang="en-US" dirty="0" smtClean="0"/>
              <a:t>This is </a:t>
            </a:r>
            <a:r>
              <a:rPr lang="en-US" b="1" dirty="0" err="1" smtClean="0"/>
              <a:t>supersymmetry</a:t>
            </a:r>
            <a:r>
              <a:rPr lang="en-US" b="1" dirty="0" smtClean="0"/>
              <a:t> 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Reducing the scale </a:t>
            </a:r>
            <a:r>
              <a:rPr lang="en-US" b="1" dirty="0" err="1">
                <a:solidFill>
                  <a:srgbClr val="FF6600"/>
                </a:solidFill>
              </a:rPr>
              <a:t>Λ</a:t>
            </a:r>
            <a:endParaRPr lang="en-US" dirty="0" smtClean="0"/>
          </a:p>
          <a:p>
            <a:pPr lvl="2"/>
            <a:r>
              <a:rPr lang="en-US" dirty="0" err="1" smtClean="0"/>
              <a:t>Λ</a:t>
            </a:r>
            <a:r>
              <a:rPr lang="en-US" dirty="0" smtClean="0"/>
              <a:t> can be large because Planck scale is large </a:t>
            </a:r>
            <a:r>
              <a:rPr lang="en-US" dirty="0" smtClean="0">
                <a:sym typeface="Wingdings"/>
              </a:rPr>
              <a:t> gravitation is </a:t>
            </a:r>
            <a:r>
              <a:rPr lang="en-US" i="1" dirty="0" smtClean="0">
                <a:sym typeface="Wingdings"/>
              </a:rPr>
              <a:t>weak</a:t>
            </a:r>
            <a:r>
              <a:rPr lang="en-US" dirty="0" smtClean="0">
                <a:sym typeface="Wingdings"/>
              </a:rPr>
              <a:t> at our scale</a:t>
            </a:r>
          </a:p>
          <a:p>
            <a:pPr lvl="2"/>
            <a:r>
              <a:rPr lang="en-US" dirty="0" smtClean="0">
                <a:sym typeface="Wingdings"/>
              </a:rPr>
              <a:t>But why is gravitation </a:t>
            </a:r>
            <a:r>
              <a:rPr lang="en-US" i="1" dirty="0" smtClean="0">
                <a:sym typeface="Wingdings"/>
              </a:rPr>
              <a:t>weak </a:t>
            </a:r>
            <a:r>
              <a:rPr lang="en-US" dirty="0" smtClean="0">
                <a:sym typeface="Wingdings"/>
              </a:rPr>
              <a:t>? </a:t>
            </a:r>
          </a:p>
          <a:p>
            <a:pPr lvl="2"/>
            <a:r>
              <a:rPr lang="en-US" dirty="0" smtClean="0">
                <a:sym typeface="Wingdings"/>
              </a:rPr>
              <a:t>Because it is propagating through more than 4 dimensions ?</a:t>
            </a:r>
          </a:p>
          <a:p>
            <a:pPr lvl="2"/>
            <a:r>
              <a:rPr lang="en-US" dirty="0" smtClean="0">
                <a:sym typeface="Wingdings"/>
              </a:rPr>
              <a:t>So, need for additional dimensions ! </a:t>
            </a:r>
          </a:p>
          <a:p>
            <a:pPr marL="0" indent="0">
              <a:buNone/>
            </a:pPr>
            <a:endParaRPr lang="en-US" sz="500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E868-4C1E-F34A-ACE9-2C6B76081478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14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34" y="5586803"/>
            <a:ext cx="4369066" cy="1277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460" y="4517442"/>
            <a:ext cx="1155104" cy="5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solve these problems 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156"/>
            <a:ext cx="8229600" cy="506284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Naturalness problem </a:t>
            </a:r>
            <a:r>
              <a:rPr lang="is-IS" dirty="0" smtClean="0"/>
              <a:t>as an example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Adding </a:t>
            </a:r>
            <a:r>
              <a:rPr lang="en-US" b="1" dirty="0" smtClean="0">
                <a:solidFill>
                  <a:srgbClr val="FF6600"/>
                </a:solidFill>
              </a:rPr>
              <a:t>another correction to balance </a:t>
            </a:r>
            <a:r>
              <a:rPr lang="en-US" dirty="0" smtClean="0"/>
              <a:t>quadratic divergences</a:t>
            </a:r>
          </a:p>
          <a:p>
            <a:pPr lvl="2"/>
            <a:r>
              <a:rPr lang="en-US" dirty="0" smtClean="0"/>
              <a:t>For instance:</a:t>
            </a:r>
          </a:p>
          <a:p>
            <a:pPr lvl="3"/>
            <a:r>
              <a:rPr lang="en-US" dirty="0" smtClean="0"/>
              <a:t>Scalar and fermion corrections to the Higgs mass have opposite signs </a:t>
            </a:r>
            <a:r>
              <a:rPr lang="is-IS" dirty="0" smtClean="0"/>
              <a:t>…</a:t>
            </a:r>
          </a:p>
          <a:p>
            <a:pPr lvl="4"/>
            <a:r>
              <a:rPr lang="is-IS" dirty="0" smtClean="0"/>
              <a:t>They can cancel each other !</a:t>
            </a:r>
          </a:p>
          <a:p>
            <a:pPr lvl="3"/>
            <a:r>
              <a:rPr lang="is-IS" dirty="0" smtClean="0"/>
              <a:t>If each fermion has a scalar partner ... </a:t>
            </a:r>
            <a:r>
              <a:rPr lang="en-US" b="1" dirty="0" smtClean="0"/>
              <a:t>D</a:t>
            </a:r>
            <a:r>
              <a:rPr lang="is-IS" b="1" dirty="0" smtClean="0"/>
              <a:t>ivergences should mostly cancel !</a:t>
            </a:r>
            <a:endParaRPr lang="en-US" b="1" dirty="0" smtClean="0"/>
          </a:p>
          <a:p>
            <a:pPr lvl="2"/>
            <a:r>
              <a:rPr lang="en-US" dirty="0" smtClean="0"/>
              <a:t>This is </a:t>
            </a:r>
            <a:r>
              <a:rPr lang="en-US" b="1" dirty="0" err="1" smtClean="0"/>
              <a:t>supersymmetry</a:t>
            </a:r>
            <a:r>
              <a:rPr lang="en-US" b="1" dirty="0" smtClean="0"/>
              <a:t> 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Reducing the scale </a:t>
            </a:r>
            <a:r>
              <a:rPr lang="en-US" b="1" dirty="0" err="1">
                <a:solidFill>
                  <a:srgbClr val="FF6600"/>
                </a:solidFill>
              </a:rPr>
              <a:t>Λ</a:t>
            </a:r>
            <a:endParaRPr lang="en-US" dirty="0" smtClean="0"/>
          </a:p>
          <a:p>
            <a:pPr lvl="2"/>
            <a:r>
              <a:rPr lang="en-US" dirty="0" err="1" smtClean="0"/>
              <a:t>Λ</a:t>
            </a:r>
            <a:r>
              <a:rPr lang="en-US" dirty="0" smtClean="0"/>
              <a:t> can be large because Planck scale is large </a:t>
            </a:r>
            <a:r>
              <a:rPr lang="en-US" dirty="0" smtClean="0">
                <a:sym typeface="Wingdings"/>
              </a:rPr>
              <a:t> gravitation is </a:t>
            </a:r>
            <a:r>
              <a:rPr lang="en-US" i="1" dirty="0" smtClean="0">
                <a:sym typeface="Wingdings"/>
              </a:rPr>
              <a:t>weak</a:t>
            </a:r>
            <a:r>
              <a:rPr lang="en-US" dirty="0" smtClean="0">
                <a:sym typeface="Wingdings"/>
              </a:rPr>
              <a:t> at our scale</a:t>
            </a:r>
          </a:p>
          <a:p>
            <a:pPr lvl="2"/>
            <a:r>
              <a:rPr lang="en-US" dirty="0" smtClean="0">
                <a:sym typeface="Wingdings"/>
              </a:rPr>
              <a:t>But why is gravitation </a:t>
            </a:r>
            <a:r>
              <a:rPr lang="en-US" i="1" dirty="0" smtClean="0">
                <a:sym typeface="Wingdings"/>
              </a:rPr>
              <a:t>weak </a:t>
            </a:r>
            <a:r>
              <a:rPr lang="en-US" dirty="0" smtClean="0">
                <a:sym typeface="Wingdings"/>
              </a:rPr>
              <a:t>? </a:t>
            </a:r>
          </a:p>
          <a:p>
            <a:pPr lvl="2"/>
            <a:r>
              <a:rPr lang="en-US" dirty="0" smtClean="0">
                <a:sym typeface="Wingdings"/>
              </a:rPr>
              <a:t>Because it is propagating through more than 4 dimensions ?</a:t>
            </a:r>
          </a:p>
          <a:p>
            <a:pPr lvl="2"/>
            <a:r>
              <a:rPr lang="en-US" dirty="0" smtClean="0">
                <a:sym typeface="Wingdings"/>
              </a:rPr>
              <a:t>So, need for additional dimensions ! </a:t>
            </a:r>
          </a:p>
          <a:p>
            <a:pPr marL="0" indent="0">
              <a:buNone/>
            </a:pPr>
            <a:endParaRPr lang="en-US" sz="500" dirty="0">
              <a:sym typeface="Wingdings"/>
            </a:endParaRP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And what if Higgs was not really the Higgs ?</a:t>
            </a:r>
          </a:p>
          <a:p>
            <a:pPr lvl="2"/>
            <a:r>
              <a:rPr lang="en-US" dirty="0" smtClean="0"/>
              <a:t>Composite Higgs 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Additional Higgs doublets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E868-4C1E-F34A-ACE9-2C6B76081478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15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34" y="5586803"/>
            <a:ext cx="4369066" cy="1277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460" y="4517442"/>
            <a:ext cx="1155104" cy="5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b="0" dirty="0" smtClean="0"/>
              <a:t>To look for 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CD464-90F3-644B-A7CB-325B0E3FDAF6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65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780"/>
            <a:ext cx="8229600" cy="2134328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  <a:p>
            <a:pPr marL="0" indent="0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Fermion /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Boson symmetry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sym typeface="Wingdings"/>
            </a:endParaRPr>
          </a:p>
          <a:p>
            <a:pPr marL="0" indent="0" algn="ctr">
              <a:buNone/>
            </a:pPr>
            <a:endParaRPr lang="en-US" sz="500" dirty="0">
              <a:sym typeface="Wingdings"/>
            </a:endParaRPr>
          </a:p>
          <a:p>
            <a:r>
              <a:rPr lang="en-US" dirty="0" smtClean="0"/>
              <a:t>But a bit </a:t>
            </a:r>
            <a:r>
              <a:rPr lang="en-US" b="1" dirty="0" smtClean="0"/>
              <a:t>more complex </a:t>
            </a:r>
            <a:r>
              <a:rPr lang="en-US" dirty="0" smtClean="0"/>
              <a:t>in “reality”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258A-BE4E-6D40-8CBA-3495D07EC1F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17</a:t>
            </a:fld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1309325" y="1964105"/>
            <a:ext cx="6494254" cy="65470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199" y="3431968"/>
            <a:ext cx="4740822" cy="336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 smtClean="0">
                <a:solidFill>
                  <a:srgbClr val="0000FF"/>
                </a:solidFill>
              </a:rPr>
              <a:t>Extended Higgs sector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Additional Higgs doublet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3 neutrals </a:t>
            </a:r>
          </a:p>
          <a:p>
            <a:pPr lvl="3"/>
            <a:r>
              <a:rPr lang="en-US" dirty="0" smtClean="0">
                <a:solidFill>
                  <a:srgbClr val="000000"/>
                </a:solidFill>
              </a:rPr>
              <a:t>scalar, and pseudo scalar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2 charged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Mixings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all around the place </a:t>
            </a:r>
            <a:r>
              <a:rPr lang="is-IS" dirty="0" smtClean="0">
                <a:solidFill>
                  <a:srgbClr val="000000"/>
                </a:solidFill>
              </a:rPr>
              <a:t>…</a:t>
            </a:r>
          </a:p>
          <a:p>
            <a:pPr lvl="2"/>
            <a:r>
              <a:rPr lang="is-IS" i="1" dirty="0" smtClean="0">
                <a:solidFill>
                  <a:srgbClr val="000000"/>
                </a:solidFill>
              </a:rPr>
              <a:t>Neutral</a:t>
            </a:r>
            <a:r>
              <a:rPr lang="is-IS" dirty="0" smtClean="0">
                <a:solidFill>
                  <a:srgbClr val="000000"/>
                </a:solidFill>
              </a:rPr>
              <a:t> (EW gauginos + Higgisnos)</a:t>
            </a:r>
          </a:p>
          <a:p>
            <a:pPr lvl="3"/>
            <a:r>
              <a:rPr lang="is-IS" b="1" dirty="0" smtClean="0">
                <a:solidFill>
                  <a:srgbClr val="FF0000"/>
                </a:solidFill>
              </a:rPr>
              <a:t>Neutralinos</a:t>
            </a:r>
            <a:r>
              <a:rPr lang="is-IS" dirty="0" smtClean="0">
                <a:solidFill>
                  <a:srgbClr val="000000"/>
                </a:solidFill>
              </a:rPr>
              <a:t> (4)</a:t>
            </a:r>
          </a:p>
          <a:p>
            <a:pPr lvl="2"/>
            <a:r>
              <a:rPr lang="en-US" i="1" dirty="0" smtClean="0"/>
              <a:t>Charged</a:t>
            </a:r>
            <a:r>
              <a:rPr lang="en-US" dirty="0" smtClean="0"/>
              <a:t> (charged </a:t>
            </a:r>
            <a:r>
              <a:rPr lang="en-US" dirty="0" err="1" smtClean="0"/>
              <a:t>Higgsinos</a:t>
            </a:r>
            <a:r>
              <a:rPr lang="en-US" dirty="0" smtClean="0"/>
              <a:t>, Winos)</a:t>
            </a:r>
          </a:p>
          <a:p>
            <a:pPr lvl="3"/>
            <a:r>
              <a:rPr lang="en-US" b="1" dirty="0" err="1" smtClean="0">
                <a:solidFill>
                  <a:srgbClr val="660066"/>
                </a:solidFill>
              </a:rPr>
              <a:t>Charginos</a:t>
            </a:r>
            <a:r>
              <a:rPr lang="en-US" b="1" dirty="0" smtClean="0">
                <a:solidFill>
                  <a:srgbClr val="660066"/>
                </a:solidFill>
              </a:rPr>
              <a:t> (2)</a:t>
            </a:r>
          </a:p>
          <a:p>
            <a:pPr lvl="2"/>
            <a:r>
              <a:rPr lang="en-US" dirty="0" err="1"/>
              <a:t>s</a:t>
            </a:r>
            <a:r>
              <a:rPr lang="en-US" dirty="0" err="1" smtClean="0"/>
              <a:t>fermion</a:t>
            </a:r>
            <a:r>
              <a:rPr lang="en-US" dirty="0" smtClean="0"/>
              <a:t> chirality states mixing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48" y="3469921"/>
            <a:ext cx="4314899" cy="31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780"/>
            <a:ext cx="8229600" cy="523761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Summary (for now)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258A-BE4E-6D40-8CBA-3495D07EC1F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18</a:t>
            </a:fld>
            <a:endParaRPr lang="fr-FR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767695"/>
            <a:ext cx="8229600" cy="1951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SUSY extends particle content (by about a factor 2)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Main types </a:t>
            </a:r>
            <a:r>
              <a:rPr lang="en-US" dirty="0" smtClean="0"/>
              <a:t>of particles</a:t>
            </a:r>
          </a:p>
          <a:p>
            <a:pPr lvl="2"/>
            <a:r>
              <a:rPr lang="en-US" dirty="0" err="1" smtClean="0"/>
              <a:t>Squarks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Sleptons</a:t>
            </a:r>
            <a:r>
              <a:rPr lang="en-US" dirty="0" smtClean="0"/>
              <a:t> (Charged </a:t>
            </a:r>
            <a:r>
              <a:rPr lang="en-US" dirty="0" err="1" smtClean="0"/>
              <a:t>sleptons</a:t>
            </a:r>
            <a:r>
              <a:rPr lang="en-US" dirty="0" smtClean="0"/>
              <a:t>, or </a:t>
            </a:r>
            <a:r>
              <a:rPr lang="en-US" dirty="0" err="1" smtClean="0"/>
              <a:t>sneutrinos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Electroweakinos</a:t>
            </a:r>
            <a:r>
              <a:rPr lang="en-US" dirty="0" smtClean="0"/>
              <a:t> (</a:t>
            </a:r>
            <a:r>
              <a:rPr lang="en-US" dirty="0" err="1" smtClean="0"/>
              <a:t>neutralinos</a:t>
            </a:r>
            <a:r>
              <a:rPr lang="en-US" dirty="0" smtClean="0"/>
              <a:t> and </a:t>
            </a:r>
            <a:r>
              <a:rPr lang="en-US" dirty="0" err="1" smtClean="0"/>
              <a:t>charginos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Gluinos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121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780"/>
            <a:ext cx="8229600" cy="523761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Summary (for now)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258A-BE4E-6D40-8CBA-3495D07EC1F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19</a:t>
            </a:fld>
            <a:endParaRPr lang="fr-FR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767695"/>
            <a:ext cx="8229600" cy="1951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SUSY extends particle content (by about a factor 2)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Main types </a:t>
            </a:r>
            <a:r>
              <a:rPr lang="en-US" dirty="0" smtClean="0"/>
              <a:t>of particles</a:t>
            </a:r>
          </a:p>
          <a:p>
            <a:pPr lvl="2"/>
            <a:r>
              <a:rPr lang="en-US" dirty="0" err="1" smtClean="0"/>
              <a:t>Squarks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Sleptons</a:t>
            </a:r>
            <a:r>
              <a:rPr lang="en-US" dirty="0" smtClean="0"/>
              <a:t> (Charged </a:t>
            </a:r>
            <a:r>
              <a:rPr lang="en-US" dirty="0" err="1" smtClean="0"/>
              <a:t>sleptons</a:t>
            </a:r>
            <a:r>
              <a:rPr lang="en-US" dirty="0" smtClean="0"/>
              <a:t>, or </a:t>
            </a:r>
            <a:r>
              <a:rPr lang="en-US" dirty="0" err="1" smtClean="0"/>
              <a:t>sneutrinos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Electroweakinos</a:t>
            </a:r>
            <a:r>
              <a:rPr lang="en-US" dirty="0" smtClean="0"/>
              <a:t> (</a:t>
            </a:r>
            <a:r>
              <a:rPr lang="en-US" dirty="0" err="1" smtClean="0"/>
              <a:t>neutralinos</a:t>
            </a:r>
            <a:r>
              <a:rPr lang="en-US" dirty="0" smtClean="0"/>
              <a:t> and </a:t>
            </a:r>
            <a:r>
              <a:rPr lang="en-US" dirty="0" err="1" smtClean="0"/>
              <a:t>charginos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Gluinos</a:t>
            </a:r>
            <a:endParaRPr lang="en-US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4032962"/>
            <a:ext cx="8229600" cy="255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Back to symmetries </a:t>
            </a:r>
            <a:r>
              <a:rPr lang="is-IS" b="1" dirty="0" smtClean="0"/>
              <a:t>…</a:t>
            </a:r>
          </a:p>
          <a:p>
            <a:pPr lvl="1"/>
            <a:r>
              <a:rPr lang="is-IS" dirty="0" smtClean="0"/>
              <a:t>If </a:t>
            </a:r>
            <a:r>
              <a:rPr lang="is-IS" dirty="0" smtClean="0"/>
              <a:t>symmetry </a:t>
            </a:r>
            <a:r>
              <a:rPr lang="is-IS" dirty="0" smtClean="0"/>
              <a:t>is exactly realized: masses should be identical</a:t>
            </a:r>
          </a:p>
          <a:p>
            <a:pPr lvl="2"/>
            <a:r>
              <a:rPr lang="is-IS" dirty="0" smtClean="0"/>
              <a:t>Masses of super-partners should be ~ same as SM particles</a:t>
            </a:r>
          </a:p>
          <a:p>
            <a:pPr lvl="2"/>
            <a:r>
              <a:rPr lang="is-IS" b="1" dirty="0" smtClean="0">
                <a:solidFill>
                  <a:srgbClr val="FF0000"/>
                </a:solidFill>
              </a:rPr>
              <a:t>Experiments: They are not the same !!</a:t>
            </a:r>
            <a:r>
              <a:rPr lang="is-IS" dirty="0" smtClean="0"/>
              <a:t> 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So, </a:t>
            </a:r>
            <a:r>
              <a:rPr lang="en-US" b="1" dirty="0" smtClean="0">
                <a:solidFill>
                  <a:srgbClr val="0000FF"/>
                </a:solidFill>
              </a:rPr>
              <a:t>SUSY is broken ! </a:t>
            </a:r>
          </a:p>
        </p:txBody>
      </p:sp>
    </p:spTree>
    <p:extLst>
      <p:ext uri="{BB962C8B-B14F-4D97-AF65-F5344CB8AC3E}">
        <p14:creationId xmlns:p14="http://schemas.microsoft.com/office/powerpoint/2010/main" val="179562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8498"/>
            <a:ext cx="8229600" cy="332237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Why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going beyond the Standard Model ?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What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to look for ? </a:t>
            </a:r>
          </a:p>
          <a:p>
            <a:pPr lvl="1"/>
            <a:r>
              <a:rPr lang="en-US" dirty="0" smtClean="0"/>
              <a:t>SUSY</a:t>
            </a:r>
          </a:p>
          <a:p>
            <a:pPr lvl="1"/>
            <a:r>
              <a:rPr lang="en-US" dirty="0" smtClean="0"/>
              <a:t>Extra-dimensions</a:t>
            </a:r>
          </a:p>
          <a:p>
            <a:pPr lvl="1"/>
            <a:r>
              <a:rPr lang="en-US" dirty="0" smtClean="0"/>
              <a:t>Vector-like quarks</a:t>
            </a:r>
          </a:p>
          <a:p>
            <a:pPr lvl="1"/>
            <a:endParaRPr lang="en-US" dirty="0"/>
          </a:p>
          <a:p>
            <a:r>
              <a:rPr lang="en-US" dirty="0" smtClean="0"/>
              <a:t>Following </a:t>
            </a:r>
            <a:r>
              <a:rPr lang="en-US" b="1" dirty="0" smtClean="0">
                <a:solidFill>
                  <a:srgbClr val="0000FF"/>
                </a:solidFill>
              </a:rPr>
              <a:t>talks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74C8-2F6D-6848-BE81-ADB61A5D1A96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34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258A-BE4E-6D40-8CBA-3495D07EC1F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20</a:t>
            </a:fld>
            <a:endParaRPr lang="fr-FR"/>
          </a:p>
        </p:txBody>
      </p:sp>
      <p:grpSp>
        <p:nvGrpSpPr>
          <p:cNvPr id="13" name="Group 12"/>
          <p:cNvGrpSpPr/>
          <p:nvPr/>
        </p:nvGrpSpPr>
        <p:grpSpPr>
          <a:xfrm>
            <a:off x="-94584" y="727198"/>
            <a:ext cx="9338682" cy="5256774"/>
            <a:chOff x="-98223" y="727198"/>
            <a:chExt cx="9338682" cy="52567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8223" y="727198"/>
              <a:ext cx="9338682" cy="52567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02192" y="2762841"/>
              <a:ext cx="23029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Interest for SUSY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5615" y="2762841"/>
              <a:ext cx="424457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1938" indent="-261938">
                <a:buFont typeface="Arial"/>
                <a:buChar char="•"/>
              </a:pPr>
              <a:r>
                <a:rPr lang="en-US" sz="2000" b="1" dirty="0" smtClean="0">
                  <a:solidFill>
                    <a:schemeClr val="bg1"/>
                  </a:solidFill>
                </a:rPr>
                <a:t>SUSY was solving naturalness problem</a:t>
              </a:r>
            </a:p>
            <a:p>
              <a:pPr marL="261938" indent="-261938">
                <a:buFont typeface="Arial"/>
                <a:buChar char="•"/>
              </a:pPr>
              <a:r>
                <a:rPr lang="en-US" sz="2000" b="1" dirty="0" smtClean="0">
                  <a:solidFill>
                    <a:schemeClr val="bg1"/>
                  </a:solidFill>
                </a:rPr>
                <a:t>If SUSY is broken </a:t>
              </a:r>
              <a:r>
                <a:rPr lang="is-IS" sz="2000" b="1" dirty="0" smtClean="0">
                  <a:solidFill>
                    <a:schemeClr val="bg1"/>
                  </a:solidFill>
                </a:rPr>
                <a:t>… its interest disappeared</a:t>
              </a:r>
            </a:p>
            <a:p>
              <a:pPr marL="261938" indent="-261938">
                <a:buFont typeface="Arial"/>
                <a:buChar char="•"/>
              </a:pPr>
              <a:r>
                <a:rPr lang="is-IS" sz="2000" b="1" dirty="0" smtClean="0">
                  <a:solidFill>
                    <a:schemeClr val="bg1"/>
                  </a:solidFill>
                </a:rPr>
                <a:t>If you find an interest, call theorists, don’t try to explain it by yourself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16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(III)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780"/>
            <a:ext cx="8229600" cy="523761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No ! SUSY is still awesome 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258A-BE4E-6D40-8CBA-3495D07EC1F3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21</a:t>
            </a:fld>
            <a:endParaRPr lang="fr-FR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767695"/>
            <a:ext cx="8229600" cy="197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To keep (most of) interesting properties: SUSY can be </a:t>
            </a:r>
            <a:r>
              <a:rPr lang="en-US" b="1" i="1" dirty="0" smtClean="0"/>
              <a:t>softly</a:t>
            </a:r>
            <a:r>
              <a:rPr lang="en-US" dirty="0" smtClean="0"/>
              <a:t> broken</a:t>
            </a:r>
          </a:p>
          <a:p>
            <a:pPr lvl="2"/>
            <a:r>
              <a:rPr lang="en-US" dirty="0" smtClean="0"/>
              <a:t>Softly: not reintroducing quadratic divergences in Higgs mass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SUSY breaking mechanism </a:t>
            </a:r>
            <a:r>
              <a:rPr lang="en-US" dirty="0" smtClean="0"/>
              <a:t>is unknown </a:t>
            </a:r>
            <a:r>
              <a:rPr lang="en-US" dirty="0" smtClean="0">
                <a:sym typeface="Wingdings"/>
              </a:rPr>
              <a:t></a:t>
            </a:r>
          </a:p>
          <a:p>
            <a:pPr lvl="1"/>
            <a:r>
              <a:rPr lang="en-US" dirty="0" smtClean="0">
                <a:sym typeface="Wingdings"/>
              </a:rPr>
              <a:t>Some proposals exist </a:t>
            </a:r>
            <a:r>
              <a:rPr lang="is-IS" dirty="0" smtClean="0">
                <a:sym typeface="Wingdings"/>
              </a:rPr>
              <a:t>… but lead to models with &gt;120 parameters</a:t>
            </a:r>
          </a:p>
          <a:p>
            <a:pPr lvl="1"/>
            <a:r>
              <a:rPr lang="is-IS" dirty="0" smtClean="0">
                <a:sym typeface="Wingdings"/>
              </a:rPr>
              <a:t>Hard to search for ... </a:t>
            </a:r>
            <a:r>
              <a:rPr lang="en-US" dirty="0" smtClean="0">
                <a:sym typeface="Wingdings"/>
              </a:rPr>
              <a:t>can be anything/anywhere </a:t>
            </a:r>
            <a:r>
              <a:rPr lang="is-IS" dirty="0" smtClean="0">
                <a:sym typeface="Wingdings"/>
              </a:rPr>
              <a:t>…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648507"/>
            <a:ext cx="8229600" cy="197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 smtClean="0">
                <a:sym typeface="Wingdings"/>
              </a:rPr>
              <a:t>Use </a:t>
            </a:r>
            <a:r>
              <a:rPr lang="en-US" b="1" dirty="0" err="1" smtClean="0">
                <a:sym typeface="Wingdings"/>
              </a:rPr>
              <a:t>phenomenologically</a:t>
            </a:r>
            <a:r>
              <a:rPr lang="en-US" b="1" dirty="0" smtClean="0">
                <a:sym typeface="Wingdings"/>
              </a:rPr>
              <a:t>-motivated </a:t>
            </a:r>
            <a:r>
              <a:rPr lang="en-US" dirty="0" smtClean="0">
                <a:sym typeface="Wingdings"/>
              </a:rPr>
              <a:t>configurations</a:t>
            </a:r>
          </a:p>
          <a:p>
            <a:pPr lvl="3"/>
            <a:r>
              <a:rPr lang="en-US" dirty="0" smtClean="0">
                <a:sym typeface="Wingdings"/>
              </a:rPr>
              <a:t>Mass spectra in particular</a:t>
            </a:r>
          </a:p>
          <a:p>
            <a:pPr lvl="3"/>
            <a:r>
              <a:rPr lang="en-US" dirty="0" smtClean="0">
                <a:sym typeface="Wingdings"/>
              </a:rPr>
              <a:t>MSSM, </a:t>
            </a:r>
            <a:r>
              <a:rPr lang="en-US" dirty="0" err="1" smtClean="0">
                <a:sym typeface="Wingdings"/>
              </a:rPr>
              <a:t>mSUGRA</a:t>
            </a:r>
            <a:r>
              <a:rPr lang="en-US" dirty="0" smtClean="0">
                <a:sym typeface="Wingdings"/>
              </a:rPr>
              <a:t>, </a:t>
            </a:r>
            <a:r>
              <a:rPr lang="is-IS" dirty="0" smtClean="0">
                <a:sym typeface="Wingdings"/>
              </a:rPr>
              <a:t>…</a:t>
            </a:r>
          </a:p>
          <a:p>
            <a:pPr lvl="2"/>
            <a:r>
              <a:rPr lang="is-IS" dirty="0" smtClean="0">
                <a:sym typeface="Wingdings"/>
              </a:rPr>
              <a:t>Use </a:t>
            </a:r>
            <a:r>
              <a:rPr lang="is-IS" b="1" dirty="0" smtClean="0">
                <a:sym typeface="Wingdings"/>
              </a:rPr>
              <a:t>simplified effective </a:t>
            </a:r>
            <a:r>
              <a:rPr lang="is-IS" dirty="0" smtClean="0">
                <a:sym typeface="Wingdings"/>
              </a:rPr>
              <a:t>models </a:t>
            </a:r>
          </a:p>
          <a:p>
            <a:pPr lvl="3"/>
            <a:r>
              <a:rPr lang="is-IS" dirty="0" smtClean="0">
                <a:sym typeface="Wingdings"/>
              </a:rPr>
              <a:t>Only limited number of SUSY particles, fixed branching ratios, ...</a:t>
            </a:r>
          </a:p>
        </p:txBody>
      </p:sp>
    </p:spTree>
    <p:extLst>
      <p:ext uri="{BB962C8B-B14F-4D97-AF65-F5344CB8AC3E}">
        <p14:creationId xmlns:p14="http://schemas.microsoft.com/office/powerpoint/2010/main" val="198766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(IV)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155"/>
            <a:ext cx="8229600" cy="5329271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R-parity and dark matter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R-parity defined as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2"/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B and L the baryonic and </a:t>
            </a:r>
            <a:r>
              <a:rPr lang="en-US" dirty="0" err="1" smtClean="0">
                <a:solidFill>
                  <a:srgbClr val="000000"/>
                </a:solidFill>
              </a:rPr>
              <a:t>leptonic</a:t>
            </a:r>
            <a:r>
              <a:rPr lang="en-US" dirty="0" smtClean="0">
                <a:solidFill>
                  <a:srgbClr val="000000"/>
                </a:solidFill>
              </a:rPr>
              <a:t> numbers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 the spin </a:t>
            </a:r>
          </a:p>
          <a:p>
            <a:pPr marL="0" indent="0">
              <a:buNone/>
            </a:pPr>
            <a:endParaRPr lang="en-US" sz="500" dirty="0">
              <a:solidFill>
                <a:srgbClr val="000000"/>
              </a:solidFill>
            </a:endParaRPr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Consequence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</a:p>
          <a:p>
            <a:pPr lvl="3"/>
            <a:r>
              <a:rPr lang="en-US" dirty="0" smtClean="0">
                <a:solidFill>
                  <a:srgbClr val="000000"/>
                </a:solidFill>
              </a:rPr>
              <a:t>R = -1 for SUSY particles</a:t>
            </a:r>
          </a:p>
          <a:p>
            <a:pPr lvl="3"/>
            <a:r>
              <a:rPr lang="en-US" dirty="0" smtClean="0">
                <a:solidFill>
                  <a:srgbClr val="000000"/>
                </a:solidFill>
              </a:rPr>
              <a:t>R = +1 for SM particles</a:t>
            </a:r>
          </a:p>
          <a:p>
            <a:pPr mar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Experimental constraints (protect proton lifetime)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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R-parity conserved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sym typeface="Wingdings"/>
              </a:rPr>
              <a:t>Has to be conserved in all SUSY production / decay scenarios</a:t>
            </a:r>
          </a:p>
          <a:p>
            <a:pPr marL="822960" lvl="3" indent="0">
              <a:buNone/>
            </a:pPr>
            <a:endParaRPr lang="en-US" sz="500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sym typeface="Wingdings"/>
              </a:rPr>
              <a:t>Consequences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sym typeface="Wingdings"/>
              </a:rPr>
              <a:t>SUSY particles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pair-produced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sym typeface="Wingdings"/>
              </a:rPr>
              <a:t>SUSY particle decays have to contain one SUSY particle</a:t>
            </a:r>
          </a:p>
          <a:p>
            <a:pPr lvl="3"/>
            <a:r>
              <a:rPr lang="en-US" b="1" dirty="0" smtClean="0">
                <a:solidFill>
                  <a:srgbClr val="000000"/>
                </a:solidFill>
                <a:sym typeface="Wingdings"/>
              </a:rPr>
              <a:t>SUSY provides a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dark matter candidate</a:t>
            </a:r>
          </a:p>
          <a:p>
            <a:pPr lvl="2"/>
            <a:endParaRPr lang="en-US" b="1" dirty="0">
              <a:solidFill>
                <a:srgbClr val="000000"/>
              </a:solidFill>
              <a:sym typeface="Wingdings"/>
            </a:endParaRPr>
          </a:p>
          <a:p>
            <a:pPr lvl="1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0AD3-D847-194F-A0FF-19BCF856817A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188" y="1993980"/>
            <a:ext cx="2589529" cy="66115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219295" y="2160516"/>
            <a:ext cx="628476" cy="8642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40735" y="3024722"/>
            <a:ext cx="707036" cy="86420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47771" y="3024723"/>
            <a:ext cx="1047460" cy="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13354" y="2470470"/>
            <a:ext cx="68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R = 1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3354" y="3164707"/>
            <a:ext cx="68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R = 1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3174" y="2686170"/>
            <a:ext cx="68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R = 1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895231" y="3024721"/>
            <a:ext cx="628476" cy="864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895231" y="2160516"/>
            <a:ext cx="707036" cy="864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09419" y="2342343"/>
            <a:ext cx="749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 = -1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3233" y="3294044"/>
            <a:ext cx="749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 = -1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5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(V)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035"/>
            <a:ext cx="8229600" cy="4910263"/>
          </a:xfrm>
        </p:spPr>
        <p:txBody>
          <a:bodyPr/>
          <a:lstStyle/>
          <a:p>
            <a:r>
              <a:rPr lang="en-US" dirty="0" smtClean="0"/>
              <a:t>First data of LHC run 2 very promising for </a:t>
            </a:r>
            <a:r>
              <a:rPr lang="en-US" b="1" dirty="0" smtClean="0">
                <a:solidFill>
                  <a:srgbClr val="FF0000"/>
                </a:solidFill>
              </a:rPr>
              <a:t>strong SUSY production</a:t>
            </a:r>
            <a:endParaRPr lang="en-US" dirty="0" smtClean="0"/>
          </a:p>
          <a:p>
            <a:pPr lvl="1"/>
            <a:r>
              <a:rPr lang="en-US" dirty="0" smtClean="0"/>
              <a:t>13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gluino</a:t>
            </a:r>
            <a:r>
              <a:rPr lang="en-US" dirty="0" smtClean="0"/>
              <a:t> pair-prod cross-section </a:t>
            </a:r>
            <a:r>
              <a:rPr lang="en-US" b="1" dirty="0" smtClean="0">
                <a:solidFill>
                  <a:srgbClr val="0000FF"/>
                </a:solidFill>
              </a:rPr>
              <a:t>multiplied by 40 – 2000 </a:t>
            </a:r>
            <a:r>
              <a:rPr lang="en-US" dirty="0" err="1" smtClean="0"/>
              <a:t>wrt</a:t>
            </a:r>
            <a:r>
              <a:rPr lang="en-US" dirty="0" smtClean="0"/>
              <a:t> 8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Huge discovery power !! 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 smtClean="0"/>
              <a:t>Probed through </a:t>
            </a:r>
            <a:r>
              <a:rPr lang="en-US" b="1" dirty="0" smtClean="0">
                <a:solidFill>
                  <a:srgbClr val="0000FF"/>
                </a:solidFill>
              </a:rPr>
              <a:t>(very) simple benchmarks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Only </a:t>
            </a:r>
            <a:r>
              <a:rPr lang="en-US" b="1" dirty="0" smtClean="0">
                <a:solidFill>
                  <a:srgbClr val="0000FF"/>
                </a:solidFill>
              </a:rPr>
              <a:t>two parameters</a:t>
            </a:r>
            <a:r>
              <a:rPr lang="en-US" dirty="0" smtClean="0"/>
              <a:t>: </a:t>
            </a:r>
            <a:r>
              <a:rPr lang="en-US" dirty="0" err="1" smtClean="0"/>
              <a:t>gluino</a:t>
            </a:r>
            <a:r>
              <a:rPr lang="en-US" dirty="0" smtClean="0"/>
              <a:t> and </a:t>
            </a:r>
            <a:r>
              <a:rPr lang="en-US" dirty="0" err="1" smtClean="0"/>
              <a:t>neutralino</a:t>
            </a:r>
            <a:r>
              <a:rPr lang="en-US" dirty="0" smtClean="0"/>
              <a:t> masses </a:t>
            </a:r>
          </a:p>
          <a:p>
            <a:pPr lvl="1"/>
            <a:r>
              <a:rPr lang="en-US" dirty="0" smtClean="0"/>
              <a:t>Easy !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8F7-9B70-6B4B-9444-61D6DA67890D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23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69" y="3286602"/>
            <a:ext cx="2838802" cy="226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65" y="3312790"/>
            <a:ext cx="2671023" cy="2128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099899"/>
            <a:ext cx="1924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SUSY vs. LHC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6552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24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196399" y="347472"/>
            <a:ext cx="9440235" cy="720778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[Statistical break]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338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25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196399" y="347472"/>
            <a:ext cx="9440235" cy="720778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 smtClean="0"/>
              <a:t>[Statistical break]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93" y="2164568"/>
            <a:ext cx="7232385" cy="3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96399" y="347472"/>
            <a:ext cx="9440235" cy="720778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/>
              <a:t>[Statistical break</a:t>
            </a:r>
            <a:r>
              <a:rPr lang="en-US" b="1" dirty="0" smtClean="0"/>
              <a:t>] Hypothesis test (I)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26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How big should be an existing signal to be seen ?</a:t>
            </a:r>
          </a:p>
        </p:txBody>
      </p:sp>
      <p:pic>
        <p:nvPicPr>
          <p:cNvPr id="6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2" y="2472027"/>
            <a:ext cx="4163181" cy="2823306"/>
          </a:xfrm>
          <a:prstGeom prst="rect">
            <a:avLst/>
          </a:prstGeom>
        </p:spPr>
      </p:pic>
      <p:pic>
        <p:nvPicPr>
          <p:cNvPr id="7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2027"/>
            <a:ext cx="4163182" cy="2823307"/>
          </a:xfrm>
          <a:prstGeom prst="rect">
            <a:avLst/>
          </a:prstGeom>
        </p:spPr>
      </p:pic>
      <p:sp>
        <p:nvSpPr>
          <p:cNvPr id="8" name="ZoneTexte 12"/>
          <p:cNvSpPr txBox="1"/>
          <p:nvPr/>
        </p:nvSpPr>
        <p:spPr>
          <a:xfrm>
            <a:off x="6791670" y="3459670"/>
            <a:ext cx="1395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Discovery</a:t>
            </a:r>
            <a:r>
              <a:rPr lang="fr-FR" sz="1600" b="1" dirty="0" smtClean="0"/>
              <a:t> </a:t>
            </a:r>
            <a:r>
              <a:rPr lang="fr-FR" sz="1600" b="1" dirty="0" smtClean="0">
                <a:sym typeface="Wingdings"/>
              </a:rPr>
              <a:t></a:t>
            </a:r>
            <a:endParaRPr lang="fr-FR" sz="1600" b="1" dirty="0"/>
          </a:p>
        </p:txBody>
      </p:sp>
      <p:pic>
        <p:nvPicPr>
          <p:cNvPr id="9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27" y="2472028"/>
            <a:ext cx="4163181" cy="2823306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6536893" y="3459670"/>
            <a:ext cx="1965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No 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</a:t>
            </a:r>
            <a:r>
              <a:rPr lang="fr-FR" sz="1600" b="1" dirty="0" smtClean="0">
                <a:sym typeface="Wingdings"/>
              </a:rPr>
              <a:t></a:t>
            </a:r>
            <a:endParaRPr lang="fr-FR" sz="1600" b="1" dirty="0"/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457200" y="1862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assume that our signal has a </a:t>
            </a:r>
            <a:r>
              <a:rPr lang="en-US" b="1" dirty="0" smtClean="0">
                <a:solidFill>
                  <a:srgbClr val="0000FF"/>
                </a:solidFill>
              </a:rPr>
              <a:t>large </a:t>
            </a:r>
            <a:r>
              <a:rPr lang="en-US" b="1" dirty="0" smtClean="0"/>
              <a:t>production rate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57200" y="5475111"/>
            <a:ext cx="8108243" cy="1213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If this signal existed </a:t>
            </a:r>
            <a:r>
              <a:rPr lang="is-IS" dirty="0" smtClean="0"/>
              <a:t>… we would have seen it !</a:t>
            </a:r>
          </a:p>
          <a:p>
            <a:pPr lvl="1"/>
            <a:r>
              <a:rPr lang="en-US" b="1" dirty="0" smtClean="0"/>
              <a:t>If we don’t see anything </a:t>
            </a:r>
            <a:r>
              <a:rPr lang="en-US" b="1" dirty="0" smtClean="0">
                <a:sym typeface="Wingdings"/>
              </a:rPr>
              <a:t> signal likely doesn’t exist</a:t>
            </a:r>
          </a:p>
          <a:p>
            <a:pPr lvl="2"/>
            <a:r>
              <a:rPr lang="en-US" dirty="0" smtClean="0">
                <a:sym typeface="Wingdings"/>
              </a:rPr>
              <a:t>This signal (at this rate) is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excluded</a:t>
            </a:r>
            <a:endParaRPr lang="en-US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7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96399" y="347472"/>
            <a:ext cx="9440235" cy="720778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27</a:t>
            </a:fld>
            <a:endParaRPr lang="fr-FR"/>
          </a:p>
        </p:txBody>
      </p:sp>
      <p:sp>
        <p:nvSpPr>
          <p:cNvPr id="19" name="Content Placeholder 11"/>
          <p:cNvSpPr txBox="1">
            <a:spLocks/>
          </p:cNvSpPr>
          <p:nvPr/>
        </p:nvSpPr>
        <p:spPr>
          <a:xfrm>
            <a:off x="457200" y="1354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How big should be an existing signal to be seen ?</a:t>
            </a:r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457200" y="1862667"/>
            <a:ext cx="8108243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assume that our signal has a </a:t>
            </a:r>
            <a:r>
              <a:rPr lang="en-US" b="1" dirty="0" smtClean="0">
                <a:solidFill>
                  <a:srgbClr val="008000"/>
                </a:solidFill>
              </a:rPr>
              <a:t>tiny</a:t>
            </a:r>
            <a:r>
              <a:rPr lang="en-US" b="1" dirty="0" smtClean="0"/>
              <a:t> production rate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57200" y="5475111"/>
            <a:ext cx="8108243" cy="1213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Even if this signal existed </a:t>
            </a:r>
            <a:r>
              <a:rPr lang="is-IS" dirty="0" smtClean="0"/>
              <a:t>… we couldn’t have seen it !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sym typeface="Wingdings"/>
              </a:rPr>
              <a:t>No sensitivity </a:t>
            </a:r>
            <a:r>
              <a:rPr lang="en-US" dirty="0" smtClean="0">
                <a:sym typeface="Wingdings"/>
              </a:rPr>
              <a:t>for </a:t>
            </a:r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his signal (at this rate)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2" y="2470646"/>
            <a:ext cx="4163182" cy="2823307"/>
          </a:xfrm>
          <a:prstGeom prst="rect">
            <a:avLst/>
          </a:prstGeom>
        </p:spPr>
      </p:pic>
      <p:pic>
        <p:nvPicPr>
          <p:cNvPr id="14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0646"/>
            <a:ext cx="4163182" cy="2823307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6311892" y="3458289"/>
            <a:ext cx="1792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in !</a:t>
            </a:r>
            <a:endParaRPr lang="fr-FR" sz="1600" b="1" dirty="0"/>
          </a:p>
        </p:txBody>
      </p:sp>
      <p:pic>
        <p:nvPicPr>
          <p:cNvPr id="16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76" y="2470646"/>
            <a:ext cx="4163182" cy="2823307"/>
          </a:xfrm>
          <a:prstGeom prst="rect">
            <a:avLst/>
          </a:prstGeom>
        </p:spPr>
      </p:pic>
      <p:sp>
        <p:nvSpPr>
          <p:cNvPr id="17" name="ZoneTexte 14"/>
          <p:cNvSpPr txBox="1"/>
          <p:nvPr/>
        </p:nvSpPr>
        <p:spPr>
          <a:xfrm>
            <a:off x="6570405" y="3468058"/>
            <a:ext cx="173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No new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09828"/>
          </a:xfrm>
        </p:spPr>
        <p:txBody>
          <a:bodyPr>
            <a:normAutofit/>
          </a:bodyPr>
          <a:lstStyle/>
          <a:p>
            <a:r>
              <a:rPr lang="en-US" b="1" dirty="0"/>
              <a:t>[Statistical break</a:t>
            </a:r>
            <a:r>
              <a:rPr lang="en-US" b="1" dirty="0" smtClean="0"/>
              <a:t>] Hypothesis test (II)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204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(VI)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8F7-9B70-6B4B-9444-61D6DA67890D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28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77" y="435856"/>
            <a:ext cx="2671023" cy="2128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099899"/>
            <a:ext cx="1924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SUSY vs. LHC</a:t>
            </a:r>
            <a:endParaRPr lang="en-US" sz="20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20" y="3103286"/>
            <a:ext cx="4981765" cy="3378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2767" y="6383916"/>
            <a:ext cx="269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ATLAS-CONF-2016-052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924824"/>
            <a:ext cx="8229600" cy="2540242"/>
          </a:xfrm>
        </p:spPr>
        <p:txBody>
          <a:bodyPr/>
          <a:lstStyle/>
          <a:p>
            <a:r>
              <a:rPr lang="en-US" b="1" dirty="0" smtClean="0"/>
              <a:t>Limits</a:t>
            </a:r>
            <a:r>
              <a:rPr lang="en-US" dirty="0" smtClean="0"/>
              <a:t> set in the mass plane </a:t>
            </a:r>
          </a:p>
          <a:p>
            <a:pPr lvl="1"/>
            <a:r>
              <a:rPr lang="en-US" dirty="0" smtClean="0"/>
              <a:t>Expected and observed agree (too) well </a:t>
            </a:r>
            <a:r>
              <a:rPr lang="en-US" dirty="0" smtClean="0">
                <a:sym typeface="Wingdings"/>
              </a:rPr>
              <a:t>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Optimistic</a:t>
            </a:r>
          </a:p>
          <a:p>
            <a:pPr lvl="1"/>
            <a:r>
              <a:rPr lang="en-US" dirty="0" smtClean="0">
                <a:sym typeface="Wingdings"/>
              </a:rPr>
              <a:t>No hint SUSY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yet</a:t>
            </a:r>
          </a:p>
          <a:p>
            <a:r>
              <a:rPr lang="en-US" b="1" dirty="0" smtClean="0">
                <a:sym typeface="Wingdings"/>
              </a:rPr>
              <a:t>Pessimistic</a:t>
            </a:r>
          </a:p>
          <a:p>
            <a:pPr lvl="1"/>
            <a:r>
              <a:rPr lang="en-US" dirty="0" smtClean="0">
                <a:sym typeface="Wingdings"/>
              </a:rPr>
              <a:t>RIP SUSY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4530536"/>
            <a:ext cx="3444589" cy="1697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ym typeface="Wingdings"/>
              </a:rPr>
              <a:t>Gluinos</a:t>
            </a:r>
            <a:r>
              <a:rPr lang="en-US" dirty="0" smtClean="0">
                <a:sym typeface="Wingdings"/>
              </a:rPr>
              <a:t> (if existing) </a:t>
            </a:r>
            <a:r>
              <a:rPr lang="en-US" b="1" dirty="0" smtClean="0">
                <a:sym typeface="Wingdings"/>
              </a:rPr>
              <a:t>should be heavy </a:t>
            </a:r>
            <a:r>
              <a:rPr lang="is-IS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5257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Supersymmetry</a:t>
            </a:r>
            <a:r>
              <a:rPr lang="en-US" b="1" dirty="0" smtClean="0"/>
              <a:t> (VII)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779"/>
            <a:ext cx="8229600" cy="354848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MANY results in Run 2 </a:t>
            </a:r>
            <a:r>
              <a:rPr lang="en-US" dirty="0" smtClean="0"/>
              <a:t>from ATLAS and CMS </a:t>
            </a:r>
            <a:r>
              <a:rPr lang="is-IS" dirty="0" smtClean="0"/>
              <a:t>… </a:t>
            </a:r>
          </a:p>
          <a:p>
            <a:pPr lvl="1"/>
            <a:r>
              <a:rPr lang="is-IS" b="1" dirty="0" smtClean="0"/>
              <a:t>Not really in favour of SUSY </a:t>
            </a:r>
            <a:r>
              <a:rPr lang="is-IS" b="1" dirty="0" smtClean="0">
                <a:sym typeface="Wingdings"/>
              </a:rPr>
              <a:t></a:t>
            </a:r>
          </a:p>
          <a:p>
            <a:pPr lvl="1"/>
            <a:endParaRPr lang="is-IS" b="1" dirty="0">
              <a:sym typeface="Wingdings"/>
            </a:endParaRPr>
          </a:p>
          <a:p>
            <a:r>
              <a:rPr lang="is-IS" dirty="0" smtClean="0">
                <a:sym typeface="Wingdings"/>
              </a:rPr>
              <a:t>But SUSY can appear in many other ways ... See following talks !</a:t>
            </a:r>
          </a:p>
          <a:p>
            <a:pPr lvl="1"/>
            <a:r>
              <a:rPr lang="en-US" i="1" dirty="0" smtClean="0">
                <a:sym typeface="Wingdings"/>
              </a:rPr>
              <a:t>e</a:t>
            </a:r>
            <a:r>
              <a:rPr lang="is-IS" i="1" dirty="0" smtClean="0">
                <a:sym typeface="Wingdings"/>
              </a:rPr>
              <a:t>.g.</a:t>
            </a:r>
            <a:r>
              <a:rPr lang="is-IS" dirty="0" smtClean="0">
                <a:sym typeface="Wingdings"/>
              </a:rPr>
              <a:t> EW SUSY</a:t>
            </a:r>
          </a:p>
          <a:p>
            <a:endParaRPr lang="is-IS" dirty="0">
              <a:sym typeface="Wingdings"/>
            </a:endParaRPr>
          </a:p>
          <a:p>
            <a:r>
              <a:rPr lang="is-IS" dirty="0" smtClean="0">
                <a:sym typeface="Wingdings"/>
              </a:rPr>
              <a:t>Other scenarios discussed in following talks !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8F7-9B70-6B4B-9444-61D6DA67890D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63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b="0" dirty="0" smtClean="0"/>
              <a:t>New physics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CFE8-4EC2-D449-A505-5C5F29DEB3CE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79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Extra-dimension theories (I)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43E9-B3BC-F449-9F0B-D491966B99FE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86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Extra-dimension theories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968"/>
            <a:ext cx="8686800" cy="508903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43E9-B3BC-F449-9F0B-D491966B99FE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31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47" y="1983601"/>
            <a:ext cx="4666216" cy="26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1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Extra-dimension theories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968"/>
            <a:ext cx="8686800" cy="508903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dimension(s) in which </a:t>
            </a:r>
            <a:r>
              <a:rPr lang="en-US" b="1" dirty="0">
                <a:solidFill>
                  <a:srgbClr val="FF0000"/>
                </a:solidFill>
              </a:rPr>
              <a:t>some interactions </a:t>
            </a:r>
            <a:r>
              <a:rPr lang="en-US" b="1" dirty="0" smtClean="0">
                <a:solidFill>
                  <a:srgbClr val="FF0000"/>
                </a:solidFill>
              </a:rPr>
              <a:t>would propagate </a:t>
            </a:r>
            <a:r>
              <a:rPr lang="en-US" dirty="0" smtClean="0"/>
              <a:t>(gravitation)</a:t>
            </a:r>
          </a:p>
          <a:p>
            <a:pPr lvl="1"/>
            <a:r>
              <a:rPr lang="en-US" i="1" dirty="0" smtClean="0"/>
              <a:t>Gravitation</a:t>
            </a:r>
            <a:endParaRPr lang="en-US" i="1" dirty="0"/>
          </a:p>
          <a:p>
            <a:pPr lvl="2"/>
            <a:r>
              <a:rPr lang="en-US" dirty="0"/>
              <a:t>F</a:t>
            </a:r>
            <a:r>
              <a:rPr lang="en-US" dirty="0" smtClean="0"/>
              <a:t>orce:</a:t>
            </a:r>
          </a:p>
          <a:p>
            <a:pPr marL="548640" lvl="2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200" dirty="0" smtClean="0"/>
          </a:p>
          <a:p>
            <a:pPr lvl="2"/>
            <a:r>
              <a:rPr lang="en-US" dirty="0" smtClean="0"/>
              <a:t>But of course </a:t>
            </a:r>
            <a:r>
              <a:rPr lang="is-IS" dirty="0" smtClean="0"/>
              <a:t>… planet’s orbits are all screwed up ....</a:t>
            </a:r>
            <a:endParaRPr lang="en-US" dirty="0" smtClean="0"/>
          </a:p>
          <a:p>
            <a:pPr lvl="1"/>
            <a:r>
              <a:rPr lang="en-US" dirty="0" smtClean="0"/>
              <a:t>New dimensions need to be </a:t>
            </a:r>
            <a:r>
              <a:rPr lang="en-US" b="1" dirty="0" err="1" smtClean="0">
                <a:solidFill>
                  <a:srgbClr val="FF0000"/>
                </a:solidFill>
              </a:rPr>
              <a:t>compactified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43E9-B3BC-F449-9F0B-D491966B99FE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92" y="2360293"/>
            <a:ext cx="1384208" cy="553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96" y="3491060"/>
            <a:ext cx="1338507" cy="650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810" y="4437857"/>
            <a:ext cx="3617830" cy="20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1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Extra-dimension theories (II)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6944-07FB-1241-8FCD-3CD720FEAB19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92" y="1212294"/>
            <a:ext cx="2298700" cy="207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474" y="1321251"/>
            <a:ext cx="2421227" cy="1879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63485" y="216539"/>
            <a:ext cx="272376" cy="175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12" y="3325907"/>
            <a:ext cx="3654602" cy="321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422" y="4031346"/>
            <a:ext cx="2413278" cy="573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28723" y="495197"/>
            <a:ext cx="1409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i="1" dirty="0" smtClean="0"/>
              <a:t>© S. Calvet</a:t>
            </a:r>
          </a:p>
          <a:p>
            <a:pPr algn="r"/>
            <a:r>
              <a:rPr lang="de-DE" i="1" dirty="0" smtClean="0"/>
              <a:t>JJC 2015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16213" y="3282394"/>
            <a:ext cx="3755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Periodicity conditions on field </a:t>
            </a:r>
            <a:r>
              <a:rPr lang="is-IS" sz="1600" dirty="0" smtClean="0"/>
              <a:t>… </a:t>
            </a:r>
            <a:r>
              <a:rPr lang="is-IS" sz="1600" b="1" dirty="0" smtClean="0"/>
              <a:t>Fourier </a:t>
            </a:r>
            <a:r>
              <a:rPr lang="is-IS" sz="1600" dirty="0" smtClean="0"/>
              <a:t>expansion 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7107367" y="4031346"/>
            <a:ext cx="756922" cy="573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4"/>
          </p:cNvCxnSpPr>
          <p:nvPr/>
        </p:nvCxnSpPr>
        <p:spPr>
          <a:xfrm>
            <a:off x="7485828" y="4605132"/>
            <a:ext cx="242895" cy="474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8495" y="5079764"/>
            <a:ext cx="2009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Kaluza</a:t>
            </a:r>
            <a:r>
              <a:rPr lang="en-US" sz="1600" dirty="0" smtClean="0"/>
              <a:t>-Klein modes</a:t>
            </a:r>
          </a:p>
          <a:p>
            <a:r>
              <a:rPr lang="en-US" sz="1600" dirty="0" smtClean="0"/>
              <a:t>(infinite number)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828" y="5664540"/>
            <a:ext cx="1368900" cy="5583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951" y="3936133"/>
            <a:ext cx="1968781" cy="17284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7849" y="1975465"/>
            <a:ext cx="89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“Flat”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274" y="4494873"/>
            <a:ext cx="1372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“Warped”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627" y="5921087"/>
            <a:ext cx="2736308" cy="29317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46706" y="5853832"/>
            <a:ext cx="502554" cy="4588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7"/>
            <a:endCxn id="31" idx="1"/>
          </p:cNvCxnSpPr>
          <p:nvPr/>
        </p:nvCxnSpPr>
        <p:spPr>
          <a:xfrm flipV="1">
            <a:off x="3175663" y="5436780"/>
            <a:ext cx="309632" cy="484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85295" y="5252114"/>
            <a:ext cx="14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Warp factor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6404" y="1308423"/>
            <a:ext cx="8805108" cy="254591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flipV="1">
            <a:off x="5580696" y="3867170"/>
            <a:ext cx="3500816" cy="26035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632012" y="3822651"/>
            <a:ext cx="3416400" cy="177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1274" y="3936133"/>
            <a:ext cx="5219616" cy="2545919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5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Extra-dimension theories (III)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1045"/>
            <a:ext cx="8229600" cy="506595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Classes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of theories</a:t>
            </a:r>
          </a:p>
          <a:p>
            <a:pPr lvl="1"/>
            <a:r>
              <a:rPr lang="en-US" dirty="0" smtClean="0"/>
              <a:t>Depend on </a:t>
            </a:r>
          </a:p>
          <a:p>
            <a:pPr lvl="2"/>
            <a:r>
              <a:rPr lang="en-US" dirty="0" smtClean="0"/>
              <a:t>number of extra-dimensions: 1 or ≥2</a:t>
            </a:r>
          </a:p>
          <a:p>
            <a:pPr lvl="2"/>
            <a:r>
              <a:rPr lang="en-US" dirty="0" smtClean="0"/>
              <a:t>Topology (flat or warped)</a:t>
            </a:r>
          </a:p>
          <a:p>
            <a:pPr lvl="2"/>
            <a:r>
              <a:rPr lang="en-US" dirty="0" smtClean="0"/>
              <a:t>Fields propagating along new dimensions </a:t>
            </a:r>
          </a:p>
          <a:p>
            <a:pPr lvl="1"/>
            <a:r>
              <a:rPr lang="en-US" b="1" dirty="0" smtClean="0"/>
              <a:t>Lots of combination </a:t>
            </a:r>
            <a:r>
              <a:rPr lang="is-IS" dirty="0" smtClean="0"/>
              <a:t>… leading to different phenomenologies</a:t>
            </a:r>
          </a:p>
          <a:p>
            <a:pPr lvl="1"/>
            <a:endParaRPr lang="is-IS" dirty="0"/>
          </a:p>
          <a:p>
            <a:r>
              <a:rPr lang="is-IS" sz="1800" b="1" i="1" dirty="0" smtClean="0"/>
              <a:t>Example</a:t>
            </a:r>
            <a:r>
              <a:rPr lang="is-IS" sz="1800" i="1" dirty="0" smtClean="0"/>
              <a:t>: mUED (providing dark matter candidate)</a:t>
            </a:r>
          </a:p>
          <a:p>
            <a:pPr lvl="1"/>
            <a:r>
              <a:rPr lang="is-IS" sz="1600" i="1" dirty="0" smtClean="0"/>
              <a:t>No gravity included </a:t>
            </a:r>
            <a:r>
              <a:rPr lang="is-IS" sz="1600" i="1" dirty="0" smtClean="0">
                <a:sym typeface="Wingdings"/>
              </a:rPr>
              <a:t></a:t>
            </a:r>
          </a:p>
          <a:p>
            <a:pPr lvl="1"/>
            <a:r>
              <a:rPr lang="is-IS" sz="1600" i="1" dirty="0" smtClean="0">
                <a:sym typeface="Wingdings"/>
              </a:rPr>
              <a:t>All SM fields propagating </a:t>
            </a:r>
          </a:p>
          <a:p>
            <a:pPr lvl="1"/>
            <a:r>
              <a:rPr lang="is-IS" sz="1600" i="1" dirty="0" smtClean="0">
                <a:sym typeface="Wingdings"/>
              </a:rPr>
              <a:t>KK-parity conserved  dark matter candidate !</a:t>
            </a:r>
          </a:p>
          <a:p>
            <a:pPr lvl="1"/>
            <a:endParaRPr lang="is-IS" i="1" dirty="0">
              <a:sym typeface="Wingdings"/>
            </a:endParaRPr>
          </a:p>
          <a:p>
            <a:r>
              <a:rPr lang="is-IS" b="1" dirty="0" smtClean="0">
                <a:solidFill>
                  <a:srgbClr val="0000FF"/>
                </a:solidFill>
                <a:sym typeface="Wingdings"/>
              </a:rPr>
              <a:t>Heavily looked for at LHC</a:t>
            </a:r>
          </a:p>
          <a:p>
            <a:pPr lvl="1"/>
            <a:r>
              <a:rPr lang="is-IS" dirty="0" smtClean="0">
                <a:sym typeface="Wingdings"/>
              </a:rPr>
              <a:t>KK resonances (ttbar systems, 4tops final states, ...)</a:t>
            </a:r>
          </a:p>
          <a:p>
            <a:pPr lvl="1"/>
            <a:r>
              <a:rPr lang="is-IS" dirty="0" smtClean="0">
                <a:sym typeface="Wingdings"/>
              </a:rPr>
              <a:t>Not hint yet </a:t>
            </a:r>
            <a:endParaRPr lang="is-I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6944-07FB-1241-8FCD-3CD720FEAB19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86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Vector-like quarks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5635"/>
            <a:ext cx="8471911" cy="5298538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  <a:p>
            <a:pPr marL="0" indent="0">
              <a:buNone/>
            </a:pPr>
            <a:endParaRPr lang="en-US" sz="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Different models predict </a:t>
            </a:r>
            <a:r>
              <a:rPr lang="en-US" b="1" dirty="0" smtClean="0">
                <a:solidFill>
                  <a:srgbClr val="000000"/>
                </a:solidFill>
              </a:rPr>
              <a:t>new quark states: </a:t>
            </a:r>
            <a:r>
              <a:rPr lang="en-US" b="1" dirty="0" smtClean="0">
                <a:solidFill>
                  <a:srgbClr val="0000FF"/>
                </a:solidFill>
              </a:rPr>
              <a:t>vector-like quarks </a:t>
            </a:r>
            <a:r>
              <a:rPr lang="en-US" b="1" dirty="0" smtClean="0">
                <a:solidFill>
                  <a:srgbClr val="000000"/>
                </a:solidFill>
              </a:rPr>
              <a:t>(VLQ)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eft-handed (LH) and RH components transformed in same way under SU(2) </a:t>
            </a:r>
          </a:p>
          <a:p>
            <a:pPr lvl="2"/>
            <a:r>
              <a:rPr lang="is-IS" dirty="0" smtClean="0">
                <a:solidFill>
                  <a:srgbClr val="000000"/>
                </a:solidFill>
              </a:rPr>
              <a:t>Mass not coming from the Higgs (gauge invariant mass term)</a:t>
            </a:r>
            <a:endParaRPr lang="en-US" sz="300" dirty="0" smtClean="0">
              <a:solidFill>
                <a:srgbClr val="000000"/>
              </a:solidFill>
            </a:endParaRPr>
          </a:p>
          <a:p>
            <a:pPr lvl="2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8A21-81C8-8B42-8EA1-D5839D0072A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97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15" y="5165956"/>
            <a:ext cx="1580644" cy="1730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Vector-like quarks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5635"/>
            <a:ext cx="8471911" cy="5298538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  <a:p>
            <a:pPr marL="0" indent="0">
              <a:buNone/>
            </a:pPr>
            <a:endParaRPr lang="en-US" sz="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Different models predict </a:t>
            </a:r>
            <a:r>
              <a:rPr lang="en-US" b="1" dirty="0" smtClean="0">
                <a:solidFill>
                  <a:srgbClr val="000000"/>
                </a:solidFill>
              </a:rPr>
              <a:t>new quark states: </a:t>
            </a:r>
            <a:r>
              <a:rPr lang="en-US" b="1" dirty="0" smtClean="0">
                <a:solidFill>
                  <a:srgbClr val="0000FF"/>
                </a:solidFill>
              </a:rPr>
              <a:t>vector-like quarks </a:t>
            </a:r>
            <a:r>
              <a:rPr lang="en-US" b="1" dirty="0" smtClean="0">
                <a:solidFill>
                  <a:srgbClr val="000000"/>
                </a:solidFill>
              </a:rPr>
              <a:t>(VLQ)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eft-handed (LH) and RH components transformed in same way under SU(2) </a:t>
            </a:r>
          </a:p>
          <a:p>
            <a:pPr lvl="2"/>
            <a:r>
              <a:rPr lang="is-IS" dirty="0" smtClean="0">
                <a:solidFill>
                  <a:srgbClr val="000000"/>
                </a:solidFill>
              </a:rPr>
              <a:t>Mass not coming from the Higgs (gauge invariant mass term)</a:t>
            </a:r>
            <a:endParaRPr lang="en-US" sz="3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More details</a:t>
            </a:r>
          </a:p>
          <a:p>
            <a:pPr marL="0" indent="0">
              <a:buNone/>
            </a:pPr>
            <a:endParaRPr lang="en-US" sz="200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VLQ </a:t>
            </a:r>
            <a:r>
              <a:rPr lang="en-US" b="1" dirty="0" smtClean="0">
                <a:solidFill>
                  <a:srgbClr val="FF0000"/>
                </a:solidFill>
              </a:rPr>
              <a:t>mix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with SM quarks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Larger mixing to 3</a:t>
            </a:r>
            <a:r>
              <a:rPr lang="en-US" baseline="30000" dirty="0" smtClean="0">
                <a:solidFill>
                  <a:srgbClr val="000000"/>
                </a:solidFill>
              </a:rPr>
              <a:t>rd</a:t>
            </a:r>
            <a:r>
              <a:rPr lang="en-US" dirty="0" smtClean="0">
                <a:solidFill>
                  <a:srgbClr val="000000"/>
                </a:solidFill>
              </a:rPr>
              <a:t> generation quarks (top / bottom)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VLQ can appear in </a:t>
            </a:r>
            <a:r>
              <a:rPr lang="en-US" b="1" dirty="0" smtClean="0">
                <a:solidFill>
                  <a:srgbClr val="000000"/>
                </a:solidFill>
              </a:rPr>
              <a:t>SU(2) </a:t>
            </a:r>
            <a:r>
              <a:rPr lang="en-US" b="1" dirty="0" err="1" smtClean="0">
                <a:solidFill>
                  <a:srgbClr val="000000"/>
                </a:solidFill>
              </a:rPr>
              <a:t>singlets</a:t>
            </a:r>
            <a:r>
              <a:rPr lang="en-US" b="1" dirty="0" smtClean="0">
                <a:solidFill>
                  <a:srgbClr val="000000"/>
                </a:solidFill>
              </a:rPr>
              <a:t>, doublets or triplets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T, B, T</a:t>
            </a:r>
            <a:r>
              <a:rPr lang="en-US" baseline="30000" dirty="0" smtClean="0">
                <a:solidFill>
                  <a:srgbClr val="000000"/>
                </a:solidFill>
              </a:rPr>
              <a:t>5/3</a:t>
            </a:r>
            <a:r>
              <a:rPr lang="en-US" dirty="0" smtClean="0">
                <a:solidFill>
                  <a:srgbClr val="000000"/>
                </a:solidFill>
              </a:rPr>
              <a:t>, B</a:t>
            </a:r>
            <a:r>
              <a:rPr lang="en-US" baseline="30000" dirty="0" smtClean="0">
                <a:solidFill>
                  <a:srgbClr val="000000"/>
                </a:solidFill>
              </a:rPr>
              <a:t>-4/3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Production</a:t>
            </a:r>
            <a:r>
              <a:rPr lang="en-US" dirty="0" smtClean="0">
                <a:solidFill>
                  <a:srgbClr val="000000"/>
                </a:solidFill>
              </a:rPr>
              <a:t> can be mediated by </a:t>
            </a:r>
            <a:r>
              <a:rPr lang="en-US" b="1" dirty="0" smtClean="0">
                <a:solidFill>
                  <a:srgbClr val="000000"/>
                </a:solidFill>
              </a:rPr>
              <a:t>strong </a:t>
            </a:r>
            <a:r>
              <a:rPr lang="en-US" dirty="0" smtClean="0">
                <a:solidFill>
                  <a:srgbClr val="000000"/>
                </a:solidFill>
              </a:rPr>
              <a:t>or </a:t>
            </a:r>
            <a:r>
              <a:rPr lang="en-US" b="1" dirty="0" smtClean="0">
                <a:solidFill>
                  <a:srgbClr val="000000"/>
                </a:solidFill>
              </a:rPr>
              <a:t>electroweak </a:t>
            </a:r>
            <a:r>
              <a:rPr lang="en-US" dirty="0" smtClean="0">
                <a:solidFill>
                  <a:srgbClr val="000000"/>
                </a:solidFill>
              </a:rPr>
              <a:t>interactions</a:t>
            </a:r>
          </a:p>
          <a:p>
            <a:pPr lvl="2"/>
            <a:r>
              <a:rPr lang="en-US" i="1" dirty="0" smtClean="0">
                <a:solidFill>
                  <a:srgbClr val="000000"/>
                </a:solidFill>
              </a:rPr>
              <a:t>Pair</a:t>
            </a:r>
            <a:r>
              <a:rPr lang="en-US" dirty="0" smtClean="0">
                <a:solidFill>
                  <a:srgbClr val="000000"/>
                </a:solidFill>
              </a:rPr>
              <a:t> production: strong interaction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 dominates for low masses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i="1" dirty="0" smtClean="0">
                <a:solidFill>
                  <a:srgbClr val="000000"/>
                </a:solidFill>
              </a:rPr>
              <a:t>Single</a:t>
            </a:r>
            <a:r>
              <a:rPr lang="en-US" dirty="0" smtClean="0">
                <a:solidFill>
                  <a:srgbClr val="000000"/>
                </a:solidFill>
              </a:rPr>
              <a:t> production: EW interaction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 dominates for high masses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8A21-81C8-8B42-8EA1-D5839D0072A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36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520" y="5374805"/>
            <a:ext cx="1905114" cy="1371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9290" y="5657013"/>
            <a:ext cx="729820" cy="756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15" y="5165956"/>
            <a:ext cx="1580644" cy="1730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Vector-like quarks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5635"/>
            <a:ext cx="8471911" cy="5298538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General idea</a:t>
            </a:r>
          </a:p>
          <a:p>
            <a:pPr marL="0" indent="0">
              <a:buNone/>
            </a:pPr>
            <a:endParaRPr lang="en-US" sz="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Different models predict </a:t>
            </a:r>
            <a:r>
              <a:rPr lang="en-US" b="1" dirty="0" smtClean="0">
                <a:solidFill>
                  <a:srgbClr val="000000"/>
                </a:solidFill>
              </a:rPr>
              <a:t>new quark states: </a:t>
            </a:r>
            <a:r>
              <a:rPr lang="en-US" b="1" dirty="0" smtClean="0">
                <a:solidFill>
                  <a:srgbClr val="0000FF"/>
                </a:solidFill>
              </a:rPr>
              <a:t>vector-like quarks </a:t>
            </a:r>
            <a:r>
              <a:rPr lang="en-US" b="1" dirty="0" smtClean="0">
                <a:solidFill>
                  <a:srgbClr val="000000"/>
                </a:solidFill>
              </a:rPr>
              <a:t>(VLQ)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eft-handed (LH) and RH components transformed in same way under SU(2) </a:t>
            </a:r>
          </a:p>
          <a:p>
            <a:pPr lvl="2"/>
            <a:r>
              <a:rPr lang="is-IS" dirty="0" smtClean="0">
                <a:solidFill>
                  <a:srgbClr val="000000"/>
                </a:solidFill>
              </a:rPr>
              <a:t>Mass not coming from the Higgs (gauge invariant mass term)</a:t>
            </a:r>
            <a:endParaRPr lang="en-US" sz="3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More details</a:t>
            </a:r>
          </a:p>
          <a:p>
            <a:pPr marL="0" indent="0">
              <a:buNone/>
            </a:pPr>
            <a:endParaRPr lang="en-US" sz="200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VLQ </a:t>
            </a:r>
            <a:r>
              <a:rPr lang="en-US" b="1" dirty="0" smtClean="0">
                <a:solidFill>
                  <a:srgbClr val="FF0000"/>
                </a:solidFill>
              </a:rPr>
              <a:t>mix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with SM quarks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Larger mixing to 3</a:t>
            </a:r>
            <a:r>
              <a:rPr lang="en-US" baseline="30000" dirty="0" smtClean="0">
                <a:solidFill>
                  <a:srgbClr val="000000"/>
                </a:solidFill>
              </a:rPr>
              <a:t>rd</a:t>
            </a:r>
            <a:r>
              <a:rPr lang="en-US" dirty="0" smtClean="0">
                <a:solidFill>
                  <a:srgbClr val="000000"/>
                </a:solidFill>
              </a:rPr>
              <a:t> generation quarks (top / bottom)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VLQ can appear in </a:t>
            </a:r>
            <a:r>
              <a:rPr lang="en-US" b="1" dirty="0" smtClean="0">
                <a:solidFill>
                  <a:srgbClr val="000000"/>
                </a:solidFill>
              </a:rPr>
              <a:t>SU(2) </a:t>
            </a:r>
            <a:r>
              <a:rPr lang="en-US" b="1" dirty="0" err="1" smtClean="0">
                <a:solidFill>
                  <a:srgbClr val="000000"/>
                </a:solidFill>
              </a:rPr>
              <a:t>singlets</a:t>
            </a:r>
            <a:r>
              <a:rPr lang="en-US" b="1" dirty="0" smtClean="0">
                <a:solidFill>
                  <a:srgbClr val="000000"/>
                </a:solidFill>
              </a:rPr>
              <a:t>, doublets or triplets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T, B, T</a:t>
            </a:r>
            <a:r>
              <a:rPr lang="en-US" baseline="30000" dirty="0" smtClean="0">
                <a:solidFill>
                  <a:srgbClr val="000000"/>
                </a:solidFill>
              </a:rPr>
              <a:t>5/3</a:t>
            </a:r>
            <a:r>
              <a:rPr lang="en-US" dirty="0" smtClean="0">
                <a:solidFill>
                  <a:srgbClr val="000000"/>
                </a:solidFill>
              </a:rPr>
              <a:t>, B</a:t>
            </a:r>
            <a:r>
              <a:rPr lang="en-US" baseline="30000" dirty="0" smtClean="0">
                <a:solidFill>
                  <a:srgbClr val="000000"/>
                </a:solidFill>
              </a:rPr>
              <a:t>-4/3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Production</a:t>
            </a:r>
            <a:r>
              <a:rPr lang="en-US" dirty="0" smtClean="0">
                <a:solidFill>
                  <a:srgbClr val="000000"/>
                </a:solidFill>
              </a:rPr>
              <a:t> can be mediated by </a:t>
            </a:r>
            <a:r>
              <a:rPr lang="en-US" b="1" dirty="0" smtClean="0">
                <a:solidFill>
                  <a:srgbClr val="000000"/>
                </a:solidFill>
              </a:rPr>
              <a:t>strong </a:t>
            </a:r>
            <a:r>
              <a:rPr lang="en-US" dirty="0" smtClean="0">
                <a:solidFill>
                  <a:srgbClr val="000000"/>
                </a:solidFill>
              </a:rPr>
              <a:t>or </a:t>
            </a:r>
            <a:r>
              <a:rPr lang="en-US" b="1" dirty="0" smtClean="0">
                <a:solidFill>
                  <a:srgbClr val="000000"/>
                </a:solidFill>
              </a:rPr>
              <a:t>electroweak </a:t>
            </a:r>
            <a:r>
              <a:rPr lang="en-US" dirty="0" smtClean="0">
                <a:solidFill>
                  <a:srgbClr val="000000"/>
                </a:solidFill>
              </a:rPr>
              <a:t>interactions</a:t>
            </a:r>
          </a:p>
          <a:p>
            <a:pPr lvl="2"/>
            <a:r>
              <a:rPr lang="en-US" i="1" dirty="0" smtClean="0">
                <a:solidFill>
                  <a:srgbClr val="000000"/>
                </a:solidFill>
              </a:rPr>
              <a:t>Pair</a:t>
            </a:r>
            <a:r>
              <a:rPr lang="en-US" dirty="0" smtClean="0">
                <a:solidFill>
                  <a:srgbClr val="000000"/>
                </a:solidFill>
              </a:rPr>
              <a:t> production: strong interaction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 dominates for low masses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i="1" dirty="0" smtClean="0">
                <a:solidFill>
                  <a:srgbClr val="000000"/>
                </a:solidFill>
              </a:rPr>
              <a:t>Single</a:t>
            </a:r>
            <a:r>
              <a:rPr lang="en-US" dirty="0" smtClean="0">
                <a:solidFill>
                  <a:srgbClr val="000000"/>
                </a:solidFill>
              </a:rPr>
              <a:t> production: EW interaction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 dominates for high masses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Decays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Several are possible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8A21-81C8-8B42-8EA1-D5839D0072A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520" y="5374805"/>
            <a:ext cx="1905114" cy="1371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9290" y="5657013"/>
            <a:ext cx="729820" cy="756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5853780"/>
            <a:ext cx="1809761" cy="863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153" y="5842333"/>
            <a:ext cx="1800439" cy="9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Vector-like quarks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734"/>
            <a:ext cx="8229600" cy="5117266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Typical example</a:t>
            </a:r>
          </a:p>
          <a:p>
            <a:pPr marL="0" indent="0">
              <a:buNone/>
            </a:pPr>
            <a:endParaRPr lang="en-US" sz="300" dirty="0"/>
          </a:p>
          <a:p>
            <a:pPr lvl="1"/>
            <a:r>
              <a:rPr lang="en-US" dirty="0" smtClean="0"/>
              <a:t>TT pair production</a:t>
            </a:r>
          </a:p>
          <a:p>
            <a:pPr lvl="1"/>
            <a:r>
              <a:rPr lang="en-US" dirty="0" smtClean="0"/>
              <a:t>Decay through 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Ht</a:t>
            </a:r>
            <a:r>
              <a:rPr lang="en-US" dirty="0" smtClean="0">
                <a:sym typeface="Wingdings"/>
              </a:rPr>
              <a:t>, T  </a:t>
            </a:r>
            <a:r>
              <a:rPr lang="en-US" dirty="0" err="1" smtClean="0">
                <a:sym typeface="Wingdings"/>
              </a:rPr>
              <a:t>Wb</a:t>
            </a:r>
            <a:r>
              <a:rPr lang="en-US" dirty="0" smtClean="0">
                <a:sym typeface="Wingdings"/>
              </a:rPr>
              <a:t>, T  </a:t>
            </a:r>
            <a:r>
              <a:rPr lang="en-US" dirty="0" err="1" smtClean="0">
                <a:sym typeface="Wingdings"/>
              </a:rPr>
              <a:t>Zt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different final states</a:t>
            </a:r>
          </a:p>
          <a:p>
            <a:pPr lvl="1"/>
            <a:r>
              <a:rPr lang="en-US" dirty="0" smtClean="0">
                <a:sym typeface="Wingdings"/>
              </a:rPr>
              <a:t>Limits set for </a:t>
            </a:r>
            <a:r>
              <a:rPr lang="en-US" b="1" dirty="0" smtClean="0">
                <a:sym typeface="Wingdings"/>
              </a:rPr>
              <a:t>various branching ratios</a:t>
            </a:r>
            <a:endParaRPr lang="en-US" b="1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36BE-0433-734F-985D-0CBEC2A68199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218" y="628556"/>
            <a:ext cx="2973163" cy="1805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2" y="3514785"/>
            <a:ext cx="3545329" cy="2398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85" y="3501957"/>
            <a:ext cx="2055030" cy="1372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501957"/>
            <a:ext cx="230698" cy="1020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028" y="5913562"/>
            <a:ext cx="1544910" cy="3265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3309" y="6233046"/>
            <a:ext cx="269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ATLAS-CONF-2016-104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8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Vector-like quarks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734"/>
            <a:ext cx="8229600" cy="5117266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Typical example</a:t>
            </a:r>
          </a:p>
          <a:p>
            <a:pPr marL="0" indent="0">
              <a:buNone/>
            </a:pPr>
            <a:endParaRPr lang="en-US" sz="300" dirty="0"/>
          </a:p>
          <a:p>
            <a:pPr lvl="1"/>
            <a:r>
              <a:rPr lang="en-US" dirty="0" smtClean="0"/>
              <a:t>TT pair production</a:t>
            </a:r>
          </a:p>
          <a:p>
            <a:pPr lvl="1"/>
            <a:r>
              <a:rPr lang="en-US" dirty="0" smtClean="0"/>
              <a:t>Decay through 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Ht</a:t>
            </a:r>
            <a:r>
              <a:rPr lang="en-US" dirty="0" smtClean="0">
                <a:sym typeface="Wingdings"/>
              </a:rPr>
              <a:t>, T  </a:t>
            </a:r>
            <a:r>
              <a:rPr lang="en-US" dirty="0" err="1" smtClean="0">
                <a:sym typeface="Wingdings"/>
              </a:rPr>
              <a:t>Wb</a:t>
            </a:r>
            <a:r>
              <a:rPr lang="en-US" dirty="0" smtClean="0">
                <a:sym typeface="Wingdings"/>
              </a:rPr>
              <a:t>, T  </a:t>
            </a:r>
            <a:r>
              <a:rPr lang="en-US" dirty="0" err="1" smtClean="0">
                <a:sym typeface="Wingdings"/>
              </a:rPr>
              <a:t>Zt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different final states</a:t>
            </a:r>
          </a:p>
          <a:p>
            <a:pPr lvl="1"/>
            <a:r>
              <a:rPr lang="en-US" dirty="0" smtClean="0">
                <a:sym typeface="Wingdings"/>
              </a:rPr>
              <a:t>Limits set for </a:t>
            </a:r>
            <a:r>
              <a:rPr lang="en-US" b="1" dirty="0" smtClean="0">
                <a:sym typeface="Wingdings"/>
              </a:rPr>
              <a:t>various branching ratios</a:t>
            </a:r>
            <a:endParaRPr lang="en-US" b="1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36BE-0433-734F-985D-0CBEC2A68199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39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218" y="628556"/>
            <a:ext cx="2973163" cy="1805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2" y="3514785"/>
            <a:ext cx="3545329" cy="2398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85" y="3501957"/>
            <a:ext cx="2055030" cy="1372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501957"/>
            <a:ext cx="230698" cy="1020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028" y="5913562"/>
            <a:ext cx="1544910" cy="3265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3309" y="6233046"/>
            <a:ext cx="269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ATLAS-CONF-2016-104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200" y="0"/>
            <a:ext cx="7960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successes (I)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2DE-95FD-0948-A664-63F20B0FB2EF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4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9528"/>
            <a:ext cx="8805471" cy="502747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New Physics motivated </a:t>
            </a:r>
            <a:r>
              <a:rPr lang="en-US" dirty="0" smtClean="0"/>
              <a:t>by limitations of LHC </a:t>
            </a:r>
          </a:p>
          <a:p>
            <a:pPr lvl="1"/>
            <a:r>
              <a:rPr lang="en-US" dirty="0" smtClean="0"/>
              <a:t>Dark matter</a:t>
            </a:r>
          </a:p>
          <a:p>
            <a:pPr lvl="1"/>
            <a:r>
              <a:rPr lang="en-US" dirty="0" smtClean="0"/>
              <a:t>Naturalness problem</a:t>
            </a:r>
          </a:p>
          <a:p>
            <a:pPr lvl="1"/>
            <a:r>
              <a:rPr lang="en-US" dirty="0" smtClean="0"/>
              <a:t>Number of families</a:t>
            </a:r>
          </a:p>
          <a:p>
            <a:pPr lvl="1"/>
            <a:r>
              <a:rPr lang="en-US" dirty="0" smtClean="0"/>
              <a:t>Hierarchy problem</a:t>
            </a:r>
          </a:p>
          <a:p>
            <a:pPr lvl="1"/>
            <a:r>
              <a:rPr lang="is-IS" dirty="0" smtClean="0"/>
              <a:t>…</a:t>
            </a:r>
          </a:p>
          <a:p>
            <a:r>
              <a:rPr lang="is-IS" b="1" dirty="0" smtClean="0"/>
              <a:t>Many models </a:t>
            </a:r>
            <a:r>
              <a:rPr lang="is-IS" dirty="0" smtClean="0"/>
              <a:t>can extend SM and cure some limitatations</a:t>
            </a:r>
          </a:p>
          <a:p>
            <a:pPr lvl="1"/>
            <a:r>
              <a:rPr lang="is-IS" dirty="0" smtClean="0"/>
              <a:t>SUSY, extra-dimensions, vector-like quarks, ...</a:t>
            </a:r>
          </a:p>
          <a:p>
            <a:pPr lvl="1"/>
            <a:r>
              <a:rPr lang="is-IS" b="1" dirty="0">
                <a:solidFill>
                  <a:srgbClr val="FF0000"/>
                </a:solidFill>
              </a:rPr>
              <a:t>N</a:t>
            </a:r>
            <a:r>
              <a:rPr lang="is-IS" b="1" dirty="0" smtClean="0">
                <a:solidFill>
                  <a:srgbClr val="FF0000"/>
                </a:solidFill>
              </a:rPr>
              <a:t>o real hint yet at LHC </a:t>
            </a:r>
            <a:r>
              <a:rPr lang="is-IS" dirty="0" smtClean="0"/>
              <a:t>(despite HUGE number of searches in past months)</a:t>
            </a:r>
          </a:p>
          <a:p>
            <a:endParaRPr lang="is-IS" dirty="0"/>
          </a:p>
          <a:p>
            <a:r>
              <a:rPr lang="is-IS" b="1" dirty="0" smtClean="0"/>
              <a:t>Not all presented today</a:t>
            </a:r>
            <a:r>
              <a:rPr lang="is-IS" dirty="0" smtClean="0"/>
              <a:t> ... (would have needed days and days)</a:t>
            </a:r>
          </a:p>
          <a:p>
            <a:pPr lvl="1"/>
            <a:r>
              <a:rPr lang="is-IS" dirty="0" smtClean="0"/>
              <a:t>But more presented right now !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1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4CD6-9324-7C40-A1E9-65349C01CEBC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445" y="347472"/>
            <a:ext cx="10416845" cy="6510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9889" y="604346"/>
            <a:ext cx="938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Lots of possible</a:t>
            </a:r>
            <a:r>
              <a:rPr lang="en-US" sz="2400" b="1" dirty="0" smtClean="0">
                <a:solidFill>
                  <a:schemeClr val="bg1"/>
                </a:solidFill>
              </a:rPr>
              <a:t> needles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111" y="1242942"/>
            <a:ext cx="924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 so many </a:t>
            </a:r>
            <a:r>
              <a:rPr lang="en-US" sz="2400" b="1" dirty="0" smtClean="0">
                <a:solidFill>
                  <a:srgbClr val="FFFF00"/>
                </a:solidFill>
              </a:rPr>
              <a:t>real haystacks </a:t>
            </a:r>
            <a:r>
              <a:rPr lang="en-US" sz="2400" b="1" dirty="0" smtClean="0">
                <a:solidFill>
                  <a:schemeClr val="bg1"/>
                </a:solidFill>
              </a:rPr>
              <a:t>!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8319">
            <a:off x="3813025" y="1938738"/>
            <a:ext cx="1132248" cy="1497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626" y="2513965"/>
            <a:ext cx="1132248" cy="1497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13" y="3148259"/>
            <a:ext cx="1132248" cy="1497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63209">
            <a:off x="4062858" y="3993834"/>
            <a:ext cx="1132248" cy="1497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5020">
            <a:off x="4797755" y="3645230"/>
            <a:ext cx="1132248" cy="149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10140">
            <a:off x="5482489" y="4582653"/>
            <a:ext cx="1132248" cy="1497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13" y="4519859"/>
            <a:ext cx="1132248" cy="1497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36" y="5268453"/>
            <a:ext cx="1132248" cy="14971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21" y="2480804"/>
            <a:ext cx="1132248" cy="1497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5507">
            <a:off x="2345176" y="3060770"/>
            <a:ext cx="1132248" cy="13941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89644">
            <a:off x="8039907" y="1728966"/>
            <a:ext cx="1132248" cy="1497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63" y="4357579"/>
            <a:ext cx="1132248" cy="1497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22241">
            <a:off x="1546044" y="3167625"/>
            <a:ext cx="1132248" cy="14971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689" y="2717871"/>
            <a:ext cx="1132248" cy="14971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80212">
            <a:off x="7729028" y="4854278"/>
            <a:ext cx="770893" cy="1019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4180">
            <a:off x="2957689" y="4707535"/>
            <a:ext cx="1132248" cy="1497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611" y="2339693"/>
            <a:ext cx="1132248" cy="14971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07521">
            <a:off x="676191" y="4416334"/>
            <a:ext cx="1132248" cy="14971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57182">
            <a:off x="3078912" y="3965120"/>
            <a:ext cx="1132248" cy="1497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730" y="3335231"/>
            <a:ext cx="1132248" cy="1497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0320">
            <a:off x="6447006" y="2006804"/>
            <a:ext cx="1573322" cy="20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42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44564"/>
            <a:ext cx="8229600" cy="4732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AND NOW ?</a:t>
            </a:r>
          </a:p>
          <a:p>
            <a:pPr marL="0" indent="0" algn="ctr">
              <a:buNone/>
            </a:pPr>
            <a:r>
              <a:rPr lang="en-US" sz="6000" b="1" dirty="0" smtClean="0"/>
              <a:t>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0043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617965"/>
            <a:ext cx="8229601" cy="18590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Grand Unification Theories </a:t>
            </a:r>
            <a:r>
              <a:rPr lang="en-US" dirty="0" smtClean="0"/>
              <a:t>(GUT)</a:t>
            </a:r>
          </a:p>
          <a:p>
            <a:pPr lvl="1"/>
            <a:r>
              <a:rPr lang="en-US" dirty="0" smtClean="0"/>
              <a:t>Description of all interactions in context of a single symmetry SO(10)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Inclusion of </a:t>
            </a:r>
            <a:r>
              <a:rPr lang="en-US" b="1" dirty="0" smtClean="0">
                <a:solidFill>
                  <a:srgbClr val="0000FF"/>
                </a:solidFill>
              </a:rPr>
              <a:t>dark matter </a:t>
            </a:r>
            <a:r>
              <a:rPr lang="en-US" dirty="0" smtClean="0"/>
              <a:t>scenarios in </a:t>
            </a:r>
            <a:r>
              <a:rPr lang="en-US" b="1" dirty="0" smtClean="0">
                <a:solidFill>
                  <a:srgbClr val="0000FF"/>
                </a:solidFill>
              </a:rPr>
              <a:t>GUT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43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74" y="543479"/>
            <a:ext cx="6441038" cy="37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156729"/>
            <a:ext cx="8686801" cy="15126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Electroweak SUSY</a:t>
            </a:r>
            <a:r>
              <a:rPr lang="en-US" dirty="0" smtClean="0"/>
              <a:t> (production of electro-</a:t>
            </a:r>
            <a:r>
              <a:rPr lang="en-US" dirty="0" err="1" smtClean="0"/>
              <a:t>weakinos</a:t>
            </a:r>
            <a:r>
              <a:rPr lang="en-US" dirty="0" smtClean="0"/>
              <a:t>) in Higgs final states</a:t>
            </a:r>
          </a:p>
          <a:p>
            <a:pPr lvl="1"/>
            <a:r>
              <a:rPr lang="en-US" b="1" dirty="0" smtClean="0"/>
              <a:t>SUSY’s future</a:t>
            </a:r>
            <a:endParaRPr lang="en-US" sz="800" b="1" dirty="0" smtClean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b="1" dirty="0" smtClean="0"/>
              <a:t>B-tagging </a:t>
            </a:r>
            <a:r>
              <a:rPr lang="en-US" dirty="0" smtClean="0"/>
              <a:t>plays a key role in analysis: performance studies shown !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44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14" y="458028"/>
            <a:ext cx="5433870" cy="4211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472"/>
            <a:ext cx="1571963" cy="18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938657"/>
            <a:ext cx="8686801" cy="173075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Extended Higgs </a:t>
            </a:r>
            <a:r>
              <a:rPr lang="en-US" b="1" dirty="0" smtClean="0"/>
              <a:t>sector (as in MSSM)</a:t>
            </a:r>
            <a:r>
              <a:rPr lang="en-US" dirty="0" smtClean="0"/>
              <a:t> can solve naturalness issue</a:t>
            </a:r>
          </a:p>
          <a:p>
            <a:pPr lvl="1"/>
            <a:r>
              <a:rPr lang="en-US" dirty="0" smtClean="0"/>
              <a:t>2HDM models (additional Higgs doublet) </a:t>
            </a:r>
            <a:r>
              <a:rPr lang="en-US" dirty="0" smtClean="0">
                <a:sym typeface="Wingdings"/>
              </a:rPr>
              <a:t> after EW breaking: 5 Higgs bosons</a:t>
            </a:r>
            <a:endParaRPr lang="en-US" dirty="0" smtClean="0"/>
          </a:p>
          <a:p>
            <a:pPr lvl="1"/>
            <a:r>
              <a:rPr lang="is-IS" dirty="0" smtClean="0"/>
              <a:t>Particular decay to </a:t>
            </a:r>
            <a:r>
              <a:rPr lang="is-IS" b="1" dirty="0" smtClean="0"/>
              <a:t>gamma-gamma </a:t>
            </a:r>
            <a:r>
              <a:rPr lang="is-IS" dirty="0" smtClean="0"/>
              <a:t>is VERY recognizable in ATLAS</a:t>
            </a:r>
          </a:p>
          <a:p>
            <a:pPr lvl="2"/>
            <a:r>
              <a:rPr lang="is-IS" dirty="0" smtClean="0"/>
              <a:t>Predicated at high and low masses </a:t>
            </a:r>
          </a:p>
          <a:p>
            <a:endParaRPr lang="is-I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72"/>
            <a:ext cx="1571963" cy="1886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20" y="393060"/>
            <a:ext cx="7268909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3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938657"/>
            <a:ext cx="8686801" cy="173075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Mono-X signatures very characteristic for indirect DM searches </a:t>
            </a:r>
            <a:endParaRPr lang="en-US" dirty="0" smtClean="0"/>
          </a:p>
          <a:p>
            <a:pPr lvl="1"/>
            <a:r>
              <a:rPr lang="en-US" i="1" dirty="0" smtClean="0"/>
              <a:t>Mono-X</a:t>
            </a:r>
            <a:r>
              <a:rPr lang="en-US" dirty="0" smtClean="0"/>
              <a:t>: X + high MET </a:t>
            </a:r>
          </a:p>
          <a:p>
            <a:pPr lvl="1"/>
            <a:r>
              <a:rPr lang="en-US" dirty="0" smtClean="0"/>
              <a:t>Higgs has interesting decays that make the final state very </a:t>
            </a:r>
            <a:r>
              <a:rPr lang="en-US" dirty="0" err="1" smtClean="0"/>
              <a:t>recognisable</a:t>
            </a:r>
            <a:endParaRPr lang="en-US" dirty="0" smtClean="0"/>
          </a:p>
          <a:p>
            <a:r>
              <a:rPr lang="en-US" dirty="0" smtClean="0"/>
              <a:t>Final state with </a:t>
            </a:r>
            <a:r>
              <a:rPr lang="en-US" b="1" dirty="0" smtClean="0">
                <a:solidFill>
                  <a:srgbClr val="0000FF"/>
                </a:solidFill>
              </a:rPr>
              <a:t>large MET</a:t>
            </a:r>
          </a:p>
          <a:p>
            <a:pPr lvl="1"/>
            <a:r>
              <a:rPr lang="en-US" dirty="0" smtClean="0"/>
              <a:t>Further improvement by using refined MET-related variable  </a:t>
            </a:r>
          </a:p>
          <a:p>
            <a:pPr marL="0" indent="0">
              <a:buNone/>
            </a:pPr>
            <a:endParaRPr lang="is-I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1B36-7019-9F49-A25A-BA87B49684FB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46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72"/>
            <a:ext cx="1571963" cy="1886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13" y="398784"/>
            <a:ext cx="5695229" cy="42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successes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062"/>
            <a:ext cx="8229600" cy="5075938"/>
          </a:xfrm>
        </p:spPr>
        <p:txBody>
          <a:bodyPr/>
          <a:lstStyle/>
          <a:p>
            <a:r>
              <a:rPr lang="en-US" dirty="0" smtClean="0"/>
              <a:t>Not just a formula on a mug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2DE-95FD-0948-A664-63F20B0FB2EF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75" y="2159115"/>
            <a:ext cx="5595729" cy="39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7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successes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062"/>
            <a:ext cx="8229600" cy="5075938"/>
          </a:xfrm>
        </p:spPr>
        <p:txBody>
          <a:bodyPr/>
          <a:lstStyle/>
          <a:p>
            <a:r>
              <a:rPr lang="en-US" dirty="0" smtClean="0"/>
              <a:t>Not just a formula on a mug 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is-IS" dirty="0" smtClean="0"/>
              <a:t>But a </a:t>
            </a:r>
            <a:r>
              <a:rPr lang="is-IS" i="1" dirty="0" smtClean="0"/>
              <a:t>complete theoretical framework </a:t>
            </a:r>
            <a:r>
              <a:rPr lang="is-IS" dirty="0" smtClean="0"/>
              <a:t>to describe </a:t>
            </a:r>
            <a:r>
              <a:rPr lang="is-IS" b="1" dirty="0" smtClean="0">
                <a:solidFill>
                  <a:srgbClr val="0000FF"/>
                </a:solidFill>
              </a:rPr>
              <a:t>elementary particles</a:t>
            </a:r>
            <a:r>
              <a:rPr lang="is-IS" b="1" dirty="0" smtClean="0">
                <a:solidFill>
                  <a:srgbClr val="FF0000"/>
                </a:solidFill>
              </a:rPr>
              <a:t> </a:t>
            </a:r>
            <a:r>
              <a:rPr lang="is-IS" dirty="0" smtClean="0"/>
              <a:t>and </a:t>
            </a:r>
            <a:r>
              <a:rPr lang="is-IS" b="1" dirty="0" smtClean="0">
                <a:solidFill>
                  <a:srgbClr val="FF0000"/>
                </a:solidFill>
              </a:rPr>
              <a:t>interactions</a:t>
            </a:r>
          </a:p>
          <a:p>
            <a:pPr marL="0" indent="0">
              <a:buNone/>
            </a:pPr>
            <a:endParaRPr lang="is-IS" sz="1000" dirty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Gauge bosons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Carry interactions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Fermions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Elementary constituents of matter</a:t>
            </a:r>
          </a:p>
          <a:p>
            <a:pPr lvl="1"/>
            <a:r>
              <a:rPr lang="en-US" dirty="0" smtClean="0"/>
              <a:t>And </a:t>
            </a:r>
            <a:r>
              <a:rPr lang="en-US" b="1" dirty="0" smtClean="0"/>
              <a:t>Higgs</a:t>
            </a:r>
            <a:r>
              <a:rPr lang="en-US" dirty="0" smtClean="0"/>
              <a:t> boson </a:t>
            </a:r>
            <a:r>
              <a:rPr lang="is-IS" dirty="0" smtClean="0"/>
              <a:t>…</a:t>
            </a:r>
          </a:p>
          <a:p>
            <a:pPr lvl="2"/>
            <a:r>
              <a:rPr lang="is-IS" dirty="0" smtClean="0"/>
              <a:t>Manifestation of mechanism through which </a:t>
            </a:r>
          </a:p>
          <a:p>
            <a:pPr marL="548640" lvl="2" indent="0">
              <a:buNone/>
            </a:pPr>
            <a:r>
              <a:rPr lang="is-IS" dirty="0"/>
              <a:t> </a:t>
            </a:r>
            <a:r>
              <a:rPr lang="is-IS" dirty="0" smtClean="0"/>
              <a:t>  particles acquire their masses </a:t>
            </a:r>
          </a:p>
          <a:p>
            <a:pPr lvl="2"/>
            <a:endParaRPr lang="is-IS" dirty="0"/>
          </a:p>
          <a:p>
            <a:r>
              <a:rPr lang="is-IS" dirty="0" smtClean="0"/>
              <a:t>Thouroughly tested @ LHC	</a:t>
            </a:r>
          </a:p>
          <a:p>
            <a:pPr lvl="1"/>
            <a:r>
              <a:rPr lang="is-IS" dirty="0" smtClean="0"/>
              <a:t>And </a:t>
            </a:r>
            <a:r>
              <a:rPr lang="is-IS" b="1" dirty="0" smtClean="0"/>
              <a:t>pretty succesully </a:t>
            </a:r>
            <a:r>
              <a:rPr lang="is-IS" dirty="0" smtClean="0"/>
              <a:t>so far </a:t>
            </a:r>
            <a:r>
              <a:rPr lang="is-IS" sz="2000" b="1" dirty="0" smtClean="0">
                <a:sym typeface="Wingdings"/>
              </a:rPr>
              <a:t> 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5674-454B-D24D-8CD5-1855883B07B6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6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20" y="2819022"/>
            <a:ext cx="3651801" cy="3934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82385" y="2693813"/>
            <a:ext cx="538825" cy="641385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27705" y="2655329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~125 </a:t>
            </a:r>
            <a:r>
              <a:rPr lang="en-US" sz="800" dirty="0" err="1" smtClean="0">
                <a:solidFill>
                  <a:schemeClr val="bg1"/>
                </a:solidFill>
              </a:rPr>
              <a:t>GeV</a:t>
            </a:r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8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6530" y="3128422"/>
            <a:ext cx="446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Higgs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5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successes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062"/>
            <a:ext cx="8229600" cy="5075938"/>
          </a:xfrm>
        </p:spPr>
        <p:txBody>
          <a:bodyPr/>
          <a:lstStyle/>
          <a:p>
            <a:r>
              <a:rPr lang="en-US" dirty="0" smtClean="0"/>
              <a:t>Not just a formula on a mug 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is-IS" dirty="0" smtClean="0"/>
              <a:t>But a </a:t>
            </a:r>
            <a:r>
              <a:rPr lang="is-IS" i="1" dirty="0" smtClean="0"/>
              <a:t>complete theoretical framework </a:t>
            </a:r>
            <a:r>
              <a:rPr lang="is-IS" dirty="0" smtClean="0"/>
              <a:t>to describe </a:t>
            </a:r>
            <a:r>
              <a:rPr lang="is-IS" b="1" dirty="0" smtClean="0">
                <a:solidFill>
                  <a:srgbClr val="0000FF"/>
                </a:solidFill>
              </a:rPr>
              <a:t>elementary particles</a:t>
            </a:r>
            <a:r>
              <a:rPr lang="is-IS" b="1" dirty="0" smtClean="0">
                <a:solidFill>
                  <a:srgbClr val="FF0000"/>
                </a:solidFill>
              </a:rPr>
              <a:t> </a:t>
            </a:r>
            <a:r>
              <a:rPr lang="is-IS" dirty="0" smtClean="0"/>
              <a:t>and </a:t>
            </a:r>
            <a:r>
              <a:rPr lang="is-IS" b="1" dirty="0" smtClean="0">
                <a:solidFill>
                  <a:srgbClr val="FF0000"/>
                </a:solidFill>
              </a:rPr>
              <a:t>interactions</a:t>
            </a:r>
          </a:p>
          <a:p>
            <a:pPr marL="0" indent="0">
              <a:buNone/>
            </a:pPr>
            <a:endParaRPr lang="is-IS" sz="1000" dirty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Gauge bosons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Carry interactions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Fermions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Elementary constituents of matter</a:t>
            </a:r>
          </a:p>
          <a:p>
            <a:pPr lvl="1"/>
            <a:r>
              <a:rPr lang="en-US" dirty="0" smtClean="0"/>
              <a:t>And </a:t>
            </a:r>
            <a:r>
              <a:rPr lang="en-US" b="1" dirty="0" smtClean="0"/>
              <a:t>Higgs</a:t>
            </a:r>
            <a:r>
              <a:rPr lang="en-US" dirty="0" smtClean="0"/>
              <a:t> boson </a:t>
            </a:r>
            <a:r>
              <a:rPr lang="is-IS" dirty="0" smtClean="0"/>
              <a:t>…</a:t>
            </a:r>
          </a:p>
          <a:p>
            <a:pPr lvl="2"/>
            <a:r>
              <a:rPr lang="is-IS" dirty="0" smtClean="0"/>
              <a:t>Manifestation of mechanism through which </a:t>
            </a:r>
          </a:p>
          <a:p>
            <a:pPr marL="548640" lvl="2" indent="0">
              <a:buNone/>
            </a:pPr>
            <a:r>
              <a:rPr lang="is-IS" dirty="0"/>
              <a:t> </a:t>
            </a:r>
            <a:r>
              <a:rPr lang="is-IS" dirty="0" smtClean="0"/>
              <a:t>  particles acquire their masses </a:t>
            </a:r>
          </a:p>
          <a:p>
            <a:pPr lvl="2"/>
            <a:endParaRPr lang="is-IS" dirty="0"/>
          </a:p>
          <a:p>
            <a:r>
              <a:rPr lang="is-IS" dirty="0" smtClean="0"/>
              <a:t>Thouroughly tested @ LHC	</a:t>
            </a:r>
          </a:p>
          <a:p>
            <a:pPr lvl="1"/>
            <a:r>
              <a:rPr lang="is-IS" dirty="0" smtClean="0"/>
              <a:t>And </a:t>
            </a:r>
            <a:r>
              <a:rPr lang="is-IS" b="1" dirty="0" smtClean="0"/>
              <a:t>pretty succesully </a:t>
            </a:r>
            <a:r>
              <a:rPr lang="is-IS" dirty="0" smtClean="0"/>
              <a:t>so far </a:t>
            </a:r>
            <a:r>
              <a:rPr lang="is-IS" sz="2000" b="1" dirty="0" smtClean="0">
                <a:sym typeface="Wingdings"/>
              </a:rPr>
              <a:t> 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5674-454B-D24D-8CD5-1855883B07B6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7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20" y="2819022"/>
            <a:ext cx="3651801" cy="39342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6822" y="1295400"/>
            <a:ext cx="5267598" cy="23861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4" y="1310925"/>
            <a:ext cx="1571691" cy="1508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0961" y="1552139"/>
            <a:ext cx="2870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Top quark is very special </a:t>
            </a:r>
            <a:r>
              <a:rPr lang="is-IS" sz="2000" i="1" dirty="0" smtClean="0"/>
              <a:t>… Heaviest particle in SM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95393" y="2763721"/>
            <a:ext cx="272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Will be back later !!</a:t>
            </a:r>
            <a:endParaRPr lang="en-US" sz="20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76" y="2733974"/>
            <a:ext cx="1508211" cy="9007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82385" y="2693813"/>
            <a:ext cx="538825" cy="641385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27705" y="2655329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~125 </a:t>
            </a:r>
            <a:r>
              <a:rPr lang="en-US" sz="800" dirty="0" err="1" smtClean="0">
                <a:solidFill>
                  <a:schemeClr val="bg1"/>
                </a:solidFill>
              </a:rPr>
              <a:t>GeV</a:t>
            </a:r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8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6530" y="3128422"/>
            <a:ext cx="446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Higgs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9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successes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8685"/>
            <a:ext cx="8229600" cy="5128315"/>
          </a:xfrm>
        </p:spPr>
        <p:txBody>
          <a:bodyPr/>
          <a:lstStyle/>
          <a:p>
            <a:r>
              <a:rPr lang="en-US" dirty="0" smtClean="0"/>
              <a:t>Pretty amazing </a:t>
            </a:r>
            <a:r>
              <a:rPr lang="en-US" b="1" dirty="0" smtClean="0"/>
              <a:t>measurements</a:t>
            </a:r>
            <a:r>
              <a:rPr lang="en-US" dirty="0" smtClean="0"/>
              <a:t> done in ATLAS (same in CMS)</a:t>
            </a:r>
          </a:p>
          <a:p>
            <a:pPr lvl="1"/>
            <a:r>
              <a:rPr lang="en-US" dirty="0" smtClean="0"/>
              <a:t>SM predictions verified over a wide range of cross-section, energies, </a:t>
            </a:r>
            <a:r>
              <a:rPr lang="is-IS" dirty="0" smtClean="0"/>
              <a:t>…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Could the SM be the end of the story 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8EC1-9223-7548-8E9D-4885BD878109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03" y="2936158"/>
            <a:ext cx="5229118" cy="38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6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83099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Standard </a:t>
            </a:r>
            <a:r>
              <a:rPr lang="en-US" b="1" dirty="0"/>
              <a:t>M</a:t>
            </a:r>
            <a:r>
              <a:rPr lang="en-US" b="1" dirty="0" smtClean="0"/>
              <a:t>odel: limitations (I)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2497"/>
            <a:ext cx="8229600" cy="2605847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Dark matter</a:t>
            </a:r>
          </a:p>
          <a:p>
            <a:pPr marL="0" indent="0">
              <a:buNone/>
            </a:pPr>
            <a:endParaRPr lang="en-US" sz="1000" b="1" dirty="0"/>
          </a:p>
          <a:p>
            <a:pPr lvl="1"/>
            <a:r>
              <a:rPr lang="en-US" dirty="0" smtClean="0"/>
              <a:t>Already discussed quite a lot in previous sessions </a:t>
            </a:r>
            <a:r>
              <a:rPr lang="is-IS" dirty="0" smtClean="0"/>
              <a:t>…</a:t>
            </a:r>
          </a:p>
          <a:p>
            <a:pPr marL="0" indent="0">
              <a:buNone/>
            </a:pPr>
            <a:endParaRPr lang="is-IS" sz="1000" dirty="0"/>
          </a:p>
          <a:p>
            <a:pPr lvl="1"/>
            <a:r>
              <a:rPr lang="is-IS" dirty="0" smtClean="0"/>
              <a:t>Astrophysical observations motivate its existence </a:t>
            </a:r>
          </a:p>
          <a:p>
            <a:pPr lvl="2"/>
            <a:r>
              <a:rPr lang="is-IS" dirty="0" smtClean="0"/>
              <a:t>Galaxy rotation velocity: ~ constant for large distance from center</a:t>
            </a:r>
          </a:p>
          <a:p>
            <a:pPr lvl="2"/>
            <a:r>
              <a:rPr lang="is-IS" dirty="0" smtClean="0"/>
              <a:t>Gravitation lensing</a:t>
            </a:r>
          </a:p>
          <a:p>
            <a:pPr lvl="2"/>
            <a:r>
              <a:rPr lang="is-IS" dirty="0" smtClean="0"/>
              <a:t>...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69D3-F420-AC47-A2FC-2DEEEABB4D91}" type="datetime1">
              <a:rPr lang="fr-FR" smtClean="0"/>
              <a:t>09/12/16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Beyond the Standard Model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15BB9-D841-2542-AFD7-A884757CB388}" type="slidenum">
              <a:rPr lang="fr-FR" smtClean="0"/>
              <a:t>9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685"/>
            <a:ext cx="4896876" cy="271926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01622" y="3871238"/>
            <a:ext cx="4142378" cy="2605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Dark matter </a:t>
            </a:r>
            <a:r>
              <a:rPr lang="en-US" b="1" dirty="0" smtClean="0"/>
              <a:t>not described</a:t>
            </a:r>
            <a:r>
              <a:rPr lang="en-US" dirty="0" smtClean="0"/>
              <a:t>/</a:t>
            </a:r>
            <a:r>
              <a:rPr lang="en-US" b="1" dirty="0" smtClean="0"/>
              <a:t>predicted</a:t>
            </a:r>
            <a:r>
              <a:rPr lang="en-US" dirty="0" smtClean="0"/>
              <a:t> in the Standard Model</a:t>
            </a:r>
          </a:p>
          <a:p>
            <a:endParaRPr lang="en-US" sz="1600" i="1" dirty="0"/>
          </a:p>
          <a:p>
            <a:r>
              <a:rPr lang="en-US" sz="1600" i="1" dirty="0" smtClean="0"/>
              <a:t>NB/ Actually, gravitation itself is not included in the Standard Model</a:t>
            </a:r>
            <a:endParaRPr lang="en-US" sz="1600" i="1" dirty="0"/>
          </a:p>
        </p:txBody>
      </p:sp>
      <p:sp>
        <p:nvSpPr>
          <p:cNvPr id="9" name="Rounded Rectangle 8"/>
          <p:cNvSpPr/>
          <p:nvPr/>
        </p:nvSpPr>
        <p:spPr>
          <a:xfrm>
            <a:off x="5426744" y="5644181"/>
            <a:ext cx="3130321" cy="950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See </a:t>
            </a:r>
            <a:r>
              <a:rPr lang="en-US" sz="1600" b="1" dirty="0" err="1" smtClean="0"/>
              <a:t>Julien’s</a:t>
            </a:r>
            <a:r>
              <a:rPr lang="en-US" sz="1600" b="1" dirty="0" smtClean="0"/>
              <a:t> great talk about evidences for Dark Matter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8808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des_IFAE_Refined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Slides_IFAE_Refined.potx</Template>
  <TotalTime>11352</TotalTime>
  <Words>2559</Words>
  <Application>Microsoft Macintosh PowerPoint</Application>
  <PresentationFormat>On-screen Show (4:3)</PresentationFormat>
  <Paragraphs>545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Slides_IFAE_Refined</vt:lpstr>
      <vt:lpstr>Beyond the Standard Model (BSM)  </vt:lpstr>
      <vt:lpstr>Outline</vt:lpstr>
      <vt:lpstr>Why New physics ?</vt:lpstr>
      <vt:lpstr>The Standard Model: successes (I)</vt:lpstr>
      <vt:lpstr>The Standard Model: successes (I)</vt:lpstr>
      <vt:lpstr>The Standard Model: successes (I)</vt:lpstr>
      <vt:lpstr>The Standard Model: successes (I)</vt:lpstr>
      <vt:lpstr>The Standard Model: successes (II)</vt:lpstr>
      <vt:lpstr>The Standard Model: limitations (I)</vt:lpstr>
      <vt:lpstr>The Standard Model: limitations (II)</vt:lpstr>
      <vt:lpstr>The Standard Model: limitations (II)</vt:lpstr>
      <vt:lpstr>New Physics ?</vt:lpstr>
      <vt:lpstr>How to solve these problems ? </vt:lpstr>
      <vt:lpstr>How to solve these problems ? </vt:lpstr>
      <vt:lpstr>How to solve these problems ? </vt:lpstr>
      <vt:lpstr>WHAT To look for ?</vt:lpstr>
      <vt:lpstr>Supersymmetry (I)</vt:lpstr>
      <vt:lpstr>Supersymmetry (II)</vt:lpstr>
      <vt:lpstr>Supersymmetry (II)</vt:lpstr>
      <vt:lpstr>PowerPoint Presentation</vt:lpstr>
      <vt:lpstr>Supersymmetry (III)</vt:lpstr>
      <vt:lpstr>Supersymmetry (IV)</vt:lpstr>
      <vt:lpstr>Supersymmetry (V)</vt:lpstr>
      <vt:lpstr>[Statistical break]</vt:lpstr>
      <vt:lpstr>[Statistical break]</vt:lpstr>
      <vt:lpstr>[Statistical break] Hypothesis test (I)</vt:lpstr>
      <vt:lpstr>[Statistical break] Hypothesis test (II)</vt:lpstr>
      <vt:lpstr>Supersymmetry (VI)</vt:lpstr>
      <vt:lpstr>Supersymmetry (VII)</vt:lpstr>
      <vt:lpstr>Extra-dimension theories (I)</vt:lpstr>
      <vt:lpstr>Extra-dimension theories (I)</vt:lpstr>
      <vt:lpstr>Extra-dimension theories (I)</vt:lpstr>
      <vt:lpstr>Extra-dimension theories (II)</vt:lpstr>
      <vt:lpstr>Extra-dimension theories (III)</vt:lpstr>
      <vt:lpstr>Vector-like quarks (I)</vt:lpstr>
      <vt:lpstr>Vector-like quarks (I)</vt:lpstr>
      <vt:lpstr>Vector-like quarks (I)</vt:lpstr>
      <vt:lpstr>Vector-like quarks (II)</vt:lpstr>
      <vt:lpstr>Vector-like quarks (II)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LPC Clermont Ferrand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Treatment of uncertaintieS</dc:title>
  <dc:creator>Loïc Valéry</dc:creator>
  <cp:lastModifiedBy>Loic Valery</cp:lastModifiedBy>
  <cp:revision>2813</cp:revision>
  <dcterms:created xsi:type="dcterms:W3CDTF">2014-07-09T15:07:35Z</dcterms:created>
  <dcterms:modified xsi:type="dcterms:W3CDTF">2016-12-09T08:17:58Z</dcterms:modified>
</cp:coreProperties>
</file>