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4" r:id="rId2"/>
  </p:sldMasterIdLst>
  <p:notesMasterIdLst>
    <p:notesMasterId r:id="rId22"/>
  </p:notesMasterIdLst>
  <p:sldIdLst>
    <p:sldId id="256" r:id="rId3"/>
    <p:sldId id="257" r:id="rId4"/>
    <p:sldId id="264" r:id="rId5"/>
    <p:sldId id="270" r:id="rId6"/>
    <p:sldId id="271" r:id="rId7"/>
    <p:sldId id="272" r:id="rId8"/>
    <p:sldId id="273" r:id="rId9"/>
    <p:sldId id="285" r:id="rId10"/>
    <p:sldId id="275" r:id="rId11"/>
    <p:sldId id="288" r:id="rId12"/>
    <p:sldId id="286" r:id="rId13"/>
    <p:sldId id="277" r:id="rId14"/>
    <p:sldId id="287" r:id="rId15"/>
    <p:sldId id="278" r:id="rId16"/>
    <p:sldId id="280" r:id="rId17"/>
    <p:sldId id="274" r:id="rId18"/>
    <p:sldId id="283" r:id="rId19"/>
    <p:sldId id="284" r:id="rId20"/>
    <p:sldId id="269" r:id="rId21"/>
  </p:sldIdLst>
  <p:sldSz cx="9144000" cy="6858000" type="screen4x3"/>
  <p:notesSz cx="6797675" cy="99822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53" autoAdjust="0"/>
    <p:restoredTop sz="94660"/>
  </p:normalViewPr>
  <p:slideViewPr>
    <p:cSldViewPr>
      <p:cViewPr varScale="1">
        <p:scale>
          <a:sx n="71" d="100"/>
          <a:sy n="71" d="100"/>
        </p:scale>
        <p:origin x="1302" y="60"/>
      </p:cViewPr>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911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50443" y="0"/>
            <a:ext cx="2945659" cy="499110"/>
          </a:xfrm>
          <a:prstGeom prst="rect">
            <a:avLst/>
          </a:prstGeom>
        </p:spPr>
        <p:txBody>
          <a:bodyPr vert="horz" rtlCol="0"/>
          <a:lstStyle>
            <a:lvl1pPr algn="r">
              <a:defRPr sz="1200"/>
            </a:lvl1pPr>
          </a:lstStyle>
          <a:p>
            <a:fld id="{2447E72A-D913-4DC2-9E0A-E520CE8FCC86}" type="datetimeFigureOut">
              <a:rPr lang="en-US" smtClean="0"/>
              <a:pPr/>
              <a:t>6/14/2016</a:t>
            </a:fld>
            <a:endParaRPr lang="en-US"/>
          </a:p>
        </p:txBody>
      </p:sp>
      <p:sp>
        <p:nvSpPr>
          <p:cNvPr id="4" name="Slide Image Placeholder 3"/>
          <p:cNvSpPr>
            <a:spLocks noGrp="1" noRot="1" noChangeAspect="1"/>
          </p:cNvSpPr>
          <p:nvPr>
            <p:ph type="sldImg" idx="2"/>
          </p:nvPr>
        </p:nvSpPr>
        <p:spPr>
          <a:xfrm>
            <a:off x="903288" y="749300"/>
            <a:ext cx="4991100" cy="3743325"/>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79768" y="4741545"/>
            <a:ext cx="5438140" cy="4491990"/>
          </a:xfrm>
          <a:prstGeom prst="rect">
            <a:avLst/>
          </a:prstGeom>
        </p:spPr>
        <p:txBody>
          <a:bodyPr vert="horz"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81358"/>
            <a:ext cx="2945659" cy="49911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81358"/>
            <a:ext cx="2945659" cy="499110"/>
          </a:xfrm>
          <a:prstGeom prst="rect">
            <a:avLst/>
          </a:prstGeom>
        </p:spPr>
        <p:txBody>
          <a:bodyPr vert="horz" rtlCol="0" anchor="b"/>
          <a:lstStyle>
            <a:lvl1pPr algn="r">
              <a:defRPr sz="1200"/>
            </a:lvl1pPr>
          </a:lstStyle>
          <a:p>
            <a:fld id="{A5D78FC6-CE17-4259-A63C-DDFC12E048FC}" type="slidenum">
              <a:rPr lang="en-US" smtClean="0"/>
              <a:pPr/>
              <a:t>‹Nº›</a:t>
            </a:fld>
            <a:endParaRPr lang="en-US"/>
          </a:p>
        </p:txBody>
      </p:sp>
    </p:spTree>
    <p:extLst>
      <p:ext uri="{BB962C8B-B14F-4D97-AF65-F5344CB8AC3E}">
        <p14:creationId xmlns:p14="http://schemas.microsoft.com/office/powerpoint/2010/main" val="1343552691"/>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A5D78FC6-CE17-4259-A63C-DDFC12E048FC}" type="slidenum">
              <a:rPr lang="en-US" sz="1200" b="0" i="0">
                <a:latin typeface="Calibri"/>
                <a:ea typeface="+mn-ea"/>
                <a:cs typeface="+mn-cs"/>
              </a:rPr>
              <a:pPr algn="r" defTabSz="914400">
                <a:buNone/>
              </a:pPr>
              <a:t>1</a:t>
            </a:fld>
            <a:endParaRPr lang="en-US" sz="1200" b="0" i="0">
              <a:latin typeface="Calibri"/>
              <a:ea typeface="+mn-ea"/>
              <a:cs typeface="+mn-cs"/>
            </a:endParaRPr>
          </a:p>
        </p:txBody>
      </p:sp>
    </p:spTree>
    <p:extLst>
      <p:ext uri="{BB962C8B-B14F-4D97-AF65-F5344CB8AC3E}">
        <p14:creationId xmlns:p14="http://schemas.microsoft.com/office/powerpoint/2010/main" val="1929158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a:buNone/>
            </a:pPr>
            <a:r>
              <a:rPr lang="es-ES_tradnl" sz="1200" b="0" i="0" baseline="0" noProof="1" smtClean="0">
                <a:solidFill>
                  <a:schemeClr val="tx1"/>
                </a:solidFill>
                <a:latin typeface="Calibri"/>
                <a:ea typeface="+mn-ea"/>
                <a:cs typeface="+mn-cs"/>
              </a:rPr>
              <a:t>Diseño de programación para períodos de tiempo/objetivos opcionales. </a:t>
            </a:r>
            <a:endParaRPr lang="es-ES_tradnl" sz="1200" b="0" i="0" baseline="0" noProof="1">
              <a:solidFill>
                <a:schemeClr val="tx1"/>
              </a:solidFill>
              <a:latin typeface="Calibri"/>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A5D78FC6-CE17-4259-A63C-DDFC12E048FC}" type="slidenum">
              <a:rPr lang="en-US" sz="1200" b="0" i="0">
                <a:latin typeface="Calibri"/>
                <a:ea typeface="+mn-ea"/>
                <a:cs typeface="+mn-cs"/>
              </a:rPr>
              <a:pPr algn="r" defTabSz="914400">
                <a:buNone/>
              </a:pPr>
              <a:t>17</a:t>
            </a:fld>
            <a:endParaRPr lang="en-US" sz="1200" b="0" i="0">
              <a:latin typeface="Calibri"/>
              <a:ea typeface="+mn-ea"/>
              <a:cs typeface="+mn-cs"/>
            </a:endParaRPr>
          </a:p>
        </p:txBody>
      </p:sp>
    </p:spTree>
    <p:extLst>
      <p:ext uri="{BB962C8B-B14F-4D97-AF65-F5344CB8AC3E}">
        <p14:creationId xmlns:p14="http://schemas.microsoft.com/office/powerpoint/2010/main" val="723722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a:buNone/>
            </a:pPr>
            <a:r>
              <a:rPr lang="es-ES_tradnl" sz="1200" b="0" i="0" noProof="1" smtClean="0">
                <a:solidFill>
                  <a:schemeClr val="tx1"/>
                </a:solidFill>
                <a:latin typeface="Calibri"/>
                <a:ea typeface="+mn-ea"/>
                <a:cs typeface="+mn-cs"/>
              </a:rPr>
              <a:t>Conclusión del curso,</a:t>
            </a:r>
            <a:r>
              <a:rPr lang="es-ES_tradnl" sz="1200" b="0" i="0" baseline="0" noProof="1" smtClean="0">
                <a:solidFill>
                  <a:schemeClr val="tx1"/>
                </a:solidFill>
                <a:latin typeface="Calibri"/>
                <a:ea typeface="+mn-ea"/>
                <a:cs typeface="+mn-cs"/>
              </a:rPr>
              <a:t> la clase, etc. </a:t>
            </a:r>
            <a:endParaRPr lang="es-ES_tradnl" sz="1200" b="0" i="0" baseline="0" noProof="1">
              <a:solidFill>
                <a:schemeClr val="tx1"/>
              </a:solidFill>
              <a:latin typeface="Calibri"/>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A5D78FC6-CE17-4259-A63C-DDFC12E048FC}" type="slidenum">
              <a:rPr lang="en-US" sz="1200" b="0" i="0">
                <a:latin typeface="Calibri"/>
                <a:ea typeface="+mn-ea"/>
                <a:cs typeface="+mn-cs"/>
              </a:rPr>
              <a:pPr algn="r" defTabSz="914400">
                <a:buNone/>
              </a:pPr>
              <a:t>19</a:t>
            </a:fld>
            <a:endParaRPr lang="en-US" sz="1200" b="0" i="0">
              <a:latin typeface="Calibri"/>
              <a:ea typeface="+mn-ea"/>
              <a:cs typeface="+mn-cs"/>
            </a:endParaRPr>
          </a:p>
        </p:txBody>
      </p:sp>
    </p:spTree>
    <p:extLst>
      <p:ext uri="{BB962C8B-B14F-4D97-AF65-F5344CB8AC3E}">
        <p14:creationId xmlns:p14="http://schemas.microsoft.com/office/powerpoint/2010/main" val="3765868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a:buNone/>
            </a:pPr>
            <a:r>
              <a:rPr lang="es-ES_tradnl" sz="1200" b="0" i="0" noProof="1" smtClean="0">
                <a:solidFill>
                  <a:schemeClr val="tx1"/>
                </a:solidFill>
                <a:latin typeface="Calibri"/>
                <a:ea typeface="+mn-ea"/>
                <a:cs typeface="+mn-cs"/>
              </a:rPr>
              <a:t>Detalles introductorios del </a:t>
            </a:r>
            <a:r>
              <a:rPr lang="es-ES_tradnl" sz="1200" b="0" i="0" baseline="0" noProof="1" smtClean="0">
                <a:solidFill>
                  <a:schemeClr val="tx1"/>
                </a:solidFill>
                <a:latin typeface="Calibri"/>
                <a:ea typeface="+mn-ea"/>
                <a:cs typeface="+mn-cs"/>
              </a:rPr>
              <a:t> c</a:t>
            </a:r>
            <a:r>
              <a:rPr lang="es-ES_tradnl" sz="1200" b="0" i="0" noProof="1" smtClean="0">
                <a:solidFill>
                  <a:schemeClr val="tx1"/>
                </a:solidFill>
                <a:latin typeface="Calibri"/>
                <a:ea typeface="+mn-ea"/>
                <a:cs typeface="+mn-cs"/>
              </a:rPr>
              <a:t>urso </a:t>
            </a:r>
            <a:r>
              <a:rPr lang="es-ES_tradnl" sz="1200" b="0" i="0" baseline="0" noProof="1" smtClean="0">
                <a:solidFill>
                  <a:schemeClr val="tx1"/>
                </a:solidFill>
                <a:latin typeface="Calibri"/>
                <a:ea typeface="+mn-ea"/>
                <a:cs typeface="+mn-cs"/>
              </a:rPr>
              <a:t>y/o libros/materiales necesarios para una clase/proyecto.</a:t>
            </a:r>
            <a:endParaRPr lang="es-ES_tradnl" sz="1200" b="0" i="0" baseline="0" noProof="1">
              <a:solidFill>
                <a:schemeClr val="tx1"/>
              </a:solidFill>
              <a:latin typeface="Calibri"/>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A5D78FC6-CE17-4259-A63C-DDFC12E048FC}" type="slidenum">
              <a:rPr lang="en-US" sz="1200" b="0" i="0">
                <a:latin typeface="Calibri"/>
                <a:ea typeface="+mn-ea"/>
                <a:cs typeface="+mn-cs"/>
              </a:rPr>
              <a:pPr algn="r" defTabSz="914400">
                <a:buNone/>
              </a:pPr>
              <a:t>2</a:t>
            </a:fld>
            <a:endParaRPr lang="en-US" sz="1200" b="0" i="0">
              <a:latin typeface="Calibri"/>
              <a:ea typeface="+mn-ea"/>
              <a:cs typeface="+mn-cs"/>
            </a:endParaRPr>
          </a:p>
        </p:txBody>
      </p:sp>
    </p:spTree>
    <p:extLst>
      <p:ext uri="{BB962C8B-B14F-4D97-AF65-F5344CB8AC3E}">
        <p14:creationId xmlns:p14="http://schemas.microsoft.com/office/powerpoint/2010/main" val="1404497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a:buNone/>
            </a:pPr>
            <a:r>
              <a:rPr lang="es-ES_tradnl" sz="1200" b="0" i="0" baseline="0" noProof="1" smtClean="0">
                <a:solidFill>
                  <a:schemeClr val="tx1"/>
                </a:solidFill>
                <a:latin typeface="Calibri"/>
                <a:ea typeface="+mn-ea"/>
                <a:cs typeface="+mn-cs"/>
              </a:rPr>
              <a:t>Diseño de programación para períodos de tiempo/objetivos opcionales. </a:t>
            </a:r>
            <a:endParaRPr lang="es-ES_tradnl" sz="1200" b="0" i="0" baseline="0" noProof="1">
              <a:solidFill>
                <a:schemeClr val="tx1"/>
              </a:solidFill>
              <a:latin typeface="Calibri"/>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A5D78FC6-CE17-4259-A63C-DDFC12E048FC}" type="slidenum">
              <a:rPr lang="en-US" sz="1200" b="0" i="0">
                <a:latin typeface="Calibri"/>
                <a:ea typeface="+mn-ea"/>
                <a:cs typeface="+mn-cs"/>
              </a:rPr>
              <a:pPr algn="r" defTabSz="914400">
                <a:buNone/>
              </a:pPr>
              <a:t>3</a:t>
            </a:fld>
            <a:endParaRPr lang="en-US" sz="1200" b="0" i="0">
              <a:latin typeface="Calibri"/>
              <a:ea typeface="+mn-ea"/>
              <a:cs typeface="+mn-cs"/>
            </a:endParaRPr>
          </a:p>
        </p:txBody>
      </p:sp>
    </p:spTree>
    <p:extLst>
      <p:ext uri="{BB962C8B-B14F-4D97-AF65-F5344CB8AC3E}">
        <p14:creationId xmlns:p14="http://schemas.microsoft.com/office/powerpoint/2010/main" val="1115396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a:buNone/>
            </a:pPr>
            <a:r>
              <a:rPr lang="es-ES_tradnl" sz="1200" b="0" i="0" baseline="0" noProof="1" smtClean="0">
                <a:solidFill>
                  <a:schemeClr val="tx1"/>
                </a:solidFill>
                <a:latin typeface="Calibri"/>
                <a:ea typeface="+mn-ea"/>
                <a:cs typeface="+mn-cs"/>
              </a:rPr>
              <a:t>Diseño de programación para períodos de tiempo/objetivos opcionales. </a:t>
            </a:r>
            <a:endParaRPr lang="es-ES_tradnl" sz="1200" b="0" i="0" baseline="0" noProof="1">
              <a:solidFill>
                <a:schemeClr val="tx1"/>
              </a:solidFill>
              <a:latin typeface="Calibri"/>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A5D78FC6-CE17-4259-A63C-DDFC12E048FC}" type="slidenum">
              <a:rPr lang="en-US" sz="1200" b="0" i="0">
                <a:latin typeface="Calibri"/>
                <a:ea typeface="+mn-ea"/>
                <a:cs typeface="+mn-cs"/>
              </a:rPr>
              <a:pPr algn="r" defTabSz="914400">
                <a:buNone/>
              </a:pPr>
              <a:t>4</a:t>
            </a:fld>
            <a:endParaRPr lang="en-US" sz="1200" b="0" i="0">
              <a:latin typeface="Calibri"/>
              <a:ea typeface="+mn-ea"/>
              <a:cs typeface="+mn-cs"/>
            </a:endParaRPr>
          </a:p>
        </p:txBody>
      </p:sp>
    </p:spTree>
    <p:extLst>
      <p:ext uri="{BB962C8B-B14F-4D97-AF65-F5344CB8AC3E}">
        <p14:creationId xmlns:p14="http://schemas.microsoft.com/office/powerpoint/2010/main" val="4150854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a:buNone/>
            </a:pPr>
            <a:r>
              <a:rPr lang="es-ES_tradnl" sz="1200" b="0" i="0" baseline="0" noProof="1" smtClean="0">
                <a:solidFill>
                  <a:schemeClr val="tx1"/>
                </a:solidFill>
                <a:latin typeface="Calibri"/>
                <a:ea typeface="+mn-ea"/>
                <a:cs typeface="+mn-cs"/>
              </a:rPr>
              <a:t>Diseño de programación para períodos de tiempo/objetivos opcionales. </a:t>
            </a:r>
            <a:endParaRPr lang="es-ES_tradnl" sz="1200" b="0" i="0" baseline="0" noProof="1">
              <a:solidFill>
                <a:schemeClr val="tx1"/>
              </a:solidFill>
              <a:latin typeface="Calibri"/>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A5D78FC6-CE17-4259-A63C-DDFC12E048FC}" type="slidenum">
              <a:rPr lang="en-US" sz="1200" b="0" i="0">
                <a:latin typeface="Calibri"/>
                <a:ea typeface="+mn-ea"/>
                <a:cs typeface="+mn-cs"/>
              </a:rPr>
              <a:pPr algn="r" defTabSz="914400">
                <a:buNone/>
              </a:pPr>
              <a:t>5</a:t>
            </a:fld>
            <a:endParaRPr lang="en-US" sz="1200" b="0" i="0">
              <a:latin typeface="Calibri"/>
              <a:ea typeface="+mn-ea"/>
              <a:cs typeface="+mn-cs"/>
            </a:endParaRPr>
          </a:p>
        </p:txBody>
      </p:sp>
    </p:spTree>
    <p:extLst>
      <p:ext uri="{BB962C8B-B14F-4D97-AF65-F5344CB8AC3E}">
        <p14:creationId xmlns:p14="http://schemas.microsoft.com/office/powerpoint/2010/main" val="2077666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a:buNone/>
            </a:pPr>
            <a:r>
              <a:rPr lang="es-ES_tradnl" sz="1200" b="0" i="0" baseline="0" noProof="1" smtClean="0">
                <a:solidFill>
                  <a:schemeClr val="tx1"/>
                </a:solidFill>
                <a:latin typeface="Calibri"/>
                <a:ea typeface="+mn-ea"/>
                <a:cs typeface="+mn-cs"/>
              </a:rPr>
              <a:t>Diseño de programación para períodos de tiempo/objetivos opcionales. </a:t>
            </a:r>
            <a:endParaRPr lang="es-ES_tradnl" sz="1200" b="0" i="0" baseline="0" noProof="1">
              <a:solidFill>
                <a:schemeClr val="tx1"/>
              </a:solidFill>
              <a:latin typeface="Calibri"/>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A5D78FC6-CE17-4259-A63C-DDFC12E048FC}" type="slidenum">
              <a:rPr lang="en-US" sz="1200" b="0" i="0">
                <a:latin typeface="Calibri"/>
                <a:ea typeface="+mn-ea"/>
                <a:cs typeface="+mn-cs"/>
              </a:rPr>
              <a:pPr algn="r" defTabSz="914400">
                <a:buNone/>
              </a:pPr>
              <a:t>6</a:t>
            </a:fld>
            <a:endParaRPr lang="en-US" sz="1200" b="0" i="0">
              <a:latin typeface="Calibri"/>
              <a:ea typeface="+mn-ea"/>
              <a:cs typeface="+mn-cs"/>
            </a:endParaRPr>
          </a:p>
        </p:txBody>
      </p:sp>
    </p:spTree>
    <p:extLst>
      <p:ext uri="{BB962C8B-B14F-4D97-AF65-F5344CB8AC3E}">
        <p14:creationId xmlns:p14="http://schemas.microsoft.com/office/powerpoint/2010/main" val="1615888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a:buNone/>
            </a:pPr>
            <a:r>
              <a:rPr lang="es-ES_tradnl" sz="1200" b="0" i="0" baseline="0" noProof="1" smtClean="0">
                <a:solidFill>
                  <a:schemeClr val="tx1"/>
                </a:solidFill>
                <a:latin typeface="Calibri"/>
                <a:ea typeface="+mn-ea"/>
                <a:cs typeface="+mn-cs"/>
              </a:rPr>
              <a:t>Diseño de programación para períodos de tiempo/objetivos opcionales. </a:t>
            </a:r>
            <a:endParaRPr lang="es-ES_tradnl" sz="1200" b="0" i="0" baseline="0" noProof="1">
              <a:solidFill>
                <a:schemeClr val="tx1"/>
              </a:solidFill>
              <a:latin typeface="Calibri"/>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A5D78FC6-CE17-4259-A63C-DDFC12E048FC}" type="slidenum">
              <a:rPr lang="en-US" sz="1200" b="0" i="0">
                <a:latin typeface="Calibri"/>
                <a:ea typeface="+mn-ea"/>
                <a:cs typeface="+mn-cs"/>
              </a:rPr>
              <a:pPr algn="r" defTabSz="914400">
                <a:buNone/>
              </a:pPr>
              <a:t>7</a:t>
            </a:fld>
            <a:endParaRPr lang="en-US" sz="1200" b="0" i="0">
              <a:latin typeface="Calibri"/>
              <a:ea typeface="+mn-ea"/>
              <a:cs typeface="+mn-cs"/>
            </a:endParaRPr>
          </a:p>
        </p:txBody>
      </p:sp>
    </p:spTree>
    <p:extLst>
      <p:ext uri="{BB962C8B-B14F-4D97-AF65-F5344CB8AC3E}">
        <p14:creationId xmlns:p14="http://schemas.microsoft.com/office/powerpoint/2010/main" val="1979377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a:buNone/>
            </a:pPr>
            <a:r>
              <a:rPr lang="es-ES_tradnl" sz="1200" b="0" i="0" baseline="0" noProof="1" smtClean="0">
                <a:solidFill>
                  <a:schemeClr val="tx1"/>
                </a:solidFill>
                <a:latin typeface="Calibri"/>
                <a:ea typeface="+mn-ea"/>
                <a:cs typeface="+mn-cs"/>
              </a:rPr>
              <a:t>Diseño de programación para períodos de tiempo/objetivos opcionales. </a:t>
            </a:r>
            <a:endParaRPr lang="es-ES_tradnl" sz="1200" b="0" i="0" baseline="0" noProof="1">
              <a:solidFill>
                <a:schemeClr val="tx1"/>
              </a:solidFill>
              <a:latin typeface="Calibri"/>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A5D78FC6-CE17-4259-A63C-DDFC12E048FC}" type="slidenum">
              <a:rPr lang="en-US" sz="1200" b="0" i="0">
                <a:latin typeface="Calibri"/>
                <a:ea typeface="+mn-ea"/>
                <a:cs typeface="+mn-cs"/>
              </a:rPr>
              <a:pPr algn="r" defTabSz="914400">
                <a:buNone/>
              </a:pPr>
              <a:t>8</a:t>
            </a:fld>
            <a:endParaRPr lang="en-US" sz="1200" b="0" i="0">
              <a:latin typeface="Calibri"/>
              <a:ea typeface="+mn-ea"/>
              <a:cs typeface="+mn-cs"/>
            </a:endParaRPr>
          </a:p>
        </p:txBody>
      </p:sp>
    </p:spTree>
    <p:extLst>
      <p:ext uri="{BB962C8B-B14F-4D97-AF65-F5344CB8AC3E}">
        <p14:creationId xmlns:p14="http://schemas.microsoft.com/office/powerpoint/2010/main" val="3834251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a:buNone/>
            </a:pPr>
            <a:r>
              <a:rPr lang="es-ES_tradnl" sz="1200" b="0" i="0" baseline="0" noProof="1" smtClean="0">
                <a:solidFill>
                  <a:schemeClr val="tx1"/>
                </a:solidFill>
                <a:latin typeface="Calibri"/>
                <a:ea typeface="+mn-ea"/>
                <a:cs typeface="+mn-cs"/>
              </a:rPr>
              <a:t>Diseño de programación para períodos de tiempo/objetivos opcionales. </a:t>
            </a:r>
            <a:endParaRPr lang="es-ES_tradnl" sz="1200" b="0" i="0" baseline="0" noProof="1">
              <a:solidFill>
                <a:schemeClr val="tx1"/>
              </a:solidFill>
              <a:latin typeface="Calibri"/>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A5D78FC6-CE17-4259-A63C-DDFC12E048FC}" type="slidenum">
              <a:rPr lang="en-US" sz="1200" b="0" i="0">
                <a:latin typeface="Calibri"/>
                <a:ea typeface="+mn-ea"/>
                <a:cs typeface="+mn-cs"/>
              </a:rPr>
              <a:pPr algn="r" defTabSz="914400">
                <a:buNone/>
              </a:pPr>
              <a:t>16</a:t>
            </a:fld>
            <a:endParaRPr lang="en-US" sz="1200" b="0" i="0">
              <a:latin typeface="Calibri"/>
              <a:ea typeface="+mn-ea"/>
              <a:cs typeface="+mn-cs"/>
            </a:endParaRPr>
          </a:p>
        </p:txBody>
      </p:sp>
    </p:spTree>
    <p:extLst>
      <p:ext uri="{BB962C8B-B14F-4D97-AF65-F5344CB8AC3E}">
        <p14:creationId xmlns:p14="http://schemas.microsoft.com/office/powerpoint/2010/main" val="41112420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blipFill dpi="0" rotWithShape="1">
          <a:blip r:embed="rId2" cstate="print">
            <a:duotone>
              <a:schemeClr val="bg2">
                <a:shade val="45000"/>
                <a:satMod val="135000"/>
              </a:schemeClr>
              <a:prstClr val="white"/>
            </a:duotone>
            <a:lum/>
          </a:blip>
          <a:srcRect/>
          <a:stretch>
            <a:fillRect r="-20000"/>
          </a:stretch>
        </a:blip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s-ES" smtClean="0"/>
              <a:t>Haga clic para modificar el estilo de título del patrón</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dirty="0"/>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a:fld id="{4A0F8AD5-24C8-435E-8992-AE55770F2986}" type="datetime8">
              <a:rPr lang="en-US" smtClean="0"/>
              <a:t>6/14/2016 12:32 PM</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a:endParaRPr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72AC53DF-4216-466D-99A7-94400E6C2A25}" type="slidenum">
              <a:rPr lang="en-US" smtClean="0"/>
              <a:pPr/>
              <a:t>‹Nº›</a:t>
            </a:fld>
            <a:endParaRPr lang="en-US" dirty="0">
              <a:solidFill>
                <a:schemeClr val="tx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44926CA-C8CE-4154-A544-28D447183038}" type="datetime8">
              <a:rPr lang="en-US" smtClean="0">
                <a:solidFill>
                  <a:schemeClr val="tx2"/>
                </a:solidFill>
              </a:rPr>
              <a:t>6/14/2016 12:32 PM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C53DF-4216-466D-99A7-94400E6C2A25}" type="slidenum">
              <a:rPr lang="en-US" sz="1200" smtClean="0">
                <a:solidFill>
                  <a:schemeClr val="tx2"/>
                </a:solidFill>
              </a: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6553200" y="6248402"/>
            <a:ext cx="2209800" cy="365125"/>
          </a:xfrm>
        </p:spPr>
        <p:txBody>
          <a:bodyPr/>
          <a:lstStyle/>
          <a:p>
            <a:fld id="{58142A13-0D92-4C72-B829-39D1F9075FA2}" type="datetime8">
              <a:rPr lang="en-US" smtClean="0">
                <a:solidFill>
                  <a:schemeClr val="tx2"/>
                </a:solidFill>
              </a:rPr>
              <a:t>6/14/2016 12:32 PM</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72AC53DF-4216-466D-99A7-94400E6C2A25}" type="slidenum">
              <a:rPr lang="en-US" sz="1200" smtClean="0">
                <a:solidFill>
                  <a:schemeClr val="tx2"/>
                </a:solidFill>
              </a:rPr>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s-ES" smtClean="0"/>
              <a:t>Haga clic para modificar el estilo de título del patrón</a:t>
            </a:r>
            <a:endParaRPr lang="en-US" dirty="0"/>
          </a:p>
        </p:txBody>
      </p:sp>
      <p:sp>
        <p:nvSpPr>
          <p:cNvPr id="4" name="Date Placeholder 3"/>
          <p:cNvSpPr>
            <a:spLocks noGrp="1"/>
          </p:cNvSpPr>
          <p:nvPr>
            <p:ph type="dt" sz="half" idx="10"/>
          </p:nvPr>
        </p:nvSpPr>
        <p:spPr/>
        <p:txBody>
          <a:bodyPr/>
          <a:lstStyle/>
          <a:p>
            <a:fld id="{D9A79400-EA8D-4C7E-9C62-954EE70E91E3}" type="datetime8">
              <a:rPr lang="en-US" smtClean="0"/>
              <a:t>6/14/2016 12:32 PM</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‹Nº›</a:t>
            </a:fld>
            <a:endParaRPr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s-ES" smtClean="0"/>
              <a:t>Haga clic para modificar el estilo de título del patrón</a:t>
            </a:r>
            <a:endParaRPr lang="en-US" dirty="0"/>
          </a:p>
        </p:txBody>
      </p:sp>
      <p:sp>
        <p:nvSpPr>
          <p:cNvPr id="12" name="Date Placeholder 11"/>
          <p:cNvSpPr>
            <a:spLocks noGrp="1"/>
          </p:cNvSpPr>
          <p:nvPr>
            <p:ph type="dt" sz="half" idx="10"/>
          </p:nvPr>
        </p:nvSpPr>
        <p:spPr/>
        <p:txBody>
          <a:bodyPr/>
          <a:lstStyle/>
          <a:p>
            <a:fld id="{F26EAE48-C3D4-43E5-8D2E-63C5B51C51E0}" type="datetime8">
              <a:rPr lang="en-US" smtClean="0"/>
              <a:t>6/14/2016 12:32 PM</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a:fld id="{1AD93096-5B34-4342-9326-69289CEAE4C2}" type="slidenum">
              <a:rPr lang="en-US" smtClean="0"/>
              <a:pPr algn="ctr"/>
              <a:t>‹Nº›</a:t>
            </a:fld>
            <a:endParaRPr lang="en-US" sz="2400" dirty="0">
              <a:solidFill>
                <a:srgbClr val="FFFFFF"/>
              </a:solidFill>
            </a:endParaRPr>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2"/>
          </p:nvPr>
        </p:nvSpPr>
        <p:spPr>
          <a:xfrm>
            <a:off x="4844901" y="1589567"/>
            <a:ext cx="38862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8" name="Date Placeholder 7"/>
          <p:cNvSpPr>
            <a:spLocks noGrp="1"/>
          </p:cNvSpPr>
          <p:nvPr>
            <p:ph type="dt" sz="half" idx="15"/>
          </p:nvPr>
        </p:nvSpPr>
        <p:spPr/>
        <p:txBody>
          <a:bodyPr rtlCol="0"/>
          <a:lstStyle/>
          <a:p>
            <a:fld id="{0CC2663E-6D5E-4055-A9A8-0568682D5EFC}" type="datetime8">
              <a:rPr lang="en-US" smtClean="0"/>
              <a:t>6/14/2016 12:32 PM</a:t>
            </a:fld>
            <a:endParaRPr lang="en-US"/>
          </a:p>
        </p:txBody>
      </p:sp>
      <p:sp>
        <p:nvSpPr>
          <p:cNvPr id="10" name="Slide Number Placeholder 9"/>
          <p:cNvSpPr>
            <a:spLocks noGrp="1"/>
          </p:cNvSpPr>
          <p:nvPr>
            <p:ph type="sldNum" sz="quarter" idx="16"/>
          </p:nvPr>
        </p:nvSpPr>
        <p:spPr/>
        <p:txBody>
          <a:bodyPr rtlCol="0"/>
          <a:lstStyle/>
          <a:p>
            <a:pPr algn="ctr"/>
            <a:fld id="{1AD93096-5B34-4342-9326-69289CEAE4C2}" type="slidenum">
              <a:rPr lang="en-US" smtClean="0"/>
              <a:pPr algn="ctr"/>
              <a:t>‹Nº›</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lang="es-ES" smtClean="0"/>
              <a:t>Haga clic para modificar el estilo de título del patrón</a:t>
            </a:r>
            <a:endParaRPr lang="en-US" dirty="0"/>
          </a:p>
        </p:txBody>
      </p:sp>
      <p:sp>
        <p:nvSpPr>
          <p:cNvPr id="11" name="Content Placeholder 10"/>
          <p:cNvSpPr>
            <a:spLocks noGrp="1"/>
          </p:cNvSpPr>
          <p:nvPr>
            <p:ph sz="quarter" idx="2"/>
          </p:nvPr>
        </p:nvSpPr>
        <p:spPr>
          <a:xfrm>
            <a:off x="609600" y="2438400"/>
            <a:ext cx="3886200" cy="3581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4"/>
          </p:nvPr>
        </p:nvSpPr>
        <p:spPr>
          <a:xfrm>
            <a:off x="4800600" y="2438400"/>
            <a:ext cx="3886200" cy="3581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0" name="Date Placeholder 9"/>
          <p:cNvSpPr>
            <a:spLocks noGrp="1"/>
          </p:cNvSpPr>
          <p:nvPr>
            <p:ph type="dt" sz="half" idx="15"/>
          </p:nvPr>
        </p:nvSpPr>
        <p:spPr/>
        <p:txBody>
          <a:bodyPr rtlCol="0"/>
          <a:lstStyle/>
          <a:p>
            <a:fld id="{A517323B-94CD-4D2D-9120-B2AD4CEF6661}" type="datetime8">
              <a:rPr lang="en-US" smtClean="0"/>
              <a:t>6/14/2016 12:32 PM</a:t>
            </a:fld>
            <a:endParaRPr lang="en-US"/>
          </a:p>
        </p:txBody>
      </p:sp>
      <p:sp>
        <p:nvSpPr>
          <p:cNvPr id="12" name="Slide Number Placeholder 11"/>
          <p:cNvSpPr>
            <a:spLocks noGrp="1"/>
          </p:cNvSpPr>
          <p:nvPr>
            <p:ph type="sldNum" sz="quarter" idx="16"/>
          </p:nvPr>
        </p:nvSpPr>
        <p:spPr/>
        <p:txBody>
          <a:bodyPr rtlCol="0"/>
          <a:lstStyle/>
          <a:p>
            <a:pPr algn="ctr"/>
            <a:fld id="{1AD93096-5B34-4342-9326-69289CEAE4C2}" type="slidenum">
              <a:rPr lang="en-US" smtClean="0"/>
              <a:pPr algn="ctr"/>
              <a:t>‹Nº›</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s-ES" smtClean="0"/>
              <a:t>Haga clic para modificar el estilo de texto del patrón</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7884D281-E7C8-4A9F-B1D1-A91BF1871872}" type="datetime8">
              <a:rPr lang="en-US" smtClean="0"/>
              <a:t>6/14/2016 12:32 PM</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‹Nº›</a:t>
            </a:fld>
            <a:endParaRPr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82A686-DCB9-400D-901D-B5939958B62E}" type="datetime8">
              <a:rPr lang="en-US" smtClean="0"/>
              <a:t>6/14/2016 12:32 PM</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1AD93096-5B34-4342-9326-69289CEAE4C2}" type="slidenum">
              <a:rPr lang="en-US" smtClean="0"/>
              <a:pPr/>
              <a:t>‹Nº›</a:t>
            </a:fld>
            <a:endParaRPr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lang="es-ES" smtClean="0"/>
              <a:t>Haga clic para modificar el estilo de título del patrón</a:t>
            </a:r>
            <a:endParaRPr lang="en-US" dirty="0"/>
          </a:p>
        </p:txBody>
      </p:sp>
      <p:sp>
        <p:nvSpPr>
          <p:cNvPr id="5" name="Date Placeholder 4"/>
          <p:cNvSpPr>
            <a:spLocks noGrp="1"/>
          </p:cNvSpPr>
          <p:nvPr>
            <p:ph type="dt" sz="half" idx="10"/>
          </p:nvPr>
        </p:nvSpPr>
        <p:spPr/>
        <p:txBody>
          <a:bodyPr/>
          <a:lstStyle/>
          <a:p>
            <a:fld id="{FD346EFD-86CC-4B1E-8DA6-905E016B5214}" type="datetime8">
              <a:rPr lang="en-US" smtClean="0"/>
              <a:t>6/14/2016 12:32 PM</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‹Nº›</a:t>
            </a:fld>
            <a:endParaRPr lang="en-US" dirty="0">
              <a:solidFill>
                <a:srgbClr val="FFFFFF"/>
              </a:solidFill>
            </a:endParaRPr>
          </a:p>
        </p:txBody>
      </p:sp>
      <p:sp>
        <p:nvSpPr>
          <p:cNvPr id="9" name="Content Placeholder 8"/>
          <p:cNvSpPr>
            <a:spLocks noGrp="1"/>
          </p:cNvSpPr>
          <p:nvPr>
            <p:ph sz="quarter" idx="1"/>
          </p:nvPr>
        </p:nvSpPr>
        <p:spPr>
          <a:xfrm>
            <a:off x="2362200" y="1752600"/>
            <a:ext cx="6400800" cy="4419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8" name="Picture 7" descr="sm_book.png"/>
          <p:cNvPicPr>
            <a:picLocks noChangeAspect="1"/>
          </p:cNvPicPr>
          <p:nvPr userDrawn="1"/>
        </p:nvPicPr>
        <p:blipFill>
          <a:blip r:embed="rId2" cstate="print"/>
          <a:stretch>
            <a:fillRect/>
          </a:stretch>
        </p:blipFill>
        <p:spPr>
          <a:xfrm>
            <a:off x="612648" y="1755648"/>
            <a:ext cx="1615307" cy="1688453"/>
          </a:xfrm>
          <a:prstGeom prst="rect">
            <a:avLst/>
          </a:prstGeom>
          <a:ln w="50800" cap="sq" cmpd="dbl">
            <a:solidFill>
              <a:schemeClr val="accent2"/>
            </a:solidFill>
            <a:miter lim="800000"/>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s-ES" smtClean="0"/>
              <a:t>Haga clic para modificar el estilo de texto del patrón</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lang="es-ES" smtClean="0"/>
              <a:t>Haga clic para modificar el estilo de título del patrón</a:t>
            </a:r>
            <a:endParaRPr lang="en-US" dirty="0"/>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2" name="Date Placeholder 11"/>
          <p:cNvSpPr>
            <a:spLocks noGrp="1"/>
          </p:cNvSpPr>
          <p:nvPr>
            <p:ph type="dt" sz="half" idx="10"/>
          </p:nvPr>
        </p:nvSpPr>
        <p:spPr>
          <a:xfrm>
            <a:off x="6248400" y="6248400"/>
            <a:ext cx="2667000" cy="365125"/>
          </a:xfrm>
        </p:spPr>
        <p:txBody>
          <a:bodyPr rtlCol="0"/>
          <a:lstStyle/>
          <a:p>
            <a:fld id="{D9A4970B-4C96-4B73-978B-5E28A9D8E9EF}" type="datetime8">
              <a:rPr lang="en-US" smtClean="0"/>
              <a:t>6/14/2016 12:32 PM</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a:fld id="{1AD93096-5B34-4342-9326-69289CEAE4C2}" type="slidenum">
              <a:rPr lang="en-US" smtClean="0"/>
              <a:pPr algn="ctr"/>
              <a:t>‹Nº›</a:t>
            </a:fld>
            <a:endParaRPr lang="en-US" sz="2800"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lang="es-ES" smtClean="0"/>
              <a:t>Haga clic en el icono para agregar una imagen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lang="es-ES" smtClean="0"/>
              <a:t>Haga clic para modificar el estilo de título del patrón</a:t>
            </a:r>
            <a:endParaRPr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a:defRPr sz="1400">
                <a:solidFill>
                  <a:schemeClr val="tx2"/>
                </a:solidFill>
              </a:defRPr>
            </a:lvl1pPr>
          </a:lstStyle>
          <a:p>
            <a:fld id="{23F43052-0446-47E7-A866-7F45B30981E1}" type="datetime8">
              <a:rPr lang="en-US" smtClean="0">
                <a:solidFill>
                  <a:schemeClr val="tx2"/>
                </a:solidFill>
              </a:rPr>
              <a:t>6/14/2016 12:32 PM</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a:defRPr sz="1400">
                <a:solidFill>
                  <a:schemeClr val="tx2"/>
                </a:solidFill>
              </a:defRPr>
            </a:lvl1pPr>
          </a:lstStyle>
          <a:p>
            <a:pPr algn="r"/>
            <a:endParaRPr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a:defRPr sz="1400" b="1">
                <a:solidFill>
                  <a:srgbClr val="FFFFFF"/>
                </a:solidFill>
              </a:defRPr>
            </a:lvl1pPr>
          </a:lstStyle>
          <a:p>
            <a:pPr algn="ctr"/>
            <a:fld id="{72AC53DF-4216-466D-99A7-94400E6C2A25}" type="slidenum">
              <a:rPr lang="en-US" sz="1200" smtClean="0">
                <a:solidFill>
                  <a:schemeClr val="tx2"/>
                </a:solidFill>
              </a:rPr>
              <a:pPr algn="ctr"/>
              <a:t>‹Nº›</a:t>
            </a:fld>
            <a:endParaRPr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ftr="0" dt="0"/>
  <p:txStyles>
    <p:titleStyle>
      <a:lvl1pPr algn="l" rtl="0" eaLnBrk="1" latinLnBrk="0" hangingPunct="1">
        <a:spcBef>
          <a:spcPct val="0"/>
        </a:spcBef>
        <a:buNone/>
        <a:defRPr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00.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00.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00.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8" Type="http://schemas.openxmlformats.org/officeDocument/2006/relationships/image" Target="../media/image430.png"/><Relationship Id="rId3" Type="http://schemas.openxmlformats.org/officeDocument/2006/relationships/image" Target="../media/image300.png"/><Relationship Id="rId7" Type="http://schemas.openxmlformats.org/officeDocument/2006/relationships/image" Target="../media/image51.png"/><Relationship Id="rId12" Type="http://schemas.openxmlformats.org/officeDocument/2006/relationships/image" Target="../media/image46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53.png"/><Relationship Id="rId5" Type="http://schemas.openxmlformats.org/officeDocument/2006/relationships/image" Target="../media/image360.png"/><Relationship Id="rId10" Type="http://schemas.openxmlformats.org/officeDocument/2006/relationships/image" Target="../media/image52.png"/><Relationship Id="rId4" Type="http://schemas.openxmlformats.org/officeDocument/2006/relationships/image" Target="../media/image49.png"/><Relationship Id="rId9" Type="http://schemas.openxmlformats.org/officeDocument/2006/relationships/image" Target="../media/image440.png"/></Relationships>
</file>

<file path=ppt/slides/_rels/slide1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470.png"/><Relationship Id="rId7"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0.png"/></Relationships>
</file>

<file path=ppt/slides/_rels/slide18.xml.rels><?xml version="1.0" encoding="UTF-8" standalone="yes"?>
<Relationships xmlns="http://schemas.openxmlformats.org/package/2006/relationships"><Relationship Id="rId3" Type="http://schemas.openxmlformats.org/officeDocument/2006/relationships/image" Target="../media/image560.png"/><Relationship Id="rId2" Type="http://schemas.openxmlformats.org/officeDocument/2006/relationships/image" Target="../media/image500.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2209800" y="2709252"/>
            <a:ext cx="7010400" cy="2895600"/>
          </a:xfrm>
        </p:spPr>
        <p:txBody>
          <a:bodyPr>
            <a:noAutofit/>
          </a:bodyPr>
          <a:lstStyle/>
          <a:p>
            <a:pPr>
              <a:spcBef>
                <a:spcPts val="0"/>
              </a:spcBef>
            </a:pPr>
            <a:r>
              <a:rPr lang="es-ES_tradnl" dirty="0" err="1" smtClean="0">
                <a:solidFill>
                  <a:schemeClr val="tx1"/>
                </a:solidFill>
                <a:latin typeface="Century"/>
              </a:rPr>
              <a:t>search</a:t>
            </a:r>
            <a:r>
              <a:rPr lang="es-ES_tradnl" dirty="0" smtClean="0">
                <a:solidFill>
                  <a:schemeClr val="tx1"/>
                </a:solidFill>
                <a:latin typeface="Century"/>
              </a:rPr>
              <a:t> </a:t>
            </a:r>
            <a:r>
              <a:rPr lang="es-ES_tradnl" dirty="0" err="1">
                <a:solidFill>
                  <a:schemeClr val="tx1"/>
                </a:solidFill>
                <a:latin typeface="Century"/>
              </a:rPr>
              <a:t>for</a:t>
            </a:r>
            <a:r>
              <a:rPr lang="es-ES_tradnl" dirty="0">
                <a:solidFill>
                  <a:schemeClr val="tx1"/>
                </a:solidFill>
                <a:latin typeface="Century"/>
              </a:rPr>
              <a:t> SUSY in </a:t>
            </a:r>
            <a:r>
              <a:rPr lang="es-ES_tradnl" dirty="0" err="1">
                <a:solidFill>
                  <a:schemeClr val="tx1"/>
                </a:solidFill>
                <a:latin typeface="Century"/>
              </a:rPr>
              <a:t>the</a:t>
            </a:r>
            <a:r>
              <a:rPr lang="es-ES_tradnl" dirty="0">
                <a:solidFill>
                  <a:schemeClr val="tx1"/>
                </a:solidFill>
                <a:latin typeface="Century"/>
              </a:rPr>
              <a:t> </a:t>
            </a:r>
            <a:r>
              <a:rPr lang="es-ES_tradnl" dirty="0" err="1">
                <a:solidFill>
                  <a:schemeClr val="tx1"/>
                </a:solidFill>
                <a:latin typeface="Century"/>
              </a:rPr>
              <a:t>Higgs</a:t>
            </a:r>
            <a:r>
              <a:rPr lang="es-ES_tradnl" dirty="0">
                <a:solidFill>
                  <a:schemeClr val="tx1"/>
                </a:solidFill>
                <a:latin typeface="Century"/>
              </a:rPr>
              <a:t> </a:t>
            </a:r>
            <a:r>
              <a:rPr lang="es-ES_tradnl" dirty="0" smtClean="0">
                <a:solidFill>
                  <a:schemeClr val="tx1"/>
                </a:solidFill>
                <a:latin typeface="Century"/>
              </a:rPr>
              <a:t>sector</a:t>
            </a:r>
            <a:br>
              <a:rPr lang="es-ES_tradnl" dirty="0" smtClean="0">
                <a:solidFill>
                  <a:schemeClr val="tx1"/>
                </a:solidFill>
                <a:latin typeface="Century"/>
              </a:rPr>
            </a:br>
            <a:r>
              <a:rPr lang="es-ES_tradnl" sz="2400" dirty="0">
                <a:solidFill>
                  <a:schemeClr val="tx1"/>
                </a:solidFill>
                <a:latin typeface="Century"/>
              </a:rPr>
              <a:t/>
            </a:r>
            <a:br>
              <a:rPr lang="es-ES_tradnl" sz="2400" dirty="0">
                <a:solidFill>
                  <a:schemeClr val="tx1"/>
                </a:solidFill>
                <a:latin typeface="Century"/>
              </a:rPr>
            </a:br>
            <a:r>
              <a:rPr lang="es-ES_tradnl" sz="2400" dirty="0" smtClean="0">
                <a:solidFill>
                  <a:schemeClr val="tx1"/>
                </a:solidFill>
                <a:latin typeface="Century"/>
              </a:rPr>
              <a:t>Salvador f. López Pérez-chao</a:t>
            </a:r>
            <a:endParaRPr lang="es-ES_tradnl" noProof="1">
              <a:solidFill>
                <a:schemeClr val="accent1">
                  <a:lumMod val="75000"/>
                </a:schemeClr>
              </a:solidFill>
            </a:endParaRPr>
          </a:p>
        </p:txBody>
      </p:sp>
      <p:sp>
        <p:nvSpPr>
          <p:cNvPr id="3" name="Rectangle 2"/>
          <p:cNvSpPr>
            <a:spLocks noGrp="1"/>
          </p:cNvSpPr>
          <p:nvPr>
            <p:ph type="subTitle" idx="1"/>
          </p:nvPr>
        </p:nvSpPr>
        <p:spPr/>
        <p:txBody>
          <a:bodyPr>
            <a:normAutofit/>
          </a:bodyPr>
          <a:lstStyle/>
          <a:p>
            <a:pPr marL="0" indent="0" algn="l">
              <a:buNone/>
            </a:pPr>
            <a:r>
              <a:rPr lang="es-ES_tradnl" sz="2600" b="0" i="0" noProof="1" smtClean="0">
                <a:solidFill>
                  <a:srgbClr val="FFFFFF"/>
                </a:solidFill>
              </a:rPr>
              <a:t>MAÎTRE DE STAGE: ULRICH GOERLACH</a:t>
            </a:r>
            <a:endParaRPr lang="es-ES_tradnl" sz="2600" b="0" i="0" noProof="1">
              <a:solidFill>
                <a:srgbClr val="FFFFFF"/>
              </a:solidFill>
            </a:endParaRPr>
          </a:p>
        </p:txBody>
      </p:sp>
      <p:pic>
        <p:nvPicPr>
          <p:cNvPr id="4" name="Picture 0" descr="logo_UDS.jpg"/>
          <p:cNvPicPr/>
          <p:nvPr/>
        </p:nvPicPr>
        <p:blipFill>
          <a:blip r:embed="rId3"/>
          <a:srcRect/>
          <a:stretch>
            <a:fillRect/>
          </a:stretch>
        </p:blipFill>
        <p:spPr bwMode="auto">
          <a:xfrm>
            <a:off x="380001" y="332656"/>
            <a:ext cx="1964055" cy="932180"/>
          </a:xfrm>
          <a:prstGeom prst="rect">
            <a:avLst/>
          </a:prstGeom>
          <a:noFill/>
          <a:ln w="9525">
            <a:noFill/>
            <a:miter lim="800000"/>
            <a:headEnd/>
            <a:tailEnd/>
          </a:ln>
        </p:spPr>
      </p:pic>
      <p:pic>
        <p:nvPicPr>
          <p:cNvPr id="5" name="Picture 2" descr="logo_ufr_pi_smallSize.jpg"/>
          <p:cNvPicPr/>
          <p:nvPr/>
        </p:nvPicPr>
        <p:blipFill>
          <a:blip r:embed="rId4"/>
          <a:srcRect/>
          <a:stretch>
            <a:fillRect/>
          </a:stretch>
        </p:blipFill>
        <p:spPr bwMode="auto">
          <a:xfrm>
            <a:off x="378101" y="2051781"/>
            <a:ext cx="1965955" cy="926612"/>
          </a:xfrm>
          <a:prstGeom prst="rect">
            <a:avLst/>
          </a:prstGeom>
          <a:noFill/>
          <a:ln w="9525">
            <a:noFill/>
            <a:miter lim="800000"/>
            <a:headEnd/>
            <a:tailEnd/>
          </a:ln>
        </p:spPr>
      </p:pic>
      <p:pic>
        <p:nvPicPr>
          <p:cNvPr id="6" name="Picture 0" descr="logo_m2psa_smallSize.jpg"/>
          <p:cNvPicPr/>
          <p:nvPr/>
        </p:nvPicPr>
        <p:blipFill>
          <a:blip r:embed="rId5"/>
          <a:stretch>
            <a:fillRect/>
          </a:stretch>
        </p:blipFill>
        <p:spPr>
          <a:xfrm>
            <a:off x="4145375" y="332656"/>
            <a:ext cx="2781282" cy="2645737"/>
          </a:xfrm>
          <a:prstGeom prst="rect">
            <a:avLst/>
          </a:prstGeom>
        </p:spPr>
      </p:pic>
      <p:pic>
        <p:nvPicPr>
          <p:cNvPr id="8" name="Imagen 7" descr="C:\Users\Salva\Desktop\TFM\CMSlogo_black_nolabel_1024_May2014.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0001" y="4005064"/>
            <a:ext cx="1455695" cy="1368152"/>
          </a:xfrm>
          <a:prstGeom prst="rect">
            <a:avLst/>
          </a:prstGeom>
          <a:noFill/>
          <a:ln>
            <a:noFill/>
          </a:ln>
        </p:spPr>
      </p:pic>
      <p:sp>
        <p:nvSpPr>
          <p:cNvPr id="7" name="Marcador de número de diapositiva 6"/>
          <p:cNvSpPr>
            <a:spLocks noGrp="1"/>
          </p:cNvSpPr>
          <p:nvPr>
            <p:ph type="sldNum" sz="quarter" idx="12"/>
          </p:nvPr>
        </p:nvSpPr>
        <p:spPr/>
        <p:txBody>
          <a:bodyPr/>
          <a:lstStyle/>
          <a:p>
            <a:fld id="{72AC53DF-4216-466D-99A7-94400E6C2A25}" type="slidenum">
              <a:rPr lang="en-US" smtClean="0"/>
              <a:pPr/>
              <a:t>1</a:t>
            </a:fld>
            <a:endParaRPr lang="en-US"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ítulo 1"/>
              <p:cNvSpPr>
                <a:spLocks noGrp="1"/>
              </p:cNvSpPr>
              <p:nvPr>
                <p:ph type="title"/>
              </p:nvPr>
            </p:nvSpPr>
            <p:spPr/>
            <p:txBody>
              <a:bodyPr>
                <a:normAutofit/>
              </a:bodyPr>
              <a:lstStyle/>
              <a:p>
                <a:r>
                  <a:rPr lang="fr-FR" sz="3600" dirty="0" smtClean="0"/>
                  <a:t>É</a:t>
                </a:r>
                <a14:m>
                  <m:oMath xmlns:m="http://schemas.openxmlformats.org/officeDocument/2006/math">
                    <m:r>
                      <m:rPr>
                        <m:sty m:val="p"/>
                      </m:rPr>
                      <a:rPr lang="es-ES" sz="3600" b="0" i="0" smtClean="0">
                        <a:latin typeface="Cambria Math" panose="02040503050406030204" pitchFamily="18" charset="0"/>
                      </a:rPr>
                      <m:t>tude</m:t>
                    </m:r>
                    <m:r>
                      <a:rPr lang="es-ES" sz="3600" b="0" i="0" smtClean="0">
                        <a:latin typeface="Cambria Math" panose="02040503050406030204" pitchFamily="18" charset="0"/>
                      </a:rPr>
                      <m:t> </m:t>
                    </m:r>
                    <m:r>
                      <m:rPr>
                        <m:sty m:val="p"/>
                      </m:rPr>
                      <a:rPr lang="es-ES" sz="3600" b="0" i="0" smtClean="0">
                        <a:latin typeface="Cambria Math" panose="02040503050406030204" pitchFamily="18" charset="0"/>
                      </a:rPr>
                      <m:t>de</m:t>
                    </m:r>
                    <m:r>
                      <a:rPr lang="es-ES" sz="3600" b="0" i="0" smtClean="0">
                        <a:latin typeface="Cambria Math" panose="02040503050406030204" pitchFamily="18" charset="0"/>
                      </a:rPr>
                      <m:t> </m:t>
                    </m:r>
                    <m:sSub>
                      <m:sSubPr>
                        <m:ctrlPr>
                          <a:rPr lang="fr-FR" sz="3600" i="1" smtClean="0">
                            <a:latin typeface="Cambria Math" panose="02040503050406030204" pitchFamily="18" charset="0"/>
                          </a:rPr>
                        </m:ctrlPr>
                      </m:sSubPr>
                      <m:e>
                        <m:r>
                          <a:rPr lang="fr-FR" sz="3600" b="0" i="1" smtClean="0">
                            <a:latin typeface="Cambria Math" panose="02040503050406030204" pitchFamily="18" charset="0"/>
                          </a:rPr>
                          <m:t>𝐻</m:t>
                        </m:r>
                      </m:e>
                      <m:sub>
                        <m:r>
                          <a:rPr lang="fr-FR" sz="3600" b="0" i="1" smtClean="0">
                            <a:latin typeface="Cambria Math" panose="02040503050406030204" pitchFamily="18" charset="0"/>
                          </a:rPr>
                          <m:t>1</m:t>
                        </m:r>
                      </m:sub>
                    </m:sSub>
                  </m:oMath>
                </a14:m>
                <a:r>
                  <a:rPr lang="fr-FR" sz="3600" dirty="0" smtClean="0"/>
                  <a:t>et </a:t>
                </a:r>
                <a14:m>
                  <m:oMath xmlns:m="http://schemas.openxmlformats.org/officeDocument/2006/math">
                    <m:sSub>
                      <m:sSubPr>
                        <m:ctrlPr>
                          <a:rPr lang="fr-FR" sz="3600" i="1" smtClean="0">
                            <a:latin typeface="Cambria Math" panose="02040503050406030204" pitchFamily="18" charset="0"/>
                          </a:rPr>
                        </m:ctrlPr>
                      </m:sSubPr>
                      <m:e>
                        <m:r>
                          <a:rPr lang="fr-FR" sz="3600" b="0" i="1" smtClean="0">
                            <a:latin typeface="Cambria Math" panose="02040503050406030204" pitchFamily="18" charset="0"/>
                          </a:rPr>
                          <m:t>𝐴</m:t>
                        </m:r>
                      </m:e>
                      <m:sub>
                        <m:r>
                          <a:rPr lang="fr-FR" sz="3600" b="0" i="1" smtClean="0">
                            <a:latin typeface="Cambria Math" panose="02040503050406030204" pitchFamily="18" charset="0"/>
                          </a:rPr>
                          <m:t>1</m:t>
                        </m:r>
                      </m:sub>
                    </m:sSub>
                  </m:oMath>
                </a14:m>
                <a:r>
                  <a:rPr lang="fr-FR" sz="3600" dirty="0" smtClean="0"/>
                  <a:t>.</a:t>
                </a:r>
                <a:endParaRPr lang="fr-FR" sz="3600" dirty="0"/>
              </a:p>
            </p:txBody>
          </p:sp>
        </mc:Choice>
        <mc:Fallback>
          <p:sp>
            <p:nvSpPr>
              <p:cNvPr id="2" name="Título 1"/>
              <p:cNvSpPr>
                <a:spLocks noGrp="1" noRot="1" noChangeAspect="1" noMove="1" noResize="1" noEditPoints="1" noAdjustHandles="1" noChangeArrowheads="1" noChangeShapeType="1" noTextEdit="1"/>
              </p:cNvSpPr>
              <p:nvPr>
                <p:ph type="title"/>
              </p:nvPr>
            </p:nvSpPr>
            <p:spPr>
              <a:blipFill rotWithShape="0">
                <a:blip r:embed="rId2"/>
                <a:stretch>
                  <a:fillRect l="-2319" b="-555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graphicFrame>
            <p:nvGraphicFramePr>
              <p:cNvPr id="4" name="Marcador de contenido 3"/>
              <p:cNvGraphicFramePr>
                <a:graphicFrameLocks noGrp="1"/>
              </p:cNvGraphicFramePr>
              <p:nvPr>
                <p:ph sz="quarter" idx="1"/>
                <p:extLst>
                  <p:ext uri="{D42A27DB-BD31-4B8C-83A1-F6EECF244321}">
                    <p14:modId xmlns:p14="http://schemas.microsoft.com/office/powerpoint/2010/main" val="1648301381"/>
                  </p:ext>
                </p:extLst>
              </p:nvPr>
            </p:nvGraphicFramePr>
            <p:xfrm>
              <a:off x="592155" y="1341653"/>
              <a:ext cx="5326792" cy="2026666"/>
            </p:xfrm>
            <a:graphic>
              <a:graphicData uri="http://schemas.openxmlformats.org/drawingml/2006/table">
                <a:tbl>
                  <a:tblPr firstRow="1" firstCol="1" bandRow="1">
                    <a:tableStyleId>{5C22544A-7EE6-4342-B048-85BDC9FD1C3A}</a:tableStyleId>
                  </a:tblPr>
                  <a:tblGrid>
                    <a:gridCol w="1391161"/>
                    <a:gridCol w="2399596"/>
                    <a:gridCol w="1424885"/>
                    <a:gridCol w="111150"/>
                  </a:tblGrid>
                  <a:tr h="313878">
                    <a:tc gridSpan="2">
                      <a:txBody>
                        <a:bodyPr/>
                        <a:lstStyle/>
                        <a:p>
                          <a:pPr algn="just">
                            <a:spcBef>
                              <a:spcPts val="200"/>
                            </a:spcBef>
                            <a:spcAft>
                              <a:spcPts val="0"/>
                            </a:spcAft>
                          </a:pPr>
                          <a:r>
                            <a:rPr lang="fr-FR" sz="1200" dirty="0">
                              <a:effectLst/>
                            </a:rPr>
                            <a:t>Signature/Rates</a:t>
                          </a:r>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hMerge="1">
                      <a:txBody>
                        <a:bodyPr/>
                        <a:lstStyle/>
                        <a:p>
                          <a:endParaRPr lang="es-ES"/>
                        </a:p>
                      </a:txBody>
                      <a:tcPr/>
                    </a:tc>
                    <a:tc>
                      <a:txBody>
                        <a:bodyPr/>
                        <a:lstStyle/>
                        <a:p>
                          <a:pPr algn="r">
                            <a:spcBef>
                              <a:spcPts val="200"/>
                            </a:spcBef>
                            <a:spcAft>
                              <a:spcPts val="0"/>
                            </a:spcAft>
                          </a:pPr>
                          <a14:m>
                            <m:oMathPara xmlns:m="http://schemas.openxmlformats.org/officeDocument/2006/math">
                              <m:oMathParaPr>
                                <m:jc m:val="centerGroup"/>
                              </m:oMathParaPr>
                              <m:oMath xmlns:m="http://schemas.openxmlformats.org/officeDocument/2006/math">
                                <m:r>
                                  <m:rPr>
                                    <m:sty m:val="p"/>
                                  </m:rPr>
                                  <a:rPr lang="fr-FR" sz="1200" smtClean="0">
                                    <a:effectLst/>
                                    <a:latin typeface="Cambria Math" panose="02040503050406030204" pitchFamily="18" charset="0"/>
                                  </a:rPr>
                                  <m:t>Cross</m:t>
                                </m:r>
                                <m:r>
                                  <a:rPr lang="fr-FR" sz="1200" smtClean="0">
                                    <a:effectLst/>
                                    <a:latin typeface="Cambria Math" panose="02040503050406030204" pitchFamily="18" charset="0"/>
                                  </a:rPr>
                                  <m:t> </m:t>
                                </m:r>
                                <m:r>
                                  <m:rPr>
                                    <m:sty m:val="p"/>
                                  </m:rPr>
                                  <a:rPr lang="fr-FR" sz="1200" smtClean="0">
                                    <a:effectLst/>
                                    <a:latin typeface="Cambria Math" panose="02040503050406030204" pitchFamily="18" charset="0"/>
                                  </a:rPr>
                                  <m:t>section</m:t>
                                </m:r>
                                <m:r>
                                  <a:rPr lang="fr-FR" sz="1200" smtClean="0">
                                    <a:effectLst/>
                                    <a:latin typeface="Cambria Math" panose="02040503050406030204" pitchFamily="18" charset="0"/>
                                  </a:rPr>
                                  <m:t>×</m:t>
                                </m:r>
                                <m:r>
                                  <m:rPr>
                                    <m:sty m:val="p"/>
                                  </m:rPr>
                                  <a:rPr lang="fr-FR" sz="1200" smtClean="0">
                                    <a:effectLst/>
                                    <a:latin typeface="Cambria Math" panose="02040503050406030204" pitchFamily="18" charset="0"/>
                                  </a:rPr>
                                  <m:t>Rapport</m:t>
                                </m:r>
                                <m:r>
                                  <a:rPr lang="fr-FR" sz="1200" smtClean="0">
                                    <a:effectLst/>
                                    <a:latin typeface="Cambria Math" panose="02040503050406030204" pitchFamily="18" charset="0"/>
                                  </a:rPr>
                                  <m:t> </m:t>
                                </m:r>
                                <m:sSup>
                                  <m:sSupPr>
                                    <m:ctrlPr>
                                      <a:rPr lang="es-ES" sz="1200" b="1" i="1" smtClean="0">
                                        <a:effectLst/>
                                        <a:latin typeface="Cambria Math" panose="02040503050406030204" pitchFamily="18" charset="0"/>
                                      </a:rPr>
                                    </m:ctrlPr>
                                  </m:sSupPr>
                                  <m:e>
                                    <m:r>
                                      <m:rPr>
                                        <m:sty m:val="p"/>
                                      </m:rPr>
                                      <a:rPr lang="fr-FR" sz="1200" smtClean="0">
                                        <a:effectLst/>
                                        <a:latin typeface="Cambria Math" panose="02040503050406030204" pitchFamily="18" charset="0"/>
                                      </a:rPr>
                                      <m:t>d</m:t>
                                    </m:r>
                                  </m:e>
                                  <m:sup>
                                    <m:r>
                                      <a:rPr lang="es-ES" sz="1200" b="1" i="0" smtClean="0">
                                        <a:effectLst/>
                                        <a:latin typeface="Cambria Math" panose="02040503050406030204" pitchFamily="18" charset="0"/>
                                      </a:rPr>
                                      <m:t>′</m:t>
                                    </m:r>
                                  </m:sup>
                                </m:sSup>
                                <m:r>
                                  <a:rPr lang="es-ES" sz="1200" b="1" i="0" smtClean="0">
                                    <a:effectLst/>
                                    <a:latin typeface="Cambria Math" panose="02040503050406030204" pitchFamily="18" charset="0"/>
                                  </a:rPr>
                                  <m:t>𝐞𝐦</m:t>
                                </m:r>
                                <m:r>
                                  <m:rPr>
                                    <m:sty m:val="p"/>
                                  </m:rPr>
                                  <a:rPr lang="fr-FR" sz="1200">
                                    <a:effectLst/>
                                    <a:latin typeface="Cambria Math" panose="02040503050406030204" pitchFamily="18" charset="0"/>
                                  </a:rPr>
                                  <m:t>branchement</m:t>
                                </m:r>
                              </m:oMath>
                            </m:oMathPara>
                          </a14:m>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s-ES" sz="1100">
                              <a:effectLst/>
                            </a:rPr>
                            <a:t> </a:t>
                          </a:r>
                          <a:endParaRPr lang="es-ES" sz="1100">
                            <a:effectLst/>
                            <a:latin typeface="LM Roman 10" panose="00000500000000000000" pitchFamily="50" charset="0"/>
                            <a:ea typeface="Cambria" panose="02040503050406030204" pitchFamily="18" charset="0"/>
                            <a:cs typeface="Times New Roman" panose="02020603050405020304" pitchFamily="18" charset="0"/>
                          </a:endParaRPr>
                        </a:p>
                      </a:txBody>
                      <a:tcPr marL="0" marR="0" marT="0" marB="0" anchor="ctr"/>
                    </a:tc>
                  </a:tr>
                  <a:tr h="238137">
                    <a:tc rowSpan="2">
                      <a:txBody>
                        <a:bodyPr/>
                        <a:lstStyle/>
                        <a:p>
                          <a:pPr algn="just">
                            <a:spcBef>
                              <a:spcPts val="200"/>
                            </a:spcBef>
                            <a:spcAft>
                              <a:spcPts val="600"/>
                            </a:spcAft>
                          </a:pPr>
                          <a14:m>
                            <m:oMathPara xmlns:m="http://schemas.openxmlformats.org/officeDocument/2006/math">
                              <m:oMathParaPr>
                                <m:jc m:val="left"/>
                              </m:oMathParaPr>
                              <m:oMath xmlns:m="http://schemas.openxmlformats.org/officeDocument/2006/math">
                                <m:sSub>
                                  <m:sSubPr>
                                    <m:ctrlPr>
                                      <a:rPr lang="es-ES" sz="1200" i="1">
                                        <a:effectLst/>
                                        <a:latin typeface="Cambria Math" panose="02040503050406030204" pitchFamily="18" charset="0"/>
                                      </a:rPr>
                                    </m:ctrlPr>
                                  </m:sSubPr>
                                  <m:e>
                                    <m:r>
                                      <a:rPr lang="fr-FR" sz="1200">
                                        <a:effectLst/>
                                        <a:latin typeface="Cambria Math" panose="02040503050406030204" pitchFamily="18" charset="0"/>
                                      </a:rPr>
                                      <m:t>𝐻</m:t>
                                    </m:r>
                                  </m:e>
                                  <m:sub>
                                    <m:r>
                                      <a:rPr lang="fr-FR" sz="1200">
                                        <a:effectLst/>
                                        <a:latin typeface="Cambria Math" panose="02040503050406030204" pitchFamily="18" charset="0"/>
                                      </a:rPr>
                                      <m:t>1</m:t>
                                    </m:r>
                                  </m:sub>
                                </m:sSub>
                                <m:r>
                                  <a:rPr lang="fr-FR" sz="1200">
                                    <a:effectLst/>
                                    <a:latin typeface="Cambria Math" panose="02040503050406030204" pitchFamily="18" charset="0"/>
                                  </a:rPr>
                                  <m:t>        </m:t>
                                </m:r>
                                <m:r>
                                  <a:rPr lang="fr-FR" sz="1200">
                                    <a:effectLst/>
                                    <a:latin typeface="Cambria Math" panose="02040503050406030204" pitchFamily="18" charset="0"/>
                                  </a:rPr>
                                  <m:t>𝑀</m:t>
                                </m:r>
                                <m:r>
                                  <a:rPr lang="fr-FR" sz="1200">
                                    <a:effectLst/>
                                    <a:latin typeface="Cambria Math" panose="02040503050406030204" pitchFamily="18" charset="0"/>
                                  </a:rPr>
                                  <m:t>=95.6 </m:t>
                                </m:r>
                                <m:r>
                                  <a:rPr lang="fr-FR" sz="1200">
                                    <a:effectLst/>
                                    <a:latin typeface="Cambria Math" panose="02040503050406030204" pitchFamily="18" charset="0"/>
                                  </a:rPr>
                                  <m:t>𝐺𝑒𝑉</m:t>
                                </m:r>
                                <m:r>
                                  <a:rPr lang="fr-FR" sz="1200">
                                    <a:effectLst/>
                                    <a:latin typeface="Cambria Math" panose="02040503050406030204" pitchFamily="18" charset="0"/>
                                  </a:rPr>
                                  <m:t>    </m:t>
                                </m:r>
                              </m:oMath>
                            </m:oMathPara>
                          </a14:m>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lnB w="12700" cap="flat" cmpd="sng" algn="ctr">
                          <a:noFill/>
                          <a:prstDash val="solid"/>
                          <a:round/>
                          <a:headEnd type="none" w="med" len="med"/>
                          <a:tailEnd type="none" w="med" len="med"/>
                        </a:lnB>
                      </a:tcPr>
                    </a:tc>
                    <a:tc>
                      <a:txBody>
                        <a:bodyPr/>
                        <a:lstStyle/>
                        <a:p>
                          <a:pPr algn="just">
                            <a:spcBef>
                              <a:spcPts val="200"/>
                            </a:spcBef>
                            <a:spcAft>
                              <a:spcPts val="600"/>
                            </a:spcAft>
                          </a:pPr>
                          <a14:m>
                            <m:oMathPara xmlns:m="http://schemas.openxmlformats.org/officeDocument/2006/math">
                              <m:oMathParaPr>
                                <m:jc m:val="centerGroup"/>
                              </m:oMathParaPr>
                              <m:oMath xmlns:m="http://schemas.openxmlformats.org/officeDocument/2006/math">
                                <m:r>
                                  <a:rPr lang="fr-FR" sz="1200">
                                    <a:effectLst/>
                                    <a:latin typeface="Cambria Math" panose="02040503050406030204" pitchFamily="18" charset="0"/>
                                  </a:rPr>
                                  <m:t>𝑔𝑔</m:t>
                                </m:r>
                                <m:r>
                                  <a:rPr lang="fr-FR" sz="1200">
                                    <a:effectLst/>
                                    <a:latin typeface="Cambria Math" panose="02040503050406030204" pitchFamily="18" charset="0"/>
                                  </a:rPr>
                                  <m:t>→</m:t>
                                </m:r>
                                <m:sSub>
                                  <m:sSubPr>
                                    <m:ctrlPr>
                                      <a:rPr lang="es-ES" sz="1200" i="1">
                                        <a:effectLst/>
                                        <a:latin typeface="Cambria Math" panose="02040503050406030204" pitchFamily="18" charset="0"/>
                                      </a:rPr>
                                    </m:ctrlPr>
                                  </m:sSubPr>
                                  <m:e>
                                    <m:r>
                                      <a:rPr lang="fr-FR" sz="1200">
                                        <a:effectLst/>
                                        <a:latin typeface="Cambria Math" panose="02040503050406030204" pitchFamily="18" charset="0"/>
                                      </a:rPr>
                                      <m:t>𝐻</m:t>
                                    </m:r>
                                  </m:e>
                                  <m:sub>
                                    <m:r>
                                      <a:rPr lang="fr-FR" sz="1200">
                                        <a:effectLst/>
                                        <a:latin typeface="Cambria Math" panose="02040503050406030204" pitchFamily="18" charset="0"/>
                                      </a:rPr>
                                      <m:t>1</m:t>
                                    </m:r>
                                  </m:sub>
                                </m:sSub>
                              </m:oMath>
                            </m:oMathPara>
                          </a14:m>
                          <a:endParaRPr lang="es-ES" sz="12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gridSpan="2">
                      <a:txBody>
                        <a:bodyPr/>
                        <a:lstStyle/>
                        <a:p>
                          <a:pPr algn="ctr">
                            <a:spcBef>
                              <a:spcPts val="200"/>
                            </a:spcBef>
                            <a:spcAft>
                              <a:spcPts val="600"/>
                            </a:spcAft>
                          </a:pPr>
                          <a:r>
                            <a:rPr lang="fr-FR" sz="1200" dirty="0">
                              <a:effectLst/>
                            </a:rPr>
                            <a:t>3.337 </a:t>
                          </a:r>
                          <a:r>
                            <a:rPr lang="fr-FR" sz="1200" dirty="0" err="1">
                              <a:effectLst/>
                            </a:rPr>
                            <a:t>pb</a:t>
                          </a:r>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hMerge="1">
                      <a:txBody>
                        <a:bodyPr/>
                        <a:lstStyle/>
                        <a:p>
                          <a:endParaRPr lang="es-ES"/>
                        </a:p>
                      </a:txBody>
                      <a:tcPr/>
                    </a:tc>
                  </a:tr>
                  <a:tr h="241576">
                    <a:tc vMerge="1">
                      <a:txBody>
                        <a:bodyPr/>
                        <a:lstStyle/>
                        <a:p>
                          <a:endParaRPr lang="es-ES"/>
                        </a:p>
                      </a:txBody>
                      <a:tcPr/>
                    </a:tc>
                    <a:tc>
                      <a:txBody>
                        <a:bodyPr/>
                        <a:lstStyle/>
                        <a:p>
                          <a:pPr algn="just">
                            <a:spcBef>
                              <a:spcPts val="200"/>
                            </a:spcBef>
                            <a:spcAft>
                              <a:spcPts val="600"/>
                            </a:spcAft>
                          </a:pPr>
                          <a14:m>
                            <m:oMathPara xmlns:m="http://schemas.openxmlformats.org/officeDocument/2006/math">
                              <m:oMathParaPr>
                                <m:jc m:val="centerGroup"/>
                              </m:oMathParaPr>
                              <m:oMath xmlns:m="http://schemas.openxmlformats.org/officeDocument/2006/math">
                                <m:r>
                                  <a:rPr lang="fr-FR" sz="1200">
                                    <a:effectLst/>
                                    <a:latin typeface="Cambria Math" panose="02040503050406030204" pitchFamily="18" charset="0"/>
                                  </a:rPr>
                                  <m:t>𝑔𝑔</m:t>
                                </m:r>
                                <m:r>
                                  <a:rPr lang="fr-FR" sz="1200">
                                    <a:effectLst/>
                                    <a:latin typeface="Cambria Math" panose="02040503050406030204" pitchFamily="18" charset="0"/>
                                  </a:rPr>
                                  <m:t>→</m:t>
                                </m:r>
                                <m:sSub>
                                  <m:sSubPr>
                                    <m:ctrlPr>
                                      <a:rPr lang="es-ES" sz="1200" i="1">
                                        <a:effectLst/>
                                        <a:latin typeface="Cambria Math" panose="02040503050406030204" pitchFamily="18" charset="0"/>
                                      </a:rPr>
                                    </m:ctrlPr>
                                  </m:sSubPr>
                                  <m:e>
                                    <m:r>
                                      <a:rPr lang="fr-FR" sz="1200">
                                        <a:effectLst/>
                                        <a:latin typeface="Cambria Math" panose="02040503050406030204" pitchFamily="18" charset="0"/>
                                      </a:rPr>
                                      <m:t>𝐻</m:t>
                                    </m:r>
                                  </m:e>
                                  <m:sub>
                                    <m:r>
                                      <a:rPr lang="fr-FR" sz="1200">
                                        <a:effectLst/>
                                        <a:latin typeface="Cambria Math" panose="02040503050406030204" pitchFamily="18" charset="0"/>
                                      </a:rPr>
                                      <m:t>1</m:t>
                                    </m:r>
                                  </m:sub>
                                </m:sSub>
                                <m:r>
                                  <a:rPr lang="fr-FR" sz="1200">
                                    <a:effectLst/>
                                    <a:latin typeface="Cambria Math" panose="02040503050406030204" pitchFamily="18" charset="0"/>
                                  </a:rPr>
                                  <m:t>→</m:t>
                                </m:r>
                                <m:r>
                                  <a:rPr lang="fr-FR" sz="1200">
                                    <a:effectLst/>
                                    <a:latin typeface="Cambria Math" panose="02040503050406030204" pitchFamily="18" charset="0"/>
                                  </a:rPr>
                                  <m:t>𝑏</m:t>
                                </m:r>
                                <m:acc>
                                  <m:accPr>
                                    <m:chr m:val="̅"/>
                                    <m:ctrlPr>
                                      <a:rPr lang="es-ES" sz="1200" i="1">
                                        <a:effectLst/>
                                        <a:latin typeface="Cambria Math" panose="02040503050406030204" pitchFamily="18" charset="0"/>
                                      </a:rPr>
                                    </m:ctrlPr>
                                  </m:accPr>
                                  <m:e>
                                    <m:r>
                                      <a:rPr lang="fr-FR" sz="1200">
                                        <a:effectLst/>
                                        <a:latin typeface="Cambria Math" panose="02040503050406030204" pitchFamily="18" charset="0"/>
                                      </a:rPr>
                                      <m:t>𝑏</m:t>
                                    </m:r>
                                  </m:e>
                                </m:acc>
                              </m:oMath>
                            </m:oMathPara>
                          </a14:m>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gridSpan="2">
                      <a:txBody>
                        <a:bodyPr/>
                        <a:lstStyle/>
                        <a:p>
                          <a:pPr algn="ctr">
                            <a:spcBef>
                              <a:spcPts val="200"/>
                            </a:spcBef>
                            <a:spcAft>
                              <a:spcPts val="600"/>
                            </a:spcAft>
                          </a:pPr>
                          <a:r>
                            <a:rPr lang="fr-FR" sz="1200">
                              <a:effectLst/>
                            </a:rPr>
                            <a:t>2.477 pb</a:t>
                          </a:r>
                          <a:endParaRPr lang="es-ES" sz="12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hMerge="1">
                      <a:txBody>
                        <a:bodyPr/>
                        <a:lstStyle/>
                        <a:p>
                          <a:endParaRPr lang="es-ES"/>
                        </a:p>
                      </a:txBody>
                      <a:tcPr/>
                    </a:tc>
                  </a:tr>
                  <a:tr h="238137">
                    <a:tc>
                      <a:txBody>
                        <a:bodyPr/>
                        <a:lstStyle/>
                        <a:p>
                          <a:pPr algn="just">
                            <a:spcBef>
                              <a:spcPts val="200"/>
                            </a:spcBef>
                            <a:spcAft>
                              <a:spcPts val="600"/>
                            </a:spcAft>
                          </a:pPr>
                          <a:r>
                            <a:rPr lang="fr-FR" sz="1200" dirty="0">
                              <a:effectLst/>
                            </a:rPr>
                            <a:t> </a:t>
                          </a:r>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tcPr>
                    </a:tc>
                    <a:tc>
                      <a:txBody>
                        <a:bodyPr/>
                        <a:lstStyle/>
                        <a:p>
                          <a:pPr algn="just">
                            <a:spcBef>
                              <a:spcPts val="200"/>
                            </a:spcBef>
                            <a:spcAft>
                              <a:spcPts val="600"/>
                            </a:spcAft>
                          </a:pPr>
                          <a14:m>
                            <m:oMathPara xmlns:m="http://schemas.openxmlformats.org/officeDocument/2006/math">
                              <m:oMathParaPr>
                                <m:jc m:val="centerGroup"/>
                              </m:oMathParaPr>
                              <m:oMath xmlns:m="http://schemas.openxmlformats.org/officeDocument/2006/math">
                                <m:r>
                                  <a:rPr lang="fr-FR" sz="1200">
                                    <a:effectLst/>
                                    <a:latin typeface="Cambria Math" panose="02040503050406030204" pitchFamily="18" charset="0"/>
                                  </a:rPr>
                                  <m:t>𝑔𝑔</m:t>
                                </m:r>
                                <m:r>
                                  <a:rPr lang="fr-FR" sz="1200">
                                    <a:effectLst/>
                                    <a:latin typeface="Cambria Math" panose="02040503050406030204" pitchFamily="18" charset="0"/>
                                  </a:rPr>
                                  <m:t>→</m:t>
                                </m:r>
                                <m:sSub>
                                  <m:sSubPr>
                                    <m:ctrlPr>
                                      <a:rPr lang="es-ES" sz="1200" i="1">
                                        <a:effectLst/>
                                        <a:latin typeface="Cambria Math" panose="02040503050406030204" pitchFamily="18" charset="0"/>
                                      </a:rPr>
                                    </m:ctrlPr>
                                  </m:sSubPr>
                                  <m:e>
                                    <m:r>
                                      <a:rPr lang="fr-FR" sz="1200">
                                        <a:effectLst/>
                                        <a:latin typeface="Cambria Math" panose="02040503050406030204" pitchFamily="18" charset="0"/>
                                      </a:rPr>
                                      <m:t>𝐻</m:t>
                                    </m:r>
                                  </m:e>
                                  <m:sub>
                                    <m:r>
                                      <a:rPr lang="fr-FR" sz="1200">
                                        <a:effectLst/>
                                        <a:latin typeface="Cambria Math" panose="02040503050406030204" pitchFamily="18" charset="0"/>
                                      </a:rPr>
                                      <m:t>1</m:t>
                                    </m:r>
                                  </m:sub>
                                </m:sSub>
                                <m:r>
                                  <a:rPr lang="fr-FR" sz="1200">
                                    <a:effectLst/>
                                    <a:latin typeface="Cambria Math" panose="02040503050406030204" pitchFamily="18" charset="0"/>
                                  </a:rPr>
                                  <m:t>→</m:t>
                                </m:r>
                                <m:r>
                                  <a:rPr lang="fr-FR" sz="1200">
                                    <a:effectLst/>
                                    <a:latin typeface="Cambria Math" panose="02040503050406030204" pitchFamily="18" charset="0"/>
                                  </a:rPr>
                                  <m:t>𝜏</m:t>
                                </m:r>
                                <m:acc>
                                  <m:accPr>
                                    <m:chr m:val="̅"/>
                                    <m:ctrlPr>
                                      <a:rPr lang="es-ES" sz="1200" i="1">
                                        <a:effectLst/>
                                        <a:latin typeface="Cambria Math" panose="02040503050406030204" pitchFamily="18" charset="0"/>
                                      </a:rPr>
                                    </m:ctrlPr>
                                  </m:accPr>
                                  <m:e>
                                    <m:r>
                                      <a:rPr lang="fr-FR" sz="1200">
                                        <a:effectLst/>
                                        <a:latin typeface="Cambria Math" panose="02040503050406030204" pitchFamily="18" charset="0"/>
                                      </a:rPr>
                                      <m:t>𝜏</m:t>
                                    </m:r>
                                  </m:e>
                                </m:acc>
                              </m:oMath>
                            </m:oMathPara>
                          </a14:m>
                          <a:endParaRPr lang="es-ES" sz="12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gridSpan="2">
                      <a:txBody>
                        <a:bodyPr/>
                        <a:lstStyle/>
                        <a:p>
                          <a:pPr algn="ctr">
                            <a:spcBef>
                              <a:spcPts val="200"/>
                            </a:spcBef>
                            <a:spcAft>
                              <a:spcPts val="600"/>
                            </a:spcAft>
                          </a:pPr>
                          <a:r>
                            <a:rPr lang="fr-FR" sz="1200" dirty="0">
                              <a:effectLst/>
                            </a:rPr>
                            <a:t>0.255 </a:t>
                          </a:r>
                          <a:r>
                            <a:rPr lang="fr-FR" sz="1200" dirty="0" err="1">
                              <a:effectLst/>
                            </a:rPr>
                            <a:t>pb</a:t>
                          </a:r>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hMerge="1">
                      <a:txBody>
                        <a:bodyPr/>
                        <a:lstStyle/>
                        <a:p>
                          <a:endParaRPr lang="es-ES"/>
                        </a:p>
                      </a:txBody>
                      <a:tcPr/>
                    </a:tc>
                  </a:tr>
                  <a:tr h="308572">
                    <a:tc>
                      <a:txBody>
                        <a:bodyPr/>
                        <a:lstStyle/>
                        <a:p>
                          <a:pPr algn="just">
                            <a:spcBef>
                              <a:spcPts val="200"/>
                            </a:spcBef>
                            <a:spcAft>
                              <a:spcPts val="600"/>
                            </a:spcAft>
                          </a:pPr>
                          <a14:m>
                            <m:oMathPara xmlns:m="http://schemas.openxmlformats.org/officeDocument/2006/math">
                              <m:oMathParaPr>
                                <m:jc m:val="centerGroup"/>
                              </m:oMathParaPr>
                              <m:oMath xmlns:m="http://schemas.openxmlformats.org/officeDocument/2006/math">
                                <m:sSub>
                                  <m:sSubPr>
                                    <m:ctrlPr>
                                      <a:rPr lang="es-ES" sz="1200" i="1">
                                        <a:effectLst/>
                                        <a:latin typeface="Cambria Math" panose="02040503050406030204" pitchFamily="18" charset="0"/>
                                      </a:rPr>
                                    </m:ctrlPr>
                                  </m:sSubPr>
                                  <m:e>
                                    <m:r>
                                      <a:rPr lang="fr-FR" sz="1200">
                                        <a:effectLst/>
                                        <a:latin typeface="Cambria Math" panose="02040503050406030204" pitchFamily="18" charset="0"/>
                                      </a:rPr>
                                      <m:t>𝐴</m:t>
                                    </m:r>
                                  </m:e>
                                  <m:sub>
                                    <m:r>
                                      <a:rPr lang="fr-FR" sz="1200">
                                        <a:effectLst/>
                                        <a:latin typeface="Cambria Math" panose="02040503050406030204" pitchFamily="18" charset="0"/>
                                      </a:rPr>
                                      <m:t>1</m:t>
                                    </m:r>
                                  </m:sub>
                                </m:sSub>
                                <m:r>
                                  <a:rPr lang="fr-FR" sz="1200">
                                    <a:effectLst/>
                                    <a:latin typeface="Cambria Math" panose="02040503050406030204" pitchFamily="18" charset="0"/>
                                  </a:rPr>
                                  <m:t>      </m:t>
                                </m:r>
                                <m:r>
                                  <a:rPr lang="fr-FR" sz="1200">
                                    <a:effectLst/>
                                    <a:latin typeface="Cambria Math" panose="02040503050406030204" pitchFamily="18" charset="0"/>
                                  </a:rPr>
                                  <m:t>𝑀</m:t>
                                </m:r>
                                <m:r>
                                  <a:rPr lang="fr-FR" sz="1200">
                                    <a:effectLst/>
                                    <a:latin typeface="Cambria Math" panose="02040503050406030204" pitchFamily="18" charset="0"/>
                                  </a:rPr>
                                  <m:t>=108 </m:t>
                                </m:r>
                                <m:r>
                                  <a:rPr lang="fr-FR" sz="1200">
                                    <a:effectLst/>
                                    <a:latin typeface="Cambria Math" panose="02040503050406030204" pitchFamily="18" charset="0"/>
                                  </a:rPr>
                                  <m:t>𝐺𝑒𝑉</m:t>
                                </m:r>
                                <m:r>
                                  <a:rPr lang="fr-FR" sz="1200">
                                    <a:effectLst/>
                                    <a:latin typeface="Cambria Math" panose="02040503050406030204" pitchFamily="18" charset="0"/>
                                  </a:rPr>
                                  <m:t>       </m:t>
                                </m:r>
                              </m:oMath>
                            </m:oMathPara>
                          </a14:m>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lnB w="12700" cap="flat" cmpd="sng" algn="ctr">
                          <a:noFill/>
                          <a:prstDash val="solid"/>
                          <a:round/>
                          <a:headEnd type="none" w="med" len="med"/>
                          <a:tailEnd type="none" w="med" len="med"/>
                        </a:lnB>
                      </a:tcPr>
                    </a:tc>
                    <a:tc>
                      <a:txBody>
                        <a:bodyPr/>
                        <a:lstStyle/>
                        <a:p>
                          <a:pPr algn="just">
                            <a:spcBef>
                              <a:spcPts val="200"/>
                            </a:spcBef>
                            <a:spcAft>
                              <a:spcPts val="600"/>
                            </a:spcAft>
                          </a:pPr>
                          <a14:m>
                            <m:oMathPara xmlns:m="http://schemas.openxmlformats.org/officeDocument/2006/math">
                              <m:oMathParaPr>
                                <m:jc m:val="centerGroup"/>
                              </m:oMathParaPr>
                              <m:oMath xmlns:m="http://schemas.openxmlformats.org/officeDocument/2006/math">
                                <m:r>
                                  <a:rPr lang="fr-FR" sz="1200">
                                    <a:effectLst/>
                                    <a:latin typeface="Cambria Math" panose="02040503050406030204" pitchFamily="18" charset="0"/>
                                  </a:rPr>
                                  <m:t>𝑔𝑔</m:t>
                                </m:r>
                                <m:r>
                                  <a:rPr lang="fr-FR" sz="1200">
                                    <a:effectLst/>
                                    <a:latin typeface="Cambria Math" panose="02040503050406030204" pitchFamily="18" charset="0"/>
                                  </a:rPr>
                                  <m:t>→</m:t>
                                </m:r>
                                <m:sSub>
                                  <m:sSubPr>
                                    <m:ctrlPr>
                                      <a:rPr lang="es-ES" sz="1200" i="1">
                                        <a:effectLst/>
                                        <a:latin typeface="Cambria Math" panose="02040503050406030204" pitchFamily="18" charset="0"/>
                                      </a:rPr>
                                    </m:ctrlPr>
                                  </m:sSubPr>
                                  <m:e>
                                    <m:r>
                                      <a:rPr lang="fr-FR" sz="1200">
                                        <a:effectLst/>
                                        <a:latin typeface="Cambria Math" panose="02040503050406030204" pitchFamily="18" charset="0"/>
                                      </a:rPr>
                                      <m:t>𝐴</m:t>
                                    </m:r>
                                  </m:e>
                                  <m:sub>
                                    <m:r>
                                      <a:rPr lang="fr-FR" sz="1200">
                                        <a:effectLst/>
                                        <a:latin typeface="Cambria Math" panose="02040503050406030204" pitchFamily="18" charset="0"/>
                                      </a:rPr>
                                      <m:t>1</m:t>
                                    </m:r>
                                  </m:sub>
                                </m:sSub>
                              </m:oMath>
                            </m:oMathPara>
                          </a14:m>
                          <a:endParaRPr lang="es-ES" sz="12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gridSpan="2">
                      <a:txBody>
                        <a:bodyPr/>
                        <a:lstStyle/>
                        <a:p>
                          <a:pPr algn="ctr">
                            <a:spcBef>
                              <a:spcPts val="200"/>
                            </a:spcBef>
                            <a:spcAft>
                              <a:spcPts val="600"/>
                            </a:spcAft>
                          </a:pPr>
                          <a:r>
                            <a:rPr lang="fr-FR" sz="1200">
                              <a:effectLst/>
                            </a:rPr>
                            <a:t>2.407 pb</a:t>
                          </a:r>
                          <a:endParaRPr lang="es-ES" sz="12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hMerge="1">
                      <a:txBody>
                        <a:bodyPr/>
                        <a:lstStyle/>
                        <a:p>
                          <a:endParaRPr lang="es-ES"/>
                        </a:p>
                      </a:txBody>
                      <a:tcPr/>
                    </a:tc>
                  </a:tr>
                  <a:tr h="241576">
                    <a:tc>
                      <a:txBody>
                        <a:bodyPr/>
                        <a:lstStyle/>
                        <a:p>
                          <a:pPr algn="just">
                            <a:spcBef>
                              <a:spcPts val="200"/>
                            </a:spcBef>
                            <a:spcAft>
                              <a:spcPts val="600"/>
                            </a:spcAft>
                          </a:pPr>
                          <a:r>
                            <a:rPr lang="fr-FR" sz="1200" dirty="0">
                              <a:effectLst/>
                            </a:rPr>
                            <a:t> </a:t>
                          </a:r>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spcBef>
                              <a:spcPts val="200"/>
                            </a:spcBef>
                            <a:spcAft>
                              <a:spcPts val="600"/>
                            </a:spcAft>
                          </a:pPr>
                          <a14:m>
                            <m:oMathPara xmlns:m="http://schemas.openxmlformats.org/officeDocument/2006/math">
                              <m:oMathParaPr>
                                <m:jc m:val="centerGroup"/>
                              </m:oMathParaPr>
                              <m:oMath xmlns:m="http://schemas.openxmlformats.org/officeDocument/2006/math">
                                <m:r>
                                  <a:rPr lang="fr-FR" sz="1200">
                                    <a:effectLst/>
                                    <a:latin typeface="Cambria Math" panose="02040503050406030204" pitchFamily="18" charset="0"/>
                                  </a:rPr>
                                  <m:t>𝑔𝑔</m:t>
                                </m:r>
                                <m:r>
                                  <a:rPr lang="fr-FR" sz="1200">
                                    <a:effectLst/>
                                    <a:latin typeface="Cambria Math" panose="02040503050406030204" pitchFamily="18" charset="0"/>
                                  </a:rPr>
                                  <m:t>→</m:t>
                                </m:r>
                                <m:sSub>
                                  <m:sSubPr>
                                    <m:ctrlPr>
                                      <a:rPr lang="es-ES" sz="1200" i="1">
                                        <a:effectLst/>
                                        <a:latin typeface="Cambria Math" panose="02040503050406030204" pitchFamily="18" charset="0"/>
                                      </a:rPr>
                                    </m:ctrlPr>
                                  </m:sSubPr>
                                  <m:e>
                                    <m:r>
                                      <a:rPr lang="fr-FR" sz="1200">
                                        <a:effectLst/>
                                        <a:latin typeface="Cambria Math" panose="02040503050406030204" pitchFamily="18" charset="0"/>
                                      </a:rPr>
                                      <m:t>𝐴</m:t>
                                    </m:r>
                                  </m:e>
                                  <m:sub>
                                    <m:r>
                                      <a:rPr lang="fr-FR" sz="1200">
                                        <a:effectLst/>
                                        <a:latin typeface="Cambria Math" panose="02040503050406030204" pitchFamily="18" charset="0"/>
                                      </a:rPr>
                                      <m:t>1</m:t>
                                    </m:r>
                                  </m:sub>
                                </m:sSub>
                                <m:r>
                                  <a:rPr lang="fr-FR" sz="1200">
                                    <a:effectLst/>
                                    <a:latin typeface="Cambria Math" panose="02040503050406030204" pitchFamily="18" charset="0"/>
                                  </a:rPr>
                                  <m:t>→</m:t>
                                </m:r>
                                <m:r>
                                  <a:rPr lang="fr-FR" sz="1200">
                                    <a:effectLst/>
                                    <a:latin typeface="Cambria Math" panose="02040503050406030204" pitchFamily="18" charset="0"/>
                                  </a:rPr>
                                  <m:t>𝑏</m:t>
                                </m:r>
                                <m:acc>
                                  <m:accPr>
                                    <m:chr m:val="̅"/>
                                    <m:ctrlPr>
                                      <a:rPr lang="es-ES" sz="1200" i="1">
                                        <a:effectLst/>
                                        <a:latin typeface="Cambria Math" panose="02040503050406030204" pitchFamily="18" charset="0"/>
                                      </a:rPr>
                                    </m:ctrlPr>
                                  </m:accPr>
                                  <m:e>
                                    <m:r>
                                      <a:rPr lang="fr-FR" sz="1200">
                                        <a:effectLst/>
                                        <a:latin typeface="Cambria Math" panose="02040503050406030204" pitchFamily="18" charset="0"/>
                                      </a:rPr>
                                      <m:t>𝑏</m:t>
                                    </m:r>
                                  </m:e>
                                </m:acc>
                              </m:oMath>
                            </m:oMathPara>
                          </a14:m>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gridSpan="2">
                      <a:txBody>
                        <a:bodyPr/>
                        <a:lstStyle/>
                        <a:p>
                          <a:pPr algn="ctr">
                            <a:spcBef>
                              <a:spcPts val="200"/>
                            </a:spcBef>
                            <a:spcAft>
                              <a:spcPts val="600"/>
                            </a:spcAft>
                          </a:pPr>
                          <a:r>
                            <a:rPr lang="fr-FR" sz="1200">
                              <a:effectLst/>
                            </a:rPr>
                            <a:t>2.102 pb</a:t>
                          </a:r>
                          <a:endParaRPr lang="es-ES" sz="12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hMerge="1">
                      <a:txBody>
                        <a:bodyPr/>
                        <a:lstStyle/>
                        <a:p>
                          <a:endParaRPr lang="es-ES"/>
                        </a:p>
                      </a:txBody>
                      <a:tcPr/>
                    </a:tc>
                  </a:tr>
                  <a:tr h="238137">
                    <a:tc>
                      <a:txBody>
                        <a:bodyPr/>
                        <a:lstStyle/>
                        <a:p>
                          <a:pPr algn="just">
                            <a:spcBef>
                              <a:spcPts val="200"/>
                            </a:spcBef>
                            <a:spcAft>
                              <a:spcPts val="600"/>
                            </a:spcAft>
                          </a:pPr>
                          <a:r>
                            <a:rPr lang="fr-FR" sz="1200" dirty="0">
                              <a:effectLst/>
                            </a:rPr>
                            <a:t> </a:t>
                          </a:r>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tcPr>
                    </a:tc>
                    <a:tc>
                      <a:txBody>
                        <a:bodyPr/>
                        <a:lstStyle/>
                        <a:p>
                          <a:pPr algn="just">
                            <a:spcBef>
                              <a:spcPts val="200"/>
                            </a:spcBef>
                            <a:spcAft>
                              <a:spcPts val="600"/>
                            </a:spcAft>
                          </a:pPr>
                          <a14:m>
                            <m:oMathPara xmlns:m="http://schemas.openxmlformats.org/officeDocument/2006/math">
                              <m:oMathParaPr>
                                <m:jc m:val="centerGroup"/>
                              </m:oMathParaPr>
                              <m:oMath xmlns:m="http://schemas.openxmlformats.org/officeDocument/2006/math">
                                <m:r>
                                  <a:rPr lang="fr-FR" sz="1200">
                                    <a:effectLst/>
                                    <a:latin typeface="Cambria Math" panose="02040503050406030204" pitchFamily="18" charset="0"/>
                                  </a:rPr>
                                  <m:t>𝑔𝑔</m:t>
                                </m:r>
                                <m:r>
                                  <a:rPr lang="fr-FR" sz="1200">
                                    <a:effectLst/>
                                    <a:latin typeface="Cambria Math" panose="02040503050406030204" pitchFamily="18" charset="0"/>
                                  </a:rPr>
                                  <m:t>→</m:t>
                                </m:r>
                                <m:sSub>
                                  <m:sSubPr>
                                    <m:ctrlPr>
                                      <a:rPr lang="es-ES" sz="1200" i="1">
                                        <a:effectLst/>
                                        <a:latin typeface="Cambria Math" panose="02040503050406030204" pitchFamily="18" charset="0"/>
                                      </a:rPr>
                                    </m:ctrlPr>
                                  </m:sSubPr>
                                  <m:e>
                                    <m:r>
                                      <a:rPr lang="fr-FR" sz="1200">
                                        <a:effectLst/>
                                        <a:latin typeface="Cambria Math" panose="02040503050406030204" pitchFamily="18" charset="0"/>
                                      </a:rPr>
                                      <m:t>𝐴</m:t>
                                    </m:r>
                                  </m:e>
                                  <m:sub>
                                    <m:r>
                                      <a:rPr lang="fr-FR" sz="1200">
                                        <a:effectLst/>
                                        <a:latin typeface="Cambria Math" panose="02040503050406030204" pitchFamily="18" charset="0"/>
                                      </a:rPr>
                                      <m:t>1</m:t>
                                    </m:r>
                                  </m:sub>
                                </m:sSub>
                                <m:r>
                                  <a:rPr lang="fr-FR" sz="1200">
                                    <a:effectLst/>
                                    <a:latin typeface="Cambria Math" panose="02040503050406030204" pitchFamily="18" charset="0"/>
                                  </a:rPr>
                                  <m:t>→</m:t>
                                </m:r>
                                <m:r>
                                  <a:rPr lang="fr-FR" sz="1200">
                                    <a:effectLst/>
                                    <a:latin typeface="Cambria Math" panose="02040503050406030204" pitchFamily="18" charset="0"/>
                                  </a:rPr>
                                  <m:t>𝜏</m:t>
                                </m:r>
                                <m:acc>
                                  <m:accPr>
                                    <m:chr m:val="̅"/>
                                    <m:ctrlPr>
                                      <a:rPr lang="es-ES" sz="1200" i="1">
                                        <a:effectLst/>
                                        <a:latin typeface="Cambria Math" panose="02040503050406030204" pitchFamily="18" charset="0"/>
                                      </a:rPr>
                                    </m:ctrlPr>
                                  </m:accPr>
                                  <m:e>
                                    <m:r>
                                      <a:rPr lang="fr-FR" sz="1200">
                                        <a:effectLst/>
                                        <a:latin typeface="Cambria Math" panose="02040503050406030204" pitchFamily="18" charset="0"/>
                                      </a:rPr>
                                      <m:t>𝜏</m:t>
                                    </m:r>
                                  </m:e>
                                </m:acc>
                              </m:oMath>
                            </m:oMathPara>
                          </a14:m>
                          <a:endParaRPr lang="es-ES" sz="12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gridSpan="2">
                      <a:txBody>
                        <a:bodyPr/>
                        <a:lstStyle/>
                        <a:p>
                          <a:pPr algn="ctr">
                            <a:spcBef>
                              <a:spcPts val="200"/>
                            </a:spcBef>
                            <a:spcAft>
                              <a:spcPts val="600"/>
                            </a:spcAft>
                          </a:pPr>
                          <a:r>
                            <a:rPr lang="fr-FR" sz="1200" dirty="0">
                              <a:effectLst/>
                            </a:rPr>
                            <a:t>0.220 </a:t>
                          </a:r>
                          <a:r>
                            <a:rPr lang="fr-FR" sz="1200" dirty="0" err="1">
                              <a:effectLst/>
                            </a:rPr>
                            <a:t>pb</a:t>
                          </a:r>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hMerge="1">
                      <a:txBody>
                        <a:bodyPr/>
                        <a:lstStyle/>
                        <a:p>
                          <a:endParaRPr lang="es-ES"/>
                        </a:p>
                      </a:txBody>
                      <a:tcPr/>
                    </a:tc>
                  </a:tr>
                </a:tbl>
              </a:graphicData>
            </a:graphic>
          </p:graphicFrame>
        </mc:Choice>
        <mc:Fallback xmlns="">
          <p:graphicFrame>
            <p:nvGraphicFramePr>
              <p:cNvPr id="4" name="Marcador de contenido 3"/>
              <p:cNvGraphicFramePr>
                <a:graphicFrameLocks noGrp="1"/>
              </p:cNvGraphicFramePr>
              <p:nvPr>
                <p:ph sz="quarter" idx="1"/>
                <p:extLst>
                  <p:ext uri="{D42A27DB-BD31-4B8C-83A1-F6EECF244321}">
                    <p14:modId xmlns:p14="http://schemas.microsoft.com/office/powerpoint/2010/main" val="1648301381"/>
                  </p:ext>
                </p:extLst>
              </p:nvPr>
            </p:nvGraphicFramePr>
            <p:xfrm>
              <a:off x="592155" y="1341653"/>
              <a:ext cx="5326792" cy="2026666"/>
            </p:xfrm>
            <a:graphic>
              <a:graphicData uri="http://schemas.openxmlformats.org/drawingml/2006/table">
                <a:tbl>
                  <a:tblPr firstRow="1" firstCol="1" bandRow="1">
                    <a:tableStyleId>{5C22544A-7EE6-4342-B048-85BDC9FD1C3A}</a:tableStyleId>
                  </a:tblPr>
                  <a:tblGrid>
                    <a:gridCol w="1391161"/>
                    <a:gridCol w="2399596"/>
                    <a:gridCol w="1424885"/>
                    <a:gridCol w="111150"/>
                  </a:tblGrid>
                  <a:tr h="361569">
                    <a:tc gridSpan="2">
                      <a:txBody>
                        <a:bodyPr/>
                        <a:lstStyle/>
                        <a:p>
                          <a:pPr algn="just">
                            <a:spcBef>
                              <a:spcPts val="200"/>
                            </a:spcBef>
                            <a:spcAft>
                              <a:spcPts val="0"/>
                            </a:spcAft>
                          </a:pPr>
                          <a:r>
                            <a:rPr lang="fr-FR" sz="1200" dirty="0">
                              <a:effectLst/>
                            </a:rPr>
                            <a:t>Signature/Rates</a:t>
                          </a:r>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hMerge="1">
                      <a:txBody>
                        <a:bodyPr/>
                        <a:lstStyle/>
                        <a:p>
                          <a:endParaRPr lang="es-ES"/>
                        </a:p>
                      </a:txBody>
                      <a:tcPr/>
                    </a:tc>
                    <a:tc>
                      <a:txBody>
                        <a:bodyPr/>
                        <a:lstStyle/>
                        <a:p>
                          <a:endParaRPr lang="es-ES"/>
                        </a:p>
                      </a:txBody>
                      <a:tcPr marL="68580" marR="68580" marT="0" marB="0">
                        <a:blipFill rotWithShape="0">
                          <a:blip r:embed="rId3"/>
                          <a:stretch>
                            <a:fillRect l="-266239" t="-11864" r="-9829" b="-471186"/>
                          </a:stretch>
                        </a:blipFill>
                      </a:tcPr>
                    </a:tc>
                    <a:tc>
                      <a:txBody>
                        <a:bodyPr/>
                        <a:lstStyle/>
                        <a:p>
                          <a:pPr algn="just">
                            <a:spcBef>
                              <a:spcPts val="600"/>
                            </a:spcBef>
                            <a:spcAft>
                              <a:spcPts val="600"/>
                            </a:spcAft>
                          </a:pPr>
                          <a:r>
                            <a:rPr lang="es-ES" sz="1100">
                              <a:effectLst/>
                            </a:rPr>
                            <a:t> </a:t>
                          </a:r>
                          <a:endParaRPr lang="es-ES" sz="1100">
                            <a:effectLst/>
                            <a:latin typeface="LM Roman 10" panose="00000500000000000000" pitchFamily="50" charset="0"/>
                            <a:ea typeface="Cambria" panose="02040503050406030204" pitchFamily="18" charset="0"/>
                            <a:cs typeface="Times New Roman" panose="02020603050405020304" pitchFamily="18" charset="0"/>
                          </a:endParaRPr>
                        </a:p>
                      </a:txBody>
                      <a:tcPr marL="0" marR="0" marT="0" marB="0" anchor="ctr"/>
                    </a:tc>
                  </a:tr>
                  <a:tr h="259080">
                    <a:tc rowSpan="2">
                      <a:txBody>
                        <a:bodyPr/>
                        <a:lstStyle/>
                        <a:p>
                          <a:endParaRPr lang="es-ES"/>
                        </a:p>
                      </a:txBody>
                      <a:tcPr marL="68580" marR="68580" marT="0" marB="0">
                        <a:lnB w="12700" cap="flat" cmpd="sng" algn="ctr">
                          <a:noFill/>
                          <a:prstDash val="solid"/>
                          <a:round/>
                          <a:headEnd type="none" w="med" len="med"/>
                          <a:tailEnd type="none" w="med" len="med"/>
                        </a:lnB>
                        <a:blipFill rotWithShape="0">
                          <a:blip r:embed="rId3"/>
                          <a:stretch>
                            <a:fillRect l="-439" t="-76744" r="-285526" b="-223256"/>
                          </a:stretch>
                        </a:blipFill>
                      </a:tcPr>
                    </a:tc>
                    <a:tc>
                      <a:txBody>
                        <a:bodyPr/>
                        <a:lstStyle/>
                        <a:p>
                          <a:endParaRPr lang="es-ES"/>
                        </a:p>
                      </a:txBody>
                      <a:tcPr marL="68580" marR="68580" marT="0" marB="0">
                        <a:blipFill rotWithShape="0">
                          <a:blip r:embed="rId3"/>
                          <a:stretch>
                            <a:fillRect l="-58122" t="-153488" r="-65228" b="-546512"/>
                          </a:stretch>
                        </a:blipFill>
                      </a:tcPr>
                    </a:tc>
                    <a:tc gridSpan="2">
                      <a:txBody>
                        <a:bodyPr/>
                        <a:lstStyle/>
                        <a:p>
                          <a:pPr algn="ctr">
                            <a:spcBef>
                              <a:spcPts val="200"/>
                            </a:spcBef>
                            <a:spcAft>
                              <a:spcPts val="600"/>
                            </a:spcAft>
                          </a:pPr>
                          <a:r>
                            <a:rPr lang="fr-FR" sz="1200" dirty="0">
                              <a:effectLst/>
                            </a:rPr>
                            <a:t>3.337 </a:t>
                          </a:r>
                          <a:r>
                            <a:rPr lang="fr-FR" sz="1200" dirty="0" err="1">
                              <a:effectLst/>
                            </a:rPr>
                            <a:t>pb</a:t>
                          </a:r>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hMerge="1">
                      <a:txBody>
                        <a:bodyPr/>
                        <a:lstStyle/>
                        <a:p>
                          <a:endParaRPr lang="es-ES"/>
                        </a:p>
                      </a:txBody>
                      <a:tcPr/>
                    </a:tc>
                  </a:tr>
                  <a:tr h="263144">
                    <a:tc vMerge="1">
                      <a:txBody>
                        <a:bodyPr/>
                        <a:lstStyle/>
                        <a:p>
                          <a:endParaRPr lang="es-ES"/>
                        </a:p>
                      </a:txBody>
                      <a:tcPr/>
                    </a:tc>
                    <a:tc>
                      <a:txBody>
                        <a:bodyPr/>
                        <a:lstStyle/>
                        <a:p>
                          <a:endParaRPr lang="es-ES"/>
                        </a:p>
                      </a:txBody>
                      <a:tcPr marL="68580" marR="68580" marT="0" marB="0">
                        <a:blipFill rotWithShape="0">
                          <a:blip r:embed="rId3"/>
                          <a:stretch>
                            <a:fillRect l="-58122" t="-253488" r="-65228" b="-446512"/>
                          </a:stretch>
                        </a:blipFill>
                      </a:tcPr>
                    </a:tc>
                    <a:tc gridSpan="2">
                      <a:txBody>
                        <a:bodyPr/>
                        <a:lstStyle/>
                        <a:p>
                          <a:pPr algn="ctr">
                            <a:spcBef>
                              <a:spcPts val="200"/>
                            </a:spcBef>
                            <a:spcAft>
                              <a:spcPts val="600"/>
                            </a:spcAft>
                          </a:pPr>
                          <a:r>
                            <a:rPr lang="fr-FR" sz="1200">
                              <a:effectLst/>
                            </a:rPr>
                            <a:t>2.477 pb</a:t>
                          </a:r>
                          <a:endParaRPr lang="es-ES" sz="12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hMerge="1">
                      <a:txBody>
                        <a:bodyPr/>
                        <a:lstStyle/>
                        <a:p>
                          <a:endParaRPr lang="es-ES"/>
                        </a:p>
                      </a:txBody>
                      <a:tcPr/>
                    </a:tc>
                  </a:tr>
                  <a:tr h="259080">
                    <a:tc>
                      <a:txBody>
                        <a:bodyPr/>
                        <a:lstStyle/>
                        <a:p>
                          <a:pPr algn="just">
                            <a:spcBef>
                              <a:spcPts val="200"/>
                            </a:spcBef>
                            <a:spcAft>
                              <a:spcPts val="600"/>
                            </a:spcAft>
                          </a:pPr>
                          <a:r>
                            <a:rPr lang="fr-FR" sz="1200" dirty="0">
                              <a:effectLst/>
                            </a:rPr>
                            <a:t> </a:t>
                          </a:r>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tcPr>
                    </a:tc>
                    <a:tc>
                      <a:txBody>
                        <a:bodyPr/>
                        <a:lstStyle/>
                        <a:p>
                          <a:endParaRPr lang="es-ES"/>
                        </a:p>
                      </a:txBody>
                      <a:tcPr marL="68580" marR="68580" marT="0" marB="0">
                        <a:blipFill rotWithShape="0">
                          <a:blip r:embed="rId3"/>
                          <a:stretch>
                            <a:fillRect l="-58122" t="-353488" r="-65228" b="-346512"/>
                          </a:stretch>
                        </a:blipFill>
                      </a:tcPr>
                    </a:tc>
                    <a:tc gridSpan="2">
                      <a:txBody>
                        <a:bodyPr/>
                        <a:lstStyle/>
                        <a:p>
                          <a:pPr algn="ctr">
                            <a:spcBef>
                              <a:spcPts val="200"/>
                            </a:spcBef>
                            <a:spcAft>
                              <a:spcPts val="600"/>
                            </a:spcAft>
                          </a:pPr>
                          <a:r>
                            <a:rPr lang="fr-FR" sz="1200" dirty="0">
                              <a:effectLst/>
                            </a:rPr>
                            <a:t>0.255 </a:t>
                          </a:r>
                          <a:r>
                            <a:rPr lang="fr-FR" sz="1200" dirty="0" err="1">
                              <a:effectLst/>
                            </a:rPr>
                            <a:t>pb</a:t>
                          </a:r>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hMerge="1">
                      <a:txBody>
                        <a:bodyPr/>
                        <a:lstStyle/>
                        <a:p>
                          <a:endParaRPr lang="es-ES"/>
                        </a:p>
                      </a:txBody>
                      <a:tcPr/>
                    </a:tc>
                  </a:tr>
                  <a:tr h="361569">
                    <a:tc>
                      <a:txBody>
                        <a:bodyPr/>
                        <a:lstStyle/>
                        <a:p>
                          <a:endParaRPr lang="es-ES"/>
                        </a:p>
                      </a:txBody>
                      <a:tcPr marL="68580" marR="68580" marT="0" marB="0">
                        <a:lnB w="12700" cap="flat" cmpd="sng" algn="ctr">
                          <a:noFill/>
                          <a:prstDash val="solid"/>
                          <a:round/>
                          <a:headEnd type="none" w="med" len="med"/>
                          <a:tailEnd type="none" w="med" len="med"/>
                        </a:lnB>
                        <a:blipFill rotWithShape="0">
                          <a:blip r:embed="rId3"/>
                          <a:stretch>
                            <a:fillRect l="-439" t="-330508" r="-285526" b="-152542"/>
                          </a:stretch>
                        </a:blipFill>
                      </a:tcPr>
                    </a:tc>
                    <a:tc>
                      <a:txBody>
                        <a:bodyPr/>
                        <a:lstStyle/>
                        <a:p>
                          <a:endParaRPr lang="es-ES"/>
                        </a:p>
                      </a:txBody>
                      <a:tcPr marL="68580" marR="68580" marT="0" marB="0">
                        <a:blipFill rotWithShape="0">
                          <a:blip r:embed="rId3"/>
                          <a:stretch>
                            <a:fillRect l="-58122" t="-330508" r="-65228" b="-152542"/>
                          </a:stretch>
                        </a:blipFill>
                      </a:tcPr>
                    </a:tc>
                    <a:tc gridSpan="2">
                      <a:txBody>
                        <a:bodyPr/>
                        <a:lstStyle/>
                        <a:p>
                          <a:pPr algn="ctr">
                            <a:spcBef>
                              <a:spcPts val="200"/>
                            </a:spcBef>
                            <a:spcAft>
                              <a:spcPts val="600"/>
                            </a:spcAft>
                          </a:pPr>
                          <a:r>
                            <a:rPr lang="fr-FR" sz="1200">
                              <a:effectLst/>
                            </a:rPr>
                            <a:t>2.407 pb</a:t>
                          </a:r>
                          <a:endParaRPr lang="es-ES" sz="12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hMerge="1">
                      <a:txBody>
                        <a:bodyPr/>
                        <a:lstStyle/>
                        <a:p>
                          <a:endParaRPr lang="es-ES"/>
                        </a:p>
                      </a:txBody>
                      <a:tcPr/>
                    </a:tc>
                  </a:tr>
                  <a:tr h="263144">
                    <a:tc>
                      <a:txBody>
                        <a:bodyPr/>
                        <a:lstStyle/>
                        <a:p>
                          <a:pPr algn="just">
                            <a:spcBef>
                              <a:spcPts val="200"/>
                            </a:spcBef>
                            <a:spcAft>
                              <a:spcPts val="600"/>
                            </a:spcAft>
                          </a:pPr>
                          <a:r>
                            <a:rPr lang="fr-FR" sz="1200" dirty="0">
                              <a:effectLst/>
                            </a:rPr>
                            <a:t> </a:t>
                          </a:r>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s-ES"/>
                        </a:p>
                      </a:txBody>
                      <a:tcPr marL="68580" marR="68580" marT="0" marB="0">
                        <a:blipFill rotWithShape="0">
                          <a:blip r:embed="rId3"/>
                          <a:stretch>
                            <a:fillRect l="-58122" t="-590698" r="-65228" b="-109302"/>
                          </a:stretch>
                        </a:blipFill>
                      </a:tcPr>
                    </a:tc>
                    <a:tc gridSpan="2">
                      <a:txBody>
                        <a:bodyPr/>
                        <a:lstStyle/>
                        <a:p>
                          <a:pPr algn="ctr">
                            <a:spcBef>
                              <a:spcPts val="200"/>
                            </a:spcBef>
                            <a:spcAft>
                              <a:spcPts val="600"/>
                            </a:spcAft>
                          </a:pPr>
                          <a:r>
                            <a:rPr lang="fr-FR" sz="1200">
                              <a:effectLst/>
                            </a:rPr>
                            <a:t>2.102 pb</a:t>
                          </a:r>
                          <a:endParaRPr lang="es-ES" sz="12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hMerge="1">
                      <a:txBody>
                        <a:bodyPr/>
                        <a:lstStyle/>
                        <a:p>
                          <a:endParaRPr lang="es-ES"/>
                        </a:p>
                      </a:txBody>
                      <a:tcPr/>
                    </a:tc>
                  </a:tr>
                  <a:tr h="259080">
                    <a:tc>
                      <a:txBody>
                        <a:bodyPr/>
                        <a:lstStyle/>
                        <a:p>
                          <a:pPr algn="just">
                            <a:spcBef>
                              <a:spcPts val="200"/>
                            </a:spcBef>
                            <a:spcAft>
                              <a:spcPts val="600"/>
                            </a:spcAft>
                          </a:pPr>
                          <a:r>
                            <a:rPr lang="fr-FR" sz="1200" dirty="0">
                              <a:effectLst/>
                            </a:rPr>
                            <a:t> </a:t>
                          </a:r>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tcPr>
                    </a:tc>
                    <a:tc>
                      <a:txBody>
                        <a:bodyPr/>
                        <a:lstStyle/>
                        <a:p>
                          <a:endParaRPr lang="es-ES"/>
                        </a:p>
                      </a:txBody>
                      <a:tcPr marL="68580" marR="68580" marT="0" marB="0">
                        <a:blipFill rotWithShape="0">
                          <a:blip r:embed="rId3"/>
                          <a:stretch>
                            <a:fillRect l="-58122" t="-690698" r="-65228" b="-9302"/>
                          </a:stretch>
                        </a:blipFill>
                      </a:tcPr>
                    </a:tc>
                    <a:tc gridSpan="2">
                      <a:txBody>
                        <a:bodyPr/>
                        <a:lstStyle/>
                        <a:p>
                          <a:pPr algn="ctr">
                            <a:spcBef>
                              <a:spcPts val="200"/>
                            </a:spcBef>
                            <a:spcAft>
                              <a:spcPts val="600"/>
                            </a:spcAft>
                          </a:pPr>
                          <a:r>
                            <a:rPr lang="fr-FR" sz="1200" dirty="0">
                              <a:effectLst/>
                            </a:rPr>
                            <a:t>0.220 </a:t>
                          </a:r>
                          <a:r>
                            <a:rPr lang="fr-FR" sz="1200" dirty="0" err="1">
                              <a:effectLst/>
                            </a:rPr>
                            <a:t>pb</a:t>
                          </a:r>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hMerge="1">
                      <a:txBody>
                        <a:bodyPr/>
                        <a:lstStyle/>
                        <a:p>
                          <a:endParaRPr lang="es-ES"/>
                        </a:p>
                      </a:txBody>
                      <a:tcPr/>
                    </a:tc>
                  </a:tr>
                </a:tbl>
              </a:graphicData>
            </a:graphic>
          </p:graphicFrame>
        </mc:Fallback>
      </mc:AlternateContent>
      <mc:AlternateContent xmlns:mc="http://schemas.openxmlformats.org/markup-compatibility/2006">
        <mc:Choice xmlns:a14="http://schemas.microsoft.com/office/drawing/2010/main" Requires="a14">
          <p:sp>
            <p:nvSpPr>
              <p:cNvPr id="6" name="Marcador de contenido 2"/>
              <p:cNvSpPr txBox="1">
                <a:spLocks/>
              </p:cNvSpPr>
              <p:nvPr/>
            </p:nvSpPr>
            <p:spPr>
              <a:xfrm>
                <a:off x="612648" y="3356992"/>
                <a:ext cx="4247384" cy="324036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buFont typeface="Wingdings"/>
                  <a:buNone/>
                </a:pPr>
                <a:r>
                  <a:rPr lang="fr-FR" sz="1800" b="1" u="sng" dirty="0" smtClean="0"/>
                  <a:t>H1</a:t>
                </a:r>
              </a:p>
              <a:p>
                <a:pPr marL="0" indent="0" algn="just">
                  <a:buNone/>
                </a:pPr>
                <a:r>
                  <a:rPr lang="fr-FR" sz="1400" dirty="0" smtClean="0"/>
                  <a:t>Le </a:t>
                </a:r>
                <a:r>
                  <a:rPr lang="fr-FR" sz="1400" dirty="0"/>
                  <a:t>décalage important </a:t>
                </a:r>
                <a:r>
                  <a:rPr lang="fr-FR" sz="1400" dirty="0" smtClean="0"/>
                  <a:t>dans le spectre de masse de </a:t>
                </a:r>
                <a14:m>
                  <m:oMath xmlns:m="http://schemas.openxmlformats.org/officeDocument/2006/math">
                    <m:r>
                      <a:rPr lang="fr-FR" sz="1400" i="1">
                        <a:latin typeface="Cambria Math" panose="02040503050406030204" pitchFamily="18" charset="0"/>
                      </a:rPr>
                      <m:t>𝜏</m:t>
                    </m:r>
                  </m:oMath>
                </a14:m>
                <a:r>
                  <a:rPr lang="fr-FR" sz="1400" dirty="0" smtClean="0"/>
                  <a:t>-jets est </a:t>
                </a:r>
                <a:r>
                  <a:rPr lang="fr-FR" sz="1400" dirty="0"/>
                  <a:t>le résultat des modes de </a:t>
                </a:r>
                <a:r>
                  <a:rPr lang="fr-FR" sz="1400" dirty="0" smtClean="0"/>
                  <a:t>désintégrations du </a:t>
                </a:r>
                <a:r>
                  <a:rPr lang="fr-FR" sz="1400" dirty="0" smtClean="0"/>
                  <a:t>lepton </a:t>
                </a:r>
                <a14:m>
                  <m:oMath xmlns:m="http://schemas.openxmlformats.org/officeDocument/2006/math">
                    <m:r>
                      <a:rPr lang="fr-FR" sz="1400" i="1">
                        <a:latin typeface="Cambria Math" panose="02040503050406030204" pitchFamily="18" charset="0"/>
                      </a:rPr>
                      <m:t>𝜏</m:t>
                    </m:r>
                  </m:oMath>
                </a14:m>
                <a:r>
                  <a:rPr lang="fr-FR" sz="1400" b="1" u="sng" dirty="0" smtClean="0">
                    <a:ea typeface="Cambria Math" panose="02040503050406030204" pitchFamily="18" charset="0"/>
                  </a:rPr>
                  <a:t>.</a:t>
                </a:r>
              </a:p>
              <a:p>
                <a:pPr>
                  <a:buFont typeface="Arial" panose="020B0604020202020204" pitchFamily="34" charset="0"/>
                  <a:buChar char="•"/>
                </a:pPr>
                <a:endParaRPr lang="fr-FR" sz="1200" dirty="0" smtClean="0"/>
              </a:p>
              <a:p>
                <a:pPr>
                  <a:buFont typeface="Arial" panose="020B0604020202020204" pitchFamily="34" charset="0"/>
                  <a:buChar char="•"/>
                </a:pPr>
                <a:endParaRPr lang="fr-FR" sz="1200" dirty="0" smtClean="0"/>
              </a:p>
              <a:p>
                <a:pPr marL="0" indent="0">
                  <a:buFont typeface="Wingdings"/>
                  <a:buNone/>
                </a:pPr>
                <a:endParaRPr lang="fr-FR" sz="2000" dirty="0"/>
              </a:p>
              <a:p>
                <a:pPr marL="0" indent="0">
                  <a:buFont typeface="Wingdings"/>
                  <a:buNone/>
                </a:pPr>
                <a:endParaRPr lang="fr-FR" sz="1600" dirty="0"/>
              </a:p>
              <a:p>
                <a:pPr>
                  <a:buFont typeface="Arial" panose="020B0604020202020204" pitchFamily="34" charset="0"/>
                  <a:buChar char="•"/>
                </a:pPr>
                <a:endParaRPr lang="fr-FR" sz="1600" dirty="0" smtClean="0"/>
              </a:p>
              <a:p>
                <a:pPr>
                  <a:buFont typeface="Arial" panose="020B0604020202020204" pitchFamily="34" charset="0"/>
                  <a:buChar char="•"/>
                </a:pPr>
                <a:endParaRPr lang="fr-FR" sz="1600" dirty="0"/>
              </a:p>
              <a:p>
                <a:pPr>
                  <a:buFont typeface="Arial" panose="020B0604020202020204" pitchFamily="34" charset="0"/>
                  <a:buChar char="•"/>
                </a:pPr>
                <a:endParaRPr lang="fr-FR" sz="1600" dirty="0" smtClean="0"/>
              </a:p>
              <a:p>
                <a:pPr>
                  <a:buFont typeface="Arial" panose="020B0604020202020204" pitchFamily="34" charset="0"/>
                  <a:buChar char="•"/>
                </a:pPr>
                <a:endParaRPr lang="fr-FR" sz="1600" dirty="0"/>
              </a:p>
            </p:txBody>
          </p:sp>
        </mc:Choice>
        <mc:Fallback>
          <p:sp>
            <p:nvSpPr>
              <p:cNvPr id="6" name="Marcador de contenido 2"/>
              <p:cNvSpPr txBox="1">
                <a:spLocks noRot="1" noChangeAspect="1" noMove="1" noResize="1" noEditPoints="1" noAdjustHandles="1" noChangeArrowheads="1" noChangeShapeType="1" noTextEdit="1"/>
              </p:cNvSpPr>
              <p:nvPr/>
            </p:nvSpPr>
            <p:spPr>
              <a:xfrm>
                <a:off x="612648" y="3356992"/>
                <a:ext cx="4247384" cy="3240360"/>
              </a:xfrm>
              <a:prstGeom prst="rect">
                <a:avLst/>
              </a:prstGeom>
              <a:blipFill rotWithShape="0">
                <a:blip r:embed="rId4"/>
                <a:stretch>
                  <a:fillRect l="-1293" t="-1130" r="-431"/>
                </a:stretch>
              </a:blipFill>
            </p:spPr>
            <p:txBody>
              <a:bodyPr/>
              <a:lstStyle/>
              <a:p>
                <a:r>
                  <a:rPr lang="es-ES">
                    <a:noFill/>
                  </a:rPr>
                  <a:t> </a:t>
                </a:r>
              </a:p>
            </p:txBody>
          </p:sp>
        </mc:Fallback>
      </mc:AlternateContent>
      <p:sp>
        <p:nvSpPr>
          <p:cNvPr id="9" name="Rectángulo 8"/>
          <p:cNvSpPr/>
          <p:nvPr/>
        </p:nvSpPr>
        <p:spPr>
          <a:xfrm>
            <a:off x="6776442" y="6290919"/>
            <a:ext cx="1414233" cy="276999"/>
          </a:xfrm>
          <a:prstGeom prst="rect">
            <a:avLst/>
          </a:prstGeom>
        </p:spPr>
        <p:txBody>
          <a:bodyPr wrap="none">
            <a:spAutoFit/>
          </a:bodyPr>
          <a:lstStyle/>
          <a:p>
            <a:r>
              <a:rPr lang="fr-FR" sz="1200" dirty="0" smtClean="0">
                <a:latin typeface="LM Roman 10" panose="00000500000000000000" pitchFamily="50" charset="0"/>
                <a:ea typeface="MS Mincho" panose="02020609040205080304" pitchFamily="49" charset="-128"/>
                <a:cs typeface="Times New Roman" panose="02020603050405020304" pitchFamily="18" charset="0"/>
              </a:rPr>
              <a:t>M=82.6±1.2 </a:t>
            </a:r>
            <a:r>
              <a:rPr lang="fr-FR" sz="1200" dirty="0" err="1">
                <a:latin typeface="LM Roman 10" panose="00000500000000000000" pitchFamily="50" charset="0"/>
                <a:ea typeface="MS Mincho" panose="02020609040205080304" pitchFamily="49" charset="-128"/>
                <a:cs typeface="Times New Roman" panose="02020603050405020304" pitchFamily="18" charset="0"/>
              </a:rPr>
              <a:t>GeV</a:t>
            </a:r>
            <a:endParaRPr lang="es-ES" sz="1200" dirty="0"/>
          </a:p>
        </p:txBody>
      </p:sp>
      <p:pic>
        <p:nvPicPr>
          <p:cNvPr id="10" name="Imagen 9" descr="C:\Users\Salva\Desktop\TFM\taudecays.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3728" y="4815545"/>
            <a:ext cx="2327910" cy="1206500"/>
          </a:xfrm>
          <a:prstGeom prst="rect">
            <a:avLst/>
          </a:prstGeom>
          <a:noFill/>
          <a:ln>
            <a:noFill/>
          </a:ln>
        </p:spPr>
      </p:pic>
      <p:pic>
        <p:nvPicPr>
          <p:cNvPr id="3" name="Imagen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30720" y="3381185"/>
            <a:ext cx="2505679" cy="2640860"/>
          </a:xfrm>
          <a:prstGeom prst="rect">
            <a:avLst/>
          </a:prstGeom>
        </p:spPr>
      </p:pic>
      <p:sp>
        <p:nvSpPr>
          <p:cNvPr id="5" name="Marcador de número de diapositiva 4"/>
          <p:cNvSpPr>
            <a:spLocks noGrp="1"/>
          </p:cNvSpPr>
          <p:nvPr>
            <p:ph type="sldNum" sz="quarter" idx="12"/>
          </p:nvPr>
        </p:nvSpPr>
        <p:spPr/>
        <p:txBody>
          <a:bodyPr>
            <a:normAutofit fontScale="85000" lnSpcReduction="20000"/>
          </a:bodyPr>
          <a:lstStyle/>
          <a:p>
            <a:fld id="{1AD93096-5B34-4342-9326-69289CEAE4C2}" type="slidenum">
              <a:rPr lang="en-US" smtClean="0"/>
              <a:pPr/>
              <a:t>10</a:t>
            </a:fld>
            <a:endParaRPr lang="en-US" dirty="0">
              <a:solidFill>
                <a:srgbClr val="FFFFFF"/>
              </a:solidFill>
            </a:endParaRPr>
          </a:p>
        </p:txBody>
      </p:sp>
    </p:spTree>
    <p:extLst>
      <p:ext uri="{BB962C8B-B14F-4D97-AF65-F5344CB8AC3E}">
        <p14:creationId xmlns:p14="http://schemas.microsoft.com/office/powerpoint/2010/main" val="32572872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ítulo 1"/>
              <p:cNvSpPr>
                <a:spLocks noGrp="1"/>
              </p:cNvSpPr>
              <p:nvPr>
                <p:ph type="title"/>
              </p:nvPr>
            </p:nvSpPr>
            <p:spPr/>
            <p:txBody>
              <a:bodyPr>
                <a:normAutofit/>
              </a:bodyPr>
              <a:lstStyle/>
              <a:p>
                <a:r>
                  <a:rPr lang="fr-FR" sz="3600" dirty="0" smtClean="0"/>
                  <a:t>Étude de </a:t>
                </a:r>
                <a14:m>
                  <m:oMath xmlns:m="http://schemas.openxmlformats.org/officeDocument/2006/math">
                    <m:sSub>
                      <m:sSubPr>
                        <m:ctrlPr>
                          <a:rPr lang="fr-FR" sz="3600" i="1" smtClean="0">
                            <a:latin typeface="Cambria Math" panose="02040503050406030204" pitchFamily="18" charset="0"/>
                          </a:rPr>
                        </m:ctrlPr>
                      </m:sSubPr>
                      <m:e>
                        <m:r>
                          <a:rPr lang="fr-FR" sz="3600" b="0" i="1" smtClean="0">
                            <a:latin typeface="Cambria Math" panose="02040503050406030204" pitchFamily="18" charset="0"/>
                          </a:rPr>
                          <m:t>𝐻</m:t>
                        </m:r>
                      </m:e>
                      <m:sub>
                        <m:r>
                          <a:rPr lang="fr-FR" sz="3600" b="0" i="1" smtClean="0">
                            <a:latin typeface="Cambria Math" panose="02040503050406030204" pitchFamily="18" charset="0"/>
                          </a:rPr>
                          <m:t>1</m:t>
                        </m:r>
                      </m:sub>
                    </m:sSub>
                  </m:oMath>
                </a14:m>
                <a:r>
                  <a:rPr lang="fr-FR" sz="3600" dirty="0" smtClean="0"/>
                  <a:t>et </a:t>
                </a:r>
                <a14:m>
                  <m:oMath xmlns:m="http://schemas.openxmlformats.org/officeDocument/2006/math">
                    <m:sSub>
                      <m:sSubPr>
                        <m:ctrlPr>
                          <a:rPr lang="fr-FR" sz="3600" i="1" smtClean="0">
                            <a:latin typeface="Cambria Math" panose="02040503050406030204" pitchFamily="18" charset="0"/>
                          </a:rPr>
                        </m:ctrlPr>
                      </m:sSubPr>
                      <m:e>
                        <m:r>
                          <a:rPr lang="fr-FR" sz="3600" b="0" i="1" smtClean="0">
                            <a:latin typeface="Cambria Math" panose="02040503050406030204" pitchFamily="18" charset="0"/>
                          </a:rPr>
                          <m:t>𝐴</m:t>
                        </m:r>
                      </m:e>
                      <m:sub>
                        <m:r>
                          <a:rPr lang="fr-FR" sz="3600" b="0" i="1" smtClean="0">
                            <a:latin typeface="Cambria Math" panose="02040503050406030204" pitchFamily="18" charset="0"/>
                          </a:rPr>
                          <m:t>1</m:t>
                        </m:r>
                      </m:sub>
                    </m:sSub>
                  </m:oMath>
                </a14:m>
                <a:r>
                  <a:rPr lang="fr-FR" sz="3600" dirty="0" smtClean="0"/>
                  <a:t>.</a:t>
                </a:r>
                <a:endParaRPr lang="fr-FR" sz="3600" dirty="0"/>
              </a:p>
            </p:txBody>
          </p:sp>
        </mc:Choice>
        <mc:Fallback>
          <p:sp>
            <p:nvSpPr>
              <p:cNvPr id="2" name="Título 1"/>
              <p:cNvSpPr>
                <a:spLocks noGrp="1" noRot="1" noChangeAspect="1" noMove="1" noResize="1" noEditPoints="1" noAdjustHandles="1" noChangeArrowheads="1" noChangeShapeType="1" noTextEdit="1"/>
              </p:cNvSpPr>
              <p:nvPr>
                <p:ph type="title"/>
              </p:nvPr>
            </p:nvSpPr>
            <p:spPr>
              <a:blipFill rotWithShape="0">
                <a:blip r:embed="rId2"/>
                <a:stretch>
                  <a:fillRect l="-2319" b="-555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Marcador de contenido 2"/>
              <p:cNvSpPr txBox="1">
                <a:spLocks/>
              </p:cNvSpPr>
              <p:nvPr/>
            </p:nvSpPr>
            <p:spPr>
              <a:xfrm>
                <a:off x="612648" y="1700808"/>
                <a:ext cx="7919792" cy="4896544"/>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buFont typeface="Wingdings"/>
                  <a:buNone/>
                </a:pPr>
                <a:r>
                  <a:rPr lang="fr-FR" sz="1800" b="1" u="sng" dirty="0" smtClean="0"/>
                  <a:t>A1</a:t>
                </a:r>
              </a:p>
              <a:p>
                <a:r>
                  <a:rPr lang="fr-FR" sz="1400" dirty="0" smtClean="0"/>
                  <a:t>Deux b-jets plus énergétiques(bleue 14000 entrées)</a:t>
                </a:r>
              </a:p>
              <a:p>
                <a:r>
                  <a:rPr lang="fr-FR" sz="1400" dirty="0" smtClean="0"/>
                  <a:t>Tous les b-jets(vert 20200 entrées)</a:t>
                </a:r>
              </a:p>
              <a:p>
                <a:pPr marL="0" indent="0">
                  <a:buNone/>
                </a:pPr>
                <a:r>
                  <a:rPr lang="fr-FR" sz="1400" dirty="0" smtClean="0"/>
                  <a:t>On attend </a:t>
                </a:r>
                <a:r>
                  <a:rPr lang="fr-FR" sz="1200" dirty="0" smtClean="0"/>
                  <a:t>avoir </a:t>
                </a:r>
                <a:r>
                  <a:rPr lang="fr-FR" sz="1200" dirty="0"/>
                  <a:t>{</a:t>
                </a:r>
                <a14:m>
                  <m:oMath xmlns:m="http://schemas.openxmlformats.org/officeDocument/2006/math">
                    <m:r>
                      <a:rPr lang="fr-FR" sz="1200" i="1">
                        <a:latin typeface="Cambria Math" panose="02040503050406030204" pitchFamily="18" charset="0"/>
                      </a:rPr>
                      <m:t>𝐸𝑣𝑒𝑛𝑒𝑚</m:t>
                    </m:r>
                    <m:r>
                      <a:rPr lang="fr-FR" sz="1200" i="1">
                        <a:latin typeface="Cambria Math" panose="02040503050406030204" pitchFamily="18" charset="0"/>
                      </a:rPr>
                      <m:t>.×</m:t>
                    </m:r>
                    <m:r>
                      <a:rPr lang="fr-FR" sz="1200" i="1">
                        <a:latin typeface="Cambria Math" panose="02040503050406030204" pitchFamily="18" charset="0"/>
                      </a:rPr>
                      <m:t>𝑅𝑎𝑝</m:t>
                    </m:r>
                    <m:r>
                      <a:rPr lang="fr-FR" sz="1200" i="1">
                        <a:latin typeface="Cambria Math" panose="02040503050406030204" pitchFamily="18" charset="0"/>
                      </a:rPr>
                      <m:t>.</m:t>
                    </m:r>
                    <m:r>
                      <a:rPr lang="fr-FR" sz="1200" i="1">
                        <a:latin typeface="Cambria Math" panose="02040503050406030204" pitchFamily="18" charset="0"/>
                      </a:rPr>
                      <m:t>𝐵𝑟𝑎𝑛𝑐</m:t>
                    </m:r>
                    <m:r>
                      <a:rPr lang="es-ES" sz="1200" b="0" i="1" smtClean="0">
                        <a:latin typeface="Cambria Math" panose="02040503050406030204" pitchFamily="18" charset="0"/>
                      </a:rPr>
                      <m:t>(</m:t>
                    </m:r>
                    <m:sSub>
                      <m:sSubPr>
                        <m:ctrlPr>
                          <a:rPr lang="es-ES" sz="1200" i="1">
                            <a:latin typeface="Cambria Math" panose="02040503050406030204" pitchFamily="18" charset="0"/>
                          </a:rPr>
                        </m:ctrlPr>
                      </m:sSubPr>
                      <m:e>
                        <m:r>
                          <a:rPr lang="fr-FR" sz="1200">
                            <a:latin typeface="Cambria Math" panose="02040503050406030204" pitchFamily="18" charset="0"/>
                          </a:rPr>
                          <m:t>𝐴</m:t>
                        </m:r>
                      </m:e>
                      <m:sub>
                        <m:r>
                          <a:rPr lang="fr-FR" sz="1200">
                            <a:latin typeface="Cambria Math" panose="02040503050406030204" pitchFamily="18" charset="0"/>
                          </a:rPr>
                          <m:t>1</m:t>
                        </m:r>
                      </m:sub>
                    </m:sSub>
                    <m:r>
                      <a:rPr lang="fr-FR" sz="1200">
                        <a:latin typeface="Cambria Math" panose="02040503050406030204" pitchFamily="18" charset="0"/>
                      </a:rPr>
                      <m:t>→</m:t>
                    </m:r>
                    <m:r>
                      <a:rPr lang="fr-FR" sz="1200">
                        <a:latin typeface="Cambria Math" panose="02040503050406030204" pitchFamily="18" charset="0"/>
                      </a:rPr>
                      <m:t>𝑏</m:t>
                    </m:r>
                    <m:acc>
                      <m:accPr>
                        <m:chr m:val="̅"/>
                        <m:ctrlPr>
                          <a:rPr lang="es-ES" sz="1200" i="1">
                            <a:latin typeface="Cambria Math" panose="02040503050406030204" pitchFamily="18" charset="0"/>
                          </a:rPr>
                        </m:ctrlPr>
                      </m:accPr>
                      <m:e>
                        <m:r>
                          <a:rPr lang="fr-FR" sz="1200">
                            <a:latin typeface="Cambria Math" panose="02040503050406030204" pitchFamily="18" charset="0"/>
                          </a:rPr>
                          <m:t>𝑏</m:t>
                        </m:r>
                      </m:e>
                    </m:acc>
                    <m:r>
                      <a:rPr lang="es-ES" sz="1200" b="0" i="1" smtClean="0">
                        <a:latin typeface="Cambria Math" panose="02040503050406030204" pitchFamily="18" charset="0"/>
                      </a:rPr>
                      <m:t>   87,5%)</m:t>
                    </m:r>
                    <m:r>
                      <a:rPr lang="fr-FR" sz="1200" i="1">
                        <a:latin typeface="Cambria Math" panose="02040503050406030204" pitchFamily="18" charset="0"/>
                      </a:rPr>
                      <m:t>h</m:t>
                    </m:r>
                    <m:r>
                      <a:rPr lang="fr-FR" sz="1200" i="1">
                        <a:latin typeface="Cambria Math" panose="02040503050406030204" pitchFamily="18" charset="0"/>
                      </a:rPr>
                      <m:t>×</m:t>
                    </m:r>
                    <m:sSup>
                      <m:sSupPr>
                        <m:ctrlPr>
                          <a:rPr lang="es-ES" sz="1200" i="1">
                            <a:latin typeface="Cambria Math" panose="02040503050406030204" pitchFamily="18" charset="0"/>
                          </a:rPr>
                        </m:ctrlPr>
                      </m:sSupPr>
                      <m:e>
                        <m:d>
                          <m:dPr>
                            <m:ctrlPr>
                              <a:rPr lang="es-ES" sz="1200" i="1">
                                <a:latin typeface="Cambria Math" panose="02040503050406030204" pitchFamily="18" charset="0"/>
                              </a:rPr>
                            </m:ctrlPr>
                          </m:dPr>
                          <m:e>
                            <m:r>
                              <a:rPr lang="fr-FR" sz="1200" i="1">
                                <a:latin typeface="Cambria Math" panose="02040503050406030204" pitchFamily="18" charset="0"/>
                              </a:rPr>
                              <m:t>𝐸𝑓𝑓𝑖𝑐𝑎𝑐𝑖𝑡</m:t>
                            </m:r>
                            <m:r>
                              <a:rPr lang="fr-FR" sz="1200" i="1">
                                <a:latin typeface="Cambria Math" panose="02040503050406030204" pitchFamily="18" charset="0"/>
                              </a:rPr>
                              <m:t>é</m:t>
                            </m:r>
                          </m:e>
                        </m:d>
                      </m:e>
                      <m:sup>
                        <m:r>
                          <a:rPr lang="fr-FR" sz="1200" i="1">
                            <a:latin typeface="Cambria Math" panose="02040503050406030204" pitchFamily="18" charset="0"/>
                          </a:rPr>
                          <m:t>2</m:t>
                        </m:r>
                      </m:sup>
                    </m:sSup>
                    <m:r>
                      <a:rPr lang="fr-FR" sz="1200" i="1">
                        <a:latin typeface="Cambria Math" panose="02040503050406030204" pitchFamily="18" charset="0"/>
                      </a:rPr>
                      <m:t>×</m:t>
                    </m:r>
                    <m:r>
                      <a:rPr lang="fr-FR" sz="1200" i="1">
                        <a:latin typeface="Cambria Math" panose="02040503050406030204" pitchFamily="18" charset="0"/>
                      </a:rPr>
                      <m:t>𝐴𝑐𝑐𝑒𝑝𝑡𝑎𝑛</m:t>
                    </m:r>
                    <m:d>
                      <m:dPr>
                        <m:ctrlPr>
                          <a:rPr lang="es-ES" sz="1200" i="1" smtClean="0">
                            <a:latin typeface="Cambria Math" panose="02040503050406030204" pitchFamily="18" charset="0"/>
                          </a:rPr>
                        </m:ctrlPr>
                      </m:dPr>
                      <m:e>
                        <m:d>
                          <m:dPr>
                            <m:begChr m:val="|"/>
                            <m:endChr m:val="|"/>
                            <m:ctrlPr>
                              <a:rPr lang="es-ES" sz="1200" i="1">
                                <a:latin typeface="Cambria Math" panose="02040503050406030204" pitchFamily="18" charset="0"/>
                              </a:rPr>
                            </m:ctrlPr>
                          </m:dPr>
                          <m:e>
                            <m:r>
                              <a:rPr lang="fr-FR" sz="1200" i="1">
                                <a:latin typeface="Cambria Math" panose="02040503050406030204" pitchFamily="18" charset="0"/>
                              </a:rPr>
                              <m:t>𝜂</m:t>
                            </m:r>
                          </m:e>
                        </m:d>
                        <m:r>
                          <a:rPr lang="fr-FR" sz="1200" i="1">
                            <a:latin typeface="Cambria Math" panose="02040503050406030204" pitchFamily="18" charset="0"/>
                          </a:rPr>
                          <m:t>&lt;2.3</m:t>
                        </m:r>
                      </m:e>
                    </m:d>
                    <m:r>
                      <a:rPr lang="fr-FR" sz="1200" i="1" smtClean="0">
                        <a:latin typeface="Cambria Math" panose="02040503050406030204" pitchFamily="18" charset="0"/>
                        <a:ea typeface="Cambria Math" panose="02040503050406030204" pitchFamily="18" charset="0"/>
                      </a:rPr>
                      <m:t>×</m:t>
                    </m:r>
                    <m:r>
                      <a:rPr lang="es-ES" sz="1200" b="0" i="1" smtClean="0">
                        <a:latin typeface="Cambria Math" panose="02040503050406030204" pitchFamily="18" charset="0"/>
                        <a:ea typeface="Cambria Math" panose="02040503050406030204" pitchFamily="18" charset="0"/>
                      </a:rPr>
                      <m:t>𝐶𝑈𝑇</m:t>
                    </m:r>
                    <m:r>
                      <a:rPr lang="es-ES" sz="1200" b="0" i="1" smtClean="0">
                        <a:latin typeface="Cambria Math" panose="02040503050406030204" pitchFamily="18" charset="0"/>
                        <a:ea typeface="Cambria Math" panose="02040503050406030204" pitchFamily="18" charset="0"/>
                      </a:rPr>
                      <m:t>(</m:t>
                    </m:r>
                    <m:sSub>
                      <m:sSubPr>
                        <m:ctrlPr>
                          <a:rPr lang="es-ES" sz="1200" b="0" i="1" smtClean="0">
                            <a:latin typeface="Cambria Math" panose="02040503050406030204" pitchFamily="18" charset="0"/>
                            <a:ea typeface="Cambria Math" panose="02040503050406030204" pitchFamily="18" charset="0"/>
                          </a:rPr>
                        </m:ctrlPr>
                      </m:sSubPr>
                      <m:e>
                        <m:r>
                          <a:rPr lang="es-ES" sz="1200" b="0" i="1" smtClean="0">
                            <a:latin typeface="Cambria Math" panose="02040503050406030204" pitchFamily="18" charset="0"/>
                            <a:ea typeface="Cambria Math" panose="02040503050406030204" pitchFamily="18" charset="0"/>
                          </a:rPr>
                          <m:t>𝑝</m:t>
                        </m:r>
                      </m:e>
                      <m:sub>
                        <m:r>
                          <a:rPr lang="es-ES" sz="1200" b="0" i="1" smtClean="0">
                            <a:latin typeface="Cambria Math" panose="02040503050406030204" pitchFamily="18" charset="0"/>
                            <a:ea typeface="Cambria Math" panose="02040503050406030204" pitchFamily="18" charset="0"/>
                          </a:rPr>
                          <m:t>𝑇</m:t>
                        </m:r>
                      </m:sub>
                    </m:sSub>
                    <m:r>
                      <a:rPr lang="es-ES" sz="1200" b="0" i="1" smtClean="0">
                        <a:latin typeface="Cambria Math" panose="02040503050406030204" pitchFamily="18" charset="0"/>
                        <a:ea typeface="Cambria Math" panose="02040503050406030204" pitchFamily="18" charset="0"/>
                      </a:rPr>
                      <m:t>)</m:t>
                    </m:r>
                    <m:r>
                      <a:rPr lang="es-ES" sz="1200" b="0" i="0" smtClean="0">
                        <a:latin typeface="Cambria Math" panose="02040503050406030204" pitchFamily="18" charset="0"/>
                        <a:ea typeface="Cambria Math" panose="02040503050406030204" pitchFamily="18" charset="0"/>
                      </a:rPr>
                      <m:t>}=</m:t>
                    </m:r>
                  </m:oMath>
                </a14:m>
                <a:r>
                  <a:rPr lang="fr-FR" sz="1800" b="1" dirty="0" smtClean="0"/>
                  <a:t> </a:t>
                </a:r>
                <a:r>
                  <a:rPr lang="fr-FR" sz="1400" dirty="0" smtClean="0"/>
                  <a:t>18400</a:t>
                </a:r>
                <a:r>
                  <a:rPr lang="fr-FR" sz="1800" b="1" dirty="0" smtClean="0"/>
                  <a:t> </a:t>
                </a:r>
                <a:r>
                  <a:rPr lang="fr-FR" sz="1200" dirty="0" smtClean="0"/>
                  <a:t>b-jets reconstruits.</a:t>
                </a:r>
              </a:p>
              <a:p>
                <a:pPr marL="0" indent="0">
                  <a:buNone/>
                </a:pPr>
                <a:r>
                  <a:rPr lang="fr-FR" sz="1400" dirty="0" smtClean="0"/>
                  <a:t>Si on reconstruit seulement les deux b-jets plus énergétiques on perd événements dans la reconstruction, si on reconstruit tous les combinaison entres le b-jets on a plus des mauvaises combinaisons.</a:t>
                </a:r>
                <a:endParaRPr lang="fr-FR" sz="1200" dirty="0" smtClean="0"/>
              </a:p>
              <a:p>
                <a:pPr marL="0" indent="0">
                  <a:buNone/>
                </a:pPr>
                <a:r>
                  <a:rPr lang="fr-FR" sz="1400" dirty="0"/>
                  <a:t>Le décalage important </a:t>
                </a:r>
                <a:r>
                  <a:rPr lang="fr-FR" sz="1400" dirty="0" smtClean="0"/>
                  <a:t>dans le spectre de masse de </a:t>
                </a:r>
                <a14:m>
                  <m:oMath xmlns:m="http://schemas.openxmlformats.org/officeDocument/2006/math">
                    <m:r>
                      <a:rPr lang="fr-FR" sz="1400" i="1">
                        <a:latin typeface="Cambria Math" panose="02040503050406030204" pitchFamily="18" charset="0"/>
                      </a:rPr>
                      <m:t>𝜏</m:t>
                    </m:r>
                  </m:oMath>
                </a14:m>
                <a:r>
                  <a:rPr lang="fr-FR" sz="1400" dirty="0" smtClean="0"/>
                  <a:t>-jets est </a:t>
                </a:r>
                <a:r>
                  <a:rPr lang="fr-FR" sz="1400" dirty="0"/>
                  <a:t>le résultat des modes de désintégrations hadroniques du </a:t>
                </a:r>
                <a:r>
                  <a:rPr lang="fr-FR" sz="1400" dirty="0" smtClean="0"/>
                  <a:t>lepton </a:t>
                </a:r>
                <a14:m>
                  <m:oMath xmlns:m="http://schemas.openxmlformats.org/officeDocument/2006/math">
                    <m:r>
                      <a:rPr lang="fr-FR" sz="1400" i="1">
                        <a:latin typeface="Cambria Math" panose="02040503050406030204" pitchFamily="18" charset="0"/>
                      </a:rPr>
                      <m:t>𝜏</m:t>
                    </m:r>
                  </m:oMath>
                </a14:m>
                <a:r>
                  <a:rPr lang="fr-FR" sz="1400" b="1" u="sng" dirty="0" smtClean="0">
                    <a:ea typeface="Cambria Math" panose="02040503050406030204" pitchFamily="18" charset="0"/>
                  </a:rPr>
                  <a:t>.</a:t>
                </a:r>
              </a:p>
              <a:p>
                <a:pPr>
                  <a:buFont typeface="Arial" panose="020B0604020202020204" pitchFamily="34" charset="0"/>
                  <a:buChar char="•"/>
                </a:pPr>
                <a:endParaRPr lang="fr-FR" sz="1200" dirty="0" smtClean="0"/>
              </a:p>
              <a:p>
                <a:pPr>
                  <a:buFont typeface="Arial" panose="020B0604020202020204" pitchFamily="34" charset="0"/>
                  <a:buChar char="•"/>
                </a:pPr>
                <a:endParaRPr lang="fr-FR" sz="1200" dirty="0" smtClean="0"/>
              </a:p>
              <a:p>
                <a:pPr marL="0" indent="0">
                  <a:buFont typeface="Wingdings"/>
                  <a:buNone/>
                </a:pPr>
                <a:endParaRPr lang="fr-FR" sz="2000" dirty="0"/>
              </a:p>
              <a:p>
                <a:pPr marL="0" indent="0">
                  <a:buFont typeface="Wingdings"/>
                  <a:buNone/>
                </a:pPr>
                <a:endParaRPr lang="fr-FR" sz="1600" dirty="0"/>
              </a:p>
              <a:p>
                <a:pPr>
                  <a:buFont typeface="Arial" panose="020B0604020202020204" pitchFamily="34" charset="0"/>
                  <a:buChar char="•"/>
                </a:pPr>
                <a:endParaRPr lang="fr-FR" sz="1600" dirty="0" smtClean="0"/>
              </a:p>
              <a:p>
                <a:pPr>
                  <a:buFont typeface="Arial" panose="020B0604020202020204" pitchFamily="34" charset="0"/>
                  <a:buChar char="•"/>
                </a:pPr>
                <a:endParaRPr lang="fr-FR" sz="1600" dirty="0"/>
              </a:p>
              <a:p>
                <a:pPr>
                  <a:buFont typeface="Arial" panose="020B0604020202020204" pitchFamily="34" charset="0"/>
                  <a:buChar char="•"/>
                </a:pPr>
                <a:endParaRPr lang="fr-FR" sz="1600" dirty="0" smtClean="0"/>
              </a:p>
              <a:p>
                <a:pPr>
                  <a:buFont typeface="Arial" panose="020B0604020202020204" pitchFamily="34" charset="0"/>
                  <a:buChar char="•"/>
                </a:pPr>
                <a:endParaRPr lang="fr-FR" sz="1600" dirty="0"/>
              </a:p>
            </p:txBody>
          </p:sp>
        </mc:Choice>
        <mc:Fallback xmlns="">
          <p:sp>
            <p:nvSpPr>
              <p:cNvPr id="6" name="Marcador de contenido 2"/>
              <p:cNvSpPr txBox="1">
                <a:spLocks noRot="1" noChangeAspect="1" noMove="1" noResize="1" noEditPoints="1" noAdjustHandles="1" noChangeArrowheads="1" noChangeShapeType="1" noTextEdit="1"/>
              </p:cNvSpPr>
              <p:nvPr/>
            </p:nvSpPr>
            <p:spPr>
              <a:xfrm>
                <a:off x="612648" y="1700808"/>
                <a:ext cx="7919792" cy="4896544"/>
              </a:xfrm>
              <a:prstGeom prst="rect">
                <a:avLst/>
              </a:prstGeom>
              <a:blipFill rotWithShape="0">
                <a:blip r:embed="rId3"/>
                <a:stretch>
                  <a:fillRect l="-693" t="-623"/>
                </a:stretch>
              </a:blipFill>
            </p:spPr>
            <p:txBody>
              <a:bodyPr/>
              <a:lstStyle/>
              <a:p>
                <a:r>
                  <a:rPr lang="es-ES">
                    <a:noFill/>
                  </a:rPr>
                  <a:t> </a:t>
                </a:r>
              </a:p>
            </p:txBody>
          </p:sp>
        </mc:Fallback>
      </mc:AlternateContent>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8288" y="4293096"/>
            <a:ext cx="4608512" cy="2491209"/>
          </a:xfrm>
          <a:prstGeom prst="rect">
            <a:avLst/>
          </a:prstGeom>
        </p:spPr>
      </p:pic>
      <p:sp>
        <p:nvSpPr>
          <p:cNvPr id="3" name="Marcador de número de diapositiva 2"/>
          <p:cNvSpPr>
            <a:spLocks noGrp="1"/>
          </p:cNvSpPr>
          <p:nvPr>
            <p:ph type="sldNum" sz="quarter" idx="12"/>
          </p:nvPr>
        </p:nvSpPr>
        <p:spPr/>
        <p:txBody>
          <a:bodyPr>
            <a:normAutofit fontScale="85000" lnSpcReduction="20000"/>
          </a:bodyPr>
          <a:lstStyle/>
          <a:p>
            <a:fld id="{1AD93096-5B34-4342-9326-69289CEAE4C2}" type="slidenum">
              <a:rPr lang="en-US" smtClean="0"/>
              <a:pPr/>
              <a:t>11</a:t>
            </a:fld>
            <a:endParaRPr lang="en-US" dirty="0">
              <a:solidFill>
                <a:srgbClr val="FFFFFF"/>
              </a:solidFill>
            </a:endParaRPr>
          </a:p>
        </p:txBody>
      </p:sp>
    </p:spTree>
    <p:extLst>
      <p:ext uri="{BB962C8B-B14F-4D97-AF65-F5344CB8AC3E}">
        <p14:creationId xmlns:p14="http://schemas.microsoft.com/office/powerpoint/2010/main" val="13673702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ítulo 1"/>
              <p:cNvSpPr>
                <a:spLocks noGrp="1"/>
              </p:cNvSpPr>
              <p:nvPr>
                <p:ph type="title"/>
              </p:nvPr>
            </p:nvSpPr>
            <p:spPr/>
            <p:txBody>
              <a:bodyPr>
                <a:normAutofit/>
              </a:bodyPr>
              <a:lstStyle/>
              <a:p>
                <a:r>
                  <a:rPr lang="fr-FR" sz="3600" dirty="0" smtClean="0"/>
                  <a:t>Étude de </a:t>
                </a:r>
                <a14:m>
                  <m:oMath xmlns:m="http://schemas.openxmlformats.org/officeDocument/2006/math">
                    <m:sSub>
                      <m:sSubPr>
                        <m:ctrlPr>
                          <a:rPr lang="fr-FR" sz="3600" i="1" smtClean="0">
                            <a:latin typeface="Cambria Math" panose="02040503050406030204" pitchFamily="18" charset="0"/>
                          </a:rPr>
                        </m:ctrlPr>
                      </m:sSubPr>
                      <m:e>
                        <m:r>
                          <a:rPr lang="es-ES" sz="3600" b="0" i="1" smtClean="0">
                            <a:latin typeface="Cambria Math" panose="02040503050406030204" pitchFamily="18" charset="0"/>
                          </a:rPr>
                          <m:t>𝐻</m:t>
                        </m:r>
                      </m:e>
                      <m:sub>
                        <m:r>
                          <a:rPr lang="es-ES" sz="3600" b="0" i="1" smtClean="0">
                            <a:latin typeface="Cambria Math" panose="02040503050406030204" pitchFamily="18" charset="0"/>
                          </a:rPr>
                          <m:t>3</m:t>
                        </m:r>
                      </m:sub>
                    </m:sSub>
                  </m:oMath>
                </a14:m>
                <a:endParaRPr lang="fr-FR" sz="3600" dirty="0"/>
              </a:p>
            </p:txBody>
          </p:sp>
        </mc:Choice>
        <mc:Fallback xmlns="">
          <p:sp>
            <p:nvSpPr>
              <p:cNvPr id="2" name="Título 1"/>
              <p:cNvSpPr>
                <a:spLocks noGrp="1" noRot="1" noChangeAspect="1" noMove="1" noResize="1" noEditPoints="1" noAdjustHandles="1" noChangeArrowheads="1" noChangeShapeType="1" noTextEdit="1"/>
              </p:cNvSpPr>
              <p:nvPr>
                <p:ph type="title"/>
              </p:nvPr>
            </p:nvSpPr>
            <p:spPr>
              <a:blipFill rotWithShape="0">
                <a:blip r:embed="rId2"/>
                <a:stretch>
                  <a:fillRect l="-2319" b="-5556"/>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6" name="Marcador de contenido 2"/>
              <p:cNvSpPr txBox="1">
                <a:spLocks/>
              </p:cNvSpPr>
              <p:nvPr/>
            </p:nvSpPr>
            <p:spPr>
              <a:xfrm>
                <a:off x="612648" y="3717032"/>
                <a:ext cx="7775776" cy="3024336"/>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buNone/>
                </a:pPr>
                <a:r>
                  <a:rPr lang="fr-FR" sz="1400" b="1" dirty="0" smtClean="0"/>
                  <a:t>Résumé de ce qu’on fait: On utilise la détection du </a:t>
                </a:r>
                <a14:m>
                  <m:oMath xmlns:m="http://schemas.openxmlformats.org/officeDocument/2006/math">
                    <m:r>
                      <a:rPr lang="es-ES" sz="1400" b="1" i="1" smtClean="0">
                        <a:latin typeface="Cambria Math" panose="02040503050406030204" pitchFamily="18" charset="0"/>
                      </a:rPr>
                      <m:t>𝒁</m:t>
                    </m:r>
                  </m:oMath>
                </a14:m>
                <a:r>
                  <a:rPr lang="fr-FR" sz="1400" b="1" dirty="0" smtClean="0"/>
                  <a:t> pour sélectionner le processus </a:t>
                </a:r>
                <a14:m>
                  <m:oMath xmlns:m="http://schemas.openxmlformats.org/officeDocument/2006/math">
                    <m:r>
                      <a:rPr lang="fr-FR" sz="1400" b="1" i="1">
                        <a:latin typeface="Cambria Math" panose="02040503050406030204" pitchFamily="18" charset="0"/>
                      </a:rPr>
                      <m:t>𝐠𝐠</m:t>
                    </m:r>
                    <m:r>
                      <a:rPr lang="fr-FR" sz="1400" b="1">
                        <a:latin typeface="Cambria Math" panose="02040503050406030204" pitchFamily="18" charset="0"/>
                      </a:rPr>
                      <m:t>→</m:t>
                    </m:r>
                    <m:sSub>
                      <m:sSubPr>
                        <m:ctrlPr>
                          <a:rPr lang="es-ES" sz="1400" b="1" i="1">
                            <a:latin typeface="Cambria Math" panose="02040503050406030204" pitchFamily="18" charset="0"/>
                          </a:rPr>
                        </m:ctrlPr>
                      </m:sSubPr>
                      <m:e>
                        <m:r>
                          <a:rPr lang="fr-FR" sz="1400" b="1" i="1">
                            <a:latin typeface="Cambria Math" panose="02040503050406030204" pitchFamily="18" charset="0"/>
                          </a:rPr>
                          <m:t>𝑯</m:t>
                        </m:r>
                      </m:e>
                      <m:sub>
                        <m:r>
                          <a:rPr lang="fr-FR" sz="1400" b="1" i="1">
                            <a:latin typeface="Cambria Math" panose="02040503050406030204" pitchFamily="18" charset="0"/>
                          </a:rPr>
                          <m:t>𝟑</m:t>
                        </m:r>
                      </m:sub>
                    </m:sSub>
                    <m:r>
                      <a:rPr lang="fr-FR" sz="1400" b="1">
                        <a:latin typeface="Cambria Math" panose="02040503050406030204" pitchFamily="18" charset="0"/>
                      </a:rPr>
                      <m:t>→</m:t>
                    </m:r>
                    <m:sSub>
                      <m:sSubPr>
                        <m:ctrlPr>
                          <a:rPr lang="es-ES" sz="1400" b="1" i="1">
                            <a:latin typeface="Cambria Math" panose="02040503050406030204" pitchFamily="18" charset="0"/>
                          </a:rPr>
                        </m:ctrlPr>
                      </m:sSubPr>
                      <m:e>
                        <m:r>
                          <a:rPr lang="fr-FR" sz="1400" b="1" i="1">
                            <a:latin typeface="Cambria Math" panose="02040503050406030204" pitchFamily="18" charset="0"/>
                          </a:rPr>
                          <m:t>𝑨</m:t>
                        </m:r>
                      </m:e>
                      <m:sub>
                        <m:r>
                          <a:rPr lang="fr-FR" sz="1400" b="1" i="1">
                            <a:latin typeface="Cambria Math" panose="02040503050406030204" pitchFamily="18" charset="0"/>
                          </a:rPr>
                          <m:t>𝟏</m:t>
                        </m:r>
                      </m:sub>
                    </m:sSub>
                    <m:r>
                      <a:rPr lang="fr-FR" sz="1400" b="1" i="1">
                        <a:latin typeface="Cambria Math" panose="02040503050406030204" pitchFamily="18" charset="0"/>
                      </a:rPr>
                      <m:t>𝐙</m:t>
                    </m:r>
                    <m:r>
                      <a:rPr lang="fr-FR" sz="1400" b="1">
                        <a:latin typeface="Cambria Math" panose="02040503050406030204" pitchFamily="18" charset="0"/>
                      </a:rPr>
                      <m:t>→</m:t>
                    </m:r>
                    <m:r>
                      <a:rPr lang="fr-FR" sz="1400" b="1" i="1">
                        <a:latin typeface="Cambria Math" panose="02040503050406030204" pitchFamily="18" charset="0"/>
                      </a:rPr>
                      <m:t>𝐛</m:t>
                    </m:r>
                    <m:acc>
                      <m:accPr>
                        <m:chr m:val="̅"/>
                        <m:ctrlPr>
                          <a:rPr lang="es-ES" sz="1400" b="1" i="1">
                            <a:latin typeface="Cambria Math" panose="02040503050406030204" pitchFamily="18" charset="0"/>
                          </a:rPr>
                        </m:ctrlPr>
                      </m:accPr>
                      <m:e>
                        <m:r>
                          <a:rPr lang="fr-FR" sz="1400" b="1" i="1">
                            <a:latin typeface="Cambria Math" panose="02040503050406030204" pitchFamily="18" charset="0"/>
                          </a:rPr>
                          <m:t>𝒃</m:t>
                        </m:r>
                      </m:e>
                    </m:acc>
                    <m:r>
                      <a:rPr lang="fr-FR" sz="1400" b="1" i="1">
                        <a:latin typeface="Cambria Math" panose="02040503050406030204" pitchFamily="18" charset="0"/>
                      </a:rPr>
                      <m:t>𝐙</m:t>
                    </m:r>
                    <m:r>
                      <a:rPr lang="es-ES" sz="1400" b="1" i="0" smtClean="0">
                        <a:latin typeface="Cambria Math" panose="02040503050406030204" pitchFamily="18" charset="0"/>
                      </a:rPr>
                      <m:t> </m:t>
                    </m:r>
                  </m:oMath>
                </a14:m>
                <a:r>
                  <a:rPr lang="fr-FR" sz="1400" b="1" dirty="0" smtClean="0"/>
                  <a:t>et on essaie de reconstruire la masse de </a:t>
                </a:r>
                <a14:m>
                  <m:oMath xmlns:m="http://schemas.openxmlformats.org/officeDocument/2006/math">
                    <m:sSub>
                      <m:sSubPr>
                        <m:ctrlPr>
                          <a:rPr lang="es-ES" sz="1400" b="1" i="1">
                            <a:latin typeface="Cambria Math" panose="02040503050406030204" pitchFamily="18" charset="0"/>
                          </a:rPr>
                        </m:ctrlPr>
                      </m:sSubPr>
                      <m:e>
                        <m:r>
                          <a:rPr lang="fr-FR" sz="1400" b="1" i="1">
                            <a:latin typeface="Cambria Math" panose="02040503050406030204" pitchFamily="18" charset="0"/>
                          </a:rPr>
                          <m:t>𝑨</m:t>
                        </m:r>
                      </m:e>
                      <m:sub>
                        <m:r>
                          <a:rPr lang="fr-FR" sz="1400" b="1" i="1">
                            <a:latin typeface="Cambria Math" panose="02040503050406030204" pitchFamily="18" charset="0"/>
                          </a:rPr>
                          <m:t>𝟏</m:t>
                        </m:r>
                      </m:sub>
                    </m:sSub>
                  </m:oMath>
                </a14:m>
                <a:r>
                  <a:rPr lang="fr-FR" sz="1400" b="1" dirty="0" smtClean="0"/>
                  <a:t> et </a:t>
                </a:r>
                <a14:m>
                  <m:oMath xmlns:m="http://schemas.openxmlformats.org/officeDocument/2006/math">
                    <m:sSub>
                      <m:sSubPr>
                        <m:ctrlPr>
                          <a:rPr lang="es-ES" sz="1400" b="1" i="1">
                            <a:latin typeface="Cambria Math" panose="02040503050406030204" pitchFamily="18" charset="0"/>
                          </a:rPr>
                        </m:ctrlPr>
                      </m:sSubPr>
                      <m:e>
                        <m:r>
                          <a:rPr lang="fr-FR" sz="1400" b="1" i="1">
                            <a:latin typeface="Cambria Math" panose="02040503050406030204" pitchFamily="18" charset="0"/>
                          </a:rPr>
                          <m:t>𝑯</m:t>
                        </m:r>
                      </m:e>
                      <m:sub>
                        <m:r>
                          <a:rPr lang="fr-FR" sz="1400" b="1" i="1">
                            <a:latin typeface="Cambria Math" panose="02040503050406030204" pitchFamily="18" charset="0"/>
                          </a:rPr>
                          <m:t>𝟑</m:t>
                        </m:r>
                      </m:sub>
                    </m:sSub>
                  </m:oMath>
                </a14:m>
                <a:r>
                  <a:rPr lang="fr-FR" sz="1400" dirty="0" smtClean="0"/>
                  <a:t>.</a:t>
                </a:r>
              </a:p>
              <a:p>
                <a:pPr marL="0" indent="0">
                  <a:buNone/>
                </a:pPr>
                <a:r>
                  <a:rPr lang="fr-FR" sz="1400" dirty="0" smtClean="0"/>
                  <a:t>Pour la possibilité d’identification du scenario BP7_P1 on a utilisé le mode désintégration </a:t>
                </a:r>
                <a14:m>
                  <m:oMath xmlns:m="http://schemas.openxmlformats.org/officeDocument/2006/math">
                    <m:r>
                      <a:rPr lang="fr-FR" sz="1400">
                        <a:latin typeface="Cambria Math" panose="02040503050406030204" pitchFamily="18" charset="0"/>
                      </a:rPr>
                      <m:t>𝑔𝑔</m:t>
                    </m:r>
                    <m:r>
                      <a:rPr lang="fr-FR" sz="1400">
                        <a:latin typeface="Cambria Math" panose="02040503050406030204" pitchFamily="18" charset="0"/>
                      </a:rPr>
                      <m:t>→</m:t>
                    </m:r>
                    <m:sSub>
                      <m:sSubPr>
                        <m:ctrlPr>
                          <a:rPr lang="fr-FR" sz="1400" i="1">
                            <a:latin typeface="Cambria Math" panose="02040503050406030204" pitchFamily="18" charset="0"/>
                          </a:rPr>
                        </m:ctrlPr>
                      </m:sSubPr>
                      <m:e>
                        <m:r>
                          <a:rPr lang="fr-FR" sz="1400">
                            <a:latin typeface="Cambria Math" panose="02040503050406030204" pitchFamily="18" charset="0"/>
                          </a:rPr>
                          <m:t>𝐻</m:t>
                        </m:r>
                      </m:e>
                      <m:sub>
                        <m:r>
                          <a:rPr lang="fr-FR" sz="1400">
                            <a:latin typeface="Cambria Math" panose="02040503050406030204" pitchFamily="18" charset="0"/>
                          </a:rPr>
                          <m:t>3</m:t>
                        </m:r>
                      </m:sub>
                    </m:sSub>
                    <m:r>
                      <a:rPr lang="fr-FR" sz="1400">
                        <a:latin typeface="Cambria Math" panose="02040503050406030204" pitchFamily="18" charset="0"/>
                      </a:rPr>
                      <m:t>→</m:t>
                    </m:r>
                    <m:sSub>
                      <m:sSubPr>
                        <m:ctrlPr>
                          <a:rPr lang="fr-FR" sz="1400" i="1">
                            <a:latin typeface="Cambria Math" panose="02040503050406030204" pitchFamily="18" charset="0"/>
                          </a:rPr>
                        </m:ctrlPr>
                      </m:sSubPr>
                      <m:e>
                        <m:r>
                          <a:rPr lang="fr-FR" sz="1400">
                            <a:latin typeface="Cambria Math" panose="02040503050406030204" pitchFamily="18" charset="0"/>
                          </a:rPr>
                          <m:t>𝐴</m:t>
                        </m:r>
                      </m:e>
                      <m:sub>
                        <m:r>
                          <a:rPr lang="fr-FR" sz="1400">
                            <a:latin typeface="Cambria Math" panose="02040503050406030204" pitchFamily="18" charset="0"/>
                          </a:rPr>
                          <m:t>1</m:t>
                        </m:r>
                      </m:sub>
                    </m:sSub>
                    <m:r>
                      <a:rPr lang="fr-FR" sz="1400">
                        <a:latin typeface="Cambria Math" panose="02040503050406030204" pitchFamily="18" charset="0"/>
                      </a:rPr>
                      <m:t>𝑍</m:t>
                    </m:r>
                    <m:r>
                      <a:rPr lang="fr-FR" sz="1400">
                        <a:latin typeface="Cambria Math" panose="02040503050406030204" pitchFamily="18" charset="0"/>
                      </a:rPr>
                      <m:t>→</m:t>
                    </m:r>
                    <m:r>
                      <a:rPr lang="fr-FR" sz="1400">
                        <a:latin typeface="Cambria Math" panose="02040503050406030204" pitchFamily="18" charset="0"/>
                      </a:rPr>
                      <m:t>𝑏</m:t>
                    </m:r>
                    <m:acc>
                      <m:accPr>
                        <m:chr m:val="̅"/>
                        <m:ctrlPr>
                          <a:rPr lang="fr-FR" sz="1400" i="1">
                            <a:latin typeface="Cambria Math" panose="02040503050406030204" pitchFamily="18" charset="0"/>
                          </a:rPr>
                        </m:ctrlPr>
                      </m:accPr>
                      <m:e>
                        <m:r>
                          <a:rPr lang="fr-FR" sz="1400">
                            <a:latin typeface="Cambria Math" panose="02040503050406030204" pitchFamily="18" charset="0"/>
                          </a:rPr>
                          <m:t>𝑏</m:t>
                        </m:r>
                      </m:e>
                    </m:acc>
                    <m:sSub>
                      <m:sSubPr>
                        <m:ctrlPr>
                          <a:rPr lang="fr-FR" sz="1400" i="1" smtClean="0">
                            <a:latin typeface="Cambria Math" panose="02040503050406030204" pitchFamily="18" charset="0"/>
                          </a:rPr>
                        </m:ctrlPr>
                      </m:sSubPr>
                      <m:e>
                        <m:r>
                          <a:rPr lang="fr-FR" sz="1400" b="0" i="1" smtClean="0">
                            <a:latin typeface="Cambria Math" panose="02040503050406030204" pitchFamily="18" charset="0"/>
                          </a:rPr>
                          <m:t>𝑍</m:t>
                        </m:r>
                      </m:e>
                      <m:sub>
                        <m:r>
                          <a:rPr lang="fr-FR" sz="1400" b="0" i="1" smtClean="0">
                            <a:latin typeface="Cambria Math" panose="02040503050406030204" pitchFamily="18" charset="0"/>
                          </a:rPr>
                          <m:t>𝑒𝑒</m:t>
                        </m:r>
                        <m:r>
                          <a:rPr lang="fr-FR" sz="1400" b="0" i="1" smtClean="0">
                            <a:latin typeface="Cambria Math" panose="02040503050406030204" pitchFamily="18" charset="0"/>
                          </a:rPr>
                          <m:t>,</m:t>
                        </m:r>
                        <m:r>
                          <a:rPr lang="fr-FR" sz="1400" b="0" i="1" smtClean="0">
                            <a:latin typeface="Cambria Math" panose="02040503050406030204" pitchFamily="18" charset="0"/>
                            <a:ea typeface="Cambria Math" panose="02040503050406030204" pitchFamily="18" charset="0"/>
                          </a:rPr>
                          <m:t>𝜇𝜇</m:t>
                        </m:r>
                      </m:sub>
                    </m:sSub>
                  </m:oMath>
                </a14:m>
                <a:r>
                  <a:rPr lang="fr-FR" sz="1400" dirty="0" smtClean="0">
                    <a:ea typeface="Cambria" panose="02040503050406030204" pitchFamily="18" charset="0"/>
                    <a:cs typeface="Times New Roman" panose="02020603050405020304" pitchFamily="18" charset="0"/>
                  </a:rPr>
                  <a:t> avec une condition sur le Z. L’étude a compris:</a:t>
                </a:r>
              </a:p>
              <a:p>
                <a:pPr>
                  <a:buFont typeface="Wingdings" panose="05000000000000000000" pitchFamily="2" charset="2"/>
                  <a:buChar char="v"/>
                </a:pPr>
                <a:r>
                  <a:rPr lang="fr-FR" sz="1400" dirty="0" smtClean="0">
                    <a:ea typeface="Cambria" panose="02040503050406030204" pitchFamily="18" charset="0"/>
                    <a:cs typeface="Times New Roman" panose="02020603050405020304" pitchFamily="18" charset="0"/>
                  </a:rPr>
                  <a:t>Comprendre le spectre de masse de </a:t>
                </a:r>
                <a14:m>
                  <m:oMath xmlns:m="http://schemas.openxmlformats.org/officeDocument/2006/math">
                    <m:r>
                      <a:rPr lang="fr-FR" sz="1400">
                        <a:latin typeface="Cambria Math" panose="02040503050406030204" pitchFamily="18" charset="0"/>
                      </a:rPr>
                      <m:t>𝑏</m:t>
                    </m:r>
                    <m:acc>
                      <m:accPr>
                        <m:chr m:val="̅"/>
                        <m:ctrlPr>
                          <a:rPr lang="fr-FR" sz="1400" i="1">
                            <a:latin typeface="Cambria Math" panose="02040503050406030204" pitchFamily="18" charset="0"/>
                          </a:rPr>
                        </m:ctrlPr>
                      </m:accPr>
                      <m:e>
                        <m:r>
                          <a:rPr lang="fr-FR" sz="1400">
                            <a:latin typeface="Cambria Math" panose="02040503050406030204" pitchFamily="18" charset="0"/>
                          </a:rPr>
                          <m:t>𝑏</m:t>
                        </m:r>
                      </m:e>
                    </m:acc>
                  </m:oMath>
                </a14:m>
                <a:r>
                  <a:rPr lang="fr-FR" sz="1400" dirty="0" smtClean="0">
                    <a:ea typeface="Cambria" panose="02040503050406030204" pitchFamily="18" charset="0"/>
                    <a:cs typeface="Times New Roman" panose="02020603050405020304" pitchFamily="18" charset="0"/>
                  </a:rPr>
                  <a:t>.</a:t>
                </a:r>
              </a:p>
              <a:p>
                <a:pPr>
                  <a:buFont typeface="Wingdings" panose="05000000000000000000" pitchFamily="2" charset="2"/>
                  <a:buChar char="v"/>
                </a:pPr>
                <a:r>
                  <a:rPr lang="fr-FR" sz="1400" dirty="0" smtClean="0">
                    <a:ea typeface="Cambria" panose="02040503050406030204" pitchFamily="18" charset="0"/>
                    <a:cs typeface="Times New Roman" panose="02020603050405020304" pitchFamily="18" charset="0"/>
                  </a:rPr>
                  <a:t>Identifier les boson Z avec </a:t>
                </a:r>
                <a:r>
                  <a:rPr lang="fr-FR" sz="1400" dirty="0" smtClean="0">
                    <a:ea typeface="Cambria" panose="02040503050406030204" pitchFamily="18" charset="0"/>
                    <a:cs typeface="Times New Roman" panose="02020603050405020304" pitchFamily="18" charset="0"/>
                  </a:rPr>
                  <a:t>les électrons et </a:t>
                </a:r>
                <a:r>
                  <a:rPr lang="fr-FR" sz="1400" dirty="0" smtClean="0">
                    <a:ea typeface="Cambria" panose="02040503050406030204" pitchFamily="18" charset="0"/>
                    <a:cs typeface="Times New Roman" panose="02020603050405020304" pitchFamily="18" charset="0"/>
                  </a:rPr>
                  <a:t>muons,</a:t>
                </a:r>
              </a:p>
              <a:p>
                <a:pPr>
                  <a:buFont typeface="Wingdings" panose="05000000000000000000" pitchFamily="2" charset="2"/>
                  <a:buChar char="v"/>
                </a:pPr>
                <a:r>
                  <a:rPr lang="fr-FR" sz="1400" dirty="0" err="1" smtClean="0">
                    <a:ea typeface="Cambria" panose="02040503050406030204" pitchFamily="18" charset="0"/>
                    <a:cs typeface="Times New Roman" panose="02020603050405020304" pitchFamily="18" charset="0"/>
                  </a:rPr>
                  <a:t>Reconstrire</a:t>
                </a:r>
                <a:r>
                  <a:rPr lang="fr-FR" sz="1400" dirty="0" smtClean="0">
                    <a:ea typeface="Cambria" panose="02040503050406030204" pitchFamily="18" charset="0"/>
                    <a:cs typeface="Times New Roman" panose="02020603050405020304" pitchFamily="18" charset="0"/>
                  </a:rPr>
                  <a:t> </a:t>
                </a:r>
                <a:r>
                  <a:rPr lang="fr-FR" sz="1400" dirty="0" smtClean="0">
                    <a:ea typeface="Cambria Math" panose="02040503050406030204" pitchFamily="18" charset="0"/>
                  </a:rPr>
                  <a:t>le </a:t>
                </a:r>
                <a:r>
                  <a:rPr lang="fr-FR" sz="1400" dirty="0" smtClean="0">
                    <a:ea typeface="Cambria Math" panose="02040503050406030204" pitchFamily="18" charset="0"/>
                  </a:rPr>
                  <a:t>spectre de masse de </a:t>
                </a:r>
                <a14:m>
                  <m:oMath xmlns:m="http://schemas.openxmlformats.org/officeDocument/2006/math">
                    <m:r>
                      <a:rPr lang="fr-FR" sz="1400">
                        <a:latin typeface="Cambria Math" panose="02040503050406030204" pitchFamily="18" charset="0"/>
                      </a:rPr>
                      <m:t>𝑏</m:t>
                    </m:r>
                    <m:acc>
                      <m:accPr>
                        <m:chr m:val="̅"/>
                        <m:ctrlPr>
                          <a:rPr lang="fr-FR" sz="1400" i="1">
                            <a:latin typeface="Cambria Math" panose="02040503050406030204" pitchFamily="18" charset="0"/>
                          </a:rPr>
                        </m:ctrlPr>
                      </m:accPr>
                      <m:e>
                        <m:r>
                          <a:rPr lang="fr-FR" sz="1400">
                            <a:latin typeface="Cambria Math" panose="02040503050406030204" pitchFamily="18" charset="0"/>
                          </a:rPr>
                          <m:t>𝑏</m:t>
                        </m:r>
                      </m:e>
                    </m:acc>
                  </m:oMath>
                </a14:m>
                <a:r>
                  <a:rPr lang="fr-FR" sz="1400" dirty="0" smtClean="0">
                    <a:ea typeface="Cambria Math" panose="02040503050406030204" pitchFamily="18" charset="0"/>
                  </a:rPr>
                  <a:t> avec une condition sur le </a:t>
                </a:r>
                <a14:m>
                  <m:oMath xmlns:m="http://schemas.openxmlformats.org/officeDocument/2006/math">
                    <m:r>
                      <a:rPr lang="fr-FR" sz="1400" b="0" i="1" smtClean="0">
                        <a:latin typeface="Cambria Math" panose="02040503050406030204" pitchFamily="18" charset="0"/>
                        <a:ea typeface="Cambria Math" panose="02040503050406030204" pitchFamily="18" charset="0"/>
                      </a:rPr>
                      <m:t>𝑍</m:t>
                    </m:r>
                    <m:d>
                      <m:dPr>
                        <m:ctrlPr>
                          <a:rPr lang="fr-FR" sz="1400" b="0" i="1" smtClean="0">
                            <a:latin typeface="Cambria Math" panose="02040503050406030204" pitchFamily="18" charset="0"/>
                            <a:ea typeface="Cambria Math" panose="02040503050406030204" pitchFamily="18" charset="0"/>
                          </a:rPr>
                        </m:ctrlPr>
                      </m:dPr>
                      <m:e>
                        <m:r>
                          <a:rPr lang="fr-FR" sz="1400" b="0" i="0" smtClean="0">
                            <a:latin typeface="Cambria Math" panose="02040503050406030204" pitchFamily="18" charset="0"/>
                            <a:ea typeface="Cambria Math" panose="02040503050406030204" pitchFamily="18" charset="0"/>
                          </a:rPr>
                          <m:t>80 </m:t>
                        </m:r>
                        <m:r>
                          <a:rPr lang="fr-FR" sz="1400" b="0" i="1" smtClean="0">
                            <a:latin typeface="Cambria Math" panose="02040503050406030204" pitchFamily="18" charset="0"/>
                            <a:ea typeface="Cambria Math" panose="02040503050406030204" pitchFamily="18" charset="0"/>
                          </a:rPr>
                          <m:t>𝐺𝑒𝑉</m:t>
                        </m:r>
                        <m:r>
                          <a:rPr lang="fr-FR" sz="1400" b="0" i="1" smtClean="0">
                            <a:latin typeface="Cambria Math" panose="02040503050406030204" pitchFamily="18" charset="0"/>
                            <a:ea typeface="Cambria Math" panose="02040503050406030204" pitchFamily="18" charset="0"/>
                          </a:rPr>
                          <m:t>&lt;</m:t>
                        </m:r>
                        <m:sSub>
                          <m:sSubPr>
                            <m:ctrlPr>
                              <a:rPr lang="fr-FR" sz="1400" b="0" i="1" smtClean="0">
                                <a:latin typeface="Cambria Math" panose="02040503050406030204" pitchFamily="18" charset="0"/>
                                <a:ea typeface="Cambria Math" panose="02040503050406030204" pitchFamily="18" charset="0"/>
                              </a:rPr>
                            </m:ctrlPr>
                          </m:sSubPr>
                          <m:e>
                            <m:r>
                              <a:rPr lang="fr-FR" sz="1400" b="0" i="1" smtClean="0">
                                <a:latin typeface="Cambria Math" panose="02040503050406030204" pitchFamily="18" charset="0"/>
                                <a:ea typeface="Cambria Math" panose="02040503050406030204" pitchFamily="18" charset="0"/>
                              </a:rPr>
                              <m:t>𝑀</m:t>
                            </m:r>
                          </m:e>
                          <m:sub>
                            <m:r>
                              <a:rPr lang="fr-FR" sz="1400" b="0" i="1" smtClean="0">
                                <a:latin typeface="Cambria Math" panose="02040503050406030204" pitchFamily="18" charset="0"/>
                                <a:ea typeface="Cambria Math" panose="02040503050406030204" pitchFamily="18" charset="0"/>
                              </a:rPr>
                              <m:t>𝑒𝑒</m:t>
                            </m:r>
                            <m:r>
                              <a:rPr lang="fr-FR" sz="1400" b="0" i="1" smtClean="0">
                                <a:latin typeface="Cambria Math" panose="02040503050406030204" pitchFamily="18" charset="0"/>
                                <a:ea typeface="Cambria Math" panose="02040503050406030204" pitchFamily="18" charset="0"/>
                              </a:rPr>
                              <m:t>,</m:t>
                            </m:r>
                            <m:r>
                              <a:rPr lang="fr-FR" sz="1400" b="0" i="1" smtClean="0">
                                <a:latin typeface="Cambria Math" panose="02040503050406030204" pitchFamily="18" charset="0"/>
                                <a:ea typeface="Cambria Math" panose="02040503050406030204" pitchFamily="18" charset="0"/>
                              </a:rPr>
                              <m:t>𝜇𝜇</m:t>
                            </m:r>
                          </m:sub>
                        </m:sSub>
                        <m:r>
                          <a:rPr lang="fr-FR" sz="1400" b="0" i="1" smtClean="0">
                            <a:latin typeface="Cambria Math" panose="02040503050406030204" pitchFamily="18" charset="0"/>
                            <a:ea typeface="Cambria Math" panose="02040503050406030204" pitchFamily="18" charset="0"/>
                          </a:rPr>
                          <m:t>&lt;100 </m:t>
                        </m:r>
                        <m:r>
                          <a:rPr lang="fr-FR" sz="1400" b="0" i="1" smtClean="0">
                            <a:latin typeface="Cambria Math" panose="02040503050406030204" pitchFamily="18" charset="0"/>
                            <a:ea typeface="Cambria Math" panose="02040503050406030204" pitchFamily="18" charset="0"/>
                          </a:rPr>
                          <m:t>𝐺𝑒𝑉</m:t>
                        </m:r>
                      </m:e>
                    </m:d>
                    <m:r>
                      <a:rPr lang="fr-FR" sz="1400" b="0" i="1" smtClean="0">
                        <a:latin typeface="Cambria Math" panose="02040503050406030204" pitchFamily="18" charset="0"/>
                        <a:ea typeface="Cambria Math" panose="02040503050406030204" pitchFamily="18" charset="0"/>
                      </a:rPr>
                      <m:t>.</m:t>
                    </m:r>
                  </m:oMath>
                </a14:m>
                <a:endParaRPr lang="fr-FR" sz="1400" b="0" dirty="0" smtClean="0">
                  <a:ea typeface="Cambria Math" panose="02040503050406030204" pitchFamily="18" charset="0"/>
                </a:endParaRPr>
              </a:p>
              <a:p>
                <a:pPr>
                  <a:buFont typeface="Wingdings" panose="05000000000000000000" pitchFamily="2" charset="2"/>
                  <a:buChar char="v"/>
                </a:pPr>
                <a:r>
                  <a:rPr lang="fr-FR" sz="1400" dirty="0">
                    <a:ea typeface="Cambria Math" panose="02040503050406030204" pitchFamily="18" charset="0"/>
                  </a:rPr>
                  <a:t>Reconstruire le spectre de masse de </a:t>
                </a:r>
                <a14:m>
                  <m:oMath xmlns:m="http://schemas.openxmlformats.org/officeDocument/2006/math">
                    <m:r>
                      <a:rPr lang="fr-FR" sz="1400">
                        <a:latin typeface="Cambria Math" panose="02040503050406030204" pitchFamily="18" charset="0"/>
                      </a:rPr>
                      <m:t>𝑏</m:t>
                    </m:r>
                    <m:acc>
                      <m:accPr>
                        <m:chr m:val="̅"/>
                        <m:ctrlPr>
                          <a:rPr lang="fr-FR" sz="1400" i="1">
                            <a:latin typeface="Cambria Math" panose="02040503050406030204" pitchFamily="18" charset="0"/>
                          </a:rPr>
                        </m:ctrlPr>
                      </m:accPr>
                      <m:e>
                        <m:r>
                          <a:rPr lang="fr-FR" sz="1400">
                            <a:latin typeface="Cambria Math" panose="02040503050406030204" pitchFamily="18" charset="0"/>
                          </a:rPr>
                          <m:t>𝑏</m:t>
                        </m:r>
                      </m:e>
                    </m:acc>
                    <m:r>
                      <a:rPr lang="fr-FR" sz="1400" b="0" i="1" smtClean="0">
                        <a:latin typeface="Cambria Math" panose="02040503050406030204" pitchFamily="18" charset="0"/>
                      </a:rPr>
                      <m:t>𝑍</m:t>
                    </m:r>
                  </m:oMath>
                </a14:m>
                <a:r>
                  <a:rPr lang="fr-FR" sz="1400" dirty="0" smtClean="0">
                    <a:ea typeface="Cambria Math" panose="02040503050406030204" pitchFamily="18" charset="0"/>
                  </a:rPr>
                  <a:t> </a:t>
                </a:r>
                <a:r>
                  <a:rPr lang="fr-FR" sz="1400" dirty="0">
                    <a:ea typeface="Cambria Math" panose="02040503050406030204" pitchFamily="18" charset="0"/>
                  </a:rPr>
                  <a:t>avec une condition sur le </a:t>
                </a:r>
                <a14:m>
                  <m:oMath xmlns:m="http://schemas.openxmlformats.org/officeDocument/2006/math">
                    <m:r>
                      <a:rPr lang="fr-FR" sz="1400" i="1">
                        <a:latin typeface="Cambria Math" panose="02040503050406030204" pitchFamily="18" charset="0"/>
                        <a:ea typeface="Cambria Math" panose="02040503050406030204" pitchFamily="18" charset="0"/>
                      </a:rPr>
                      <m:t>𝑍</m:t>
                    </m:r>
                    <m:d>
                      <m:dPr>
                        <m:ctrlPr>
                          <a:rPr lang="fr-FR" sz="1400" i="1">
                            <a:latin typeface="Cambria Math" panose="02040503050406030204" pitchFamily="18" charset="0"/>
                            <a:ea typeface="Cambria Math" panose="02040503050406030204" pitchFamily="18" charset="0"/>
                          </a:rPr>
                        </m:ctrlPr>
                      </m:dPr>
                      <m:e>
                        <m:r>
                          <a:rPr lang="fr-FR" sz="1400">
                            <a:latin typeface="Cambria Math" panose="02040503050406030204" pitchFamily="18" charset="0"/>
                            <a:ea typeface="Cambria Math" panose="02040503050406030204" pitchFamily="18" charset="0"/>
                          </a:rPr>
                          <m:t>80 </m:t>
                        </m:r>
                        <m:r>
                          <a:rPr lang="fr-FR" sz="1400" i="1">
                            <a:latin typeface="Cambria Math" panose="02040503050406030204" pitchFamily="18" charset="0"/>
                            <a:ea typeface="Cambria Math" panose="02040503050406030204" pitchFamily="18" charset="0"/>
                          </a:rPr>
                          <m:t>𝐺𝑒𝑉</m:t>
                        </m:r>
                        <m:r>
                          <a:rPr lang="fr-FR" sz="1400" i="1">
                            <a:latin typeface="Cambria Math" panose="02040503050406030204" pitchFamily="18" charset="0"/>
                            <a:ea typeface="Cambria Math" panose="02040503050406030204" pitchFamily="18" charset="0"/>
                          </a:rPr>
                          <m:t>&lt;</m:t>
                        </m:r>
                        <m:sSub>
                          <m:sSubPr>
                            <m:ctrlPr>
                              <a:rPr lang="fr-FR" sz="1400" i="1">
                                <a:latin typeface="Cambria Math" panose="02040503050406030204" pitchFamily="18" charset="0"/>
                                <a:ea typeface="Cambria Math" panose="02040503050406030204" pitchFamily="18" charset="0"/>
                              </a:rPr>
                            </m:ctrlPr>
                          </m:sSubPr>
                          <m:e>
                            <m:r>
                              <a:rPr lang="fr-FR" sz="1400" i="1">
                                <a:latin typeface="Cambria Math" panose="02040503050406030204" pitchFamily="18" charset="0"/>
                                <a:ea typeface="Cambria Math" panose="02040503050406030204" pitchFamily="18" charset="0"/>
                              </a:rPr>
                              <m:t>𝑀</m:t>
                            </m:r>
                          </m:e>
                          <m:sub>
                            <m:r>
                              <a:rPr lang="fr-FR" sz="1400" i="1">
                                <a:latin typeface="Cambria Math" panose="02040503050406030204" pitchFamily="18" charset="0"/>
                                <a:ea typeface="Cambria Math" panose="02040503050406030204" pitchFamily="18" charset="0"/>
                              </a:rPr>
                              <m:t>𝑒𝑒</m:t>
                            </m:r>
                            <m:r>
                              <a:rPr lang="fr-FR" sz="1400" i="1">
                                <a:latin typeface="Cambria Math" panose="02040503050406030204" pitchFamily="18" charset="0"/>
                                <a:ea typeface="Cambria Math" panose="02040503050406030204" pitchFamily="18" charset="0"/>
                              </a:rPr>
                              <m:t>,</m:t>
                            </m:r>
                            <m:r>
                              <a:rPr lang="fr-FR" sz="1400" i="1">
                                <a:latin typeface="Cambria Math" panose="02040503050406030204" pitchFamily="18" charset="0"/>
                                <a:ea typeface="Cambria Math" panose="02040503050406030204" pitchFamily="18" charset="0"/>
                              </a:rPr>
                              <m:t>𝜇𝜇</m:t>
                            </m:r>
                          </m:sub>
                        </m:sSub>
                        <m:r>
                          <a:rPr lang="fr-FR" sz="1400" i="1">
                            <a:latin typeface="Cambria Math" panose="02040503050406030204" pitchFamily="18" charset="0"/>
                            <a:ea typeface="Cambria Math" panose="02040503050406030204" pitchFamily="18" charset="0"/>
                          </a:rPr>
                          <m:t>&lt;100 </m:t>
                        </m:r>
                        <m:r>
                          <a:rPr lang="fr-FR" sz="1400" i="1">
                            <a:latin typeface="Cambria Math" panose="02040503050406030204" pitchFamily="18" charset="0"/>
                            <a:ea typeface="Cambria Math" panose="02040503050406030204" pitchFamily="18" charset="0"/>
                          </a:rPr>
                          <m:t>𝐺𝑒𝑉</m:t>
                        </m:r>
                      </m:e>
                    </m:d>
                    <m:r>
                      <a:rPr lang="fr-FR" sz="1400" i="1">
                        <a:latin typeface="Cambria Math" panose="02040503050406030204" pitchFamily="18" charset="0"/>
                        <a:ea typeface="Cambria Math" panose="02040503050406030204" pitchFamily="18" charset="0"/>
                      </a:rPr>
                      <m:t>.</m:t>
                    </m:r>
                  </m:oMath>
                </a14:m>
                <a:endParaRPr lang="fr-FR" sz="1400" dirty="0" smtClean="0">
                  <a:ea typeface="Cambria Math" panose="02040503050406030204" pitchFamily="18" charset="0"/>
                </a:endParaRPr>
              </a:p>
              <a:p>
                <a:pPr>
                  <a:buFont typeface="Wingdings" panose="05000000000000000000" pitchFamily="2" charset="2"/>
                  <a:buChar char="v"/>
                </a:pPr>
                <a:r>
                  <a:rPr lang="fr-FR" sz="1400" dirty="0" smtClean="0">
                    <a:ea typeface="Cambria Math" panose="02040503050406030204" pitchFamily="18" charset="0"/>
                  </a:rPr>
                  <a:t>Comparaison avec quelques canaux importants du bruit de fond du Modèle Standard.</a:t>
                </a:r>
              </a:p>
              <a:p>
                <a:pPr>
                  <a:buFont typeface="Wingdings" panose="05000000000000000000" pitchFamily="2" charset="2"/>
                  <a:buChar char="v"/>
                </a:pPr>
                <a:endParaRPr lang="fr-FR" sz="1400" dirty="0" smtClean="0"/>
              </a:p>
              <a:p>
                <a:pPr>
                  <a:buFont typeface="Arial" panose="020B0604020202020204" pitchFamily="34" charset="0"/>
                  <a:buChar char="•"/>
                </a:pPr>
                <a:endParaRPr lang="fr-FR" sz="1400" dirty="0" smtClean="0"/>
              </a:p>
              <a:p>
                <a:pPr marL="0" indent="0">
                  <a:buFont typeface="Wingdings"/>
                  <a:buNone/>
                </a:pPr>
                <a:endParaRPr lang="fr-FR" sz="1400" dirty="0"/>
              </a:p>
              <a:p>
                <a:pPr marL="0" indent="0">
                  <a:buFont typeface="Wingdings"/>
                  <a:buNone/>
                </a:pPr>
                <a:endParaRPr lang="fr-FR" sz="1400" dirty="0"/>
              </a:p>
              <a:p>
                <a:pPr>
                  <a:buFont typeface="Arial" panose="020B0604020202020204" pitchFamily="34" charset="0"/>
                  <a:buChar char="•"/>
                </a:pPr>
                <a:endParaRPr lang="fr-FR" sz="1400" dirty="0" smtClean="0"/>
              </a:p>
              <a:p>
                <a:pPr>
                  <a:buFont typeface="Arial" panose="020B0604020202020204" pitchFamily="34" charset="0"/>
                  <a:buChar char="•"/>
                </a:pPr>
                <a:endParaRPr lang="fr-FR" sz="1600" dirty="0"/>
              </a:p>
              <a:p>
                <a:pPr>
                  <a:buFont typeface="Arial" panose="020B0604020202020204" pitchFamily="34" charset="0"/>
                  <a:buChar char="•"/>
                </a:pPr>
                <a:endParaRPr lang="fr-FR" sz="1600" dirty="0" smtClean="0"/>
              </a:p>
              <a:p>
                <a:pPr>
                  <a:buFont typeface="Arial" panose="020B0604020202020204" pitchFamily="34" charset="0"/>
                  <a:buChar char="•"/>
                </a:pPr>
                <a:endParaRPr lang="fr-FR" sz="1600" dirty="0"/>
              </a:p>
            </p:txBody>
          </p:sp>
        </mc:Choice>
        <mc:Fallback>
          <p:sp>
            <p:nvSpPr>
              <p:cNvPr id="6" name="Marcador de contenido 2"/>
              <p:cNvSpPr txBox="1">
                <a:spLocks noRot="1" noChangeAspect="1" noMove="1" noResize="1" noEditPoints="1" noAdjustHandles="1" noChangeArrowheads="1" noChangeShapeType="1" noTextEdit="1"/>
              </p:cNvSpPr>
              <p:nvPr/>
            </p:nvSpPr>
            <p:spPr>
              <a:xfrm>
                <a:off x="612648" y="3717032"/>
                <a:ext cx="7775776" cy="3024336"/>
              </a:xfrm>
              <a:prstGeom prst="rect">
                <a:avLst/>
              </a:prstGeom>
              <a:blipFill rotWithShape="0">
                <a:blip r:embed="rId3"/>
                <a:stretch>
                  <a:fillRect l="-235" t="-20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graphicFrame>
            <p:nvGraphicFramePr>
              <p:cNvPr id="5" name="Marcador de contenido 4"/>
              <p:cNvGraphicFramePr>
                <a:graphicFrameLocks noGrp="1"/>
              </p:cNvGraphicFramePr>
              <p:nvPr>
                <p:ph sz="quarter" idx="1"/>
                <p:extLst>
                  <p:ext uri="{D42A27DB-BD31-4B8C-83A1-F6EECF244321}">
                    <p14:modId xmlns:p14="http://schemas.microsoft.com/office/powerpoint/2010/main" val="2852369448"/>
                  </p:ext>
                </p:extLst>
              </p:nvPr>
            </p:nvGraphicFramePr>
            <p:xfrm>
              <a:off x="467544" y="1538855"/>
              <a:ext cx="8496944" cy="2178177"/>
            </p:xfrm>
            <a:graphic>
              <a:graphicData uri="http://schemas.openxmlformats.org/drawingml/2006/table">
                <a:tbl>
                  <a:tblPr firstRow="1" firstCol="1" bandRow="1">
                    <a:tableStyleId>{5C22544A-7EE6-4342-B048-85BDC9FD1C3A}</a:tableStyleId>
                  </a:tblPr>
                  <a:tblGrid>
                    <a:gridCol w="1670340"/>
                    <a:gridCol w="4522349"/>
                    <a:gridCol w="2304255"/>
                  </a:tblGrid>
                  <a:tr h="288032">
                    <a:tc>
                      <a:txBody>
                        <a:bodyPr/>
                        <a:lstStyle/>
                        <a:p>
                          <a:pPr algn="just">
                            <a:spcBef>
                              <a:spcPts val="200"/>
                            </a:spcBef>
                            <a:spcAft>
                              <a:spcPts val="0"/>
                            </a:spcAft>
                          </a:pPr>
                          <a:r>
                            <a:rPr lang="fr-FR" sz="1400" dirty="0">
                              <a:effectLst/>
                            </a:rPr>
                            <a:t>Signature/Rates</a:t>
                          </a:r>
                          <a:endParaRPr lang="es-ES" sz="1400" dirty="0">
                            <a:effectLst/>
                            <a:latin typeface="LM Roman 10" panose="00000500000000000000" pitchFamily="50" charset="0"/>
                            <a:ea typeface="Cambria" panose="02040503050406030204" pitchFamily="18" charset="0"/>
                            <a:cs typeface="Times New Roman" panose="02020603050405020304" pitchFamily="18" charset="0"/>
                          </a:endParaRPr>
                        </a:p>
                      </a:txBody>
                      <a:tcPr marL="54531" marR="54531" marT="0" marB="0"/>
                    </a:tc>
                    <a:tc>
                      <a:txBody>
                        <a:bodyPr/>
                        <a:lstStyle/>
                        <a:p>
                          <a:pPr algn="r">
                            <a:spcBef>
                              <a:spcPts val="200"/>
                            </a:spcBef>
                            <a:spcAft>
                              <a:spcPts val="0"/>
                            </a:spcAft>
                          </a:pPr>
                          <a:endParaRPr lang="es-ES" sz="1400" dirty="0">
                            <a:effectLst/>
                            <a:latin typeface="LM Roman 10" panose="00000500000000000000" pitchFamily="50" charset="0"/>
                            <a:ea typeface="Cambria" panose="02040503050406030204" pitchFamily="18" charset="0"/>
                            <a:cs typeface="Times New Roman" panose="02020603050405020304" pitchFamily="18" charset="0"/>
                          </a:endParaRPr>
                        </a:p>
                      </a:txBody>
                      <a:tcPr marL="54531" marR="54531" marT="0" marB="0"/>
                    </a:tc>
                    <a:tc>
                      <a:txBody>
                        <a:bodyPr/>
                        <a:lstStyle/>
                        <a:p>
                          <a:pPr marL="0" marR="0" indent="0" algn="just" defTabSz="914400" rtl="0" eaLnBrk="1" fontAlgn="auto" latinLnBrk="0" hangingPunct="1">
                            <a:lnSpc>
                              <a:spcPct val="100000"/>
                            </a:lnSpc>
                            <a:spcBef>
                              <a:spcPts val="600"/>
                            </a:spcBef>
                            <a:spcAft>
                              <a:spcPts val="600"/>
                            </a:spcAft>
                            <a:buClrTx/>
                            <a:buSzTx/>
                            <a:buFontTx/>
                            <a:buNone/>
                            <a:tabLst/>
                            <a:defRPr/>
                          </a:pPr>
                          <a:r>
                            <a:rPr lang="es-ES" sz="1400" dirty="0">
                              <a:effectLst/>
                            </a:rPr>
                            <a:t> </a:t>
                          </a:r>
                          <a14:m>
                            <m:oMath xmlns:m="http://schemas.openxmlformats.org/officeDocument/2006/math">
                              <m:r>
                                <m:rPr>
                                  <m:sty m:val="p"/>
                                </m:rPr>
                                <a:rPr lang="fr-FR" sz="1400" smtClean="0">
                                  <a:effectLst/>
                                  <a:latin typeface="Cambria Math" panose="02040503050406030204" pitchFamily="18" charset="0"/>
                                </a:rPr>
                                <m:t>Cross</m:t>
                              </m:r>
                              <m:r>
                                <a:rPr lang="fr-FR" sz="1400" smtClean="0">
                                  <a:effectLst/>
                                  <a:latin typeface="Cambria Math" panose="02040503050406030204" pitchFamily="18" charset="0"/>
                                </a:rPr>
                                <m:t> </m:t>
                              </m:r>
                              <m:r>
                                <m:rPr>
                                  <m:sty m:val="p"/>
                                </m:rPr>
                                <a:rPr lang="fr-FR" sz="1400" smtClean="0">
                                  <a:effectLst/>
                                  <a:latin typeface="Cambria Math" panose="02040503050406030204" pitchFamily="18" charset="0"/>
                                </a:rPr>
                                <m:t>section</m:t>
                              </m:r>
                              <m:r>
                                <a:rPr lang="fr-FR" sz="1400" smtClean="0">
                                  <a:effectLst/>
                                  <a:latin typeface="Cambria Math" panose="02040503050406030204" pitchFamily="18" charset="0"/>
                                </a:rPr>
                                <m:t>×</m:t>
                              </m:r>
                              <m:r>
                                <m:rPr>
                                  <m:sty m:val="p"/>
                                </m:rPr>
                                <a:rPr lang="fr-FR" sz="1400" smtClean="0">
                                  <a:effectLst/>
                                  <a:latin typeface="Cambria Math" panose="02040503050406030204" pitchFamily="18" charset="0"/>
                                </a:rPr>
                                <m:t>Rapport</m:t>
                              </m:r>
                              <m:r>
                                <a:rPr lang="fr-FR" sz="1400" smtClean="0">
                                  <a:effectLst/>
                                  <a:latin typeface="Cambria Math" panose="02040503050406030204" pitchFamily="18" charset="0"/>
                                </a:rPr>
                                <m:t> </m:t>
                              </m:r>
                              <m:r>
                                <m:rPr>
                                  <m:sty m:val="p"/>
                                </m:rPr>
                                <a:rPr lang="fr-FR" sz="1400" smtClean="0">
                                  <a:effectLst/>
                                  <a:latin typeface="Cambria Math" panose="02040503050406030204" pitchFamily="18" charset="0"/>
                                </a:rPr>
                                <m:t>de</m:t>
                              </m:r>
                              <m:r>
                                <a:rPr lang="fr-FR" sz="1400" smtClean="0">
                                  <a:effectLst/>
                                  <a:latin typeface="Cambria Math" panose="02040503050406030204" pitchFamily="18" charset="0"/>
                                </a:rPr>
                                <m:t> </m:t>
                              </m:r>
                              <m:r>
                                <m:rPr>
                                  <m:sty m:val="p"/>
                                </m:rPr>
                                <a:rPr lang="fr-FR" sz="1400" smtClean="0">
                                  <a:effectLst/>
                                  <a:latin typeface="Cambria Math" panose="02040503050406030204" pitchFamily="18" charset="0"/>
                                </a:rPr>
                                <m:t>branchement</m:t>
                              </m:r>
                            </m:oMath>
                          </a14:m>
                          <a:endParaRPr lang="es-ES" sz="1400" dirty="0">
                            <a:effectLst/>
                            <a:latin typeface="LM Roman 10" panose="00000500000000000000" pitchFamily="50" charset="0"/>
                            <a:ea typeface="Cambria" panose="02040503050406030204" pitchFamily="18" charset="0"/>
                            <a:cs typeface="Times New Roman" panose="02020603050405020304" pitchFamily="18" charset="0"/>
                          </a:endParaRPr>
                        </a:p>
                      </a:txBody>
                      <a:tcPr marL="0" marR="0" marT="0" marB="0" anchor="ctr"/>
                    </a:tc>
                  </a:tr>
                  <a:tr h="246823">
                    <a:tc rowSpan="6">
                      <a:txBody>
                        <a:bodyPr/>
                        <a:lstStyle/>
                        <a:p>
                          <a:pPr algn="just">
                            <a:spcBef>
                              <a:spcPts val="200"/>
                            </a:spcBef>
                            <a:spcAft>
                              <a:spcPts val="600"/>
                            </a:spcAft>
                          </a:pPr>
                          <a14:m>
                            <m:oMath xmlns:m="http://schemas.openxmlformats.org/officeDocument/2006/math">
                              <m:sSub>
                                <m:sSubPr>
                                  <m:ctrlPr>
                                    <a:rPr lang="es-ES" sz="1400" i="1">
                                      <a:effectLst/>
                                      <a:latin typeface="Cambria Math" panose="02040503050406030204" pitchFamily="18" charset="0"/>
                                    </a:rPr>
                                  </m:ctrlPr>
                                </m:sSubPr>
                                <m:e>
                                  <m:r>
                                    <a:rPr lang="fr-FR" sz="1400">
                                      <a:effectLst/>
                                      <a:latin typeface="Cambria Math" panose="02040503050406030204" pitchFamily="18" charset="0"/>
                                    </a:rPr>
                                    <m:t>𝐻</m:t>
                                  </m:r>
                                </m:e>
                                <m:sub>
                                  <m:r>
                                    <a:rPr lang="fr-FR" sz="1400">
                                      <a:effectLst/>
                                      <a:latin typeface="Cambria Math" panose="02040503050406030204" pitchFamily="18" charset="0"/>
                                    </a:rPr>
                                    <m:t>3</m:t>
                                  </m:r>
                                </m:sub>
                              </m:sSub>
                            </m:oMath>
                          </a14:m>
                          <a:r>
                            <a:rPr lang="fr-FR" sz="1400" dirty="0">
                              <a:effectLst/>
                            </a:rPr>
                            <a:t>       </a:t>
                          </a:r>
                          <a14:m>
                            <m:oMath xmlns:m="http://schemas.openxmlformats.org/officeDocument/2006/math">
                              <m:r>
                                <a:rPr lang="fr-FR" sz="1400">
                                  <a:effectLst/>
                                  <a:latin typeface="Cambria Math" panose="02040503050406030204" pitchFamily="18" charset="0"/>
                                </a:rPr>
                                <m:t>𝑀</m:t>
                              </m:r>
                              <m:r>
                                <a:rPr lang="fr-FR" sz="1400">
                                  <a:effectLst/>
                                  <a:latin typeface="Cambria Math" panose="02040503050406030204" pitchFamily="18" charset="0"/>
                                </a:rPr>
                                <m:t>=299 </m:t>
                              </m:r>
                              <m:r>
                                <a:rPr lang="fr-FR" sz="1400">
                                  <a:effectLst/>
                                  <a:latin typeface="Cambria Math" panose="02040503050406030204" pitchFamily="18" charset="0"/>
                                </a:rPr>
                                <m:t>𝐺𝑒𝑉</m:t>
                              </m:r>
                            </m:oMath>
                          </a14:m>
                          <a:endParaRPr lang="es-ES" sz="1400" dirty="0">
                            <a:effectLst/>
                            <a:latin typeface="LM Roman 10" panose="00000500000000000000" pitchFamily="50" charset="0"/>
                            <a:ea typeface="Cambria" panose="02040503050406030204" pitchFamily="18" charset="0"/>
                            <a:cs typeface="Times New Roman" panose="02020603050405020304" pitchFamily="18" charset="0"/>
                          </a:endParaRPr>
                        </a:p>
                      </a:txBody>
                      <a:tcPr marL="54531" marR="54531" marT="0" marB="0"/>
                    </a:tc>
                    <a:tc>
                      <a:txBody>
                        <a:bodyPr/>
                        <a:lstStyle/>
                        <a:p>
                          <a:pPr algn="just">
                            <a:spcBef>
                              <a:spcPts val="200"/>
                            </a:spcBef>
                            <a:spcAft>
                              <a:spcPts val="600"/>
                            </a:spcAft>
                          </a:pPr>
                          <a14:m>
                            <m:oMathPara xmlns:m="http://schemas.openxmlformats.org/officeDocument/2006/math">
                              <m:oMathParaPr>
                                <m:jc m:val="centerGroup"/>
                              </m:oMathParaPr>
                              <m:oMath xmlns:m="http://schemas.openxmlformats.org/officeDocument/2006/math">
                                <m:r>
                                  <a:rPr lang="fr-FR" sz="1400">
                                    <a:effectLst/>
                                    <a:latin typeface="Cambria Math" panose="02040503050406030204" pitchFamily="18" charset="0"/>
                                  </a:rPr>
                                  <m:t>𝑔𝑔</m:t>
                                </m:r>
                                <m:r>
                                  <a:rPr lang="fr-FR" sz="1400">
                                    <a:effectLst/>
                                    <a:latin typeface="Cambria Math" panose="02040503050406030204" pitchFamily="18" charset="0"/>
                                  </a:rPr>
                                  <m:t>→</m:t>
                                </m:r>
                                <m:sSub>
                                  <m:sSubPr>
                                    <m:ctrlPr>
                                      <a:rPr lang="es-ES" sz="1400" i="1">
                                        <a:effectLst/>
                                        <a:latin typeface="Cambria Math" panose="02040503050406030204" pitchFamily="18" charset="0"/>
                                      </a:rPr>
                                    </m:ctrlPr>
                                  </m:sSubPr>
                                  <m:e>
                                    <m:r>
                                      <a:rPr lang="fr-FR" sz="1400">
                                        <a:effectLst/>
                                        <a:latin typeface="Cambria Math" panose="02040503050406030204" pitchFamily="18" charset="0"/>
                                      </a:rPr>
                                      <m:t>𝐻</m:t>
                                    </m:r>
                                  </m:e>
                                  <m:sub>
                                    <m:r>
                                      <a:rPr lang="fr-FR" sz="1400">
                                        <a:effectLst/>
                                        <a:latin typeface="Cambria Math" panose="02040503050406030204" pitchFamily="18" charset="0"/>
                                      </a:rPr>
                                      <m:t>3</m:t>
                                    </m:r>
                                  </m:sub>
                                </m:sSub>
                              </m:oMath>
                            </m:oMathPara>
                          </a14:m>
                          <a:endParaRPr lang="es-ES" sz="1400" dirty="0">
                            <a:effectLst/>
                            <a:latin typeface="LM Roman 10" panose="00000500000000000000" pitchFamily="50" charset="0"/>
                            <a:ea typeface="Cambria" panose="02040503050406030204" pitchFamily="18" charset="0"/>
                            <a:cs typeface="Times New Roman" panose="02020603050405020304" pitchFamily="18" charset="0"/>
                          </a:endParaRPr>
                        </a:p>
                      </a:txBody>
                      <a:tcPr marL="54531" marR="54531" marT="0" marB="0"/>
                    </a:tc>
                    <a:tc>
                      <a:txBody>
                        <a:bodyPr/>
                        <a:lstStyle/>
                        <a:p>
                          <a:pPr algn="ctr">
                            <a:spcBef>
                              <a:spcPts val="200"/>
                            </a:spcBef>
                            <a:spcAft>
                              <a:spcPts val="600"/>
                            </a:spcAft>
                          </a:pPr>
                          <a:r>
                            <a:rPr lang="fr-FR" sz="1400">
                              <a:effectLst/>
                            </a:rPr>
                            <a:t>4.633 pb</a:t>
                          </a:r>
                          <a:endParaRPr lang="es-ES" sz="1400">
                            <a:effectLst/>
                            <a:latin typeface="LM Roman 10" panose="00000500000000000000" pitchFamily="50" charset="0"/>
                            <a:ea typeface="Cambria" panose="02040503050406030204" pitchFamily="18" charset="0"/>
                            <a:cs typeface="Times New Roman" panose="02020603050405020304" pitchFamily="18" charset="0"/>
                          </a:endParaRPr>
                        </a:p>
                      </a:txBody>
                      <a:tcPr marL="54531" marR="54531" marT="0" marB="0"/>
                    </a:tc>
                  </a:tr>
                  <a:tr h="246823">
                    <a:tc vMerge="1">
                      <a:txBody>
                        <a:bodyPr/>
                        <a:lstStyle/>
                        <a:p>
                          <a:endParaRPr lang="es-ES"/>
                        </a:p>
                      </a:txBody>
                      <a:tcPr/>
                    </a:tc>
                    <a:tc>
                      <a:txBody>
                        <a:bodyPr/>
                        <a:lstStyle/>
                        <a:p>
                          <a:pPr algn="just">
                            <a:spcBef>
                              <a:spcPts val="200"/>
                            </a:spcBef>
                            <a:spcAft>
                              <a:spcPts val="600"/>
                            </a:spcAft>
                          </a:pPr>
                          <a14:m>
                            <m:oMathPara xmlns:m="http://schemas.openxmlformats.org/officeDocument/2006/math">
                              <m:oMathParaPr>
                                <m:jc m:val="centerGroup"/>
                              </m:oMathParaPr>
                              <m:oMath xmlns:m="http://schemas.openxmlformats.org/officeDocument/2006/math">
                                <m:r>
                                  <a:rPr lang="fr-FR" sz="1400">
                                    <a:effectLst/>
                                    <a:latin typeface="Cambria Math" panose="02040503050406030204" pitchFamily="18" charset="0"/>
                                  </a:rPr>
                                  <m:t>𝑔𝑔</m:t>
                                </m:r>
                                <m:r>
                                  <a:rPr lang="fr-FR" sz="1400">
                                    <a:effectLst/>
                                    <a:latin typeface="Cambria Math" panose="02040503050406030204" pitchFamily="18" charset="0"/>
                                  </a:rPr>
                                  <m:t>→</m:t>
                                </m:r>
                                <m:sSub>
                                  <m:sSubPr>
                                    <m:ctrlPr>
                                      <a:rPr lang="es-ES" sz="1400" i="1">
                                        <a:effectLst/>
                                        <a:latin typeface="Cambria Math" panose="02040503050406030204" pitchFamily="18" charset="0"/>
                                      </a:rPr>
                                    </m:ctrlPr>
                                  </m:sSubPr>
                                  <m:e>
                                    <m:r>
                                      <a:rPr lang="fr-FR" sz="1400">
                                        <a:effectLst/>
                                        <a:latin typeface="Cambria Math" panose="02040503050406030204" pitchFamily="18" charset="0"/>
                                      </a:rPr>
                                      <m:t>𝐻</m:t>
                                    </m:r>
                                  </m:e>
                                  <m:sub>
                                    <m:r>
                                      <a:rPr lang="fr-FR" sz="1400">
                                        <a:effectLst/>
                                        <a:latin typeface="Cambria Math" panose="02040503050406030204" pitchFamily="18" charset="0"/>
                                      </a:rPr>
                                      <m:t>3</m:t>
                                    </m:r>
                                  </m:sub>
                                </m:sSub>
                                <m:r>
                                  <a:rPr lang="fr-FR" sz="1400">
                                    <a:effectLst/>
                                    <a:latin typeface="Cambria Math" panose="02040503050406030204" pitchFamily="18" charset="0"/>
                                  </a:rPr>
                                  <m:t>→</m:t>
                                </m:r>
                                <m:r>
                                  <a:rPr lang="fr-FR" sz="1400">
                                    <a:effectLst/>
                                    <a:latin typeface="Cambria Math" panose="02040503050406030204" pitchFamily="18" charset="0"/>
                                  </a:rPr>
                                  <m:t>𝑊𝑊</m:t>
                                </m:r>
                              </m:oMath>
                            </m:oMathPara>
                          </a14:m>
                          <a:endParaRPr lang="es-ES" sz="1400">
                            <a:effectLst/>
                            <a:latin typeface="LM Roman 10" panose="00000500000000000000" pitchFamily="50" charset="0"/>
                            <a:ea typeface="Cambria" panose="02040503050406030204" pitchFamily="18" charset="0"/>
                            <a:cs typeface="Times New Roman" panose="02020603050405020304" pitchFamily="18" charset="0"/>
                          </a:endParaRPr>
                        </a:p>
                      </a:txBody>
                      <a:tcPr marL="54531" marR="54531" marT="0" marB="0"/>
                    </a:tc>
                    <a:tc>
                      <a:txBody>
                        <a:bodyPr/>
                        <a:lstStyle/>
                        <a:p>
                          <a:pPr algn="ctr">
                            <a:spcBef>
                              <a:spcPts val="200"/>
                            </a:spcBef>
                            <a:spcAft>
                              <a:spcPts val="600"/>
                            </a:spcAft>
                          </a:pPr>
                          <a:r>
                            <a:rPr lang="fr-FR" sz="1400">
                              <a:effectLst/>
                            </a:rPr>
                            <a:t>54.49 fb</a:t>
                          </a:r>
                          <a:endParaRPr lang="es-ES" sz="1400">
                            <a:effectLst/>
                            <a:latin typeface="LM Roman 10" panose="00000500000000000000" pitchFamily="50" charset="0"/>
                            <a:ea typeface="Cambria" panose="02040503050406030204" pitchFamily="18" charset="0"/>
                            <a:cs typeface="Times New Roman" panose="02020603050405020304" pitchFamily="18" charset="0"/>
                          </a:endParaRPr>
                        </a:p>
                      </a:txBody>
                      <a:tcPr marL="54531" marR="54531" marT="0" marB="0"/>
                    </a:tc>
                  </a:tr>
                  <a:tr h="246823">
                    <a:tc vMerge="1">
                      <a:txBody>
                        <a:bodyPr/>
                        <a:lstStyle/>
                        <a:p>
                          <a:endParaRPr lang="es-ES"/>
                        </a:p>
                      </a:txBody>
                      <a:tcPr/>
                    </a:tc>
                    <a:tc>
                      <a:txBody>
                        <a:bodyPr/>
                        <a:lstStyle/>
                        <a:p>
                          <a:pPr algn="just">
                            <a:spcBef>
                              <a:spcPts val="200"/>
                            </a:spcBef>
                            <a:spcAft>
                              <a:spcPts val="600"/>
                            </a:spcAft>
                          </a:pPr>
                          <a14:m>
                            <m:oMathPara xmlns:m="http://schemas.openxmlformats.org/officeDocument/2006/math">
                              <m:oMathParaPr>
                                <m:jc m:val="centerGroup"/>
                              </m:oMathParaPr>
                              <m:oMath xmlns:m="http://schemas.openxmlformats.org/officeDocument/2006/math">
                                <m:r>
                                  <a:rPr lang="fr-FR" sz="1400">
                                    <a:effectLst/>
                                    <a:latin typeface="Cambria Math" panose="02040503050406030204" pitchFamily="18" charset="0"/>
                                  </a:rPr>
                                  <m:t>𝑔𝑔</m:t>
                                </m:r>
                                <m:r>
                                  <a:rPr lang="fr-FR" sz="1400">
                                    <a:effectLst/>
                                    <a:latin typeface="Cambria Math" panose="02040503050406030204" pitchFamily="18" charset="0"/>
                                  </a:rPr>
                                  <m:t>→</m:t>
                                </m:r>
                                <m:sSub>
                                  <m:sSubPr>
                                    <m:ctrlPr>
                                      <a:rPr lang="es-ES" sz="1400" i="1">
                                        <a:effectLst/>
                                        <a:latin typeface="Cambria Math" panose="02040503050406030204" pitchFamily="18" charset="0"/>
                                      </a:rPr>
                                    </m:ctrlPr>
                                  </m:sSubPr>
                                  <m:e>
                                    <m:r>
                                      <a:rPr lang="fr-FR" sz="1400">
                                        <a:effectLst/>
                                        <a:latin typeface="Cambria Math" panose="02040503050406030204" pitchFamily="18" charset="0"/>
                                      </a:rPr>
                                      <m:t>𝐻</m:t>
                                    </m:r>
                                  </m:e>
                                  <m:sub>
                                    <m:r>
                                      <a:rPr lang="fr-FR" sz="1400">
                                        <a:effectLst/>
                                        <a:latin typeface="Cambria Math" panose="02040503050406030204" pitchFamily="18" charset="0"/>
                                      </a:rPr>
                                      <m:t>3</m:t>
                                    </m:r>
                                  </m:sub>
                                </m:sSub>
                                <m:r>
                                  <a:rPr lang="fr-FR" sz="1400">
                                    <a:effectLst/>
                                    <a:latin typeface="Cambria Math" panose="02040503050406030204" pitchFamily="18" charset="0"/>
                                  </a:rPr>
                                  <m:t>→</m:t>
                                </m:r>
                                <m:r>
                                  <a:rPr lang="fr-FR" sz="1400">
                                    <a:effectLst/>
                                    <a:latin typeface="Cambria Math" panose="02040503050406030204" pitchFamily="18" charset="0"/>
                                  </a:rPr>
                                  <m:t>𝑍𝑍</m:t>
                                </m:r>
                              </m:oMath>
                            </m:oMathPara>
                          </a14:m>
                          <a:endParaRPr lang="es-ES" sz="1400">
                            <a:effectLst/>
                            <a:latin typeface="LM Roman 10" panose="00000500000000000000" pitchFamily="50" charset="0"/>
                            <a:ea typeface="Cambria" panose="02040503050406030204" pitchFamily="18" charset="0"/>
                            <a:cs typeface="Times New Roman" panose="02020603050405020304" pitchFamily="18" charset="0"/>
                          </a:endParaRPr>
                        </a:p>
                      </a:txBody>
                      <a:tcPr marL="54531" marR="54531" marT="0" marB="0"/>
                    </a:tc>
                    <a:tc>
                      <a:txBody>
                        <a:bodyPr/>
                        <a:lstStyle/>
                        <a:p>
                          <a:pPr algn="ctr">
                            <a:spcBef>
                              <a:spcPts val="200"/>
                            </a:spcBef>
                            <a:spcAft>
                              <a:spcPts val="600"/>
                            </a:spcAft>
                          </a:pPr>
                          <a:r>
                            <a:rPr lang="fr-FR" sz="1400">
                              <a:effectLst/>
                            </a:rPr>
                            <a:t>24.16 fb</a:t>
                          </a:r>
                          <a:endParaRPr lang="es-ES" sz="1400">
                            <a:effectLst/>
                            <a:latin typeface="LM Roman 10" panose="00000500000000000000" pitchFamily="50" charset="0"/>
                            <a:ea typeface="Cambria" panose="02040503050406030204" pitchFamily="18" charset="0"/>
                            <a:cs typeface="Times New Roman" panose="02020603050405020304" pitchFamily="18" charset="0"/>
                          </a:endParaRPr>
                        </a:p>
                      </a:txBody>
                      <a:tcPr marL="54531" marR="54531" marT="0" marB="0"/>
                    </a:tc>
                  </a:tr>
                  <a:tr h="250388">
                    <a:tc vMerge="1">
                      <a:txBody>
                        <a:bodyPr/>
                        <a:lstStyle/>
                        <a:p>
                          <a:endParaRPr lang="es-ES"/>
                        </a:p>
                      </a:txBody>
                      <a:tcPr/>
                    </a:tc>
                    <a:tc>
                      <a:txBody>
                        <a:bodyPr/>
                        <a:lstStyle/>
                        <a:p>
                          <a:pPr algn="just">
                            <a:spcBef>
                              <a:spcPts val="200"/>
                            </a:spcBef>
                            <a:spcAft>
                              <a:spcPts val="600"/>
                            </a:spcAft>
                          </a:pPr>
                          <a14:m>
                            <m:oMathPara xmlns:m="http://schemas.openxmlformats.org/officeDocument/2006/math">
                              <m:oMathParaPr>
                                <m:jc m:val="centerGroup"/>
                              </m:oMathParaPr>
                              <m:oMath xmlns:m="http://schemas.openxmlformats.org/officeDocument/2006/math">
                                <m:r>
                                  <a:rPr lang="fr-FR" sz="1400">
                                    <a:effectLst/>
                                    <a:latin typeface="Cambria Math" panose="02040503050406030204" pitchFamily="18" charset="0"/>
                                  </a:rPr>
                                  <m:t>𝑔𝑔</m:t>
                                </m:r>
                                <m:r>
                                  <a:rPr lang="fr-FR" sz="1400">
                                    <a:effectLst/>
                                    <a:latin typeface="Cambria Math" panose="02040503050406030204" pitchFamily="18" charset="0"/>
                                  </a:rPr>
                                  <m:t>→</m:t>
                                </m:r>
                                <m:sSub>
                                  <m:sSubPr>
                                    <m:ctrlPr>
                                      <a:rPr lang="es-ES" sz="1400" i="1">
                                        <a:effectLst/>
                                        <a:latin typeface="Cambria Math" panose="02040503050406030204" pitchFamily="18" charset="0"/>
                                      </a:rPr>
                                    </m:ctrlPr>
                                  </m:sSubPr>
                                  <m:e>
                                    <m:r>
                                      <a:rPr lang="fr-FR" sz="1400">
                                        <a:effectLst/>
                                        <a:latin typeface="Cambria Math" panose="02040503050406030204" pitchFamily="18" charset="0"/>
                                      </a:rPr>
                                      <m:t>𝐻</m:t>
                                    </m:r>
                                  </m:e>
                                  <m:sub>
                                    <m:r>
                                      <a:rPr lang="fr-FR" sz="1400">
                                        <a:effectLst/>
                                        <a:latin typeface="Cambria Math" panose="02040503050406030204" pitchFamily="18" charset="0"/>
                                      </a:rPr>
                                      <m:t>3</m:t>
                                    </m:r>
                                  </m:sub>
                                </m:sSub>
                                <m:r>
                                  <a:rPr lang="fr-FR" sz="1400">
                                    <a:effectLst/>
                                    <a:latin typeface="Cambria Math" panose="02040503050406030204" pitchFamily="18" charset="0"/>
                                  </a:rPr>
                                  <m:t>→</m:t>
                                </m:r>
                                <m:sSub>
                                  <m:sSubPr>
                                    <m:ctrlPr>
                                      <a:rPr lang="es-ES" sz="1400" i="1">
                                        <a:effectLst/>
                                        <a:latin typeface="Cambria Math" panose="02040503050406030204" pitchFamily="18" charset="0"/>
                                      </a:rPr>
                                    </m:ctrlPr>
                                  </m:sSubPr>
                                  <m:e>
                                    <m:r>
                                      <a:rPr lang="fr-FR" sz="1400">
                                        <a:effectLst/>
                                        <a:latin typeface="Cambria Math" panose="02040503050406030204" pitchFamily="18" charset="0"/>
                                      </a:rPr>
                                      <m:t>𝐴</m:t>
                                    </m:r>
                                  </m:e>
                                  <m:sub>
                                    <m:r>
                                      <a:rPr lang="fr-FR" sz="1400">
                                        <a:effectLst/>
                                        <a:latin typeface="Cambria Math" panose="02040503050406030204" pitchFamily="18" charset="0"/>
                                      </a:rPr>
                                      <m:t>1</m:t>
                                    </m:r>
                                  </m:sub>
                                </m:sSub>
                                <m:r>
                                  <a:rPr lang="fr-FR" sz="1400">
                                    <a:effectLst/>
                                    <a:latin typeface="Cambria Math" panose="02040503050406030204" pitchFamily="18" charset="0"/>
                                  </a:rPr>
                                  <m:t>𝑍</m:t>
                                </m:r>
                                <m:r>
                                  <a:rPr lang="fr-FR" sz="1400">
                                    <a:effectLst/>
                                    <a:latin typeface="Cambria Math" panose="02040503050406030204" pitchFamily="18" charset="0"/>
                                  </a:rPr>
                                  <m:t>→</m:t>
                                </m:r>
                                <m:r>
                                  <a:rPr lang="fr-FR" sz="1400">
                                    <a:effectLst/>
                                    <a:latin typeface="Cambria Math" panose="02040503050406030204" pitchFamily="18" charset="0"/>
                                  </a:rPr>
                                  <m:t>𝑏</m:t>
                                </m:r>
                                <m:acc>
                                  <m:accPr>
                                    <m:chr m:val="̅"/>
                                    <m:ctrlPr>
                                      <a:rPr lang="es-ES" sz="1400" i="1">
                                        <a:effectLst/>
                                        <a:latin typeface="Cambria Math" panose="02040503050406030204" pitchFamily="18" charset="0"/>
                                      </a:rPr>
                                    </m:ctrlPr>
                                  </m:accPr>
                                  <m:e>
                                    <m:r>
                                      <a:rPr lang="fr-FR" sz="1400">
                                        <a:effectLst/>
                                        <a:latin typeface="Cambria Math" panose="02040503050406030204" pitchFamily="18" charset="0"/>
                                      </a:rPr>
                                      <m:t>𝑏</m:t>
                                    </m:r>
                                  </m:e>
                                </m:acc>
                                <m:r>
                                  <a:rPr lang="fr-FR" sz="1400">
                                    <a:effectLst/>
                                    <a:latin typeface="Cambria Math" panose="02040503050406030204" pitchFamily="18" charset="0"/>
                                  </a:rPr>
                                  <m:t>𝑍</m:t>
                                </m:r>
                              </m:oMath>
                            </m:oMathPara>
                          </a14:m>
                          <a:endParaRPr lang="es-ES" sz="1400" dirty="0">
                            <a:effectLst/>
                            <a:latin typeface="LM Roman 10" panose="00000500000000000000" pitchFamily="50" charset="0"/>
                            <a:ea typeface="Cambria" panose="02040503050406030204" pitchFamily="18" charset="0"/>
                            <a:cs typeface="Times New Roman" panose="02020603050405020304" pitchFamily="18" charset="0"/>
                          </a:endParaRPr>
                        </a:p>
                      </a:txBody>
                      <a:tcPr marL="54531" marR="54531" marT="0" marB="0">
                        <a:solidFill>
                          <a:srgbClr val="00B0F0"/>
                        </a:solidFill>
                      </a:tcPr>
                    </a:tc>
                    <a:tc>
                      <a:txBody>
                        <a:bodyPr/>
                        <a:lstStyle/>
                        <a:p>
                          <a:pPr algn="ctr">
                            <a:spcBef>
                              <a:spcPts val="200"/>
                            </a:spcBef>
                            <a:spcAft>
                              <a:spcPts val="600"/>
                            </a:spcAft>
                          </a:pPr>
                          <a:r>
                            <a:rPr lang="fr-FR" sz="1400">
                              <a:effectLst/>
                            </a:rPr>
                            <a:t>614 fb</a:t>
                          </a:r>
                          <a:endParaRPr lang="es-ES" sz="1400">
                            <a:effectLst/>
                            <a:latin typeface="LM Roman 10" panose="00000500000000000000" pitchFamily="50" charset="0"/>
                            <a:ea typeface="Cambria" panose="02040503050406030204" pitchFamily="18" charset="0"/>
                            <a:cs typeface="Times New Roman" panose="02020603050405020304" pitchFamily="18" charset="0"/>
                          </a:endParaRPr>
                        </a:p>
                      </a:txBody>
                      <a:tcPr marL="54531" marR="54531" marT="0" marB="0"/>
                    </a:tc>
                  </a:tr>
                  <a:tr h="250388">
                    <a:tc vMerge="1">
                      <a:txBody>
                        <a:bodyPr/>
                        <a:lstStyle/>
                        <a:p>
                          <a:endParaRPr lang="es-ES"/>
                        </a:p>
                      </a:txBody>
                      <a:tcPr/>
                    </a:tc>
                    <a:tc>
                      <a:txBody>
                        <a:bodyPr/>
                        <a:lstStyle/>
                        <a:p>
                          <a:pPr algn="just">
                            <a:spcBef>
                              <a:spcPts val="200"/>
                            </a:spcBef>
                            <a:spcAft>
                              <a:spcPts val="600"/>
                            </a:spcAft>
                          </a:pPr>
                          <a14:m>
                            <m:oMathPara xmlns:m="http://schemas.openxmlformats.org/officeDocument/2006/math">
                              <m:oMathParaPr>
                                <m:jc m:val="centerGroup"/>
                              </m:oMathParaPr>
                              <m:oMath xmlns:m="http://schemas.openxmlformats.org/officeDocument/2006/math">
                                <m:r>
                                  <a:rPr lang="fr-FR" sz="1400">
                                    <a:effectLst/>
                                    <a:latin typeface="Cambria Math" panose="02040503050406030204" pitchFamily="18" charset="0"/>
                                  </a:rPr>
                                  <m:t>𝑔𝑔</m:t>
                                </m:r>
                                <m:r>
                                  <a:rPr lang="fr-FR" sz="1400">
                                    <a:effectLst/>
                                    <a:latin typeface="Cambria Math" panose="02040503050406030204" pitchFamily="18" charset="0"/>
                                  </a:rPr>
                                  <m:t>→</m:t>
                                </m:r>
                                <m:sSub>
                                  <m:sSubPr>
                                    <m:ctrlPr>
                                      <a:rPr lang="es-ES" sz="1400" i="1">
                                        <a:effectLst/>
                                        <a:latin typeface="Cambria Math" panose="02040503050406030204" pitchFamily="18" charset="0"/>
                                      </a:rPr>
                                    </m:ctrlPr>
                                  </m:sSubPr>
                                  <m:e>
                                    <m:r>
                                      <a:rPr lang="fr-FR" sz="1400">
                                        <a:effectLst/>
                                        <a:latin typeface="Cambria Math" panose="02040503050406030204" pitchFamily="18" charset="0"/>
                                      </a:rPr>
                                      <m:t>𝐻</m:t>
                                    </m:r>
                                  </m:e>
                                  <m:sub>
                                    <m:r>
                                      <a:rPr lang="fr-FR" sz="1400">
                                        <a:effectLst/>
                                        <a:latin typeface="Cambria Math" panose="02040503050406030204" pitchFamily="18" charset="0"/>
                                      </a:rPr>
                                      <m:t>3</m:t>
                                    </m:r>
                                  </m:sub>
                                </m:sSub>
                                <m:r>
                                  <a:rPr lang="fr-FR" sz="1400">
                                    <a:effectLst/>
                                    <a:latin typeface="Cambria Math" panose="02040503050406030204" pitchFamily="18" charset="0"/>
                                  </a:rPr>
                                  <m:t>→</m:t>
                                </m:r>
                                <m:sSub>
                                  <m:sSubPr>
                                    <m:ctrlPr>
                                      <a:rPr lang="es-ES" sz="1400" i="1">
                                        <a:effectLst/>
                                        <a:latin typeface="Cambria Math" panose="02040503050406030204" pitchFamily="18" charset="0"/>
                                      </a:rPr>
                                    </m:ctrlPr>
                                  </m:sSubPr>
                                  <m:e>
                                    <m:r>
                                      <a:rPr lang="fr-FR" sz="1400">
                                        <a:effectLst/>
                                        <a:latin typeface="Cambria Math" panose="02040503050406030204" pitchFamily="18" charset="0"/>
                                      </a:rPr>
                                      <m:t>𝐻</m:t>
                                    </m:r>
                                  </m:e>
                                  <m:sub>
                                    <m:r>
                                      <a:rPr lang="fr-FR" sz="1400">
                                        <a:effectLst/>
                                        <a:latin typeface="Cambria Math" panose="02040503050406030204" pitchFamily="18" charset="0"/>
                                      </a:rPr>
                                      <m:t>1</m:t>
                                    </m:r>
                                  </m:sub>
                                </m:sSub>
                                <m:sSub>
                                  <m:sSubPr>
                                    <m:ctrlPr>
                                      <a:rPr lang="es-ES" sz="1400" i="1">
                                        <a:effectLst/>
                                        <a:latin typeface="Cambria Math" panose="02040503050406030204" pitchFamily="18" charset="0"/>
                                      </a:rPr>
                                    </m:ctrlPr>
                                  </m:sSubPr>
                                  <m:e>
                                    <m:r>
                                      <a:rPr lang="fr-FR" sz="1400">
                                        <a:effectLst/>
                                        <a:latin typeface="Cambria Math" panose="02040503050406030204" pitchFamily="18" charset="0"/>
                                      </a:rPr>
                                      <m:t>𝐻</m:t>
                                    </m:r>
                                  </m:e>
                                  <m:sub>
                                    <m:r>
                                      <a:rPr lang="fr-FR" sz="1400">
                                        <a:effectLst/>
                                        <a:latin typeface="Cambria Math" panose="02040503050406030204" pitchFamily="18" charset="0"/>
                                      </a:rPr>
                                      <m:t>1</m:t>
                                    </m:r>
                                  </m:sub>
                                </m:sSub>
                                <m:r>
                                  <a:rPr lang="fr-FR" sz="1400">
                                    <a:effectLst/>
                                    <a:latin typeface="Cambria Math" panose="02040503050406030204" pitchFamily="18" charset="0"/>
                                  </a:rPr>
                                  <m:t>→ </m:t>
                                </m:r>
                                <m:r>
                                  <a:rPr lang="fr-FR" sz="1400">
                                    <a:effectLst/>
                                    <a:latin typeface="Cambria Math" panose="02040503050406030204" pitchFamily="18" charset="0"/>
                                  </a:rPr>
                                  <m:t>𝑏</m:t>
                                </m:r>
                                <m:acc>
                                  <m:accPr>
                                    <m:chr m:val="̅"/>
                                    <m:ctrlPr>
                                      <a:rPr lang="es-ES" sz="1400" i="1">
                                        <a:effectLst/>
                                        <a:latin typeface="Cambria Math" panose="02040503050406030204" pitchFamily="18" charset="0"/>
                                      </a:rPr>
                                    </m:ctrlPr>
                                  </m:accPr>
                                  <m:e>
                                    <m:r>
                                      <a:rPr lang="fr-FR" sz="1400">
                                        <a:effectLst/>
                                        <a:latin typeface="Cambria Math" panose="02040503050406030204" pitchFamily="18" charset="0"/>
                                      </a:rPr>
                                      <m:t>𝑏</m:t>
                                    </m:r>
                                  </m:e>
                                </m:acc>
                                <m:r>
                                  <a:rPr lang="fr-FR" sz="1400">
                                    <a:effectLst/>
                                    <a:latin typeface="Cambria Math" panose="02040503050406030204" pitchFamily="18" charset="0"/>
                                  </a:rPr>
                                  <m:t>𝑏</m:t>
                                </m:r>
                                <m:acc>
                                  <m:accPr>
                                    <m:chr m:val="̅"/>
                                    <m:ctrlPr>
                                      <a:rPr lang="es-ES" sz="1400" i="1">
                                        <a:effectLst/>
                                        <a:latin typeface="Cambria Math" panose="02040503050406030204" pitchFamily="18" charset="0"/>
                                      </a:rPr>
                                    </m:ctrlPr>
                                  </m:accPr>
                                  <m:e>
                                    <m:r>
                                      <a:rPr lang="fr-FR" sz="1400">
                                        <a:effectLst/>
                                        <a:latin typeface="Cambria Math" panose="02040503050406030204" pitchFamily="18" charset="0"/>
                                      </a:rPr>
                                      <m:t>𝑏</m:t>
                                    </m:r>
                                  </m:e>
                                </m:acc>
                              </m:oMath>
                            </m:oMathPara>
                          </a14:m>
                          <a:endParaRPr lang="es-ES" sz="1400">
                            <a:effectLst/>
                            <a:latin typeface="LM Roman 10" panose="00000500000000000000" pitchFamily="50" charset="0"/>
                            <a:ea typeface="Cambria" panose="02040503050406030204" pitchFamily="18" charset="0"/>
                            <a:cs typeface="Times New Roman" panose="02020603050405020304" pitchFamily="18" charset="0"/>
                          </a:endParaRPr>
                        </a:p>
                      </a:txBody>
                      <a:tcPr marL="54531" marR="54531" marT="0" marB="0"/>
                    </a:tc>
                    <a:tc>
                      <a:txBody>
                        <a:bodyPr/>
                        <a:lstStyle/>
                        <a:p>
                          <a:pPr algn="ctr">
                            <a:spcBef>
                              <a:spcPts val="200"/>
                            </a:spcBef>
                            <a:spcAft>
                              <a:spcPts val="600"/>
                            </a:spcAft>
                          </a:pPr>
                          <a:r>
                            <a:rPr lang="fr-FR" sz="1400">
                              <a:effectLst/>
                            </a:rPr>
                            <a:t>310 fb</a:t>
                          </a:r>
                          <a:endParaRPr lang="es-ES" sz="1400">
                            <a:effectLst/>
                            <a:latin typeface="LM Roman 10" panose="00000500000000000000" pitchFamily="50" charset="0"/>
                            <a:ea typeface="Cambria" panose="02040503050406030204" pitchFamily="18" charset="0"/>
                            <a:cs typeface="Times New Roman" panose="02020603050405020304" pitchFamily="18" charset="0"/>
                          </a:endParaRPr>
                        </a:p>
                      </a:txBody>
                      <a:tcPr marL="54531" marR="54531" marT="0" marB="0"/>
                    </a:tc>
                  </a:tr>
                  <a:tr h="250388">
                    <a:tc vMerge="1">
                      <a:txBody>
                        <a:bodyPr/>
                        <a:lstStyle/>
                        <a:p>
                          <a:endParaRPr lang="es-ES"/>
                        </a:p>
                      </a:txBody>
                      <a:tcPr/>
                    </a:tc>
                    <a:tc>
                      <a:txBody>
                        <a:bodyPr/>
                        <a:lstStyle/>
                        <a:p>
                          <a:pPr algn="just">
                            <a:spcBef>
                              <a:spcPts val="200"/>
                            </a:spcBef>
                            <a:spcAft>
                              <a:spcPts val="600"/>
                            </a:spcAft>
                          </a:pPr>
                          <a14:m>
                            <m:oMathPara xmlns:m="http://schemas.openxmlformats.org/officeDocument/2006/math">
                              <m:oMathParaPr>
                                <m:jc m:val="centerGroup"/>
                              </m:oMathParaPr>
                              <m:oMath xmlns:m="http://schemas.openxmlformats.org/officeDocument/2006/math">
                                <m:r>
                                  <a:rPr lang="fr-FR" sz="1400">
                                    <a:effectLst/>
                                    <a:latin typeface="Cambria Math" panose="02040503050406030204" pitchFamily="18" charset="0"/>
                                  </a:rPr>
                                  <m:t>𝑔𝑔</m:t>
                                </m:r>
                                <m:r>
                                  <a:rPr lang="fr-FR" sz="1400">
                                    <a:effectLst/>
                                    <a:latin typeface="Cambria Math" panose="02040503050406030204" pitchFamily="18" charset="0"/>
                                  </a:rPr>
                                  <m:t>→</m:t>
                                </m:r>
                                <m:sSub>
                                  <m:sSubPr>
                                    <m:ctrlPr>
                                      <a:rPr lang="es-ES" sz="1400" i="1">
                                        <a:effectLst/>
                                        <a:latin typeface="Cambria Math" panose="02040503050406030204" pitchFamily="18" charset="0"/>
                                      </a:rPr>
                                    </m:ctrlPr>
                                  </m:sSubPr>
                                  <m:e>
                                    <m:r>
                                      <a:rPr lang="fr-FR" sz="1400">
                                        <a:effectLst/>
                                        <a:latin typeface="Cambria Math" panose="02040503050406030204" pitchFamily="18" charset="0"/>
                                      </a:rPr>
                                      <m:t>𝐻</m:t>
                                    </m:r>
                                  </m:e>
                                  <m:sub>
                                    <m:r>
                                      <a:rPr lang="fr-FR" sz="1400">
                                        <a:effectLst/>
                                        <a:latin typeface="Cambria Math" panose="02040503050406030204" pitchFamily="18" charset="0"/>
                                      </a:rPr>
                                      <m:t>3</m:t>
                                    </m:r>
                                  </m:sub>
                                </m:sSub>
                                <m:r>
                                  <a:rPr lang="fr-FR" sz="1400">
                                    <a:effectLst/>
                                    <a:latin typeface="Cambria Math" panose="02040503050406030204" pitchFamily="18" charset="0"/>
                                  </a:rPr>
                                  <m:t>→</m:t>
                                </m:r>
                                <m:sSub>
                                  <m:sSubPr>
                                    <m:ctrlPr>
                                      <a:rPr lang="es-ES" sz="1400" i="1">
                                        <a:effectLst/>
                                        <a:latin typeface="Cambria Math" panose="02040503050406030204" pitchFamily="18" charset="0"/>
                                      </a:rPr>
                                    </m:ctrlPr>
                                  </m:sSubPr>
                                  <m:e>
                                    <m:r>
                                      <a:rPr lang="fr-FR" sz="1400">
                                        <a:effectLst/>
                                        <a:latin typeface="Cambria Math" panose="02040503050406030204" pitchFamily="18" charset="0"/>
                                      </a:rPr>
                                      <m:t>𝐻</m:t>
                                    </m:r>
                                  </m:e>
                                  <m:sub>
                                    <m:r>
                                      <a:rPr lang="fr-FR" sz="1400">
                                        <a:effectLst/>
                                        <a:latin typeface="Cambria Math" panose="02040503050406030204" pitchFamily="18" charset="0"/>
                                      </a:rPr>
                                      <m:t>1</m:t>
                                    </m:r>
                                  </m:sub>
                                </m:sSub>
                                <m:sSub>
                                  <m:sSubPr>
                                    <m:ctrlPr>
                                      <a:rPr lang="es-ES" sz="1400" i="1">
                                        <a:effectLst/>
                                        <a:latin typeface="Cambria Math" panose="02040503050406030204" pitchFamily="18" charset="0"/>
                                      </a:rPr>
                                    </m:ctrlPr>
                                  </m:sSubPr>
                                  <m:e>
                                    <m:r>
                                      <a:rPr lang="fr-FR" sz="1400">
                                        <a:effectLst/>
                                        <a:latin typeface="Cambria Math" panose="02040503050406030204" pitchFamily="18" charset="0"/>
                                      </a:rPr>
                                      <m:t>𝐻</m:t>
                                    </m:r>
                                  </m:e>
                                  <m:sub>
                                    <m:r>
                                      <a:rPr lang="fr-FR" sz="1400">
                                        <a:effectLst/>
                                        <a:latin typeface="Cambria Math" panose="02040503050406030204" pitchFamily="18" charset="0"/>
                                      </a:rPr>
                                      <m:t>2</m:t>
                                    </m:r>
                                  </m:sub>
                                </m:sSub>
                                <m:r>
                                  <a:rPr lang="fr-FR" sz="1400">
                                    <a:effectLst/>
                                    <a:latin typeface="Cambria Math" panose="02040503050406030204" pitchFamily="18" charset="0"/>
                                  </a:rPr>
                                  <m:t>→ </m:t>
                                </m:r>
                                <m:r>
                                  <a:rPr lang="fr-FR" sz="1400">
                                    <a:effectLst/>
                                    <a:latin typeface="Cambria Math" panose="02040503050406030204" pitchFamily="18" charset="0"/>
                                  </a:rPr>
                                  <m:t>𝑏</m:t>
                                </m:r>
                                <m:acc>
                                  <m:accPr>
                                    <m:chr m:val="̅"/>
                                    <m:ctrlPr>
                                      <a:rPr lang="es-ES" sz="1400" i="1">
                                        <a:effectLst/>
                                        <a:latin typeface="Cambria Math" panose="02040503050406030204" pitchFamily="18" charset="0"/>
                                      </a:rPr>
                                    </m:ctrlPr>
                                  </m:accPr>
                                  <m:e>
                                    <m:r>
                                      <a:rPr lang="fr-FR" sz="1400">
                                        <a:effectLst/>
                                        <a:latin typeface="Cambria Math" panose="02040503050406030204" pitchFamily="18" charset="0"/>
                                      </a:rPr>
                                      <m:t>𝑏</m:t>
                                    </m:r>
                                  </m:e>
                                </m:acc>
                                <m:r>
                                  <a:rPr lang="fr-FR" sz="1400">
                                    <a:effectLst/>
                                    <a:latin typeface="Cambria Math" panose="02040503050406030204" pitchFamily="18" charset="0"/>
                                  </a:rPr>
                                  <m:t>𝑏</m:t>
                                </m:r>
                                <m:acc>
                                  <m:accPr>
                                    <m:chr m:val="̅"/>
                                    <m:ctrlPr>
                                      <a:rPr lang="es-ES" sz="1400" i="1">
                                        <a:effectLst/>
                                        <a:latin typeface="Cambria Math" panose="02040503050406030204" pitchFamily="18" charset="0"/>
                                      </a:rPr>
                                    </m:ctrlPr>
                                  </m:accPr>
                                  <m:e>
                                    <m:r>
                                      <a:rPr lang="fr-FR" sz="1400">
                                        <a:effectLst/>
                                        <a:latin typeface="Cambria Math" panose="02040503050406030204" pitchFamily="18" charset="0"/>
                                      </a:rPr>
                                      <m:t>𝑏</m:t>
                                    </m:r>
                                  </m:e>
                                </m:acc>
                              </m:oMath>
                            </m:oMathPara>
                          </a14:m>
                          <a:endParaRPr lang="es-ES" sz="1400" dirty="0">
                            <a:effectLst/>
                            <a:latin typeface="LM Roman 10" panose="00000500000000000000" pitchFamily="50" charset="0"/>
                            <a:ea typeface="Cambria" panose="02040503050406030204" pitchFamily="18" charset="0"/>
                            <a:cs typeface="Times New Roman" panose="02020603050405020304" pitchFamily="18" charset="0"/>
                          </a:endParaRPr>
                        </a:p>
                      </a:txBody>
                      <a:tcPr marL="54531" marR="54531" marT="0" marB="0"/>
                    </a:tc>
                    <a:tc>
                      <a:txBody>
                        <a:bodyPr/>
                        <a:lstStyle/>
                        <a:p>
                          <a:pPr algn="ctr">
                            <a:spcBef>
                              <a:spcPts val="200"/>
                            </a:spcBef>
                            <a:spcAft>
                              <a:spcPts val="600"/>
                            </a:spcAft>
                          </a:pPr>
                          <a:r>
                            <a:rPr lang="fr-FR" sz="1400" dirty="0">
                              <a:effectLst/>
                            </a:rPr>
                            <a:t>187 </a:t>
                          </a:r>
                          <a:r>
                            <a:rPr lang="fr-FR" sz="1400" dirty="0" err="1">
                              <a:effectLst/>
                            </a:rPr>
                            <a:t>fb</a:t>
                          </a:r>
                          <a:endParaRPr lang="es-ES" sz="1400" dirty="0">
                            <a:effectLst/>
                            <a:latin typeface="LM Roman 10" panose="00000500000000000000" pitchFamily="50" charset="0"/>
                            <a:ea typeface="Cambria" panose="02040503050406030204" pitchFamily="18" charset="0"/>
                            <a:cs typeface="Times New Roman" panose="02020603050405020304" pitchFamily="18" charset="0"/>
                          </a:endParaRPr>
                        </a:p>
                      </a:txBody>
                      <a:tcPr marL="54531" marR="54531" marT="0" marB="0"/>
                    </a:tc>
                  </a:tr>
                </a:tbl>
              </a:graphicData>
            </a:graphic>
          </p:graphicFrame>
        </mc:Choice>
        <mc:Fallback xmlns="">
          <p:graphicFrame>
            <p:nvGraphicFramePr>
              <p:cNvPr id="5" name="Marcador de contenido 4"/>
              <p:cNvGraphicFramePr>
                <a:graphicFrameLocks noGrp="1"/>
              </p:cNvGraphicFramePr>
              <p:nvPr>
                <p:ph sz="quarter" idx="1"/>
                <p:extLst>
                  <p:ext uri="{D42A27DB-BD31-4B8C-83A1-F6EECF244321}">
                    <p14:modId xmlns:p14="http://schemas.microsoft.com/office/powerpoint/2010/main" val="2852369448"/>
                  </p:ext>
                </p:extLst>
              </p:nvPr>
            </p:nvGraphicFramePr>
            <p:xfrm>
              <a:off x="467544" y="1538855"/>
              <a:ext cx="8496944" cy="2178177"/>
            </p:xfrm>
            <a:graphic>
              <a:graphicData uri="http://schemas.openxmlformats.org/drawingml/2006/table">
                <a:tbl>
                  <a:tblPr firstRow="1" firstCol="1" bandRow="1">
                    <a:tableStyleId>{5C22544A-7EE6-4342-B048-85BDC9FD1C3A}</a:tableStyleId>
                  </a:tblPr>
                  <a:tblGrid>
                    <a:gridCol w="1670340"/>
                    <a:gridCol w="4522349"/>
                    <a:gridCol w="2304255"/>
                  </a:tblGrid>
                  <a:tr h="426720">
                    <a:tc>
                      <a:txBody>
                        <a:bodyPr/>
                        <a:lstStyle/>
                        <a:p>
                          <a:pPr algn="just">
                            <a:spcBef>
                              <a:spcPts val="200"/>
                            </a:spcBef>
                            <a:spcAft>
                              <a:spcPts val="0"/>
                            </a:spcAft>
                          </a:pPr>
                          <a:r>
                            <a:rPr lang="fr-FR" sz="1400" dirty="0">
                              <a:effectLst/>
                            </a:rPr>
                            <a:t>Signature/Rates</a:t>
                          </a:r>
                          <a:endParaRPr lang="es-ES" sz="1400" dirty="0">
                            <a:effectLst/>
                            <a:latin typeface="LM Roman 10" panose="00000500000000000000" pitchFamily="50" charset="0"/>
                            <a:ea typeface="Cambria" panose="02040503050406030204" pitchFamily="18" charset="0"/>
                            <a:cs typeface="Times New Roman" panose="02020603050405020304" pitchFamily="18" charset="0"/>
                          </a:endParaRPr>
                        </a:p>
                      </a:txBody>
                      <a:tcPr marL="54531" marR="54531" marT="0" marB="0"/>
                    </a:tc>
                    <a:tc>
                      <a:txBody>
                        <a:bodyPr/>
                        <a:lstStyle/>
                        <a:p>
                          <a:pPr algn="r">
                            <a:spcBef>
                              <a:spcPts val="200"/>
                            </a:spcBef>
                            <a:spcAft>
                              <a:spcPts val="0"/>
                            </a:spcAft>
                          </a:pPr>
                          <a:endParaRPr lang="es-ES" sz="1400" dirty="0">
                            <a:effectLst/>
                            <a:latin typeface="LM Roman 10" panose="00000500000000000000" pitchFamily="50" charset="0"/>
                            <a:ea typeface="Cambria" panose="02040503050406030204" pitchFamily="18" charset="0"/>
                            <a:cs typeface="Times New Roman" panose="02020603050405020304" pitchFamily="18" charset="0"/>
                          </a:endParaRPr>
                        </a:p>
                      </a:txBody>
                      <a:tcPr marL="54531" marR="54531" marT="0" marB="0"/>
                    </a:tc>
                    <a:tc>
                      <a:txBody>
                        <a:bodyPr/>
                        <a:lstStyle/>
                        <a:p>
                          <a:endParaRPr lang="es-ES"/>
                        </a:p>
                      </a:txBody>
                      <a:tcPr marL="0" marR="0" marT="0" marB="0" anchor="ctr">
                        <a:blipFill rotWithShape="0">
                          <a:blip r:embed="rId4"/>
                          <a:stretch>
                            <a:fillRect l="-269312" t="-11429" r="-1058" b="-418571"/>
                          </a:stretch>
                        </a:blipFill>
                      </a:tcPr>
                    </a:tc>
                  </a:tr>
                  <a:tr h="289560">
                    <a:tc rowSpan="6">
                      <a:txBody>
                        <a:bodyPr/>
                        <a:lstStyle/>
                        <a:p>
                          <a:endParaRPr lang="es-ES"/>
                        </a:p>
                      </a:txBody>
                      <a:tcPr marL="54531" marR="54531" marT="0" marB="0">
                        <a:blipFill rotWithShape="0">
                          <a:blip r:embed="rId4"/>
                          <a:stretch>
                            <a:fillRect l="-365" t="-27083" r="-410584" b="-1736"/>
                          </a:stretch>
                        </a:blipFill>
                      </a:tcPr>
                    </a:tc>
                    <a:tc>
                      <a:txBody>
                        <a:bodyPr/>
                        <a:lstStyle/>
                        <a:p>
                          <a:endParaRPr lang="es-ES"/>
                        </a:p>
                      </a:txBody>
                      <a:tcPr marL="54531" marR="54531" marT="0" marB="0">
                        <a:blipFill rotWithShape="0">
                          <a:blip r:embed="rId4"/>
                          <a:stretch>
                            <a:fillRect l="-37012" t="-162500" r="-51413" b="-510417"/>
                          </a:stretch>
                        </a:blipFill>
                      </a:tcPr>
                    </a:tc>
                    <a:tc>
                      <a:txBody>
                        <a:bodyPr/>
                        <a:lstStyle/>
                        <a:p>
                          <a:pPr algn="ctr">
                            <a:spcBef>
                              <a:spcPts val="200"/>
                            </a:spcBef>
                            <a:spcAft>
                              <a:spcPts val="600"/>
                            </a:spcAft>
                          </a:pPr>
                          <a:r>
                            <a:rPr lang="fr-FR" sz="1400">
                              <a:effectLst/>
                            </a:rPr>
                            <a:t>4.633 pb</a:t>
                          </a:r>
                          <a:endParaRPr lang="es-ES" sz="1400">
                            <a:effectLst/>
                            <a:latin typeface="LM Roman 10" panose="00000500000000000000" pitchFamily="50" charset="0"/>
                            <a:ea typeface="Cambria" panose="02040503050406030204" pitchFamily="18" charset="0"/>
                            <a:cs typeface="Times New Roman" panose="02020603050405020304" pitchFamily="18" charset="0"/>
                          </a:endParaRPr>
                        </a:p>
                      </a:txBody>
                      <a:tcPr marL="54531" marR="54531" marT="0" marB="0"/>
                    </a:tc>
                  </a:tr>
                  <a:tr h="289560">
                    <a:tc vMerge="1">
                      <a:txBody>
                        <a:bodyPr/>
                        <a:lstStyle/>
                        <a:p>
                          <a:endParaRPr lang="es-ES"/>
                        </a:p>
                      </a:txBody>
                      <a:tcPr/>
                    </a:tc>
                    <a:tc>
                      <a:txBody>
                        <a:bodyPr/>
                        <a:lstStyle/>
                        <a:p>
                          <a:endParaRPr lang="es-ES"/>
                        </a:p>
                      </a:txBody>
                      <a:tcPr marL="54531" marR="54531" marT="0" marB="0">
                        <a:blipFill rotWithShape="0">
                          <a:blip r:embed="rId4"/>
                          <a:stretch>
                            <a:fillRect l="-37012" t="-268085" r="-51413" b="-421277"/>
                          </a:stretch>
                        </a:blipFill>
                      </a:tcPr>
                    </a:tc>
                    <a:tc>
                      <a:txBody>
                        <a:bodyPr/>
                        <a:lstStyle/>
                        <a:p>
                          <a:pPr algn="ctr">
                            <a:spcBef>
                              <a:spcPts val="200"/>
                            </a:spcBef>
                            <a:spcAft>
                              <a:spcPts val="600"/>
                            </a:spcAft>
                          </a:pPr>
                          <a:r>
                            <a:rPr lang="fr-FR" sz="1400">
                              <a:effectLst/>
                            </a:rPr>
                            <a:t>54.49 fb</a:t>
                          </a:r>
                          <a:endParaRPr lang="es-ES" sz="1400">
                            <a:effectLst/>
                            <a:latin typeface="LM Roman 10" panose="00000500000000000000" pitchFamily="50" charset="0"/>
                            <a:ea typeface="Cambria" panose="02040503050406030204" pitchFamily="18" charset="0"/>
                            <a:cs typeface="Times New Roman" panose="02020603050405020304" pitchFamily="18" charset="0"/>
                          </a:endParaRPr>
                        </a:p>
                      </a:txBody>
                      <a:tcPr marL="54531" marR="54531" marT="0" marB="0"/>
                    </a:tc>
                  </a:tr>
                  <a:tr h="289560">
                    <a:tc vMerge="1">
                      <a:txBody>
                        <a:bodyPr/>
                        <a:lstStyle/>
                        <a:p>
                          <a:endParaRPr lang="es-ES"/>
                        </a:p>
                      </a:txBody>
                      <a:tcPr/>
                    </a:tc>
                    <a:tc>
                      <a:txBody>
                        <a:bodyPr/>
                        <a:lstStyle/>
                        <a:p>
                          <a:endParaRPr lang="es-ES"/>
                        </a:p>
                      </a:txBody>
                      <a:tcPr marL="54531" marR="54531" marT="0" marB="0">
                        <a:blipFill rotWithShape="0">
                          <a:blip r:embed="rId4"/>
                          <a:stretch>
                            <a:fillRect l="-37012" t="-360417" r="-51413" b="-312500"/>
                          </a:stretch>
                        </a:blipFill>
                      </a:tcPr>
                    </a:tc>
                    <a:tc>
                      <a:txBody>
                        <a:bodyPr/>
                        <a:lstStyle/>
                        <a:p>
                          <a:pPr algn="ctr">
                            <a:spcBef>
                              <a:spcPts val="200"/>
                            </a:spcBef>
                            <a:spcAft>
                              <a:spcPts val="600"/>
                            </a:spcAft>
                          </a:pPr>
                          <a:r>
                            <a:rPr lang="fr-FR" sz="1400">
                              <a:effectLst/>
                            </a:rPr>
                            <a:t>24.16 fb</a:t>
                          </a:r>
                          <a:endParaRPr lang="es-ES" sz="1400">
                            <a:effectLst/>
                            <a:latin typeface="LM Roman 10" panose="00000500000000000000" pitchFamily="50" charset="0"/>
                            <a:ea typeface="Cambria" panose="02040503050406030204" pitchFamily="18" charset="0"/>
                            <a:cs typeface="Times New Roman" panose="02020603050405020304" pitchFamily="18" charset="0"/>
                          </a:endParaRPr>
                        </a:p>
                      </a:txBody>
                      <a:tcPr marL="54531" marR="54531" marT="0" marB="0"/>
                    </a:tc>
                  </a:tr>
                  <a:tr h="294259">
                    <a:tc vMerge="1">
                      <a:txBody>
                        <a:bodyPr/>
                        <a:lstStyle/>
                        <a:p>
                          <a:endParaRPr lang="es-ES"/>
                        </a:p>
                      </a:txBody>
                      <a:tcPr/>
                    </a:tc>
                    <a:tc>
                      <a:txBody>
                        <a:bodyPr/>
                        <a:lstStyle/>
                        <a:p>
                          <a:endParaRPr lang="es-ES"/>
                        </a:p>
                      </a:txBody>
                      <a:tcPr marL="54531" marR="54531" marT="0" marB="0">
                        <a:blipFill rotWithShape="0">
                          <a:blip r:embed="rId4"/>
                          <a:stretch>
                            <a:fillRect l="-37012" t="-460417" r="-51413" b="-212500"/>
                          </a:stretch>
                        </a:blipFill>
                      </a:tcPr>
                    </a:tc>
                    <a:tc>
                      <a:txBody>
                        <a:bodyPr/>
                        <a:lstStyle/>
                        <a:p>
                          <a:pPr algn="ctr">
                            <a:spcBef>
                              <a:spcPts val="200"/>
                            </a:spcBef>
                            <a:spcAft>
                              <a:spcPts val="600"/>
                            </a:spcAft>
                          </a:pPr>
                          <a:r>
                            <a:rPr lang="fr-FR" sz="1400">
                              <a:effectLst/>
                            </a:rPr>
                            <a:t>614 fb</a:t>
                          </a:r>
                          <a:endParaRPr lang="es-ES" sz="1400">
                            <a:effectLst/>
                            <a:latin typeface="LM Roman 10" panose="00000500000000000000" pitchFamily="50" charset="0"/>
                            <a:ea typeface="Cambria" panose="02040503050406030204" pitchFamily="18" charset="0"/>
                            <a:cs typeface="Times New Roman" panose="02020603050405020304" pitchFamily="18" charset="0"/>
                          </a:endParaRPr>
                        </a:p>
                      </a:txBody>
                      <a:tcPr marL="54531" marR="54531" marT="0" marB="0"/>
                    </a:tc>
                  </a:tr>
                  <a:tr h="294259">
                    <a:tc vMerge="1">
                      <a:txBody>
                        <a:bodyPr/>
                        <a:lstStyle/>
                        <a:p>
                          <a:endParaRPr lang="es-ES"/>
                        </a:p>
                      </a:txBody>
                      <a:tcPr/>
                    </a:tc>
                    <a:tc>
                      <a:txBody>
                        <a:bodyPr/>
                        <a:lstStyle/>
                        <a:p>
                          <a:endParaRPr lang="es-ES"/>
                        </a:p>
                      </a:txBody>
                      <a:tcPr marL="54531" marR="54531" marT="0" marB="0">
                        <a:blipFill rotWithShape="0">
                          <a:blip r:embed="rId4"/>
                          <a:stretch>
                            <a:fillRect l="-37012" t="-548980" r="-51413" b="-108163"/>
                          </a:stretch>
                        </a:blipFill>
                      </a:tcPr>
                    </a:tc>
                    <a:tc>
                      <a:txBody>
                        <a:bodyPr/>
                        <a:lstStyle/>
                        <a:p>
                          <a:pPr algn="ctr">
                            <a:spcBef>
                              <a:spcPts val="200"/>
                            </a:spcBef>
                            <a:spcAft>
                              <a:spcPts val="600"/>
                            </a:spcAft>
                          </a:pPr>
                          <a:r>
                            <a:rPr lang="fr-FR" sz="1400">
                              <a:effectLst/>
                            </a:rPr>
                            <a:t>310 fb</a:t>
                          </a:r>
                          <a:endParaRPr lang="es-ES" sz="1400">
                            <a:effectLst/>
                            <a:latin typeface="LM Roman 10" panose="00000500000000000000" pitchFamily="50" charset="0"/>
                            <a:ea typeface="Cambria" panose="02040503050406030204" pitchFamily="18" charset="0"/>
                            <a:cs typeface="Times New Roman" panose="02020603050405020304" pitchFamily="18" charset="0"/>
                          </a:endParaRPr>
                        </a:p>
                      </a:txBody>
                      <a:tcPr marL="54531" marR="54531" marT="0" marB="0"/>
                    </a:tc>
                  </a:tr>
                  <a:tr h="294259">
                    <a:tc vMerge="1">
                      <a:txBody>
                        <a:bodyPr/>
                        <a:lstStyle/>
                        <a:p>
                          <a:endParaRPr lang="es-ES"/>
                        </a:p>
                      </a:txBody>
                      <a:tcPr/>
                    </a:tc>
                    <a:tc>
                      <a:txBody>
                        <a:bodyPr/>
                        <a:lstStyle/>
                        <a:p>
                          <a:endParaRPr lang="es-ES"/>
                        </a:p>
                      </a:txBody>
                      <a:tcPr marL="54531" marR="54531" marT="0" marB="0">
                        <a:blipFill rotWithShape="0">
                          <a:blip r:embed="rId4"/>
                          <a:stretch>
                            <a:fillRect l="-37012" t="-662500" r="-51413" b="-10417"/>
                          </a:stretch>
                        </a:blipFill>
                      </a:tcPr>
                    </a:tc>
                    <a:tc>
                      <a:txBody>
                        <a:bodyPr/>
                        <a:lstStyle/>
                        <a:p>
                          <a:pPr algn="ctr">
                            <a:spcBef>
                              <a:spcPts val="200"/>
                            </a:spcBef>
                            <a:spcAft>
                              <a:spcPts val="600"/>
                            </a:spcAft>
                          </a:pPr>
                          <a:r>
                            <a:rPr lang="fr-FR" sz="1400" dirty="0">
                              <a:effectLst/>
                            </a:rPr>
                            <a:t>187 </a:t>
                          </a:r>
                          <a:r>
                            <a:rPr lang="fr-FR" sz="1400" dirty="0" err="1">
                              <a:effectLst/>
                            </a:rPr>
                            <a:t>fb</a:t>
                          </a:r>
                          <a:endParaRPr lang="es-ES" sz="1400" dirty="0">
                            <a:effectLst/>
                            <a:latin typeface="LM Roman 10" panose="00000500000000000000" pitchFamily="50" charset="0"/>
                            <a:ea typeface="Cambria" panose="02040503050406030204" pitchFamily="18" charset="0"/>
                            <a:cs typeface="Times New Roman" panose="02020603050405020304" pitchFamily="18" charset="0"/>
                          </a:endParaRPr>
                        </a:p>
                      </a:txBody>
                      <a:tcPr marL="54531" marR="54531" marT="0" marB="0"/>
                    </a:tc>
                  </a:tr>
                </a:tbl>
              </a:graphicData>
            </a:graphic>
          </p:graphicFrame>
        </mc:Fallback>
      </mc:AlternateContent>
      <p:sp>
        <p:nvSpPr>
          <p:cNvPr id="3" name="Marcador de número de diapositiva 2"/>
          <p:cNvSpPr>
            <a:spLocks noGrp="1"/>
          </p:cNvSpPr>
          <p:nvPr>
            <p:ph type="sldNum" sz="quarter" idx="12"/>
          </p:nvPr>
        </p:nvSpPr>
        <p:spPr/>
        <p:txBody>
          <a:bodyPr>
            <a:normAutofit fontScale="85000" lnSpcReduction="20000"/>
          </a:bodyPr>
          <a:lstStyle/>
          <a:p>
            <a:fld id="{1AD93096-5B34-4342-9326-69289CEAE4C2}" type="slidenum">
              <a:rPr lang="en-US" smtClean="0"/>
              <a:pPr/>
              <a:t>12</a:t>
            </a:fld>
            <a:endParaRPr lang="en-US" dirty="0">
              <a:solidFill>
                <a:srgbClr val="FFFFFF"/>
              </a:solidFill>
            </a:endParaRPr>
          </a:p>
        </p:txBody>
      </p:sp>
    </p:spTree>
    <p:extLst>
      <p:ext uri="{BB962C8B-B14F-4D97-AF65-F5344CB8AC3E}">
        <p14:creationId xmlns:p14="http://schemas.microsoft.com/office/powerpoint/2010/main" val="42561859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ítulo 1"/>
              <p:cNvSpPr>
                <a:spLocks noGrp="1"/>
              </p:cNvSpPr>
              <p:nvPr>
                <p:ph type="title"/>
              </p:nvPr>
            </p:nvSpPr>
            <p:spPr/>
            <p:txBody>
              <a:bodyPr>
                <a:normAutofit/>
              </a:bodyPr>
              <a:lstStyle/>
              <a:p>
                <a:r>
                  <a:rPr lang="fr-FR" sz="3600" dirty="0" smtClean="0"/>
                  <a:t>Étude de </a:t>
                </a:r>
                <a14:m>
                  <m:oMath xmlns:m="http://schemas.openxmlformats.org/officeDocument/2006/math">
                    <m:sSub>
                      <m:sSubPr>
                        <m:ctrlPr>
                          <a:rPr lang="fr-FR" sz="3600" i="1" smtClean="0">
                            <a:latin typeface="Cambria Math" panose="02040503050406030204" pitchFamily="18" charset="0"/>
                          </a:rPr>
                        </m:ctrlPr>
                      </m:sSubPr>
                      <m:e>
                        <m:r>
                          <a:rPr lang="es-ES" sz="3600" b="0" i="1" smtClean="0">
                            <a:latin typeface="Cambria Math" panose="02040503050406030204" pitchFamily="18" charset="0"/>
                          </a:rPr>
                          <m:t>𝐻</m:t>
                        </m:r>
                      </m:e>
                      <m:sub>
                        <m:r>
                          <a:rPr lang="es-ES" sz="3600" b="0" i="1" smtClean="0">
                            <a:latin typeface="Cambria Math" panose="02040503050406030204" pitchFamily="18" charset="0"/>
                          </a:rPr>
                          <m:t>3</m:t>
                        </m:r>
                      </m:sub>
                    </m:sSub>
                  </m:oMath>
                </a14:m>
                <a:endParaRPr lang="fr-FR" sz="3600" dirty="0"/>
              </a:p>
            </p:txBody>
          </p:sp>
        </mc:Choice>
        <mc:Fallback xmlns="">
          <p:sp>
            <p:nvSpPr>
              <p:cNvPr id="2" name="Título 1"/>
              <p:cNvSpPr>
                <a:spLocks noGrp="1" noRot="1" noChangeAspect="1" noMove="1" noResize="1" noEditPoints="1" noAdjustHandles="1" noChangeArrowheads="1" noChangeShapeType="1" noTextEdit="1"/>
              </p:cNvSpPr>
              <p:nvPr>
                <p:ph type="title"/>
              </p:nvPr>
            </p:nvSpPr>
            <p:spPr>
              <a:blipFill rotWithShape="0">
                <a:blip r:embed="rId2"/>
                <a:stretch>
                  <a:fillRect l="-2319" b="-5556"/>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6" name="Marcador de contenido 2"/>
              <p:cNvSpPr txBox="1">
                <a:spLocks/>
              </p:cNvSpPr>
              <p:nvPr/>
            </p:nvSpPr>
            <p:spPr>
              <a:xfrm>
                <a:off x="612648" y="3861048"/>
                <a:ext cx="8531352" cy="2996952"/>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buNone/>
                </a:pPr>
                <a:endParaRPr lang="fr-FR" sz="1400" dirty="0" smtClean="0"/>
              </a:p>
              <a:p>
                <a:pPr marL="0" indent="0">
                  <a:buNone/>
                </a:pPr>
                <a:r>
                  <a:rPr lang="fr-FR" sz="1600" dirty="0" smtClean="0"/>
                  <a:t>Pourquoi faire une coupure en </a:t>
                </a:r>
                <a14:m>
                  <m:oMath xmlns:m="http://schemas.openxmlformats.org/officeDocument/2006/math">
                    <m:r>
                      <a:rPr lang="es-ES" sz="1600" b="0" i="1" smtClean="0">
                        <a:latin typeface="Cambria Math" panose="02040503050406030204" pitchFamily="18" charset="0"/>
                      </a:rPr>
                      <m:t>𝑍</m:t>
                    </m:r>
                  </m:oMath>
                </a14:m>
                <a:r>
                  <a:rPr lang="fr-FR" sz="1600" dirty="0" smtClean="0"/>
                  <a:t> pour reconstruire les </a:t>
                </a:r>
                <a14:m>
                  <m:oMath xmlns:m="http://schemas.openxmlformats.org/officeDocument/2006/math">
                    <m:r>
                      <a:rPr lang="es-ES" sz="1600" b="0" i="1" smtClean="0">
                        <a:latin typeface="Cambria Math" panose="02040503050406030204" pitchFamily="18" charset="0"/>
                      </a:rPr>
                      <m:t>𝑏</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𝑏</m:t>
                        </m:r>
                      </m:e>
                    </m:acc>
                  </m:oMath>
                </a14:m>
                <a:r>
                  <a:rPr lang="fr-FR" sz="1600" dirty="0" smtClean="0"/>
                  <a:t>?</a:t>
                </a:r>
              </a:p>
              <a:p>
                <a:pPr marL="0" indent="0" algn="just">
                  <a:buNone/>
                </a:pPr>
                <a:r>
                  <a:rPr lang="fr-FR" sz="1600" dirty="0" smtClean="0"/>
                  <a:t>Si on reconstruit le spectre de masse des deux b-jets plus énergétiques, on obtient une courbe avec un pic qui est la superposition des plusieurs désintégrations, et un continuum dû aux mauvaises combinaison. Pour le démontrer on établi deux conditions:</a:t>
                </a:r>
              </a:p>
              <a:p>
                <a:r>
                  <a:rPr lang="es-ES" sz="1600" dirty="0" err="1" smtClean="0">
                    <a:ea typeface="MS Mincho" panose="02020609040205080304" pitchFamily="49" charset="-128"/>
                    <a:cs typeface="Courier New" panose="02070309020205020404" pitchFamily="49" charset="0"/>
                  </a:rPr>
                  <a:t>Identifier</a:t>
                </a:r>
                <a:r>
                  <a:rPr lang="es-ES" sz="1600" dirty="0" smtClean="0">
                    <a:ea typeface="MS Mincho" panose="02020609040205080304" pitchFamily="49" charset="-128"/>
                    <a:cs typeface="Courier New" panose="02070309020205020404" pitchFamily="49" charset="0"/>
                  </a:rPr>
                  <a:t> les </a:t>
                </a:r>
                <a:r>
                  <a:rPr lang="es-ES" sz="1600" dirty="0" err="1" smtClean="0">
                    <a:ea typeface="MS Mincho" panose="02020609040205080304" pitchFamily="49" charset="-128"/>
                    <a:cs typeface="Courier New" panose="02070309020205020404" pitchFamily="49" charset="0"/>
                  </a:rPr>
                  <a:t>vrais</a:t>
                </a:r>
                <a:r>
                  <a:rPr lang="es-ES" sz="1600" dirty="0" smtClean="0">
                    <a:ea typeface="MS Mincho" panose="02020609040205080304" pitchFamily="49" charset="-128"/>
                    <a:cs typeface="Courier New" panose="02070309020205020404" pitchFamily="49" charset="0"/>
                  </a:rPr>
                  <a:t> b-jets </a:t>
                </a:r>
                <a14:m>
                  <m:oMath xmlns:m="http://schemas.openxmlformats.org/officeDocument/2006/math">
                    <m:sSub>
                      <m:sSubPr>
                        <m:ctrlPr>
                          <a:rPr lang="es-ES" sz="1600" i="1">
                            <a:latin typeface="Cambria Math" panose="02040503050406030204" pitchFamily="18" charset="0"/>
                            <a:ea typeface="MS Mincho" panose="02020609040205080304" pitchFamily="49" charset="-128"/>
                            <a:cs typeface="Courier New" panose="02070309020205020404" pitchFamily="49" charset="0"/>
                          </a:rPr>
                        </m:ctrlPr>
                      </m:sSubPr>
                      <m:e>
                        <m:r>
                          <a:rPr lang="fr-FR" sz="1600" i="1">
                            <a:latin typeface="Cambria Math" panose="02040503050406030204" pitchFamily="18" charset="0"/>
                            <a:ea typeface="MS Mincho" panose="02020609040205080304" pitchFamily="49" charset="-128"/>
                            <a:cs typeface="Courier New" panose="02070309020205020404" pitchFamily="49" charset="0"/>
                          </a:rPr>
                          <m:t>∆</m:t>
                        </m:r>
                        <m:r>
                          <a:rPr lang="fr-FR" sz="1600" i="1">
                            <a:latin typeface="Cambria Math" panose="02040503050406030204" pitchFamily="18" charset="0"/>
                            <a:ea typeface="MS Mincho" panose="02020609040205080304" pitchFamily="49" charset="-128"/>
                            <a:cs typeface="Times New Roman" panose="02020603050405020304" pitchFamily="18" charset="0"/>
                          </a:rPr>
                          <m:t>𝑅</m:t>
                        </m:r>
                      </m:e>
                      <m:sub>
                        <m:r>
                          <a:rPr lang="fr-FR" sz="1600" i="1">
                            <a:latin typeface="Cambria Math" panose="02040503050406030204" pitchFamily="18" charset="0"/>
                            <a:ea typeface="MS Mincho" panose="02020609040205080304" pitchFamily="49" charset="-128"/>
                            <a:cs typeface="Courier New" panose="02070309020205020404" pitchFamily="49" charset="0"/>
                          </a:rPr>
                          <m:t>𝑗𝑒𝑡</m:t>
                        </m:r>
                        <m:r>
                          <a:rPr lang="fr-FR" sz="1600" i="1">
                            <a:latin typeface="Cambria Math" panose="02040503050406030204" pitchFamily="18" charset="0"/>
                            <a:ea typeface="MS Mincho" panose="02020609040205080304" pitchFamily="49" charset="-128"/>
                            <a:cs typeface="Courier New" panose="02070309020205020404" pitchFamily="49" charset="0"/>
                          </a:rPr>
                          <m:t>−</m:t>
                        </m:r>
                        <m:r>
                          <a:rPr lang="fr-FR" sz="1600" i="1">
                            <a:latin typeface="Cambria Math" panose="02040503050406030204" pitchFamily="18" charset="0"/>
                            <a:ea typeface="MS Mincho" panose="02020609040205080304" pitchFamily="49" charset="-128"/>
                            <a:cs typeface="Courier New" panose="02070309020205020404" pitchFamily="49" charset="0"/>
                          </a:rPr>
                          <m:t>𝑞𝑢𝑎𝑟𝑘</m:t>
                        </m:r>
                      </m:sub>
                    </m:sSub>
                    <m:r>
                      <a:rPr lang="fr-FR" sz="1600" i="1">
                        <a:latin typeface="Cambria Math" panose="02040503050406030204" pitchFamily="18" charset="0"/>
                        <a:ea typeface="MS Mincho" panose="02020609040205080304" pitchFamily="49" charset="-128"/>
                        <a:cs typeface="Times New Roman" panose="02020603050405020304" pitchFamily="18" charset="0"/>
                      </a:rPr>
                      <m:t>=</m:t>
                    </m:r>
                    <m:rad>
                      <m:radPr>
                        <m:degHide m:val="on"/>
                        <m:ctrlPr>
                          <a:rPr lang="es-ES" sz="1600" i="1">
                            <a:latin typeface="Cambria Math" panose="02040503050406030204" pitchFamily="18" charset="0"/>
                            <a:ea typeface="MS Mincho" panose="02020609040205080304" pitchFamily="49" charset="-128"/>
                            <a:cs typeface="Times New Roman" panose="02020603050405020304" pitchFamily="18" charset="0"/>
                          </a:rPr>
                        </m:ctrlPr>
                      </m:radPr>
                      <m:deg/>
                      <m:e>
                        <m:sSup>
                          <m:sSupPr>
                            <m:ctrlPr>
                              <a:rPr lang="es-ES" sz="1600" i="1">
                                <a:latin typeface="Cambria Math" panose="02040503050406030204" pitchFamily="18" charset="0"/>
                                <a:ea typeface="MS Mincho" panose="02020609040205080304" pitchFamily="49" charset="-128"/>
                                <a:cs typeface="Times New Roman" panose="02020603050405020304" pitchFamily="18" charset="0"/>
                              </a:rPr>
                            </m:ctrlPr>
                          </m:sSupPr>
                          <m:e>
                            <m:d>
                              <m:dPr>
                                <m:ctrlPr>
                                  <a:rPr lang="es-ES" sz="1600" i="1">
                                    <a:latin typeface="Cambria Math" panose="02040503050406030204" pitchFamily="18" charset="0"/>
                                    <a:ea typeface="MS Mincho" panose="02020609040205080304" pitchFamily="49" charset="-128"/>
                                    <a:cs typeface="Times New Roman" panose="02020603050405020304" pitchFamily="18" charset="0"/>
                                  </a:rPr>
                                </m:ctrlPr>
                              </m:dPr>
                              <m:e>
                                <m:sSup>
                                  <m:sSupPr>
                                    <m:ctrlPr>
                                      <a:rPr lang="es-ES" sz="1600" i="1">
                                        <a:latin typeface="Cambria Math" panose="02040503050406030204" pitchFamily="18" charset="0"/>
                                        <a:ea typeface="MS Mincho" panose="02020609040205080304" pitchFamily="49" charset="-128"/>
                                        <a:cs typeface="Times New Roman" panose="02020603050405020304" pitchFamily="18" charset="0"/>
                                      </a:rPr>
                                    </m:ctrlPr>
                                  </m:sSupPr>
                                  <m:e>
                                    <m:r>
                                      <a:rPr lang="fr-FR" sz="1600" i="1">
                                        <a:latin typeface="Cambria Math" panose="02040503050406030204" pitchFamily="18" charset="0"/>
                                        <a:ea typeface="MS Mincho" panose="02020609040205080304" pitchFamily="49" charset="-128"/>
                                        <a:cs typeface="Times New Roman" panose="02020603050405020304" pitchFamily="18" charset="0"/>
                                      </a:rPr>
                                      <m:t>𝜂</m:t>
                                    </m:r>
                                  </m:e>
                                  <m:sup>
                                    <m:r>
                                      <a:rPr lang="fr-FR" sz="1600" i="1">
                                        <a:latin typeface="Cambria Math" panose="02040503050406030204" pitchFamily="18" charset="0"/>
                                        <a:ea typeface="MS Mincho" panose="02020609040205080304" pitchFamily="49" charset="-128"/>
                                        <a:cs typeface="Times New Roman" panose="02020603050405020304" pitchFamily="18" charset="0"/>
                                      </a:rPr>
                                      <m:t>𝑏</m:t>
                                    </m:r>
                                    <m:r>
                                      <a:rPr lang="fr-FR" sz="1600" i="1">
                                        <a:latin typeface="Cambria Math" panose="02040503050406030204" pitchFamily="18" charset="0"/>
                                        <a:ea typeface="MS Mincho" panose="02020609040205080304" pitchFamily="49" charset="-128"/>
                                        <a:cs typeface="Times New Roman" panose="02020603050405020304" pitchFamily="18" charset="0"/>
                                      </a:rPr>
                                      <m:t>−</m:t>
                                    </m:r>
                                    <m:r>
                                      <a:rPr lang="fr-FR" sz="1600" i="1">
                                        <a:latin typeface="Cambria Math" panose="02040503050406030204" pitchFamily="18" charset="0"/>
                                        <a:ea typeface="MS Mincho" panose="02020609040205080304" pitchFamily="49" charset="-128"/>
                                        <a:cs typeface="Times New Roman" panose="02020603050405020304" pitchFamily="18" charset="0"/>
                                      </a:rPr>
                                      <m:t>𝑗𝑒𝑡</m:t>
                                    </m:r>
                                  </m:sup>
                                </m:sSup>
                                <m:r>
                                  <a:rPr lang="fr-FR" sz="1600" i="1">
                                    <a:latin typeface="Cambria Math" panose="02040503050406030204" pitchFamily="18" charset="0"/>
                                    <a:ea typeface="MS Mincho" panose="02020609040205080304" pitchFamily="49" charset="-128"/>
                                    <a:cs typeface="Times New Roman" panose="02020603050405020304" pitchFamily="18" charset="0"/>
                                  </a:rPr>
                                  <m:t>−</m:t>
                                </m:r>
                                <m:sSubSup>
                                  <m:sSubSupPr>
                                    <m:ctrlPr>
                                      <a:rPr lang="fr-FR" sz="1600" i="1" smtClean="0">
                                        <a:latin typeface="Cambria Math" panose="02040503050406030204" pitchFamily="18" charset="0"/>
                                        <a:ea typeface="MS Mincho" panose="02020609040205080304" pitchFamily="49" charset="-128"/>
                                        <a:cs typeface="Times New Roman" panose="02020603050405020304" pitchFamily="18" charset="0"/>
                                      </a:rPr>
                                    </m:ctrlPr>
                                  </m:sSubSupPr>
                                  <m:e>
                                    <m:r>
                                      <a:rPr lang="fr-FR" sz="1600" i="1">
                                        <a:latin typeface="Cambria Math" panose="02040503050406030204" pitchFamily="18" charset="0"/>
                                        <a:ea typeface="MS Mincho" panose="02020609040205080304" pitchFamily="49" charset="-128"/>
                                        <a:cs typeface="Times New Roman" panose="02020603050405020304" pitchFamily="18" charset="0"/>
                                      </a:rPr>
                                      <m:t>𝜂</m:t>
                                    </m:r>
                                  </m:e>
                                  <m:sub>
                                    <m:r>
                                      <a:rPr lang="es-ES" sz="1600" b="0" i="1" smtClean="0">
                                        <a:latin typeface="Cambria Math" panose="02040503050406030204" pitchFamily="18" charset="0"/>
                                        <a:ea typeface="MS Mincho" panose="02020609040205080304" pitchFamily="49" charset="-128"/>
                                        <a:cs typeface="Times New Roman" panose="02020603050405020304" pitchFamily="18" charset="0"/>
                                      </a:rPr>
                                      <m:t>𝑔𝑒𝑛</m:t>
                                    </m:r>
                                  </m:sub>
                                  <m:sup>
                                    <m:r>
                                      <a:rPr lang="fr-FR" sz="1600" i="1">
                                        <a:latin typeface="Cambria Math" panose="02040503050406030204" pitchFamily="18" charset="0"/>
                                        <a:ea typeface="MS Mincho" panose="02020609040205080304" pitchFamily="49" charset="-128"/>
                                        <a:cs typeface="Times New Roman" panose="02020603050405020304" pitchFamily="18" charset="0"/>
                                      </a:rPr>
                                      <m:t>𝑏</m:t>
                                    </m:r>
                                    <m:r>
                                      <a:rPr lang="fr-FR" sz="1600" i="1">
                                        <a:latin typeface="Cambria Math" panose="02040503050406030204" pitchFamily="18" charset="0"/>
                                        <a:ea typeface="MS Mincho" panose="02020609040205080304" pitchFamily="49" charset="-128"/>
                                        <a:cs typeface="Times New Roman" panose="02020603050405020304" pitchFamily="18" charset="0"/>
                                      </a:rPr>
                                      <m:t>−</m:t>
                                    </m:r>
                                    <m:r>
                                      <a:rPr lang="fr-FR" sz="1600" i="1">
                                        <a:latin typeface="Cambria Math" panose="02040503050406030204" pitchFamily="18" charset="0"/>
                                        <a:ea typeface="MS Mincho" panose="02020609040205080304" pitchFamily="49" charset="-128"/>
                                        <a:cs typeface="Times New Roman" panose="02020603050405020304" pitchFamily="18" charset="0"/>
                                      </a:rPr>
                                      <m:t>𝑞𝑢𝑎𝑟𝑘</m:t>
                                    </m:r>
                                  </m:sup>
                                </m:sSubSup>
                              </m:e>
                            </m:d>
                          </m:e>
                          <m:sup>
                            <m:r>
                              <a:rPr lang="fr-FR" sz="1600" i="1">
                                <a:latin typeface="Cambria Math" panose="02040503050406030204" pitchFamily="18" charset="0"/>
                                <a:ea typeface="MS Mincho" panose="02020609040205080304" pitchFamily="49" charset="-128"/>
                                <a:cs typeface="Times New Roman" panose="02020603050405020304" pitchFamily="18" charset="0"/>
                              </a:rPr>
                              <m:t>2</m:t>
                            </m:r>
                          </m:sup>
                        </m:sSup>
                        <m:r>
                          <a:rPr lang="fr-FR" sz="1600" i="1">
                            <a:latin typeface="Cambria Math" panose="02040503050406030204" pitchFamily="18" charset="0"/>
                            <a:ea typeface="MS Mincho" panose="02020609040205080304" pitchFamily="49" charset="-128"/>
                            <a:cs typeface="Times New Roman" panose="02020603050405020304" pitchFamily="18" charset="0"/>
                          </a:rPr>
                          <m:t>−</m:t>
                        </m:r>
                        <m:sSup>
                          <m:sSupPr>
                            <m:ctrlPr>
                              <a:rPr lang="es-ES" sz="1600" i="1">
                                <a:latin typeface="Cambria Math" panose="02040503050406030204" pitchFamily="18" charset="0"/>
                                <a:ea typeface="MS Mincho" panose="02020609040205080304" pitchFamily="49" charset="-128"/>
                                <a:cs typeface="Times New Roman" panose="02020603050405020304" pitchFamily="18" charset="0"/>
                              </a:rPr>
                            </m:ctrlPr>
                          </m:sSupPr>
                          <m:e>
                            <m:d>
                              <m:dPr>
                                <m:ctrlPr>
                                  <a:rPr lang="es-ES" sz="1600" i="1">
                                    <a:latin typeface="Cambria Math" panose="02040503050406030204" pitchFamily="18" charset="0"/>
                                    <a:ea typeface="MS Mincho" panose="02020609040205080304" pitchFamily="49" charset="-128"/>
                                    <a:cs typeface="Times New Roman" panose="02020603050405020304" pitchFamily="18" charset="0"/>
                                  </a:rPr>
                                </m:ctrlPr>
                              </m:dPr>
                              <m:e>
                                <m:sSup>
                                  <m:sSupPr>
                                    <m:ctrlPr>
                                      <a:rPr lang="es-ES" sz="1600" i="1">
                                        <a:latin typeface="Cambria Math" panose="02040503050406030204" pitchFamily="18" charset="0"/>
                                        <a:ea typeface="MS Mincho" panose="02020609040205080304" pitchFamily="49" charset="-128"/>
                                        <a:cs typeface="Times New Roman" panose="02020603050405020304" pitchFamily="18" charset="0"/>
                                      </a:rPr>
                                    </m:ctrlPr>
                                  </m:sSupPr>
                                  <m:e>
                                    <m:r>
                                      <a:rPr lang="fr-FR" sz="1600" i="1">
                                        <a:latin typeface="Cambria Math" panose="02040503050406030204" pitchFamily="18" charset="0"/>
                                        <a:ea typeface="MS Mincho" panose="02020609040205080304" pitchFamily="49" charset="-128"/>
                                        <a:cs typeface="Times New Roman" panose="02020603050405020304" pitchFamily="18" charset="0"/>
                                      </a:rPr>
                                      <m:t>𝜙</m:t>
                                    </m:r>
                                  </m:e>
                                  <m:sup>
                                    <m:r>
                                      <a:rPr lang="fr-FR" sz="1600" i="1">
                                        <a:latin typeface="Cambria Math" panose="02040503050406030204" pitchFamily="18" charset="0"/>
                                        <a:ea typeface="MS Mincho" panose="02020609040205080304" pitchFamily="49" charset="-128"/>
                                        <a:cs typeface="Times New Roman" panose="02020603050405020304" pitchFamily="18" charset="0"/>
                                      </a:rPr>
                                      <m:t>𝑏</m:t>
                                    </m:r>
                                    <m:r>
                                      <a:rPr lang="fr-FR" sz="1600" i="1">
                                        <a:latin typeface="Cambria Math" panose="02040503050406030204" pitchFamily="18" charset="0"/>
                                        <a:ea typeface="MS Mincho" panose="02020609040205080304" pitchFamily="49" charset="-128"/>
                                        <a:cs typeface="Times New Roman" panose="02020603050405020304" pitchFamily="18" charset="0"/>
                                      </a:rPr>
                                      <m:t>−</m:t>
                                    </m:r>
                                    <m:r>
                                      <a:rPr lang="fr-FR" sz="1600" i="1">
                                        <a:latin typeface="Cambria Math" panose="02040503050406030204" pitchFamily="18" charset="0"/>
                                        <a:ea typeface="MS Mincho" panose="02020609040205080304" pitchFamily="49" charset="-128"/>
                                        <a:cs typeface="Times New Roman" panose="02020603050405020304" pitchFamily="18" charset="0"/>
                                      </a:rPr>
                                      <m:t>𝑗𝑒𝑡</m:t>
                                    </m:r>
                                  </m:sup>
                                </m:sSup>
                                <m:r>
                                  <a:rPr lang="fr-FR" sz="1600" i="1">
                                    <a:latin typeface="Cambria Math" panose="02040503050406030204" pitchFamily="18" charset="0"/>
                                    <a:ea typeface="MS Mincho" panose="02020609040205080304" pitchFamily="49" charset="-128"/>
                                    <a:cs typeface="Times New Roman" panose="02020603050405020304" pitchFamily="18" charset="0"/>
                                  </a:rPr>
                                  <m:t>−</m:t>
                                </m:r>
                                <m:sSubSup>
                                  <m:sSubSupPr>
                                    <m:ctrlPr>
                                      <a:rPr lang="fr-FR" sz="1600" i="1">
                                        <a:latin typeface="Cambria Math" panose="02040503050406030204" pitchFamily="18" charset="0"/>
                                        <a:ea typeface="MS Mincho" panose="02020609040205080304" pitchFamily="49" charset="-128"/>
                                        <a:cs typeface="Times New Roman" panose="02020603050405020304" pitchFamily="18" charset="0"/>
                                      </a:rPr>
                                    </m:ctrlPr>
                                  </m:sSubSupPr>
                                  <m:e>
                                    <m:r>
                                      <a:rPr lang="fr-FR" sz="1600" i="1">
                                        <a:latin typeface="Cambria Math" panose="02040503050406030204" pitchFamily="18" charset="0"/>
                                        <a:ea typeface="MS Mincho" panose="02020609040205080304" pitchFamily="49" charset="-128"/>
                                        <a:cs typeface="Times New Roman" panose="02020603050405020304" pitchFamily="18" charset="0"/>
                                      </a:rPr>
                                      <m:t>𝜙</m:t>
                                    </m:r>
                                  </m:e>
                                  <m:sub>
                                    <m:r>
                                      <a:rPr lang="es-ES" sz="1600" i="1">
                                        <a:latin typeface="Cambria Math" panose="02040503050406030204" pitchFamily="18" charset="0"/>
                                        <a:ea typeface="MS Mincho" panose="02020609040205080304" pitchFamily="49" charset="-128"/>
                                        <a:cs typeface="Times New Roman" panose="02020603050405020304" pitchFamily="18" charset="0"/>
                                      </a:rPr>
                                      <m:t>𝑔𝑒𝑛</m:t>
                                    </m:r>
                                  </m:sub>
                                  <m:sup>
                                    <m:r>
                                      <a:rPr lang="fr-FR" sz="1600" i="1">
                                        <a:latin typeface="Cambria Math" panose="02040503050406030204" pitchFamily="18" charset="0"/>
                                        <a:ea typeface="MS Mincho" panose="02020609040205080304" pitchFamily="49" charset="-128"/>
                                        <a:cs typeface="Times New Roman" panose="02020603050405020304" pitchFamily="18" charset="0"/>
                                      </a:rPr>
                                      <m:t>𝑏</m:t>
                                    </m:r>
                                    <m:r>
                                      <a:rPr lang="fr-FR" sz="1600" i="1">
                                        <a:latin typeface="Cambria Math" panose="02040503050406030204" pitchFamily="18" charset="0"/>
                                        <a:ea typeface="MS Mincho" panose="02020609040205080304" pitchFamily="49" charset="-128"/>
                                        <a:cs typeface="Times New Roman" panose="02020603050405020304" pitchFamily="18" charset="0"/>
                                      </a:rPr>
                                      <m:t>−</m:t>
                                    </m:r>
                                    <m:r>
                                      <a:rPr lang="fr-FR" sz="1600" i="1">
                                        <a:latin typeface="Cambria Math" panose="02040503050406030204" pitchFamily="18" charset="0"/>
                                        <a:ea typeface="MS Mincho" panose="02020609040205080304" pitchFamily="49" charset="-128"/>
                                        <a:cs typeface="Times New Roman" panose="02020603050405020304" pitchFamily="18" charset="0"/>
                                      </a:rPr>
                                      <m:t>𝑞𝑢𝑎𝑟𝑘</m:t>
                                    </m:r>
                                  </m:sup>
                                </m:sSubSup>
                              </m:e>
                            </m:d>
                          </m:e>
                          <m:sup>
                            <m:r>
                              <a:rPr lang="fr-FR" sz="1600" i="1">
                                <a:latin typeface="Cambria Math" panose="02040503050406030204" pitchFamily="18" charset="0"/>
                                <a:ea typeface="MS Mincho" panose="02020609040205080304" pitchFamily="49" charset="-128"/>
                                <a:cs typeface="Times New Roman" panose="02020603050405020304" pitchFamily="18" charset="0"/>
                              </a:rPr>
                              <m:t>2</m:t>
                            </m:r>
                          </m:sup>
                        </m:sSup>
                      </m:e>
                    </m:rad>
                    <m:r>
                      <a:rPr lang="es-ES" sz="1600" i="1">
                        <a:latin typeface="Cambria Math" panose="02040503050406030204" pitchFamily="18" charset="0"/>
                        <a:ea typeface="MS Mincho" panose="02020609040205080304" pitchFamily="49" charset="-128"/>
                        <a:cs typeface="Times New Roman" panose="020206030504050203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   </m:t>
                        </m:r>
                        <m:r>
                          <a:rPr lang="fr-FR" sz="1600" i="1">
                            <a:latin typeface="Cambria Math" panose="02040503050406030204" pitchFamily="18" charset="0"/>
                          </a:rPr>
                          <m:t>∆</m:t>
                        </m:r>
                        <m:r>
                          <a:rPr lang="fr-FR" sz="1600" i="1">
                            <a:latin typeface="Cambria Math" panose="02040503050406030204" pitchFamily="18" charset="0"/>
                          </a:rPr>
                          <m:t>𝑅</m:t>
                        </m:r>
                      </m:e>
                      <m:sub>
                        <m:r>
                          <a:rPr lang="fr-FR" sz="1600" i="1">
                            <a:latin typeface="Cambria Math" panose="02040503050406030204" pitchFamily="18" charset="0"/>
                          </a:rPr>
                          <m:t>𝑗𝑒𝑡</m:t>
                        </m:r>
                        <m:r>
                          <a:rPr lang="fr-FR" sz="1600" i="1">
                            <a:latin typeface="Cambria Math" panose="02040503050406030204" pitchFamily="18" charset="0"/>
                          </a:rPr>
                          <m:t>−</m:t>
                        </m:r>
                        <m:r>
                          <a:rPr lang="fr-FR" sz="1600" i="1">
                            <a:latin typeface="Cambria Math" panose="02040503050406030204" pitchFamily="18" charset="0"/>
                          </a:rPr>
                          <m:t>𝑞𝑢𝑎𝑟𝑘</m:t>
                        </m:r>
                      </m:sub>
                    </m:sSub>
                    <m:r>
                      <a:rPr lang="fr-FR" sz="1600" i="1">
                        <a:latin typeface="Cambria Math" panose="02040503050406030204" pitchFamily="18" charset="0"/>
                      </a:rPr>
                      <m:t>&lt;0.2</m:t>
                    </m:r>
                  </m:oMath>
                </a14:m>
                <a:endParaRPr lang="fr-FR" sz="1600" dirty="0" smtClean="0">
                  <a:ea typeface="Cambria" panose="02040503050406030204" pitchFamily="18" charset="0"/>
                  <a:cs typeface="Times New Roman" panose="02020603050405020304" pitchFamily="18" charset="0"/>
                </a:endParaRPr>
              </a:p>
              <a:p>
                <a:r>
                  <a:rPr lang="fr-FR" sz="1600" dirty="0">
                    <a:ea typeface="Cambria" panose="02040503050406030204" pitchFamily="18" charset="0"/>
                    <a:cs typeface="Times New Roman" panose="02020603050405020304" pitchFamily="18" charset="0"/>
                  </a:rPr>
                  <a:t>Que les deux vrais b-jets proviennent de la même particule mère</a:t>
                </a:r>
              </a:p>
              <a:p>
                <a:endParaRPr lang="fr-FR" sz="1400" dirty="0" smtClean="0"/>
              </a:p>
              <a:p>
                <a:pPr marL="0" indent="0">
                  <a:buFont typeface="Wingdings"/>
                  <a:buNone/>
                </a:pPr>
                <a:endParaRPr lang="fr-FR" sz="1400" dirty="0"/>
              </a:p>
              <a:p>
                <a:pPr marL="0" indent="0">
                  <a:buFont typeface="Wingdings"/>
                  <a:buNone/>
                </a:pPr>
                <a:endParaRPr lang="fr-FR" sz="1400" dirty="0"/>
              </a:p>
              <a:p>
                <a:pPr>
                  <a:buFont typeface="Arial" panose="020B0604020202020204" pitchFamily="34" charset="0"/>
                  <a:buChar char="•"/>
                </a:pPr>
                <a:endParaRPr lang="fr-FR" sz="1400" dirty="0" smtClean="0"/>
              </a:p>
              <a:p>
                <a:pPr>
                  <a:buFont typeface="Arial" panose="020B0604020202020204" pitchFamily="34" charset="0"/>
                  <a:buChar char="•"/>
                </a:pPr>
                <a:endParaRPr lang="fr-FR" sz="1600" dirty="0"/>
              </a:p>
              <a:p>
                <a:pPr>
                  <a:buFont typeface="Arial" panose="020B0604020202020204" pitchFamily="34" charset="0"/>
                  <a:buChar char="•"/>
                </a:pPr>
                <a:endParaRPr lang="fr-FR" sz="1600" dirty="0" smtClean="0"/>
              </a:p>
              <a:p>
                <a:pPr>
                  <a:buFont typeface="Arial" panose="020B0604020202020204" pitchFamily="34" charset="0"/>
                  <a:buChar char="•"/>
                </a:pPr>
                <a:endParaRPr lang="fr-FR" sz="1600" dirty="0"/>
              </a:p>
            </p:txBody>
          </p:sp>
        </mc:Choice>
        <mc:Fallback>
          <p:sp>
            <p:nvSpPr>
              <p:cNvPr id="6" name="Marcador de contenido 2"/>
              <p:cNvSpPr txBox="1">
                <a:spLocks noRot="1" noChangeAspect="1" noMove="1" noResize="1" noEditPoints="1" noAdjustHandles="1" noChangeArrowheads="1" noChangeShapeType="1" noTextEdit="1"/>
              </p:cNvSpPr>
              <p:nvPr/>
            </p:nvSpPr>
            <p:spPr>
              <a:xfrm>
                <a:off x="612648" y="3861048"/>
                <a:ext cx="8531352" cy="2996952"/>
              </a:xfrm>
              <a:prstGeom prst="rect">
                <a:avLst/>
              </a:prstGeom>
              <a:blipFill rotWithShape="0">
                <a:blip r:embed="rId3"/>
                <a:stretch>
                  <a:fillRect l="-429" r="-357"/>
                </a:stretch>
              </a:blipFill>
            </p:spPr>
            <p:txBody>
              <a:bodyPr/>
              <a:lstStyle/>
              <a:p>
                <a:r>
                  <a:rPr lang="es-ES">
                    <a:noFill/>
                  </a:rPr>
                  <a:t> </a:t>
                </a:r>
              </a:p>
            </p:txBody>
          </p:sp>
        </mc:Fallback>
      </mc:AlternateContent>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3768" y="1628800"/>
            <a:ext cx="4631986" cy="2374043"/>
          </a:xfrm>
          <a:prstGeom prst="rect">
            <a:avLst/>
          </a:prstGeom>
        </p:spPr>
      </p:pic>
      <mc:AlternateContent xmlns:mc="http://schemas.openxmlformats.org/markup-compatibility/2006" xmlns:a14="http://schemas.microsoft.com/office/drawing/2010/main">
        <mc:Choice Requires="a14">
          <p:graphicFrame>
            <p:nvGraphicFramePr>
              <p:cNvPr id="7" name="Tabla 6"/>
              <p:cNvGraphicFramePr>
                <a:graphicFrameLocks noGrp="1"/>
              </p:cNvGraphicFramePr>
              <p:nvPr>
                <p:extLst>
                  <p:ext uri="{D42A27DB-BD31-4B8C-83A1-F6EECF244321}">
                    <p14:modId xmlns:p14="http://schemas.microsoft.com/office/powerpoint/2010/main" val="1002843242"/>
                  </p:ext>
                </p:extLst>
              </p:nvPr>
            </p:nvGraphicFramePr>
            <p:xfrm>
              <a:off x="4355976" y="218941"/>
              <a:ext cx="4522349" cy="751164"/>
            </p:xfrm>
            <a:graphic>
              <a:graphicData uri="http://schemas.openxmlformats.org/drawingml/2006/table">
                <a:tbl>
                  <a:tblPr firstRow="1" firstCol="1" bandRow="1">
                    <a:tableStyleId>{5C22544A-7EE6-4342-B048-85BDC9FD1C3A}</a:tableStyleId>
                  </a:tblPr>
                  <a:tblGrid>
                    <a:gridCol w="4522349"/>
                  </a:tblGrid>
                  <a:tr h="250388">
                    <a:tc>
                      <a:txBody>
                        <a:bodyPr/>
                        <a:lstStyle/>
                        <a:p>
                          <a:pPr algn="just">
                            <a:spcBef>
                              <a:spcPts val="200"/>
                            </a:spcBef>
                            <a:spcAft>
                              <a:spcPts val="600"/>
                            </a:spcAft>
                          </a:pPr>
                          <a14:m>
                            <m:oMathPara xmlns:m="http://schemas.openxmlformats.org/officeDocument/2006/math">
                              <m:oMathParaPr>
                                <m:jc m:val="centerGroup"/>
                              </m:oMathParaPr>
                              <m:oMath xmlns:m="http://schemas.openxmlformats.org/officeDocument/2006/math">
                                <m:r>
                                  <a:rPr lang="fr-FR" sz="1000" smtClean="0">
                                    <a:solidFill>
                                      <a:schemeClr val="tx1"/>
                                    </a:solidFill>
                                    <a:effectLst/>
                                    <a:latin typeface="Cambria Math" panose="02040503050406030204" pitchFamily="18" charset="0"/>
                                  </a:rPr>
                                  <m:t>𝑔𝑔</m:t>
                                </m:r>
                                <m:r>
                                  <a:rPr lang="fr-FR" sz="1000" smtClean="0">
                                    <a:solidFill>
                                      <a:schemeClr val="tx1"/>
                                    </a:solidFill>
                                    <a:effectLst/>
                                    <a:latin typeface="Cambria Math" panose="02040503050406030204" pitchFamily="18" charset="0"/>
                                  </a:rPr>
                                  <m:t>→</m:t>
                                </m:r>
                                <m:sSub>
                                  <m:sSubPr>
                                    <m:ctrlPr>
                                      <a:rPr lang="es-ES" sz="1000" i="1">
                                        <a:solidFill>
                                          <a:schemeClr val="tx1"/>
                                        </a:solidFill>
                                        <a:effectLst/>
                                        <a:latin typeface="Cambria Math" panose="02040503050406030204" pitchFamily="18" charset="0"/>
                                      </a:rPr>
                                    </m:ctrlPr>
                                  </m:sSubPr>
                                  <m:e>
                                    <m:r>
                                      <a:rPr lang="fr-FR" sz="1000">
                                        <a:solidFill>
                                          <a:schemeClr val="tx1"/>
                                        </a:solidFill>
                                        <a:effectLst/>
                                        <a:latin typeface="Cambria Math" panose="02040503050406030204" pitchFamily="18" charset="0"/>
                                      </a:rPr>
                                      <m:t>𝐻</m:t>
                                    </m:r>
                                  </m:e>
                                  <m:sub>
                                    <m:r>
                                      <a:rPr lang="fr-FR" sz="1000">
                                        <a:solidFill>
                                          <a:schemeClr val="tx1"/>
                                        </a:solidFill>
                                        <a:effectLst/>
                                        <a:latin typeface="Cambria Math" panose="02040503050406030204" pitchFamily="18" charset="0"/>
                                      </a:rPr>
                                      <m:t>3</m:t>
                                    </m:r>
                                  </m:sub>
                                </m:sSub>
                                <m:r>
                                  <a:rPr lang="fr-FR" sz="1000">
                                    <a:solidFill>
                                      <a:schemeClr val="tx1"/>
                                    </a:solidFill>
                                    <a:effectLst/>
                                    <a:latin typeface="Cambria Math" panose="02040503050406030204" pitchFamily="18" charset="0"/>
                                  </a:rPr>
                                  <m:t>→</m:t>
                                </m:r>
                                <m:sSub>
                                  <m:sSubPr>
                                    <m:ctrlPr>
                                      <a:rPr lang="es-ES" sz="1000" i="1">
                                        <a:solidFill>
                                          <a:schemeClr val="tx1"/>
                                        </a:solidFill>
                                        <a:effectLst/>
                                        <a:latin typeface="Cambria Math" panose="02040503050406030204" pitchFamily="18" charset="0"/>
                                      </a:rPr>
                                    </m:ctrlPr>
                                  </m:sSubPr>
                                  <m:e>
                                    <m:r>
                                      <a:rPr lang="fr-FR" sz="1000">
                                        <a:solidFill>
                                          <a:schemeClr val="tx1"/>
                                        </a:solidFill>
                                        <a:effectLst/>
                                        <a:latin typeface="Cambria Math" panose="02040503050406030204" pitchFamily="18" charset="0"/>
                                      </a:rPr>
                                      <m:t>𝐴</m:t>
                                    </m:r>
                                  </m:e>
                                  <m:sub>
                                    <m:r>
                                      <a:rPr lang="fr-FR" sz="1000">
                                        <a:solidFill>
                                          <a:schemeClr val="tx1"/>
                                        </a:solidFill>
                                        <a:effectLst/>
                                        <a:latin typeface="Cambria Math" panose="02040503050406030204" pitchFamily="18" charset="0"/>
                                      </a:rPr>
                                      <m:t>1</m:t>
                                    </m:r>
                                  </m:sub>
                                </m:sSub>
                                <m:r>
                                  <a:rPr lang="fr-FR" sz="1000">
                                    <a:solidFill>
                                      <a:schemeClr val="tx1"/>
                                    </a:solidFill>
                                    <a:effectLst/>
                                    <a:latin typeface="Cambria Math" panose="02040503050406030204" pitchFamily="18" charset="0"/>
                                  </a:rPr>
                                  <m:t>𝑍</m:t>
                                </m:r>
                                <m:r>
                                  <a:rPr lang="fr-FR" sz="1000">
                                    <a:solidFill>
                                      <a:schemeClr val="tx1"/>
                                    </a:solidFill>
                                    <a:effectLst/>
                                    <a:latin typeface="Cambria Math" panose="02040503050406030204" pitchFamily="18" charset="0"/>
                                  </a:rPr>
                                  <m:t>→</m:t>
                                </m:r>
                                <m:r>
                                  <a:rPr lang="fr-FR" sz="1000">
                                    <a:solidFill>
                                      <a:schemeClr val="tx1"/>
                                    </a:solidFill>
                                    <a:effectLst/>
                                    <a:latin typeface="Cambria Math" panose="02040503050406030204" pitchFamily="18" charset="0"/>
                                  </a:rPr>
                                  <m:t>𝑏</m:t>
                                </m:r>
                                <m:acc>
                                  <m:accPr>
                                    <m:chr m:val="̅"/>
                                    <m:ctrlPr>
                                      <a:rPr lang="es-ES" sz="1000" i="1">
                                        <a:solidFill>
                                          <a:schemeClr val="tx1"/>
                                        </a:solidFill>
                                        <a:effectLst/>
                                        <a:latin typeface="Cambria Math" panose="02040503050406030204" pitchFamily="18" charset="0"/>
                                      </a:rPr>
                                    </m:ctrlPr>
                                  </m:accPr>
                                  <m:e>
                                    <m:r>
                                      <a:rPr lang="fr-FR" sz="1000">
                                        <a:solidFill>
                                          <a:schemeClr val="tx1"/>
                                        </a:solidFill>
                                        <a:effectLst/>
                                        <a:latin typeface="Cambria Math" panose="02040503050406030204" pitchFamily="18" charset="0"/>
                                      </a:rPr>
                                      <m:t>𝑏</m:t>
                                    </m:r>
                                  </m:e>
                                </m:acc>
                                <m:r>
                                  <a:rPr lang="fr-FR" sz="1000">
                                    <a:solidFill>
                                      <a:schemeClr val="tx1"/>
                                    </a:solidFill>
                                    <a:effectLst/>
                                    <a:latin typeface="Cambria Math" panose="02040503050406030204" pitchFamily="18" charset="0"/>
                                  </a:rPr>
                                  <m:t>𝑍</m:t>
                                </m:r>
                              </m:oMath>
                            </m:oMathPara>
                          </a14:m>
                          <a:endParaRPr lang="es-ES" sz="1000" dirty="0">
                            <a:solidFill>
                              <a:schemeClr val="tx1"/>
                            </a:solidFill>
                            <a:effectLst/>
                            <a:latin typeface="LM Roman 10" panose="00000500000000000000" pitchFamily="50" charset="0"/>
                            <a:ea typeface="Cambria" panose="02040503050406030204" pitchFamily="18" charset="0"/>
                            <a:cs typeface="Times New Roman" panose="02020603050405020304" pitchFamily="18" charset="0"/>
                          </a:endParaRPr>
                        </a:p>
                      </a:txBody>
                      <a:tcPr marL="54531" marR="54531" marT="0" marB="0">
                        <a:solidFill>
                          <a:srgbClr val="00B0F0"/>
                        </a:solidFill>
                      </a:tcPr>
                    </a:tc>
                  </a:tr>
                  <a:tr h="250388">
                    <a:tc>
                      <a:txBody>
                        <a:bodyPr/>
                        <a:lstStyle/>
                        <a:p>
                          <a:pPr algn="just">
                            <a:spcBef>
                              <a:spcPts val="200"/>
                            </a:spcBef>
                            <a:spcAft>
                              <a:spcPts val="600"/>
                            </a:spcAft>
                          </a:pPr>
                          <a14:m>
                            <m:oMathPara xmlns:m="http://schemas.openxmlformats.org/officeDocument/2006/math">
                              <m:oMathParaPr>
                                <m:jc m:val="centerGroup"/>
                              </m:oMathParaPr>
                              <m:oMath xmlns:m="http://schemas.openxmlformats.org/officeDocument/2006/math">
                                <m:r>
                                  <a:rPr lang="fr-FR" sz="1000" smtClean="0">
                                    <a:solidFill>
                                      <a:schemeClr val="tx1"/>
                                    </a:solidFill>
                                    <a:effectLst/>
                                    <a:latin typeface="Cambria Math" panose="02040503050406030204" pitchFamily="18" charset="0"/>
                                  </a:rPr>
                                  <m:t>𝑔𝑔</m:t>
                                </m:r>
                                <m:r>
                                  <a:rPr lang="fr-FR" sz="1000" smtClean="0">
                                    <a:solidFill>
                                      <a:schemeClr val="tx1"/>
                                    </a:solidFill>
                                    <a:effectLst/>
                                    <a:latin typeface="Cambria Math" panose="02040503050406030204" pitchFamily="18" charset="0"/>
                                  </a:rPr>
                                  <m:t>→</m:t>
                                </m:r>
                                <m:sSub>
                                  <m:sSubPr>
                                    <m:ctrlPr>
                                      <a:rPr lang="es-ES" sz="1000" i="1">
                                        <a:solidFill>
                                          <a:schemeClr val="tx1"/>
                                        </a:solidFill>
                                        <a:effectLst/>
                                        <a:latin typeface="Cambria Math" panose="02040503050406030204" pitchFamily="18" charset="0"/>
                                      </a:rPr>
                                    </m:ctrlPr>
                                  </m:sSubPr>
                                  <m:e>
                                    <m:r>
                                      <a:rPr lang="fr-FR" sz="1000">
                                        <a:solidFill>
                                          <a:schemeClr val="tx1"/>
                                        </a:solidFill>
                                        <a:effectLst/>
                                        <a:latin typeface="Cambria Math" panose="02040503050406030204" pitchFamily="18" charset="0"/>
                                      </a:rPr>
                                      <m:t>𝐻</m:t>
                                    </m:r>
                                  </m:e>
                                  <m:sub>
                                    <m:r>
                                      <a:rPr lang="fr-FR" sz="1000">
                                        <a:solidFill>
                                          <a:schemeClr val="tx1"/>
                                        </a:solidFill>
                                        <a:effectLst/>
                                        <a:latin typeface="Cambria Math" panose="02040503050406030204" pitchFamily="18" charset="0"/>
                                      </a:rPr>
                                      <m:t>3</m:t>
                                    </m:r>
                                  </m:sub>
                                </m:sSub>
                                <m:r>
                                  <a:rPr lang="fr-FR" sz="1000">
                                    <a:solidFill>
                                      <a:schemeClr val="tx1"/>
                                    </a:solidFill>
                                    <a:effectLst/>
                                    <a:latin typeface="Cambria Math" panose="02040503050406030204" pitchFamily="18" charset="0"/>
                                  </a:rPr>
                                  <m:t>→</m:t>
                                </m:r>
                                <m:sSub>
                                  <m:sSubPr>
                                    <m:ctrlPr>
                                      <a:rPr lang="es-ES" sz="1000" i="1">
                                        <a:solidFill>
                                          <a:schemeClr val="tx1"/>
                                        </a:solidFill>
                                        <a:effectLst/>
                                        <a:latin typeface="Cambria Math" panose="02040503050406030204" pitchFamily="18" charset="0"/>
                                      </a:rPr>
                                    </m:ctrlPr>
                                  </m:sSubPr>
                                  <m:e>
                                    <m:r>
                                      <a:rPr lang="fr-FR" sz="1000">
                                        <a:solidFill>
                                          <a:schemeClr val="tx1"/>
                                        </a:solidFill>
                                        <a:effectLst/>
                                        <a:latin typeface="Cambria Math" panose="02040503050406030204" pitchFamily="18" charset="0"/>
                                      </a:rPr>
                                      <m:t>𝐻</m:t>
                                    </m:r>
                                  </m:e>
                                  <m:sub>
                                    <m:r>
                                      <a:rPr lang="fr-FR" sz="1000">
                                        <a:solidFill>
                                          <a:schemeClr val="tx1"/>
                                        </a:solidFill>
                                        <a:effectLst/>
                                        <a:latin typeface="Cambria Math" panose="02040503050406030204" pitchFamily="18" charset="0"/>
                                      </a:rPr>
                                      <m:t>1</m:t>
                                    </m:r>
                                  </m:sub>
                                </m:sSub>
                                <m:sSub>
                                  <m:sSubPr>
                                    <m:ctrlPr>
                                      <a:rPr lang="es-ES" sz="1000" i="1">
                                        <a:solidFill>
                                          <a:schemeClr val="tx1"/>
                                        </a:solidFill>
                                        <a:effectLst/>
                                        <a:latin typeface="Cambria Math" panose="02040503050406030204" pitchFamily="18" charset="0"/>
                                      </a:rPr>
                                    </m:ctrlPr>
                                  </m:sSubPr>
                                  <m:e>
                                    <m:r>
                                      <a:rPr lang="fr-FR" sz="1000">
                                        <a:solidFill>
                                          <a:schemeClr val="tx1"/>
                                        </a:solidFill>
                                        <a:effectLst/>
                                        <a:latin typeface="Cambria Math" panose="02040503050406030204" pitchFamily="18" charset="0"/>
                                      </a:rPr>
                                      <m:t>𝐻</m:t>
                                    </m:r>
                                  </m:e>
                                  <m:sub>
                                    <m:r>
                                      <a:rPr lang="fr-FR" sz="1000">
                                        <a:solidFill>
                                          <a:schemeClr val="tx1"/>
                                        </a:solidFill>
                                        <a:effectLst/>
                                        <a:latin typeface="Cambria Math" panose="02040503050406030204" pitchFamily="18" charset="0"/>
                                      </a:rPr>
                                      <m:t>1</m:t>
                                    </m:r>
                                  </m:sub>
                                </m:sSub>
                                <m:r>
                                  <a:rPr lang="fr-FR" sz="1000">
                                    <a:solidFill>
                                      <a:schemeClr val="tx1"/>
                                    </a:solidFill>
                                    <a:effectLst/>
                                    <a:latin typeface="Cambria Math" panose="02040503050406030204" pitchFamily="18" charset="0"/>
                                  </a:rPr>
                                  <m:t>→ </m:t>
                                </m:r>
                                <m:r>
                                  <a:rPr lang="fr-FR" sz="1000">
                                    <a:solidFill>
                                      <a:schemeClr val="tx1"/>
                                    </a:solidFill>
                                    <a:effectLst/>
                                    <a:latin typeface="Cambria Math" panose="02040503050406030204" pitchFamily="18" charset="0"/>
                                  </a:rPr>
                                  <m:t>𝑏</m:t>
                                </m:r>
                                <m:acc>
                                  <m:accPr>
                                    <m:chr m:val="̅"/>
                                    <m:ctrlPr>
                                      <a:rPr lang="es-ES" sz="1000" i="1">
                                        <a:solidFill>
                                          <a:schemeClr val="tx1"/>
                                        </a:solidFill>
                                        <a:effectLst/>
                                        <a:latin typeface="Cambria Math" panose="02040503050406030204" pitchFamily="18" charset="0"/>
                                      </a:rPr>
                                    </m:ctrlPr>
                                  </m:accPr>
                                  <m:e>
                                    <m:r>
                                      <a:rPr lang="fr-FR" sz="1000">
                                        <a:solidFill>
                                          <a:schemeClr val="tx1"/>
                                        </a:solidFill>
                                        <a:effectLst/>
                                        <a:latin typeface="Cambria Math" panose="02040503050406030204" pitchFamily="18" charset="0"/>
                                      </a:rPr>
                                      <m:t>𝑏</m:t>
                                    </m:r>
                                  </m:e>
                                </m:acc>
                                <m:r>
                                  <a:rPr lang="fr-FR" sz="1000">
                                    <a:solidFill>
                                      <a:schemeClr val="tx1"/>
                                    </a:solidFill>
                                    <a:effectLst/>
                                    <a:latin typeface="Cambria Math" panose="02040503050406030204" pitchFamily="18" charset="0"/>
                                  </a:rPr>
                                  <m:t>𝑏</m:t>
                                </m:r>
                                <m:acc>
                                  <m:accPr>
                                    <m:chr m:val="̅"/>
                                    <m:ctrlPr>
                                      <a:rPr lang="es-ES" sz="1000" i="1">
                                        <a:solidFill>
                                          <a:schemeClr val="tx1"/>
                                        </a:solidFill>
                                        <a:effectLst/>
                                        <a:latin typeface="Cambria Math" panose="02040503050406030204" pitchFamily="18" charset="0"/>
                                      </a:rPr>
                                    </m:ctrlPr>
                                  </m:accPr>
                                  <m:e>
                                    <m:r>
                                      <a:rPr lang="fr-FR" sz="1000">
                                        <a:solidFill>
                                          <a:schemeClr val="tx1"/>
                                        </a:solidFill>
                                        <a:effectLst/>
                                        <a:latin typeface="Cambria Math" panose="02040503050406030204" pitchFamily="18" charset="0"/>
                                      </a:rPr>
                                      <m:t>𝑏</m:t>
                                    </m:r>
                                  </m:e>
                                </m:acc>
                              </m:oMath>
                            </m:oMathPara>
                          </a14:m>
                          <a:endParaRPr lang="es-ES" sz="1000">
                            <a:solidFill>
                              <a:schemeClr val="tx1"/>
                            </a:solidFill>
                            <a:effectLst/>
                            <a:latin typeface="LM Roman 10" panose="00000500000000000000" pitchFamily="50" charset="0"/>
                            <a:ea typeface="Cambria" panose="02040503050406030204" pitchFamily="18" charset="0"/>
                            <a:cs typeface="Times New Roman" panose="02020603050405020304" pitchFamily="18" charset="0"/>
                          </a:endParaRPr>
                        </a:p>
                      </a:txBody>
                      <a:tcPr marL="54531" marR="54531" marT="0" marB="0"/>
                    </a:tc>
                  </a:tr>
                  <a:tr h="250388">
                    <a:tc>
                      <a:txBody>
                        <a:bodyPr/>
                        <a:lstStyle/>
                        <a:p>
                          <a:pPr algn="just">
                            <a:spcBef>
                              <a:spcPts val="200"/>
                            </a:spcBef>
                            <a:spcAft>
                              <a:spcPts val="600"/>
                            </a:spcAft>
                          </a:pPr>
                          <a14:m>
                            <m:oMathPara xmlns:m="http://schemas.openxmlformats.org/officeDocument/2006/math">
                              <m:oMathParaPr>
                                <m:jc m:val="centerGroup"/>
                              </m:oMathParaPr>
                              <m:oMath xmlns:m="http://schemas.openxmlformats.org/officeDocument/2006/math">
                                <m:r>
                                  <a:rPr lang="fr-FR" sz="1000" smtClean="0">
                                    <a:solidFill>
                                      <a:schemeClr val="tx1"/>
                                    </a:solidFill>
                                    <a:effectLst/>
                                    <a:latin typeface="Cambria Math" panose="02040503050406030204" pitchFamily="18" charset="0"/>
                                  </a:rPr>
                                  <m:t>𝑔𝑔</m:t>
                                </m:r>
                                <m:r>
                                  <a:rPr lang="fr-FR" sz="1000" smtClean="0">
                                    <a:solidFill>
                                      <a:schemeClr val="tx1"/>
                                    </a:solidFill>
                                    <a:effectLst/>
                                    <a:latin typeface="Cambria Math" panose="02040503050406030204" pitchFamily="18" charset="0"/>
                                  </a:rPr>
                                  <m:t>→</m:t>
                                </m:r>
                                <m:sSub>
                                  <m:sSubPr>
                                    <m:ctrlPr>
                                      <a:rPr lang="es-ES" sz="1000" i="1">
                                        <a:solidFill>
                                          <a:schemeClr val="tx1"/>
                                        </a:solidFill>
                                        <a:effectLst/>
                                        <a:latin typeface="Cambria Math" panose="02040503050406030204" pitchFamily="18" charset="0"/>
                                      </a:rPr>
                                    </m:ctrlPr>
                                  </m:sSubPr>
                                  <m:e>
                                    <m:r>
                                      <a:rPr lang="fr-FR" sz="1000">
                                        <a:solidFill>
                                          <a:schemeClr val="tx1"/>
                                        </a:solidFill>
                                        <a:effectLst/>
                                        <a:latin typeface="Cambria Math" panose="02040503050406030204" pitchFamily="18" charset="0"/>
                                      </a:rPr>
                                      <m:t>𝐻</m:t>
                                    </m:r>
                                  </m:e>
                                  <m:sub>
                                    <m:r>
                                      <a:rPr lang="fr-FR" sz="1000">
                                        <a:solidFill>
                                          <a:schemeClr val="tx1"/>
                                        </a:solidFill>
                                        <a:effectLst/>
                                        <a:latin typeface="Cambria Math" panose="02040503050406030204" pitchFamily="18" charset="0"/>
                                      </a:rPr>
                                      <m:t>3</m:t>
                                    </m:r>
                                  </m:sub>
                                </m:sSub>
                                <m:r>
                                  <a:rPr lang="fr-FR" sz="1000">
                                    <a:solidFill>
                                      <a:schemeClr val="tx1"/>
                                    </a:solidFill>
                                    <a:effectLst/>
                                    <a:latin typeface="Cambria Math" panose="02040503050406030204" pitchFamily="18" charset="0"/>
                                  </a:rPr>
                                  <m:t>→</m:t>
                                </m:r>
                                <m:sSub>
                                  <m:sSubPr>
                                    <m:ctrlPr>
                                      <a:rPr lang="es-ES" sz="1000" i="1">
                                        <a:solidFill>
                                          <a:schemeClr val="tx1"/>
                                        </a:solidFill>
                                        <a:effectLst/>
                                        <a:latin typeface="Cambria Math" panose="02040503050406030204" pitchFamily="18" charset="0"/>
                                      </a:rPr>
                                    </m:ctrlPr>
                                  </m:sSubPr>
                                  <m:e>
                                    <m:r>
                                      <a:rPr lang="fr-FR" sz="1000">
                                        <a:solidFill>
                                          <a:schemeClr val="tx1"/>
                                        </a:solidFill>
                                        <a:effectLst/>
                                        <a:latin typeface="Cambria Math" panose="02040503050406030204" pitchFamily="18" charset="0"/>
                                      </a:rPr>
                                      <m:t>𝐻</m:t>
                                    </m:r>
                                  </m:e>
                                  <m:sub>
                                    <m:r>
                                      <a:rPr lang="fr-FR" sz="1000">
                                        <a:solidFill>
                                          <a:schemeClr val="tx1"/>
                                        </a:solidFill>
                                        <a:effectLst/>
                                        <a:latin typeface="Cambria Math" panose="02040503050406030204" pitchFamily="18" charset="0"/>
                                      </a:rPr>
                                      <m:t>1</m:t>
                                    </m:r>
                                  </m:sub>
                                </m:sSub>
                                <m:sSub>
                                  <m:sSubPr>
                                    <m:ctrlPr>
                                      <a:rPr lang="es-ES" sz="1000" i="1">
                                        <a:solidFill>
                                          <a:schemeClr val="tx1"/>
                                        </a:solidFill>
                                        <a:effectLst/>
                                        <a:latin typeface="Cambria Math" panose="02040503050406030204" pitchFamily="18" charset="0"/>
                                      </a:rPr>
                                    </m:ctrlPr>
                                  </m:sSubPr>
                                  <m:e>
                                    <m:r>
                                      <a:rPr lang="fr-FR" sz="1000">
                                        <a:solidFill>
                                          <a:schemeClr val="tx1"/>
                                        </a:solidFill>
                                        <a:effectLst/>
                                        <a:latin typeface="Cambria Math" panose="02040503050406030204" pitchFamily="18" charset="0"/>
                                      </a:rPr>
                                      <m:t>𝐻</m:t>
                                    </m:r>
                                  </m:e>
                                  <m:sub>
                                    <m:r>
                                      <a:rPr lang="fr-FR" sz="1000">
                                        <a:solidFill>
                                          <a:schemeClr val="tx1"/>
                                        </a:solidFill>
                                        <a:effectLst/>
                                        <a:latin typeface="Cambria Math" panose="02040503050406030204" pitchFamily="18" charset="0"/>
                                      </a:rPr>
                                      <m:t>2</m:t>
                                    </m:r>
                                  </m:sub>
                                </m:sSub>
                                <m:r>
                                  <a:rPr lang="fr-FR" sz="1000">
                                    <a:solidFill>
                                      <a:schemeClr val="tx1"/>
                                    </a:solidFill>
                                    <a:effectLst/>
                                    <a:latin typeface="Cambria Math" panose="02040503050406030204" pitchFamily="18" charset="0"/>
                                  </a:rPr>
                                  <m:t>→ </m:t>
                                </m:r>
                                <m:r>
                                  <a:rPr lang="fr-FR" sz="1000">
                                    <a:solidFill>
                                      <a:schemeClr val="tx1"/>
                                    </a:solidFill>
                                    <a:effectLst/>
                                    <a:latin typeface="Cambria Math" panose="02040503050406030204" pitchFamily="18" charset="0"/>
                                  </a:rPr>
                                  <m:t>𝑏</m:t>
                                </m:r>
                                <m:acc>
                                  <m:accPr>
                                    <m:chr m:val="̅"/>
                                    <m:ctrlPr>
                                      <a:rPr lang="es-ES" sz="1000" i="1">
                                        <a:solidFill>
                                          <a:schemeClr val="tx1"/>
                                        </a:solidFill>
                                        <a:effectLst/>
                                        <a:latin typeface="Cambria Math" panose="02040503050406030204" pitchFamily="18" charset="0"/>
                                      </a:rPr>
                                    </m:ctrlPr>
                                  </m:accPr>
                                  <m:e>
                                    <m:r>
                                      <a:rPr lang="fr-FR" sz="1000">
                                        <a:solidFill>
                                          <a:schemeClr val="tx1"/>
                                        </a:solidFill>
                                        <a:effectLst/>
                                        <a:latin typeface="Cambria Math" panose="02040503050406030204" pitchFamily="18" charset="0"/>
                                      </a:rPr>
                                      <m:t>𝑏</m:t>
                                    </m:r>
                                  </m:e>
                                </m:acc>
                                <m:r>
                                  <a:rPr lang="fr-FR" sz="1000">
                                    <a:solidFill>
                                      <a:schemeClr val="tx1"/>
                                    </a:solidFill>
                                    <a:effectLst/>
                                    <a:latin typeface="Cambria Math" panose="02040503050406030204" pitchFamily="18" charset="0"/>
                                  </a:rPr>
                                  <m:t>𝑏</m:t>
                                </m:r>
                                <m:acc>
                                  <m:accPr>
                                    <m:chr m:val="̅"/>
                                    <m:ctrlPr>
                                      <a:rPr lang="es-ES" sz="1000" i="1">
                                        <a:solidFill>
                                          <a:schemeClr val="tx1"/>
                                        </a:solidFill>
                                        <a:effectLst/>
                                        <a:latin typeface="Cambria Math" panose="02040503050406030204" pitchFamily="18" charset="0"/>
                                      </a:rPr>
                                    </m:ctrlPr>
                                  </m:accPr>
                                  <m:e>
                                    <m:r>
                                      <a:rPr lang="fr-FR" sz="1000">
                                        <a:solidFill>
                                          <a:schemeClr val="tx1"/>
                                        </a:solidFill>
                                        <a:effectLst/>
                                        <a:latin typeface="Cambria Math" panose="02040503050406030204" pitchFamily="18" charset="0"/>
                                      </a:rPr>
                                      <m:t>𝑏</m:t>
                                    </m:r>
                                  </m:e>
                                </m:acc>
                              </m:oMath>
                            </m:oMathPara>
                          </a14:m>
                          <a:endParaRPr lang="es-ES" sz="1000" dirty="0">
                            <a:solidFill>
                              <a:schemeClr val="tx1"/>
                            </a:solidFill>
                            <a:effectLst/>
                            <a:latin typeface="LM Roman 10" panose="00000500000000000000" pitchFamily="50" charset="0"/>
                            <a:ea typeface="Cambria" panose="02040503050406030204" pitchFamily="18" charset="0"/>
                            <a:cs typeface="Times New Roman" panose="02020603050405020304" pitchFamily="18" charset="0"/>
                          </a:endParaRPr>
                        </a:p>
                      </a:txBody>
                      <a:tcPr marL="54531" marR="54531" marT="0" marB="0"/>
                    </a:tc>
                  </a:tr>
                </a:tbl>
              </a:graphicData>
            </a:graphic>
          </p:graphicFrame>
        </mc:Choice>
        <mc:Fallback xmlns="">
          <p:graphicFrame>
            <p:nvGraphicFramePr>
              <p:cNvPr id="7" name="Tabla 6"/>
              <p:cNvGraphicFramePr>
                <a:graphicFrameLocks noGrp="1"/>
              </p:cNvGraphicFramePr>
              <p:nvPr>
                <p:extLst>
                  <p:ext uri="{D42A27DB-BD31-4B8C-83A1-F6EECF244321}">
                    <p14:modId xmlns:p14="http://schemas.microsoft.com/office/powerpoint/2010/main" val="1002843242"/>
                  </p:ext>
                </p:extLst>
              </p:nvPr>
            </p:nvGraphicFramePr>
            <p:xfrm>
              <a:off x="4355976" y="218941"/>
              <a:ext cx="4522349" cy="751164"/>
            </p:xfrm>
            <a:graphic>
              <a:graphicData uri="http://schemas.openxmlformats.org/drawingml/2006/table">
                <a:tbl>
                  <a:tblPr firstRow="1" firstCol="1" bandRow="1">
                    <a:tableStyleId>{5C22544A-7EE6-4342-B048-85BDC9FD1C3A}</a:tableStyleId>
                  </a:tblPr>
                  <a:tblGrid>
                    <a:gridCol w="4522349"/>
                  </a:tblGrid>
                  <a:tr h="250388">
                    <a:tc>
                      <a:txBody>
                        <a:bodyPr/>
                        <a:lstStyle/>
                        <a:p>
                          <a:endParaRPr lang="es-ES"/>
                        </a:p>
                      </a:txBody>
                      <a:tcPr marL="54531" marR="54531" marT="0" marB="0">
                        <a:blipFill rotWithShape="0">
                          <a:blip r:embed="rId5"/>
                          <a:stretch>
                            <a:fillRect l="-135" t="-2381" r="-538" b="-202381"/>
                          </a:stretch>
                        </a:blipFill>
                      </a:tcPr>
                    </a:tc>
                  </a:tr>
                  <a:tr h="250388">
                    <a:tc>
                      <a:txBody>
                        <a:bodyPr/>
                        <a:lstStyle/>
                        <a:p>
                          <a:endParaRPr lang="es-ES"/>
                        </a:p>
                      </a:txBody>
                      <a:tcPr marL="54531" marR="54531" marT="0" marB="0">
                        <a:blipFill rotWithShape="0">
                          <a:blip r:embed="rId5"/>
                          <a:stretch>
                            <a:fillRect l="-135" t="-104878" r="-538" b="-107317"/>
                          </a:stretch>
                        </a:blipFill>
                      </a:tcPr>
                    </a:tc>
                  </a:tr>
                  <a:tr h="250388">
                    <a:tc>
                      <a:txBody>
                        <a:bodyPr/>
                        <a:lstStyle/>
                        <a:p>
                          <a:endParaRPr lang="es-ES"/>
                        </a:p>
                      </a:txBody>
                      <a:tcPr marL="54531" marR="54531" marT="0" marB="0">
                        <a:blipFill rotWithShape="0">
                          <a:blip r:embed="rId5"/>
                          <a:stretch>
                            <a:fillRect l="-135" t="-200000" r="-538" b="-4762"/>
                          </a:stretch>
                        </a:blipFill>
                      </a:tcPr>
                    </a:tc>
                  </a:tr>
                </a:tbl>
              </a:graphicData>
            </a:graphic>
          </p:graphicFrame>
        </mc:Fallback>
      </mc:AlternateContent>
      <p:sp>
        <p:nvSpPr>
          <p:cNvPr id="3" name="Marcador de número de diapositiva 2"/>
          <p:cNvSpPr>
            <a:spLocks noGrp="1"/>
          </p:cNvSpPr>
          <p:nvPr>
            <p:ph type="sldNum" sz="quarter" idx="12"/>
          </p:nvPr>
        </p:nvSpPr>
        <p:spPr/>
        <p:txBody>
          <a:bodyPr>
            <a:normAutofit fontScale="85000" lnSpcReduction="20000"/>
          </a:bodyPr>
          <a:lstStyle/>
          <a:p>
            <a:fld id="{1AD93096-5B34-4342-9326-69289CEAE4C2}" type="slidenum">
              <a:rPr lang="en-US" smtClean="0"/>
              <a:pPr/>
              <a:t>13</a:t>
            </a:fld>
            <a:endParaRPr lang="en-US" dirty="0">
              <a:solidFill>
                <a:srgbClr val="FFFFFF"/>
              </a:solidFill>
            </a:endParaRPr>
          </a:p>
        </p:txBody>
      </p:sp>
    </p:spTree>
    <p:extLst>
      <p:ext uri="{BB962C8B-B14F-4D97-AF65-F5344CB8AC3E}">
        <p14:creationId xmlns:p14="http://schemas.microsoft.com/office/powerpoint/2010/main" val="34616945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ítulo 1"/>
              <p:cNvSpPr>
                <a:spLocks noGrp="1"/>
              </p:cNvSpPr>
              <p:nvPr>
                <p:ph type="title"/>
              </p:nvPr>
            </p:nvSpPr>
            <p:spPr/>
            <p:txBody>
              <a:bodyPr>
                <a:normAutofit/>
              </a:bodyPr>
              <a:lstStyle/>
              <a:p>
                <a:r>
                  <a:rPr lang="fr-FR" sz="3600" dirty="0" smtClean="0"/>
                  <a:t>Étude de </a:t>
                </a:r>
                <a14:m>
                  <m:oMath xmlns:m="http://schemas.openxmlformats.org/officeDocument/2006/math">
                    <m:sSub>
                      <m:sSubPr>
                        <m:ctrlPr>
                          <a:rPr lang="fr-FR" sz="3600" i="1" smtClean="0">
                            <a:latin typeface="Cambria Math" panose="02040503050406030204" pitchFamily="18" charset="0"/>
                          </a:rPr>
                        </m:ctrlPr>
                      </m:sSubPr>
                      <m:e>
                        <m:r>
                          <a:rPr lang="es-ES" sz="3600" b="0" i="1" smtClean="0">
                            <a:latin typeface="Cambria Math" panose="02040503050406030204" pitchFamily="18" charset="0"/>
                          </a:rPr>
                          <m:t>𝐻</m:t>
                        </m:r>
                      </m:e>
                      <m:sub>
                        <m:r>
                          <a:rPr lang="es-ES" sz="3600" b="0" i="1" smtClean="0">
                            <a:latin typeface="Cambria Math" panose="02040503050406030204" pitchFamily="18" charset="0"/>
                          </a:rPr>
                          <m:t>3</m:t>
                        </m:r>
                      </m:sub>
                    </m:sSub>
                  </m:oMath>
                </a14:m>
                <a:endParaRPr lang="fr-FR" sz="3600" dirty="0"/>
              </a:p>
            </p:txBody>
          </p:sp>
        </mc:Choice>
        <mc:Fallback xmlns="">
          <p:sp>
            <p:nvSpPr>
              <p:cNvPr id="2" name="Título 1"/>
              <p:cNvSpPr>
                <a:spLocks noGrp="1" noRot="1" noChangeAspect="1" noMove="1" noResize="1" noEditPoints="1" noAdjustHandles="1" noChangeArrowheads="1" noChangeShapeType="1" noTextEdit="1"/>
              </p:cNvSpPr>
              <p:nvPr>
                <p:ph type="title"/>
              </p:nvPr>
            </p:nvSpPr>
            <p:spPr>
              <a:blipFill rotWithShape="0">
                <a:blip r:embed="rId2"/>
                <a:stretch>
                  <a:fillRect l="-2319" b="-5556"/>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3" name="Marcador de contenido 2"/>
              <p:cNvSpPr>
                <a:spLocks noGrp="1"/>
              </p:cNvSpPr>
              <p:nvPr>
                <p:ph sz="quarter" idx="1"/>
              </p:nvPr>
            </p:nvSpPr>
            <p:spPr>
              <a:xfrm>
                <a:off x="6084168" y="1600200"/>
                <a:ext cx="2681880" cy="2116832"/>
              </a:xfrm>
            </p:spPr>
            <p:txBody>
              <a:bodyPr>
                <a:noAutofit/>
              </a:bodyPr>
              <a:lstStyle/>
              <a:p>
                <a:pPr marL="0" indent="0" algn="just">
                  <a:buNone/>
                </a:pPr>
                <a:r>
                  <a:rPr lang="fr-FR" sz="1500" dirty="0" smtClean="0"/>
                  <a:t>Après la condition </a:t>
                </a:r>
                <a14:m>
                  <m:oMath xmlns:m="http://schemas.openxmlformats.org/officeDocument/2006/math">
                    <m:sSub>
                      <m:sSubPr>
                        <m:ctrlPr>
                          <a:rPr lang="es-ES" sz="1500" i="1">
                            <a:latin typeface="Cambria Math" panose="02040503050406030204" pitchFamily="18" charset="0"/>
                          </a:rPr>
                        </m:ctrlPr>
                      </m:sSubPr>
                      <m:e>
                        <m:r>
                          <a:rPr lang="es-ES" sz="1500" i="1">
                            <a:latin typeface="Cambria Math" panose="02040503050406030204" pitchFamily="18" charset="0"/>
                          </a:rPr>
                          <m:t>   </m:t>
                        </m:r>
                        <m:r>
                          <a:rPr lang="fr-FR" sz="1500" i="1">
                            <a:latin typeface="Cambria Math" panose="02040503050406030204" pitchFamily="18" charset="0"/>
                          </a:rPr>
                          <m:t>∆</m:t>
                        </m:r>
                        <m:r>
                          <a:rPr lang="fr-FR" sz="1500" i="1">
                            <a:latin typeface="Cambria Math" panose="02040503050406030204" pitchFamily="18" charset="0"/>
                          </a:rPr>
                          <m:t>𝑅</m:t>
                        </m:r>
                      </m:e>
                      <m:sub>
                        <m:r>
                          <a:rPr lang="fr-FR" sz="1500" i="1">
                            <a:latin typeface="Cambria Math" panose="02040503050406030204" pitchFamily="18" charset="0"/>
                          </a:rPr>
                          <m:t>𝑗𝑒𝑡</m:t>
                        </m:r>
                        <m:r>
                          <a:rPr lang="fr-FR" sz="1500" i="1">
                            <a:latin typeface="Cambria Math" panose="02040503050406030204" pitchFamily="18" charset="0"/>
                          </a:rPr>
                          <m:t>−</m:t>
                        </m:r>
                        <m:r>
                          <a:rPr lang="fr-FR" sz="1500" i="1">
                            <a:latin typeface="Cambria Math" panose="02040503050406030204" pitchFamily="18" charset="0"/>
                          </a:rPr>
                          <m:t>𝑞𝑢𝑎𝑟𝑘</m:t>
                        </m:r>
                      </m:sub>
                    </m:sSub>
                    <m:r>
                      <a:rPr lang="fr-FR" sz="1500" i="1">
                        <a:latin typeface="Cambria Math" panose="02040503050406030204" pitchFamily="18" charset="0"/>
                      </a:rPr>
                      <m:t>&lt;0.2</m:t>
                    </m:r>
                  </m:oMath>
                </a14:m>
                <a:r>
                  <a:rPr lang="es-ES" sz="1500" dirty="0">
                    <a:latin typeface="LM Roman 10" panose="00000500000000000000" pitchFamily="50" charset="0"/>
                    <a:ea typeface="Cambria" panose="02040503050406030204" pitchFamily="18" charset="0"/>
                    <a:cs typeface="Times New Roman" panose="02020603050405020304" pitchFamily="18" charset="0"/>
                  </a:rPr>
                  <a:t> </a:t>
                </a:r>
                <a:r>
                  <a:rPr lang="fr-FR" sz="1500" dirty="0" smtClean="0"/>
                  <a:t> on reconstruit tous les vrai b-jets, on voit qu’on a perdu le continuum dû aux mauvaises combinaison entre vrai-faux et faux-faux b-jets.</a:t>
                </a:r>
              </a:p>
              <a:p>
                <a:pPr marL="0" indent="0" algn="just">
                  <a:buNone/>
                </a:pPr>
                <a:r>
                  <a:rPr lang="fr-FR" sz="1500" dirty="0" smtClean="0"/>
                  <a:t>On les reconstruits aussi en demandant qu’ils proviennent de la même particule mère.</a:t>
                </a:r>
              </a:p>
            </p:txBody>
          </p:sp>
        </mc:Choice>
        <mc:Fallback>
          <p:sp>
            <p:nvSpPr>
              <p:cNvPr id="3" name="Marcador de contenido 2"/>
              <p:cNvSpPr>
                <a:spLocks noGrp="1" noRot="1" noChangeAspect="1" noMove="1" noResize="1" noEditPoints="1" noAdjustHandles="1" noChangeArrowheads="1" noChangeShapeType="1" noTextEdit="1"/>
              </p:cNvSpPr>
              <p:nvPr>
                <p:ph sz="quarter" idx="1"/>
              </p:nvPr>
            </p:nvSpPr>
            <p:spPr>
              <a:xfrm>
                <a:off x="6084168" y="1600200"/>
                <a:ext cx="2681880" cy="2116832"/>
              </a:xfrm>
              <a:blipFill rotWithShape="0">
                <a:blip r:embed="rId3"/>
                <a:stretch>
                  <a:fillRect l="-909" t="-865" r="-909" b="-20749"/>
                </a:stretch>
              </a:blipFill>
            </p:spPr>
            <p:txBody>
              <a:bodyPr/>
              <a:lstStyle/>
              <a:p>
                <a:r>
                  <a:rPr lang="es-ES">
                    <a:noFill/>
                  </a:rPr>
                  <a:t> </a:t>
                </a:r>
              </a:p>
            </p:txBody>
          </p:sp>
        </mc:Fallback>
      </mc:AlternateContent>
      <p:pic>
        <p:nvPicPr>
          <p:cNvPr id="8" name="Imagen 7" descr="C:\Users\Salva\Desktop\TFM\H3deltaR.png"/>
          <p:cNvPicPr/>
          <p:nvPr/>
        </p:nvPicPr>
        <p:blipFill>
          <a:blip r:embed="rId4">
            <a:extLst>
              <a:ext uri="{28A0092B-C50C-407E-A947-70E740481C1C}">
                <a14:useLocalDpi xmlns:a14="http://schemas.microsoft.com/office/drawing/2010/main" val="0"/>
              </a:ext>
            </a:extLst>
          </a:blip>
          <a:srcRect/>
          <a:stretch>
            <a:fillRect/>
          </a:stretch>
        </p:blipFill>
        <p:spPr bwMode="auto">
          <a:xfrm>
            <a:off x="467544" y="1600200"/>
            <a:ext cx="5400600" cy="2243379"/>
          </a:xfrm>
          <a:prstGeom prst="rect">
            <a:avLst/>
          </a:prstGeom>
          <a:noFill/>
          <a:ln>
            <a:noFill/>
          </a:ln>
        </p:spPr>
      </p:pic>
      <p:pic>
        <p:nvPicPr>
          <p:cNvPr id="4" name="Imagen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9676" y="3932156"/>
            <a:ext cx="4804491" cy="2746120"/>
          </a:xfrm>
          <a:prstGeom prst="rect">
            <a:avLst/>
          </a:prstGeom>
        </p:spPr>
      </p:pic>
      <mc:AlternateContent xmlns:mc="http://schemas.openxmlformats.org/markup-compatibility/2006" xmlns:a14="http://schemas.microsoft.com/office/drawing/2010/main">
        <mc:Choice Requires="a14">
          <p:sp>
            <p:nvSpPr>
              <p:cNvPr id="6" name="Rectángulo 5"/>
              <p:cNvSpPr/>
              <p:nvPr/>
            </p:nvSpPr>
            <p:spPr>
              <a:xfrm>
                <a:off x="6084167" y="4098032"/>
                <a:ext cx="3031898" cy="1042208"/>
              </a:xfrm>
              <a:prstGeom prst="rect">
                <a:avLst/>
              </a:prstGeom>
              <a:solidFill>
                <a:schemeClr val="accent2"/>
              </a:solidFill>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fr-FR" sz="1400" dirty="0" smtClean="0">
                    <a:latin typeface="+mj-lt"/>
                    <a:ea typeface="MS Mincho" panose="02020609040205080304" pitchFamily="49" charset="-128"/>
                    <a:cs typeface="Times New Roman" panose="02020603050405020304" pitchFamily="18" charset="0"/>
                  </a:rPr>
                  <a:t>Avec un ajustement gaussien </a:t>
                </a:r>
                <a:endParaRPr lang="es-ES" sz="1400" i="1" dirty="0" smtClean="0">
                  <a:effectLst/>
                  <a:latin typeface="+mj-lt"/>
                  <a:ea typeface="MS Mincho" panose="02020609040205080304" pitchFamily="49" charset="-128"/>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r>
                        <a:rPr lang="fr-FR" sz="1200" i="1">
                          <a:effectLst/>
                          <a:latin typeface="Cambria Math" panose="02040503050406030204" pitchFamily="18" charset="0"/>
                          <a:ea typeface="MS Mincho" panose="02020609040205080304" pitchFamily="49" charset="-128"/>
                          <a:cs typeface="Times New Roman" panose="02020603050405020304" pitchFamily="18" charset="0"/>
                        </a:rPr>
                        <m:t>𝑀</m:t>
                      </m:r>
                      <m:d>
                        <m:dPr>
                          <m:ctrlPr>
                            <a:rPr lang="es-ES" sz="1200" i="1">
                              <a:effectLst/>
                              <a:latin typeface="Cambria Math" panose="02040503050406030204" pitchFamily="18" charset="0"/>
                              <a:ea typeface="MS Mincho" panose="02020609040205080304" pitchFamily="49" charset="-128"/>
                            </a:rPr>
                          </m:ctrlPr>
                        </m:dPr>
                        <m:e>
                          <m:sSub>
                            <m:sSubPr>
                              <m:ctrlPr>
                                <a:rPr lang="es-ES" sz="1200" i="1">
                                  <a:effectLst/>
                                  <a:latin typeface="Cambria Math" panose="02040503050406030204" pitchFamily="18" charset="0"/>
                                  <a:ea typeface="MS Mincho" panose="02020609040205080304" pitchFamily="49" charset="-128"/>
                                </a:rPr>
                              </m:ctrlPr>
                            </m:sSubPr>
                            <m:e>
                              <m:r>
                                <a:rPr lang="fr-FR" sz="1200" i="1">
                                  <a:effectLst/>
                                  <a:latin typeface="Cambria Math" panose="02040503050406030204" pitchFamily="18" charset="0"/>
                                  <a:ea typeface="MS Mincho" panose="02020609040205080304" pitchFamily="49" charset="-128"/>
                                  <a:cs typeface="Times New Roman" panose="02020603050405020304" pitchFamily="18" charset="0"/>
                                </a:rPr>
                                <m:t>𝐻</m:t>
                              </m:r>
                            </m:e>
                            <m:sub>
                              <m:r>
                                <a:rPr lang="fr-FR" sz="1200" i="1">
                                  <a:effectLst/>
                                  <a:latin typeface="Cambria Math" panose="02040503050406030204" pitchFamily="18" charset="0"/>
                                  <a:ea typeface="MS Mincho" panose="02020609040205080304" pitchFamily="49" charset="-128"/>
                                  <a:cs typeface="Times New Roman" panose="02020603050405020304" pitchFamily="18" charset="0"/>
                                </a:rPr>
                                <m:t>2</m:t>
                              </m:r>
                            </m:sub>
                          </m:sSub>
                        </m:e>
                      </m:d>
                      <m:r>
                        <a:rPr lang="fr-FR" sz="1200" i="1">
                          <a:effectLst/>
                          <a:latin typeface="Cambria Math" panose="02040503050406030204" pitchFamily="18" charset="0"/>
                          <a:ea typeface="MS Mincho" panose="02020609040205080304" pitchFamily="49" charset="-128"/>
                          <a:cs typeface="Times New Roman" panose="02020603050405020304" pitchFamily="18" charset="0"/>
                        </a:rPr>
                        <m:t>=123.9±1.1 </m:t>
                      </m:r>
                      <m:r>
                        <a:rPr lang="fr-FR" sz="1200" i="1">
                          <a:effectLst/>
                          <a:latin typeface="Cambria Math" panose="02040503050406030204" pitchFamily="18" charset="0"/>
                          <a:ea typeface="MS Mincho" panose="02020609040205080304" pitchFamily="49" charset="-128"/>
                          <a:cs typeface="Times New Roman" panose="02020603050405020304" pitchFamily="18" charset="0"/>
                        </a:rPr>
                        <m:t>𝐺𝑒𝑉</m:t>
                      </m:r>
                      <m:r>
                        <a:rPr lang="fr-FR" sz="1200" i="1">
                          <a:effectLst/>
                          <a:latin typeface="Cambria Math" panose="02040503050406030204" pitchFamily="18" charset="0"/>
                          <a:ea typeface="MS Mincho" panose="02020609040205080304" pitchFamily="49" charset="-128"/>
                          <a:cs typeface="Times New Roman" panose="02020603050405020304" pitchFamily="18" charset="0"/>
                        </a:rPr>
                        <m:t>,</m:t>
                      </m:r>
                    </m:oMath>
                  </m:oMathPara>
                </a14:m>
                <a:endParaRPr lang="es-ES" sz="1200" i="1" dirty="0" smtClean="0">
                  <a:effectLst/>
                  <a:latin typeface="+mj-lt"/>
                  <a:ea typeface="MS Mincho" panose="02020609040205080304" pitchFamily="49" charset="-128"/>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r>
                        <a:rPr lang="fr-FR" sz="1200" i="1">
                          <a:effectLst/>
                          <a:latin typeface="Cambria Math" panose="02040503050406030204" pitchFamily="18" charset="0"/>
                          <a:ea typeface="MS Mincho" panose="02020609040205080304" pitchFamily="49" charset="-128"/>
                          <a:cs typeface="Times New Roman" panose="02020603050405020304" pitchFamily="18" charset="0"/>
                        </a:rPr>
                        <m:t>𝑀</m:t>
                      </m:r>
                      <m:d>
                        <m:dPr>
                          <m:ctrlPr>
                            <a:rPr lang="es-ES" sz="1200" i="1">
                              <a:effectLst/>
                              <a:latin typeface="Cambria Math" panose="02040503050406030204" pitchFamily="18" charset="0"/>
                              <a:ea typeface="MS Mincho" panose="02020609040205080304" pitchFamily="49" charset="-128"/>
                            </a:rPr>
                          </m:ctrlPr>
                        </m:dPr>
                        <m:e>
                          <m:sSub>
                            <m:sSubPr>
                              <m:ctrlPr>
                                <a:rPr lang="es-ES" sz="1200" i="1">
                                  <a:effectLst/>
                                  <a:latin typeface="Cambria Math" panose="02040503050406030204" pitchFamily="18" charset="0"/>
                                  <a:ea typeface="MS Mincho" panose="02020609040205080304" pitchFamily="49" charset="-128"/>
                                </a:rPr>
                              </m:ctrlPr>
                            </m:sSubPr>
                            <m:e>
                              <m:r>
                                <a:rPr lang="fr-FR" sz="1200" i="1">
                                  <a:effectLst/>
                                  <a:latin typeface="Cambria Math" panose="02040503050406030204" pitchFamily="18" charset="0"/>
                                  <a:ea typeface="MS Mincho" panose="02020609040205080304" pitchFamily="49" charset="-128"/>
                                  <a:cs typeface="Times New Roman" panose="02020603050405020304" pitchFamily="18" charset="0"/>
                                </a:rPr>
                                <m:t>𝐻</m:t>
                              </m:r>
                            </m:e>
                            <m:sub>
                              <m:r>
                                <a:rPr lang="fr-FR" sz="1200" i="1">
                                  <a:effectLst/>
                                  <a:latin typeface="Cambria Math" panose="02040503050406030204" pitchFamily="18" charset="0"/>
                                  <a:ea typeface="MS Mincho" panose="02020609040205080304" pitchFamily="49" charset="-128"/>
                                  <a:cs typeface="Times New Roman" panose="02020603050405020304" pitchFamily="18" charset="0"/>
                                </a:rPr>
                                <m:t>1</m:t>
                              </m:r>
                            </m:sub>
                          </m:sSub>
                        </m:e>
                      </m:d>
                      <m:r>
                        <a:rPr lang="fr-FR" sz="1200" i="1">
                          <a:effectLst/>
                          <a:latin typeface="Cambria Math" panose="02040503050406030204" pitchFamily="18" charset="0"/>
                          <a:ea typeface="MS Mincho" panose="02020609040205080304" pitchFamily="49" charset="-128"/>
                          <a:cs typeface="Times New Roman" panose="02020603050405020304" pitchFamily="18" charset="0"/>
                        </a:rPr>
                        <m:t>=96.5±0.23 </m:t>
                      </m:r>
                      <m:r>
                        <a:rPr lang="fr-FR" sz="1200" i="1">
                          <a:effectLst/>
                          <a:latin typeface="Cambria Math" panose="02040503050406030204" pitchFamily="18" charset="0"/>
                          <a:ea typeface="MS Mincho" panose="02020609040205080304" pitchFamily="49" charset="-128"/>
                          <a:cs typeface="Times New Roman" panose="02020603050405020304" pitchFamily="18" charset="0"/>
                        </a:rPr>
                        <m:t>𝐺𝑒𝑉</m:t>
                      </m:r>
                      <m:r>
                        <a:rPr lang="fr-FR" sz="1200" i="1">
                          <a:effectLst/>
                          <a:latin typeface="Cambria Math" panose="02040503050406030204" pitchFamily="18" charset="0"/>
                          <a:ea typeface="MS Mincho" panose="02020609040205080304" pitchFamily="49" charset="-128"/>
                          <a:cs typeface="Times New Roman" panose="02020603050405020304" pitchFamily="18" charset="0"/>
                        </a:rPr>
                        <m:t>,  </m:t>
                      </m:r>
                      <m:r>
                        <a:rPr lang="fr-FR" sz="1200" i="1">
                          <a:effectLst/>
                          <a:latin typeface="Cambria Math" panose="02040503050406030204" pitchFamily="18" charset="0"/>
                          <a:ea typeface="MS Mincho" panose="02020609040205080304" pitchFamily="49" charset="-128"/>
                          <a:cs typeface="Times New Roman" panose="02020603050405020304" pitchFamily="18" charset="0"/>
                        </a:rPr>
                        <m:t>𝑀</m:t>
                      </m:r>
                      <m:d>
                        <m:dPr>
                          <m:ctrlPr>
                            <a:rPr lang="es-ES" sz="1200" i="1">
                              <a:effectLst/>
                              <a:latin typeface="Cambria Math" panose="02040503050406030204" pitchFamily="18" charset="0"/>
                              <a:ea typeface="MS Mincho" panose="02020609040205080304" pitchFamily="49" charset="-128"/>
                            </a:rPr>
                          </m:ctrlPr>
                        </m:dPr>
                        <m:e>
                          <m:sSub>
                            <m:sSubPr>
                              <m:ctrlPr>
                                <a:rPr lang="es-ES" sz="1200" i="1">
                                  <a:effectLst/>
                                  <a:latin typeface="Cambria Math" panose="02040503050406030204" pitchFamily="18" charset="0"/>
                                  <a:ea typeface="MS Mincho" panose="02020609040205080304" pitchFamily="49" charset="-128"/>
                                </a:rPr>
                              </m:ctrlPr>
                            </m:sSubPr>
                            <m:e>
                              <m:r>
                                <a:rPr lang="fr-FR" sz="1200" i="1">
                                  <a:effectLst/>
                                  <a:latin typeface="Cambria Math" panose="02040503050406030204" pitchFamily="18" charset="0"/>
                                  <a:ea typeface="MS Mincho" panose="02020609040205080304" pitchFamily="49" charset="-128"/>
                                  <a:cs typeface="Times New Roman" panose="02020603050405020304" pitchFamily="18" charset="0"/>
                                </a:rPr>
                                <m:t>𝐴</m:t>
                              </m:r>
                            </m:e>
                            <m:sub>
                              <m:r>
                                <a:rPr lang="fr-FR" sz="1200" i="1">
                                  <a:effectLst/>
                                  <a:latin typeface="Cambria Math" panose="02040503050406030204" pitchFamily="18" charset="0"/>
                                  <a:ea typeface="MS Mincho" panose="02020609040205080304" pitchFamily="49" charset="-128"/>
                                  <a:cs typeface="Times New Roman" panose="02020603050405020304" pitchFamily="18" charset="0"/>
                                </a:rPr>
                                <m:t>1</m:t>
                              </m:r>
                            </m:sub>
                          </m:sSub>
                        </m:e>
                      </m:d>
                      <m:r>
                        <a:rPr lang="fr-FR" sz="1200" i="1">
                          <a:effectLst/>
                          <a:latin typeface="Cambria Math" panose="02040503050406030204" pitchFamily="18" charset="0"/>
                          <a:ea typeface="MS Mincho" panose="02020609040205080304" pitchFamily="49" charset="-128"/>
                          <a:cs typeface="Times New Roman" panose="02020603050405020304" pitchFamily="18" charset="0"/>
                        </a:rPr>
                        <m:t>=107.6±0.32 </m:t>
                      </m:r>
                      <m:r>
                        <a:rPr lang="fr-FR" sz="1200" i="1">
                          <a:effectLst/>
                          <a:latin typeface="Cambria Math" panose="02040503050406030204" pitchFamily="18" charset="0"/>
                          <a:ea typeface="MS Mincho" panose="02020609040205080304" pitchFamily="49" charset="-128"/>
                          <a:cs typeface="Times New Roman" panose="02020603050405020304" pitchFamily="18" charset="0"/>
                        </a:rPr>
                        <m:t>𝐺𝑒𝑉</m:t>
                      </m:r>
                      <m:r>
                        <a:rPr lang="fr-FR" sz="1200" i="1">
                          <a:effectLst/>
                          <a:latin typeface="Cambria Math" panose="02040503050406030204" pitchFamily="18" charset="0"/>
                          <a:ea typeface="MS Mincho" panose="02020609040205080304" pitchFamily="49" charset="-128"/>
                          <a:cs typeface="Times New Roman" panose="02020603050405020304" pitchFamily="18" charset="0"/>
                        </a:rPr>
                        <m:t>,</m:t>
                      </m:r>
                    </m:oMath>
                  </m:oMathPara>
                </a14:m>
                <a:endParaRPr lang="es-ES" sz="1200" i="1" dirty="0" smtClean="0">
                  <a:effectLst/>
                  <a:latin typeface="+mj-lt"/>
                  <a:ea typeface="MS Mincho" panose="02020609040205080304" pitchFamily="49" charset="-128"/>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r>
                        <a:rPr lang="fr-FR" sz="1200" i="1">
                          <a:effectLst/>
                          <a:latin typeface="Cambria Math" panose="02040503050406030204" pitchFamily="18" charset="0"/>
                          <a:ea typeface="MS Mincho" panose="02020609040205080304" pitchFamily="49" charset="-128"/>
                          <a:cs typeface="Times New Roman" panose="02020603050405020304" pitchFamily="18" charset="0"/>
                        </a:rPr>
                        <m:t> </m:t>
                      </m:r>
                      <m:r>
                        <a:rPr lang="fr-FR" sz="1200" i="1">
                          <a:effectLst/>
                          <a:latin typeface="Cambria Math" panose="02040503050406030204" pitchFamily="18" charset="0"/>
                          <a:ea typeface="MS Mincho" panose="02020609040205080304" pitchFamily="49" charset="-128"/>
                          <a:cs typeface="Times New Roman" panose="02020603050405020304" pitchFamily="18" charset="0"/>
                        </a:rPr>
                        <m:t>𝑀</m:t>
                      </m:r>
                      <m:d>
                        <m:dPr>
                          <m:ctrlPr>
                            <a:rPr lang="es-ES" sz="1200" i="1">
                              <a:effectLst/>
                              <a:latin typeface="Cambria Math" panose="02040503050406030204" pitchFamily="18" charset="0"/>
                              <a:ea typeface="MS Mincho" panose="02020609040205080304" pitchFamily="49" charset="-128"/>
                            </a:rPr>
                          </m:ctrlPr>
                        </m:dPr>
                        <m:e>
                          <m:r>
                            <a:rPr lang="fr-FR" sz="1200" i="1">
                              <a:effectLst/>
                              <a:latin typeface="Cambria Math" panose="02040503050406030204" pitchFamily="18" charset="0"/>
                              <a:ea typeface="MS Mincho" panose="02020609040205080304" pitchFamily="49" charset="-128"/>
                              <a:cs typeface="Times New Roman" panose="02020603050405020304" pitchFamily="18" charset="0"/>
                            </a:rPr>
                            <m:t>𝑍</m:t>
                          </m:r>
                        </m:e>
                      </m:d>
                      <m:r>
                        <a:rPr lang="fr-FR" sz="1200" i="1">
                          <a:effectLst/>
                          <a:latin typeface="Cambria Math" panose="02040503050406030204" pitchFamily="18" charset="0"/>
                          <a:ea typeface="MS Mincho" panose="02020609040205080304" pitchFamily="49" charset="-128"/>
                          <a:cs typeface="Times New Roman" panose="02020603050405020304" pitchFamily="18" charset="0"/>
                        </a:rPr>
                        <m:t>=92.9±2.9 </m:t>
                      </m:r>
                      <m:r>
                        <a:rPr lang="fr-FR" sz="1200" i="1">
                          <a:effectLst/>
                          <a:latin typeface="Cambria Math" panose="02040503050406030204" pitchFamily="18" charset="0"/>
                          <a:ea typeface="MS Mincho" panose="02020609040205080304" pitchFamily="49" charset="-128"/>
                          <a:cs typeface="Times New Roman" panose="02020603050405020304" pitchFamily="18" charset="0"/>
                        </a:rPr>
                        <m:t>𝐺𝑒𝑉</m:t>
                      </m:r>
                    </m:oMath>
                  </m:oMathPara>
                </a14:m>
                <a:endParaRPr lang="es-ES" sz="1200" dirty="0">
                  <a:latin typeface="+mj-lt"/>
                </a:endParaRPr>
              </a:p>
            </p:txBody>
          </p:sp>
        </mc:Choice>
        <mc:Fallback xmlns="">
          <p:sp>
            <p:nvSpPr>
              <p:cNvPr id="6" name="Rectángulo 5"/>
              <p:cNvSpPr>
                <a:spLocks noRot="1" noChangeAspect="1" noMove="1" noResize="1" noEditPoints="1" noAdjustHandles="1" noChangeArrowheads="1" noChangeShapeType="1" noTextEdit="1"/>
              </p:cNvSpPr>
              <p:nvPr/>
            </p:nvSpPr>
            <p:spPr>
              <a:xfrm>
                <a:off x="6084167" y="4098032"/>
                <a:ext cx="3031898" cy="1042208"/>
              </a:xfrm>
              <a:prstGeom prst="rect">
                <a:avLst/>
              </a:prstGeom>
              <a:blipFill rotWithShape="0">
                <a:blip r:embed="rId6"/>
                <a:stretch>
                  <a:fillRect/>
                </a:stretch>
              </a:blipFill>
              <a:ln>
                <a:solidFill>
                  <a:schemeClr val="tx1"/>
                </a:solidFill>
              </a:ln>
              <a:effectLst>
                <a:outerShdw blurRad="107950" dist="12700" dir="5400000" algn="ctr">
                  <a:srgbClr val="000000"/>
                </a:outerShdw>
              </a:effectLst>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9" name="Rectángulo 8"/>
              <p:cNvSpPr/>
              <p:nvPr/>
            </p:nvSpPr>
            <p:spPr>
              <a:xfrm>
                <a:off x="6084167" y="5305216"/>
                <a:ext cx="3031897" cy="1015663"/>
              </a:xfrm>
              <a:prstGeom prst="rect">
                <a:avLst/>
              </a:prstGeom>
            </p:spPr>
            <p:txBody>
              <a:bodyPr wrap="square">
                <a:spAutoFit/>
              </a:bodyPr>
              <a:lstStyle/>
              <a:p>
                <a:pPr algn="just"/>
                <a:r>
                  <a:rPr lang="fr-FR" sz="1500" dirty="0" smtClean="0">
                    <a:latin typeface="+mj-lt"/>
                    <a:ea typeface="MS Mincho" panose="02020609040205080304" pitchFamily="49" charset="-128"/>
                    <a:cs typeface="Times New Roman" panose="02020603050405020304" pitchFamily="18" charset="0"/>
                  </a:rPr>
                  <a:t>Mais pour </a:t>
                </a:r>
                <a:r>
                  <a:rPr lang="fr-FR" sz="1500" dirty="0" smtClean="0">
                    <a:latin typeface="+mj-lt"/>
                    <a:ea typeface="MS Mincho" panose="02020609040205080304" pitchFamily="49" charset="-128"/>
                    <a:cs typeface="Times New Roman" panose="02020603050405020304" pitchFamily="18" charset="0"/>
                  </a:rPr>
                  <a:t>analyser </a:t>
                </a:r>
                <a:r>
                  <a:rPr lang="fr-FR" sz="1500" dirty="0" smtClean="0">
                    <a:latin typeface="+mj-lt"/>
                    <a:ea typeface="MS Mincho" panose="02020609040205080304" pitchFamily="49" charset="-128"/>
                    <a:cs typeface="Times New Roman" panose="02020603050405020304" pitchFamily="18" charset="0"/>
                  </a:rPr>
                  <a:t>des vrais données on ne peur pas faire ça…</a:t>
                </a:r>
              </a:p>
              <a:p>
                <a:pPr algn="just"/>
                <a:r>
                  <a:rPr lang="fr-FR" sz="1500" dirty="0" smtClean="0">
                    <a:latin typeface="+mj-lt"/>
                    <a:ea typeface="MS Mincho" panose="02020609040205080304" pitchFamily="49" charset="-128"/>
                    <a:cs typeface="Times New Roman" panose="02020603050405020304" pitchFamily="18" charset="0"/>
                  </a:rPr>
                  <a:t>On fait une coupure en la masse de </a:t>
                </a:r>
                <a14:m>
                  <m:oMath xmlns:m="http://schemas.openxmlformats.org/officeDocument/2006/math">
                    <m:r>
                      <a:rPr lang="es-ES" sz="1500" b="0" i="1" smtClean="0">
                        <a:latin typeface="Cambria Math" panose="02040503050406030204" pitchFamily="18" charset="0"/>
                        <a:ea typeface="MS Mincho" panose="02020609040205080304" pitchFamily="49" charset="-128"/>
                        <a:cs typeface="Times New Roman" panose="02020603050405020304" pitchFamily="18" charset="0"/>
                      </a:rPr>
                      <m:t>𝑍</m:t>
                    </m:r>
                  </m:oMath>
                </a14:m>
                <a:r>
                  <a:rPr lang="fr-FR" sz="1500" dirty="0" smtClean="0">
                    <a:latin typeface="+mj-lt"/>
                  </a:rPr>
                  <a:t> pour reconstruire les b-jets.</a:t>
                </a:r>
                <a:endParaRPr lang="fr-FR" sz="1500" dirty="0">
                  <a:latin typeface="+mj-lt"/>
                </a:endParaRPr>
              </a:p>
            </p:txBody>
          </p:sp>
        </mc:Choice>
        <mc:Fallback>
          <p:sp>
            <p:nvSpPr>
              <p:cNvPr id="9" name="Rectángulo 8"/>
              <p:cNvSpPr>
                <a:spLocks noRot="1" noChangeAspect="1" noMove="1" noResize="1" noEditPoints="1" noAdjustHandles="1" noChangeArrowheads="1" noChangeShapeType="1" noTextEdit="1"/>
              </p:cNvSpPr>
              <p:nvPr/>
            </p:nvSpPr>
            <p:spPr>
              <a:xfrm>
                <a:off x="6084167" y="5305216"/>
                <a:ext cx="3031897" cy="1015663"/>
              </a:xfrm>
              <a:prstGeom prst="rect">
                <a:avLst/>
              </a:prstGeom>
              <a:blipFill rotWithShape="0">
                <a:blip r:embed="rId7"/>
                <a:stretch>
                  <a:fillRect l="-805" t="-1198" r="-805" b="-598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graphicFrame>
            <p:nvGraphicFramePr>
              <p:cNvPr id="5" name="Tabla 4"/>
              <p:cNvGraphicFramePr>
                <a:graphicFrameLocks noGrp="1"/>
              </p:cNvGraphicFramePr>
              <p:nvPr>
                <p:extLst>
                  <p:ext uri="{D42A27DB-BD31-4B8C-83A1-F6EECF244321}">
                    <p14:modId xmlns:p14="http://schemas.microsoft.com/office/powerpoint/2010/main" val="974233469"/>
                  </p:ext>
                </p:extLst>
              </p:nvPr>
            </p:nvGraphicFramePr>
            <p:xfrm>
              <a:off x="0" y="3992456"/>
              <a:ext cx="2016224" cy="789432"/>
            </p:xfrm>
            <a:graphic>
              <a:graphicData uri="http://schemas.openxmlformats.org/drawingml/2006/table">
                <a:tbl>
                  <a:tblPr firstRow="1" firstCol="1" bandRow="1">
                    <a:tableStyleId>{5C22544A-7EE6-4342-B048-85BDC9FD1C3A}</a:tableStyleId>
                  </a:tblPr>
                  <a:tblGrid>
                    <a:gridCol w="2016224"/>
                  </a:tblGrid>
                  <a:tr h="250388">
                    <a:tc>
                      <a:txBody>
                        <a:bodyPr/>
                        <a:lstStyle/>
                        <a:p>
                          <a:pPr algn="just">
                            <a:spcBef>
                              <a:spcPts val="200"/>
                            </a:spcBef>
                            <a:spcAft>
                              <a:spcPts val="600"/>
                            </a:spcAft>
                          </a:pPr>
                          <a14:m>
                            <m:oMathPara xmlns:m="http://schemas.openxmlformats.org/officeDocument/2006/math">
                              <m:oMathParaPr>
                                <m:jc m:val="centerGroup"/>
                              </m:oMathParaPr>
                              <m:oMath xmlns:m="http://schemas.openxmlformats.org/officeDocument/2006/math">
                                <m:r>
                                  <a:rPr lang="fr-FR" sz="1200" smtClean="0">
                                    <a:solidFill>
                                      <a:schemeClr val="tx1"/>
                                    </a:solidFill>
                                    <a:effectLst/>
                                    <a:latin typeface="Cambria Math" panose="02040503050406030204" pitchFamily="18" charset="0"/>
                                  </a:rPr>
                                  <m:t>𝑔𝑔</m:t>
                                </m:r>
                                <m:r>
                                  <a:rPr lang="fr-FR" sz="1200" smtClean="0">
                                    <a:solidFill>
                                      <a:schemeClr val="tx1"/>
                                    </a:solidFill>
                                    <a:effectLst/>
                                    <a:latin typeface="Cambria Math" panose="02040503050406030204" pitchFamily="18" charset="0"/>
                                  </a:rPr>
                                  <m:t>→</m:t>
                                </m:r>
                                <m:sSub>
                                  <m:sSubPr>
                                    <m:ctrlPr>
                                      <a:rPr lang="es-ES" sz="1200" i="1">
                                        <a:solidFill>
                                          <a:schemeClr val="tx1"/>
                                        </a:solidFill>
                                        <a:effectLst/>
                                        <a:latin typeface="Cambria Math" panose="02040503050406030204" pitchFamily="18" charset="0"/>
                                      </a:rPr>
                                    </m:ctrlPr>
                                  </m:sSubPr>
                                  <m:e>
                                    <m:r>
                                      <a:rPr lang="fr-FR" sz="1200">
                                        <a:solidFill>
                                          <a:schemeClr val="tx1"/>
                                        </a:solidFill>
                                        <a:effectLst/>
                                        <a:latin typeface="Cambria Math" panose="02040503050406030204" pitchFamily="18" charset="0"/>
                                      </a:rPr>
                                      <m:t>𝐻</m:t>
                                    </m:r>
                                  </m:e>
                                  <m:sub>
                                    <m:r>
                                      <a:rPr lang="fr-FR" sz="1200">
                                        <a:solidFill>
                                          <a:schemeClr val="tx1"/>
                                        </a:solidFill>
                                        <a:effectLst/>
                                        <a:latin typeface="Cambria Math" panose="02040503050406030204" pitchFamily="18" charset="0"/>
                                      </a:rPr>
                                      <m:t>3</m:t>
                                    </m:r>
                                  </m:sub>
                                </m:sSub>
                                <m:r>
                                  <a:rPr lang="fr-FR" sz="1200">
                                    <a:solidFill>
                                      <a:schemeClr val="tx1"/>
                                    </a:solidFill>
                                    <a:effectLst/>
                                    <a:latin typeface="Cambria Math" panose="02040503050406030204" pitchFamily="18" charset="0"/>
                                  </a:rPr>
                                  <m:t>→</m:t>
                                </m:r>
                                <m:sSub>
                                  <m:sSubPr>
                                    <m:ctrlPr>
                                      <a:rPr lang="es-ES" sz="1200" i="1">
                                        <a:solidFill>
                                          <a:schemeClr val="tx1"/>
                                        </a:solidFill>
                                        <a:effectLst/>
                                        <a:latin typeface="Cambria Math" panose="02040503050406030204" pitchFamily="18" charset="0"/>
                                      </a:rPr>
                                    </m:ctrlPr>
                                  </m:sSubPr>
                                  <m:e>
                                    <m:r>
                                      <a:rPr lang="fr-FR" sz="1200">
                                        <a:solidFill>
                                          <a:schemeClr val="tx1"/>
                                        </a:solidFill>
                                        <a:effectLst/>
                                        <a:latin typeface="Cambria Math" panose="02040503050406030204" pitchFamily="18" charset="0"/>
                                      </a:rPr>
                                      <m:t>𝐴</m:t>
                                    </m:r>
                                  </m:e>
                                  <m:sub>
                                    <m:r>
                                      <a:rPr lang="fr-FR" sz="1200">
                                        <a:solidFill>
                                          <a:schemeClr val="tx1"/>
                                        </a:solidFill>
                                        <a:effectLst/>
                                        <a:latin typeface="Cambria Math" panose="02040503050406030204" pitchFamily="18" charset="0"/>
                                      </a:rPr>
                                      <m:t>1</m:t>
                                    </m:r>
                                  </m:sub>
                                </m:sSub>
                                <m:r>
                                  <a:rPr lang="fr-FR" sz="1200">
                                    <a:solidFill>
                                      <a:schemeClr val="tx1"/>
                                    </a:solidFill>
                                    <a:effectLst/>
                                    <a:latin typeface="Cambria Math" panose="02040503050406030204" pitchFamily="18" charset="0"/>
                                  </a:rPr>
                                  <m:t>𝑍</m:t>
                                </m:r>
                                <m:r>
                                  <a:rPr lang="fr-FR" sz="1200">
                                    <a:solidFill>
                                      <a:schemeClr val="tx1"/>
                                    </a:solidFill>
                                    <a:effectLst/>
                                    <a:latin typeface="Cambria Math" panose="02040503050406030204" pitchFamily="18" charset="0"/>
                                  </a:rPr>
                                  <m:t>→</m:t>
                                </m:r>
                                <m:r>
                                  <a:rPr lang="fr-FR" sz="1200">
                                    <a:solidFill>
                                      <a:schemeClr val="tx1"/>
                                    </a:solidFill>
                                    <a:effectLst/>
                                    <a:latin typeface="Cambria Math" panose="02040503050406030204" pitchFamily="18" charset="0"/>
                                  </a:rPr>
                                  <m:t>𝑏</m:t>
                                </m:r>
                                <m:acc>
                                  <m:accPr>
                                    <m:chr m:val="̅"/>
                                    <m:ctrlPr>
                                      <a:rPr lang="es-ES" sz="1200" i="1">
                                        <a:solidFill>
                                          <a:schemeClr val="tx1"/>
                                        </a:solidFill>
                                        <a:effectLst/>
                                        <a:latin typeface="Cambria Math" panose="02040503050406030204" pitchFamily="18" charset="0"/>
                                      </a:rPr>
                                    </m:ctrlPr>
                                  </m:accPr>
                                  <m:e>
                                    <m:r>
                                      <a:rPr lang="fr-FR" sz="1200">
                                        <a:solidFill>
                                          <a:schemeClr val="tx1"/>
                                        </a:solidFill>
                                        <a:effectLst/>
                                        <a:latin typeface="Cambria Math" panose="02040503050406030204" pitchFamily="18" charset="0"/>
                                      </a:rPr>
                                      <m:t>𝑏</m:t>
                                    </m:r>
                                  </m:e>
                                </m:acc>
                                <m:r>
                                  <a:rPr lang="fr-FR" sz="1200">
                                    <a:solidFill>
                                      <a:schemeClr val="tx1"/>
                                    </a:solidFill>
                                    <a:effectLst/>
                                    <a:latin typeface="Cambria Math" panose="02040503050406030204" pitchFamily="18" charset="0"/>
                                  </a:rPr>
                                  <m:t>𝑍</m:t>
                                </m:r>
                              </m:oMath>
                            </m:oMathPara>
                          </a14:m>
                          <a:endParaRPr lang="es-ES" sz="1200" dirty="0">
                            <a:solidFill>
                              <a:schemeClr val="tx1"/>
                            </a:solidFill>
                            <a:effectLst/>
                            <a:latin typeface="LM Roman 10" panose="00000500000000000000" pitchFamily="50" charset="0"/>
                            <a:ea typeface="Cambria" panose="02040503050406030204" pitchFamily="18" charset="0"/>
                            <a:cs typeface="Times New Roman" panose="02020603050405020304" pitchFamily="18" charset="0"/>
                          </a:endParaRPr>
                        </a:p>
                      </a:txBody>
                      <a:tcPr marL="54531" marR="54531" marT="0" marB="0">
                        <a:solidFill>
                          <a:srgbClr val="00B0F0"/>
                        </a:solidFill>
                      </a:tcPr>
                    </a:tc>
                  </a:tr>
                  <a:tr h="250388">
                    <a:tc>
                      <a:txBody>
                        <a:bodyPr/>
                        <a:lstStyle/>
                        <a:p>
                          <a:pPr algn="just">
                            <a:spcBef>
                              <a:spcPts val="200"/>
                            </a:spcBef>
                            <a:spcAft>
                              <a:spcPts val="600"/>
                            </a:spcAft>
                          </a:pPr>
                          <a14:m>
                            <m:oMathPara xmlns:m="http://schemas.openxmlformats.org/officeDocument/2006/math">
                              <m:oMathParaPr>
                                <m:jc m:val="centerGroup"/>
                              </m:oMathParaPr>
                              <m:oMath xmlns:m="http://schemas.openxmlformats.org/officeDocument/2006/math">
                                <m:r>
                                  <a:rPr lang="fr-FR" sz="1200" smtClean="0">
                                    <a:solidFill>
                                      <a:schemeClr val="tx1"/>
                                    </a:solidFill>
                                    <a:effectLst/>
                                    <a:latin typeface="Cambria Math" panose="02040503050406030204" pitchFamily="18" charset="0"/>
                                  </a:rPr>
                                  <m:t>𝑔𝑔</m:t>
                                </m:r>
                                <m:r>
                                  <a:rPr lang="fr-FR" sz="1200" smtClean="0">
                                    <a:solidFill>
                                      <a:schemeClr val="tx1"/>
                                    </a:solidFill>
                                    <a:effectLst/>
                                    <a:latin typeface="Cambria Math" panose="02040503050406030204" pitchFamily="18" charset="0"/>
                                  </a:rPr>
                                  <m:t>→</m:t>
                                </m:r>
                                <m:sSub>
                                  <m:sSubPr>
                                    <m:ctrlPr>
                                      <a:rPr lang="es-ES" sz="1200" i="1">
                                        <a:solidFill>
                                          <a:schemeClr val="tx1"/>
                                        </a:solidFill>
                                        <a:effectLst/>
                                        <a:latin typeface="Cambria Math" panose="02040503050406030204" pitchFamily="18" charset="0"/>
                                      </a:rPr>
                                    </m:ctrlPr>
                                  </m:sSubPr>
                                  <m:e>
                                    <m:r>
                                      <a:rPr lang="fr-FR" sz="1200">
                                        <a:solidFill>
                                          <a:schemeClr val="tx1"/>
                                        </a:solidFill>
                                        <a:effectLst/>
                                        <a:latin typeface="Cambria Math" panose="02040503050406030204" pitchFamily="18" charset="0"/>
                                      </a:rPr>
                                      <m:t>𝐻</m:t>
                                    </m:r>
                                  </m:e>
                                  <m:sub>
                                    <m:r>
                                      <a:rPr lang="fr-FR" sz="1200">
                                        <a:solidFill>
                                          <a:schemeClr val="tx1"/>
                                        </a:solidFill>
                                        <a:effectLst/>
                                        <a:latin typeface="Cambria Math" panose="02040503050406030204" pitchFamily="18" charset="0"/>
                                      </a:rPr>
                                      <m:t>3</m:t>
                                    </m:r>
                                  </m:sub>
                                </m:sSub>
                                <m:r>
                                  <a:rPr lang="fr-FR" sz="1200">
                                    <a:solidFill>
                                      <a:schemeClr val="tx1"/>
                                    </a:solidFill>
                                    <a:effectLst/>
                                    <a:latin typeface="Cambria Math" panose="02040503050406030204" pitchFamily="18" charset="0"/>
                                  </a:rPr>
                                  <m:t>→</m:t>
                                </m:r>
                                <m:sSub>
                                  <m:sSubPr>
                                    <m:ctrlPr>
                                      <a:rPr lang="es-ES" sz="1200" i="1">
                                        <a:solidFill>
                                          <a:schemeClr val="tx1"/>
                                        </a:solidFill>
                                        <a:effectLst/>
                                        <a:latin typeface="Cambria Math" panose="02040503050406030204" pitchFamily="18" charset="0"/>
                                      </a:rPr>
                                    </m:ctrlPr>
                                  </m:sSubPr>
                                  <m:e>
                                    <m:r>
                                      <a:rPr lang="fr-FR" sz="1200">
                                        <a:solidFill>
                                          <a:schemeClr val="tx1"/>
                                        </a:solidFill>
                                        <a:effectLst/>
                                        <a:latin typeface="Cambria Math" panose="02040503050406030204" pitchFamily="18" charset="0"/>
                                      </a:rPr>
                                      <m:t>𝐻</m:t>
                                    </m:r>
                                  </m:e>
                                  <m:sub>
                                    <m:r>
                                      <a:rPr lang="fr-FR" sz="1200">
                                        <a:solidFill>
                                          <a:schemeClr val="tx1"/>
                                        </a:solidFill>
                                        <a:effectLst/>
                                        <a:latin typeface="Cambria Math" panose="02040503050406030204" pitchFamily="18" charset="0"/>
                                      </a:rPr>
                                      <m:t>1</m:t>
                                    </m:r>
                                  </m:sub>
                                </m:sSub>
                                <m:sSub>
                                  <m:sSubPr>
                                    <m:ctrlPr>
                                      <a:rPr lang="es-ES" sz="1200" i="1">
                                        <a:solidFill>
                                          <a:schemeClr val="tx1"/>
                                        </a:solidFill>
                                        <a:effectLst/>
                                        <a:latin typeface="Cambria Math" panose="02040503050406030204" pitchFamily="18" charset="0"/>
                                      </a:rPr>
                                    </m:ctrlPr>
                                  </m:sSubPr>
                                  <m:e>
                                    <m:r>
                                      <a:rPr lang="fr-FR" sz="1200">
                                        <a:solidFill>
                                          <a:schemeClr val="tx1"/>
                                        </a:solidFill>
                                        <a:effectLst/>
                                        <a:latin typeface="Cambria Math" panose="02040503050406030204" pitchFamily="18" charset="0"/>
                                      </a:rPr>
                                      <m:t>𝐻</m:t>
                                    </m:r>
                                  </m:e>
                                  <m:sub>
                                    <m:r>
                                      <a:rPr lang="fr-FR" sz="1200">
                                        <a:solidFill>
                                          <a:schemeClr val="tx1"/>
                                        </a:solidFill>
                                        <a:effectLst/>
                                        <a:latin typeface="Cambria Math" panose="02040503050406030204" pitchFamily="18" charset="0"/>
                                      </a:rPr>
                                      <m:t>1</m:t>
                                    </m:r>
                                  </m:sub>
                                </m:sSub>
                                <m:r>
                                  <a:rPr lang="fr-FR" sz="1200">
                                    <a:solidFill>
                                      <a:schemeClr val="tx1"/>
                                    </a:solidFill>
                                    <a:effectLst/>
                                    <a:latin typeface="Cambria Math" panose="02040503050406030204" pitchFamily="18" charset="0"/>
                                  </a:rPr>
                                  <m:t>→ </m:t>
                                </m:r>
                                <m:r>
                                  <a:rPr lang="fr-FR" sz="1200">
                                    <a:solidFill>
                                      <a:schemeClr val="tx1"/>
                                    </a:solidFill>
                                    <a:effectLst/>
                                    <a:latin typeface="Cambria Math" panose="02040503050406030204" pitchFamily="18" charset="0"/>
                                  </a:rPr>
                                  <m:t>𝑏</m:t>
                                </m:r>
                                <m:acc>
                                  <m:accPr>
                                    <m:chr m:val="̅"/>
                                    <m:ctrlPr>
                                      <a:rPr lang="es-ES" sz="1200" i="1">
                                        <a:solidFill>
                                          <a:schemeClr val="tx1"/>
                                        </a:solidFill>
                                        <a:effectLst/>
                                        <a:latin typeface="Cambria Math" panose="02040503050406030204" pitchFamily="18" charset="0"/>
                                      </a:rPr>
                                    </m:ctrlPr>
                                  </m:accPr>
                                  <m:e>
                                    <m:r>
                                      <a:rPr lang="fr-FR" sz="1200">
                                        <a:solidFill>
                                          <a:schemeClr val="tx1"/>
                                        </a:solidFill>
                                        <a:effectLst/>
                                        <a:latin typeface="Cambria Math" panose="02040503050406030204" pitchFamily="18" charset="0"/>
                                      </a:rPr>
                                      <m:t>𝑏</m:t>
                                    </m:r>
                                  </m:e>
                                </m:acc>
                                <m:r>
                                  <a:rPr lang="fr-FR" sz="1200">
                                    <a:solidFill>
                                      <a:schemeClr val="tx1"/>
                                    </a:solidFill>
                                    <a:effectLst/>
                                    <a:latin typeface="Cambria Math" panose="02040503050406030204" pitchFamily="18" charset="0"/>
                                  </a:rPr>
                                  <m:t>𝑏</m:t>
                                </m:r>
                                <m:acc>
                                  <m:accPr>
                                    <m:chr m:val="̅"/>
                                    <m:ctrlPr>
                                      <a:rPr lang="es-ES" sz="1200" i="1">
                                        <a:solidFill>
                                          <a:schemeClr val="tx1"/>
                                        </a:solidFill>
                                        <a:effectLst/>
                                        <a:latin typeface="Cambria Math" panose="02040503050406030204" pitchFamily="18" charset="0"/>
                                      </a:rPr>
                                    </m:ctrlPr>
                                  </m:accPr>
                                  <m:e>
                                    <m:r>
                                      <a:rPr lang="fr-FR" sz="1200">
                                        <a:solidFill>
                                          <a:schemeClr val="tx1"/>
                                        </a:solidFill>
                                        <a:effectLst/>
                                        <a:latin typeface="Cambria Math" panose="02040503050406030204" pitchFamily="18" charset="0"/>
                                      </a:rPr>
                                      <m:t>𝑏</m:t>
                                    </m:r>
                                  </m:e>
                                </m:acc>
                              </m:oMath>
                            </m:oMathPara>
                          </a14:m>
                          <a:endParaRPr lang="es-ES" sz="1200">
                            <a:solidFill>
                              <a:schemeClr val="tx1"/>
                            </a:solidFill>
                            <a:effectLst/>
                            <a:latin typeface="LM Roman 10" panose="00000500000000000000" pitchFamily="50" charset="0"/>
                            <a:ea typeface="Cambria" panose="02040503050406030204" pitchFamily="18" charset="0"/>
                            <a:cs typeface="Times New Roman" panose="02020603050405020304" pitchFamily="18" charset="0"/>
                          </a:endParaRPr>
                        </a:p>
                      </a:txBody>
                      <a:tcPr marL="54531" marR="54531" marT="0" marB="0"/>
                    </a:tc>
                  </a:tr>
                  <a:tr h="250388">
                    <a:tc>
                      <a:txBody>
                        <a:bodyPr/>
                        <a:lstStyle/>
                        <a:p>
                          <a:pPr algn="just">
                            <a:spcBef>
                              <a:spcPts val="200"/>
                            </a:spcBef>
                            <a:spcAft>
                              <a:spcPts val="600"/>
                            </a:spcAft>
                          </a:pPr>
                          <a14:m>
                            <m:oMathPara xmlns:m="http://schemas.openxmlformats.org/officeDocument/2006/math">
                              <m:oMathParaPr>
                                <m:jc m:val="centerGroup"/>
                              </m:oMathParaPr>
                              <m:oMath xmlns:m="http://schemas.openxmlformats.org/officeDocument/2006/math">
                                <m:r>
                                  <a:rPr lang="fr-FR" sz="1200" smtClean="0">
                                    <a:solidFill>
                                      <a:schemeClr val="tx1"/>
                                    </a:solidFill>
                                    <a:effectLst/>
                                    <a:latin typeface="Cambria Math" panose="02040503050406030204" pitchFamily="18" charset="0"/>
                                  </a:rPr>
                                  <m:t>𝑔𝑔</m:t>
                                </m:r>
                                <m:r>
                                  <a:rPr lang="fr-FR" sz="1200" smtClean="0">
                                    <a:solidFill>
                                      <a:schemeClr val="tx1"/>
                                    </a:solidFill>
                                    <a:effectLst/>
                                    <a:latin typeface="Cambria Math" panose="02040503050406030204" pitchFamily="18" charset="0"/>
                                  </a:rPr>
                                  <m:t>→</m:t>
                                </m:r>
                                <m:sSub>
                                  <m:sSubPr>
                                    <m:ctrlPr>
                                      <a:rPr lang="es-ES" sz="1200" i="1">
                                        <a:solidFill>
                                          <a:schemeClr val="tx1"/>
                                        </a:solidFill>
                                        <a:effectLst/>
                                        <a:latin typeface="Cambria Math" panose="02040503050406030204" pitchFamily="18" charset="0"/>
                                      </a:rPr>
                                    </m:ctrlPr>
                                  </m:sSubPr>
                                  <m:e>
                                    <m:r>
                                      <a:rPr lang="fr-FR" sz="1200">
                                        <a:solidFill>
                                          <a:schemeClr val="tx1"/>
                                        </a:solidFill>
                                        <a:effectLst/>
                                        <a:latin typeface="Cambria Math" panose="02040503050406030204" pitchFamily="18" charset="0"/>
                                      </a:rPr>
                                      <m:t>𝐻</m:t>
                                    </m:r>
                                  </m:e>
                                  <m:sub>
                                    <m:r>
                                      <a:rPr lang="fr-FR" sz="1200">
                                        <a:solidFill>
                                          <a:schemeClr val="tx1"/>
                                        </a:solidFill>
                                        <a:effectLst/>
                                        <a:latin typeface="Cambria Math" panose="02040503050406030204" pitchFamily="18" charset="0"/>
                                      </a:rPr>
                                      <m:t>3</m:t>
                                    </m:r>
                                  </m:sub>
                                </m:sSub>
                                <m:r>
                                  <a:rPr lang="fr-FR" sz="1200">
                                    <a:solidFill>
                                      <a:schemeClr val="tx1"/>
                                    </a:solidFill>
                                    <a:effectLst/>
                                    <a:latin typeface="Cambria Math" panose="02040503050406030204" pitchFamily="18" charset="0"/>
                                  </a:rPr>
                                  <m:t>→</m:t>
                                </m:r>
                                <m:sSub>
                                  <m:sSubPr>
                                    <m:ctrlPr>
                                      <a:rPr lang="es-ES" sz="1200" i="1">
                                        <a:solidFill>
                                          <a:schemeClr val="tx1"/>
                                        </a:solidFill>
                                        <a:effectLst/>
                                        <a:latin typeface="Cambria Math" panose="02040503050406030204" pitchFamily="18" charset="0"/>
                                      </a:rPr>
                                    </m:ctrlPr>
                                  </m:sSubPr>
                                  <m:e>
                                    <m:r>
                                      <a:rPr lang="fr-FR" sz="1200">
                                        <a:solidFill>
                                          <a:schemeClr val="tx1"/>
                                        </a:solidFill>
                                        <a:effectLst/>
                                        <a:latin typeface="Cambria Math" panose="02040503050406030204" pitchFamily="18" charset="0"/>
                                      </a:rPr>
                                      <m:t>𝐻</m:t>
                                    </m:r>
                                  </m:e>
                                  <m:sub>
                                    <m:r>
                                      <a:rPr lang="fr-FR" sz="1200">
                                        <a:solidFill>
                                          <a:schemeClr val="tx1"/>
                                        </a:solidFill>
                                        <a:effectLst/>
                                        <a:latin typeface="Cambria Math" panose="02040503050406030204" pitchFamily="18" charset="0"/>
                                      </a:rPr>
                                      <m:t>1</m:t>
                                    </m:r>
                                  </m:sub>
                                </m:sSub>
                                <m:sSub>
                                  <m:sSubPr>
                                    <m:ctrlPr>
                                      <a:rPr lang="es-ES" sz="1200" i="1">
                                        <a:solidFill>
                                          <a:schemeClr val="tx1"/>
                                        </a:solidFill>
                                        <a:effectLst/>
                                        <a:latin typeface="Cambria Math" panose="02040503050406030204" pitchFamily="18" charset="0"/>
                                      </a:rPr>
                                    </m:ctrlPr>
                                  </m:sSubPr>
                                  <m:e>
                                    <m:r>
                                      <a:rPr lang="fr-FR" sz="1200">
                                        <a:solidFill>
                                          <a:schemeClr val="tx1"/>
                                        </a:solidFill>
                                        <a:effectLst/>
                                        <a:latin typeface="Cambria Math" panose="02040503050406030204" pitchFamily="18" charset="0"/>
                                      </a:rPr>
                                      <m:t>𝐻</m:t>
                                    </m:r>
                                  </m:e>
                                  <m:sub>
                                    <m:r>
                                      <a:rPr lang="fr-FR" sz="1200">
                                        <a:solidFill>
                                          <a:schemeClr val="tx1"/>
                                        </a:solidFill>
                                        <a:effectLst/>
                                        <a:latin typeface="Cambria Math" panose="02040503050406030204" pitchFamily="18" charset="0"/>
                                      </a:rPr>
                                      <m:t>2</m:t>
                                    </m:r>
                                  </m:sub>
                                </m:sSub>
                                <m:r>
                                  <a:rPr lang="fr-FR" sz="1200">
                                    <a:solidFill>
                                      <a:schemeClr val="tx1"/>
                                    </a:solidFill>
                                    <a:effectLst/>
                                    <a:latin typeface="Cambria Math" panose="02040503050406030204" pitchFamily="18" charset="0"/>
                                  </a:rPr>
                                  <m:t>→ </m:t>
                                </m:r>
                                <m:r>
                                  <a:rPr lang="fr-FR" sz="1200">
                                    <a:solidFill>
                                      <a:schemeClr val="tx1"/>
                                    </a:solidFill>
                                    <a:effectLst/>
                                    <a:latin typeface="Cambria Math" panose="02040503050406030204" pitchFamily="18" charset="0"/>
                                  </a:rPr>
                                  <m:t>𝑏</m:t>
                                </m:r>
                                <m:acc>
                                  <m:accPr>
                                    <m:chr m:val="̅"/>
                                    <m:ctrlPr>
                                      <a:rPr lang="es-ES" sz="1200" i="1">
                                        <a:solidFill>
                                          <a:schemeClr val="tx1"/>
                                        </a:solidFill>
                                        <a:effectLst/>
                                        <a:latin typeface="Cambria Math" panose="02040503050406030204" pitchFamily="18" charset="0"/>
                                      </a:rPr>
                                    </m:ctrlPr>
                                  </m:accPr>
                                  <m:e>
                                    <m:r>
                                      <a:rPr lang="fr-FR" sz="1200">
                                        <a:solidFill>
                                          <a:schemeClr val="tx1"/>
                                        </a:solidFill>
                                        <a:effectLst/>
                                        <a:latin typeface="Cambria Math" panose="02040503050406030204" pitchFamily="18" charset="0"/>
                                      </a:rPr>
                                      <m:t>𝑏</m:t>
                                    </m:r>
                                  </m:e>
                                </m:acc>
                                <m:r>
                                  <a:rPr lang="fr-FR" sz="1200">
                                    <a:solidFill>
                                      <a:schemeClr val="tx1"/>
                                    </a:solidFill>
                                    <a:effectLst/>
                                    <a:latin typeface="Cambria Math" panose="02040503050406030204" pitchFamily="18" charset="0"/>
                                  </a:rPr>
                                  <m:t>𝑏</m:t>
                                </m:r>
                                <m:acc>
                                  <m:accPr>
                                    <m:chr m:val="̅"/>
                                    <m:ctrlPr>
                                      <a:rPr lang="es-ES" sz="1200" i="1">
                                        <a:solidFill>
                                          <a:schemeClr val="tx1"/>
                                        </a:solidFill>
                                        <a:effectLst/>
                                        <a:latin typeface="Cambria Math" panose="02040503050406030204" pitchFamily="18" charset="0"/>
                                      </a:rPr>
                                    </m:ctrlPr>
                                  </m:accPr>
                                  <m:e>
                                    <m:r>
                                      <a:rPr lang="fr-FR" sz="1200">
                                        <a:solidFill>
                                          <a:schemeClr val="tx1"/>
                                        </a:solidFill>
                                        <a:effectLst/>
                                        <a:latin typeface="Cambria Math" panose="02040503050406030204" pitchFamily="18" charset="0"/>
                                      </a:rPr>
                                      <m:t>𝑏</m:t>
                                    </m:r>
                                  </m:e>
                                </m:acc>
                              </m:oMath>
                            </m:oMathPara>
                          </a14:m>
                          <a:endParaRPr lang="es-ES" sz="1200" dirty="0">
                            <a:solidFill>
                              <a:schemeClr val="tx1"/>
                            </a:solidFill>
                            <a:effectLst/>
                            <a:latin typeface="LM Roman 10" panose="00000500000000000000" pitchFamily="50" charset="0"/>
                            <a:ea typeface="Cambria" panose="02040503050406030204" pitchFamily="18" charset="0"/>
                            <a:cs typeface="Times New Roman" panose="02020603050405020304" pitchFamily="18" charset="0"/>
                          </a:endParaRPr>
                        </a:p>
                      </a:txBody>
                      <a:tcPr marL="54531" marR="54531" marT="0" marB="0"/>
                    </a:tc>
                  </a:tr>
                </a:tbl>
              </a:graphicData>
            </a:graphic>
          </p:graphicFrame>
        </mc:Choice>
        <mc:Fallback xmlns="">
          <p:graphicFrame>
            <p:nvGraphicFramePr>
              <p:cNvPr id="5" name="Tabla 4"/>
              <p:cNvGraphicFramePr>
                <a:graphicFrameLocks noGrp="1"/>
              </p:cNvGraphicFramePr>
              <p:nvPr>
                <p:extLst>
                  <p:ext uri="{D42A27DB-BD31-4B8C-83A1-F6EECF244321}">
                    <p14:modId xmlns:p14="http://schemas.microsoft.com/office/powerpoint/2010/main" val="974233469"/>
                  </p:ext>
                </p:extLst>
              </p:nvPr>
            </p:nvGraphicFramePr>
            <p:xfrm>
              <a:off x="0" y="3992456"/>
              <a:ext cx="2016224" cy="789432"/>
            </p:xfrm>
            <a:graphic>
              <a:graphicData uri="http://schemas.openxmlformats.org/drawingml/2006/table">
                <a:tbl>
                  <a:tblPr firstRow="1" firstCol="1" bandRow="1">
                    <a:tableStyleId>{5C22544A-7EE6-4342-B048-85BDC9FD1C3A}</a:tableStyleId>
                  </a:tblPr>
                  <a:tblGrid>
                    <a:gridCol w="2016224"/>
                  </a:tblGrid>
                  <a:tr h="263144">
                    <a:tc>
                      <a:txBody>
                        <a:bodyPr/>
                        <a:lstStyle/>
                        <a:p>
                          <a:endParaRPr lang="es-ES"/>
                        </a:p>
                      </a:txBody>
                      <a:tcPr marL="54531" marR="54531" marT="0" marB="0">
                        <a:blipFill rotWithShape="0">
                          <a:blip r:embed="rId8"/>
                          <a:stretch>
                            <a:fillRect l="-604" t="-2273" r="-1208" b="-202273"/>
                          </a:stretch>
                        </a:blipFill>
                      </a:tcPr>
                    </a:tc>
                  </a:tr>
                  <a:tr h="263144">
                    <a:tc>
                      <a:txBody>
                        <a:bodyPr/>
                        <a:lstStyle/>
                        <a:p>
                          <a:endParaRPr lang="es-ES"/>
                        </a:p>
                      </a:txBody>
                      <a:tcPr marL="54531" marR="54531" marT="0" marB="0">
                        <a:blipFill rotWithShape="0">
                          <a:blip r:embed="rId8"/>
                          <a:stretch>
                            <a:fillRect l="-604" t="-104651" r="-1208" b="-106977"/>
                          </a:stretch>
                        </a:blipFill>
                      </a:tcPr>
                    </a:tc>
                  </a:tr>
                  <a:tr h="263144">
                    <a:tc>
                      <a:txBody>
                        <a:bodyPr/>
                        <a:lstStyle/>
                        <a:p>
                          <a:endParaRPr lang="es-ES"/>
                        </a:p>
                      </a:txBody>
                      <a:tcPr marL="54531" marR="54531" marT="0" marB="0">
                        <a:blipFill rotWithShape="0">
                          <a:blip r:embed="rId8"/>
                          <a:stretch>
                            <a:fillRect l="-604" t="-200000" r="-1208" b="-4545"/>
                          </a:stretch>
                        </a:blipFill>
                      </a:tcPr>
                    </a:tc>
                  </a:tr>
                </a:tbl>
              </a:graphicData>
            </a:graphic>
          </p:graphicFrame>
        </mc:Fallback>
      </mc:AlternateContent>
      <p:sp>
        <p:nvSpPr>
          <p:cNvPr id="7" name="Marcador de número de diapositiva 6"/>
          <p:cNvSpPr>
            <a:spLocks noGrp="1"/>
          </p:cNvSpPr>
          <p:nvPr>
            <p:ph type="sldNum" sz="quarter" idx="12"/>
          </p:nvPr>
        </p:nvSpPr>
        <p:spPr/>
        <p:txBody>
          <a:bodyPr>
            <a:normAutofit fontScale="85000" lnSpcReduction="20000"/>
          </a:bodyPr>
          <a:lstStyle/>
          <a:p>
            <a:fld id="{1AD93096-5B34-4342-9326-69289CEAE4C2}" type="slidenum">
              <a:rPr lang="en-US" smtClean="0"/>
              <a:pPr/>
              <a:t>14</a:t>
            </a:fld>
            <a:endParaRPr lang="en-US" dirty="0">
              <a:solidFill>
                <a:srgbClr val="FFFFFF"/>
              </a:solidFill>
            </a:endParaRPr>
          </a:p>
        </p:txBody>
      </p:sp>
      <p:sp>
        <p:nvSpPr>
          <p:cNvPr id="10" name="Marcador de contenido 2"/>
          <p:cNvSpPr txBox="1">
            <a:spLocks/>
          </p:cNvSpPr>
          <p:nvPr/>
        </p:nvSpPr>
        <p:spPr>
          <a:xfrm>
            <a:off x="3397741" y="4275479"/>
            <a:ext cx="1313728" cy="305649"/>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lgn="just">
              <a:buFont typeface="Wingdings"/>
              <a:buNone/>
            </a:pPr>
            <a:r>
              <a:rPr lang="fr-FR" sz="1500" dirty="0" smtClean="0"/>
              <a:t>Vrais b-jets.</a:t>
            </a:r>
            <a:endParaRPr lang="fr-FR" sz="1500" dirty="0" smtClean="0"/>
          </a:p>
        </p:txBody>
      </p:sp>
    </p:spTree>
    <p:extLst>
      <p:ext uri="{BB962C8B-B14F-4D97-AF65-F5344CB8AC3E}">
        <p14:creationId xmlns:p14="http://schemas.microsoft.com/office/powerpoint/2010/main" val="18849252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ítulo 1"/>
              <p:cNvSpPr>
                <a:spLocks noGrp="1"/>
              </p:cNvSpPr>
              <p:nvPr>
                <p:ph type="title"/>
              </p:nvPr>
            </p:nvSpPr>
            <p:spPr/>
            <p:txBody>
              <a:bodyPr>
                <a:normAutofit/>
              </a:bodyPr>
              <a:lstStyle/>
              <a:p>
                <a:r>
                  <a:rPr lang="fr-FR" sz="3600" dirty="0" smtClean="0"/>
                  <a:t>Étude de </a:t>
                </a:r>
                <a14:m>
                  <m:oMath xmlns:m="http://schemas.openxmlformats.org/officeDocument/2006/math">
                    <m:sSub>
                      <m:sSubPr>
                        <m:ctrlPr>
                          <a:rPr lang="fr-FR" sz="3600" i="1" smtClean="0">
                            <a:latin typeface="Cambria Math" panose="02040503050406030204" pitchFamily="18" charset="0"/>
                          </a:rPr>
                        </m:ctrlPr>
                      </m:sSubPr>
                      <m:e>
                        <m:r>
                          <a:rPr lang="es-ES" sz="3600" b="0" i="1" smtClean="0">
                            <a:latin typeface="Cambria Math" panose="02040503050406030204" pitchFamily="18" charset="0"/>
                          </a:rPr>
                          <m:t>𝐻</m:t>
                        </m:r>
                      </m:e>
                      <m:sub>
                        <m:r>
                          <a:rPr lang="es-ES" sz="3600" b="0" i="1" smtClean="0">
                            <a:latin typeface="Cambria Math" panose="02040503050406030204" pitchFamily="18" charset="0"/>
                          </a:rPr>
                          <m:t>3</m:t>
                        </m:r>
                      </m:sub>
                    </m:sSub>
                  </m:oMath>
                </a14:m>
                <a:endParaRPr lang="fr-FR" sz="3600" dirty="0"/>
              </a:p>
            </p:txBody>
          </p:sp>
        </mc:Choice>
        <mc:Fallback xmlns="">
          <p:sp>
            <p:nvSpPr>
              <p:cNvPr id="2" name="Título 1"/>
              <p:cNvSpPr>
                <a:spLocks noGrp="1" noRot="1" noChangeAspect="1" noMove="1" noResize="1" noEditPoints="1" noAdjustHandles="1" noChangeArrowheads="1" noChangeShapeType="1" noTextEdit="1"/>
              </p:cNvSpPr>
              <p:nvPr>
                <p:ph type="title"/>
              </p:nvPr>
            </p:nvSpPr>
            <p:spPr>
              <a:blipFill rotWithShape="0">
                <a:blip r:embed="rId2"/>
                <a:stretch>
                  <a:fillRect l="-2319" b="-5556"/>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3" name="Marcador de contenido 2"/>
              <p:cNvSpPr>
                <a:spLocks noGrp="1"/>
              </p:cNvSpPr>
              <p:nvPr>
                <p:ph sz="quarter" idx="1"/>
              </p:nvPr>
            </p:nvSpPr>
            <p:spPr>
              <a:xfrm>
                <a:off x="755576" y="1600200"/>
                <a:ext cx="7416824" cy="862076"/>
              </a:xfrm>
            </p:spPr>
            <p:txBody>
              <a:bodyPr>
                <a:normAutofit fontScale="92500" lnSpcReduction="10000"/>
              </a:bodyPr>
              <a:lstStyle/>
              <a:p>
                <a:r>
                  <a:rPr lang="fr-FR" sz="1600" dirty="0" smtClean="0"/>
                  <a:t>On sélectionne les bosons </a:t>
                </a:r>
                <a14:m>
                  <m:oMath xmlns:m="http://schemas.openxmlformats.org/officeDocument/2006/math">
                    <m:r>
                      <a:rPr lang="es-ES" sz="1600" b="0" i="1" smtClean="0">
                        <a:latin typeface="Cambria Math" panose="02040503050406030204" pitchFamily="18" charset="0"/>
                      </a:rPr>
                      <m:t>𝑍</m:t>
                    </m:r>
                  </m:oMath>
                </a14:m>
                <a:r>
                  <a:rPr lang="fr-FR" sz="1600" dirty="0" smtClean="0"/>
                  <a:t> qui proviennent de la désintégration </a:t>
                </a:r>
                <a14:m>
                  <m:oMath xmlns:m="http://schemas.openxmlformats.org/officeDocument/2006/math">
                    <m:sSub>
                      <m:sSubPr>
                        <m:ctrlPr>
                          <a:rPr lang="fr-FR" sz="1600" i="1">
                            <a:latin typeface="Cambria Math" panose="02040503050406030204" pitchFamily="18" charset="0"/>
                          </a:rPr>
                        </m:ctrlPr>
                      </m:sSubPr>
                      <m:e>
                        <m:r>
                          <a:rPr lang="fr-FR" sz="1600">
                            <a:latin typeface="Cambria Math" panose="02040503050406030204" pitchFamily="18" charset="0"/>
                          </a:rPr>
                          <m:t>𝐻</m:t>
                        </m:r>
                      </m:e>
                      <m:sub>
                        <m:r>
                          <a:rPr lang="fr-FR" sz="1600">
                            <a:latin typeface="Cambria Math" panose="02040503050406030204" pitchFamily="18" charset="0"/>
                          </a:rPr>
                          <m:t>3</m:t>
                        </m:r>
                      </m:sub>
                    </m:sSub>
                    <m:r>
                      <a:rPr lang="fr-FR" sz="1600">
                        <a:latin typeface="Cambria Math" panose="02040503050406030204" pitchFamily="18" charset="0"/>
                      </a:rPr>
                      <m:t>→</m:t>
                    </m:r>
                    <m:sSub>
                      <m:sSubPr>
                        <m:ctrlPr>
                          <a:rPr lang="fr-FR" sz="1600" i="1">
                            <a:latin typeface="Cambria Math" panose="02040503050406030204" pitchFamily="18" charset="0"/>
                          </a:rPr>
                        </m:ctrlPr>
                      </m:sSubPr>
                      <m:e>
                        <m:r>
                          <a:rPr lang="fr-FR" sz="1600">
                            <a:latin typeface="Cambria Math" panose="02040503050406030204" pitchFamily="18" charset="0"/>
                          </a:rPr>
                          <m:t>𝐴</m:t>
                        </m:r>
                      </m:e>
                      <m:sub>
                        <m:r>
                          <a:rPr lang="fr-FR" sz="1600">
                            <a:latin typeface="Cambria Math" panose="02040503050406030204" pitchFamily="18" charset="0"/>
                          </a:rPr>
                          <m:t>1</m:t>
                        </m:r>
                      </m:sub>
                    </m:sSub>
                    <m:r>
                      <a:rPr lang="fr-FR" sz="1600">
                        <a:latin typeface="Cambria Math" panose="02040503050406030204" pitchFamily="18" charset="0"/>
                      </a:rPr>
                      <m:t>𝑍</m:t>
                    </m:r>
                    <m:r>
                      <a:rPr lang="fr-FR" sz="1600">
                        <a:latin typeface="Cambria Math" panose="02040503050406030204" pitchFamily="18" charset="0"/>
                      </a:rPr>
                      <m:t>→</m:t>
                    </m:r>
                    <m:r>
                      <a:rPr lang="fr-FR" sz="1600">
                        <a:latin typeface="Cambria Math" panose="02040503050406030204" pitchFamily="18" charset="0"/>
                      </a:rPr>
                      <m:t>𝑏</m:t>
                    </m:r>
                    <m:acc>
                      <m:accPr>
                        <m:chr m:val="̅"/>
                        <m:ctrlPr>
                          <a:rPr lang="fr-FR" sz="1600" i="1">
                            <a:latin typeface="Cambria Math" panose="02040503050406030204" pitchFamily="18" charset="0"/>
                          </a:rPr>
                        </m:ctrlPr>
                      </m:accPr>
                      <m:e>
                        <m:r>
                          <a:rPr lang="fr-FR" sz="1600">
                            <a:latin typeface="Cambria Math" panose="02040503050406030204" pitchFamily="18" charset="0"/>
                          </a:rPr>
                          <m:t>𝑏</m:t>
                        </m:r>
                      </m:e>
                    </m:acc>
                    <m:r>
                      <a:rPr lang="fr-FR" sz="1600">
                        <a:latin typeface="Cambria Math" panose="02040503050406030204" pitchFamily="18" charset="0"/>
                      </a:rPr>
                      <m:t>𝑍</m:t>
                    </m:r>
                  </m:oMath>
                </a14:m>
                <a:r>
                  <a:rPr lang="fr-FR" sz="1600" dirty="0" smtClean="0"/>
                  <a:t> </a:t>
                </a:r>
                <a:r>
                  <a:rPr lang="fr-FR" sz="1600" dirty="0" smtClean="0"/>
                  <a:t>par </a:t>
                </a:r>
                <a:r>
                  <a:rPr lang="fr-FR" sz="1600" dirty="0" smtClean="0"/>
                  <a:t>faire une coupure </a:t>
                </a:r>
                <a:r>
                  <a:rPr lang="fr-FR" sz="1600" dirty="0"/>
                  <a:t>avec la condition </a:t>
                </a:r>
                <a14:m>
                  <m:oMath xmlns:m="http://schemas.openxmlformats.org/officeDocument/2006/math">
                    <m:d>
                      <m:dPr>
                        <m:ctrlPr>
                          <a:rPr lang="fr-FR" sz="1600" i="1">
                            <a:latin typeface="Cambria Math" panose="02040503050406030204" pitchFamily="18" charset="0"/>
                            <a:ea typeface="Cambria Math" panose="02040503050406030204" pitchFamily="18" charset="0"/>
                          </a:rPr>
                        </m:ctrlPr>
                      </m:dPr>
                      <m:e>
                        <m:r>
                          <a:rPr lang="fr-FR" sz="1600">
                            <a:latin typeface="Cambria Math" panose="02040503050406030204" pitchFamily="18" charset="0"/>
                            <a:ea typeface="Cambria Math" panose="02040503050406030204" pitchFamily="18" charset="0"/>
                          </a:rPr>
                          <m:t>80 </m:t>
                        </m:r>
                        <m:r>
                          <a:rPr lang="fr-FR" sz="1600" i="1">
                            <a:latin typeface="Cambria Math" panose="02040503050406030204" pitchFamily="18" charset="0"/>
                            <a:ea typeface="Cambria Math" panose="02040503050406030204" pitchFamily="18" charset="0"/>
                          </a:rPr>
                          <m:t>𝐺𝑒𝑉</m:t>
                        </m:r>
                        <m:r>
                          <a:rPr lang="fr-FR" sz="1600" i="1">
                            <a:latin typeface="Cambria Math" panose="02040503050406030204" pitchFamily="18" charset="0"/>
                            <a:ea typeface="Cambria Math" panose="02040503050406030204" pitchFamily="18" charset="0"/>
                          </a:rPr>
                          <m:t>&lt;</m:t>
                        </m:r>
                        <m:sSub>
                          <m:sSubPr>
                            <m:ctrlPr>
                              <a:rPr lang="fr-FR" sz="1600" i="1">
                                <a:latin typeface="Cambria Math" panose="02040503050406030204" pitchFamily="18" charset="0"/>
                                <a:ea typeface="Cambria Math" panose="02040503050406030204" pitchFamily="18" charset="0"/>
                              </a:rPr>
                            </m:ctrlPr>
                          </m:sSubPr>
                          <m:e>
                            <m:r>
                              <a:rPr lang="fr-FR" sz="1600" i="1">
                                <a:latin typeface="Cambria Math" panose="02040503050406030204" pitchFamily="18" charset="0"/>
                                <a:ea typeface="Cambria Math" panose="02040503050406030204" pitchFamily="18" charset="0"/>
                              </a:rPr>
                              <m:t>𝑀</m:t>
                            </m:r>
                          </m:e>
                          <m:sub>
                            <m:r>
                              <a:rPr lang="fr-FR" sz="1600" i="1">
                                <a:latin typeface="Cambria Math" panose="02040503050406030204" pitchFamily="18" charset="0"/>
                                <a:ea typeface="Cambria Math" panose="02040503050406030204" pitchFamily="18" charset="0"/>
                              </a:rPr>
                              <m:t>𝑒𝑒</m:t>
                            </m:r>
                            <m:r>
                              <a:rPr lang="fr-FR" sz="1600" i="1">
                                <a:latin typeface="Cambria Math" panose="02040503050406030204" pitchFamily="18" charset="0"/>
                                <a:ea typeface="Cambria Math" panose="02040503050406030204" pitchFamily="18" charset="0"/>
                              </a:rPr>
                              <m:t>,</m:t>
                            </m:r>
                            <m:r>
                              <a:rPr lang="fr-FR" sz="1600" i="1">
                                <a:latin typeface="Cambria Math" panose="02040503050406030204" pitchFamily="18" charset="0"/>
                                <a:ea typeface="Cambria Math" panose="02040503050406030204" pitchFamily="18" charset="0"/>
                              </a:rPr>
                              <m:t>𝜇𝜇</m:t>
                            </m:r>
                          </m:sub>
                        </m:sSub>
                        <m:r>
                          <a:rPr lang="fr-FR" sz="1600" i="1">
                            <a:latin typeface="Cambria Math" panose="02040503050406030204" pitchFamily="18" charset="0"/>
                            <a:ea typeface="Cambria Math" panose="02040503050406030204" pitchFamily="18" charset="0"/>
                          </a:rPr>
                          <m:t>&lt;100 </m:t>
                        </m:r>
                        <m:r>
                          <a:rPr lang="fr-FR" sz="1600" i="1">
                            <a:latin typeface="Cambria Math" panose="02040503050406030204" pitchFamily="18" charset="0"/>
                            <a:ea typeface="Cambria Math" panose="02040503050406030204" pitchFamily="18" charset="0"/>
                          </a:rPr>
                          <m:t>𝐺𝑒𝑉</m:t>
                        </m:r>
                      </m:e>
                    </m:d>
                  </m:oMath>
                </a14:m>
                <a:r>
                  <a:rPr lang="fr-FR" sz="1600" dirty="0" smtClean="0"/>
                  <a:t>.</a:t>
                </a:r>
              </a:p>
              <a:p>
                <a:r>
                  <a:rPr lang="fr-FR" sz="1600" dirty="0" smtClean="0"/>
                  <a:t>La plupart des muons et électrons proviennent du boson Z   </a:t>
                </a:r>
              </a:p>
              <a:p>
                <a:endParaRPr lang="fr-FR" sz="1400" dirty="0"/>
              </a:p>
            </p:txBody>
          </p:sp>
        </mc:Choice>
        <mc:Fallback>
          <p:sp>
            <p:nvSpPr>
              <p:cNvPr id="3" name="Marcador de contenido 2"/>
              <p:cNvSpPr>
                <a:spLocks noGrp="1" noRot="1" noChangeAspect="1" noMove="1" noResize="1" noEditPoints="1" noAdjustHandles="1" noChangeArrowheads="1" noChangeShapeType="1" noTextEdit="1"/>
              </p:cNvSpPr>
              <p:nvPr>
                <p:ph sz="quarter" idx="1"/>
              </p:nvPr>
            </p:nvSpPr>
            <p:spPr>
              <a:xfrm>
                <a:off x="755576" y="1600200"/>
                <a:ext cx="7416824" cy="862076"/>
              </a:xfrm>
              <a:blipFill rotWithShape="0">
                <a:blip r:embed="rId3"/>
                <a:stretch>
                  <a:fillRect t="-3546" b="-496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graphicFrame>
            <p:nvGraphicFramePr>
              <p:cNvPr id="5" name="Tabla 4"/>
              <p:cNvGraphicFramePr>
                <a:graphicFrameLocks noGrp="1"/>
              </p:cNvGraphicFramePr>
              <p:nvPr>
                <p:extLst>
                  <p:ext uri="{D42A27DB-BD31-4B8C-83A1-F6EECF244321}">
                    <p14:modId xmlns:p14="http://schemas.microsoft.com/office/powerpoint/2010/main" val="1949535974"/>
                  </p:ext>
                </p:extLst>
              </p:nvPr>
            </p:nvGraphicFramePr>
            <p:xfrm>
              <a:off x="4355976" y="218941"/>
              <a:ext cx="4522349" cy="751164"/>
            </p:xfrm>
            <a:graphic>
              <a:graphicData uri="http://schemas.openxmlformats.org/drawingml/2006/table">
                <a:tbl>
                  <a:tblPr firstRow="1" firstCol="1" bandRow="1">
                    <a:tableStyleId>{5C22544A-7EE6-4342-B048-85BDC9FD1C3A}</a:tableStyleId>
                  </a:tblPr>
                  <a:tblGrid>
                    <a:gridCol w="4522349"/>
                  </a:tblGrid>
                  <a:tr h="250388">
                    <a:tc>
                      <a:txBody>
                        <a:bodyPr/>
                        <a:lstStyle/>
                        <a:p>
                          <a:pPr algn="just">
                            <a:spcBef>
                              <a:spcPts val="200"/>
                            </a:spcBef>
                            <a:spcAft>
                              <a:spcPts val="600"/>
                            </a:spcAft>
                          </a:pPr>
                          <a14:m>
                            <m:oMathPara xmlns:m="http://schemas.openxmlformats.org/officeDocument/2006/math">
                              <m:oMathParaPr>
                                <m:jc m:val="centerGroup"/>
                              </m:oMathParaPr>
                              <m:oMath xmlns:m="http://schemas.openxmlformats.org/officeDocument/2006/math">
                                <m:r>
                                  <a:rPr lang="fr-FR" sz="1000" smtClean="0">
                                    <a:solidFill>
                                      <a:schemeClr val="tx1"/>
                                    </a:solidFill>
                                    <a:effectLst/>
                                    <a:latin typeface="Cambria Math" panose="02040503050406030204" pitchFamily="18" charset="0"/>
                                  </a:rPr>
                                  <m:t>𝑔𝑔</m:t>
                                </m:r>
                                <m:r>
                                  <a:rPr lang="fr-FR" sz="1000" smtClean="0">
                                    <a:solidFill>
                                      <a:schemeClr val="tx1"/>
                                    </a:solidFill>
                                    <a:effectLst/>
                                    <a:latin typeface="Cambria Math" panose="02040503050406030204" pitchFamily="18" charset="0"/>
                                  </a:rPr>
                                  <m:t>→</m:t>
                                </m:r>
                                <m:sSub>
                                  <m:sSubPr>
                                    <m:ctrlPr>
                                      <a:rPr lang="es-ES" sz="1000" i="1">
                                        <a:solidFill>
                                          <a:schemeClr val="tx1"/>
                                        </a:solidFill>
                                        <a:effectLst/>
                                        <a:latin typeface="Cambria Math" panose="02040503050406030204" pitchFamily="18" charset="0"/>
                                      </a:rPr>
                                    </m:ctrlPr>
                                  </m:sSubPr>
                                  <m:e>
                                    <m:r>
                                      <a:rPr lang="fr-FR" sz="1000">
                                        <a:solidFill>
                                          <a:schemeClr val="tx1"/>
                                        </a:solidFill>
                                        <a:effectLst/>
                                        <a:latin typeface="Cambria Math" panose="02040503050406030204" pitchFamily="18" charset="0"/>
                                      </a:rPr>
                                      <m:t>𝐻</m:t>
                                    </m:r>
                                  </m:e>
                                  <m:sub>
                                    <m:r>
                                      <a:rPr lang="fr-FR" sz="1000">
                                        <a:solidFill>
                                          <a:schemeClr val="tx1"/>
                                        </a:solidFill>
                                        <a:effectLst/>
                                        <a:latin typeface="Cambria Math" panose="02040503050406030204" pitchFamily="18" charset="0"/>
                                      </a:rPr>
                                      <m:t>3</m:t>
                                    </m:r>
                                  </m:sub>
                                </m:sSub>
                                <m:r>
                                  <a:rPr lang="fr-FR" sz="1000">
                                    <a:solidFill>
                                      <a:schemeClr val="tx1"/>
                                    </a:solidFill>
                                    <a:effectLst/>
                                    <a:latin typeface="Cambria Math" panose="02040503050406030204" pitchFamily="18" charset="0"/>
                                  </a:rPr>
                                  <m:t>→</m:t>
                                </m:r>
                                <m:sSub>
                                  <m:sSubPr>
                                    <m:ctrlPr>
                                      <a:rPr lang="es-ES" sz="1000" i="1">
                                        <a:solidFill>
                                          <a:schemeClr val="tx1"/>
                                        </a:solidFill>
                                        <a:effectLst/>
                                        <a:latin typeface="Cambria Math" panose="02040503050406030204" pitchFamily="18" charset="0"/>
                                      </a:rPr>
                                    </m:ctrlPr>
                                  </m:sSubPr>
                                  <m:e>
                                    <m:r>
                                      <a:rPr lang="fr-FR" sz="1000">
                                        <a:solidFill>
                                          <a:schemeClr val="tx1"/>
                                        </a:solidFill>
                                        <a:effectLst/>
                                        <a:latin typeface="Cambria Math" panose="02040503050406030204" pitchFamily="18" charset="0"/>
                                      </a:rPr>
                                      <m:t>𝐴</m:t>
                                    </m:r>
                                  </m:e>
                                  <m:sub>
                                    <m:r>
                                      <a:rPr lang="fr-FR" sz="1000">
                                        <a:solidFill>
                                          <a:schemeClr val="tx1"/>
                                        </a:solidFill>
                                        <a:effectLst/>
                                        <a:latin typeface="Cambria Math" panose="02040503050406030204" pitchFamily="18" charset="0"/>
                                      </a:rPr>
                                      <m:t>1</m:t>
                                    </m:r>
                                  </m:sub>
                                </m:sSub>
                                <m:r>
                                  <a:rPr lang="fr-FR" sz="1000">
                                    <a:solidFill>
                                      <a:schemeClr val="tx1"/>
                                    </a:solidFill>
                                    <a:effectLst/>
                                    <a:latin typeface="Cambria Math" panose="02040503050406030204" pitchFamily="18" charset="0"/>
                                  </a:rPr>
                                  <m:t>𝑍</m:t>
                                </m:r>
                                <m:r>
                                  <a:rPr lang="fr-FR" sz="1000">
                                    <a:solidFill>
                                      <a:schemeClr val="tx1"/>
                                    </a:solidFill>
                                    <a:effectLst/>
                                    <a:latin typeface="Cambria Math" panose="02040503050406030204" pitchFamily="18" charset="0"/>
                                  </a:rPr>
                                  <m:t>→</m:t>
                                </m:r>
                                <m:r>
                                  <a:rPr lang="fr-FR" sz="1000">
                                    <a:solidFill>
                                      <a:schemeClr val="tx1"/>
                                    </a:solidFill>
                                    <a:effectLst/>
                                    <a:latin typeface="Cambria Math" panose="02040503050406030204" pitchFamily="18" charset="0"/>
                                  </a:rPr>
                                  <m:t>𝑏</m:t>
                                </m:r>
                                <m:acc>
                                  <m:accPr>
                                    <m:chr m:val="̅"/>
                                    <m:ctrlPr>
                                      <a:rPr lang="es-ES" sz="1000" i="1">
                                        <a:solidFill>
                                          <a:schemeClr val="tx1"/>
                                        </a:solidFill>
                                        <a:effectLst/>
                                        <a:latin typeface="Cambria Math" panose="02040503050406030204" pitchFamily="18" charset="0"/>
                                      </a:rPr>
                                    </m:ctrlPr>
                                  </m:accPr>
                                  <m:e>
                                    <m:r>
                                      <a:rPr lang="fr-FR" sz="1000">
                                        <a:solidFill>
                                          <a:schemeClr val="tx1"/>
                                        </a:solidFill>
                                        <a:effectLst/>
                                        <a:latin typeface="Cambria Math" panose="02040503050406030204" pitchFamily="18" charset="0"/>
                                      </a:rPr>
                                      <m:t>𝑏</m:t>
                                    </m:r>
                                  </m:e>
                                </m:acc>
                                <m:r>
                                  <a:rPr lang="fr-FR" sz="1000">
                                    <a:solidFill>
                                      <a:schemeClr val="tx1"/>
                                    </a:solidFill>
                                    <a:effectLst/>
                                    <a:latin typeface="Cambria Math" panose="02040503050406030204" pitchFamily="18" charset="0"/>
                                  </a:rPr>
                                  <m:t>𝑍</m:t>
                                </m:r>
                              </m:oMath>
                            </m:oMathPara>
                          </a14:m>
                          <a:endParaRPr lang="es-ES" sz="1000" dirty="0">
                            <a:solidFill>
                              <a:schemeClr val="tx1"/>
                            </a:solidFill>
                            <a:effectLst/>
                            <a:latin typeface="LM Roman 10" panose="00000500000000000000" pitchFamily="50" charset="0"/>
                            <a:ea typeface="Cambria" panose="02040503050406030204" pitchFamily="18" charset="0"/>
                            <a:cs typeface="Times New Roman" panose="02020603050405020304" pitchFamily="18" charset="0"/>
                          </a:endParaRPr>
                        </a:p>
                      </a:txBody>
                      <a:tcPr marL="54531" marR="54531" marT="0" marB="0">
                        <a:solidFill>
                          <a:srgbClr val="00B0F0"/>
                        </a:solidFill>
                      </a:tcPr>
                    </a:tc>
                  </a:tr>
                  <a:tr h="250388">
                    <a:tc>
                      <a:txBody>
                        <a:bodyPr/>
                        <a:lstStyle/>
                        <a:p>
                          <a:pPr algn="just">
                            <a:spcBef>
                              <a:spcPts val="200"/>
                            </a:spcBef>
                            <a:spcAft>
                              <a:spcPts val="600"/>
                            </a:spcAft>
                          </a:pPr>
                          <a14:m>
                            <m:oMathPara xmlns:m="http://schemas.openxmlformats.org/officeDocument/2006/math">
                              <m:oMathParaPr>
                                <m:jc m:val="centerGroup"/>
                              </m:oMathParaPr>
                              <m:oMath xmlns:m="http://schemas.openxmlformats.org/officeDocument/2006/math">
                                <m:r>
                                  <a:rPr lang="fr-FR" sz="1000" smtClean="0">
                                    <a:solidFill>
                                      <a:schemeClr val="tx1"/>
                                    </a:solidFill>
                                    <a:effectLst/>
                                    <a:latin typeface="Cambria Math" panose="02040503050406030204" pitchFamily="18" charset="0"/>
                                  </a:rPr>
                                  <m:t>𝑔𝑔</m:t>
                                </m:r>
                                <m:r>
                                  <a:rPr lang="fr-FR" sz="1000" smtClean="0">
                                    <a:solidFill>
                                      <a:schemeClr val="tx1"/>
                                    </a:solidFill>
                                    <a:effectLst/>
                                    <a:latin typeface="Cambria Math" panose="02040503050406030204" pitchFamily="18" charset="0"/>
                                  </a:rPr>
                                  <m:t>→</m:t>
                                </m:r>
                                <m:sSub>
                                  <m:sSubPr>
                                    <m:ctrlPr>
                                      <a:rPr lang="es-ES" sz="1000" i="1">
                                        <a:solidFill>
                                          <a:schemeClr val="tx1"/>
                                        </a:solidFill>
                                        <a:effectLst/>
                                        <a:latin typeface="Cambria Math" panose="02040503050406030204" pitchFamily="18" charset="0"/>
                                      </a:rPr>
                                    </m:ctrlPr>
                                  </m:sSubPr>
                                  <m:e>
                                    <m:r>
                                      <a:rPr lang="fr-FR" sz="1000">
                                        <a:solidFill>
                                          <a:schemeClr val="tx1"/>
                                        </a:solidFill>
                                        <a:effectLst/>
                                        <a:latin typeface="Cambria Math" panose="02040503050406030204" pitchFamily="18" charset="0"/>
                                      </a:rPr>
                                      <m:t>𝐻</m:t>
                                    </m:r>
                                  </m:e>
                                  <m:sub>
                                    <m:r>
                                      <a:rPr lang="fr-FR" sz="1000">
                                        <a:solidFill>
                                          <a:schemeClr val="tx1"/>
                                        </a:solidFill>
                                        <a:effectLst/>
                                        <a:latin typeface="Cambria Math" panose="02040503050406030204" pitchFamily="18" charset="0"/>
                                      </a:rPr>
                                      <m:t>3</m:t>
                                    </m:r>
                                  </m:sub>
                                </m:sSub>
                                <m:r>
                                  <a:rPr lang="fr-FR" sz="1000">
                                    <a:solidFill>
                                      <a:schemeClr val="tx1"/>
                                    </a:solidFill>
                                    <a:effectLst/>
                                    <a:latin typeface="Cambria Math" panose="02040503050406030204" pitchFamily="18" charset="0"/>
                                  </a:rPr>
                                  <m:t>→</m:t>
                                </m:r>
                                <m:sSub>
                                  <m:sSubPr>
                                    <m:ctrlPr>
                                      <a:rPr lang="es-ES" sz="1000" i="1">
                                        <a:solidFill>
                                          <a:schemeClr val="tx1"/>
                                        </a:solidFill>
                                        <a:effectLst/>
                                        <a:latin typeface="Cambria Math" panose="02040503050406030204" pitchFamily="18" charset="0"/>
                                      </a:rPr>
                                    </m:ctrlPr>
                                  </m:sSubPr>
                                  <m:e>
                                    <m:r>
                                      <a:rPr lang="fr-FR" sz="1000">
                                        <a:solidFill>
                                          <a:schemeClr val="tx1"/>
                                        </a:solidFill>
                                        <a:effectLst/>
                                        <a:latin typeface="Cambria Math" panose="02040503050406030204" pitchFamily="18" charset="0"/>
                                      </a:rPr>
                                      <m:t>𝐻</m:t>
                                    </m:r>
                                  </m:e>
                                  <m:sub>
                                    <m:r>
                                      <a:rPr lang="fr-FR" sz="1000">
                                        <a:solidFill>
                                          <a:schemeClr val="tx1"/>
                                        </a:solidFill>
                                        <a:effectLst/>
                                        <a:latin typeface="Cambria Math" panose="02040503050406030204" pitchFamily="18" charset="0"/>
                                      </a:rPr>
                                      <m:t>1</m:t>
                                    </m:r>
                                  </m:sub>
                                </m:sSub>
                                <m:sSub>
                                  <m:sSubPr>
                                    <m:ctrlPr>
                                      <a:rPr lang="es-ES" sz="1000" i="1">
                                        <a:solidFill>
                                          <a:schemeClr val="tx1"/>
                                        </a:solidFill>
                                        <a:effectLst/>
                                        <a:latin typeface="Cambria Math" panose="02040503050406030204" pitchFamily="18" charset="0"/>
                                      </a:rPr>
                                    </m:ctrlPr>
                                  </m:sSubPr>
                                  <m:e>
                                    <m:r>
                                      <a:rPr lang="fr-FR" sz="1000">
                                        <a:solidFill>
                                          <a:schemeClr val="tx1"/>
                                        </a:solidFill>
                                        <a:effectLst/>
                                        <a:latin typeface="Cambria Math" panose="02040503050406030204" pitchFamily="18" charset="0"/>
                                      </a:rPr>
                                      <m:t>𝐻</m:t>
                                    </m:r>
                                  </m:e>
                                  <m:sub>
                                    <m:r>
                                      <a:rPr lang="fr-FR" sz="1000">
                                        <a:solidFill>
                                          <a:schemeClr val="tx1"/>
                                        </a:solidFill>
                                        <a:effectLst/>
                                        <a:latin typeface="Cambria Math" panose="02040503050406030204" pitchFamily="18" charset="0"/>
                                      </a:rPr>
                                      <m:t>1</m:t>
                                    </m:r>
                                  </m:sub>
                                </m:sSub>
                                <m:r>
                                  <a:rPr lang="fr-FR" sz="1000">
                                    <a:solidFill>
                                      <a:schemeClr val="tx1"/>
                                    </a:solidFill>
                                    <a:effectLst/>
                                    <a:latin typeface="Cambria Math" panose="02040503050406030204" pitchFamily="18" charset="0"/>
                                  </a:rPr>
                                  <m:t>→ </m:t>
                                </m:r>
                                <m:r>
                                  <a:rPr lang="fr-FR" sz="1000">
                                    <a:solidFill>
                                      <a:schemeClr val="tx1"/>
                                    </a:solidFill>
                                    <a:effectLst/>
                                    <a:latin typeface="Cambria Math" panose="02040503050406030204" pitchFamily="18" charset="0"/>
                                  </a:rPr>
                                  <m:t>𝑏</m:t>
                                </m:r>
                                <m:acc>
                                  <m:accPr>
                                    <m:chr m:val="̅"/>
                                    <m:ctrlPr>
                                      <a:rPr lang="es-ES" sz="1000" i="1">
                                        <a:solidFill>
                                          <a:schemeClr val="tx1"/>
                                        </a:solidFill>
                                        <a:effectLst/>
                                        <a:latin typeface="Cambria Math" panose="02040503050406030204" pitchFamily="18" charset="0"/>
                                      </a:rPr>
                                    </m:ctrlPr>
                                  </m:accPr>
                                  <m:e>
                                    <m:r>
                                      <a:rPr lang="fr-FR" sz="1000">
                                        <a:solidFill>
                                          <a:schemeClr val="tx1"/>
                                        </a:solidFill>
                                        <a:effectLst/>
                                        <a:latin typeface="Cambria Math" panose="02040503050406030204" pitchFamily="18" charset="0"/>
                                      </a:rPr>
                                      <m:t>𝑏</m:t>
                                    </m:r>
                                  </m:e>
                                </m:acc>
                                <m:r>
                                  <a:rPr lang="fr-FR" sz="1000">
                                    <a:solidFill>
                                      <a:schemeClr val="tx1"/>
                                    </a:solidFill>
                                    <a:effectLst/>
                                    <a:latin typeface="Cambria Math" panose="02040503050406030204" pitchFamily="18" charset="0"/>
                                  </a:rPr>
                                  <m:t>𝑏</m:t>
                                </m:r>
                                <m:acc>
                                  <m:accPr>
                                    <m:chr m:val="̅"/>
                                    <m:ctrlPr>
                                      <a:rPr lang="es-ES" sz="1000" i="1">
                                        <a:solidFill>
                                          <a:schemeClr val="tx1"/>
                                        </a:solidFill>
                                        <a:effectLst/>
                                        <a:latin typeface="Cambria Math" panose="02040503050406030204" pitchFamily="18" charset="0"/>
                                      </a:rPr>
                                    </m:ctrlPr>
                                  </m:accPr>
                                  <m:e>
                                    <m:r>
                                      <a:rPr lang="fr-FR" sz="1000">
                                        <a:solidFill>
                                          <a:schemeClr val="tx1"/>
                                        </a:solidFill>
                                        <a:effectLst/>
                                        <a:latin typeface="Cambria Math" panose="02040503050406030204" pitchFamily="18" charset="0"/>
                                      </a:rPr>
                                      <m:t>𝑏</m:t>
                                    </m:r>
                                  </m:e>
                                </m:acc>
                              </m:oMath>
                            </m:oMathPara>
                          </a14:m>
                          <a:endParaRPr lang="es-ES" sz="1000" dirty="0">
                            <a:solidFill>
                              <a:schemeClr val="tx1"/>
                            </a:solidFill>
                            <a:effectLst/>
                            <a:latin typeface="LM Roman 10" panose="00000500000000000000" pitchFamily="50" charset="0"/>
                            <a:ea typeface="Cambria" panose="02040503050406030204" pitchFamily="18" charset="0"/>
                            <a:cs typeface="Times New Roman" panose="02020603050405020304" pitchFamily="18" charset="0"/>
                          </a:endParaRPr>
                        </a:p>
                      </a:txBody>
                      <a:tcPr marL="54531" marR="54531" marT="0" marB="0"/>
                    </a:tc>
                  </a:tr>
                  <a:tr h="250388">
                    <a:tc>
                      <a:txBody>
                        <a:bodyPr/>
                        <a:lstStyle/>
                        <a:p>
                          <a:pPr algn="just">
                            <a:spcBef>
                              <a:spcPts val="200"/>
                            </a:spcBef>
                            <a:spcAft>
                              <a:spcPts val="600"/>
                            </a:spcAft>
                          </a:pPr>
                          <a14:m>
                            <m:oMathPara xmlns:m="http://schemas.openxmlformats.org/officeDocument/2006/math">
                              <m:oMathParaPr>
                                <m:jc m:val="centerGroup"/>
                              </m:oMathParaPr>
                              <m:oMath xmlns:m="http://schemas.openxmlformats.org/officeDocument/2006/math">
                                <m:r>
                                  <a:rPr lang="fr-FR" sz="1000" smtClean="0">
                                    <a:solidFill>
                                      <a:schemeClr val="tx1"/>
                                    </a:solidFill>
                                    <a:effectLst/>
                                    <a:latin typeface="Cambria Math" panose="02040503050406030204" pitchFamily="18" charset="0"/>
                                  </a:rPr>
                                  <m:t>𝑔𝑔</m:t>
                                </m:r>
                                <m:r>
                                  <a:rPr lang="fr-FR" sz="1000" smtClean="0">
                                    <a:solidFill>
                                      <a:schemeClr val="tx1"/>
                                    </a:solidFill>
                                    <a:effectLst/>
                                    <a:latin typeface="Cambria Math" panose="02040503050406030204" pitchFamily="18" charset="0"/>
                                  </a:rPr>
                                  <m:t>→</m:t>
                                </m:r>
                                <m:sSub>
                                  <m:sSubPr>
                                    <m:ctrlPr>
                                      <a:rPr lang="es-ES" sz="1000" i="1">
                                        <a:solidFill>
                                          <a:schemeClr val="tx1"/>
                                        </a:solidFill>
                                        <a:effectLst/>
                                        <a:latin typeface="Cambria Math" panose="02040503050406030204" pitchFamily="18" charset="0"/>
                                      </a:rPr>
                                    </m:ctrlPr>
                                  </m:sSubPr>
                                  <m:e>
                                    <m:r>
                                      <a:rPr lang="fr-FR" sz="1000">
                                        <a:solidFill>
                                          <a:schemeClr val="tx1"/>
                                        </a:solidFill>
                                        <a:effectLst/>
                                        <a:latin typeface="Cambria Math" panose="02040503050406030204" pitchFamily="18" charset="0"/>
                                      </a:rPr>
                                      <m:t>𝐻</m:t>
                                    </m:r>
                                  </m:e>
                                  <m:sub>
                                    <m:r>
                                      <a:rPr lang="fr-FR" sz="1000">
                                        <a:solidFill>
                                          <a:schemeClr val="tx1"/>
                                        </a:solidFill>
                                        <a:effectLst/>
                                        <a:latin typeface="Cambria Math" panose="02040503050406030204" pitchFamily="18" charset="0"/>
                                      </a:rPr>
                                      <m:t>3</m:t>
                                    </m:r>
                                  </m:sub>
                                </m:sSub>
                                <m:r>
                                  <a:rPr lang="fr-FR" sz="1000">
                                    <a:solidFill>
                                      <a:schemeClr val="tx1"/>
                                    </a:solidFill>
                                    <a:effectLst/>
                                    <a:latin typeface="Cambria Math" panose="02040503050406030204" pitchFamily="18" charset="0"/>
                                  </a:rPr>
                                  <m:t>→</m:t>
                                </m:r>
                                <m:sSub>
                                  <m:sSubPr>
                                    <m:ctrlPr>
                                      <a:rPr lang="es-ES" sz="1000" i="1">
                                        <a:solidFill>
                                          <a:schemeClr val="tx1"/>
                                        </a:solidFill>
                                        <a:effectLst/>
                                        <a:latin typeface="Cambria Math" panose="02040503050406030204" pitchFamily="18" charset="0"/>
                                      </a:rPr>
                                    </m:ctrlPr>
                                  </m:sSubPr>
                                  <m:e>
                                    <m:r>
                                      <a:rPr lang="fr-FR" sz="1000">
                                        <a:solidFill>
                                          <a:schemeClr val="tx1"/>
                                        </a:solidFill>
                                        <a:effectLst/>
                                        <a:latin typeface="Cambria Math" panose="02040503050406030204" pitchFamily="18" charset="0"/>
                                      </a:rPr>
                                      <m:t>𝐻</m:t>
                                    </m:r>
                                  </m:e>
                                  <m:sub>
                                    <m:r>
                                      <a:rPr lang="fr-FR" sz="1000">
                                        <a:solidFill>
                                          <a:schemeClr val="tx1"/>
                                        </a:solidFill>
                                        <a:effectLst/>
                                        <a:latin typeface="Cambria Math" panose="02040503050406030204" pitchFamily="18" charset="0"/>
                                      </a:rPr>
                                      <m:t>1</m:t>
                                    </m:r>
                                  </m:sub>
                                </m:sSub>
                                <m:sSub>
                                  <m:sSubPr>
                                    <m:ctrlPr>
                                      <a:rPr lang="es-ES" sz="1000" i="1">
                                        <a:solidFill>
                                          <a:schemeClr val="tx1"/>
                                        </a:solidFill>
                                        <a:effectLst/>
                                        <a:latin typeface="Cambria Math" panose="02040503050406030204" pitchFamily="18" charset="0"/>
                                      </a:rPr>
                                    </m:ctrlPr>
                                  </m:sSubPr>
                                  <m:e>
                                    <m:r>
                                      <a:rPr lang="fr-FR" sz="1000">
                                        <a:solidFill>
                                          <a:schemeClr val="tx1"/>
                                        </a:solidFill>
                                        <a:effectLst/>
                                        <a:latin typeface="Cambria Math" panose="02040503050406030204" pitchFamily="18" charset="0"/>
                                      </a:rPr>
                                      <m:t>𝐻</m:t>
                                    </m:r>
                                  </m:e>
                                  <m:sub>
                                    <m:r>
                                      <a:rPr lang="fr-FR" sz="1000">
                                        <a:solidFill>
                                          <a:schemeClr val="tx1"/>
                                        </a:solidFill>
                                        <a:effectLst/>
                                        <a:latin typeface="Cambria Math" panose="02040503050406030204" pitchFamily="18" charset="0"/>
                                      </a:rPr>
                                      <m:t>2</m:t>
                                    </m:r>
                                  </m:sub>
                                </m:sSub>
                                <m:r>
                                  <a:rPr lang="fr-FR" sz="1000">
                                    <a:solidFill>
                                      <a:schemeClr val="tx1"/>
                                    </a:solidFill>
                                    <a:effectLst/>
                                    <a:latin typeface="Cambria Math" panose="02040503050406030204" pitchFamily="18" charset="0"/>
                                  </a:rPr>
                                  <m:t>→ </m:t>
                                </m:r>
                                <m:r>
                                  <a:rPr lang="fr-FR" sz="1000">
                                    <a:solidFill>
                                      <a:schemeClr val="tx1"/>
                                    </a:solidFill>
                                    <a:effectLst/>
                                    <a:latin typeface="Cambria Math" panose="02040503050406030204" pitchFamily="18" charset="0"/>
                                  </a:rPr>
                                  <m:t>𝑏</m:t>
                                </m:r>
                                <m:acc>
                                  <m:accPr>
                                    <m:chr m:val="̅"/>
                                    <m:ctrlPr>
                                      <a:rPr lang="es-ES" sz="1000" i="1">
                                        <a:solidFill>
                                          <a:schemeClr val="tx1"/>
                                        </a:solidFill>
                                        <a:effectLst/>
                                        <a:latin typeface="Cambria Math" panose="02040503050406030204" pitchFamily="18" charset="0"/>
                                      </a:rPr>
                                    </m:ctrlPr>
                                  </m:accPr>
                                  <m:e>
                                    <m:r>
                                      <a:rPr lang="fr-FR" sz="1000">
                                        <a:solidFill>
                                          <a:schemeClr val="tx1"/>
                                        </a:solidFill>
                                        <a:effectLst/>
                                        <a:latin typeface="Cambria Math" panose="02040503050406030204" pitchFamily="18" charset="0"/>
                                      </a:rPr>
                                      <m:t>𝑏</m:t>
                                    </m:r>
                                  </m:e>
                                </m:acc>
                                <m:r>
                                  <a:rPr lang="fr-FR" sz="1000">
                                    <a:solidFill>
                                      <a:schemeClr val="tx1"/>
                                    </a:solidFill>
                                    <a:effectLst/>
                                    <a:latin typeface="Cambria Math" panose="02040503050406030204" pitchFamily="18" charset="0"/>
                                  </a:rPr>
                                  <m:t>𝑏</m:t>
                                </m:r>
                                <m:acc>
                                  <m:accPr>
                                    <m:chr m:val="̅"/>
                                    <m:ctrlPr>
                                      <a:rPr lang="es-ES" sz="1000" i="1">
                                        <a:solidFill>
                                          <a:schemeClr val="tx1"/>
                                        </a:solidFill>
                                        <a:effectLst/>
                                        <a:latin typeface="Cambria Math" panose="02040503050406030204" pitchFamily="18" charset="0"/>
                                      </a:rPr>
                                    </m:ctrlPr>
                                  </m:accPr>
                                  <m:e>
                                    <m:r>
                                      <a:rPr lang="fr-FR" sz="1000">
                                        <a:solidFill>
                                          <a:schemeClr val="tx1"/>
                                        </a:solidFill>
                                        <a:effectLst/>
                                        <a:latin typeface="Cambria Math" panose="02040503050406030204" pitchFamily="18" charset="0"/>
                                      </a:rPr>
                                      <m:t>𝑏</m:t>
                                    </m:r>
                                  </m:e>
                                </m:acc>
                              </m:oMath>
                            </m:oMathPara>
                          </a14:m>
                          <a:endParaRPr lang="es-ES" sz="1000" dirty="0">
                            <a:solidFill>
                              <a:schemeClr val="tx1"/>
                            </a:solidFill>
                            <a:effectLst/>
                            <a:latin typeface="LM Roman 10" panose="00000500000000000000" pitchFamily="50" charset="0"/>
                            <a:ea typeface="Cambria" panose="02040503050406030204" pitchFamily="18" charset="0"/>
                            <a:cs typeface="Times New Roman" panose="02020603050405020304" pitchFamily="18" charset="0"/>
                          </a:endParaRPr>
                        </a:p>
                      </a:txBody>
                      <a:tcPr marL="54531" marR="54531" marT="0" marB="0"/>
                    </a:tc>
                  </a:tr>
                </a:tbl>
              </a:graphicData>
            </a:graphic>
          </p:graphicFrame>
        </mc:Choice>
        <mc:Fallback xmlns="">
          <p:graphicFrame>
            <p:nvGraphicFramePr>
              <p:cNvPr id="5" name="Tabla 4"/>
              <p:cNvGraphicFramePr>
                <a:graphicFrameLocks noGrp="1"/>
              </p:cNvGraphicFramePr>
              <p:nvPr>
                <p:extLst>
                  <p:ext uri="{D42A27DB-BD31-4B8C-83A1-F6EECF244321}">
                    <p14:modId xmlns:p14="http://schemas.microsoft.com/office/powerpoint/2010/main" val="1949535974"/>
                  </p:ext>
                </p:extLst>
              </p:nvPr>
            </p:nvGraphicFramePr>
            <p:xfrm>
              <a:off x="4355976" y="218941"/>
              <a:ext cx="4522349" cy="751164"/>
            </p:xfrm>
            <a:graphic>
              <a:graphicData uri="http://schemas.openxmlformats.org/drawingml/2006/table">
                <a:tbl>
                  <a:tblPr firstRow="1" firstCol="1" bandRow="1">
                    <a:tableStyleId>{5C22544A-7EE6-4342-B048-85BDC9FD1C3A}</a:tableStyleId>
                  </a:tblPr>
                  <a:tblGrid>
                    <a:gridCol w="4522349"/>
                  </a:tblGrid>
                  <a:tr h="250388">
                    <a:tc>
                      <a:txBody>
                        <a:bodyPr/>
                        <a:lstStyle/>
                        <a:p>
                          <a:endParaRPr lang="es-ES"/>
                        </a:p>
                      </a:txBody>
                      <a:tcPr marL="54531" marR="54531" marT="0" marB="0">
                        <a:blipFill rotWithShape="0">
                          <a:blip r:embed="rId4"/>
                          <a:stretch>
                            <a:fillRect l="-135" t="-2381" r="-538" b="-202381"/>
                          </a:stretch>
                        </a:blipFill>
                      </a:tcPr>
                    </a:tc>
                  </a:tr>
                  <a:tr h="250388">
                    <a:tc>
                      <a:txBody>
                        <a:bodyPr/>
                        <a:lstStyle/>
                        <a:p>
                          <a:endParaRPr lang="es-ES"/>
                        </a:p>
                      </a:txBody>
                      <a:tcPr marL="54531" marR="54531" marT="0" marB="0">
                        <a:blipFill rotWithShape="0">
                          <a:blip r:embed="rId4"/>
                          <a:stretch>
                            <a:fillRect l="-135" t="-104878" r="-538" b="-107317"/>
                          </a:stretch>
                        </a:blipFill>
                      </a:tcPr>
                    </a:tc>
                  </a:tr>
                  <a:tr h="250388">
                    <a:tc>
                      <a:txBody>
                        <a:bodyPr/>
                        <a:lstStyle/>
                        <a:p>
                          <a:endParaRPr lang="es-ES"/>
                        </a:p>
                      </a:txBody>
                      <a:tcPr marL="54531" marR="54531" marT="0" marB="0">
                        <a:blipFill rotWithShape="0">
                          <a:blip r:embed="rId4"/>
                          <a:stretch>
                            <a:fillRect l="-135" t="-200000" r="-538" b="-4762"/>
                          </a:stretch>
                        </a:blipFill>
                      </a:tcPr>
                    </a:tc>
                  </a:tr>
                </a:tbl>
              </a:graphicData>
            </a:graphic>
          </p:graphicFrame>
        </mc:Fallback>
      </mc:AlternateContent>
      <p:pic>
        <p:nvPicPr>
          <p:cNvPr id="9" name="Imagen 8" descr="C:\Users\Salva\Desktop\TFM\H3_Zeemumu.png"/>
          <p:cNvPicPr/>
          <p:nvPr/>
        </p:nvPicPr>
        <p:blipFill>
          <a:blip r:embed="rId5">
            <a:extLst>
              <a:ext uri="{28A0092B-C50C-407E-A947-70E740481C1C}">
                <a14:useLocalDpi xmlns:a14="http://schemas.microsoft.com/office/drawing/2010/main" val="0"/>
              </a:ext>
            </a:extLst>
          </a:blip>
          <a:srcRect/>
          <a:stretch>
            <a:fillRect/>
          </a:stretch>
        </p:blipFill>
        <p:spPr bwMode="auto">
          <a:xfrm>
            <a:off x="1907704" y="2788806"/>
            <a:ext cx="5553952" cy="2880320"/>
          </a:xfrm>
          <a:prstGeom prst="rect">
            <a:avLst/>
          </a:prstGeom>
          <a:noFill/>
          <a:ln>
            <a:noFill/>
          </a:ln>
        </p:spPr>
      </p:pic>
      <mc:AlternateContent xmlns:mc="http://schemas.openxmlformats.org/markup-compatibility/2006" xmlns:a14="http://schemas.microsoft.com/office/drawing/2010/main">
        <mc:Choice Requires="a14">
          <p:sp>
            <p:nvSpPr>
              <p:cNvPr id="10" name="Marcador de contenido 2"/>
              <p:cNvSpPr txBox="1">
                <a:spLocks/>
              </p:cNvSpPr>
              <p:nvPr/>
            </p:nvSpPr>
            <p:spPr>
              <a:xfrm>
                <a:off x="980936" y="5733256"/>
                <a:ext cx="7407488" cy="936104"/>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buNone/>
                </a:pPr>
                <a:r>
                  <a:rPr lang="fr-FR" sz="1600" dirty="0" smtClean="0"/>
                  <a:t>Vu que les électrons et muons proviennent du Z et que </a:t>
                </a:r>
                <a:r>
                  <a:rPr lang="fr-FR" sz="1600" dirty="0"/>
                  <a:t>92% de bosons </a:t>
                </a:r>
                <a14:m>
                  <m:oMath xmlns:m="http://schemas.openxmlformats.org/officeDocument/2006/math">
                    <m:r>
                      <a:rPr lang="es-ES" sz="1600" i="1">
                        <a:latin typeface="Cambria Math" panose="02040503050406030204" pitchFamily="18" charset="0"/>
                      </a:rPr>
                      <m:t>𝑍</m:t>
                    </m:r>
                  </m:oMath>
                </a14:m>
                <a:r>
                  <a:rPr lang="fr-FR" sz="1600" dirty="0" smtClean="0"/>
                  <a:t> proviennent de</a:t>
                </a:r>
                <a14:m>
                  <m:oMath xmlns:m="http://schemas.openxmlformats.org/officeDocument/2006/math">
                    <m:sSub>
                      <m:sSubPr>
                        <m:ctrlPr>
                          <a:rPr lang="es-ES" sz="1600" i="1">
                            <a:latin typeface="Cambria Math" panose="02040503050406030204" pitchFamily="18" charset="0"/>
                          </a:rPr>
                        </m:ctrlPr>
                      </m:sSubPr>
                      <m:e>
                        <m:r>
                          <a:rPr lang="es-ES" sz="1600" b="0" i="0" smtClean="0">
                            <a:latin typeface="Cambria Math" panose="02040503050406030204" pitchFamily="18" charset="0"/>
                          </a:rPr>
                          <m:t> </m:t>
                        </m:r>
                        <m:r>
                          <a:rPr lang="fr-FR" sz="1600">
                            <a:latin typeface="Cambria Math" panose="02040503050406030204" pitchFamily="18" charset="0"/>
                          </a:rPr>
                          <m:t>𝐻</m:t>
                        </m:r>
                      </m:e>
                      <m:sub>
                        <m:r>
                          <a:rPr lang="fr-FR" sz="1600">
                            <a:latin typeface="Cambria Math" panose="02040503050406030204" pitchFamily="18" charset="0"/>
                          </a:rPr>
                          <m:t>3</m:t>
                        </m:r>
                      </m:sub>
                    </m:sSub>
                    <m:r>
                      <a:rPr lang="fr-FR" sz="1600">
                        <a:latin typeface="Cambria Math" panose="02040503050406030204" pitchFamily="18" charset="0"/>
                      </a:rPr>
                      <m:t>→</m:t>
                    </m:r>
                    <m:sSub>
                      <m:sSubPr>
                        <m:ctrlPr>
                          <a:rPr lang="es-ES" sz="1600" i="1">
                            <a:latin typeface="Cambria Math" panose="02040503050406030204" pitchFamily="18" charset="0"/>
                          </a:rPr>
                        </m:ctrlPr>
                      </m:sSubPr>
                      <m:e>
                        <m:r>
                          <a:rPr lang="fr-FR" sz="1600">
                            <a:latin typeface="Cambria Math" panose="02040503050406030204" pitchFamily="18" charset="0"/>
                          </a:rPr>
                          <m:t>𝐴</m:t>
                        </m:r>
                      </m:e>
                      <m:sub>
                        <m:r>
                          <a:rPr lang="fr-FR" sz="1600">
                            <a:latin typeface="Cambria Math" panose="02040503050406030204" pitchFamily="18" charset="0"/>
                          </a:rPr>
                          <m:t>1</m:t>
                        </m:r>
                      </m:sub>
                    </m:sSub>
                    <m:r>
                      <a:rPr lang="fr-FR" sz="1600">
                        <a:latin typeface="Cambria Math" panose="02040503050406030204" pitchFamily="18" charset="0"/>
                      </a:rPr>
                      <m:t>𝑍</m:t>
                    </m:r>
                    <m:r>
                      <a:rPr lang="fr-FR" sz="1600">
                        <a:latin typeface="Cambria Math" panose="02040503050406030204" pitchFamily="18" charset="0"/>
                      </a:rPr>
                      <m:t>→</m:t>
                    </m:r>
                    <m:r>
                      <a:rPr lang="fr-FR" sz="1600">
                        <a:latin typeface="Cambria Math" panose="02040503050406030204" pitchFamily="18" charset="0"/>
                      </a:rPr>
                      <m:t>𝑏</m:t>
                    </m:r>
                    <m:acc>
                      <m:accPr>
                        <m:chr m:val="̅"/>
                        <m:ctrlPr>
                          <a:rPr lang="es-ES" sz="1600" i="1">
                            <a:latin typeface="Cambria Math" panose="02040503050406030204" pitchFamily="18" charset="0"/>
                          </a:rPr>
                        </m:ctrlPr>
                      </m:accPr>
                      <m:e>
                        <m:r>
                          <a:rPr lang="fr-FR" sz="1600">
                            <a:latin typeface="Cambria Math" panose="02040503050406030204" pitchFamily="18" charset="0"/>
                          </a:rPr>
                          <m:t>𝑏</m:t>
                        </m:r>
                      </m:e>
                    </m:acc>
                    <m:r>
                      <a:rPr lang="fr-FR" sz="1600">
                        <a:latin typeface="Cambria Math" panose="02040503050406030204" pitchFamily="18" charset="0"/>
                      </a:rPr>
                      <m:t>𝑍</m:t>
                    </m:r>
                    <m:r>
                      <a:rPr lang="es-ES" sz="1600" b="0" i="0" smtClean="0">
                        <a:latin typeface="Cambria Math" panose="02040503050406030204" pitchFamily="18" charset="0"/>
                      </a:rPr>
                      <m:t>,</m:t>
                    </m:r>
                  </m:oMath>
                </a14:m>
                <a:r>
                  <a:rPr lang="fr-FR" sz="1600" dirty="0" smtClean="0"/>
                  <a:t> on peut reconstruire le spectre de masse de </a:t>
                </a:r>
                <a14:m>
                  <m:oMath xmlns:m="http://schemas.openxmlformats.org/officeDocument/2006/math">
                    <m:r>
                      <a:rPr lang="fr-FR" sz="1600">
                        <a:latin typeface="Cambria Math" panose="02040503050406030204" pitchFamily="18" charset="0"/>
                      </a:rPr>
                      <m:t>𝑏</m:t>
                    </m:r>
                    <m:acc>
                      <m:accPr>
                        <m:chr m:val="̅"/>
                        <m:ctrlPr>
                          <a:rPr lang="fr-FR" sz="1600" i="1">
                            <a:latin typeface="Cambria Math" panose="02040503050406030204" pitchFamily="18" charset="0"/>
                          </a:rPr>
                        </m:ctrlPr>
                      </m:accPr>
                      <m:e>
                        <m:r>
                          <a:rPr lang="fr-FR" sz="1600">
                            <a:latin typeface="Cambria Math" panose="02040503050406030204" pitchFamily="18" charset="0"/>
                          </a:rPr>
                          <m:t>𝑏</m:t>
                        </m:r>
                      </m:e>
                    </m:acc>
                  </m:oMath>
                </a14:m>
                <a:r>
                  <a:rPr lang="fr-FR" sz="1600" dirty="0" smtClean="0"/>
                  <a:t> avec les deux b-jets plus énergétiques</a:t>
                </a:r>
                <a:r>
                  <a:rPr lang="fr-FR" sz="1600" dirty="0" smtClean="0">
                    <a:ea typeface="Cambria Math" panose="02040503050406030204" pitchFamily="18" charset="0"/>
                  </a:rPr>
                  <a:t>:</a:t>
                </a:r>
                <a:endParaRPr lang="fr-FR" sz="1600" dirty="0">
                  <a:ea typeface="Cambria Math" panose="02040503050406030204" pitchFamily="18" charset="0"/>
                </a:endParaRPr>
              </a:p>
            </p:txBody>
          </p:sp>
        </mc:Choice>
        <mc:Fallback xmlns="">
          <p:sp>
            <p:nvSpPr>
              <p:cNvPr id="10" name="Marcador de contenido 2"/>
              <p:cNvSpPr txBox="1">
                <a:spLocks noRot="1" noChangeAspect="1" noMove="1" noResize="1" noEditPoints="1" noAdjustHandles="1" noChangeArrowheads="1" noChangeShapeType="1" noTextEdit="1"/>
              </p:cNvSpPr>
              <p:nvPr/>
            </p:nvSpPr>
            <p:spPr>
              <a:xfrm>
                <a:off x="980936" y="5733256"/>
                <a:ext cx="7407488" cy="936104"/>
              </a:xfrm>
              <a:prstGeom prst="rect">
                <a:avLst/>
              </a:prstGeom>
              <a:blipFill rotWithShape="0">
                <a:blip r:embed="rId6"/>
                <a:stretch>
                  <a:fillRect l="-494" t="-1299"/>
                </a:stretch>
              </a:blipFill>
            </p:spPr>
            <p:txBody>
              <a:bodyPr/>
              <a:lstStyle/>
              <a:p>
                <a:r>
                  <a:rPr lang="es-ES">
                    <a:noFill/>
                  </a:rPr>
                  <a:t> </a:t>
                </a:r>
              </a:p>
            </p:txBody>
          </p:sp>
        </mc:Fallback>
      </mc:AlternateContent>
      <p:sp>
        <p:nvSpPr>
          <p:cNvPr id="4" name="Marcador de número de diapositiva 3"/>
          <p:cNvSpPr>
            <a:spLocks noGrp="1"/>
          </p:cNvSpPr>
          <p:nvPr>
            <p:ph type="sldNum" sz="quarter" idx="12"/>
          </p:nvPr>
        </p:nvSpPr>
        <p:spPr/>
        <p:txBody>
          <a:bodyPr>
            <a:normAutofit fontScale="85000" lnSpcReduction="20000"/>
          </a:bodyPr>
          <a:lstStyle/>
          <a:p>
            <a:fld id="{1AD93096-5B34-4342-9326-69289CEAE4C2}" type="slidenum">
              <a:rPr lang="en-US" smtClean="0"/>
              <a:pPr/>
              <a:t>15</a:t>
            </a:fld>
            <a:endParaRPr lang="en-US" dirty="0">
              <a:solidFill>
                <a:srgbClr val="FFFFFF"/>
              </a:solidFill>
            </a:endParaRPr>
          </a:p>
        </p:txBody>
      </p:sp>
    </p:spTree>
    <p:extLst>
      <p:ext uri="{BB962C8B-B14F-4D97-AF65-F5344CB8AC3E}">
        <p14:creationId xmlns:p14="http://schemas.microsoft.com/office/powerpoint/2010/main" val="32190887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spcBef>
                    <a:spcPts val="0"/>
                  </a:spcBef>
                </a:pPr>
                <a:r>
                  <a:rPr lang="fr-FR" sz="3600" dirty="0"/>
                  <a:t>Étude de </a:t>
                </a:r>
                <a14:m>
                  <m:oMath xmlns:m="http://schemas.openxmlformats.org/officeDocument/2006/math">
                    <m:sSub>
                      <m:sSubPr>
                        <m:ctrlPr>
                          <a:rPr lang="fr-FR" sz="3600" i="1">
                            <a:latin typeface="Cambria Math" panose="02040503050406030204" pitchFamily="18" charset="0"/>
                          </a:rPr>
                        </m:ctrlPr>
                      </m:sSubPr>
                      <m:e>
                        <m:r>
                          <a:rPr lang="es-ES" sz="3600" i="1">
                            <a:latin typeface="Cambria Math" panose="02040503050406030204" pitchFamily="18" charset="0"/>
                          </a:rPr>
                          <m:t>𝐻</m:t>
                        </m:r>
                      </m:e>
                      <m:sub>
                        <m:r>
                          <a:rPr lang="es-ES" sz="3600" i="1">
                            <a:latin typeface="Cambria Math" panose="02040503050406030204" pitchFamily="18" charset="0"/>
                          </a:rPr>
                          <m:t>3</m:t>
                        </m:r>
                      </m:sub>
                    </m:sSub>
                  </m:oMath>
                </a14:m>
                <a:endParaRPr lang="es-ES_tradnl" sz="3600" b="0" i="0" noProof="1">
                  <a:solidFill>
                    <a:srgbClr val="444D26"/>
                  </a:solidFill>
                  <a:latin typeface="Tw Cen MT"/>
                  <a:ea typeface="+mj-ea"/>
                  <a:cs typeface="+mj-cs"/>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3"/>
                <a:stretch>
                  <a:fillRect l="-2319" b="-555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 name="Marcador de contenido 2"/>
              <p:cNvSpPr>
                <a:spLocks noGrp="1"/>
              </p:cNvSpPr>
              <p:nvPr>
                <p:ph sz="quarter" idx="1"/>
              </p:nvPr>
            </p:nvSpPr>
            <p:spPr>
              <a:xfrm>
                <a:off x="549432" y="4199117"/>
                <a:ext cx="8279832" cy="598035"/>
              </a:xfrm>
            </p:spPr>
            <p:txBody>
              <a:bodyPr>
                <a:normAutofit lnSpcReduction="10000"/>
              </a:bodyPr>
              <a:lstStyle/>
              <a:p>
                <a:pPr marL="0" indent="0">
                  <a:buNone/>
                </a:pPr>
                <a:r>
                  <a:rPr lang="fr-FR" sz="1600" dirty="0" smtClean="0"/>
                  <a:t>Avec la même condition </a:t>
                </a:r>
                <a14:m>
                  <m:oMath xmlns:m="http://schemas.openxmlformats.org/officeDocument/2006/math">
                    <m:r>
                      <a:rPr lang="fr-FR" sz="1600" i="1">
                        <a:latin typeface="Cambria Math" panose="02040503050406030204" pitchFamily="18" charset="0"/>
                        <a:ea typeface="Cambria Math" panose="02040503050406030204" pitchFamily="18" charset="0"/>
                      </a:rPr>
                      <m:t>𝑍</m:t>
                    </m:r>
                    <m:d>
                      <m:dPr>
                        <m:ctrlPr>
                          <a:rPr lang="fr-FR" sz="1600" i="1">
                            <a:latin typeface="Cambria Math" panose="02040503050406030204" pitchFamily="18" charset="0"/>
                            <a:ea typeface="Cambria Math" panose="02040503050406030204" pitchFamily="18" charset="0"/>
                          </a:rPr>
                        </m:ctrlPr>
                      </m:dPr>
                      <m:e>
                        <m:r>
                          <a:rPr lang="fr-FR" sz="1600">
                            <a:latin typeface="Cambria Math" panose="02040503050406030204" pitchFamily="18" charset="0"/>
                            <a:ea typeface="Cambria Math" panose="02040503050406030204" pitchFamily="18" charset="0"/>
                          </a:rPr>
                          <m:t>80 </m:t>
                        </m:r>
                        <m:r>
                          <a:rPr lang="fr-FR" sz="1600" i="1">
                            <a:latin typeface="Cambria Math" panose="02040503050406030204" pitchFamily="18" charset="0"/>
                            <a:ea typeface="Cambria Math" panose="02040503050406030204" pitchFamily="18" charset="0"/>
                          </a:rPr>
                          <m:t>𝐺𝑒𝑉</m:t>
                        </m:r>
                        <m:r>
                          <a:rPr lang="fr-FR" sz="1600" i="1">
                            <a:latin typeface="Cambria Math" panose="02040503050406030204" pitchFamily="18" charset="0"/>
                            <a:ea typeface="Cambria Math" panose="02040503050406030204" pitchFamily="18" charset="0"/>
                          </a:rPr>
                          <m:t>&lt;</m:t>
                        </m:r>
                        <m:sSub>
                          <m:sSubPr>
                            <m:ctrlPr>
                              <a:rPr lang="fr-FR" sz="1600" i="1">
                                <a:latin typeface="Cambria Math" panose="02040503050406030204" pitchFamily="18" charset="0"/>
                                <a:ea typeface="Cambria Math" panose="02040503050406030204" pitchFamily="18" charset="0"/>
                              </a:rPr>
                            </m:ctrlPr>
                          </m:sSubPr>
                          <m:e>
                            <m:r>
                              <a:rPr lang="fr-FR" sz="1600" i="1">
                                <a:latin typeface="Cambria Math" panose="02040503050406030204" pitchFamily="18" charset="0"/>
                                <a:ea typeface="Cambria Math" panose="02040503050406030204" pitchFamily="18" charset="0"/>
                              </a:rPr>
                              <m:t>𝑀</m:t>
                            </m:r>
                          </m:e>
                          <m:sub>
                            <m:r>
                              <a:rPr lang="fr-FR" sz="1600" i="1">
                                <a:latin typeface="Cambria Math" panose="02040503050406030204" pitchFamily="18" charset="0"/>
                                <a:ea typeface="Cambria Math" panose="02040503050406030204" pitchFamily="18" charset="0"/>
                              </a:rPr>
                              <m:t>𝑒𝑒</m:t>
                            </m:r>
                            <m:r>
                              <a:rPr lang="fr-FR" sz="1600" i="1">
                                <a:latin typeface="Cambria Math" panose="02040503050406030204" pitchFamily="18" charset="0"/>
                                <a:ea typeface="Cambria Math" panose="02040503050406030204" pitchFamily="18" charset="0"/>
                              </a:rPr>
                              <m:t>,</m:t>
                            </m:r>
                            <m:r>
                              <a:rPr lang="fr-FR" sz="1600" i="1">
                                <a:latin typeface="Cambria Math" panose="02040503050406030204" pitchFamily="18" charset="0"/>
                                <a:ea typeface="Cambria Math" panose="02040503050406030204" pitchFamily="18" charset="0"/>
                              </a:rPr>
                              <m:t>𝜇𝜇</m:t>
                            </m:r>
                          </m:sub>
                        </m:sSub>
                        <m:r>
                          <a:rPr lang="fr-FR" sz="1600" i="1">
                            <a:latin typeface="Cambria Math" panose="02040503050406030204" pitchFamily="18" charset="0"/>
                            <a:ea typeface="Cambria Math" panose="02040503050406030204" pitchFamily="18" charset="0"/>
                          </a:rPr>
                          <m:t>&lt;100 </m:t>
                        </m:r>
                        <m:r>
                          <a:rPr lang="fr-FR" sz="1600" i="1">
                            <a:latin typeface="Cambria Math" panose="02040503050406030204" pitchFamily="18" charset="0"/>
                            <a:ea typeface="Cambria Math" panose="02040503050406030204" pitchFamily="18" charset="0"/>
                          </a:rPr>
                          <m:t>𝐺𝑒𝑉</m:t>
                        </m:r>
                      </m:e>
                    </m:d>
                  </m:oMath>
                </a14:m>
                <a:r>
                  <a:rPr lang="fr-FR" sz="1600" dirty="0" smtClean="0">
                    <a:ea typeface="Cambria Math" panose="02040503050406030204" pitchFamily="18" charset="0"/>
                  </a:rPr>
                  <a:t> on reconstruit le spectre de masse de </a:t>
                </a:r>
                <a14:m>
                  <m:oMath xmlns:m="http://schemas.openxmlformats.org/officeDocument/2006/math">
                    <m:r>
                      <a:rPr lang="fr-FR" sz="1600">
                        <a:latin typeface="Cambria Math" panose="02040503050406030204" pitchFamily="18" charset="0"/>
                      </a:rPr>
                      <m:t>𝑏</m:t>
                    </m:r>
                    <m:acc>
                      <m:accPr>
                        <m:chr m:val="̅"/>
                        <m:ctrlPr>
                          <a:rPr lang="fr-FR" sz="1600" i="1">
                            <a:latin typeface="Cambria Math" panose="02040503050406030204" pitchFamily="18" charset="0"/>
                          </a:rPr>
                        </m:ctrlPr>
                      </m:accPr>
                      <m:e>
                        <m:r>
                          <a:rPr lang="fr-FR" sz="1600">
                            <a:latin typeface="Cambria Math" panose="02040503050406030204" pitchFamily="18" charset="0"/>
                          </a:rPr>
                          <m:t>𝑏</m:t>
                        </m:r>
                      </m:e>
                    </m:acc>
                    <m:r>
                      <a:rPr lang="fr-FR" sz="1600" i="1">
                        <a:latin typeface="Cambria Math" panose="02040503050406030204" pitchFamily="18" charset="0"/>
                      </a:rPr>
                      <m:t>𝑍</m:t>
                    </m:r>
                  </m:oMath>
                </a14:m>
                <a:r>
                  <a:rPr lang="fr-FR" sz="1600" dirty="0" smtClean="0">
                    <a:ea typeface="Cambria Math" panose="02040503050406030204" pitchFamily="18" charset="0"/>
                  </a:rPr>
                  <a:t> avec les deux b-jets plus énergétiques.</a:t>
                </a:r>
                <a:endParaRPr lang="fr-FR" sz="1600" dirty="0">
                  <a:ea typeface="Cambria Math" panose="02040503050406030204" pitchFamily="18" charset="0"/>
                </a:endParaRPr>
              </a:p>
              <a:p>
                <a:pPr marL="0" indent="0">
                  <a:buNone/>
                </a:pPr>
                <a:endParaRPr lang="fr-FR" sz="1400" dirty="0"/>
              </a:p>
              <a:p>
                <a:pPr marL="0" indent="0">
                  <a:buNone/>
                </a:pPr>
                <a:endParaRPr lang="fr-FR" sz="1600" dirty="0"/>
              </a:p>
              <a:p>
                <a:pPr>
                  <a:buFont typeface="Arial" panose="020B0604020202020204" pitchFamily="34" charset="0"/>
                  <a:buChar char="•"/>
                </a:pPr>
                <a:endParaRPr lang="fr-FR" sz="1600" dirty="0" smtClean="0"/>
              </a:p>
              <a:p>
                <a:pPr>
                  <a:buFont typeface="Arial" panose="020B0604020202020204" pitchFamily="34" charset="0"/>
                  <a:buChar char="•"/>
                </a:pPr>
                <a:endParaRPr lang="fr-FR" sz="1600" dirty="0"/>
              </a:p>
              <a:p>
                <a:pPr>
                  <a:buFont typeface="Arial" panose="020B0604020202020204" pitchFamily="34" charset="0"/>
                  <a:buChar char="•"/>
                </a:pPr>
                <a:endParaRPr lang="fr-FR" sz="1600" dirty="0" smtClean="0"/>
              </a:p>
              <a:p>
                <a:pPr>
                  <a:buFont typeface="Arial" panose="020B0604020202020204" pitchFamily="34" charset="0"/>
                  <a:buChar char="•"/>
                </a:pPr>
                <a:endParaRPr lang="fr-FR" sz="1600" dirty="0"/>
              </a:p>
            </p:txBody>
          </p:sp>
        </mc:Choice>
        <mc:Fallback xmlns="">
          <p:sp>
            <p:nvSpPr>
              <p:cNvPr id="3" name="Marcador de contenido 2"/>
              <p:cNvSpPr>
                <a:spLocks noGrp="1" noRot="1" noChangeAspect="1" noMove="1" noResize="1" noEditPoints="1" noAdjustHandles="1" noChangeArrowheads="1" noChangeShapeType="1" noTextEdit="1"/>
              </p:cNvSpPr>
              <p:nvPr>
                <p:ph sz="quarter" idx="1"/>
              </p:nvPr>
            </p:nvSpPr>
            <p:spPr>
              <a:xfrm>
                <a:off x="549432" y="4199117"/>
                <a:ext cx="8279832" cy="598035"/>
              </a:xfrm>
              <a:blipFill rotWithShape="0">
                <a:blip r:embed="rId4"/>
                <a:stretch>
                  <a:fillRect l="-368" t="-3061" b="-9184"/>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graphicFrame>
            <p:nvGraphicFramePr>
              <p:cNvPr id="4" name="Tabla 3"/>
              <p:cNvGraphicFramePr>
                <a:graphicFrameLocks noGrp="1"/>
              </p:cNvGraphicFramePr>
              <p:nvPr/>
            </p:nvGraphicFramePr>
            <p:xfrm>
              <a:off x="4355976" y="218941"/>
              <a:ext cx="4522349" cy="751164"/>
            </p:xfrm>
            <a:graphic>
              <a:graphicData uri="http://schemas.openxmlformats.org/drawingml/2006/table">
                <a:tbl>
                  <a:tblPr firstRow="1" firstCol="1" bandRow="1">
                    <a:tableStyleId>{5C22544A-7EE6-4342-B048-85BDC9FD1C3A}</a:tableStyleId>
                  </a:tblPr>
                  <a:tblGrid>
                    <a:gridCol w="4522349"/>
                  </a:tblGrid>
                  <a:tr h="250388">
                    <a:tc>
                      <a:txBody>
                        <a:bodyPr/>
                        <a:lstStyle/>
                        <a:p>
                          <a:pPr algn="just">
                            <a:spcBef>
                              <a:spcPts val="200"/>
                            </a:spcBef>
                            <a:spcAft>
                              <a:spcPts val="600"/>
                            </a:spcAft>
                          </a:pPr>
                          <a14:m>
                            <m:oMathPara xmlns:m="http://schemas.openxmlformats.org/officeDocument/2006/math">
                              <m:oMathParaPr>
                                <m:jc m:val="centerGroup"/>
                              </m:oMathParaPr>
                              <m:oMath xmlns:m="http://schemas.openxmlformats.org/officeDocument/2006/math">
                                <m:r>
                                  <a:rPr lang="fr-FR" sz="1000">
                                    <a:effectLst/>
                                    <a:latin typeface="Cambria Math" panose="02040503050406030204" pitchFamily="18" charset="0"/>
                                  </a:rPr>
                                  <m:t>𝑔𝑔</m:t>
                                </m:r>
                                <m:r>
                                  <a:rPr lang="fr-FR" sz="1000">
                                    <a:effectLst/>
                                    <a:latin typeface="Cambria Math" panose="02040503050406030204" pitchFamily="18" charset="0"/>
                                  </a:rPr>
                                  <m:t>→</m:t>
                                </m:r>
                                <m:sSub>
                                  <m:sSubPr>
                                    <m:ctrlPr>
                                      <a:rPr lang="es-ES" sz="1000" i="1">
                                        <a:effectLst/>
                                        <a:latin typeface="Cambria Math" panose="02040503050406030204" pitchFamily="18" charset="0"/>
                                      </a:rPr>
                                    </m:ctrlPr>
                                  </m:sSubPr>
                                  <m:e>
                                    <m:r>
                                      <a:rPr lang="fr-FR" sz="1000">
                                        <a:effectLst/>
                                        <a:latin typeface="Cambria Math" panose="02040503050406030204" pitchFamily="18" charset="0"/>
                                      </a:rPr>
                                      <m:t>𝐻</m:t>
                                    </m:r>
                                  </m:e>
                                  <m:sub>
                                    <m:r>
                                      <a:rPr lang="fr-FR" sz="1000">
                                        <a:effectLst/>
                                        <a:latin typeface="Cambria Math" panose="02040503050406030204" pitchFamily="18" charset="0"/>
                                      </a:rPr>
                                      <m:t>3</m:t>
                                    </m:r>
                                  </m:sub>
                                </m:sSub>
                                <m:r>
                                  <a:rPr lang="fr-FR" sz="1000">
                                    <a:effectLst/>
                                    <a:latin typeface="Cambria Math" panose="02040503050406030204" pitchFamily="18" charset="0"/>
                                  </a:rPr>
                                  <m:t>→</m:t>
                                </m:r>
                                <m:sSub>
                                  <m:sSubPr>
                                    <m:ctrlPr>
                                      <a:rPr lang="es-ES" sz="1000" i="1">
                                        <a:effectLst/>
                                        <a:latin typeface="Cambria Math" panose="02040503050406030204" pitchFamily="18" charset="0"/>
                                      </a:rPr>
                                    </m:ctrlPr>
                                  </m:sSubPr>
                                  <m:e>
                                    <m:r>
                                      <a:rPr lang="fr-FR" sz="1000">
                                        <a:effectLst/>
                                        <a:latin typeface="Cambria Math" panose="02040503050406030204" pitchFamily="18" charset="0"/>
                                      </a:rPr>
                                      <m:t>𝐴</m:t>
                                    </m:r>
                                  </m:e>
                                  <m:sub>
                                    <m:r>
                                      <a:rPr lang="fr-FR" sz="1000">
                                        <a:effectLst/>
                                        <a:latin typeface="Cambria Math" panose="02040503050406030204" pitchFamily="18" charset="0"/>
                                      </a:rPr>
                                      <m:t>1</m:t>
                                    </m:r>
                                  </m:sub>
                                </m:sSub>
                                <m:r>
                                  <a:rPr lang="fr-FR" sz="1000">
                                    <a:effectLst/>
                                    <a:latin typeface="Cambria Math" panose="02040503050406030204" pitchFamily="18" charset="0"/>
                                  </a:rPr>
                                  <m:t>𝑍</m:t>
                                </m:r>
                                <m:r>
                                  <a:rPr lang="fr-FR" sz="1000">
                                    <a:effectLst/>
                                    <a:latin typeface="Cambria Math" panose="02040503050406030204" pitchFamily="18" charset="0"/>
                                  </a:rPr>
                                  <m:t>→</m:t>
                                </m:r>
                                <m:r>
                                  <a:rPr lang="fr-FR" sz="1000">
                                    <a:effectLst/>
                                    <a:latin typeface="Cambria Math" panose="02040503050406030204" pitchFamily="18" charset="0"/>
                                  </a:rPr>
                                  <m:t>𝑏</m:t>
                                </m:r>
                                <m:acc>
                                  <m:accPr>
                                    <m:chr m:val="̅"/>
                                    <m:ctrlPr>
                                      <a:rPr lang="es-ES" sz="1000" i="1">
                                        <a:effectLst/>
                                        <a:latin typeface="Cambria Math" panose="02040503050406030204" pitchFamily="18" charset="0"/>
                                      </a:rPr>
                                    </m:ctrlPr>
                                  </m:accPr>
                                  <m:e>
                                    <m:r>
                                      <a:rPr lang="fr-FR" sz="1000">
                                        <a:effectLst/>
                                        <a:latin typeface="Cambria Math" panose="02040503050406030204" pitchFamily="18" charset="0"/>
                                      </a:rPr>
                                      <m:t>𝑏</m:t>
                                    </m:r>
                                  </m:e>
                                </m:acc>
                                <m:r>
                                  <a:rPr lang="fr-FR" sz="1000">
                                    <a:effectLst/>
                                    <a:latin typeface="Cambria Math" panose="02040503050406030204" pitchFamily="18" charset="0"/>
                                  </a:rPr>
                                  <m:t>𝑍</m:t>
                                </m:r>
                              </m:oMath>
                            </m:oMathPara>
                          </a14:m>
                          <a:endParaRPr lang="es-ES" sz="1000" dirty="0">
                            <a:effectLst/>
                            <a:latin typeface="LM Roman 10" panose="00000500000000000000" pitchFamily="50" charset="0"/>
                            <a:ea typeface="Cambria" panose="02040503050406030204" pitchFamily="18" charset="0"/>
                            <a:cs typeface="Times New Roman" panose="02020603050405020304" pitchFamily="18" charset="0"/>
                          </a:endParaRPr>
                        </a:p>
                      </a:txBody>
                      <a:tcPr marL="54531" marR="54531" marT="0" marB="0">
                        <a:solidFill>
                          <a:srgbClr val="00B0F0"/>
                        </a:solidFill>
                      </a:tcPr>
                    </a:tc>
                  </a:tr>
                  <a:tr h="250388">
                    <a:tc>
                      <a:txBody>
                        <a:bodyPr/>
                        <a:lstStyle/>
                        <a:p>
                          <a:pPr algn="just">
                            <a:spcBef>
                              <a:spcPts val="200"/>
                            </a:spcBef>
                            <a:spcAft>
                              <a:spcPts val="600"/>
                            </a:spcAft>
                          </a:pPr>
                          <a14:m>
                            <m:oMathPara xmlns:m="http://schemas.openxmlformats.org/officeDocument/2006/math">
                              <m:oMathParaPr>
                                <m:jc m:val="centerGroup"/>
                              </m:oMathParaPr>
                              <m:oMath xmlns:m="http://schemas.openxmlformats.org/officeDocument/2006/math">
                                <m:r>
                                  <a:rPr lang="fr-FR" sz="1000">
                                    <a:effectLst/>
                                    <a:latin typeface="Cambria Math" panose="02040503050406030204" pitchFamily="18" charset="0"/>
                                  </a:rPr>
                                  <m:t>𝑔𝑔</m:t>
                                </m:r>
                                <m:r>
                                  <a:rPr lang="fr-FR" sz="1000">
                                    <a:effectLst/>
                                    <a:latin typeface="Cambria Math" panose="02040503050406030204" pitchFamily="18" charset="0"/>
                                  </a:rPr>
                                  <m:t>→</m:t>
                                </m:r>
                                <m:sSub>
                                  <m:sSubPr>
                                    <m:ctrlPr>
                                      <a:rPr lang="es-ES" sz="1000" i="1">
                                        <a:effectLst/>
                                        <a:latin typeface="Cambria Math" panose="02040503050406030204" pitchFamily="18" charset="0"/>
                                      </a:rPr>
                                    </m:ctrlPr>
                                  </m:sSubPr>
                                  <m:e>
                                    <m:r>
                                      <a:rPr lang="fr-FR" sz="1000">
                                        <a:effectLst/>
                                        <a:latin typeface="Cambria Math" panose="02040503050406030204" pitchFamily="18" charset="0"/>
                                      </a:rPr>
                                      <m:t>𝐻</m:t>
                                    </m:r>
                                  </m:e>
                                  <m:sub>
                                    <m:r>
                                      <a:rPr lang="fr-FR" sz="1000">
                                        <a:effectLst/>
                                        <a:latin typeface="Cambria Math" panose="02040503050406030204" pitchFamily="18" charset="0"/>
                                      </a:rPr>
                                      <m:t>3</m:t>
                                    </m:r>
                                  </m:sub>
                                </m:sSub>
                                <m:r>
                                  <a:rPr lang="fr-FR" sz="1000">
                                    <a:effectLst/>
                                    <a:latin typeface="Cambria Math" panose="02040503050406030204" pitchFamily="18" charset="0"/>
                                  </a:rPr>
                                  <m:t>→</m:t>
                                </m:r>
                                <m:sSub>
                                  <m:sSubPr>
                                    <m:ctrlPr>
                                      <a:rPr lang="es-ES" sz="1000" i="1">
                                        <a:effectLst/>
                                        <a:latin typeface="Cambria Math" panose="02040503050406030204" pitchFamily="18" charset="0"/>
                                      </a:rPr>
                                    </m:ctrlPr>
                                  </m:sSubPr>
                                  <m:e>
                                    <m:r>
                                      <a:rPr lang="fr-FR" sz="1000">
                                        <a:effectLst/>
                                        <a:latin typeface="Cambria Math" panose="02040503050406030204" pitchFamily="18" charset="0"/>
                                      </a:rPr>
                                      <m:t>𝐻</m:t>
                                    </m:r>
                                  </m:e>
                                  <m:sub>
                                    <m:r>
                                      <a:rPr lang="fr-FR" sz="1000">
                                        <a:effectLst/>
                                        <a:latin typeface="Cambria Math" panose="02040503050406030204" pitchFamily="18" charset="0"/>
                                      </a:rPr>
                                      <m:t>1</m:t>
                                    </m:r>
                                  </m:sub>
                                </m:sSub>
                                <m:sSub>
                                  <m:sSubPr>
                                    <m:ctrlPr>
                                      <a:rPr lang="es-ES" sz="1000" i="1">
                                        <a:effectLst/>
                                        <a:latin typeface="Cambria Math" panose="02040503050406030204" pitchFamily="18" charset="0"/>
                                      </a:rPr>
                                    </m:ctrlPr>
                                  </m:sSubPr>
                                  <m:e>
                                    <m:r>
                                      <a:rPr lang="fr-FR" sz="1000">
                                        <a:effectLst/>
                                        <a:latin typeface="Cambria Math" panose="02040503050406030204" pitchFamily="18" charset="0"/>
                                      </a:rPr>
                                      <m:t>𝐻</m:t>
                                    </m:r>
                                  </m:e>
                                  <m:sub>
                                    <m:r>
                                      <a:rPr lang="fr-FR" sz="1000">
                                        <a:effectLst/>
                                        <a:latin typeface="Cambria Math" panose="02040503050406030204" pitchFamily="18" charset="0"/>
                                      </a:rPr>
                                      <m:t>1</m:t>
                                    </m:r>
                                  </m:sub>
                                </m:sSub>
                                <m:r>
                                  <a:rPr lang="fr-FR" sz="1000">
                                    <a:effectLst/>
                                    <a:latin typeface="Cambria Math" panose="02040503050406030204" pitchFamily="18" charset="0"/>
                                  </a:rPr>
                                  <m:t>→ </m:t>
                                </m:r>
                                <m:r>
                                  <a:rPr lang="fr-FR" sz="1000">
                                    <a:effectLst/>
                                    <a:latin typeface="Cambria Math" panose="02040503050406030204" pitchFamily="18" charset="0"/>
                                  </a:rPr>
                                  <m:t>𝑏</m:t>
                                </m:r>
                                <m:acc>
                                  <m:accPr>
                                    <m:chr m:val="̅"/>
                                    <m:ctrlPr>
                                      <a:rPr lang="es-ES" sz="1000" i="1">
                                        <a:effectLst/>
                                        <a:latin typeface="Cambria Math" panose="02040503050406030204" pitchFamily="18" charset="0"/>
                                      </a:rPr>
                                    </m:ctrlPr>
                                  </m:accPr>
                                  <m:e>
                                    <m:r>
                                      <a:rPr lang="fr-FR" sz="1000">
                                        <a:effectLst/>
                                        <a:latin typeface="Cambria Math" panose="02040503050406030204" pitchFamily="18" charset="0"/>
                                      </a:rPr>
                                      <m:t>𝑏</m:t>
                                    </m:r>
                                  </m:e>
                                </m:acc>
                                <m:r>
                                  <a:rPr lang="fr-FR" sz="1000">
                                    <a:effectLst/>
                                    <a:latin typeface="Cambria Math" panose="02040503050406030204" pitchFamily="18" charset="0"/>
                                  </a:rPr>
                                  <m:t>𝑏</m:t>
                                </m:r>
                                <m:acc>
                                  <m:accPr>
                                    <m:chr m:val="̅"/>
                                    <m:ctrlPr>
                                      <a:rPr lang="es-ES" sz="1000" i="1">
                                        <a:effectLst/>
                                        <a:latin typeface="Cambria Math" panose="02040503050406030204" pitchFamily="18" charset="0"/>
                                      </a:rPr>
                                    </m:ctrlPr>
                                  </m:accPr>
                                  <m:e>
                                    <m:r>
                                      <a:rPr lang="fr-FR" sz="1000">
                                        <a:effectLst/>
                                        <a:latin typeface="Cambria Math" panose="02040503050406030204" pitchFamily="18" charset="0"/>
                                      </a:rPr>
                                      <m:t>𝑏</m:t>
                                    </m:r>
                                  </m:e>
                                </m:acc>
                              </m:oMath>
                            </m:oMathPara>
                          </a14:m>
                          <a:endParaRPr lang="es-ES" sz="1000" dirty="0">
                            <a:effectLst/>
                            <a:latin typeface="LM Roman 10" panose="00000500000000000000" pitchFamily="50" charset="0"/>
                            <a:ea typeface="Cambria" panose="02040503050406030204" pitchFamily="18" charset="0"/>
                            <a:cs typeface="Times New Roman" panose="02020603050405020304" pitchFamily="18" charset="0"/>
                          </a:endParaRPr>
                        </a:p>
                      </a:txBody>
                      <a:tcPr marL="54531" marR="54531" marT="0" marB="0"/>
                    </a:tc>
                  </a:tr>
                  <a:tr h="250388">
                    <a:tc>
                      <a:txBody>
                        <a:bodyPr/>
                        <a:lstStyle/>
                        <a:p>
                          <a:pPr algn="just">
                            <a:spcBef>
                              <a:spcPts val="200"/>
                            </a:spcBef>
                            <a:spcAft>
                              <a:spcPts val="600"/>
                            </a:spcAft>
                          </a:pPr>
                          <a14:m>
                            <m:oMathPara xmlns:m="http://schemas.openxmlformats.org/officeDocument/2006/math">
                              <m:oMathParaPr>
                                <m:jc m:val="centerGroup"/>
                              </m:oMathParaPr>
                              <m:oMath xmlns:m="http://schemas.openxmlformats.org/officeDocument/2006/math">
                                <m:r>
                                  <a:rPr lang="fr-FR" sz="1000">
                                    <a:effectLst/>
                                    <a:latin typeface="Cambria Math" panose="02040503050406030204" pitchFamily="18" charset="0"/>
                                  </a:rPr>
                                  <m:t>𝑔𝑔</m:t>
                                </m:r>
                                <m:r>
                                  <a:rPr lang="fr-FR" sz="1000">
                                    <a:effectLst/>
                                    <a:latin typeface="Cambria Math" panose="02040503050406030204" pitchFamily="18" charset="0"/>
                                  </a:rPr>
                                  <m:t>→</m:t>
                                </m:r>
                                <m:sSub>
                                  <m:sSubPr>
                                    <m:ctrlPr>
                                      <a:rPr lang="es-ES" sz="1000" i="1">
                                        <a:effectLst/>
                                        <a:latin typeface="Cambria Math" panose="02040503050406030204" pitchFamily="18" charset="0"/>
                                      </a:rPr>
                                    </m:ctrlPr>
                                  </m:sSubPr>
                                  <m:e>
                                    <m:r>
                                      <a:rPr lang="fr-FR" sz="1000">
                                        <a:effectLst/>
                                        <a:latin typeface="Cambria Math" panose="02040503050406030204" pitchFamily="18" charset="0"/>
                                      </a:rPr>
                                      <m:t>𝐻</m:t>
                                    </m:r>
                                  </m:e>
                                  <m:sub>
                                    <m:r>
                                      <a:rPr lang="fr-FR" sz="1000">
                                        <a:effectLst/>
                                        <a:latin typeface="Cambria Math" panose="02040503050406030204" pitchFamily="18" charset="0"/>
                                      </a:rPr>
                                      <m:t>3</m:t>
                                    </m:r>
                                  </m:sub>
                                </m:sSub>
                                <m:r>
                                  <a:rPr lang="fr-FR" sz="1000">
                                    <a:effectLst/>
                                    <a:latin typeface="Cambria Math" panose="02040503050406030204" pitchFamily="18" charset="0"/>
                                  </a:rPr>
                                  <m:t>→</m:t>
                                </m:r>
                                <m:sSub>
                                  <m:sSubPr>
                                    <m:ctrlPr>
                                      <a:rPr lang="es-ES" sz="1000" i="1">
                                        <a:effectLst/>
                                        <a:latin typeface="Cambria Math" panose="02040503050406030204" pitchFamily="18" charset="0"/>
                                      </a:rPr>
                                    </m:ctrlPr>
                                  </m:sSubPr>
                                  <m:e>
                                    <m:r>
                                      <a:rPr lang="fr-FR" sz="1000">
                                        <a:effectLst/>
                                        <a:latin typeface="Cambria Math" panose="02040503050406030204" pitchFamily="18" charset="0"/>
                                      </a:rPr>
                                      <m:t>𝐻</m:t>
                                    </m:r>
                                  </m:e>
                                  <m:sub>
                                    <m:r>
                                      <a:rPr lang="fr-FR" sz="1000">
                                        <a:effectLst/>
                                        <a:latin typeface="Cambria Math" panose="02040503050406030204" pitchFamily="18" charset="0"/>
                                      </a:rPr>
                                      <m:t>1</m:t>
                                    </m:r>
                                  </m:sub>
                                </m:sSub>
                                <m:sSub>
                                  <m:sSubPr>
                                    <m:ctrlPr>
                                      <a:rPr lang="es-ES" sz="1000" i="1">
                                        <a:effectLst/>
                                        <a:latin typeface="Cambria Math" panose="02040503050406030204" pitchFamily="18" charset="0"/>
                                      </a:rPr>
                                    </m:ctrlPr>
                                  </m:sSubPr>
                                  <m:e>
                                    <m:r>
                                      <a:rPr lang="fr-FR" sz="1000">
                                        <a:effectLst/>
                                        <a:latin typeface="Cambria Math" panose="02040503050406030204" pitchFamily="18" charset="0"/>
                                      </a:rPr>
                                      <m:t>𝐻</m:t>
                                    </m:r>
                                  </m:e>
                                  <m:sub>
                                    <m:r>
                                      <a:rPr lang="fr-FR" sz="1000">
                                        <a:effectLst/>
                                        <a:latin typeface="Cambria Math" panose="02040503050406030204" pitchFamily="18" charset="0"/>
                                      </a:rPr>
                                      <m:t>2</m:t>
                                    </m:r>
                                  </m:sub>
                                </m:sSub>
                                <m:r>
                                  <a:rPr lang="fr-FR" sz="1000">
                                    <a:effectLst/>
                                    <a:latin typeface="Cambria Math" panose="02040503050406030204" pitchFamily="18" charset="0"/>
                                  </a:rPr>
                                  <m:t>→ </m:t>
                                </m:r>
                                <m:r>
                                  <a:rPr lang="fr-FR" sz="1000">
                                    <a:effectLst/>
                                    <a:latin typeface="Cambria Math" panose="02040503050406030204" pitchFamily="18" charset="0"/>
                                  </a:rPr>
                                  <m:t>𝑏</m:t>
                                </m:r>
                                <m:acc>
                                  <m:accPr>
                                    <m:chr m:val="̅"/>
                                    <m:ctrlPr>
                                      <a:rPr lang="es-ES" sz="1000" i="1">
                                        <a:effectLst/>
                                        <a:latin typeface="Cambria Math" panose="02040503050406030204" pitchFamily="18" charset="0"/>
                                      </a:rPr>
                                    </m:ctrlPr>
                                  </m:accPr>
                                  <m:e>
                                    <m:r>
                                      <a:rPr lang="fr-FR" sz="1000">
                                        <a:effectLst/>
                                        <a:latin typeface="Cambria Math" panose="02040503050406030204" pitchFamily="18" charset="0"/>
                                      </a:rPr>
                                      <m:t>𝑏</m:t>
                                    </m:r>
                                  </m:e>
                                </m:acc>
                                <m:r>
                                  <a:rPr lang="fr-FR" sz="1000">
                                    <a:effectLst/>
                                    <a:latin typeface="Cambria Math" panose="02040503050406030204" pitchFamily="18" charset="0"/>
                                  </a:rPr>
                                  <m:t>𝑏</m:t>
                                </m:r>
                                <m:acc>
                                  <m:accPr>
                                    <m:chr m:val="̅"/>
                                    <m:ctrlPr>
                                      <a:rPr lang="es-ES" sz="1000" i="1">
                                        <a:effectLst/>
                                        <a:latin typeface="Cambria Math" panose="02040503050406030204" pitchFamily="18" charset="0"/>
                                      </a:rPr>
                                    </m:ctrlPr>
                                  </m:accPr>
                                  <m:e>
                                    <m:r>
                                      <a:rPr lang="fr-FR" sz="1000">
                                        <a:effectLst/>
                                        <a:latin typeface="Cambria Math" panose="02040503050406030204" pitchFamily="18" charset="0"/>
                                      </a:rPr>
                                      <m:t>𝑏</m:t>
                                    </m:r>
                                  </m:e>
                                </m:acc>
                              </m:oMath>
                            </m:oMathPara>
                          </a14:m>
                          <a:endParaRPr lang="es-ES" sz="1000" dirty="0">
                            <a:effectLst/>
                            <a:latin typeface="LM Roman 10" panose="00000500000000000000" pitchFamily="50" charset="0"/>
                            <a:ea typeface="Cambria" panose="02040503050406030204" pitchFamily="18" charset="0"/>
                            <a:cs typeface="Times New Roman" panose="02020603050405020304" pitchFamily="18" charset="0"/>
                          </a:endParaRPr>
                        </a:p>
                      </a:txBody>
                      <a:tcPr marL="54531" marR="54531" marT="0" marB="0"/>
                    </a:tc>
                  </a:tr>
                </a:tbl>
              </a:graphicData>
            </a:graphic>
          </p:graphicFrame>
        </mc:Choice>
        <mc:Fallback xmlns="">
          <p:graphicFrame>
            <p:nvGraphicFramePr>
              <p:cNvPr id="4" name="Tabla 3"/>
              <p:cNvGraphicFramePr>
                <a:graphicFrameLocks noGrp="1"/>
              </p:cNvGraphicFramePr>
              <p:nvPr/>
            </p:nvGraphicFramePr>
            <p:xfrm>
              <a:off x="4355976" y="218941"/>
              <a:ext cx="4522349" cy="751164"/>
            </p:xfrm>
            <a:graphic>
              <a:graphicData uri="http://schemas.openxmlformats.org/drawingml/2006/table">
                <a:tbl>
                  <a:tblPr firstRow="1" firstCol="1" bandRow="1">
                    <a:tableStyleId>{5C22544A-7EE6-4342-B048-85BDC9FD1C3A}</a:tableStyleId>
                  </a:tblPr>
                  <a:tblGrid>
                    <a:gridCol w="4522349"/>
                  </a:tblGrid>
                  <a:tr h="250388">
                    <a:tc>
                      <a:txBody>
                        <a:bodyPr/>
                        <a:lstStyle/>
                        <a:p>
                          <a:endParaRPr lang="es-ES"/>
                        </a:p>
                      </a:txBody>
                      <a:tcPr marL="54531" marR="54531" marT="0" marB="0">
                        <a:blipFill rotWithShape="0">
                          <a:blip r:embed="rId5"/>
                          <a:stretch>
                            <a:fillRect l="-135" t="-2381" r="-538" b="-202381"/>
                          </a:stretch>
                        </a:blipFill>
                      </a:tcPr>
                    </a:tc>
                  </a:tr>
                  <a:tr h="250388">
                    <a:tc>
                      <a:txBody>
                        <a:bodyPr/>
                        <a:lstStyle/>
                        <a:p>
                          <a:endParaRPr lang="es-ES"/>
                        </a:p>
                      </a:txBody>
                      <a:tcPr marL="54531" marR="54531" marT="0" marB="0">
                        <a:blipFill rotWithShape="0">
                          <a:blip r:embed="rId5"/>
                          <a:stretch>
                            <a:fillRect l="-135" t="-104878" r="-538" b="-107317"/>
                          </a:stretch>
                        </a:blipFill>
                      </a:tcPr>
                    </a:tc>
                  </a:tr>
                  <a:tr h="250388">
                    <a:tc>
                      <a:txBody>
                        <a:bodyPr/>
                        <a:lstStyle/>
                        <a:p>
                          <a:endParaRPr lang="es-ES"/>
                        </a:p>
                      </a:txBody>
                      <a:tcPr marL="54531" marR="54531" marT="0" marB="0">
                        <a:blipFill rotWithShape="0">
                          <a:blip r:embed="rId5"/>
                          <a:stretch>
                            <a:fillRect l="-135" t="-200000" r="-538" b="-4762"/>
                          </a:stretch>
                        </a:blipFill>
                      </a:tcPr>
                    </a:tc>
                  </a:tr>
                </a:tbl>
              </a:graphicData>
            </a:graphic>
          </p:graphicFrame>
        </mc:Fallback>
      </mc:AlternateContent>
      <p:pic>
        <p:nvPicPr>
          <p:cNvPr id="5" name="Imagen 4" descr="C:\Users\Salva\Desktop\TFM\H3_windowZmumu.png"/>
          <p:cNvPicPr/>
          <p:nvPr/>
        </p:nvPicPr>
        <p:blipFill>
          <a:blip r:embed="rId6">
            <a:extLst>
              <a:ext uri="{28A0092B-C50C-407E-A947-70E740481C1C}">
                <a14:useLocalDpi xmlns:a14="http://schemas.microsoft.com/office/drawing/2010/main" val="0"/>
              </a:ext>
            </a:extLst>
          </a:blip>
          <a:srcRect/>
          <a:stretch>
            <a:fillRect/>
          </a:stretch>
        </p:blipFill>
        <p:spPr bwMode="auto">
          <a:xfrm>
            <a:off x="1907704" y="1681431"/>
            <a:ext cx="2448272" cy="2179617"/>
          </a:xfrm>
          <a:prstGeom prst="rect">
            <a:avLst/>
          </a:prstGeom>
          <a:noFill/>
          <a:ln>
            <a:noFill/>
          </a:ln>
        </p:spPr>
      </p:pic>
      <p:pic>
        <p:nvPicPr>
          <p:cNvPr id="6" name="Imagen 5" descr="C:\Users\Salva\Desktop\TFM\H3_Zwindowee.png"/>
          <p:cNvPicPr/>
          <p:nvPr/>
        </p:nvPicPr>
        <p:blipFill>
          <a:blip r:embed="rId7">
            <a:extLst>
              <a:ext uri="{28A0092B-C50C-407E-A947-70E740481C1C}">
                <a14:useLocalDpi xmlns:a14="http://schemas.microsoft.com/office/drawing/2010/main" val="0"/>
              </a:ext>
            </a:extLst>
          </a:blip>
          <a:srcRect/>
          <a:stretch>
            <a:fillRect/>
          </a:stretch>
        </p:blipFill>
        <p:spPr bwMode="auto">
          <a:xfrm>
            <a:off x="5364088" y="1681240"/>
            <a:ext cx="2520280" cy="2179808"/>
          </a:xfrm>
          <a:prstGeom prst="rect">
            <a:avLst/>
          </a:prstGeom>
          <a:noFill/>
          <a:ln>
            <a:noFill/>
          </a:ln>
        </p:spPr>
      </p:pic>
      <mc:AlternateContent xmlns:mc="http://schemas.openxmlformats.org/markup-compatibility/2006" xmlns:a14="http://schemas.microsoft.com/office/drawing/2010/main">
        <mc:Choice Requires="a14">
          <p:sp>
            <p:nvSpPr>
              <p:cNvPr id="7" name="Rectángulo 6"/>
              <p:cNvSpPr/>
              <p:nvPr/>
            </p:nvSpPr>
            <p:spPr>
              <a:xfrm>
                <a:off x="1676670" y="3899277"/>
                <a:ext cx="2910339" cy="2616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sz="1100" i="1">
                          <a:latin typeface="Cambria Math" panose="02040503050406030204" pitchFamily="18" charset="0"/>
                        </a:rPr>
                        <m:t>𝑀</m:t>
                      </m:r>
                      <m:d>
                        <m:dPr>
                          <m:ctrlPr>
                            <a:rPr lang="es-ES" sz="1100" i="1">
                              <a:latin typeface="Cambria Math" panose="02040503050406030204" pitchFamily="18" charset="0"/>
                            </a:rPr>
                          </m:ctrlPr>
                        </m:dPr>
                        <m:e>
                          <m:sSub>
                            <m:sSubPr>
                              <m:ctrlPr>
                                <a:rPr lang="es-ES" sz="1100" i="1">
                                  <a:latin typeface="Cambria Math" panose="02040503050406030204" pitchFamily="18" charset="0"/>
                                </a:rPr>
                              </m:ctrlPr>
                            </m:sSubPr>
                            <m:e>
                              <m:r>
                                <a:rPr lang="es-ES" sz="1100" i="1">
                                  <a:latin typeface="Cambria Math" panose="02040503050406030204" pitchFamily="18" charset="0"/>
                                </a:rPr>
                                <m:t>𝐴</m:t>
                              </m:r>
                            </m:e>
                            <m:sub>
                              <m:r>
                                <a:rPr lang="es-ES" sz="1100" i="0">
                                  <a:latin typeface="Cambria Math" panose="02040503050406030204" pitchFamily="18" charset="0"/>
                                </a:rPr>
                                <m:t>1</m:t>
                              </m:r>
                            </m:sub>
                          </m:sSub>
                        </m:e>
                      </m:d>
                      <m:r>
                        <a:rPr lang="es-ES" sz="1100" i="0">
                          <a:latin typeface="Cambria Math" panose="02040503050406030204" pitchFamily="18" charset="0"/>
                        </a:rPr>
                        <m:t>=109.7±3.6 </m:t>
                      </m:r>
                      <m:r>
                        <a:rPr lang="es-ES" sz="1100" i="1">
                          <a:latin typeface="Cambria Math" panose="02040503050406030204" pitchFamily="18" charset="0"/>
                        </a:rPr>
                        <m:t>𝐺𝑒𝑉</m:t>
                      </m:r>
                    </m:oMath>
                  </m:oMathPara>
                </a14:m>
                <a:endParaRPr lang="es-ES" sz="1100" dirty="0"/>
              </a:p>
            </p:txBody>
          </p:sp>
        </mc:Choice>
        <mc:Fallback xmlns="">
          <p:sp>
            <p:nvSpPr>
              <p:cNvPr id="7" name="Rectángulo 6"/>
              <p:cNvSpPr>
                <a:spLocks noRot="1" noChangeAspect="1" noMove="1" noResize="1" noEditPoints="1" noAdjustHandles="1" noChangeArrowheads="1" noChangeShapeType="1" noTextEdit="1"/>
              </p:cNvSpPr>
              <p:nvPr/>
            </p:nvSpPr>
            <p:spPr>
              <a:xfrm>
                <a:off x="1676670" y="3899277"/>
                <a:ext cx="2910339" cy="261610"/>
              </a:xfrm>
              <a:prstGeom prst="rect">
                <a:avLst/>
              </a:prstGeom>
              <a:blipFill rotWithShape="0">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5734722" y="3899277"/>
                <a:ext cx="1779012" cy="261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1100" i="1">
                          <a:effectLst/>
                          <a:latin typeface="Cambria Math" panose="02040503050406030204" pitchFamily="18" charset="0"/>
                          <a:ea typeface="MS Mincho" panose="02020609040205080304" pitchFamily="49" charset="-128"/>
                          <a:cs typeface="Times New Roman" panose="02020603050405020304" pitchFamily="18" charset="0"/>
                        </a:rPr>
                        <m:t>𝑀</m:t>
                      </m:r>
                      <m:d>
                        <m:dPr>
                          <m:ctrlPr>
                            <a:rPr lang="es-ES" sz="1100" i="1">
                              <a:effectLst/>
                              <a:latin typeface="Cambria Math" panose="02040503050406030204" pitchFamily="18" charset="0"/>
                              <a:ea typeface="MS Mincho" panose="02020609040205080304" pitchFamily="49" charset="-128"/>
                            </a:rPr>
                          </m:ctrlPr>
                        </m:dPr>
                        <m:e>
                          <m:sSub>
                            <m:sSubPr>
                              <m:ctrlPr>
                                <a:rPr lang="es-ES" sz="1100" i="1">
                                  <a:effectLst/>
                                  <a:latin typeface="Cambria Math" panose="02040503050406030204" pitchFamily="18" charset="0"/>
                                  <a:ea typeface="MS Mincho" panose="02020609040205080304" pitchFamily="49" charset="-128"/>
                                </a:rPr>
                              </m:ctrlPr>
                            </m:sSubPr>
                            <m:e>
                              <m:r>
                                <a:rPr lang="fr-FR" sz="1100" i="1">
                                  <a:effectLst/>
                                  <a:latin typeface="Cambria Math" panose="02040503050406030204" pitchFamily="18" charset="0"/>
                                  <a:ea typeface="MS Mincho" panose="02020609040205080304" pitchFamily="49" charset="-128"/>
                                  <a:cs typeface="Times New Roman" panose="02020603050405020304" pitchFamily="18" charset="0"/>
                                </a:rPr>
                                <m:t>𝐴</m:t>
                              </m:r>
                            </m:e>
                            <m:sub>
                              <m:r>
                                <a:rPr lang="fr-FR" sz="1100" i="1">
                                  <a:effectLst/>
                                  <a:latin typeface="Cambria Math" panose="02040503050406030204" pitchFamily="18" charset="0"/>
                                  <a:ea typeface="MS Mincho" panose="02020609040205080304" pitchFamily="49" charset="-128"/>
                                  <a:cs typeface="Times New Roman" panose="02020603050405020304" pitchFamily="18" charset="0"/>
                                </a:rPr>
                                <m:t>1</m:t>
                              </m:r>
                            </m:sub>
                          </m:sSub>
                        </m:e>
                      </m:d>
                      <m:r>
                        <a:rPr lang="fr-FR" sz="1100" i="1">
                          <a:effectLst/>
                          <a:latin typeface="Cambria Math" panose="02040503050406030204" pitchFamily="18" charset="0"/>
                          <a:ea typeface="MS Mincho" panose="02020609040205080304" pitchFamily="49" charset="-128"/>
                          <a:cs typeface="Times New Roman" panose="02020603050405020304" pitchFamily="18" charset="0"/>
                        </a:rPr>
                        <m:t>=105.6±4.1 </m:t>
                      </m:r>
                      <m:r>
                        <a:rPr lang="fr-FR" sz="1100" i="1">
                          <a:effectLst/>
                          <a:latin typeface="Cambria Math" panose="02040503050406030204" pitchFamily="18" charset="0"/>
                          <a:ea typeface="MS Mincho" panose="02020609040205080304" pitchFamily="49" charset="-128"/>
                          <a:cs typeface="Times New Roman" panose="02020603050405020304" pitchFamily="18" charset="0"/>
                        </a:rPr>
                        <m:t>𝐺𝑒𝑉</m:t>
                      </m:r>
                    </m:oMath>
                  </m:oMathPara>
                </a14:m>
                <a:endParaRPr lang="es-ES" sz="1100" dirty="0"/>
              </a:p>
            </p:txBody>
          </p:sp>
        </mc:Choice>
        <mc:Fallback xmlns="">
          <p:sp>
            <p:nvSpPr>
              <p:cNvPr id="8" name="Rectángulo 7"/>
              <p:cNvSpPr>
                <a:spLocks noRot="1" noChangeAspect="1" noMove="1" noResize="1" noEditPoints="1" noAdjustHandles="1" noChangeArrowheads="1" noChangeShapeType="1" noTextEdit="1"/>
              </p:cNvSpPr>
              <p:nvPr/>
            </p:nvSpPr>
            <p:spPr>
              <a:xfrm>
                <a:off x="5734722" y="3899277"/>
                <a:ext cx="1779012" cy="261610"/>
              </a:xfrm>
              <a:prstGeom prst="rect">
                <a:avLst/>
              </a:prstGeom>
              <a:blipFill rotWithShape="0">
                <a:blip r:embed="rId9"/>
                <a:stretch>
                  <a:fillRect/>
                </a:stretch>
              </a:blipFill>
            </p:spPr>
            <p:txBody>
              <a:bodyPr/>
              <a:lstStyle/>
              <a:p>
                <a:r>
                  <a:rPr lang="es-ES">
                    <a:noFill/>
                  </a:rPr>
                  <a:t> </a:t>
                </a:r>
              </a:p>
            </p:txBody>
          </p:sp>
        </mc:Fallback>
      </mc:AlternateContent>
      <p:pic>
        <p:nvPicPr>
          <p:cNvPr id="9" name="Imagen 8" descr="C:\Users\Salva\Desktop\TFM\H3_windowH3.pn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2647" y="4808030"/>
            <a:ext cx="3671320" cy="1813062"/>
          </a:xfrm>
          <a:prstGeom prst="rect">
            <a:avLst/>
          </a:prstGeom>
          <a:noFill/>
          <a:ln>
            <a:noFill/>
          </a:ln>
        </p:spPr>
      </p:pic>
      <mc:AlternateContent xmlns:mc="http://schemas.openxmlformats.org/markup-compatibility/2006">
        <mc:Choice xmlns:a14="http://schemas.microsoft.com/office/drawing/2010/main" Requires="a14">
          <p:sp>
            <p:nvSpPr>
              <p:cNvPr id="10" name="Marcador de contenido 2"/>
              <p:cNvSpPr txBox="1">
                <a:spLocks/>
              </p:cNvSpPr>
              <p:nvPr/>
            </p:nvSpPr>
            <p:spPr>
              <a:xfrm>
                <a:off x="4355976" y="5013177"/>
                <a:ext cx="4410072" cy="1527948"/>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buFont typeface="Wingdings"/>
                  <a:buNone/>
                </a:pPr>
                <a:r>
                  <a:rPr lang="fr-FR" sz="1600" dirty="0" smtClean="0"/>
                  <a:t>Pour étudier la possibilité de découverte il faut comparer avec le bruit de fond de Modèle </a:t>
                </a:r>
                <a:r>
                  <a:rPr lang="fr-FR" sz="1600" dirty="0" smtClean="0"/>
                  <a:t>Standard</a:t>
                </a:r>
                <a:r>
                  <a:rPr lang="fr-FR" sz="1600" dirty="0" smtClean="0"/>
                  <a:t>…</a:t>
                </a:r>
              </a:p>
              <a:p>
                <a:pPr marL="0" indent="0">
                  <a:buFont typeface="Wingdings"/>
                  <a:buNone/>
                </a:pPr>
                <a:endParaRPr lang="fr-FR" sz="1600" i="1" dirty="0">
                  <a:latin typeface="Cambria Math" panose="02040503050406030204" pitchFamily="18" charset="0"/>
                </a:endParaRPr>
              </a:p>
              <a:p>
                <a:pPr marL="0" indent="0">
                  <a:buFont typeface="Wingdings"/>
                  <a:buNone/>
                </a:pPr>
                <a14:m>
                  <m:oMathPara xmlns:m="http://schemas.openxmlformats.org/officeDocument/2006/math">
                    <m:oMathParaPr>
                      <m:jc m:val="left"/>
                    </m:oMathParaPr>
                    <m:oMath xmlns:m="http://schemas.openxmlformats.org/officeDocument/2006/math">
                      <m:sSub>
                        <m:sSubPr>
                          <m:ctrlPr>
                            <a:rPr lang="es-ES" sz="1600" i="1">
                              <a:latin typeface="Cambria Math" panose="02040503050406030204" pitchFamily="18" charset="0"/>
                            </a:rPr>
                          </m:ctrlPr>
                        </m:sSubPr>
                        <m:e>
                          <m:r>
                            <a:rPr lang="fr-FR" sz="1600">
                              <a:latin typeface="Cambria Math" panose="02040503050406030204" pitchFamily="18" charset="0"/>
                            </a:rPr>
                            <m:t>𝐻</m:t>
                          </m:r>
                        </m:e>
                        <m:sub>
                          <m:r>
                            <a:rPr lang="fr-FR" sz="1600">
                              <a:latin typeface="Cambria Math" panose="02040503050406030204" pitchFamily="18" charset="0"/>
                            </a:rPr>
                            <m:t>3</m:t>
                          </m:r>
                        </m:sub>
                      </m:sSub>
                      <m:r>
                        <a:rPr lang="fr-FR" sz="1600">
                          <a:latin typeface="Cambria Math" panose="02040503050406030204" pitchFamily="18" charset="0"/>
                        </a:rPr>
                        <m:t>→</m:t>
                      </m:r>
                      <m:sSub>
                        <m:sSubPr>
                          <m:ctrlPr>
                            <a:rPr lang="es-ES" sz="1600" i="1">
                              <a:latin typeface="Cambria Math" panose="02040503050406030204" pitchFamily="18" charset="0"/>
                            </a:rPr>
                          </m:ctrlPr>
                        </m:sSubPr>
                        <m:e>
                          <m:r>
                            <a:rPr lang="fr-FR" sz="1600">
                              <a:latin typeface="Cambria Math" panose="02040503050406030204" pitchFamily="18" charset="0"/>
                            </a:rPr>
                            <m:t>𝐴</m:t>
                          </m:r>
                        </m:e>
                        <m:sub>
                          <m:r>
                            <a:rPr lang="fr-FR" sz="1600">
                              <a:latin typeface="Cambria Math" panose="02040503050406030204" pitchFamily="18" charset="0"/>
                            </a:rPr>
                            <m:t>1</m:t>
                          </m:r>
                        </m:sub>
                      </m:sSub>
                      <m:r>
                        <a:rPr lang="fr-FR" sz="1600">
                          <a:latin typeface="Cambria Math" panose="02040503050406030204" pitchFamily="18" charset="0"/>
                        </a:rPr>
                        <m:t>𝑍</m:t>
                      </m:r>
                      <m:r>
                        <a:rPr lang="fr-FR" sz="1600">
                          <a:latin typeface="Cambria Math" panose="02040503050406030204" pitchFamily="18" charset="0"/>
                        </a:rPr>
                        <m:t>→</m:t>
                      </m:r>
                      <m:r>
                        <a:rPr lang="fr-FR" sz="1600">
                          <a:latin typeface="Cambria Math" panose="02040503050406030204" pitchFamily="18" charset="0"/>
                        </a:rPr>
                        <m:t>𝑏</m:t>
                      </m:r>
                      <m:acc>
                        <m:accPr>
                          <m:chr m:val="̅"/>
                          <m:ctrlPr>
                            <a:rPr lang="es-ES" sz="1600" i="1">
                              <a:latin typeface="Cambria Math" panose="02040503050406030204" pitchFamily="18" charset="0"/>
                            </a:rPr>
                          </m:ctrlPr>
                        </m:accPr>
                        <m:e>
                          <m:r>
                            <a:rPr lang="fr-FR" sz="1600">
                              <a:latin typeface="Cambria Math" panose="02040503050406030204" pitchFamily="18" charset="0"/>
                            </a:rPr>
                            <m:t>𝑏</m:t>
                          </m:r>
                        </m:e>
                      </m:acc>
                      <m:r>
                        <a:rPr lang="fr-FR" sz="1600">
                          <a:latin typeface="Cambria Math" panose="02040503050406030204" pitchFamily="18" charset="0"/>
                        </a:rPr>
                        <m:t>𝑍</m:t>
                      </m:r>
                    </m:oMath>
                  </m:oMathPara>
                </a14:m>
                <a:endParaRPr lang="es-ES" sz="1600" dirty="0">
                  <a:latin typeface="LM Roman 10" panose="00000500000000000000" pitchFamily="50" charset="0"/>
                  <a:ea typeface="Cambria" panose="02040503050406030204" pitchFamily="18" charset="0"/>
                  <a:cs typeface="Times New Roman" panose="02020603050405020304" pitchFamily="18" charset="0"/>
                </a:endParaRPr>
              </a:p>
              <a:p>
                <a:pPr marL="0" indent="0">
                  <a:buFont typeface="Wingdings"/>
                  <a:buNone/>
                </a:pPr>
                <a:endParaRPr lang="fr-FR" sz="1600" dirty="0"/>
              </a:p>
              <a:p>
                <a:pPr>
                  <a:buFont typeface="Arial" panose="020B0604020202020204" pitchFamily="34" charset="0"/>
                  <a:buChar char="•"/>
                </a:pPr>
                <a:endParaRPr lang="fr-FR" sz="1600" dirty="0" smtClean="0"/>
              </a:p>
              <a:p>
                <a:pPr>
                  <a:buFont typeface="Arial" panose="020B0604020202020204" pitchFamily="34" charset="0"/>
                  <a:buChar char="•"/>
                </a:pPr>
                <a:endParaRPr lang="fr-FR" sz="1600" dirty="0"/>
              </a:p>
              <a:p>
                <a:pPr>
                  <a:buFont typeface="Arial" panose="020B0604020202020204" pitchFamily="34" charset="0"/>
                  <a:buChar char="•"/>
                </a:pPr>
                <a:endParaRPr lang="fr-FR" sz="1600" dirty="0" smtClean="0"/>
              </a:p>
              <a:p>
                <a:pPr>
                  <a:buFont typeface="Arial" panose="020B0604020202020204" pitchFamily="34" charset="0"/>
                  <a:buChar char="•"/>
                </a:pPr>
                <a:endParaRPr lang="fr-FR" sz="1600" dirty="0"/>
              </a:p>
            </p:txBody>
          </p:sp>
        </mc:Choice>
        <mc:Fallback>
          <p:sp>
            <p:nvSpPr>
              <p:cNvPr id="10" name="Marcador de contenido 2"/>
              <p:cNvSpPr txBox="1">
                <a:spLocks noRot="1" noChangeAspect="1" noMove="1" noResize="1" noEditPoints="1" noAdjustHandles="1" noChangeArrowheads="1" noChangeShapeType="1" noTextEdit="1"/>
              </p:cNvSpPr>
              <p:nvPr/>
            </p:nvSpPr>
            <p:spPr>
              <a:xfrm>
                <a:off x="4355976" y="5013177"/>
                <a:ext cx="4410072" cy="1527948"/>
              </a:xfrm>
              <a:prstGeom prst="rect">
                <a:avLst/>
              </a:prstGeom>
              <a:blipFill rotWithShape="0">
                <a:blip r:embed="rId11"/>
                <a:stretch>
                  <a:fillRect l="-830" t="-119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1269876" y="6541125"/>
                <a:ext cx="2356863" cy="2616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sz="1100" i="1" smtClean="0">
                          <a:latin typeface="Cambria Math" panose="02040503050406030204" pitchFamily="18" charset="0"/>
                        </a:rPr>
                        <m:t>𝑀</m:t>
                      </m:r>
                      <m:r>
                        <a:rPr lang="es-ES" sz="1100" b="0" i="1" smtClean="0">
                          <a:latin typeface="Cambria Math" panose="02040503050406030204" pitchFamily="18" charset="0"/>
                        </a:rPr>
                        <m:t>(</m:t>
                      </m:r>
                      <m:sSub>
                        <m:sSubPr>
                          <m:ctrlPr>
                            <a:rPr lang="es-ES" sz="1100" i="1">
                              <a:latin typeface="Cambria Math" panose="02040503050406030204" pitchFamily="18" charset="0"/>
                            </a:rPr>
                          </m:ctrlPr>
                        </m:sSubPr>
                        <m:e>
                          <m:r>
                            <a:rPr lang="es-ES" sz="1100" b="0" i="1" smtClean="0">
                              <a:latin typeface="Cambria Math" panose="02040503050406030204" pitchFamily="18" charset="0"/>
                            </a:rPr>
                            <m:t>𝐻</m:t>
                          </m:r>
                        </m:e>
                        <m:sub>
                          <m:r>
                            <a:rPr lang="es-ES" sz="1100" b="0" i="0" smtClean="0">
                              <a:latin typeface="Cambria Math" panose="02040503050406030204" pitchFamily="18" charset="0"/>
                            </a:rPr>
                            <m:t>3</m:t>
                          </m:r>
                        </m:sub>
                      </m:sSub>
                      <m:r>
                        <a:rPr lang="es-ES" sz="1100" b="0" i="1" smtClean="0">
                          <a:latin typeface="Cambria Math" panose="02040503050406030204" pitchFamily="18" charset="0"/>
                        </a:rPr>
                        <m:t>)</m:t>
                      </m:r>
                      <m:r>
                        <a:rPr lang="es-ES" sz="1100" i="0">
                          <a:latin typeface="Cambria Math" panose="02040503050406030204" pitchFamily="18" charset="0"/>
                        </a:rPr>
                        <m:t>=308.1±5.6 </m:t>
                      </m:r>
                      <m:r>
                        <a:rPr lang="es-ES" sz="1100" i="1">
                          <a:latin typeface="Cambria Math" panose="02040503050406030204" pitchFamily="18" charset="0"/>
                        </a:rPr>
                        <m:t>𝐺𝑒𝑉</m:t>
                      </m:r>
                    </m:oMath>
                  </m:oMathPara>
                </a14:m>
                <a:endParaRPr lang="es-ES" sz="1100" dirty="0"/>
              </a:p>
            </p:txBody>
          </p:sp>
        </mc:Choice>
        <mc:Fallback xmlns="">
          <p:sp>
            <p:nvSpPr>
              <p:cNvPr id="11" name="Rectángulo 10"/>
              <p:cNvSpPr>
                <a:spLocks noRot="1" noChangeAspect="1" noMove="1" noResize="1" noEditPoints="1" noAdjustHandles="1" noChangeArrowheads="1" noChangeShapeType="1" noTextEdit="1"/>
              </p:cNvSpPr>
              <p:nvPr/>
            </p:nvSpPr>
            <p:spPr>
              <a:xfrm>
                <a:off x="1269876" y="6541125"/>
                <a:ext cx="2356863" cy="261610"/>
              </a:xfrm>
              <a:prstGeom prst="rect">
                <a:avLst/>
              </a:prstGeom>
              <a:blipFill rotWithShape="0">
                <a:blip r:embed="rId12"/>
                <a:stretch>
                  <a:fillRect b="-6977"/>
                </a:stretch>
              </a:blipFill>
            </p:spPr>
            <p:txBody>
              <a:bodyPr/>
              <a:lstStyle/>
              <a:p>
                <a:r>
                  <a:rPr lang="es-ES">
                    <a:noFill/>
                  </a:rPr>
                  <a:t> </a:t>
                </a:r>
              </a:p>
            </p:txBody>
          </p:sp>
        </mc:Fallback>
      </mc:AlternateContent>
      <p:sp>
        <p:nvSpPr>
          <p:cNvPr id="12" name="Marcador de número de diapositiva 11"/>
          <p:cNvSpPr>
            <a:spLocks noGrp="1"/>
          </p:cNvSpPr>
          <p:nvPr>
            <p:ph type="sldNum" sz="quarter" idx="12"/>
          </p:nvPr>
        </p:nvSpPr>
        <p:spPr/>
        <p:txBody>
          <a:bodyPr>
            <a:normAutofit fontScale="85000" lnSpcReduction="20000"/>
          </a:bodyPr>
          <a:lstStyle/>
          <a:p>
            <a:fld id="{1AD93096-5B34-4342-9326-69289CEAE4C2}" type="slidenum">
              <a:rPr lang="en-US" smtClean="0"/>
              <a:pPr/>
              <a:t>16</a:t>
            </a:fld>
            <a:endParaRPr lang="en-US" dirty="0">
              <a:solidFill>
                <a:srgbClr val="FFFFFF"/>
              </a:solidFill>
            </a:endParaRPr>
          </a:p>
        </p:txBody>
      </p:sp>
    </p:spTree>
    <p:extLst>
      <p:ext uri="{BB962C8B-B14F-4D97-AF65-F5344CB8AC3E}">
        <p14:creationId xmlns:p14="http://schemas.microsoft.com/office/powerpoint/2010/main" val="24528557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spcBef>
                    <a:spcPts val="0"/>
                  </a:spcBef>
                </a:pPr>
                <a:r>
                  <a:rPr lang="fr-FR" sz="3600" dirty="0" smtClean="0"/>
                  <a:t>Étude de </a:t>
                </a:r>
                <a14:m>
                  <m:oMath xmlns:m="http://schemas.openxmlformats.org/officeDocument/2006/math">
                    <m:sSub>
                      <m:sSubPr>
                        <m:ctrlPr>
                          <a:rPr lang="fr-FR" sz="3600" i="1">
                            <a:latin typeface="Cambria Math" panose="02040503050406030204" pitchFamily="18" charset="0"/>
                          </a:rPr>
                        </m:ctrlPr>
                      </m:sSubPr>
                      <m:e>
                        <m:r>
                          <a:rPr lang="es-ES" sz="3600" i="1">
                            <a:latin typeface="Cambria Math" panose="02040503050406030204" pitchFamily="18" charset="0"/>
                          </a:rPr>
                          <m:t>𝐻</m:t>
                        </m:r>
                      </m:e>
                      <m:sub>
                        <m:r>
                          <a:rPr lang="es-ES" sz="3600" i="1">
                            <a:latin typeface="Cambria Math" panose="02040503050406030204" pitchFamily="18" charset="0"/>
                          </a:rPr>
                          <m:t>3</m:t>
                        </m:r>
                      </m:sub>
                    </m:sSub>
                    <m:r>
                      <a:rPr lang="es-ES" sz="3600" b="0" i="1" smtClean="0">
                        <a:latin typeface="Cambria Math" panose="02040503050406030204" pitchFamily="18" charset="0"/>
                      </a:rPr>
                      <m:t>.</m:t>
                    </m:r>
                  </m:oMath>
                </a14:m>
                <a:r>
                  <a:rPr lang="es-ES_tradnl" sz="3600" b="0" i="0" noProof="1" smtClean="0">
                    <a:solidFill>
                      <a:srgbClr val="444D26"/>
                    </a:solidFill>
                    <a:latin typeface="Tw Cen MT"/>
                    <a:ea typeface="+mj-ea"/>
                    <a:cs typeface="+mj-cs"/>
                  </a:rPr>
                  <a:t> Bruit du MS.</a:t>
                </a:r>
                <a:endParaRPr lang="es-ES_tradnl" sz="3600" b="0" i="0" noProof="1">
                  <a:solidFill>
                    <a:srgbClr val="444D26"/>
                  </a:solidFill>
                  <a:latin typeface="Tw Cen MT"/>
                  <a:ea typeface="+mj-ea"/>
                  <a:cs typeface="+mj-cs"/>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3"/>
                <a:stretch>
                  <a:fillRect l="-2319" b="-555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 name="Marcador de contenido 2"/>
              <p:cNvSpPr>
                <a:spLocks noGrp="1"/>
              </p:cNvSpPr>
              <p:nvPr>
                <p:ph sz="quarter" idx="1"/>
              </p:nvPr>
            </p:nvSpPr>
            <p:spPr>
              <a:xfrm>
                <a:off x="549432" y="1772817"/>
                <a:ext cx="8279832" cy="2664295"/>
              </a:xfrm>
            </p:spPr>
            <p:txBody>
              <a:bodyPr>
                <a:normAutofit lnSpcReduction="10000"/>
              </a:bodyPr>
              <a:lstStyle/>
              <a:p>
                <a:pPr marL="0" indent="0">
                  <a:buNone/>
                </a:pPr>
                <a:r>
                  <a:rPr lang="fr-FR" sz="1400" b="0" i="1" dirty="0" smtClean="0">
                    <a:latin typeface="Cambria Math" panose="02040503050406030204" pitchFamily="18" charset="0"/>
                  </a:rPr>
                  <a:t>                                                             </a:t>
                </a:r>
                <a:r>
                  <a:rPr lang="fr-FR" sz="1400" b="0" u="sng" dirty="0" smtClean="0">
                    <a:latin typeface="Cambria Math" panose="02040503050406030204" pitchFamily="18" charset="0"/>
                  </a:rPr>
                  <a:t>Événements</a:t>
                </a:r>
                <a:r>
                  <a:rPr lang="fr-FR" sz="1400" b="0" dirty="0" smtClean="0">
                    <a:latin typeface="Cambria Math" panose="02040503050406030204" pitchFamily="18" charset="0"/>
                  </a:rPr>
                  <a:t>	</a:t>
                </a:r>
                <a:r>
                  <a:rPr lang="fr-FR" sz="1400" b="0" u="sng" dirty="0" smtClean="0">
                    <a:latin typeface="Cambria Math" panose="02040503050406030204" pitchFamily="18" charset="0"/>
                  </a:rPr>
                  <a:t>Luminosité intégré</a:t>
                </a:r>
                <a:r>
                  <a:rPr lang="fr-FR" sz="1400" b="0" dirty="0" smtClean="0">
                    <a:latin typeface="Cambria Math" panose="02040503050406030204" pitchFamily="18" charset="0"/>
                  </a:rPr>
                  <a:t>	</a:t>
                </a:r>
                <a:r>
                  <a:rPr lang="fr-FR" sz="1400" b="0" u="sng" dirty="0" smtClean="0">
                    <a:latin typeface="Cambria Math" panose="02040503050406030204" pitchFamily="18" charset="0"/>
                  </a:rPr>
                  <a:t>Événements</a:t>
                </a:r>
                <a14:m>
                  <m:oMath xmlns:m="http://schemas.openxmlformats.org/officeDocument/2006/math">
                    <m:r>
                      <a:rPr lang="es-ES" sz="1400" b="0" i="1" smtClean="0">
                        <a:latin typeface="Cambria Math" panose="02040503050406030204" pitchFamily="18" charset="0"/>
                      </a:rPr>
                      <m:t>𝑀</m:t>
                    </m:r>
                    <m:r>
                      <a:rPr lang="es-ES" sz="1400" b="0" i="1" smtClean="0">
                        <a:latin typeface="Cambria Math" panose="02040503050406030204" pitchFamily="18" charset="0"/>
                      </a:rPr>
                      <m:t>(</m:t>
                    </m:r>
                    <m:r>
                      <a:rPr lang="es-ES" sz="1400" b="0" i="1" smtClean="0">
                        <a:latin typeface="Cambria Math" panose="02040503050406030204" pitchFamily="18" charset="0"/>
                      </a:rPr>
                      <m:t>𝑏</m:t>
                    </m:r>
                    <m:acc>
                      <m:accPr>
                        <m:chr m:val="̅"/>
                        <m:ctrlPr>
                          <a:rPr lang="es-ES" sz="1400" b="0" i="1" smtClean="0">
                            <a:latin typeface="Cambria Math" panose="02040503050406030204" pitchFamily="18" charset="0"/>
                          </a:rPr>
                        </m:ctrlPr>
                      </m:accPr>
                      <m:e>
                        <m:r>
                          <a:rPr lang="es-ES" sz="1400" b="0" i="1" smtClean="0">
                            <a:latin typeface="Cambria Math" panose="02040503050406030204" pitchFamily="18" charset="0"/>
                          </a:rPr>
                          <m:t>𝑏</m:t>
                        </m:r>
                      </m:e>
                    </m:acc>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𝑍</m:t>
                        </m:r>
                      </m:e>
                      <m:sub>
                        <m:r>
                          <a:rPr lang="es-ES" sz="1400" b="0" i="1" smtClean="0">
                            <a:latin typeface="Cambria Math" panose="02040503050406030204" pitchFamily="18" charset="0"/>
                          </a:rPr>
                          <m:t>𝑒𝑒</m:t>
                        </m:r>
                        <m:r>
                          <a:rPr lang="es-ES" sz="1400" b="0" i="1" smtClean="0">
                            <a:latin typeface="Cambria Math" panose="02040503050406030204" pitchFamily="18" charset="0"/>
                          </a:rPr>
                          <m:t>,</m:t>
                        </m:r>
                        <m:r>
                          <a:rPr lang="es-ES" sz="1400" b="0" i="1" smtClean="0">
                            <a:latin typeface="Cambria Math" panose="02040503050406030204" pitchFamily="18" charset="0"/>
                            <a:ea typeface="Cambria Math" panose="02040503050406030204" pitchFamily="18" charset="0"/>
                          </a:rPr>
                          <m:t>𝜇𝜇</m:t>
                        </m:r>
                      </m:sub>
                    </m:sSub>
                    <m:r>
                      <a:rPr lang="es-ES" sz="1400" b="0" i="1" smtClean="0">
                        <a:latin typeface="Cambria Math" panose="02040503050406030204" pitchFamily="18" charset="0"/>
                      </a:rPr>
                      <m:t>)</m:t>
                    </m:r>
                  </m:oMath>
                </a14:m>
                <a:r>
                  <a:rPr lang="fr-FR" sz="1400" b="0" u="sng" dirty="0" smtClean="0">
                    <a:latin typeface="Cambria Math" panose="02040503050406030204" pitchFamily="18" charset="0"/>
                  </a:rPr>
                  <a:t> CUT </a:t>
                </a:r>
                <a14:m>
                  <m:oMath xmlns:m="http://schemas.openxmlformats.org/officeDocument/2006/math">
                    <m:r>
                      <a:rPr lang="fr-FR" sz="1400" b="0" i="1" dirty="0" smtClean="0">
                        <a:latin typeface="Cambria Math" panose="02040503050406030204" pitchFamily="18" charset="0"/>
                      </a:rPr>
                      <m:t>𝑍</m:t>
                    </m:r>
                  </m:oMath>
                </a14:m>
                <a:r>
                  <a:rPr lang="fr-FR" sz="1400" b="0" dirty="0" smtClean="0">
                    <a:latin typeface="Cambria Math" panose="02040503050406030204" pitchFamily="18" charset="0"/>
                  </a:rPr>
                  <a:t>		</a:t>
                </a:r>
                <a:endParaRPr lang="fr-FR" sz="1400" b="0" u="sng" dirty="0" smtClean="0">
                  <a:latin typeface="Cambria Math" panose="02040503050406030204" pitchFamily="18" charset="0"/>
                </a:endParaRPr>
              </a:p>
              <a:p>
                <a14:m>
                  <m:oMath xmlns:m="http://schemas.openxmlformats.org/officeDocument/2006/math">
                    <m:r>
                      <a:rPr lang="es-ES" sz="1400" b="0" i="1" smtClean="0">
                        <a:latin typeface="Cambria Math" panose="02040503050406030204" pitchFamily="18" charset="0"/>
                      </a:rPr>
                      <m:t>𝑍𝑍</m:t>
                    </m:r>
                    <m:r>
                      <a:rPr lang="fr-FR" sz="1400" i="1">
                        <a:latin typeface="Cambria Math" panose="02040503050406030204" pitchFamily="18" charset="0"/>
                        <a:ea typeface="Cambria Math" panose="02040503050406030204" pitchFamily="18" charset="0"/>
                      </a:rPr>
                      <m:t>→</m:t>
                    </m:r>
                    <m:r>
                      <a:rPr lang="fr-FR" sz="1400" b="0" i="1" smtClean="0">
                        <a:latin typeface="Cambria Math" panose="02040503050406030204" pitchFamily="18" charset="0"/>
                      </a:rPr>
                      <m:t>𝑍𝑗𝑒𝑡𝑗𝑒𝑡</m:t>
                    </m:r>
                    <m:r>
                      <a:rPr lang="fr-FR" sz="1400" b="0" i="1" smtClean="0">
                        <a:latin typeface="Cambria Math" panose="02040503050406030204" pitchFamily="18" charset="0"/>
                        <a:ea typeface="Cambria Math" panose="02040503050406030204" pitchFamily="18" charset="0"/>
                      </a:rPr>
                      <m:t>→</m:t>
                    </m:r>
                    <m:sSup>
                      <m:sSupPr>
                        <m:ctrlPr>
                          <a:rPr lang="fr-FR" sz="1400" b="0" i="1" smtClean="0">
                            <a:latin typeface="Cambria Math" panose="02040503050406030204" pitchFamily="18" charset="0"/>
                            <a:ea typeface="Cambria Math" panose="02040503050406030204" pitchFamily="18" charset="0"/>
                          </a:rPr>
                        </m:ctrlPr>
                      </m:sSupPr>
                      <m:e>
                        <m:r>
                          <a:rPr lang="fr-FR" sz="1400" b="0" i="1" smtClean="0">
                            <a:latin typeface="Cambria Math" panose="02040503050406030204" pitchFamily="18" charset="0"/>
                            <a:ea typeface="Cambria Math" panose="02040503050406030204" pitchFamily="18" charset="0"/>
                          </a:rPr>
                          <m:t>𝑙</m:t>
                        </m:r>
                      </m:e>
                      <m:sup>
                        <m:r>
                          <a:rPr lang="fr-FR" sz="1400" b="0" i="1" smtClean="0">
                            <a:latin typeface="Cambria Math" panose="02040503050406030204" pitchFamily="18" charset="0"/>
                            <a:ea typeface="Cambria Math" panose="02040503050406030204" pitchFamily="18" charset="0"/>
                          </a:rPr>
                          <m:t>+</m:t>
                        </m:r>
                      </m:sup>
                    </m:sSup>
                    <m:sSup>
                      <m:sSupPr>
                        <m:ctrlPr>
                          <a:rPr lang="fr-FR" sz="1400" b="0" i="1" smtClean="0">
                            <a:latin typeface="Cambria Math" panose="02040503050406030204" pitchFamily="18" charset="0"/>
                            <a:ea typeface="Cambria Math" panose="02040503050406030204" pitchFamily="18" charset="0"/>
                          </a:rPr>
                        </m:ctrlPr>
                      </m:sSupPr>
                      <m:e>
                        <m:r>
                          <a:rPr lang="fr-FR" sz="1400" b="0" i="1" smtClean="0">
                            <a:latin typeface="Cambria Math" panose="02040503050406030204" pitchFamily="18" charset="0"/>
                            <a:ea typeface="Cambria Math" panose="02040503050406030204" pitchFamily="18" charset="0"/>
                          </a:rPr>
                          <m:t>𝑙</m:t>
                        </m:r>
                      </m:e>
                      <m:sup>
                        <m:r>
                          <a:rPr lang="fr-FR" sz="1400" b="0" i="1" smtClean="0">
                            <a:latin typeface="Cambria Math" panose="02040503050406030204" pitchFamily="18" charset="0"/>
                            <a:ea typeface="Cambria Math" panose="02040503050406030204" pitchFamily="18" charset="0"/>
                          </a:rPr>
                          <m:t>−</m:t>
                        </m:r>
                      </m:sup>
                    </m:sSup>
                    <m:r>
                      <a:rPr lang="fr-FR" sz="1400" b="0" i="1" smtClean="0">
                        <a:latin typeface="Cambria Math" panose="02040503050406030204" pitchFamily="18" charset="0"/>
                        <a:ea typeface="Cambria Math" panose="02040503050406030204" pitchFamily="18" charset="0"/>
                      </a:rPr>
                      <m:t>𝑗𝑒𝑡𝑗𝑒𝑡</m:t>
                    </m:r>
                  </m:oMath>
                </a14:m>
                <a:r>
                  <a:rPr lang="fr-FR" sz="1400" dirty="0" smtClean="0"/>
                  <a:t>	100K	        525 </a:t>
                </a:r>
                <a14:m>
                  <m:oMath xmlns:m="http://schemas.openxmlformats.org/officeDocument/2006/math">
                    <m:sSup>
                      <m:sSupPr>
                        <m:ctrlPr>
                          <a:rPr lang="fr-FR" sz="1400" i="1" dirty="0" smtClean="0">
                            <a:latin typeface="Cambria Math" panose="02040503050406030204" pitchFamily="18" charset="0"/>
                          </a:rPr>
                        </m:ctrlPr>
                      </m:sSupPr>
                      <m:e>
                        <m:r>
                          <a:rPr lang="es-ES" sz="1400" b="0" i="1" dirty="0" smtClean="0">
                            <a:latin typeface="Cambria Math" panose="02040503050406030204" pitchFamily="18" charset="0"/>
                          </a:rPr>
                          <m:t>𝑝𝑏</m:t>
                        </m:r>
                      </m:e>
                      <m:sup>
                        <m:r>
                          <a:rPr lang="es-ES" sz="1400" b="0" i="1" dirty="0" smtClean="0">
                            <a:latin typeface="Cambria Math" panose="02040503050406030204" pitchFamily="18" charset="0"/>
                          </a:rPr>
                          <m:t>−1</m:t>
                        </m:r>
                      </m:sup>
                    </m:sSup>
                  </m:oMath>
                </a14:m>
                <a:r>
                  <a:rPr lang="fr-FR" sz="1400" dirty="0" smtClean="0"/>
                  <a:t>		8383	</a:t>
                </a:r>
              </a:p>
              <a:p>
                <a14:m>
                  <m:oMath xmlns:m="http://schemas.openxmlformats.org/officeDocument/2006/math">
                    <m:r>
                      <a:rPr lang="fr-FR" sz="1400" i="1">
                        <a:latin typeface="Cambria Math" panose="02040503050406030204" pitchFamily="18" charset="0"/>
                      </a:rPr>
                      <m:t>𝑍</m:t>
                    </m:r>
                    <m:sSub>
                      <m:sSubPr>
                        <m:ctrlPr>
                          <a:rPr lang="fr-FR" sz="1400" i="1">
                            <a:latin typeface="Cambria Math" panose="02040503050406030204" pitchFamily="18" charset="0"/>
                          </a:rPr>
                        </m:ctrlPr>
                      </m:sSubPr>
                      <m:e>
                        <m:r>
                          <a:rPr lang="fr-FR" sz="1400" i="1">
                            <a:latin typeface="Cambria Math" panose="02040503050406030204" pitchFamily="18" charset="0"/>
                          </a:rPr>
                          <m:t>𝐻</m:t>
                        </m:r>
                      </m:e>
                      <m:sub>
                        <m:r>
                          <a:rPr lang="fr-FR" sz="1400" i="1">
                            <a:latin typeface="Cambria Math" panose="02040503050406030204" pitchFamily="18" charset="0"/>
                          </a:rPr>
                          <m:t>2</m:t>
                        </m:r>
                      </m:sub>
                    </m:sSub>
                    <m:r>
                      <a:rPr lang="fr-FR" sz="1400" i="1">
                        <a:latin typeface="Cambria Math" panose="02040503050406030204" pitchFamily="18" charset="0"/>
                        <a:ea typeface="Cambria Math" panose="02040503050406030204" pitchFamily="18" charset="0"/>
                      </a:rPr>
                      <m:t>→</m:t>
                    </m:r>
                    <m:r>
                      <a:rPr lang="fr-FR" sz="1400" i="1">
                        <a:latin typeface="Cambria Math" panose="02040503050406030204" pitchFamily="18" charset="0"/>
                        <a:ea typeface="Cambria Math" panose="02040503050406030204" pitchFamily="18" charset="0"/>
                      </a:rPr>
                      <m:t>𝑍𝑏</m:t>
                    </m:r>
                    <m:acc>
                      <m:accPr>
                        <m:chr m:val="̅"/>
                        <m:ctrlPr>
                          <a:rPr lang="fr-FR" sz="1400" i="1">
                            <a:latin typeface="Cambria Math" panose="02040503050406030204" pitchFamily="18" charset="0"/>
                            <a:ea typeface="Cambria Math" panose="02040503050406030204" pitchFamily="18" charset="0"/>
                          </a:rPr>
                        </m:ctrlPr>
                      </m:accPr>
                      <m:e>
                        <m:r>
                          <a:rPr lang="fr-FR" sz="1400" b="0" i="1" smtClean="0">
                            <a:latin typeface="Cambria Math" panose="02040503050406030204" pitchFamily="18" charset="0"/>
                            <a:ea typeface="Cambria Math" panose="02040503050406030204" pitchFamily="18" charset="0"/>
                          </a:rPr>
                          <m:t>𝑏</m:t>
                        </m:r>
                      </m:e>
                    </m:acc>
                  </m:oMath>
                </a14:m>
                <a:r>
                  <a:rPr lang="fr-FR" sz="1400" dirty="0" smtClean="0"/>
                  <a:t>		100K	        0,72 </a:t>
                </a:r>
                <a14:m>
                  <m:oMath xmlns:m="http://schemas.openxmlformats.org/officeDocument/2006/math">
                    <m:sSup>
                      <m:sSupPr>
                        <m:ctrlPr>
                          <a:rPr lang="fr-FR" sz="1400" i="1" dirty="0">
                            <a:latin typeface="Cambria Math" panose="02040503050406030204" pitchFamily="18" charset="0"/>
                          </a:rPr>
                        </m:ctrlPr>
                      </m:sSupPr>
                      <m:e>
                        <m:r>
                          <a:rPr lang="es-ES" sz="1400" i="1" dirty="0">
                            <a:latin typeface="Cambria Math" panose="02040503050406030204" pitchFamily="18" charset="0"/>
                          </a:rPr>
                          <m:t>𝑝𝑏</m:t>
                        </m:r>
                      </m:e>
                      <m:sup>
                        <m:r>
                          <a:rPr lang="es-ES" sz="1400" i="1" dirty="0">
                            <a:latin typeface="Cambria Math" panose="02040503050406030204" pitchFamily="18" charset="0"/>
                          </a:rPr>
                          <m:t>−1</m:t>
                        </m:r>
                      </m:sup>
                    </m:sSup>
                  </m:oMath>
                </a14:m>
                <a:r>
                  <a:rPr lang="es-ES" sz="1400" i="1" dirty="0" smtClean="0">
                    <a:latin typeface="Cambria Math" panose="02040503050406030204" pitchFamily="18" charset="0"/>
                  </a:rPr>
                  <a:t>		</a:t>
                </a:r>
                <a:r>
                  <a:rPr lang="es-ES" sz="1400" dirty="0" smtClean="0">
                    <a:latin typeface="+mj-lt"/>
                  </a:rPr>
                  <a:t>1211</a:t>
                </a:r>
              </a:p>
              <a:p>
                <a14:m>
                  <m:oMath xmlns:m="http://schemas.openxmlformats.org/officeDocument/2006/math">
                    <m:sSub>
                      <m:sSubPr>
                        <m:ctrlPr>
                          <a:rPr lang="es-ES" sz="1400" i="1" smtClean="0">
                            <a:solidFill>
                              <a:srgbClr val="FF0000"/>
                            </a:solidFill>
                            <a:latin typeface="Cambria Math" panose="02040503050406030204" pitchFamily="18" charset="0"/>
                          </a:rPr>
                        </m:ctrlPr>
                      </m:sSubPr>
                      <m:e>
                        <m:r>
                          <a:rPr lang="fr-FR" sz="1400">
                            <a:solidFill>
                              <a:srgbClr val="FF0000"/>
                            </a:solidFill>
                            <a:latin typeface="Cambria Math" panose="02040503050406030204" pitchFamily="18" charset="0"/>
                          </a:rPr>
                          <m:t>𝐻</m:t>
                        </m:r>
                      </m:e>
                      <m:sub>
                        <m:r>
                          <a:rPr lang="fr-FR" sz="1400">
                            <a:solidFill>
                              <a:srgbClr val="FF0000"/>
                            </a:solidFill>
                            <a:latin typeface="Cambria Math" panose="02040503050406030204" pitchFamily="18" charset="0"/>
                          </a:rPr>
                          <m:t>3</m:t>
                        </m:r>
                      </m:sub>
                    </m:sSub>
                    <m:r>
                      <a:rPr lang="fr-FR" sz="1400">
                        <a:solidFill>
                          <a:srgbClr val="FF0000"/>
                        </a:solidFill>
                        <a:latin typeface="Cambria Math" panose="02040503050406030204" pitchFamily="18" charset="0"/>
                      </a:rPr>
                      <m:t>→</m:t>
                    </m:r>
                    <m:sSub>
                      <m:sSubPr>
                        <m:ctrlPr>
                          <a:rPr lang="es-ES" sz="1400" i="1">
                            <a:solidFill>
                              <a:srgbClr val="FF0000"/>
                            </a:solidFill>
                            <a:latin typeface="Cambria Math" panose="02040503050406030204" pitchFamily="18" charset="0"/>
                          </a:rPr>
                        </m:ctrlPr>
                      </m:sSubPr>
                      <m:e>
                        <m:r>
                          <a:rPr lang="fr-FR" sz="1400">
                            <a:solidFill>
                              <a:srgbClr val="FF0000"/>
                            </a:solidFill>
                            <a:latin typeface="Cambria Math" panose="02040503050406030204" pitchFamily="18" charset="0"/>
                          </a:rPr>
                          <m:t>𝐴</m:t>
                        </m:r>
                      </m:e>
                      <m:sub>
                        <m:r>
                          <a:rPr lang="fr-FR" sz="1400">
                            <a:solidFill>
                              <a:srgbClr val="FF0000"/>
                            </a:solidFill>
                            <a:latin typeface="Cambria Math" panose="02040503050406030204" pitchFamily="18" charset="0"/>
                          </a:rPr>
                          <m:t>1</m:t>
                        </m:r>
                      </m:sub>
                    </m:sSub>
                    <m:r>
                      <a:rPr lang="fr-FR" sz="1400">
                        <a:solidFill>
                          <a:srgbClr val="FF0000"/>
                        </a:solidFill>
                        <a:latin typeface="Cambria Math" panose="02040503050406030204" pitchFamily="18" charset="0"/>
                      </a:rPr>
                      <m:t>𝑍</m:t>
                    </m:r>
                    <m:r>
                      <a:rPr lang="fr-FR" sz="1400">
                        <a:solidFill>
                          <a:srgbClr val="FF0000"/>
                        </a:solidFill>
                        <a:latin typeface="Cambria Math" panose="02040503050406030204" pitchFamily="18" charset="0"/>
                      </a:rPr>
                      <m:t>→</m:t>
                    </m:r>
                    <m:r>
                      <a:rPr lang="fr-FR" sz="1400">
                        <a:solidFill>
                          <a:srgbClr val="FF0000"/>
                        </a:solidFill>
                        <a:latin typeface="Cambria Math" panose="02040503050406030204" pitchFamily="18" charset="0"/>
                      </a:rPr>
                      <m:t>𝑏</m:t>
                    </m:r>
                    <m:acc>
                      <m:accPr>
                        <m:chr m:val="̅"/>
                        <m:ctrlPr>
                          <a:rPr lang="es-ES" sz="1400" i="1">
                            <a:solidFill>
                              <a:srgbClr val="FF0000"/>
                            </a:solidFill>
                            <a:latin typeface="Cambria Math" panose="02040503050406030204" pitchFamily="18" charset="0"/>
                          </a:rPr>
                        </m:ctrlPr>
                      </m:accPr>
                      <m:e>
                        <m:r>
                          <a:rPr lang="fr-FR" sz="1400">
                            <a:solidFill>
                              <a:srgbClr val="FF0000"/>
                            </a:solidFill>
                            <a:latin typeface="Cambria Math" panose="02040503050406030204" pitchFamily="18" charset="0"/>
                          </a:rPr>
                          <m:t>𝑏</m:t>
                        </m:r>
                      </m:e>
                    </m:acc>
                    <m:r>
                      <a:rPr lang="fr-FR" sz="1400">
                        <a:solidFill>
                          <a:srgbClr val="FF0000"/>
                        </a:solidFill>
                        <a:latin typeface="Cambria Math" panose="02040503050406030204" pitchFamily="18" charset="0"/>
                      </a:rPr>
                      <m:t>𝑍</m:t>
                    </m:r>
                  </m:oMath>
                </a14:m>
                <a:r>
                  <a:rPr lang="es-ES" sz="1400" dirty="0" smtClean="0">
                    <a:solidFill>
                      <a:srgbClr val="FF0000"/>
                    </a:solidFill>
                    <a:latin typeface="+mj-lt"/>
                    <a:ea typeface="Cambria" panose="02040503050406030204" pitchFamily="18" charset="0"/>
                    <a:cs typeface="Times New Roman" panose="02020603050405020304" pitchFamily="18" charset="0"/>
                  </a:rPr>
                  <a:t>		50K	        13,5 </a:t>
                </a:r>
                <a14:m>
                  <m:oMath xmlns:m="http://schemas.openxmlformats.org/officeDocument/2006/math">
                    <m:sSup>
                      <m:sSupPr>
                        <m:ctrlPr>
                          <a:rPr lang="fr-FR" sz="1400" i="1" dirty="0">
                            <a:solidFill>
                              <a:srgbClr val="FF0000"/>
                            </a:solidFill>
                            <a:latin typeface="Cambria Math" panose="02040503050406030204" pitchFamily="18" charset="0"/>
                          </a:rPr>
                        </m:ctrlPr>
                      </m:sSupPr>
                      <m:e>
                        <m:r>
                          <a:rPr lang="es-ES" sz="1400" b="0" i="1" dirty="0" smtClean="0">
                            <a:solidFill>
                              <a:srgbClr val="FF0000"/>
                            </a:solidFill>
                            <a:latin typeface="Cambria Math" panose="02040503050406030204" pitchFamily="18" charset="0"/>
                          </a:rPr>
                          <m:t>𝑓</m:t>
                        </m:r>
                        <m:r>
                          <a:rPr lang="es-ES" sz="1400" i="1" dirty="0">
                            <a:solidFill>
                              <a:srgbClr val="FF0000"/>
                            </a:solidFill>
                            <a:latin typeface="Cambria Math" panose="02040503050406030204" pitchFamily="18" charset="0"/>
                          </a:rPr>
                          <m:t>𝑏</m:t>
                        </m:r>
                      </m:e>
                      <m:sup>
                        <m:r>
                          <a:rPr lang="es-ES" sz="1400" i="1" dirty="0">
                            <a:solidFill>
                              <a:srgbClr val="FF0000"/>
                            </a:solidFill>
                            <a:latin typeface="Cambria Math" panose="02040503050406030204" pitchFamily="18" charset="0"/>
                          </a:rPr>
                          <m:t>−1</m:t>
                        </m:r>
                      </m:sup>
                    </m:sSup>
                  </m:oMath>
                </a14:m>
                <a:r>
                  <a:rPr lang="es-ES" sz="1400" dirty="0" smtClean="0">
                    <a:latin typeface="+mj-lt"/>
                    <a:ea typeface="Cambria" panose="02040503050406030204" pitchFamily="18" charset="0"/>
                    <a:cs typeface="Times New Roman" panose="02020603050405020304" pitchFamily="18" charset="0"/>
                  </a:rPr>
                  <a:t>		</a:t>
                </a:r>
                <a:r>
                  <a:rPr lang="es-ES" sz="1400" dirty="0" smtClean="0">
                    <a:solidFill>
                      <a:srgbClr val="FF0000"/>
                    </a:solidFill>
                    <a:latin typeface="+mj-lt"/>
                    <a:ea typeface="Cambria" panose="02040503050406030204" pitchFamily="18" charset="0"/>
                    <a:cs typeface="Times New Roman" panose="02020603050405020304" pitchFamily="18" charset="0"/>
                  </a:rPr>
                  <a:t>309</a:t>
                </a:r>
                <a:r>
                  <a:rPr lang="es-ES" sz="1400" dirty="0" smtClean="0">
                    <a:latin typeface="+mj-lt"/>
                    <a:ea typeface="Cambria" panose="02040503050406030204" pitchFamily="18" charset="0"/>
                    <a:cs typeface="Times New Roman" panose="02020603050405020304" pitchFamily="18" charset="0"/>
                  </a:rPr>
                  <a:t>	</a:t>
                </a:r>
              </a:p>
              <a:p>
                <a:endParaRPr lang="es-ES" sz="1400" dirty="0">
                  <a:latin typeface="+mj-lt"/>
                  <a:ea typeface="Cambria" panose="02040503050406030204" pitchFamily="18" charset="0"/>
                  <a:cs typeface="Times New Roman" panose="02020603050405020304" pitchFamily="18" charset="0"/>
                </a:endParaRPr>
              </a:p>
              <a:p>
                <a:pPr marL="0" indent="0">
                  <a:buNone/>
                </a:pPr>
                <a:r>
                  <a:rPr lang="fr-FR" sz="1600" dirty="0" smtClean="0"/>
                  <a:t>Si on normalise tous a la même luminosité (</a:t>
                </a:r>
                <a:r>
                  <a:rPr lang="es-ES" sz="1600" dirty="0" smtClean="0">
                    <a:solidFill>
                      <a:schemeClr val="tx1"/>
                    </a:solidFill>
                    <a:ea typeface="Cambria" panose="02040503050406030204" pitchFamily="18" charset="0"/>
                    <a:cs typeface="Times New Roman" panose="02020603050405020304" pitchFamily="18" charset="0"/>
                  </a:rPr>
                  <a:t>13,5 </a:t>
                </a:r>
                <a14:m>
                  <m:oMath xmlns:m="http://schemas.openxmlformats.org/officeDocument/2006/math">
                    <m:sSup>
                      <m:sSupPr>
                        <m:ctrlPr>
                          <a:rPr lang="fr-FR" sz="1600" i="1" dirty="0">
                            <a:solidFill>
                              <a:schemeClr val="tx1"/>
                            </a:solidFill>
                            <a:latin typeface="Cambria Math" panose="02040503050406030204" pitchFamily="18" charset="0"/>
                          </a:rPr>
                        </m:ctrlPr>
                      </m:sSupPr>
                      <m:e>
                        <m:r>
                          <a:rPr lang="es-ES" sz="1600" i="1" dirty="0">
                            <a:solidFill>
                              <a:schemeClr val="tx1"/>
                            </a:solidFill>
                            <a:latin typeface="Cambria Math" panose="02040503050406030204" pitchFamily="18" charset="0"/>
                          </a:rPr>
                          <m:t>𝑓𝑏</m:t>
                        </m:r>
                      </m:e>
                      <m:sup>
                        <m:r>
                          <a:rPr lang="es-ES" sz="1600" i="1" dirty="0">
                            <a:solidFill>
                              <a:schemeClr val="tx1"/>
                            </a:solidFill>
                            <a:latin typeface="Cambria Math" panose="02040503050406030204" pitchFamily="18" charset="0"/>
                          </a:rPr>
                          <m:t>−1</m:t>
                        </m:r>
                      </m:sup>
                    </m:sSup>
                  </m:oMath>
                </a14:m>
                <a:r>
                  <a:rPr lang="fr-FR" sz="1600" dirty="0" smtClean="0"/>
                  <a:t>) on voit que le bruit de fond plus important est celui de </a:t>
                </a:r>
                <a14:m>
                  <m:oMath xmlns:m="http://schemas.openxmlformats.org/officeDocument/2006/math">
                    <m:r>
                      <a:rPr lang="fr-FR" sz="1600" i="1">
                        <a:latin typeface="Cambria Math" panose="02040503050406030204" pitchFamily="18" charset="0"/>
                      </a:rPr>
                      <m:t>𝑍𝑗𝑒𝑡𝑗𝑒𝑡</m:t>
                    </m:r>
                    <m:r>
                      <a:rPr lang="fr-FR" sz="1600" i="1">
                        <a:latin typeface="Cambria Math" panose="02040503050406030204" pitchFamily="18" charset="0"/>
                        <a:ea typeface="Cambria Math" panose="02040503050406030204" pitchFamily="18" charset="0"/>
                      </a:rPr>
                      <m:t>→</m:t>
                    </m:r>
                    <m:sSup>
                      <m:sSupPr>
                        <m:ctrlPr>
                          <a:rPr lang="fr-FR" sz="1600" i="1">
                            <a:latin typeface="Cambria Math" panose="02040503050406030204" pitchFamily="18" charset="0"/>
                            <a:ea typeface="Cambria Math" panose="02040503050406030204" pitchFamily="18" charset="0"/>
                          </a:rPr>
                        </m:ctrlPr>
                      </m:sSupPr>
                      <m:e>
                        <m:r>
                          <a:rPr lang="fr-FR" sz="1600" i="1">
                            <a:latin typeface="Cambria Math" panose="02040503050406030204" pitchFamily="18" charset="0"/>
                            <a:ea typeface="Cambria Math" panose="02040503050406030204" pitchFamily="18" charset="0"/>
                          </a:rPr>
                          <m:t>𝑙</m:t>
                        </m:r>
                      </m:e>
                      <m:sup>
                        <m:r>
                          <a:rPr lang="fr-FR" sz="1600" i="1">
                            <a:latin typeface="Cambria Math" panose="02040503050406030204" pitchFamily="18" charset="0"/>
                            <a:ea typeface="Cambria Math" panose="02040503050406030204" pitchFamily="18" charset="0"/>
                          </a:rPr>
                          <m:t>+</m:t>
                        </m:r>
                      </m:sup>
                    </m:sSup>
                    <m:sSup>
                      <m:sSupPr>
                        <m:ctrlPr>
                          <a:rPr lang="fr-FR" sz="1600" i="1">
                            <a:latin typeface="Cambria Math" panose="02040503050406030204" pitchFamily="18" charset="0"/>
                            <a:ea typeface="Cambria Math" panose="02040503050406030204" pitchFamily="18" charset="0"/>
                          </a:rPr>
                        </m:ctrlPr>
                      </m:sSupPr>
                      <m:e>
                        <m:r>
                          <a:rPr lang="fr-FR" sz="1600" i="1">
                            <a:latin typeface="Cambria Math" panose="02040503050406030204" pitchFamily="18" charset="0"/>
                            <a:ea typeface="Cambria Math" panose="02040503050406030204" pitchFamily="18" charset="0"/>
                          </a:rPr>
                          <m:t>𝑙</m:t>
                        </m:r>
                      </m:e>
                      <m:sup>
                        <m:r>
                          <a:rPr lang="fr-FR" sz="1600" i="1">
                            <a:latin typeface="Cambria Math" panose="02040503050406030204" pitchFamily="18" charset="0"/>
                            <a:ea typeface="Cambria Math" panose="02040503050406030204" pitchFamily="18" charset="0"/>
                          </a:rPr>
                          <m:t>−</m:t>
                        </m:r>
                      </m:sup>
                    </m:sSup>
                    <m:r>
                      <a:rPr lang="fr-FR" sz="1600" i="1">
                        <a:latin typeface="Cambria Math" panose="02040503050406030204" pitchFamily="18" charset="0"/>
                        <a:ea typeface="Cambria Math" panose="02040503050406030204" pitchFamily="18" charset="0"/>
                      </a:rPr>
                      <m:t>𝑗𝑒𝑡𝑗𝑒𝑡</m:t>
                    </m:r>
                  </m:oMath>
                </a14:m>
                <a:r>
                  <a:rPr lang="fr-FR" sz="1600" dirty="0" smtClean="0"/>
                  <a:t>.</a:t>
                </a:r>
              </a:p>
              <a:p>
                <a:pPr marL="0" indent="0">
                  <a:buNone/>
                </a:pPr>
                <a14:m>
                  <m:oMathPara xmlns:m="http://schemas.openxmlformats.org/officeDocument/2006/math">
                    <m:oMathParaPr>
                      <m:jc m:val="centerGroup"/>
                    </m:oMathParaPr>
                    <m:oMath xmlns:m="http://schemas.openxmlformats.org/officeDocument/2006/math">
                      <m:f>
                        <m:fPr>
                          <m:ctrlPr>
                            <a:rPr lang="fr-FR" sz="1400" i="1" smtClean="0">
                              <a:latin typeface="Cambria Math" panose="02040503050406030204" pitchFamily="18" charset="0"/>
                            </a:rPr>
                          </m:ctrlPr>
                        </m:fPr>
                        <m:num>
                          <m:r>
                            <a:rPr lang="es-ES" sz="1400" b="0" i="1" smtClean="0">
                              <a:latin typeface="Cambria Math" panose="02040503050406030204" pitchFamily="18" charset="0"/>
                            </a:rPr>
                            <m:t>𝑆</m:t>
                          </m:r>
                        </m:num>
                        <m:den>
                          <m:rad>
                            <m:radPr>
                              <m:degHide m:val="on"/>
                              <m:ctrlPr>
                                <a:rPr lang="fr-FR" sz="1400" i="1" smtClean="0">
                                  <a:latin typeface="Cambria Math" panose="02040503050406030204" pitchFamily="18" charset="0"/>
                                </a:rPr>
                              </m:ctrlPr>
                            </m:radPr>
                            <m:deg/>
                            <m:e>
                              <m:r>
                                <a:rPr lang="es-ES" sz="1400" b="0" i="1" smtClean="0">
                                  <a:latin typeface="Cambria Math" panose="02040503050406030204" pitchFamily="18" charset="0"/>
                                </a:rPr>
                                <m:t>𝐵</m:t>
                              </m:r>
                              <m:r>
                                <a:rPr lang="es-ES" sz="1400" b="0" i="1" smtClean="0">
                                  <a:latin typeface="Cambria Math" panose="02040503050406030204" pitchFamily="18" charset="0"/>
                                </a:rPr>
                                <m:t>+</m:t>
                              </m:r>
                              <m:r>
                                <a:rPr lang="es-ES" sz="1400" b="0" i="1" smtClean="0">
                                  <a:latin typeface="Cambria Math" panose="02040503050406030204" pitchFamily="18" charset="0"/>
                                </a:rPr>
                                <m:t>𝑆</m:t>
                              </m:r>
                            </m:e>
                          </m:rad>
                        </m:den>
                      </m:f>
                      <m:r>
                        <a:rPr lang="fr-FR" sz="1400" i="1" smtClean="0">
                          <a:latin typeface="Cambria Math" panose="02040503050406030204" pitchFamily="18" charset="0"/>
                          <a:ea typeface="Cambria Math" panose="02040503050406030204" pitchFamily="18" charset="0"/>
                        </a:rPr>
                        <m:t>≈</m:t>
                      </m:r>
                      <m:f>
                        <m:fPr>
                          <m:ctrlPr>
                            <a:rPr lang="fr-FR" sz="1400" i="1" smtClean="0">
                              <a:latin typeface="Cambria Math" panose="02040503050406030204" pitchFamily="18" charset="0"/>
                              <a:ea typeface="Cambria Math" panose="02040503050406030204" pitchFamily="18" charset="0"/>
                            </a:rPr>
                          </m:ctrlPr>
                        </m:fPr>
                        <m:num>
                          <m:r>
                            <a:rPr lang="es-ES" sz="1400" b="0" i="1" smtClean="0">
                              <a:latin typeface="Cambria Math" panose="02040503050406030204" pitchFamily="18" charset="0"/>
                              <a:ea typeface="Cambria Math" panose="02040503050406030204" pitchFamily="18" charset="0"/>
                            </a:rPr>
                            <m:t>1</m:t>
                          </m:r>
                        </m:num>
                        <m:den>
                          <m:r>
                            <a:rPr lang="es-ES" sz="1400" b="0" i="1" smtClean="0">
                              <a:latin typeface="Cambria Math" panose="02040503050406030204" pitchFamily="18" charset="0"/>
                              <a:ea typeface="Cambria Math" panose="02040503050406030204" pitchFamily="18" charset="0"/>
                            </a:rPr>
                            <m:t>10</m:t>
                          </m:r>
                        </m:den>
                      </m:f>
                    </m:oMath>
                  </m:oMathPara>
                </a14:m>
                <a:endParaRPr lang="fr-FR" sz="1400" dirty="0"/>
              </a:p>
              <a:p>
                <a:pPr marL="0" indent="0">
                  <a:buNone/>
                </a:pPr>
                <a:endParaRPr lang="fr-FR" sz="1600" dirty="0"/>
              </a:p>
              <a:p>
                <a:pPr>
                  <a:buFont typeface="Arial" panose="020B0604020202020204" pitchFamily="34" charset="0"/>
                  <a:buChar char="•"/>
                </a:pPr>
                <a:endParaRPr lang="fr-FR" sz="1600" dirty="0" smtClean="0"/>
              </a:p>
              <a:p>
                <a:pPr>
                  <a:buFont typeface="Arial" panose="020B0604020202020204" pitchFamily="34" charset="0"/>
                  <a:buChar char="•"/>
                </a:pPr>
                <a:endParaRPr lang="fr-FR" sz="1600" dirty="0"/>
              </a:p>
              <a:p>
                <a:pPr>
                  <a:buFont typeface="Arial" panose="020B0604020202020204" pitchFamily="34" charset="0"/>
                  <a:buChar char="•"/>
                </a:pPr>
                <a:endParaRPr lang="fr-FR" sz="1600" dirty="0" smtClean="0"/>
              </a:p>
              <a:p>
                <a:pPr>
                  <a:buFont typeface="Arial" panose="020B0604020202020204" pitchFamily="34" charset="0"/>
                  <a:buChar char="•"/>
                </a:pPr>
                <a:endParaRPr lang="fr-FR" sz="1600" dirty="0"/>
              </a:p>
            </p:txBody>
          </p:sp>
        </mc:Choice>
        <mc:Fallback xmlns="">
          <p:sp>
            <p:nvSpPr>
              <p:cNvPr id="3" name="Marcador de contenido 2"/>
              <p:cNvSpPr>
                <a:spLocks noGrp="1" noRot="1" noChangeAspect="1" noMove="1" noResize="1" noEditPoints="1" noAdjustHandles="1" noChangeArrowheads="1" noChangeShapeType="1" noTextEdit="1"/>
              </p:cNvSpPr>
              <p:nvPr>
                <p:ph sz="quarter" idx="1"/>
              </p:nvPr>
            </p:nvSpPr>
            <p:spPr>
              <a:xfrm>
                <a:off x="549432" y="1772817"/>
                <a:ext cx="8279832" cy="2664295"/>
              </a:xfrm>
              <a:blipFill rotWithShape="0">
                <a:blip r:embed="rId4"/>
                <a:stretch>
                  <a:fillRect l="-368" t="-1144"/>
                </a:stretch>
              </a:blipFill>
            </p:spPr>
            <p:txBody>
              <a:bodyPr/>
              <a:lstStyle/>
              <a:p>
                <a:r>
                  <a:rPr lang="es-ES">
                    <a:noFill/>
                  </a:rPr>
                  <a:t> </a:t>
                </a:r>
              </a:p>
            </p:txBody>
          </p:sp>
        </mc:Fallback>
      </mc:AlternateContent>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2080" y="4437112"/>
            <a:ext cx="3727835" cy="2183499"/>
          </a:xfrm>
          <a:prstGeom prst="rect">
            <a:avLst/>
          </a:prstGeom>
        </p:spPr>
      </p:pic>
      <p:pic>
        <p:nvPicPr>
          <p:cNvPr id="7" name="Imagen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1699" y="4437021"/>
            <a:ext cx="4224534" cy="2183590"/>
          </a:xfrm>
          <a:prstGeom prst="rect">
            <a:avLst/>
          </a:prstGeom>
        </p:spPr>
      </p:pic>
      <p:sp>
        <p:nvSpPr>
          <p:cNvPr id="4" name="Marcador de número de diapositiva 3"/>
          <p:cNvSpPr>
            <a:spLocks noGrp="1"/>
          </p:cNvSpPr>
          <p:nvPr>
            <p:ph type="sldNum" sz="quarter" idx="12"/>
          </p:nvPr>
        </p:nvSpPr>
        <p:spPr/>
        <p:txBody>
          <a:bodyPr>
            <a:normAutofit fontScale="85000" lnSpcReduction="20000"/>
          </a:bodyPr>
          <a:lstStyle/>
          <a:p>
            <a:fld id="{1AD93096-5B34-4342-9326-69289CEAE4C2}" type="slidenum">
              <a:rPr lang="en-US" smtClean="0"/>
              <a:pPr/>
              <a:t>17</a:t>
            </a:fld>
            <a:endParaRPr lang="en-US" dirty="0">
              <a:solidFill>
                <a:srgbClr val="FFFFFF"/>
              </a:solidFill>
            </a:endParaRPr>
          </a:p>
        </p:txBody>
      </p:sp>
      <mc:AlternateContent xmlns:mc="http://schemas.openxmlformats.org/markup-compatibility/2006">
        <mc:Choice xmlns:a14="http://schemas.microsoft.com/office/drawing/2010/main" Requires="a14">
          <p:sp>
            <p:nvSpPr>
              <p:cNvPr id="8" name="Marcador de contenido 2"/>
              <p:cNvSpPr txBox="1">
                <a:spLocks/>
              </p:cNvSpPr>
              <p:nvPr/>
            </p:nvSpPr>
            <p:spPr>
              <a:xfrm>
                <a:off x="1797102" y="6467786"/>
                <a:ext cx="1313728" cy="305649"/>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lgn="just">
                  <a:buFont typeface="Wingdings"/>
                  <a:buNone/>
                </a:pPr>
                <a14:m>
                  <m:oMathPara xmlns:m="http://schemas.openxmlformats.org/officeDocument/2006/math">
                    <m:oMathParaPr>
                      <m:jc m:val="centerGroup"/>
                    </m:oMathParaPr>
                    <m:oMath xmlns:m="http://schemas.openxmlformats.org/officeDocument/2006/math">
                      <m:sSub>
                        <m:sSubPr>
                          <m:ctrlPr>
                            <a:rPr lang="fr-FR" sz="1500" i="1" smtClean="0">
                              <a:latin typeface="Cambria Math" panose="02040503050406030204" pitchFamily="18" charset="0"/>
                            </a:rPr>
                          </m:ctrlPr>
                        </m:sSubPr>
                        <m:e>
                          <m:r>
                            <a:rPr lang="es-ES" sz="1500" b="0" i="1" smtClean="0">
                              <a:latin typeface="Cambria Math" panose="02040503050406030204" pitchFamily="18" charset="0"/>
                            </a:rPr>
                            <m:t>𝐻</m:t>
                          </m:r>
                        </m:e>
                        <m:sub>
                          <m:r>
                            <a:rPr lang="es-ES" sz="1500" b="0" i="1" smtClean="0">
                              <a:latin typeface="Cambria Math" panose="02040503050406030204" pitchFamily="18" charset="0"/>
                            </a:rPr>
                            <m:t>3</m:t>
                          </m:r>
                        </m:sub>
                      </m:sSub>
                    </m:oMath>
                  </m:oMathPara>
                </a14:m>
                <a:endParaRPr lang="fr-FR" sz="1500" dirty="0" smtClean="0"/>
              </a:p>
            </p:txBody>
          </p:sp>
        </mc:Choice>
        <mc:Fallback>
          <p:sp>
            <p:nvSpPr>
              <p:cNvPr id="8" name="Marcador de contenido 2"/>
              <p:cNvSpPr txBox="1">
                <a:spLocks noRot="1" noChangeAspect="1" noMove="1" noResize="1" noEditPoints="1" noAdjustHandles="1" noChangeArrowheads="1" noChangeShapeType="1" noTextEdit="1"/>
              </p:cNvSpPr>
              <p:nvPr/>
            </p:nvSpPr>
            <p:spPr>
              <a:xfrm>
                <a:off x="1797102" y="6467786"/>
                <a:ext cx="1313728" cy="305649"/>
              </a:xfrm>
              <a:prstGeom prst="rect">
                <a:avLst/>
              </a:prstGeom>
              <a:blipFill rotWithShape="0">
                <a:blip r:embed="rId7"/>
                <a:stretch>
                  <a:fillRect b="-2000"/>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9" name="Marcador de contenido 2"/>
              <p:cNvSpPr txBox="1">
                <a:spLocks/>
              </p:cNvSpPr>
              <p:nvPr/>
            </p:nvSpPr>
            <p:spPr>
              <a:xfrm>
                <a:off x="6300192" y="6552351"/>
                <a:ext cx="1313728" cy="305649"/>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lgn="just">
                  <a:buFont typeface="Wingdings"/>
                  <a:buNone/>
                </a:pPr>
                <a14:m>
                  <m:oMathPara xmlns:m="http://schemas.openxmlformats.org/officeDocument/2006/math">
                    <m:oMathParaPr>
                      <m:jc m:val="centerGroup"/>
                    </m:oMathParaPr>
                    <m:oMath xmlns:m="http://schemas.openxmlformats.org/officeDocument/2006/math">
                      <m:sSub>
                        <m:sSubPr>
                          <m:ctrlPr>
                            <a:rPr lang="fr-FR" sz="1500" i="1" smtClean="0">
                              <a:latin typeface="Cambria Math" panose="02040503050406030204" pitchFamily="18" charset="0"/>
                            </a:rPr>
                          </m:ctrlPr>
                        </m:sSubPr>
                        <m:e>
                          <m:r>
                            <a:rPr lang="es-ES" sz="1500" b="0" i="1" smtClean="0">
                              <a:latin typeface="Cambria Math" panose="02040503050406030204" pitchFamily="18" charset="0"/>
                            </a:rPr>
                            <m:t>𝐴</m:t>
                          </m:r>
                        </m:e>
                        <m:sub>
                          <m:r>
                            <a:rPr lang="es-ES" sz="1500" b="0" i="1" smtClean="0">
                              <a:latin typeface="Cambria Math" panose="02040503050406030204" pitchFamily="18" charset="0"/>
                            </a:rPr>
                            <m:t>1, </m:t>
                          </m:r>
                        </m:sub>
                      </m:sSub>
                      <m:sSub>
                        <m:sSubPr>
                          <m:ctrlPr>
                            <a:rPr lang="fr-FR" sz="1500" i="1" smtClean="0">
                              <a:latin typeface="Cambria Math" panose="02040503050406030204" pitchFamily="18" charset="0"/>
                            </a:rPr>
                          </m:ctrlPr>
                        </m:sSubPr>
                        <m:e>
                          <m:r>
                            <a:rPr lang="es-ES" sz="1500" b="0" i="1" smtClean="0">
                              <a:latin typeface="Cambria Math" panose="02040503050406030204" pitchFamily="18" charset="0"/>
                            </a:rPr>
                            <m:t>𝐻</m:t>
                          </m:r>
                        </m:e>
                        <m:sub>
                          <m:r>
                            <a:rPr lang="es-ES" sz="1500" b="0" i="1" smtClean="0">
                              <a:latin typeface="Cambria Math" panose="02040503050406030204" pitchFamily="18" charset="0"/>
                            </a:rPr>
                            <m:t>2</m:t>
                          </m:r>
                        </m:sub>
                      </m:sSub>
                    </m:oMath>
                  </m:oMathPara>
                </a14:m>
                <a:endParaRPr lang="fr-FR" sz="1500" dirty="0" smtClean="0"/>
              </a:p>
            </p:txBody>
          </p:sp>
        </mc:Choice>
        <mc:Fallback>
          <p:sp>
            <p:nvSpPr>
              <p:cNvPr id="9" name="Marcador de contenido 2"/>
              <p:cNvSpPr txBox="1">
                <a:spLocks noRot="1" noChangeAspect="1" noMove="1" noResize="1" noEditPoints="1" noAdjustHandles="1" noChangeArrowheads="1" noChangeShapeType="1" noTextEdit="1"/>
              </p:cNvSpPr>
              <p:nvPr/>
            </p:nvSpPr>
            <p:spPr>
              <a:xfrm>
                <a:off x="6300192" y="6552351"/>
                <a:ext cx="1313728" cy="305649"/>
              </a:xfrm>
              <a:prstGeom prst="rect">
                <a:avLst/>
              </a:prstGeom>
              <a:blipFill rotWithShape="0">
                <a:blip r:embed="rId8"/>
                <a:stretch>
                  <a:fillRect b="-2000"/>
                </a:stretch>
              </a:blipFill>
            </p:spPr>
            <p:txBody>
              <a:bodyPr/>
              <a:lstStyle/>
              <a:p>
                <a:r>
                  <a:rPr lang="es-ES">
                    <a:noFill/>
                  </a:rPr>
                  <a:t> </a:t>
                </a:r>
              </a:p>
            </p:txBody>
          </p:sp>
        </mc:Fallback>
      </mc:AlternateContent>
    </p:spTree>
    <p:extLst>
      <p:ext uri="{BB962C8B-B14F-4D97-AF65-F5344CB8AC3E}">
        <p14:creationId xmlns:p14="http://schemas.microsoft.com/office/powerpoint/2010/main" val="31699270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ítulo 1"/>
              <p:cNvSpPr>
                <a:spLocks noGrp="1"/>
              </p:cNvSpPr>
              <p:nvPr>
                <p:ph type="title"/>
              </p:nvPr>
            </p:nvSpPr>
            <p:spPr/>
            <p:txBody>
              <a:bodyPr>
                <a:normAutofit/>
              </a:bodyPr>
              <a:lstStyle/>
              <a:p>
                <a:r>
                  <a:rPr lang="fr-FR" sz="3600" dirty="0" smtClean="0"/>
                  <a:t>Étude de </a:t>
                </a:r>
                <a14:m>
                  <m:oMath xmlns:m="http://schemas.openxmlformats.org/officeDocument/2006/math">
                    <m:sSub>
                      <m:sSubPr>
                        <m:ctrlPr>
                          <a:rPr lang="fr-FR" sz="3600" i="1" smtClean="0">
                            <a:latin typeface="Cambria Math" panose="02040503050406030204" pitchFamily="18" charset="0"/>
                          </a:rPr>
                        </m:ctrlPr>
                      </m:sSubPr>
                      <m:e>
                        <m:r>
                          <a:rPr lang="es-ES" sz="3600" b="0" i="1" smtClean="0">
                            <a:latin typeface="Cambria Math" panose="02040503050406030204" pitchFamily="18" charset="0"/>
                          </a:rPr>
                          <m:t>𝐴</m:t>
                        </m:r>
                      </m:e>
                      <m:sub>
                        <m:r>
                          <a:rPr lang="es-ES" sz="3600" b="0" i="1" smtClean="0">
                            <a:latin typeface="Cambria Math" panose="02040503050406030204" pitchFamily="18" charset="0"/>
                          </a:rPr>
                          <m:t>2</m:t>
                        </m:r>
                      </m:sub>
                    </m:sSub>
                  </m:oMath>
                </a14:m>
                <a:endParaRPr lang="fr-FR" sz="3600" dirty="0"/>
              </a:p>
            </p:txBody>
          </p:sp>
        </mc:Choice>
        <mc:Fallback xmlns="">
          <p:sp>
            <p:nvSpPr>
              <p:cNvPr id="2" name="Título 1"/>
              <p:cNvSpPr>
                <a:spLocks noGrp="1" noRot="1" noChangeAspect="1" noMove="1" noResize="1" noEditPoints="1" noAdjustHandles="1" noChangeArrowheads="1" noChangeShapeType="1" noTextEdit="1"/>
              </p:cNvSpPr>
              <p:nvPr>
                <p:ph type="title"/>
              </p:nvPr>
            </p:nvSpPr>
            <p:spPr>
              <a:blipFill rotWithShape="0">
                <a:blip r:embed="rId2"/>
                <a:stretch>
                  <a:fillRect l="-2319" b="-5556"/>
                </a:stretch>
              </a:blipFill>
            </p:spPr>
            <p:txBody>
              <a:bodyPr/>
              <a:lstStyle/>
              <a:p>
                <a:r>
                  <a:rPr lang="es-ES">
                    <a:noFill/>
                  </a:rPr>
                  <a:t> </a:t>
                </a:r>
              </a:p>
            </p:txBody>
          </p:sp>
        </mc:Fallback>
      </mc:AlternateContent>
      <p:sp>
        <p:nvSpPr>
          <p:cNvPr id="6" name="Marcador de contenido 2"/>
          <p:cNvSpPr txBox="1">
            <a:spLocks/>
          </p:cNvSpPr>
          <p:nvPr/>
        </p:nvSpPr>
        <p:spPr>
          <a:xfrm>
            <a:off x="612648" y="3861048"/>
            <a:ext cx="7775776" cy="2736304"/>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buNone/>
            </a:pPr>
            <a:endParaRPr lang="fr-FR" sz="1400" dirty="0" smtClean="0"/>
          </a:p>
          <a:p>
            <a:pPr marL="0" indent="0">
              <a:buFont typeface="Wingdings"/>
              <a:buNone/>
            </a:pPr>
            <a:endParaRPr lang="fr-FR" sz="1400" dirty="0"/>
          </a:p>
          <a:p>
            <a:pPr marL="0" indent="0">
              <a:buFont typeface="Wingdings"/>
              <a:buNone/>
            </a:pPr>
            <a:endParaRPr lang="fr-FR" sz="1400" dirty="0"/>
          </a:p>
          <a:p>
            <a:pPr>
              <a:buFont typeface="Arial" panose="020B0604020202020204" pitchFamily="34" charset="0"/>
              <a:buChar char="•"/>
            </a:pPr>
            <a:endParaRPr lang="fr-FR" sz="1400" dirty="0" smtClean="0"/>
          </a:p>
          <a:p>
            <a:pPr>
              <a:buFont typeface="Arial" panose="020B0604020202020204" pitchFamily="34" charset="0"/>
              <a:buChar char="•"/>
            </a:pPr>
            <a:endParaRPr lang="fr-FR" sz="1600" dirty="0"/>
          </a:p>
          <a:p>
            <a:pPr>
              <a:buFont typeface="Arial" panose="020B0604020202020204" pitchFamily="34" charset="0"/>
              <a:buChar char="•"/>
            </a:pPr>
            <a:endParaRPr lang="fr-FR" sz="1600" dirty="0" smtClean="0"/>
          </a:p>
          <a:p>
            <a:pPr>
              <a:buFont typeface="Arial" panose="020B0604020202020204" pitchFamily="34" charset="0"/>
              <a:buChar char="•"/>
            </a:pPr>
            <a:endParaRPr lang="fr-FR" sz="1600" dirty="0"/>
          </a:p>
        </p:txBody>
      </p:sp>
      <mc:AlternateContent xmlns:mc="http://schemas.openxmlformats.org/markup-compatibility/2006" xmlns:a14="http://schemas.microsoft.com/office/drawing/2010/main">
        <mc:Choice Requires="a14">
          <p:graphicFrame>
            <p:nvGraphicFramePr>
              <p:cNvPr id="4" name="Marcador de contenido 3"/>
              <p:cNvGraphicFramePr>
                <a:graphicFrameLocks noGrp="1"/>
              </p:cNvGraphicFramePr>
              <p:nvPr>
                <p:ph sz="quarter" idx="1"/>
                <p:extLst>
                  <p:ext uri="{D42A27DB-BD31-4B8C-83A1-F6EECF244321}">
                    <p14:modId xmlns:p14="http://schemas.microsoft.com/office/powerpoint/2010/main" val="1047676062"/>
                  </p:ext>
                </p:extLst>
              </p:nvPr>
            </p:nvGraphicFramePr>
            <p:xfrm>
              <a:off x="326804" y="1159362"/>
              <a:ext cx="4173733" cy="2787031"/>
            </p:xfrm>
            <a:graphic>
              <a:graphicData uri="http://schemas.openxmlformats.org/drawingml/2006/table">
                <a:tbl>
                  <a:tblPr firstRow="1" firstCol="1" bandRow="1">
                    <a:tableStyleId>{5C22544A-7EE6-4342-B048-85BDC9FD1C3A}</a:tableStyleId>
                  </a:tblPr>
                  <a:tblGrid>
                    <a:gridCol w="1063120"/>
                    <a:gridCol w="1845157"/>
                    <a:gridCol w="1265456"/>
                  </a:tblGrid>
                  <a:tr h="494770">
                    <a:tc>
                      <a:txBody>
                        <a:bodyPr/>
                        <a:lstStyle/>
                        <a:p>
                          <a:pPr algn="just">
                            <a:spcBef>
                              <a:spcPts val="200"/>
                            </a:spcBef>
                            <a:spcAft>
                              <a:spcPts val="0"/>
                            </a:spcAft>
                          </a:pPr>
                          <a:r>
                            <a:rPr lang="fr-FR" sz="1400" dirty="0">
                              <a:effectLst/>
                            </a:rPr>
                            <a:t>Signature/Rates</a:t>
                          </a:r>
                          <a:endParaRPr lang="es-ES" sz="14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gridSpan="2">
                      <a:txBody>
                        <a:bodyPr/>
                        <a:lstStyle/>
                        <a:p>
                          <a:pPr algn="r">
                            <a:spcBef>
                              <a:spcPts val="200"/>
                            </a:spcBef>
                            <a:spcAft>
                              <a:spcPts val="0"/>
                            </a:spcAft>
                          </a:pPr>
                          <a14:m>
                            <m:oMathPara xmlns:m="http://schemas.openxmlformats.org/officeDocument/2006/math">
                              <m:oMathParaPr>
                                <m:jc m:val="right"/>
                              </m:oMathParaPr>
                              <m:oMath xmlns:m="http://schemas.openxmlformats.org/officeDocument/2006/math">
                                <m:r>
                                  <m:rPr>
                                    <m:sty m:val="p"/>
                                  </m:rPr>
                                  <a:rPr lang="fr-FR" sz="1400" smtClean="0">
                                    <a:effectLst/>
                                    <a:latin typeface="Cambria Math" panose="02040503050406030204" pitchFamily="18" charset="0"/>
                                  </a:rPr>
                                  <m:t>Cross</m:t>
                                </m:r>
                                <m:r>
                                  <a:rPr lang="fr-FR" sz="1400" smtClean="0">
                                    <a:effectLst/>
                                    <a:latin typeface="Cambria Math" panose="02040503050406030204" pitchFamily="18" charset="0"/>
                                  </a:rPr>
                                  <m:t> </m:t>
                                </m:r>
                                <m:r>
                                  <m:rPr>
                                    <m:sty m:val="p"/>
                                  </m:rPr>
                                  <a:rPr lang="fr-FR" sz="1400" smtClean="0">
                                    <a:effectLst/>
                                    <a:latin typeface="Cambria Math" panose="02040503050406030204" pitchFamily="18" charset="0"/>
                                  </a:rPr>
                                  <m:t>section</m:t>
                                </m:r>
                                <m:r>
                                  <a:rPr lang="fr-FR" sz="1400" smtClean="0">
                                    <a:effectLst/>
                                    <a:latin typeface="Cambria Math" panose="02040503050406030204" pitchFamily="18" charset="0"/>
                                  </a:rPr>
                                  <m:t>×</m:t>
                                </m:r>
                                <m:r>
                                  <m:rPr>
                                    <m:sty m:val="p"/>
                                  </m:rPr>
                                  <a:rPr lang="fr-FR" sz="1400" smtClean="0">
                                    <a:effectLst/>
                                    <a:latin typeface="Cambria Math" panose="02040503050406030204" pitchFamily="18" charset="0"/>
                                  </a:rPr>
                                  <m:t>Rapport</m:t>
                                </m:r>
                                <m:r>
                                  <a:rPr lang="fr-FR" sz="1400" smtClean="0">
                                    <a:effectLst/>
                                    <a:latin typeface="Cambria Math" panose="02040503050406030204" pitchFamily="18" charset="0"/>
                                  </a:rPr>
                                  <m:t> </m:t>
                                </m:r>
                                <m:sSup>
                                  <m:sSupPr>
                                    <m:ctrlPr>
                                      <a:rPr lang="es-ES" sz="1400" b="1" i="1" smtClean="0">
                                        <a:effectLst/>
                                        <a:latin typeface="Cambria Math" panose="02040503050406030204" pitchFamily="18" charset="0"/>
                                      </a:rPr>
                                    </m:ctrlPr>
                                  </m:sSupPr>
                                  <m:e>
                                    <m:r>
                                      <m:rPr>
                                        <m:sty m:val="p"/>
                                      </m:rPr>
                                      <a:rPr lang="fr-FR" sz="1400" smtClean="0">
                                        <a:effectLst/>
                                        <a:latin typeface="Cambria Math" panose="02040503050406030204" pitchFamily="18" charset="0"/>
                                      </a:rPr>
                                      <m:t>d</m:t>
                                    </m:r>
                                  </m:e>
                                  <m:sup>
                                    <m:r>
                                      <a:rPr lang="es-ES" sz="1400" b="1" i="0" smtClean="0">
                                        <a:effectLst/>
                                        <a:latin typeface="Cambria Math" panose="02040503050406030204" pitchFamily="18" charset="0"/>
                                      </a:rPr>
                                      <m:t>′</m:t>
                                    </m:r>
                                  </m:sup>
                                </m:sSup>
                                <m:r>
                                  <a:rPr lang="es-ES" sz="1400" b="1" i="0" smtClean="0">
                                    <a:effectLst/>
                                    <a:latin typeface="Cambria Math" panose="02040503050406030204" pitchFamily="18" charset="0"/>
                                  </a:rPr>
                                  <m:t>𝐞𝐦</m:t>
                                </m:r>
                                <m:r>
                                  <m:rPr>
                                    <m:sty m:val="p"/>
                                  </m:rPr>
                                  <a:rPr lang="fr-FR" sz="1400">
                                    <a:effectLst/>
                                    <a:latin typeface="Cambria Math" panose="02040503050406030204" pitchFamily="18" charset="0"/>
                                  </a:rPr>
                                  <m:t>branchement</m:t>
                                </m:r>
                              </m:oMath>
                            </m:oMathPara>
                          </a14:m>
                          <a:endParaRPr lang="es-ES" sz="14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hMerge="1">
                      <a:txBody>
                        <a:bodyPr/>
                        <a:lstStyle/>
                        <a:p>
                          <a:endParaRPr lang="es-ES"/>
                        </a:p>
                      </a:txBody>
                      <a:tcPr/>
                    </a:tc>
                  </a:tr>
                  <a:tr h="335736">
                    <a:tc rowSpan="6">
                      <a:txBody>
                        <a:bodyPr/>
                        <a:lstStyle/>
                        <a:p>
                          <a:pPr algn="just">
                            <a:spcBef>
                              <a:spcPts val="200"/>
                            </a:spcBef>
                            <a:spcAft>
                              <a:spcPts val="600"/>
                            </a:spcAft>
                          </a:pPr>
                          <a14:m>
                            <m:oMath xmlns:m="http://schemas.openxmlformats.org/officeDocument/2006/math">
                              <m:sSub>
                                <m:sSubPr>
                                  <m:ctrlPr>
                                    <a:rPr lang="es-ES" sz="1400" i="1">
                                      <a:effectLst/>
                                      <a:latin typeface="Cambria Math" panose="02040503050406030204" pitchFamily="18" charset="0"/>
                                    </a:rPr>
                                  </m:ctrlPr>
                                </m:sSubPr>
                                <m:e>
                                  <m:r>
                                    <a:rPr lang="fr-FR" sz="1400">
                                      <a:effectLst/>
                                      <a:latin typeface="Cambria Math" panose="02040503050406030204" pitchFamily="18" charset="0"/>
                                    </a:rPr>
                                    <m:t>𝐴</m:t>
                                  </m:r>
                                </m:e>
                                <m:sub>
                                  <m:r>
                                    <a:rPr lang="fr-FR" sz="1400">
                                      <a:effectLst/>
                                      <a:latin typeface="Cambria Math" panose="02040503050406030204" pitchFamily="18" charset="0"/>
                                    </a:rPr>
                                    <m:t>2</m:t>
                                  </m:r>
                                </m:sub>
                              </m:sSub>
                            </m:oMath>
                          </a14:m>
                          <a:r>
                            <a:rPr lang="fr-FR" sz="1400" dirty="0">
                              <a:effectLst/>
                            </a:rPr>
                            <a:t>     </a:t>
                          </a:r>
                          <a14:m>
                            <m:oMath xmlns:m="http://schemas.openxmlformats.org/officeDocument/2006/math">
                              <m:r>
                                <a:rPr lang="fr-FR" sz="1400">
                                  <a:effectLst/>
                                  <a:latin typeface="Cambria Math" panose="02040503050406030204" pitchFamily="18" charset="0"/>
                                </a:rPr>
                                <m:t>𝑀</m:t>
                              </m:r>
                              <m:r>
                                <a:rPr lang="fr-FR" sz="1400">
                                  <a:effectLst/>
                                  <a:latin typeface="Cambria Math" panose="02040503050406030204" pitchFamily="18" charset="0"/>
                                </a:rPr>
                                <m:t>=298 </m:t>
                              </m:r>
                              <m:r>
                                <a:rPr lang="fr-FR" sz="1400">
                                  <a:effectLst/>
                                  <a:latin typeface="Cambria Math" panose="02040503050406030204" pitchFamily="18" charset="0"/>
                                </a:rPr>
                                <m:t>𝐺𝑒𝑉</m:t>
                              </m:r>
                            </m:oMath>
                          </a14:m>
                          <a:endParaRPr lang="es-ES" sz="14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a:txBody>
                        <a:bodyPr/>
                        <a:lstStyle/>
                        <a:p>
                          <a:pPr algn="just">
                            <a:spcBef>
                              <a:spcPts val="200"/>
                            </a:spcBef>
                            <a:spcAft>
                              <a:spcPts val="600"/>
                            </a:spcAft>
                          </a:pPr>
                          <a14:m>
                            <m:oMathPara xmlns:m="http://schemas.openxmlformats.org/officeDocument/2006/math">
                              <m:oMathParaPr>
                                <m:jc m:val="centerGroup"/>
                              </m:oMathParaPr>
                              <m:oMath xmlns:m="http://schemas.openxmlformats.org/officeDocument/2006/math">
                                <m:r>
                                  <a:rPr lang="fr-FR" sz="1400">
                                    <a:effectLst/>
                                    <a:latin typeface="Cambria Math" panose="02040503050406030204" pitchFamily="18" charset="0"/>
                                  </a:rPr>
                                  <m:t>𝑔𝑔</m:t>
                                </m:r>
                                <m:r>
                                  <a:rPr lang="fr-FR" sz="1400">
                                    <a:effectLst/>
                                    <a:latin typeface="Cambria Math" panose="02040503050406030204" pitchFamily="18" charset="0"/>
                                  </a:rPr>
                                  <m:t>→</m:t>
                                </m:r>
                                <m:sSub>
                                  <m:sSubPr>
                                    <m:ctrlPr>
                                      <a:rPr lang="es-ES" sz="1400" i="1">
                                        <a:effectLst/>
                                        <a:latin typeface="Cambria Math" panose="02040503050406030204" pitchFamily="18" charset="0"/>
                                      </a:rPr>
                                    </m:ctrlPr>
                                  </m:sSubPr>
                                  <m:e>
                                    <m:r>
                                      <a:rPr lang="fr-FR" sz="1400">
                                        <a:effectLst/>
                                        <a:latin typeface="Cambria Math" panose="02040503050406030204" pitchFamily="18" charset="0"/>
                                      </a:rPr>
                                      <m:t>𝐴</m:t>
                                    </m:r>
                                  </m:e>
                                  <m:sub>
                                    <m:r>
                                      <a:rPr lang="fr-FR" sz="1400">
                                        <a:effectLst/>
                                        <a:latin typeface="Cambria Math" panose="02040503050406030204" pitchFamily="18" charset="0"/>
                                      </a:rPr>
                                      <m:t>3</m:t>
                                    </m:r>
                                  </m:sub>
                                </m:sSub>
                              </m:oMath>
                            </m:oMathPara>
                          </a14:m>
                          <a:endParaRPr lang="es-ES" sz="14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a:txBody>
                        <a:bodyPr/>
                        <a:lstStyle/>
                        <a:p>
                          <a:pPr algn="ctr">
                            <a:spcBef>
                              <a:spcPts val="200"/>
                            </a:spcBef>
                            <a:spcAft>
                              <a:spcPts val="600"/>
                            </a:spcAft>
                          </a:pPr>
                          <a:r>
                            <a:rPr lang="fr-FR" sz="1400">
                              <a:effectLst/>
                            </a:rPr>
                            <a:t>11.182 pb</a:t>
                          </a:r>
                          <a:endParaRPr lang="es-ES" sz="14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r>
                  <a:tr h="341185">
                    <a:tc vMerge="1">
                      <a:txBody>
                        <a:bodyPr/>
                        <a:lstStyle/>
                        <a:p>
                          <a:endParaRPr lang="es-ES"/>
                        </a:p>
                      </a:txBody>
                      <a:tcPr/>
                    </a:tc>
                    <a:tc>
                      <a:txBody>
                        <a:bodyPr/>
                        <a:lstStyle/>
                        <a:p>
                          <a:pPr algn="just">
                            <a:spcBef>
                              <a:spcPts val="200"/>
                            </a:spcBef>
                            <a:spcAft>
                              <a:spcPts val="600"/>
                            </a:spcAft>
                          </a:pPr>
                          <a14:m>
                            <m:oMathPara xmlns:m="http://schemas.openxmlformats.org/officeDocument/2006/math">
                              <m:oMathParaPr>
                                <m:jc m:val="centerGroup"/>
                              </m:oMathParaPr>
                              <m:oMath xmlns:m="http://schemas.openxmlformats.org/officeDocument/2006/math">
                                <m:r>
                                  <a:rPr lang="fr-FR" sz="1400">
                                    <a:effectLst/>
                                    <a:latin typeface="Cambria Math" panose="02040503050406030204" pitchFamily="18" charset="0"/>
                                  </a:rPr>
                                  <m:t>𝑔𝑔</m:t>
                                </m:r>
                                <m:r>
                                  <a:rPr lang="fr-FR" sz="1400">
                                    <a:effectLst/>
                                    <a:latin typeface="Cambria Math" panose="02040503050406030204" pitchFamily="18" charset="0"/>
                                  </a:rPr>
                                  <m:t>→</m:t>
                                </m:r>
                                <m:sSub>
                                  <m:sSubPr>
                                    <m:ctrlPr>
                                      <a:rPr lang="es-ES" sz="1400" i="1">
                                        <a:effectLst/>
                                        <a:latin typeface="Cambria Math" panose="02040503050406030204" pitchFamily="18" charset="0"/>
                                      </a:rPr>
                                    </m:ctrlPr>
                                  </m:sSubPr>
                                  <m:e>
                                    <m:r>
                                      <a:rPr lang="fr-FR" sz="1400">
                                        <a:effectLst/>
                                        <a:latin typeface="Cambria Math" panose="02040503050406030204" pitchFamily="18" charset="0"/>
                                      </a:rPr>
                                      <m:t>𝐴</m:t>
                                    </m:r>
                                  </m:e>
                                  <m:sub>
                                    <m:r>
                                      <a:rPr lang="fr-FR" sz="1400">
                                        <a:effectLst/>
                                        <a:latin typeface="Cambria Math" panose="02040503050406030204" pitchFamily="18" charset="0"/>
                                      </a:rPr>
                                      <m:t>2</m:t>
                                    </m:r>
                                  </m:sub>
                                </m:sSub>
                                <m:r>
                                  <a:rPr lang="fr-FR" sz="1400">
                                    <a:effectLst/>
                                    <a:latin typeface="Cambria Math" panose="02040503050406030204" pitchFamily="18" charset="0"/>
                                  </a:rPr>
                                  <m:t>→</m:t>
                                </m:r>
                                <m:r>
                                  <a:rPr lang="fr-FR" sz="1400">
                                    <a:effectLst/>
                                    <a:latin typeface="Cambria Math" panose="02040503050406030204" pitchFamily="18" charset="0"/>
                                  </a:rPr>
                                  <m:t>𝑏</m:t>
                                </m:r>
                                <m:acc>
                                  <m:accPr>
                                    <m:chr m:val="̅"/>
                                    <m:ctrlPr>
                                      <a:rPr lang="es-ES" sz="1400" i="1">
                                        <a:effectLst/>
                                        <a:latin typeface="Cambria Math" panose="02040503050406030204" pitchFamily="18" charset="0"/>
                                      </a:rPr>
                                    </m:ctrlPr>
                                  </m:accPr>
                                  <m:e>
                                    <m:r>
                                      <a:rPr lang="fr-FR" sz="1400">
                                        <a:effectLst/>
                                        <a:latin typeface="Cambria Math" panose="02040503050406030204" pitchFamily="18" charset="0"/>
                                      </a:rPr>
                                      <m:t>𝑏</m:t>
                                    </m:r>
                                  </m:e>
                                </m:acc>
                              </m:oMath>
                            </m:oMathPara>
                          </a14:m>
                          <a:endParaRPr lang="es-ES" sz="14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a:txBody>
                        <a:bodyPr/>
                        <a:lstStyle/>
                        <a:p>
                          <a:pPr algn="ctr">
                            <a:spcBef>
                              <a:spcPts val="200"/>
                            </a:spcBef>
                            <a:spcAft>
                              <a:spcPts val="600"/>
                            </a:spcAft>
                          </a:pPr>
                          <a:r>
                            <a:rPr lang="fr-FR" sz="1400">
                              <a:effectLst/>
                            </a:rPr>
                            <a:t>57.50 fb</a:t>
                          </a:r>
                          <a:endParaRPr lang="es-ES" sz="14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r>
                  <a:tr h="335736">
                    <a:tc vMerge="1">
                      <a:txBody>
                        <a:bodyPr/>
                        <a:lstStyle/>
                        <a:p>
                          <a:endParaRPr lang="es-ES"/>
                        </a:p>
                      </a:txBody>
                      <a:tcPr/>
                    </a:tc>
                    <a:tc>
                      <a:txBody>
                        <a:bodyPr/>
                        <a:lstStyle/>
                        <a:p>
                          <a:pPr algn="just">
                            <a:spcBef>
                              <a:spcPts val="200"/>
                            </a:spcBef>
                            <a:spcAft>
                              <a:spcPts val="600"/>
                            </a:spcAft>
                          </a:pPr>
                          <a14:m>
                            <m:oMathPara xmlns:m="http://schemas.openxmlformats.org/officeDocument/2006/math">
                              <m:oMathParaPr>
                                <m:jc m:val="centerGroup"/>
                              </m:oMathParaPr>
                              <m:oMath xmlns:m="http://schemas.openxmlformats.org/officeDocument/2006/math">
                                <m:r>
                                  <a:rPr lang="fr-FR" sz="1400">
                                    <a:effectLst/>
                                    <a:latin typeface="Cambria Math" panose="02040503050406030204" pitchFamily="18" charset="0"/>
                                  </a:rPr>
                                  <m:t>𝑔𝑔</m:t>
                                </m:r>
                                <m:r>
                                  <a:rPr lang="fr-FR" sz="1400">
                                    <a:effectLst/>
                                    <a:latin typeface="Cambria Math" panose="02040503050406030204" pitchFamily="18" charset="0"/>
                                  </a:rPr>
                                  <m:t>→</m:t>
                                </m:r>
                                <m:sSub>
                                  <m:sSubPr>
                                    <m:ctrlPr>
                                      <a:rPr lang="es-ES" sz="1400" i="1">
                                        <a:effectLst/>
                                        <a:latin typeface="Cambria Math" panose="02040503050406030204" pitchFamily="18" charset="0"/>
                                      </a:rPr>
                                    </m:ctrlPr>
                                  </m:sSubPr>
                                  <m:e>
                                    <m:r>
                                      <a:rPr lang="fr-FR" sz="1400">
                                        <a:effectLst/>
                                        <a:latin typeface="Cambria Math" panose="02040503050406030204" pitchFamily="18" charset="0"/>
                                      </a:rPr>
                                      <m:t>𝐴</m:t>
                                    </m:r>
                                  </m:e>
                                  <m:sub>
                                    <m:r>
                                      <a:rPr lang="fr-FR" sz="1400">
                                        <a:effectLst/>
                                        <a:latin typeface="Cambria Math" panose="02040503050406030204" pitchFamily="18" charset="0"/>
                                      </a:rPr>
                                      <m:t>2</m:t>
                                    </m:r>
                                  </m:sub>
                                </m:sSub>
                                <m:r>
                                  <a:rPr lang="fr-FR" sz="1400">
                                    <a:effectLst/>
                                    <a:latin typeface="Cambria Math" panose="02040503050406030204" pitchFamily="18" charset="0"/>
                                  </a:rPr>
                                  <m:t>→</m:t>
                                </m:r>
                                <m:r>
                                  <a:rPr lang="fr-FR" sz="1400">
                                    <a:effectLst/>
                                    <a:latin typeface="Cambria Math" panose="02040503050406030204" pitchFamily="18" charset="0"/>
                                  </a:rPr>
                                  <m:t>𝜏</m:t>
                                </m:r>
                                <m:acc>
                                  <m:accPr>
                                    <m:chr m:val="̅"/>
                                    <m:ctrlPr>
                                      <a:rPr lang="es-ES" sz="1400" i="1">
                                        <a:effectLst/>
                                        <a:latin typeface="Cambria Math" panose="02040503050406030204" pitchFamily="18" charset="0"/>
                                      </a:rPr>
                                    </m:ctrlPr>
                                  </m:accPr>
                                  <m:e>
                                    <m:r>
                                      <a:rPr lang="fr-FR" sz="1400">
                                        <a:effectLst/>
                                        <a:latin typeface="Cambria Math" panose="02040503050406030204" pitchFamily="18" charset="0"/>
                                      </a:rPr>
                                      <m:t>𝜏</m:t>
                                    </m:r>
                                  </m:e>
                                </m:acc>
                              </m:oMath>
                            </m:oMathPara>
                          </a14:m>
                          <a:endParaRPr lang="es-ES" sz="14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a:txBody>
                        <a:bodyPr/>
                        <a:lstStyle/>
                        <a:p>
                          <a:pPr algn="ctr">
                            <a:spcBef>
                              <a:spcPts val="200"/>
                            </a:spcBef>
                            <a:spcAft>
                              <a:spcPts val="600"/>
                            </a:spcAft>
                          </a:pPr>
                          <a:r>
                            <a:rPr lang="fr-FR" sz="1400">
                              <a:effectLst/>
                            </a:rPr>
                            <a:t>7.43 fb</a:t>
                          </a:r>
                          <a:endParaRPr lang="es-ES" sz="14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r>
                  <a:tr h="426537">
                    <a:tc vMerge="1">
                      <a:txBody>
                        <a:bodyPr/>
                        <a:lstStyle/>
                        <a:p>
                          <a:endParaRPr lang="es-ES"/>
                        </a:p>
                      </a:txBody>
                      <a:tcPr/>
                    </a:tc>
                    <a:tc>
                      <a:txBody>
                        <a:bodyPr/>
                        <a:lstStyle/>
                        <a:p>
                          <a:pPr algn="just">
                            <a:spcBef>
                              <a:spcPts val="200"/>
                            </a:spcBef>
                            <a:spcAft>
                              <a:spcPts val="600"/>
                            </a:spcAft>
                          </a:pPr>
                          <a14:m>
                            <m:oMathPara xmlns:m="http://schemas.openxmlformats.org/officeDocument/2006/math">
                              <m:oMathParaPr>
                                <m:jc m:val="centerGroup"/>
                              </m:oMathParaPr>
                              <m:oMath xmlns:m="http://schemas.openxmlformats.org/officeDocument/2006/math">
                                <m:r>
                                  <a:rPr lang="fr-FR" sz="1400">
                                    <a:effectLst/>
                                    <a:latin typeface="Cambria Math" panose="02040503050406030204" pitchFamily="18" charset="0"/>
                                  </a:rPr>
                                  <m:t>𝑔𝑔</m:t>
                                </m:r>
                                <m:r>
                                  <a:rPr lang="fr-FR" sz="1400">
                                    <a:effectLst/>
                                    <a:latin typeface="Cambria Math" panose="02040503050406030204" pitchFamily="18" charset="0"/>
                                  </a:rPr>
                                  <m:t>→</m:t>
                                </m:r>
                                <m:sSub>
                                  <m:sSubPr>
                                    <m:ctrlPr>
                                      <a:rPr lang="es-ES" sz="1400" i="1">
                                        <a:effectLst/>
                                        <a:latin typeface="Cambria Math" panose="02040503050406030204" pitchFamily="18" charset="0"/>
                                      </a:rPr>
                                    </m:ctrlPr>
                                  </m:sSubPr>
                                  <m:e>
                                    <m:r>
                                      <a:rPr lang="fr-FR" sz="1400">
                                        <a:effectLst/>
                                        <a:latin typeface="Cambria Math" panose="02040503050406030204" pitchFamily="18" charset="0"/>
                                      </a:rPr>
                                      <m:t>𝐴</m:t>
                                    </m:r>
                                  </m:e>
                                  <m:sub>
                                    <m:r>
                                      <a:rPr lang="fr-FR" sz="1400">
                                        <a:effectLst/>
                                        <a:latin typeface="Cambria Math" panose="02040503050406030204" pitchFamily="18" charset="0"/>
                                      </a:rPr>
                                      <m:t>2</m:t>
                                    </m:r>
                                  </m:sub>
                                </m:sSub>
                                <m:r>
                                  <a:rPr lang="fr-FR" sz="1400">
                                    <a:effectLst/>
                                    <a:latin typeface="Cambria Math" panose="02040503050406030204" pitchFamily="18" charset="0"/>
                                  </a:rPr>
                                  <m:t>→</m:t>
                                </m:r>
                                <m:sSub>
                                  <m:sSubPr>
                                    <m:ctrlPr>
                                      <a:rPr lang="es-ES" sz="1400" i="1">
                                        <a:effectLst/>
                                        <a:latin typeface="Cambria Math" panose="02040503050406030204" pitchFamily="18" charset="0"/>
                                      </a:rPr>
                                    </m:ctrlPr>
                                  </m:sSubPr>
                                  <m:e>
                                    <m:r>
                                      <a:rPr lang="fr-FR" sz="1400">
                                        <a:effectLst/>
                                        <a:latin typeface="Cambria Math" panose="02040503050406030204" pitchFamily="18" charset="0"/>
                                      </a:rPr>
                                      <m:t>𝐴</m:t>
                                    </m:r>
                                  </m:e>
                                  <m:sub>
                                    <m:r>
                                      <a:rPr lang="fr-FR" sz="1400">
                                        <a:effectLst/>
                                        <a:latin typeface="Cambria Math" panose="02040503050406030204" pitchFamily="18" charset="0"/>
                                      </a:rPr>
                                      <m:t>1</m:t>
                                    </m:r>
                                  </m:sub>
                                </m:sSub>
                                <m:sSub>
                                  <m:sSubPr>
                                    <m:ctrlPr>
                                      <a:rPr lang="es-ES" sz="1400" i="1">
                                        <a:effectLst/>
                                        <a:latin typeface="Cambria Math" panose="02040503050406030204" pitchFamily="18" charset="0"/>
                                      </a:rPr>
                                    </m:ctrlPr>
                                  </m:sSubPr>
                                  <m:e>
                                    <m:r>
                                      <a:rPr lang="fr-FR" sz="1400">
                                        <a:effectLst/>
                                        <a:latin typeface="Cambria Math" panose="02040503050406030204" pitchFamily="18" charset="0"/>
                                      </a:rPr>
                                      <m:t>𝐻</m:t>
                                    </m:r>
                                  </m:e>
                                  <m:sub>
                                    <m:r>
                                      <a:rPr lang="fr-FR" sz="1400">
                                        <a:effectLst/>
                                        <a:latin typeface="Cambria Math" panose="02040503050406030204" pitchFamily="18" charset="0"/>
                                      </a:rPr>
                                      <m:t>1</m:t>
                                    </m:r>
                                  </m:sub>
                                </m:sSub>
                                <m:r>
                                  <a:rPr lang="fr-FR" sz="1400">
                                    <a:effectLst/>
                                    <a:latin typeface="Cambria Math" panose="02040503050406030204" pitchFamily="18" charset="0"/>
                                  </a:rPr>
                                  <m:t>→</m:t>
                                </m:r>
                                <m:r>
                                  <a:rPr lang="fr-FR" sz="1400">
                                    <a:effectLst/>
                                    <a:latin typeface="Cambria Math" panose="02040503050406030204" pitchFamily="18" charset="0"/>
                                  </a:rPr>
                                  <m:t>𝑏</m:t>
                                </m:r>
                                <m:acc>
                                  <m:accPr>
                                    <m:chr m:val="̅"/>
                                    <m:ctrlPr>
                                      <a:rPr lang="es-ES" sz="1400" i="1">
                                        <a:effectLst/>
                                        <a:latin typeface="Cambria Math" panose="02040503050406030204" pitchFamily="18" charset="0"/>
                                      </a:rPr>
                                    </m:ctrlPr>
                                  </m:accPr>
                                  <m:e>
                                    <m:r>
                                      <a:rPr lang="fr-FR" sz="1400">
                                        <a:effectLst/>
                                        <a:latin typeface="Cambria Math" panose="02040503050406030204" pitchFamily="18" charset="0"/>
                                      </a:rPr>
                                      <m:t>𝑏</m:t>
                                    </m:r>
                                  </m:e>
                                </m:acc>
                                <m:r>
                                  <a:rPr lang="fr-FR" sz="1400">
                                    <a:effectLst/>
                                    <a:latin typeface="Cambria Math" panose="02040503050406030204" pitchFamily="18" charset="0"/>
                                  </a:rPr>
                                  <m:t>𝑏</m:t>
                                </m:r>
                                <m:acc>
                                  <m:accPr>
                                    <m:chr m:val="̅"/>
                                    <m:ctrlPr>
                                      <a:rPr lang="es-ES" sz="1400" i="1">
                                        <a:effectLst/>
                                        <a:latin typeface="Cambria Math" panose="02040503050406030204" pitchFamily="18" charset="0"/>
                                      </a:rPr>
                                    </m:ctrlPr>
                                  </m:accPr>
                                  <m:e>
                                    <m:r>
                                      <a:rPr lang="fr-FR" sz="1400">
                                        <a:effectLst/>
                                        <a:latin typeface="Cambria Math" panose="02040503050406030204" pitchFamily="18" charset="0"/>
                                      </a:rPr>
                                      <m:t>𝑏</m:t>
                                    </m:r>
                                  </m:e>
                                </m:acc>
                              </m:oMath>
                            </m:oMathPara>
                          </a14:m>
                          <a:endParaRPr lang="es-ES" sz="14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a:txBody>
                        <a:bodyPr/>
                        <a:lstStyle/>
                        <a:p>
                          <a:pPr algn="ctr">
                            <a:spcBef>
                              <a:spcPts val="200"/>
                            </a:spcBef>
                            <a:spcAft>
                              <a:spcPts val="600"/>
                            </a:spcAft>
                          </a:pPr>
                          <a:r>
                            <a:rPr lang="fr-FR" sz="1400" dirty="0">
                              <a:effectLst/>
                            </a:rPr>
                            <a:t>878.30 </a:t>
                          </a:r>
                          <a:r>
                            <a:rPr lang="fr-FR" sz="1400" dirty="0" err="1">
                              <a:effectLst/>
                            </a:rPr>
                            <a:t>fb</a:t>
                          </a:r>
                          <a:endParaRPr lang="es-ES" sz="14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r>
                  <a:tr h="426537">
                    <a:tc vMerge="1">
                      <a:txBody>
                        <a:bodyPr/>
                        <a:lstStyle/>
                        <a:p>
                          <a:endParaRPr lang="es-ES"/>
                        </a:p>
                      </a:txBody>
                      <a:tcPr/>
                    </a:tc>
                    <a:tc>
                      <a:txBody>
                        <a:bodyPr/>
                        <a:lstStyle/>
                        <a:p>
                          <a:pPr algn="just">
                            <a:spcBef>
                              <a:spcPts val="200"/>
                            </a:spcBef>
                            <a:spcAft>
                              <a:spcPts val="600"/>
                            </a:spcAft>
                          </a:pPr>
                          <a14:m>
                            <m:oMathPara xmlns:m="http://schemas.openxmlformats.org/officeDocument/2006/math">
                              <m:oMathParaPr>
                                <m:jc m:val="centerGroup"/>
                              </m:oMathParaPr>
                              <m:oMath xmlns:m="http://schemas.openxmlformats.org/officeDocument/2006/math">
                                <m:r>
                                  <a:rPr lang="fr-FR" sz="1400">
                                    <a:effectLst/>
                                    <a:latin typeface="Cambria Math" panose="02040503050406030204" pitchFamily="18" charset="0"/>
                                  </a:rPr>
                                  <m:t>𝑔𝑔</m:t>
                                </m:r>
                                <m:r>
                                  <a:rPr lang="fr-FR" sz="1400">
                                    <a:effectLst/>
                                    <a:latin typeface="Cambria Math" panose="02040503050406030204" pitchFamily="18" charset="0"/>
                                  </a:rPr>
                                  <m:t>→</m:t>
                                </m:r>
                                <m:sSub>
                                  <m:sSubPr>
                                    <m:ctrlPr>
                                      <a:rPr lang="es-ES" sz="1400" i="1">
                                        <a:effectLst/>
                                        <a:latin typeface="Cambria Math" panose="02040503050406030204" pitchFamily="18" charset="0"/>
                                      </a:rPr>
                                    </m:ctrlPr>
                                  </m:sSubPr>
                                  <m:e>
                                    <m:r>
                                      <a:rPr lang="fr-FR" sz="1400">
                                        <a:effectLst/>
                                        <a:latin typeface="Cambria Math" panose="02040503050406030204" pitchFamily="18" charset="0"/>
                                      </a:rPr>
                                      <m:t>𝐴</m:t>
                                    </m:r>
                                  </m:e>
                                  <m:sub>
                                    <m:r>
                                      <a:rPr lang="fr-FR" sz="1400">
                                        <a:effectLst/>
                                        <a:latin typeface="Cambria Math" panose="02040503050406030204" pitchFamily="18" charset="0"/>
                                      </a:rPr>
                                      <m:t>2</m:t>
                                    </m:r>
                                  </m:sub>
                                </m:sSub>
                                <m:r>
                                  <a:rPr lang="fr-FR" sz="1400">
                                    <a:effectLst/>
                                    <a:latin typeface="Cambria Math" panose="02040503050406030204" pitchFamily="18" charset="0"/>
                                  </a:rPr>
                                  <m:t>→</m:t>
                                </m:r>
                                <m:sSub>
                                  <m:sSubPr>
                                    <m:ctrlPr>
                                      <a:rPr lang="es-ES" sz="1400" i="1">
                                        <a:effectLst/>
                                        <a:latin typeface="Cambria Math" panose="02040503050406030204" pitchFamily="18" charset="0"/>
                                      </a:rPr>
                                    </m:ctrlPr>
                                  </m:sSubPr>
                                  <m:e>
                                    <m:r>
                                      <a:rPr lang="fr-FR" sz="1400">
                                        <a:effectLst/>
                                        <a:latin typeface="Cambria Math" panose="02040503050406030204" pitchFamily="18" charset="0"/>
                                      </a:rPr>
                                      <m:t>𝐴</m:t>
                                    </m:r>
                                  </m:e>
                                  <m:sub>
                                    <m:r>
                                      <a:rPr lang="fr-FR" sz="1400">
                                        <a:effectLst/>
                                        <a:latin typeface="Cambria Math" panose="02040503050406030204" pitchFamily="18" charset="0"/>
                                      </a:rPr>
                                      <m:t>1</m:t>
                                    </m:r>
                                  </m:sub>
                                </m:sSub>
                                <m:sSub>
                                  <m:sSubPr>
                                    <m:ctrlPr>
                                      <a:rPr lang="es-ES" sz="1400" i="1">
                                        <a:effectLst/>
                                        <a:latin typeface="Cambria Math" panose="02040503050406030204" pitchFamily="18" charset="0"/>
                                      </a:rPr>
                                    </m:ctrlPr>
                                  </m:sSubPr>
                                  <m:e>
                                    <m:r>
                                      <a:rPr lang="fr-FR" sz="1400">
                                        <a:effectLst/>
                                        <a:latin typeface="Cambria Math" panose="02040503050406030204" pitchFamily="18" charset="0"/>
                                      </a:rPr>
                                      <m:t>𝐻</m:t>
                                    </m:r>
                                  </m:e>
                                  <m:sub>
                                    <m:r>
                                      <a:rPr lang="fr-FR" sz="1400">
                                        <a:effectLst/>
                                        <a:latin typeface="Cambria Math" panose="02040503050406030204" pitchFamily="18" charset="0"/>
                                      </a:rPr>
                                      <m:t>2</m:t>
                                    </m:r>
                                  </m:sub>
                                </m:sSub>
                                <m:r>
                                  <a:rPr lang="fr-FR" sz="1400">
                                    <a:effectLst/>
                                    <a:latin typeface="Cambria Math" panose="02040503050406030204" pitchFamily="18" charset="0"/>
                                  </a:rPr>
                                  <m:t>→</m:t>
                                </m:r>
                                <m:r>
                                  <a:rPr lang="fr-FR" sz="1400">
                                    <a:effectLst/>
                                    <a:latin typeface="Cambria Math" panose="02040503050406030204" pitchFamily="18" charset="0"/>
                                  </a:rPr>
                                  <m:t>𝑏</m:t>
                                </m:r>
                                <m:acc>
                                  <m:accPr>
                                    <m:chr m:val="̅"/>
                                    <m:ctrlPr>
                                      <a:rPr lang="es-ES" sz="1400" i="1">
                                        <a:effectLst/>
                                        <a:latin typeface="Cambria Math" panose="02040503050406030204" pitchFamily="18" charset="0"/>
                                      </a:rPr>
                                    </m:ctrlPr>
                                  </m:accPr>
                                  <m:e>
                                    <m:r>
                                      <a:rPr lang="fr-FR" sz="1400">
                                        <a:effectLst/>
                                        <a:latin typeface="Cambria Math" panose="02040503050406030204" pitchFamily="18" charset="0"/>
                                      </a:rPr>
                                      <m:t>𝑏</m:t>
                                    </m:r>
                                  </m:e>
                                </m:acc>
                                <m:r>
                                  <a:rPr lang="fr-FR" sz="1400">
                                    <a:effectLst/>
                                    <a:latin typeface="Cambria Math" panose="02040503050406030204" pitchFamily="18" charset="0"/>
                                  </a:rPr>
                                  <m:t>𝑏</m:t>
                                </m:r>
                                <m:acc>
                                  <m:accPr>
                                    <m:chr m:val="̅"/>
                                    <m:ctrlPr>
                                      <a:rPr lang="es-ES" sz="1400" i="1">
                                        <a:effectLst/>
                                        <a:latin typeface="Cambria Math" panose="02040503050406030204" pitchFamily="18" charset="0"/>
                                      </a:rPr>
                                    </m:ctrlPr>
                                  </m:accPr>
                                  <m:e>
                                    <m:r>
                                      <a:rPr lang="fr-FR" sz="1400">
                                        <a:effectLst/>
                                        <a:latin typeface="Cambria Math" panose="02040503050406030204" pitchFamily="18" charset="0"/>
                                      </a:rPr>
                                      <m:t>𝑏</m:t>
                                    </m:r>
                                  </m:e>
                                </m:acc>
                              </m:oMath>
                            </m:oMathPara>
                          </a14:m>
                          <a:endParaRPr lang="es-ES" sz="14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a:txBody>
                        <a:bodyPr/>
                        <a:lstStyle/>
                        <a:p>
                          <a:pPr algn="ctr">
                            <a:spcBef>
                              <a:spcPts val="200"/>
                            </a:spcBef>
                            <a:spcAft>
                              <a:spcPts val="600"/>
                            </a:spcAft>
                          </a:pPr>
                          <a:r>
                            <a:rPr lang="fr-FR" sz="1400">
                              <a:effectLst/>
                            </a:rPr>
                            <a:t>702.66 fb</a:t>
                          </a:r>
                          <a:endParaRPr lang="es-ES" sz="14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r>
                  <a:tr h="341185">
                    <a:tc vMerge="1">
                      <a:txBody>
                        <a:bodyPr/>
                        <a:lstStyle/>
                        <a:p>
                          <a:endParaRPr lang="es-ES"/>
                        </a:p>
                      </a:txBody>
                      <a:tcPr/>
                    </a:tc>
                    <a:tc>
                      <a:txBody>
                        <a:bodyPr/>
                        <a:lstStyle/>
                        <a:p>
                          <a:pPr algn="just">
                            <a:spcBef>
                              <a:spcPts val="200"/>
                            </a:spcBef>
                            <a:spcAft>
                              <a:spcPts val="600"/>
                            </a:spcAft>
                          </a:pPr>
                          <a14:m>
                            <m:oMathPara xmlns:m="http://schemas.openxmlformats.org/officeDocument/2006/math">
                              <m:oMathParaPr>
                                <m:jc m:val="centerGroup"/>
                              </m:oMathParaPr>
                              <m:oMath xmlns:m="http://schemas.openxmlformats.org/officeDocument/2006/math">
                                <m:r>
                                  <a:rPr lang="fr-FR" sz="1400">
                                    <a:effectLst/>
                                    <a:latin typeface="Cambria Math" panose="02040503050406030204" pitchFamily="18" charset="0"/>
                                  </a:rPr>
                                  <m:t>𝑔𝑔</m:t>
                                </m:r>
                                <m:r>
                                  <a:rPr lang="fr-FR" sz="1400">
                                    <a:effectLst/>
                                    <a:latin typeface="Cambria Math" panose="02040503050406030204" pitchFamily="18" charset="0"/>
                                  </a:rPr>
                                  <m:t>→</m:t>
                                </m:r>
                                <m:sSub>
                                  <m:sSubPr>
                                    <m:ctrlPr>
                                      <a:rPr lang="es-ES" sz="1400" i="1">
                                        <a:effectLst/>
                                        <a:latin typeface="Cambria Math" panose="02040503050406030204" pitchFamily="18" charset="0"/>
                                      </a:rPr>
                                    </m:ctrlPr>
                                  </m:sSubPr>
                                  <m:e>
                                    <m:r>
                                      <a:rPr lang="fr-FR" sz="1400">
                                        <a:effectLst/>
                                        <a:latin typeface="Cambria Math" panose="02040503050406030204" pitchFamily="18" charset="0"/>
                                      </a:rPr>
                                      <m:t>𝐴</m:t>
                                    </m:r>
                                  </m:e>
                                  <m:sub>
                                    <m:r>
                                      <a:rPr lang="fr-FR" sz="1400">
                                        <a:effectLst/>
                                        <a:latin typeface="Cambria Math" panose="02040503050406030204" pitchFamily="18" charset="0"/>
                                      </a:rPr>
                                      <m:t>2</m:t>
                                    </m:r>
                                  </m:sub>
                                </m:sSub>
                                <m:r>
                                  <a:rPr lang="fr-FR" sz="1400">
                                    <a:effectLst/>
                                    <a:latin typeface="Cambria Math" panose="02040503050406030204" pitchFamily="18" charset="0"/>
                                  </a:rPr>
                                  <m:t>→</m:t>
                                </m:r>
                                <m:sSub>
                                  <m:sSubPr>
                                    <m:ctrlPr>
                                      <a:rPr lang="es-ES" sz="1400" i="1">
                                        <a:effectLst/>
                                        <a:latin typeface="Cambria Math" panose="02040503050406030204" pitchFamily="18" charset="0"/>
                                      </a:rPr>
                                    </m:ctrlPr>
                                  </m:sSubPr>
                                  <m:e>
                                    <m:r>
                                      <a:rPr lang="fr-FR" sz="1400">
                                        <a:effectLst/>
                                        <a:latin typeface="Cambria Math" panose="02040503050406030204" pitchFamily="18" charset="0"/>
                                      </a:rPr>
                                      <m:t>𝐻</m:t>
                                    </m:r>
                                  </m:e>
                                  <m:sub>
                                    <m:r>
                                      <a:rPr lang="fr-FR" sz="1400">
                                        <a:effectLst/>
                                        <a:latin typeface="Cambria Math" panose="02040503050406030204" pitchFamily="18" charset="0"/>
                                      </a:rPr>
                                      <m:t>1</m:t>
                                    </m:r>
                                  </m:sub>
                                </m:sSub>
                                <m:r>
                                  <a:rPr lang="fr-FR" sz="1400">
                                    <a:effectLst/>
                                    <a:latin typeface="Cambria Math" panose="02040503050406030204" pitchFamily="18" charset="0"/>
                                  </a:rPr>
                                  <m:t>𝑍</m:t>
                                </m:r>
                                <m:r>
                                  <a:rPr lang="fr-FR" sz="1400">
                                    <a:effectLst/>
                                    <a:latin typeface="Cambria Math" panose="02040503050406030204" pitchFamily="18" charset="0"/>
                                  </a:rPr>
                                  <m:t>→ </m:t>
                                </m:r>
                                <m:r>
                                  <a:rPr lang="fr-FR" sz="1400">
                                    <a:effectLst/>
                                    <a:latin typeface="Cambria Math" panose="02040503050406030204" pitchFamily="18" charset="0"/>
                                  </a:rPr>
                                  <m:t>𝑏</m:t>
                                </m:r>
                                <m:acc>
                                  <m:accPr>
                                    <m:chr m:val="̅"/>
                                    <m:ctrlPr>
                                      <a:rPr lang="es-ES" sz="1400" i="1">
                                        <a:effectLst/>
                                        <a:latin typeface="Cambria Math" panose="02040503050406030204" pitchFamily="18" charset="0"/>
                                      </a:rPr>
                                    </m:ctrlPr>
                                  </m:accPr>
                                  <m:e>
                                    <m:r>
                                      <a:rPr lang="fr-FR" sz="1400">
                                        <a:effectLst/>
                                        <a:latin typeface="Cambria Math" panose="02040503050406030204" pitchFamily="18" charset="0"/>
                                      </a:rPr>
                                      <m:t>𝑏</m:t>
                                    </m:r>
                                  </m:e>
                                </m:acc>
                                <m:r>
                                  <a:rPr lang="fr-FR" sz="1400">
                                    <a:effectLst/>
                                    <a:latin typeface="Cambria Math" panose="02040503050406030204" pitchFamily="18" charset="0"/>
                                  </a:rPr>
                                  <m:t>𝑍</m:t>
                                </m:r>
                              </m:oMath>
                            </m:oMathPara>
                          </a14:m>
                          <a:endParaRPr lang="es-ES" sz="14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a:txBody>
                        <a:bodyPr/>
                        <a:lstStyle/>
                        <a:p>
                          <a:pPr algn="ctr">
                            <a:spcBef>
                              <a:spcPts val="200"/>
                            </a:spcBef>
                            <a:spcAft>
                              <a:spcPts val="600"/>
                            </a:spcAft>
                          </a:pPr>
                          <a:r>
                            <a:rPr lang="fr-FR" sz="1400" dirty="0">
                              <a:effectLst/>
                            </a:rPr>
                            <a:t>391.70 </a:t>
                          </a:r>
                          <a:r>
                            <a:rPr lang="fr-FR" sz="1400" dirty="0" err="1">
                              <a:effectLst/>
                            </a:rPr>
                            <a:t>fb</a:t>
                          </a:r>
                          <a:endParaRPr lang="es-ES" sz="14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r>
                </a:tbl>
              </a:graphicData>
            </a:graphic>
          </p:graphicFrame>
        </mc:Choice>
        <mc:Fallback xmlns="">
          <p:graphicFrame>
            <p:nvGraphicFramePr>
              <p:cNvPr id="4" name="Marcador de contenido 3"/>
              <p:cNvGraphicFramePr>
                <a:graphicFrameLocks noGrp="1"/>
              </p:cNvGraphicFramePr>
              <p:nvPr>
                <p:ph sz="quarter" idx="1"/>
                <p:extLst>
                  <p:ext uri="{D42A27DB-BD31-4B8C-83A1-F6EECF244321}">
                    <p14:modId xmlns:p14="http://schemas.microsoft.com/office/powerpoint/2010/main" val="1047676062"/>
                  </p:ext>
                </p:extLst>
              </p:nvPr>
            </p:nvGraphicFramePr>
            <p:xfrm>
              <a:off x="326804" y="1159362"/>
              <a:ext cx="4173733" cy="2787031"/>
            </p:xfrm>
            <a:graphic>
              <a:graphicData uri="http://schemas.openxmlformats.org/drawingml/2006/table">
                <a:tbl>
                  <a:tblPr firstRow="1" firstCol="1" bandRow="1">
                    <a:tableStyleId>{5C22544A-7EE6-4342-B048-85BDC9FD1C3A}</a:tableStyleId>
                  </a:tblPr>
                  <a:tblGrid>
                    <a:gridCol w="1063120"/>
                    <a:gridCol w="1845157"/>
                    <a:gridCol w="1265456"/>
                  </a:tblGrid>
                  <a:tr h="494770">
                    <a:tc>
                      <a:txBody>
                        <a:bodyPr/>
                        <a:lstStyle/>
                        <a:p>
                          <a:pPr algn="just">
                            <a:spcBef>
                              <a:spcPts val="200"/>
                            </a:spcBef>
                            <a:spcAft>
                              <a:spcPts val="0"/>
                            </a:spcAft>
                          </a:pPr>
                          <a:r>
                            <a:rPr lang="fr-FR" sz="1400" dirty="0">
                              <a:effectLst/>
                            </a:rPr>
                            <a:t>Signature/Rates</a:t>
                          </a:r>
                          <a:endParaRPr lang="es-ES" sz="14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gridSpan="2">
                      <a:txBody>
                        <a:bodyPr/>
                        <a:lstStyle/>
                        <a:p>
                          <a:endParaRPr lang="es-ES"/>
                        </a:p>
                      </a:txBody>
                      <a:tcPr marL="68580" marR="68580" marT="0" marB="0">
                        <a:blipFill rotWithShape="0">
                          <a:blip r:embed="rId3"/>
                          <a:stretch>
                            <a:fillRect l="-34442" t="-9877" r="-783" b="-469136"/>
                          </a:stretch>
                        </a:blipFill>
                      </a:tcPr>
                    </a:tc>
                    <a:tc hMerge="1">
                      <a:txBody>
                        <a:bodyPr/>
                        <a:lstStyle/>
                        <a:p>
                          <a:endParaRPr lang="es-ES"/>
                        </a:p>
                      </a:txBody>
                      <a:tcPr/>
                    </a:tc>
                  </a:tr>
                  <a:tr h="335736">
                    <a:tc rowSpan="6">
                      <a:txBody>
                        <a:bodyPr/>
                        <a:lstStyle/>
                        <a:p>
                          <a:endParaRPr lang="es-ES"/>
                        </a:p>
                      </a:txBody>
                      <a:tcPr marL="68580" marR="68580" marT="0" marB="0">
                        <a:blipFill rotWithShape="0">
                          <a:blip r:embed="rId3"/>
                          <a:stretch>
                            <a:fillRect l="-571" t="-23607" r="-294286" b="-796"/>
                          </a:stretch>
                        </a:blipFill>
                      </a:tcPr>
                    </a:tc>
                    <a:tc>
                      <a:txBody>
                        <a:bodyPr/>
                        <a:lstStyle/>
                        <a:p>
                          <a:endParaRPr lang="es-ES"/>
                        </a:p>
                      </a:txBody>
                      <a:tcPr marL="68580" marR="68580" marT="0" marB="0">
                        <a:blipFill rotWithShape="0">
                          <a:blip r:embed="rId3"/>
                          <a:stretch>
                            <a:fillRect l="-58086" t="-161818" r="-69967" b="-590909"/>
                          </a:stretch>
                        </a:blipFill>
                      </a:tcPr>
                    </a:tc>
                    <a:tc>
                      <a:txBody>
                        <a:bodyPr/>
                        <a:lstStyle/>
                        <a:p>
                          <a:pPr algn="ctr">
                            <a:spcBef>
                              <a:spcPts val="200"/>
                            </a:spcBef>
                            <a:spcAft>
                              <a:spcPts val="600"/>
                            </a:spcAft>
                          </a:pPr>
                          <a:r>
                            <a:rPr lang="fr-FR" sz="1400">
                              <a:effectLst/>
                            </a:rPr>
                            <a:t>11.182 pb</a:t>
                          </a:r>
                          <a:endParaRPr lang="es-ES" sz="14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r>
                  <a:tr h="341185">
                    <a:tc vMerge="1">
                      <a:txBody>
                        <a:bodyPr/>
                        <a:lstStyle/>
                        <a:p>
                          <a:endParaRPr lang="es-ES"/>
                        </a:p>
                      </a:txBody>
                      <a:tcPr/>
                    </a:tc>
                    <a:tc>
                      <a:txBody>
                        <a:bodyPr/>
                        <a:lstStyle/>
                        <a:p>
                          <a:endParaRPr lang="es-ES"/>
                        </a:p>
                      </a:txBody>
                      <a:tcPr marL="68580" marR="68580" marT="0" marB="0">
                        <a:blipFill rotWithShape="0">
                          <a:blip r:embed="rId3"/>
                          <a:stretch>
                            <a:fillRect l="-58086" t="-252632" r="-69967" b="-470175"/>
                          </a:stretch>
                        </a:blipFill>
                      </a:tcPr>
                    </a:tc>
                    <a:tc>
                      <a:txBody>
                        <a:bodyPr/>
                        <a:lstStyle/>
                        <a:p>
                          <a:pPr algn="ctr">
                            <a:spcBef>
                              <a:spcPts val="200"/>
                            </a:spcBef>
                            <a:spcAft>
                              <a:spcPts val="600"/>
                            </a:spcAft>
                          </a:pPr>
                          <a:r>
                            <a:rPr lang="fr-FR" sz="1400">
                              <a:effectLst/>
                            </a:rPr>
                            <a:t>57.50 fb</a:t>
                          </a:r>
                          <a:endParaRPr lang="es-ES" sz="14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r>
                  <a:tr h="335736">
                    <a:tc vMerge="1">
                      <a:txBody>
                        <a:bodyPr/>
                        <a:lstStyle/>
                        <a:p>
                          <a:endParaRPr lang="es-ES"/>
                        </a:p>
                      </a:txBody>
                      <a:tcPr/>
                    </a:tc>
                    <a:tc>
                      <a:txBody>
                        <a:bodyPr/>
                        <a:lstStyle/>
                        <a:p>
                          <a:endParaRPr lang="es-ES"/>
                        </a:p>
                      </a:txBody>
                      <a:tcPr marL="68580" marR="68580" marT="0" marB="0">
                        <a:blipFill rotWithShape="0">
                          <a:blip r:embed="rId3"/>
                          <a:stretch>
                            <a:fillRect l="-58086" t="-365455" r="-69967" b="-387273"/>
                          </a:stretch>
                        </a:blipFill>
                      </a:tcPr>
                    </a:tc>
                    <a:tc>
                      <a:txBody>
                        <a:bodyPr/>
                        <a:lstStyle/>
                        <a:p>
                          <a:pPr algn="ctr">
                            <a:spcBef>
                              <a:spcPts val="200"/>
                            </a:spcBef>
                            <a:spcAft>
                              <a:spcPts val="600"/>
                            </a:spcAft>
                          </a:pPr>
                          <a:r>
                            <a:rPr lang="fr-FR" sz="1400">
                              <a:effectLst/>
                            </a:rPr>
                            <a:t>7.43 fb</a:t>
                          </a:r>
                          <a:endParaRPr lang="es-ES" sz="14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r>
                  <a:tr h="426537">
                    <a:tc vMerge="1">
                      <a:txBody>
                        <a:bodyPr/>
                        <a:lstStyle/>
                        <a:p>
                          <a:endParaRPr lang="es-ES"/>
                        </a:p>
                      </a:txBody>
                      <a:tcPr/>
                    </a:tc>
                    <a:tc>
                      <a:txBody>
                        <a:bodyPr/>
                        <a:lstStyle/>
                        <a:p>
                          <a:endParaRPr lang="es-ES"/>
                        </a:p>
                      </a:txBody>
                      <a:tcPr marL="68580" marR="68580" marT="0" marB="0">
                        <a:blipFill rotWithShape="0">
                          <a:blip r:embed="rId3"/>
                          <a:stretch>
                            <a:fillRect l="-58086" t="-365714" r="-69967" b="-204286"/>
                          </a:stretch>
                        </a:blipFill>
                      </a:tcPr>
                    </a:tc>
                    <a:tc>
                      <a:txBody>
                        <a:bodyPr/>
                        <a:lstStyle/>
                        <a:p>
                          <a:pPr algn="ctr">
                            <a:spcBef>
                              <a:spcPts val="200"/>
                            </a:spcBef>
                            <a:spcAft>
                              <a:spcPts val="600"/>
                            </a:spcAft>
                          </a:pPr>
                          <a:r>
                            <a:rPr lang="fr-FR" sz="1400" dirty="0">
                              <a:effectLst/>
                            </a:rPr>
                            <a:t>878.30 </a:t>
                          </a:r>
                          <a:r>
                            <a:rPr lang="fr-FR" sz="1400" dirty="0" err="1">
                              <a:effectLst/>
                            </a:rPr>
                            <a:t>fb</a:t>
                          </a:r>
                          <a:endParaRPr lang="es-ES" sz="14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r>
                  <a:tr h="426537">
                    <a:tc vMerge="1">
                      <a:txBody>
                        <a:bodyPr/>
                        <a:lstStyle/>
                        <a:p>
                          <a:endParaRPr lang="es-ES"/>
                        </a:p>
                      </a:txBody>
                      <a:tcPr/>
                    </a:tc>
                    <a:tc>
                      <a:txBody>
                        <a:bodyPr/>
                        <a:lstStyle/>
                        <a:p>
                          <a:endParaRPr lang="es-ES"/>
                        </a:p>
                      </a:txBody>
                      <a:tcPr marL="68580" marR="68580" marT="0" marB="0">
                        <a:blipFill rotWithShape="0">
                          <a:blip r:embed="rId3"/>
                          <a:stretch>
                            <a:fillRect l="-58086" t="-465714" r="-69967" b="-104286"/>
                          </a:stretch>
                        </a:blipFill>
                      </a:tcPr>
                    </a:tc>
                    <a:tc>
                      <a:txBody>
                        <a:bodyPr/>
                        <a:lstStyle/>
                        <a:p>
                          <a:pPr algn="ctr">
                            <a:spcBef>
                              <a:spcPts val="200"/>
                            </a:spcBef>
                            <a:spcAft>
                              <a:spcPts val="600"/>
                            </a:spcAft>
                          </a:pPr>
                          <a:r>
                            <a:rPr lang="fr-FR" sz="1400">
                              <a:effectLst/>
                            </a:rPr>
                            <a:t>702.66 fb</a:t>
                          </a:r>
                          <a:endParaRPr lang="es-ES" sz="14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r>
                  <a:tr h="426530">
                    <a:tc vMerge="1">
                      <a:txBody>
                        <a:bodyPr/>
                        <a:lstStyle/>
                        <a:p>
                          <a:endParaRPr lang="es-ES"/>
                        </a:p>
                      </a:txBody>
                      <a:tcPr/>
                    </a:tc>
                    <a:tc>
                      <a:txBody>
                        <a:bodyPr/>
                        <a:lstStyle/>
                        <a:p>
                          <a:endParaRPr lang="es-ES"/>
                        </a:p>
                      </a:txBody>
                      <a:tcPr marL="68580" marR="68580" marT="0" marB="0">
                        <a:blipFill rotWithShape="0">
                          <a:blip r:embed="rId3"/>
                          <a:stretch>
                            <a:fillRect l="-58086" t="-565714" r="-69967" b="-4286"/>
                          </a:stretch>
                        </a:blipFill>
                      </a:tcPr>
                    </a:tc>
                    <a:tc>
                      <a:txBody>
                        <a:bodyPr/>
                        <a:lstStyle/>
                        <a:p>
                          <a:pPr algn="ctr">
                            <a:spcBef>
                              <a:spcPts val="200"/>
                            </a:spcBef>
                            <a:spcAft>
                              <a:spcPts val="600"/>
                            </a:spcAft>
                          </a:pPr>
                          <a:r>
                            <a:rPr lang="fr-FR" sz="1400" dirty="0">
                              <a:effectLst/>
                            </a:rPr>
                            <a:t>391.70 </a:t>
                          </a:r>
                          <a:r>
                            <a:rPr lang="fr-FR" sz="1400" dirty="0" err="1">
                              <a:effectLst/>
                            </a:rPr>
                            <a:t>fb</a:t>
                          </a:r>
                          <a:endParaRPr lang="es-ES" sz="14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r>
                </a:tbl>
              </a:graphicData>
            </a:graphic>
          </p:graphicFrame>
        </mc:Fallback>
      </mc:AlternateContent>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6361" y="1161942"/>
            <a:ext cx="4152407" cy="2994801"/>
          </a:xfrm>
          <a:prstGeom prst="rect">
            <a:avLst/>
          </a:prstGeom>
        </p:spPr>
      </p:pic>
      <p:pic>
        <p:nvPicPr>
          <p:cNvPr id="12" name="Imagen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2237" y="4271096"/>
            <a:ext cx="4088203" cy="2326256"/>
          </a:xfrm>
          <a:prstGeom prst="rect">
            <a:avLst/>
          </a:prstGeom>
        </p:spPr>
      </p:pic>
      <p:pic>
        <p:nvPicPr>
          <p:cNvPr id="13" name="Imagen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0632" y="4271096"/>
            <a:ext cx="4085369" cy="2344330"/>
          </a:xfrm>
          <a:prstGeom prst="rect">
            <a:avLst/>
          </a:prstGeom>
        </p:spPr>
      </p:pic>
      <p:sp>
        <p:nvSpPr>
          <p:cNvPr id="3" name="Marcador de número de diapositiva 2"/>
          <p:cNvSpPr>
            <a:spLocks noGrp="1"/>
          </p:cNvSpPr>
          <p:nvPr>
            <p:ph type="sldNum" sz="quarter" idx="12"/>
          </p:nvPr>
        </p:nvSpPr>
        <p:spPr/>
        <p:txBody>
          <a:bodyPr>
            <a:normAutofit fontScale="85000" lnSpcReduction="20000"/>
          </a:bodyPr>
          <a:lstStyle/>
          <a:p>
            <a:fld id="{1AD93096-5B34-4342-9326-69289CEAE4C2}" type="slidenum">
              <a:rPr lang="en-US" smtClean="0"/>
              <a:pPr/>
              <a:t>18</a:t>
            </a:fld>
            <a:endParaRPr lang="en-US" dirty="0">
              <a:solidFill>
                <a:srgbClr val="FFFFFF"/>
              </a:solidFill>
            </a:endParaRPr>
          </a:p>
        </p:txBody>
      </p:sp>
    </p:spTree>
    <p:extLst>
      <p:ext uri="{BB962C8B-B14F-4D97-AF65-F5344CB8AC3E}">
        <p14:creationId xmlns:p14="http://schemas.microsoft.com/office/powerpoint/2010/main" val="41771424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pPr algn="l" defTabSz="914400">
              <a:spcBef>
                <a:spcPts val="0"/>
              </a:spcBef>
              <a:buNone/>
            </a:pPr>
            <a:r>
              <a:rPr lang="es-ES_tradnl" sz="3600" b="0" i="0" noProof="1" smtClean="0">
                <a:solidFill>
                  <a:srgbClr val="444D26"/>
                </a:solidFill>
                <a:latin typeface="Tw Cen MT"/>
                <a:ea typeface="+mj-ea"/>
                <a:cs typeface="+mj-cs"/>
              </a:rPr>
              <a:t>Conclusion</a:t>
            </a:r>
            <a:endParaRPr lang="es-ES_tradnl" sz="3600" b="0" i="0" noProof="1">
              <a:solidFill>
                <a:srgbClr val="444D26"/>
              </a:solidFill>
              <a:latin typeface="Tw Cen MT"/>
              <a:ea typeface="+mj-ea"/>
              <a:cs typeface="+mj-cs"/>
            </a:endParaRPr>
          </a:p>
        </p:txBody>
      </p:sp>
      <mc:AlternateContent xmlns:mc="http://schemas.openxmlformats.org/markup-compatibility/2006">
        <mc:Choice xmlns:a14="http://schemas.microsoft.com/office/drawing/2010/main" Requires="a14">
          <p:sp>
            <p:nvSpPr>
              <p:cNvPr id="3" name="Rectangle 2"/>
              <p:cNvSpPr>
                <a:spLocks noGrp="1"/>
              </p:cNvSpPr>
              <p:nvPr>
                <p:ph sz="quarter" idx="1"/>
              </p:nvPr>
            </p:nvSpPr>
            <p:spPr/>
            <p:txBody>
              <a:bodyPr>
                <a:normAutofit/>
              </a:bodyPr>
              <a:lstStyle/>
              <a:p>
                <a:pPr>
                  <a:buClr>
                    <a:srgbClr val="F3A447"/>
                  </a:buClr>
                </a:pPr>
                <a:r>
                  <a:rPr lang="fr-FR" sz="2000" b="0" i="0" noProof="1" smtClean="0">
                    <a:solidFill>
                      <a:schemeClr val="tx1"/>
                    </a:solidFill>
                    <a:latin typeface="+mj-lt"/>
                  </a:rPr>
                  <a:t>Le Benchmark Point 1488(BP7_P1) reste ouvert à l’analyse.</a:t>
                </a:r>
                <a:endParaRPr lang="fr-FR" sz="2000" noProof="1">
                  <a:latin typeface="+mj-lt"/>
                </a:endParaRPr>
              </a:p>
              <a:p>
                <a:pPr>
                  <a:buClr>
                    <a:srgbClr val="F3A447"/>
                  </a:buClr>
                </a:pPr>
                <a:r>
                  <a:rPr lang="fr-FR" sz="2000" noProof="1" smtClean="0">
                    <a:latin typeface="+mj-lt"/>
                  </a:rPr>
                  <a:t>La reconstruction de </a:t>
                </a:r>
                <a14:m>
                  <m:oMath xmlns:m="http://schemas.openxmlformats.org/officeDocument/2006/math">
                    <m:sSub>
                      <m:sSubPr>
                        <m:ctrlPr>
                          <a:rPr lang="fr-FR" sz="2000" i="1" noProof="1" dirty="0" smtClean="0">
                            <a:latin typeface="Cambria Math" panose="02040503050406030204" pitchFamily="18" charset="0"/>
                          </a:rPr>
                        </m:ctrlPr>
                      </m:sSubPr>
                      <m:e>
                        <m:r>
                          <a:rPr lang="fr-FR" sz="2000" b="0" i="1" noProof="1" dirty="0" smtClean="0">
                            <a:latin typeface="Cambria Math" panose="02040503050406030204" pitchFamily="18" charset="0"/>
                          </a:rPr>
                          <m:t>𝐻</m:t>
                        </m:r>
                      </m:e>
                      <m:sub>
                        <m:r>
                          <a:rPr lang="fr-FR" sz="2000" b="0" i="1" noProof="1" dirty="0" smtClean="0">
                            <a:latin typeface="Cambria Math" panose="02040503050406030204" pitchFamily="18" charset="0"/>
                          </a:rPr>
                          <m:t>3</m:t>
                        </m:r>
                      </m:sub>
                    </m:sSub>
                  </m:oMath>
                </a14:m>
                <a:r>
                  <a:rPr lang="fr-FR" sz="2000" b="0" i="0" noProof="1" smtClean="0">
                    <a:solidFill>
                      <a:schemeClr val="tx1"/>
                    </a:solidFill>
                    <a:latin typeface="+mj-lt"/>
                  </a:rPr>
                  <a:t> dans les modes des desintegrations </a:t>
                </a:r>
                <a14:m>
                  <m:oMath xmlns:m="http://schemas.openxmlformats.org/officeDocument/2006/math">
                    <m:sSub>
                      <m:sSubPr>
                        <m:ctrlPr>
                          <a:rPr lang="fr-FR" sz="2000" i="1">
                            <a:latin typeface="Cambria Math" panose="02040503050406030204" pitchFamily="18" charset="0"/>
                          </a:rPr>
                        </m:ctrlPr>
                      </m:sSubPr>
                      <m:e>
                        <m:r>
                          <a:rPr lang="fr-FR" sz="2000">
                            <a:latin typeface="Cambria Math" panose="02040503050406030204" pitchFamily="18" charset="0"/>
                          </a:rPr>
                          <m:t>𝐻</m:t>
                        </m:r>
                      </m:e>
                      <m:sub>
                        <m:r>
                          <a:rPr lang="fr-FR" sz="2000">
                            <a:latin typeface="Cambria Math" panose="02040503050406030204" pitchFamily="18" charset="0"/>
                          </a:rPr>
                          <m:t>3</m:t>
                        </m:r>
                      </m:sub>
                    </m:sSub>
                    <m:r>
                      <a:rPr lang="fr-FR" sz="2000">
                        <a:latin typeface="Cambria Math" panose="02040503050406030204" pitchFamily="18" charset="0"/>
                      </a:rPr>
                      <m:t>→</m:t>
                    </m:r>
                    <m:sSub>
                      <m:sSubPr>
                        <m:ctrlPr>
                          <a:rPr lang="fr-FR" sz="2000" i="1">
                            <a:latin typeface="Cambria Math" panose="02040503050406030204" pitchFamily="18" charset="0"/>
                          </a:rPr>
                        </m:ctrlPr>
                      </m:sSubPr>
                      <m:e>
                        <m:r>
                          <a:rPr lang="fr-FR" sz="2000">
                            <a:latin typeface="Cambria Math" panose="02040503050406030204" pitchFamily="18" charset="0"/>
                          </a:rPr>
                          <m:t>𝐴</m:t>
                        </m:r>
                      </m:e>
                      <m:sub>
                        <m:r>
                          <a:rPr lang="fr-FR" sz="2000">
                            <a:latin typeface="Cambria Math" panose="02040503050406030204" pitchFamily="18" charset="0"/>
                          </a:rPr>
                          <m:t>1</m:t>
                        </m:r>
                      </m:sub>
                    </m:sSub>
                    <m:r>
                      <a:rPr lang="fr-FR" sz="2000">
                        <a:latin typeface="Cambria Math" panose="02040503050406030204" pitchFamily="18" charset="0"/>
                      </a:rPr>
                      <m:t>𝑍</m:t>
                    </m:r>
                    <m:r>
                      <a:rPr lang="fr-FR" sz="2000">
                        <a:latin typeface="Cambria Math" panose="02040503050406030204" pitchFamily="18" charset="0"/>
                      </a:rPr>
                      <m:t>→</m:t>
                    </m:r>
                    <m:r>
                      <a:rPr lang="fr-FR" sz="2000">
                        <a:latin typeface="Cambria Math" panose="02040503050406030204" pitchFamily="18" charset="0"/>
                      </a:rPr>
                      <m:t>𝑏</m:t>
                    </m:r>
                    <m:acc>
                      <m:accPr>
                        <m:chr m:val="̅"/>
                        <m:ctrlPr>
                          <a:rPr lang="fr-FR" sz="2000" i="1">
                            <a:latin typeface="Cambria Math" panose="02040503050406030204" pitchFamily="18" charset="0"/>
                          </a:rPr>
                        </m:ctrlPr>
                      </m:accPr>
                      <m:e>
                        <m:r>
                          <a:rPr lang="fr-FR" sz="2000">
                            <a:latin typeface="Cambria Math" panose="02040503050406030204" pitchFamily="18" charset="0"/>
                          </a:rPr>
                          <m:t>𝑏</m:t>
                        </m:r>
                      </m:e>
                    </m:acc>
                    <m:sSub>
                      <m:sSubPr>
                        <m:ctrlPr>
                          <a:rPr lang="fr-FR" sz="2000" i="1" smtClean="0">
                            <a:latin typeface="Cambria Math" panose="02040503050406030204" pitchFamily="18" charset="0"/>
                          </a:rPr>
                        </m:ctrlPr>
                      </m:sSubPr>
                      <m:e>
                        <m:r>
                          <a:rPr lang="fr-FR" sz="2000" b="0" i="1" smtClean="0">
                            <a:latin typeface="Cambria Math" panose="02040503050406030204" pitchFamily="18" charset="0"/>
                          </a:rPr>
                          <m:t>𝑍</m:t>
                        </m:r>
                      </m:e>
                      <m:sub>
                        <m:r>
                          <a:rPr lang="fr-FR" sz="2000" b="0" i="1" smtClean="0">
                            <a:latin typeface="Cambria Math" panose="02040503050406030204" pitchFamily="18" charset="0"/>
                          </a:rPr>
                          <m:t>𝑒𝑒</m:t>
                        </m:r>
                        <m:r>
                          <a:rPr lang="fr-FR" sz="2000" b="0" i="1" smtClean="0">
                            <a:latin typeface="Cambria Math" panose="02040503050406030204" pitchFamily="18" charset="0"/>
                          </a:rPr>
                          <m:t>,</m:t>
                        </m:r>
                        <m:r>
                          <a:rPr lang="fr-FR" sz="2000" b="0" i="1" smtClean="0">
                            <a:latin typeface="Cambria Math" panose="02040503050406030204" pitchFamily="18" charset="0"/>
                            <a:ea typeface="Cambria Math" panose="02040503050406030204" pitchFamily="18" charset="0"/>
                          </a:rPr>
                          <m:t>𝜇𝜇</m:t>
                        </m:r>
                      </m:sub>
                    </m:sSub>
                  </m:oMath>
                </a14:m>
                <a:r>
                  <a:rPr lang="fr-FR" sz="2000" dirty="0" smtClean="0">
                    <a:latin typeface="+mj-lt"/>
                    <a:ea typeface="Cambria" panose="02040503050406030204" pitchFamily="18" charset="0"/>
                    <a:cs typeface="Times New Roman" panose="02020603050405020304" pitchFamily="18" charset="0"/>
                  </a:rPr>
                  <a:t> et </a:t>
                </a:r>
                <a14:m>
                  <m:oMath xmlns:m="http://schemas.openxmlformats.org/officeDocument/2006/math">
                    <m:sSub>
                      <m:sSubPr>
                        <m:ctrlPr>
                          <a:rPr lang="fr-FR" sz="2000" i="1">
                            <a:latin typeface="Cambria Math" panose="02040503050406030204" pitchFamily="18" charset="0"/>
                          </a:rPr>
                        </m:ctrlPr>
                      </m:sSubPr>
                      <m:e>
                        <m:r>
                          <a:rPr lang="fr-FR" sz="2000" b="0" i="1" smtClean="0">
                            <a:latin typeface="Cambria Math" panose="02040503050406030204" pitchFamily="18" charset="0"/>
                          </a:rPr>
                          <m:t>𝐴</m:t>
                        </m:r>
                      </m:e>
                      <m:sub>
                        <m:r>
                          <a:rPr lang="fr-FR" sz="2000" b="0" i="0" smtClean="0">
                            <a:latin typeface="Cambria Math" panose="02040503050406030204" pitchFamily="18" charset="0"/>
                          </a:rPr>
                          <m:t>2</m:t>
                        </m:r>
                      </m:sub>
                    </m:sSub>
                    <m:r>
                      <a:rPr lang="fr-FR" sz="2000">
                        <a:latin typeface="Cambria Math" panose="02040503050406030204" pitchFamily="18" charset="0"/>
                      </a:rPr>
                      <m:t>→</m:t>
                    </m:r>
                    <m:r>
                      <a:rPr lang="fr-FR" sz="2000" b="0" i="1" smtClean="0">
                        <a:latin typeface="Cambria Math" panose="02040503050406030204" pitchFamily="18" charset="0"/>
                      </a:rPr>
                      <m:t>𝐻</m:t>
                    </m:r>
                    <m:r>
                      <a:rPr lang="fr-FR" sz="2000">
                        <a:latin typeface="Cambria Math" panose="02040503050406030204" pitchFamily="18" charset="0"/>
                      </a:rPr>
                      <m:t>𝑍</m:t>
                    </m:r>
                    <m:r>
                      <a:rPr lang="fr-FR" sz="2000">
                        <a:latin typeface="Cambria Math" panose="02040503050406030204" pitchFamily="18" charset="0"/>
                      </a:rPr>
                      <m:t>→</m:t>
                    </m:r>
                    <m:r>
                      <a:rPr lang="fr-FR" sz="2000">
                        <a:latin typeface="Cambria Math" panose="02040503050406030204" pitchFamily="18" charset="0"/>
                      </a:rPr>
                      <m:t>𝑏</m:t>
                    </m:r>
                    <m:acc>
                      <m:accPr>
                        <m:chr m:val="̅"/>
                        <m:ctrlPr>
                          <a:rPr lang="fr-FR" sz="2000" i="1">
                            <a:latin typeface="Cambria Math" panose="02040503050406030204" pitchFamily="18" charset="0"/>
                          </a:rPr>
                        </m:ctrlPr>
                      </m:accPr>
                      <m:e>
                        <m:r>
                          <a:rPr lang="fr-FR" sz="2000">
                            <a:latin typeface="Cambria Math" panose="02040503050406030204" pitchFamily="18" charset="0"/>
                          </a:rPr>
                          <m:t>𝑏</m:t>
                        </m:r>
                      </m:e>
                    </m:acc>
                    <m:sSub>
                      <m:sSubPr>
                        <m:ctrlPr>
                          <a:rPr lang="fr-FR" sz="2000" i="1">
                            <a:latin typeface="Cambria Math" panose="02040503050406030204" pitchFamily="18" charset="0"/>
                          </a:rPr>
                        </m:ctrlPr>
                      </m:sSubPr>
                      <m:e>
                        <m:r>
                          <a:rPr lang="fr-FR" sz="2000" i="1">
                            <a:latin typeface="Cambria Math" panose="02040503050406030204" pitchFamily="18" charset="0"/>
                          </a:rPr>
                          <m:t>𝑍</m:t>
                        </m:r>
                      </m:e>
                      <m:sub>
                        <m:r>
                          <a:rPr lang="fr-FR" sz="2000" i="1">
                            <a:latin typeface="Cambria Math" panose="02040503050406030204" pitchFamily="18" charset="0"/>
                          </a:rPr>
                          <m:t>𝑒𝑒</m:t>
                        </m:r>
                        <m:r>
                          <a:rPr lang="fr-FR" sz="2000" i="1">
                            <a:latin typeface="Cambria Math" panose="02040503050406030204" pitchFamily="18" charset="0"/>
                          </a:rPr>
                          <m:t>,</m:t>
                        </m:r>
                        <m:r>
                          <a:rPr lang="fr-FR" sz="2000" i="1">
                            <a:latin typeface="Cambria Math" panose="02040503050406030204" pitchFamily="18" charset="0"/>
                            <a:ea typeface="Cambria Math" panose="02040503050406030204" pitchFamily="18" charset="0"/>
                          </a:rPr>
                          <m:t>𝜇𝜇</m:t>
                        </m:r>
                      </m:sub>
                    </m:sSub>
                  </m:oMath>
                </a14:m>
                <a:r>
                  <a:rPr lang="fr-FR" sz="2000" dirty="0" smtClean="0">
                    <a:latin typeface="+mj-lt"/>
                    <a:ea typeface="Cambria" panose="02040503050406030204" pitchFamily="18" charset="0"/>
                    <a:cs typeface="Times New Roman" panose="02020603050405020304" pitchFamily="18" charset="0"/>
                  </a:rPr>
                  <a:t> semble être difficile pour la découverte de cette scenario.</a:t>
                </a:r>
                <a:endParaRPr lang="fr-FR" sz="2000" dirty="0">
                  <a:latin typeface="+mj-lt"/>
                  <a:ea typeface="Cambria" panose="02040503050406030204" pitchFamily="18" charset="0"/>
                  <a:cs typeface="Times New Roman" panose="02020603050405020304" pitchFamily="18" charset="0"/>
                </a:endParaRPr>
              </a:p>
              <a:p>
                <a:pPr>
                  <a:buClr>
                    <a:srgbClr val="F3A447"/>
                  </a:buClr>
                </a:pPr>
                <a:r>
                  <a:rPr lang="fr-FR" sz="2000" b="0" i="0" noProof="1" smtClean="0">
                    <a:solidFill>
                      <a:schemeClr val="tx1"/>
                    </a:solidFill>
                    <a:latin typeface="Tw Cen MT"/>
                  </a:rPr>
                  <a:t>Il faut trouver des stratégies pour rejeter les faux b-jets. </a:t>
                </a:r>
              </a:p>
              <a:p>
                <a:pPr>
                  <a:buClr>
                    <a:srgbClr val="F3A447"/>
                  </a:buClr>
                </a:pPr>
                <a:r>
                  <a:rPr lang="fr-FR" sz="2000" b="0" i="0" noProof="1" smtClean="0">
                    <a:solidFill>
                      <a:schemeClr val="tx1"/>
                    </a:solidFill>
                    <a:latin typeface="Tw Cen MT"/>
                  </a:rPr>
                  <a:t>Une autre stratégie pourraient envisager les </a:t>
                </a:r>
                <a:r>
                  <a:rPr lang="fr-FR" sz="2000" b="0" i="0" noProof="1" smtClean="0">
                    <a:solidFill>
                      <a:schemeClr val="tx1"/>
                    </a:solidFill>
                    <a:latin typeface="Tw Cen MT"/>
                  </a:rPr>
                  <a:t>études </a:t>
                </a:r>
                <a:r>
                  <a:rPr lang="fr-FR" sz="2000" b="0" i="0" noProof="1" smtClean="0">
                    <a:solidFill>
                      <a:schemeClr val="tx1"/>
                    </a:solidFill>
                    <a:latin typeface="Tw Cen MT"/>
                  </a:rPr>
                  <a:t>des </a:t>
                </a:r>
                <a14:m>
                  <m:oMath xmlns:m="http://schemas.openxmlformats.org/officeDocument/2006/math">
                    <m:sSub>
                      <m:sSubPr>
                        <m:ctrlPr>
                          <a:rPr lang="fr-FR" sz="2000" b="0" i="1" noProof="1" smtClean="0">
                            <a:solidFill>
                              <a:schemeClr val="tx1"/>
                            </a:solidFill>
                            <a:latin typeface="Cambria Math" panose="02040503050406030204" pitchFamily="18" charset="0"/>
                          </a:rPr>
                        </m:ctrlPr>
                      </m:sSubPr>
                      <m:e>
                        <m:r>
                          <a:rPr lang="es-ES" sz="2000" b="0" i="1" noProof="1" smtClean="0">
                            <a:solidFill>
                              <a:schemeClr val="tx1"/>
                            </a:solidFill>
                            <a:latin typeface="Cambria Math" panose="02040503050406030204" pitchFamily="18" charset="0"/>
                          </a:rPr>
                          <m:t>𝐻</m:t>
                        </m:r>
                      </m:e>
                      <m:sub>
                        <m:r>
                          <a:rPr lang="es-ES" sz="2000" b="0" i="1" noProof="1" smtClean="0">
                            <a:solidFill>
                              <a:schemeClr val="tx1"/>
                            </a:solidFill>
                            <a:latin typeface="Cambria Math" panose="02040503050406030204" pitchFamily="18" charset="0"/>
                          </a:rPr>
                          <m:t>3</m:t>
                        </m:r>
                      </m:sub>
                    </m:sSub>
                  </m:oMath>
                </a14:m>
                <a:r>
                  <a:rPr lang="fr-FR" sz="2000" b="0" i="0" noProof="1" smtClean="0">
                    <a:solidFill>
                      <a:schemeClr val="tx1"/>
                    </a:solidFill>
                    <a:latin typeface="Tw Cen MT"/>
                  </a:rPr>
                  <a:t> et </a:t>
                </a:r>
                <a14:m>
                  <m:oMath xmlns:m="http://schemas.openxmlformats.org/officeDocument/2006/math">
                    <m:sSub>
                      <m:sSubPr>
                        <m:ctrlPr>
                          <a:rPr lang="fr-FR" sz="2000" b="0" i="1" noProof="1" smtClean="0">
                            <a:solidFill>
                              <a:schemeClr val="tx1"/>
                            </a:solidFill>
                            <a:latin typeface="Cambria Math" panose="02040503050406030204" pitchFamily="18" charset="0"/>
                          </a:rPr>
                        </m:ctrlPr>
                      </m:sSubPr>
                      <m:e>
                        <m:r>
                          <a:rPr lang="es-ES" sz="2000" b="0" i="1" noProof="1" smtClean="0">
                            <a:solidFill>
                              <a:schemeClr val="tx1"/>
                            </a:solidFill>
                            <a:latin typeface="Cambria Math" panose="02040503050406030204" pitchFamily="18" charset="0"/>
                          </a:rPr>
                          <m:t>𝐴</m:t>
                        </m:r>
                      </m:e>
                      <m:sub>
                        <m:r>
                          <a:rPr lang="es-ES" sz="2000" b="0" i="1" noProof="1" smtClean="0">
                            <a:solidFill>
                              <a:schemeClr val="tx1"/>
                            </a:solidFill>
                            <a:latin typeface="Cambria Math" panose="02040503050406030204" pitchFamily="18" charset="0"/>
                          </a:rPr>
                          <m:t>2</m:t>
                        </m:r>
                      </m:sub>
                    </m:sSub>
                  </m:oMath>
                </a14:m>
                <a:r>
                  <a:rPr lang="fr-FR" sz="2000" b="0" i="0" noProof="1" smtClean="0">
                    <a:solidFill>
                      <a:schemeClr val="tx1"/>
                    </a:solidFill>
                    <a:latin typeface="Tw Cen MT"/>
                  </a:rPr>
                  <a:t> avec des états finaux en  </a:t>
                </a:r>
                <a14:m>
                  <m:oMath xmlns:m="http://schemas.openxmlformats.org/officeDocument/2006/math">
                    <m:r>
                      <a:rPr lang="es-ES" sz="2000" b="0" i="1" noProof="1" smtClean="0">
                        <a:solidFill>
                          <a:schemeClr val="tx1"/>
                        </a:solidFill>
                        <a:latin typeface="Cambria Math" panose="02040503050406030204" pitchFamily="18" charset="0"/>
                      </a:rPr>
                      <m:t>𝑏</m:t>
                    </m:r>
                    <m:acc>
                      <m:accPr>
                        <m:chr m:val="̅"/>
                        <m:ctrlPr>
                          <a:rPr lang="es-ES" sz="2000" b="0" i="1" noProof="1" smtClean="0">
                            <a:solidFill>
                              <a:schemeClr val="tx1"/>
                            </a:solidFill>
                            <a:latin typeface="Cambria Math" panose="02040503050406030204" pitchFamily="18" charset="0"/>
                          </a:rPr>
                        </m:ctrlPr>
                      </m:accPr>
                      <m:e>
                        <m:r>
                          <a:rPr lang="es-ES" sz="2000" b="0" i="1" noProof="1" smtClean="0">
                            <a:solidFill>
                              <a:schemeClr val="tx1"/>
                            </a:solidFill>
                            <a:latin typeface="Cambria Math" panose="02040503050406030204" pitchFamily="18" charset="0"/>
                          </a:rPr>
                          <m:t>𝑏</m:t>
                        </m:r>
                      </m:e>
                    </m:acc>
                    <m:r>
                      <a:rPr lang="es-ES" sz="2000" b="0" i="1" noProof="1" smtClean="0">
                        <a:solidFill>
                          <a:schemeClr val="tx1"/>
                        </a:solidFill>
                        <a:latin typeface="Cambria Math" panose="02040503050406030204" pitchFamily="18" charset="0"/>
                      </a:rPr>
                      <m:t>𝑏</m:t>
                    </m:r>
                    <m:acc>
                      <m:accPr>
                        <m:chr m:val="̅"/>
                        <m:ctrlPr>
                          <a:rPr lang="es-ES" sz="2000" b="0" i="1" noProof="1" smtClean="0">
                            <a:solidFill>
                              <a:schemeClr val="tx1"/>
                            </a:solidFill>
                            <a:latin typeface="Cambria Math" panose="02040503050406030204" pitchFamily="18" charset="0"/>
                          </a:rPr>
                        </m:ctrlPr>
                      </m:accPr>
                      <m:e>
                        <m:r>
                          <a:rPr lang="es-ES" sz="2000" b="0" i="1" noProof="1" smtClean="0">
                            <a:solidFill>
                              <a:schemeClr val="tx1"/>
                            </a:solidFill>
                            <a:latin typeface="Cambria Math" panose="02040503050406030204" pitchFamily="18" charset="0"/>
                          </a:rPr>
                          <m:t>𝑏</m:t>
                        </m:r>
                      </m:e>
                    </m:acc>
                  </m:oMath>
                </a14:m>
                <a:r>
                  <a:rPr lang="fr-FR" sz="2000" b="0" i="0" noProof="1" smtClean="0">
                    <a:solidFill>
                      <a:schemeClr val="tx1"/>
                    </a:solidFill>
                    <a:latin typeface="Tw Cen MT"/>
                  </a:rPr>
                  <a:t>, </a:t>
                </a:r>
                <a14:m>
                  <m:oMath xmlns:m="http://schemas.openxmlformats.org/officeDocument/2006/math">
                    <m:r>
                      <a:rPr lang="es-ES" sz="2000" i="1" noProof="1">
                        <a:latin typeface="Cambria Math" panose="02040503050406030204" pitchFamily="18" charset="0"/>
                      </a:rPr>
                      <m:t>𝑏</m:t>
                    </m:r>
                    <m:acc>
                      <m:accPr>
                        <m:chr m:val="̅"/>
                        <m:ctrlPr>
                          <a:rPr lang="es-ES" sz="2000" i="1" noProof="1">
                            <a:latin typeface="Cambria Math" panose="02040503050406030204" pitchFamily="18" charset="0"/>
                          </a:rPr>
                        </m:ctrlPr>
                      </m:accPr>
                      <m:e>
                        <m:r>
                          <a:rPr lang="es-ES" sz="2000" i="1" noProof="1">
                            <a:latin typeface="Cambria Math" panose="02040503050406030204" pitchFamily="18" charset="0"/>
                          </a:rPr>
                          <m:t>𝑏</m:t>
                        </m:r>
                      </m:e>
                    </m:acc>
                    <m:r>
                      <a:rPr lang="es-ES" sz="2000" i="1" noProof="1" smtClean="0">
                        <a:latin typeface="Cambria Math" panose="02040503050406030204" pitchFamily="18" charset="0"/>
                      </a:rPr>
                      <m:t>𝛾𝛾</m:t>
                    </m:r>
                  </m:oMath>
                </a14:m>
                <a:r>
                  <a:rPr lang="fr-FR" sz="2000" b="0" i="0" noProof="1" smtClean="0">
                    <a:solidFill>
                      <a:schemeClr val="tx1"/>
                    </a:solidFill>
                    <a:latin typeface="Tw Cen MT"/>
                  </a:rPr>
                  <a:t> ou </a:t>
                </a:r>
                <a14:m>
                  <m:oMath xmlns:m="http://schemas.openxmlformats.org/officeDocument/2006/math">
                    <m:r>
                      <a:rPr lang="es-ES" sz="2000" i="1" noProof="1">
                        <a:latin typeface="Cambria Math" panose="02040503050406030204" pitchFamily="18" charset="0"/>
                      </a:rPr>
                      <m:t>𝑏</m:t>
                    </m:r>
                    <m:acc>
                      <m:accPr>
                        <m:chr m:val="̅"/>
                        <m:ctrlPr>
                          <a:rPr lang="es-ES" sz="2000" i="1" noProof="1">
                            <a:latin typeface="Cambria Math" panose="02040503050406030204" pitchFamily="18" charset="0"/>
                          </a:rPr>
                        </m:ctrlPr>
                      </m:accPr>
                      <m:e>
                        <m:r>
                          <a:rPr lang="es-ES" sz="2000" i="1" noProof="1">
                            <a:latin typeface="Cambria Math" panose="02040503050406030204" pitchFamily="18" charset="0"/>
                          </a:rPr>
                          <m:t>𝑏</m:t>
                        </m:r>
                      </m:e>
                    </m:acc>
                    <m:r>
                      <a:rPr lang="es-ES" sz="2000" i="1" noProof="1" smtClean="0">
                        <a:latin typeface="Cambria Math" panose="02040503050406030204" pitchFamily="18" charset="0"/>
                        <a:ea typeface="Cambria Math" panose="02040503050406030204" pitchFamily="18" charset="0"/>
                      </a:rPr>
                      <m:t>𝜏</m:t>
                    </m:r>
                    <m:acc>
                      <m:accPr>
                        <m:chr m:val="̅"/>
                        <m:ctrlPr>
                          <a:rPr lang="es-ES" sz="2000" i="1" noProof="1" smtClean="0">
                            <a:latin typeface="Cambria Math" panose="02040503050406030204" pitchFamily="18" charset="0"/>
                            <a:ea typeface="Cambria Math" panose="02040503050406030204" pitchFamily="18" charset="0"/>
                          </a:rPr>
                        </m:ctrlPr>
                      </m:accPr>
                      <m:e>
                        <m:r>
                          <a:rPr lang="es-ES" sz="2000" i="1" noProof="1" smtClean="0">
                            <a:latin typeface="Cambria Math" panose="02040503050406030204" pitchFamily="18" charset="0"/>
                            <a:ea typeface="Cambria Math" panose="02040503050406030204" pitchFamily="18" charset="0"/>
                          </a:rPr>
                          <m:t>𝜏</m:t>
                        </m:r>
                      </m:e>
                    </m:acc>
                  </m:oMath>
                </a14:m>
                <a:r>
                  <a:rPr lang="fr-FR" sz="2000" b="0" i="0" noProof="1" smtClean="0">
                    <a:solidFill>
                      <a:schemeClr val="tx1"/>
                    </a:solidFill>
                    <a:latin typeface="Tw Cen MT"/>
                  </a:rPr>
                  <a:t> avec des conditions plus fortes sur le b-tag et explorer des coupures sur les variables cinématiques (</a:t>
                </a:r>
                <a14:m>
                  <m:oMath xmlns:m="http://schemas.openxmlformats.org/officeDocument/2006/math">
                    <m:sSub>
                      <m:sSubPr>
                        <m:ctrlPr>
                          <a:rPr lang="fr-FR" sz="2000" b="0" i="1" noProof="1" smtClean="0">
                            <a:solidFill>
                              <a:schemeClr val="tx1"/>
                            </a:solidFill>
                            <a:latin typeface="Cambria Math" panose="02040503050406030204" pitchFamily="18" charset="0"/>
                          </a:rPr>
                        </m:ctrlPr>
                      </m:sSubPr>
                      <m:e>
                        <m:r>
                          <a:rPr lang="es-ES" sz="2000" b="0" i="1" noProof="1" smtClean="0">
                            <a:solidFill>
                              <a:schemeClr val="tx1"/>
                            </a:solidFill>
                            <a:latin typeface="Cambria Math" panose="02040503050406030204" pitchFamily="18" charset="0"/>
                          </a:rPr>
                          <m:t>𝑝</m:t>
                        </m:r>
                      </m:e>
                      <m:sub>
                        <m:r>
                          <a:rPr lang="es-ES" sz="2000" b="0" i="1" noProof="1" smtClean="0">
                            <a:solidFill>
                              <a:schemeClr val="tx1"/>
                            </a:solidFill>
                            <a:latin typeface="Cambria Math" panose="02040503050406030204" pitchFamily="18" charset="0"/>
                          </a:rPr>
                          <m:t>𝑇</m:t>
                        </m:r>
                      </m:sub>
                    </m:sSub>
                    <m:r>
                      <a:rPr lang="es-ES" sz="2000" b="0" i="1" noProof="1" smtClean="0">
                        <a:solidFill>
                          <a:schemeClr val="tx1"/>
                        </a:solidFill>
                        <a:latin typeface="Cambria Math" panose="02040503050406030204" pitchFamily="18" charset="0"/>
                      </a:rPr>
                      <m:t>,</m:t>
                    </m:r>
                  </m:oMath>
                </a14:m>
                <a:r>
                  <a:rPr lang="fr-FR" sz="2000" b="0" i="0" noProof="1" smtClean="0">
                    <a:solidFill>
                      <a:schemeClr val="tx1"/>
                    </a:solidFill>
                    <a:latin typeface="Tw Cen MT"/>
                  </a:rPr>
                  <a:t>nombre de jets…)</a:t>
                </a:r>
              </a:p>
            </p:txBody>
          </p:sp>
        </mc:Choice>
        <mc:Fallback>
          <p:sp>
            <p:nvSpPr>
              <p:cNvPr id="3" name="Rectangle 2"/>
              <p:cNvSpPr>
                <a:spLocks noGrp="1" noRot="1" noChangeAspect="1" noMove="1" noResize="1" noEditPoints="1" noAdjustHandles="1" noChangeArrowheads="1" noChangeShapeType="1" noTextEdit="1"/>
              </p:cNvSpPr>
              <p:nvPr>
                <p:ph sz="quarter" idx="1"/>
              </p:nvPr>
            </p:nvSpPr>
            <p:spPr>
              <a:blipFill rotWithShape="0">
                <a:blip r:embed="rId3"/>
                <a:stretch>
                  <a:fillRect t="-814" r="-823"/>
                </a:stretch>
              </a:blipFill>
            </p:spPr>
            <p:txBody>
              <a:bodyPr/>
              <a:lstStyle/>
              <a:p>
                <a:r>
                  <a:rPr lang="es-ES">
                    <a:noFill/>
                  </a:rPr>
                  <a:t> </a:t>
                </a:r>
              </a:p>
            </p:txBody>
          </p:sp>
        </mc:Fallback>
      </mc:AlternateContent>
      <p:sp>
        <p:nvSpPr>
          <p:cNvPr id="4" name="Marcador de número de diapositiva 3"/>
          <p:cNvSpPr>
            <a:spLocks noGrp="1"/>
          </p:cNvSpPr>
          <p:nvPr>
            <p:ph type="sldNum" sz="quarter" idx="12"/>
          </p:nvPr>
        </p:nvSpPr>
        <p:spPr/>
        <p:txBody>
          <a:bodyPr>
            <a:normAutofit fontScale="85000" lnSpcReduction="20000"/>
          </a:bodyPr>
          <a:lstStyle/>
          <a:p>
            <a:fld id="{1AD93096-5B34-4342-9326-69289CEAE4C2}" type="slidenum">
              <a:rPr lang="en-US" smtClean="0"/>
              <a:pPr/>
              <a:t>19</a:t>
            </a:fld>
            <a:endParaRPr lang="en-US" dirty="0">
              <a:solidFill>
                <a:srgbClr val="FFFF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pPr algn="l" defTabSz="914400">
              <a:spcBef>
                <a:spcPts val="0"/>
              </a:spcBef>
              <a:buNone/>
            </a:pPr>
            <a:r>
              <a:rPr lang="es-ES_tradnl" sz="3600" b="0" i="0" noProof="1" smtClean="0">
                <a:solidFill>
                  <a:srgbClr val="444D26"/>
                </a:solidFill>
                <a:latin typeface="Tw Cen MT"/>
                <a:ea typeface="+mj-ea"/>
                <a:cs typeface="+mj-cs"/>
              </a:rPr>
              <a:t>Search for SUSY in the Higgs sector</a:t>
            </a:r>
            <a:endParaRPr lang="es-ES_tradnl" sz="3600" b="0" i="0" noProof="1">
              <a:solidFill>
                <a:srgbClr val="444D26"/>
              </a:solidFill>
              <a:latin typeface="Tw Cen MT"/>
              <a:ea typeface="+mj-ea"/>
              <a:cs typeface="+mj-cs"/>
            </a:endParaRPr>
          </a:p>
        </p:txBody>
      </p:sp>
      <mc:AlternateContent xmlns:mc="http://schemas.openxmlformats.org/markup-compatibility/2006">
        <mc:Choice xmlns:a14="http://schemas.microsoft.com/office/drawing/2010/main" Requires="a14">
          <p:sp>
            <p:nvSpPr>
              <p:cNvPr id="3" name="Rectangle 2"/>
              <p:cNvSpPr>
                <a:spLocks noGrp="1"/>
              </p:cNvSpPr>
              <p:nvPr>
                <p:ph sz="quarter" idx="1"/>
              </p:nvPr>
            </p:nvSpPr>
            <p:spPr>
              <a:xfrm>
                <a:off x="609600" y="1752600"/>
                <a:ext cx="7994848" cy="4268688"/>
              </a:xfrm>
              <a:ln w="19050" cmpd="dbl">
                <a:solidFill>
                  <a:schemeClr val="accent2">
                    <a:lumMod val="75000"/>
                  </a:schemeClr>
                </a:solidFill>
              </a:ln>
            </p:spPr>
            <p:txBody>
              <a:bodyPr>
                <a:normAutofit/>
              </a:bodyPr>
              <a:lstStyle/>
              <a:p>
                <a:pPr marL="320040" indent="-320040" algn="l" defTabSz="914400">
                  <a:spcBef>
                    <a:spcPts val="700"/>
                  </a:spcBef>
                  <a:buClr>
                    <a:srgbClr val="F3A447"/>
                  </a:buClr>
                  <a:buSzPct val="60000"/>
                  <a:buFont typeface="Wingdings"/>
                  <a:buChar char="Ø"/>
                </a:pPr>
                <a:r>
                  <a:rPr lang="fr-FR" sz="2400" noProof="1" smtClean="0">
                    <a:latin typeface="Tw Cen MT"/>
                  </a:rPr>
                  <a:t>Introduction à la Supersymétrie et au NMSSM</a:t>
                </a:r>
                <a:endParaRPr lang="fr-FR" sz="2400" b="0" i="0" noProof="1" smtClean="0">
                  <a:solidFill>
                    <a:schemeClr val="tx1"/>
                  </a:solidFill>
                  <a:latin typeface="Tw Cen MT"/>
                </a:endParaRPr>
              </a:p>
              <a:p>
                <a:pPr marL="320040" indent="-320040" algn="l" defTabSz="914400">
                  <a:spcBef>
                    <a:spcPts val="700"/>
                  </a:spcBef>
                  <a:buClr>
                    <a:srgbClr val="F3A447"/>
                  </a:buClr>
                  <a:buSzPct val="60000"/>
                  <a:buFont typeface="Wingdings"/>
                  <a:buChar char="Ø"/>
                </a:pPr>
                <a:r>
                  <a:rPr lang="fr-FR" sz="2400" b="0" i="0" noProof="1" smtClean="0">
                    <a:solidFill>
                      <a:schemeClr val="tx1"/>
                    </a:solidFill>
                    <a:latin typeface="Tw Cen MT"/>
                  </a:rPr>
                  <a:t>Benchmark Point 1488(BP7_P1)</a:t>
                </a:r>
              </a:p>
              <a:p>
                <a:pPr marL="320040" indent="-320040" algn="l" defTabSz="914400">
                  <a:spcBef>
                    <a:spcPts val="700"/>
                  </a:spcBef>
                  <a:buClr>
                    <a:srgbClr val="F3A447"/>
                  </a:buClr>
                  <a:buSzPct val="60000"/>
                  <a:buFont typeface="Wingdings"/>
                  <a:buChar char="Ø"/>
                </a:pPr>
                <a:r>
                  <a:rPr lang="fr-FR" sz="2400" b="0" i="0" noProof="1" smtClean="0">
                    <a:solidFill>
                      <a:schemeClr val="tx1"/>
                    </a:solidFill>
                    <a:latin typeface="Tw Cen MT"/>
                  </a:rPr>
                  <a:t>Simulation et détecteur CMS</a:t>
                </a:r>
              </a:p>
              <a:p>
                <a:pPr>
                  <a:buClr>
                    <a:srgbClr val="F3A447"/>
                  </a:buClr>
                  <a:buFont typeface="Wingdings"/>
                  <a:buChar char="Ø"/>
                </a:pPr>
                <a:r>
                  <a:rPr lang="fr-FR" sz="2400" noProof="1" smtClean="0"/>
                  <a:t>Étude </a:t>
                </a:r>
                <a:r>
                  <a:rPr lang="fr-FR" sz="2400" noProof="1" smtClean="0"/>
                  <a:t>de bosons légers </a:t>
                </a:r>
                <a14:m>
                  <m:oMath xmlns:m="http://schemas.openxmlformats.org/officeDocument/2006/math">
                    <m:sSub>
                      <m:sSubPr>
                        <m:ctrlPr>
                          <a:rPr lang="fr-FR" sz="2400" i="1" noProof="1">
                            <a:latin typeface="Cambria Math" panose="02040503050406030204" pitchFamily="18" charset="0"/>
                          </a:rPr>
                        </m:ctrlPr>
                      </m:sSubPr>
                      <m:e>
                        <m:r>
                          <a:rPr lang="es-ES" sz="2400" i="1" noProof="1">
                            <a:latin typeface="Cambria Math" panose="02040503050406030204" pitchFamily="18" charset="0"/>
                          </a:rPr>
                          <m:t>𝐻</m:t>
                        </m:r>
                      </m:e>
                      <m:sub>
                        <m:r>
                          <a:rPr lang="es-ES" sz="2400" i="1" noProof="1">
                            <a:latin typeface="Cambria Math" panose="02040503050406030204" pitchFamily="18" charset="0"/>
                          </a:rPr>
                          <m:t>1</m:t>
                        </m:r>
                      </m:sub>
                    </m:sSub>
                    <m:r>
                      <a:rPr lang="es-ES" sz="2400" i="1" noProof="1">
                        <a:latin typeface="Cambria Math" panose="02040503050406030204" pitchFamily="18" charset="0"/>
                      </a:rPr>
                      <m:t>,</m:t>
                    </m:r>
                  </m:oMath>
                </a14:m>
                <a:r>
                  <a:rPr lang="fr-FR" sz="2400" noProof="1"/>
                  <a:t> </a:t>
                </a:r>
                <a14:m>
                  <m:oMath xmlns:m="http://schemas.openxmlformats.org/officeDocument/2006/math">
                    <m:sSub>
                      <m:sSubPr>
                        <m:ctrlPr>
                          <a:rPr lang="fr-FR" sz="2400" i="1" noProof="1">
                            <a:latin typeface="Cambria Math" panose="02040503050406030204" pitchFamily="18" charset="0"/>
                          </a:rPr>
                        </m:ctrlPr>
                      </m:sSubPr>
                      <m:e>
                        <m:r>
                          <a:rPr lang="es-ES" sz="2400" i="1" noProof="1">
                            <a:latin typeface="Cambria Math" panose="02040503050406030204" pitchFamily="18" charset="0"/>
                          </a:rPr>
                          <m:t>𝐴</m:t>
                        </m:r>
                      </m:e>
                      <m:sub>
                        <m:r>
                          <a:rPr lang="es-ES" sz="2400" i="1" noProof="1">
                            <a:latin typeface="Cambria Math" panose="02040503050406030204" pitchFamily="18" charset="0"/>
                          </a:rPr>
                          <m:t>1</m:t>
                        </m:r>
                      </m:sub>
                    </m:sSub>
                  </m:oMath>
                </a14:m>
                <a:endParaRPr lang="fr-FR" sz="2400" b="0" i="0" noProof="1" smtClean="0">
                  <a:solidFill>
                    <a:schemeClr val="tx1"/>
                  </a:solidFill>
                  <a:latin typeface="Tw Cen MT"/>
                </a:endParaRPr>
              </a:p>
              <a:p>
                <a:pPr marL="320040" indent="-320040" algn="l" defTabSz="914400">
                  <a:spcBef>
                    <a:spcPts val="700"/>
                  </a:spcBef>
                  <a:buClr>
                    <a:srgbClr val="F3A447"/>
                  </a:buClr>
                  <a:buSzPct val="60000"/>
                  <a:buFont typeface="Wingdings"/>
                  <a:buChar char="Ø"/>
                </a:pPr>
                <a:r>
                  <a:rPr lang="fr-FR" sz="2400" noProof="1" smtClean="0">
                    <a:latin typeface="Tw Cen MT"/>
                  </a:rPr>
                  <a:t>Étude de </a:t>
                </a:r>
                <a:r>
                  <a:rPr lang="fr-FR" sz="2400" noProof="1" smtClean="0">
                    <a:latin typeface="Tw Cen MT"/>
                  </a:rPr>
                  <a:t>bosons lourdes </a:t>
                </a:r>
                <a14:m>
                  <m:oMath xmlns:m="http://schemas.openxmlformats.org/officeDocument/2006/math">
                    <m:sSub>
                      <m:sSubPr>
                        <m:ctrlPr>
                          <a:rPr lang="fr-FR" sz="2400" i="1" noProof="1" smtClean="0">
                            <a:latin typeface="Cambria Math" panose="02040503050406030204" pitchFamily="18" charset="0"/>
                          </a:rPr>
                        </m:ctrlPr>
                      </m:sSubPr>
                      <m:e>
                        <m:r>
                          <a:rPr lang="es-ES" sz="2400" b="0" i="1" noProof="1" smtClean="0">
                            <a:latin typeface="Cambria Math" panose="02040503050406030204" pitchFamily="18" charset="0"/>
                          </a:rPr>
                          <m:t>𝐻</m:t>
                        </m:r>
                      </m:e>
                      <m:sub>
                        <m:r>
                          <a:rPr lang="es-ES" sz="2400" b="0" i="1" noProof="1" smtClean="0">
                            <a:latin typeface="Cambria Math" panose="02040503050406030204" pitchFamily="18" charset="0"/>
                          </a:rPr>
                          <m:t>3</m:t>
                        </m:r>
                      </m:sub>
                    </m:sSub>
                    <m:r>
                      <a:rPr lang="es-ES" sz="2400" b="0" i="1" noProof="1" smtClean="0">
                        <a:latin typeface="Cambria Math" panose="02040503050406030204" pitchFamily="18" charset="0"/>
                      </a:rPr>
                      <m:t>,</m:t>
                    </m:r>
                    <m:sSub>
                      <m:sSubPr>
                        <m:ctrlPr>
                          <a:rPr lang="es-ES" sz="2400" b="0" i="1" noProof="1" smtClean="0">
                            <a:latin typeface="Cambria Math" panose="02040503050406030204" pitchFamily="18" charset="0"/>
                          </a:rPr>
                        </m:ctrlPr>
                      </m:sSubPr>
                      <m:e>
                        <m:r>
                          <a:rPr lang="es-ES" sz="2400" b="0" i="1" noProof="1" smtClean="0">
                            <a:latin typeface="Cambria Math" panose="02040503050406030204" pitchFamily="18" charset="0"/>
                          </a:rPr>
                          <m:t>𝐴</m:t>
                        </m:r>
                      </m:e>
                      <m:sub>
                        <m:r>
                          <a:rPr lang="es-ES" sz="2400" b="0" i="1" noProof="1" smtClean="0">
                            <a:latin typeface="Cambria Math" panose="02040503050406030204" pitchFamily="18" charset="0"/>
                          </a:rPr>
                          <m:t>2</m:t>
                        </m:r>
                      </m:sub>
                    </m:sSub>
                  </m:oMath>
                </a14:m>
                <a:endParaRPr lang="fr-FR" sz="2400" b="0" i="0" noProof="1" smtClean="0">
                  <a:solidFill>
                    <a:schemeClr val="tx1"/>
                  </a:solidFill>
                  <a:latin typeface="Tw Cen MT"/>
                </a:endParaRPr>
              </a:p>
              <a:p>
                <a:pPr marL="320040" indent="-320040" algn="l" defTabSz="914400">
                  <a:spcBef>
                    <a:spcPts val="700"/>
                  </a:spcBef>
                  <a:buClr>
                    <a:srgbClr val="F3A447"/>
                  </a:buClr>
                  <a:buSzPct val="60000"/>
                  <a:buFont typeface="Wingdings"/>
                  <a:buChar char="Ø"/>
                </a:pPr>
                <a:r>
                  <a:rPr lang="fr-FR" sz="2400" b="0" i="0" noProof="1" smtClean="0">
                    <a:solidFill>
                      <a:schemeClr val="tx1"/>
                    </a:solidFill>
                    <a:latin typeface="Tw Cen MT"/>
                  </a:rPr>
                  <a:t>Significance et bruit de fond du Modèle Standard</a:t>
                </a:r>
              </a:p>
              <a:p>
                <a:pPr>
                  <a:buClr>
                    <a:srgbClr val="F3A447"/>
                  </a:buClr>
                  <a:buFont typeface="Wingdings"/>
                  <a:buChar char="Ø"/>
                </a:pPr>
                <a:r>
                  <a:rPr lang="fr-FR" sz="2400" noProof="1" smtClean="0"/>
                  <a:t>Conclusions</a:t>
                </a:r>
                <a:endParaRPr lang="fr-FR" sz="2400" noProof="1"/>
              </a:p>
              <a:p>
                <a:pPr marL="320040" indent="-320040" algn="l" defTabSz="914400">
                  <a:spcBef>
                    <a:spcPts val="700"/>
                  </a:spcBef>
                  <a:buClr>
                    <a:srgbClr val="F3A447"/>
                  </a:buClr>
                  <a:buSzPct val="60000"/>
                  <a:buFont typeface="Wingdings"/>
                  <a:buChar char="Ø"/>
                </a:pPr>
                <a:endParaRPr lang="fr-FR" sz="2900" b="0" i="0" noProof="1" smtClean="0">
                  <a:solidFill>
                    <a:schemeClr val="tx1"/>
                  </a:solidFill>
                  <a:latin typeface="Tw Cen MT"/>
                </a:endParaRPr>
              </a:p>
              <a:p>
                <a:pPr marL="320040" indent="-320040" algn="l" defTabSz="914400">
                  <a:spcBef>
                    <a:spcPts val="700"/>
                  </a:spcBef>
                  <a:buClr>
                    <a:srgbClr val="F3A447"/>
                  </a:buClr>
                  <a:buSzPct val="60000"/>
                  <a:buFont typeface="Wingdings"/>
                  <a:buChar char="Ø"/>
                </a:pPr>
                <a:endParaRPr lang="es-ES_tradnl" noProof="1" smtClean="0"/>
              </a:p>
            </p:txBody>
          </p:sp>
        </mc:Choice>
        <mc:Fallback>
          <p:sp>
            <p:nvSpPr>
              <p:cNvPr id="3" name="Rectangle 2"/>
              <p:cNvSpPr>
                <a:spLocks noGrp="1" noRot="1" noChangeAspect="1" noMove="1" noResize="1" noEditPoints="1" noAdjustHandles="1" noChangeArrowheads="1" noChangeShapeType="1" noTextEdit="1"/>
              </p:cNvSpPr>
              <p:nvPr>
                <p:ph sz="quarter" idx="1"/>
              </p:nvPr>
            </p:nvSpPr>
            <p:spPr>
              <a:xfrm>
                <a:off x="609600" y="1752600"/>
                <a:ext cx="7994848" cy="4268688"/>
              </a:xfrm>
              <a:blipFill rotWithShape="0">
                <a:blip r:embed="rId3"/>
                <a:stretch>
                  <a:fillRect l="-76" t="-996"/>
                </a:stretch>
              </a:blipFill>
              <a:ln w="19050" cmpd="dbl">
                <a:solidFill>
                  <a:schemeClr val="accent2">
                    <a:lumMod val="75000"/>
                  </a:schemeClr>
                </a:solidFill>
              </a:ln>
            </p:spPr>
            <p:txBody>
              <a:bodyPr/>
              <a:lstStyle/>
              <a:p>
                <a:r>
                  <a:rPr lang="es-ES">
                    <a:noFill/>
                  </a:rPr>
                  <a:t> </a:t>
                </a:r>
              </a:p>
            </p:txBody>
          </p:sp>
        </mc:Fallback>
      </mc:AlternateContent>
      <p:sp>
        <p:nvSpPr>
          <p:cNvPr id="4" name="Marcador de número de diapositiva 3"/>
          <p:cNvSpPr>
            <a:spLocks noGrp="1"/>
          </p:cNvSpPr>
          <p:nvPr>
            <p:ph type="sldNum" sz="quarter" idx="16"/>
          </p:nvPr>
        </p:nvSpPr>
        <p:spPr/>
        <p:txBody>
          <a:bodyPr>
            <a:normAutofit fontScale="85000" lnSpcReduction="20000"/>
          </a:bodyPr>
          <a:lstStyle/>
          <a:p>
            <a:pPr algn="ctr"/>
            <a:fld id="{1AD93096-5B34-4342-9326-69289CEAE4C2}" type="slidenum">
              <a:rPr lang="en-US" smtClean="0"/>
              <a:pPr algn="ct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defTabSz="914400">
              <a:spcBef>
                <a:spcPts val="0"/>
              </a:spcBef>
              <a:buNone/>
            </a:pPr>
            <a:r>
              <a:rPr lang="es-ES_tradnl" sz="3600" b="0" i="0" noProof="1" smtClean="0">
                <a:solidFill>
                  <a:srgbClr val="444D26"/>
                </a:solidFill>
                <a:latin typeface="Tw Cen MT"/>
                <a:ea typeface="+mj-ea"/>
                <a:cs typeface="+mj-cs"/>
              </a:rPr>
              <a:t>Introduction à la Supersymétrie</a:t>
            </a:r>
            <a:endParaRPr lang="es-ES_tradnl" sz="3600" b="0" i="0" noProof="1">
              <a:solidFill>
                <a:srgbClr val="444D26"/>
              </a:solidFill>
              <a:latin typeface="Tw Cen MT"/>
              <a:ea typeface="+mj-ea"/>
              <a:cs typeface="+mj-cs"/>
            </a:endParaRPr>
          </a:p>
        </p:txBody>
      </p:sp>
      <mc:AlternateContent xmlns:mc="http://schemas.openxmlformats.org/markup-compatibility/2006">
        <mc:Choice xmlns:a14="http://schemas.microsoft.com/office/drawing/2010/main" Requires="a14">
          <p:sp>
            <p:nvSpPr>
              <p:cNvPr id="3" name="Marcador de contenido 2"/>
              <p:cNvSpPr>
                <a:spLocks noGrp="1"/>
              </p:cNvSpPr>
              <p:nvPr>
                <p:ph sz="quarter" idx="1"/>
              </p:nvPr>
            </p:nvSpPr>
            <p:spPr/>
            <p:txBody>
              <a:bodyPr>
                <a:normAutofit/>
              </a:bodyPr>
              <a:lstStyle/>
              <a:p>
                <a:pPr marL="0" indent="0">
                  <a:buNone/>
                </a:pPr>
                <a:r>
                  <a:rPr lang="fr-FR" sz="1800" b="1" dirty="0" smtClean="0"/>
                  <a:t>Minimal </a:t>
                </a:r>
                <a:r>
                  <a:rPr lang="fr-FR" sz="1800" b="1" dirty="0" err="1" smtClean="0"/>
                  <a:t>Supersymmetric</a:t>
                </a:r>
                <a:r>
                  <a:rPr lang="fr-FR" sz="1800" b="1" dirty="0" smtClean="0"/>
                  <a:t> Standard Model (MSSM)</a:t>
                </a:r>
              </a:p>
              <a:p>
                <a:r>
                  <a:rPr lang="fr-FR" sz="1800" dirty="0" smtClean="0"/>
                  <a:t>Extension </a:t>
                </a:r>
                <a:r>
                  <a:rPr lang="fr-FR" sz="1800" dirty="0" err="1" smtClean="0"/>
                  <a:t>supersymétrique</a:t>
                </a:r>
                <a:r>
                  <a:rPr lang="fr-FR" sz="1800" dirty="0" smtClean="0"/>
                  <a:t> plus simple du Modèle Standard</a:t>
                </a:r>
              </a:p>
              <a:p>
                <a:r>
                  <a:rPr lang="fr-FR" sz="1800" dirty="0" smtClean="0"/>
                  <a:t>Symétrie de </a:t>
                </a:r>
                <a:r>
                  <a:rPr lang="fr-FR" sz="1800" dirty="0"/>
                  <a:t>P</a:t>
                </a:r>
                <a:r>
                  <a:rPr lang="fr-FR" sz="1800" dirty="0" smtClean="0"/>
                  <a:t>oincaré</a:t>
                </a:r>
                <a14:m>
                  <m:oMath xmlns:m="http://schemas.openxmlformats.org/officeDocument/2006/math">
                    <m:r>
                      <a:rPr lang="fr-FR" sz="1800" i="1" smtClean="0">
                        <a:latin typeface="Cambria Math" panose="02040503050406030204" pitchFamily="18" charset="0"/>
                        <a:ea typeface="Cambria Math" panose="02040503050406030204" pitchFamily="18" charset="0"/>
                      </a:rPr>
                      <m:t>→</m:t>
                    </m:r>
                  </m:oMath>
                </a14:m>
                <a:r>
                  <a:rPr lang="fr-FR" sz="1800" dirty="0" smtClean="0"/>
                  <a:t> </a:t>
                </a:r>
                <a:r>
                  <a:rPr lang="fr-FR" sz="1800" dirty="0" err="1" smtClean="0"/>
                  <a:t>Supersymétrie</a:t>
                </a:r>
                <a:r>
                  <a:rPr lang="fr-FR" sz="1800" dirty="0" smtClean="0"/>
                  <a:t> (</a:t>
                </a:r>
                <a:r>
                  <a:rPr lang="fr-FR" sz="1800" dirty="0" err="1" smtClean="0"/>
                  <a:t>superspace,superfield</a:t>
                </a:r>
                <a:r>
                  <a:rPr lang="fr-FR" sz="1800" dirty="0" smtClean="0"/>
                  <a:t>)</a:t>
                </a:r>
              </a:p>
              <a:p>
                <a:r>
                  <a:rPr lang="fr-FR" sz="1800" dirty="0" err="1" smtClean="0"/>
                  <a:t>Superpartenaires</a:t>
                </a:r>
                <a:r>
                  <a:rPr lang="fr-FR" sz="1800" dirty="0" smtClean="0"/>
                  <a:t> avec mêmes nombres quantiques sauf le spin( a priori même masses</a:t>
                </a:r>
                <a14:m>
                  <m:oMath xmlns:m="http://schemas.openxmlformats.org/officeDocument/2006/math">
                    <m:r>
                      <a:rPr lang="fr-FR" sz="1800" i="1" smtClean="0">
                        <a:latin typeface="Cambria Math" panose="02040503050406030204" pitchFamily="18" charset="0"/>
                        <a:ea typeface="Cambria Math" panose="02040503050406030204" pitchFamily="18" charset="0"/>
                      </a:rPr>
                      <m:t>→</m:t>
                    </m:r>
                  </m:oMath>
                </a14:m>
                <a:r>
                  <a:rPr lang="fr-FR" sz="1800" dirty="0" smtClean="0"/>
                  <a:t>symétrie brisée)</a:t>
                </a:r>
              </a:p>
              <a:p>
                <a:r>
                  <a:rPr lang="fr-FR" sz="1800" dirty="0" smtClean="0"/>
                  <a:t>Deux doublets de </a:t>
                </a:r>
                <a:r>
                  <a:rPr lang="fr-FR" sz="1800" dirty="0" err="1" smtClean="0"/>
                  <a:t>Higgs</a:t>
                </a:r>
                <a:r>
                  <a:rPr lang="fr-FR" sz="1800" dirty="0" smtClean="0"/>
                  <a:t> pour donner masse à toutes les particules </a:t>
                </a:r>
                <a14:m>
                  <m:oMath xmlns:m="http://schemas.openxmlformats.org/officeDocument/2006/math">
                    <m:sSub>
                      <m:sSubPr>
                        <m:ctrlPr>
                          <a:rPr lang="fr-FR" sz="1800" i="1" smtClean="0">
                            <a:latin typeface="Cambria Math" panose="02040503050406030204" pitchFamily="18" charset="0"/>
                          </a:rPr>
                        </m:ctrlPr>
                      </m:sSubPr>
                      <m:e>
                        <m:r>
                          <a:rPr lang="es-ES" sz="1800" b="0" i="1" smtClean="0">
                            <a:latin typeface="Cambria Math" panose="02040503050406030204" pitchFamily="18" charset="0"/>
                          </a:rPr>
                          <m:t>𝐻</m:t>
                        </m:r>
                      </m:e>
                      <m:sub>
                        <m:r>
                          <a:rPr lang="es-ES" sz="1800" b="0" i="1" smtClean="0">
                            <a:latin typeface="Cambria Math" panose="02040503050406030204" pitchFamily="18" charset="0"/>
                          </a:rPr>
                          <m:t>𝑢</m:t>
                        </m:r>
                      </m:sub>
                    </m:sSub>
                    <m:r>
                      <a:rPr lang="es-ES" sz="1800" b="0" i="1" smtClean="0">
                        <a:latin typeface="Cambria Math" panose="02040503050406030204" pitchFamily="18" charset="0"/>
                      </a:rPr>
                      <m:t>,</m:t>
                    </m:r>
                    <m:sSub>
                      <m:sSubPr>
                        <m:ctrlPr>
                          <a:rPr lang="es-ES" sz="1800" b="0" i="1" smtClean="0">
                            <a:latin typeface="Cambria Math" panose="02040503050406030204" pitchFamily="18" charset="0"/>
                          </a:rPr>
                        </m:ctrlPr>
                      </m:sSubPr>
                      <m:e>
                        <m:r>
                          <a:rPr lang="es-ES" sz="1800" b="0" i="1" smtClean="0">
                            <a:latin typeface="Cambria Math" panose="02040503050406030204" pitchFamily="18" charset="0"/>
                          </a:rPr>
                          <m:t>𝐻</m:t>
                        </m:r>
                      </m:e>
                      <m:sub>
                        <m:r>
                          <a:rPr lang="es-ES" sz="1800" b="0" i="1" smtClean="0">
                            <a:latin typeface="Cambria Math" panose="02040503050406030204" pitchFamily="18" charset="0"/>
                          </a:rPr>
                          <m:t>𝑑</m:t>
                        </m:r>
                      </m:sub>
                    </m:sSub>
                  </m:oMath>
                </a14:m>
                <a:r>
                  <a:rPr lang="fr-FR" sz="1800" dirty="0" smtClean="0"/>
                  <a:t> qui nous donnent </a:t>
                </a:r>
                <a:r>
                  <a:rPr lang="fr-FR" sz="1800" dirty="0" smtClean="0"/>
                  <a:t>5 états de masse </a:t>
                </a:r>
                <a:r>
                  <a:rPr lang="fr-FR" sz="1800" dirty="0" smtClean="0"/>
                  <a:t>bosons de </a:t>
                </a:r>
                <a:r>
                  <a:rPr lang="fr-FR" sz="1800" dirty="0" err="1" smtClean="0"/>
                  <a:t>Higgs</a:t>
                </a:r>
                <a:r>
                  <a:rPr lang="fr-FR" sz="1800" dirty="0" smtClean="0"/>
                  <a:t> (3 neutres et 2 chargées)</a:t>
                </a:r>
              </a:p>
              <a:p>
                <a:pPr marL="0" indent="0">
                  <a:buNone/>
                </a:pPr>
                <a:r>
                  <a:rPr lang="fr-FR" sz="1800" b="1" dirty="0" err="1" smtClean="0"/>
                  <a:t>Next</a:t>
                </a:r>
                <a:r>
                  <a:rPr lang="fr-FR" sz="1800" b="1" dirty="0"/>
                  <a:t> </a:t>
                </a:r>
                <a:r>
                  <a:rPr lang="fr-FR" sz="1800" b="1" dirty="0" smtClean="0"/>
                  <a:t>to Minimal </a:t>
                </a:r>
                <a:r>
                  <a:rPr lang="fr-FR" sz="1800" b="1" dirty="0" err="1" smtClean="0"/>
                  <a:t>Supersymmetric</a:t>
                </a:r>
                <a:r>
                  <a:rPr lang="fr-FR" sz="1800" b="1" dirty="0" smtClean="0"/>
                  <a:t> Standard Model(NMSSM)</a:t>
                </a:r>
              </a:p>
              <a:p>
                <a:r>
                  <a:rPr lang="fr-FR" sz="1800" dirty="0" smtClean="0"/>
                  <a:t>On champ </a:t>
                </a:r>
                <a:r>
                  <a:rPr lang="fr-FR" sz="1800" dirty="0" smtClean="0"/>
                  <a:t>de </a:t>
                </a:r>
                <a:r>
                  <a:rPr lang="fr-FR" sz="1800" dirty="0" err="1" smtClean="0"/>
                  <a:t>Higgs</a:t>
                </a:r>
                <a:r>
                  <a:rPr lang="fr-FR" sz="1800" dirty="0" smtClean="0"/>
                  <a:t> singlet </a:t>
                </a:r>
                <a14:m>
                  <m:oMath xmlns:m="http://schemas.openxmlformats.org/officeDocument/2006/math">
                    <m:r>
                      <a:rPr lang="es-ES" sz="1800" b="0" i="1" smtClean="0">
                        <a:latin typeface="Cambria Math" panose="02040503050406030204" pitchFamily="18" charset="0"/>
                      </a:rPr>
                      <m:t>𝑆</m:t>
                    </m:r>
                  </m:oMath>
                </a14:m>
                <a:r>
                  <a:rPr lang="fr-FR" sz="1800" dirty="0" smtClean="0"/>
                  <a:t> </a:t>
                </a:r>
                <a:r>
                  <a:rPr lang="fr-FR" sz="1800" dirty="0" smtClean="0"/>
                  <a:t>est </a:t>
                </a:r>
                <a:r>
                  <a:rPr lang="fr-FR" sz="1800" dirty="0" smtClean="0"/>
                  <a:t>ajouté. La phénoménologie des bosons de </a:t>
                </a:r>
                <a:r>
                  <a:rPr lang="fr-FR" sz="1800" dirty="0" err="1" smtClean="0"/>
                  <a:t>Higgs</a:t>
                </a:r>
                <a:r>
                  <a:rPr lang="fr-FR" sz="1800" dirty="0" smtClean="0"/>
                  <a:t> change: 7 bosons de </a:t>
                </a:r>
                <a:r>
                  <a:rPr lang="fr-FR" sz="1800" dirty="0" err="1" smtClean="0"/>
                  <a:t>Higgs</a:t>
                </a:r>
                <a:r>
                  <a:rPr lang="fr-FR" sz="1800" dirty="0" smtClean="0"/>
                  <a:t> (</a:t>
                </a:r>
                <a:r>
                  <a:rPr lang="fr-FR" sz="1800" u="sng" dirty="0" smtClean="0"/>
                  <a:t>5 neutres </a:t>
                </a:r>
                <a:r>
                  <a:rPr lang="fr-FR" sz="1800" dirty="0" smtClean="0"/>
                  <a:t>et 2 chargés).</a:t>
                </a:r>
              </a:p>
              <a:p>
                <a:r>
                  <a:rPr lang="fr-FR" sz="1800" dirty="0" smtClean="0"/>
                  <a:t>En </a:t>
                </a:r>
                <a:r>
                  <a:rPr lang="fr-FR" sz="1800" dirty="0"/>
                  <a:t>2014 </a:t>
                </a:r>
                <a:r>
                  <a:rPr lang="fr-FR" sz="1800" dirty="0" err="1"/>
                  <a:t>S.F.King</a:t>
                </a:r>
                <a:r>
                  <a:rPr lang="fr-FR" sz="1800" dirty="0"/>
                  <a:t>, </a:t>
                </a:r>
                <a:r>
                  <a:rPr lang="fr-FR" sz="1800" dirty="0" err="1"/>
                  <a:t>M.Muhlleitner</a:t>
                </a:r>
                <a:r>
                  <a:rPr lang="fr-FR" sz="1800" dirty="0"/>
                  <a:t>, R. </a:t>
                </a:r>
                <a:r>
                  <a:rPr lang="fr-FR" sz="1800" dirty="0" err="1"/>
                  <a:t>Nevzorov</a:t>
                </a:r>
                <a:r>
                  <a:rPr lang="fr-FR" sz="1800" dirty="0"/>
                  <a:t> et K. </a:t>
                </a:r>
                <a:r>
                  <a:rPr lang="fr-FR" sz="1800" dirty="0" err="1"/>
                  <a:t>Walz</a:t>
                </a:r>
                <a:r>
                  <a:rPr lang="fr-FR" sz="1800" dirty="0"/>
                  <a:t> </a:t>
                </a:r>
                <a:r>
                  <a:rPr lang="fr-FR" sz="1800" dirty="0" smtClean="0"/>
                  <a:t>et autres ont </a:t>
                </a:r>
                <a:r>
                  <a:rPr lang="fr-FR" sz="1800" dirty="0"/>
                  <a:t>proposé plusieurs scenarios de réalisation du </a:t>
                </a:r>
                <a:r>
                  <a:rPr lang="fr-FR" sz="1800" dirty="0" smtClean="0"/>
                  <a:t>NMSSM.</a:t>
                </a:r>
              </a:p>
              <a:p>
                <a:endParaRPr lang="fr-FR" sz="1800" dirty="0" smtClean="0"/>
              </a:p>
              <a:p>
                <a:endParaRPr lang="es-ES" sz="1800" dirty="0" smtClean="0"/>
              </a:p>
            </p:txBody>
          </p:sp>
        </mc:Choice>
        <mc:Fallback>
          <p:sp>
            <p:nvSpPr>
              <p:cNvPr id="3" name="Marcador de contenido 2"/>
              <p:cNvSpPr>
                <a:spLocks noGrp="1" noRot="1" noChangeAspect="1" noMove="1" noResize="1" noEditPoints="1" noAdjustHandles="1" noChangeArrowheads="1" noChangeShapeType="1" noTextEdit="1"/>
              </p:cNvSpPr>
              <p:nvPr>
                <p:ph sz="quarter" idx="1"/>
              </p:nvPr>
            </p:nvSpPr>
            <p:spPr>
              <a:blipFill rotWithShape="0">
                <a:blip r:embed="rId3"/>
                <a:stretch>
                  <a:fillRect l="-673" t="-814"/>
                </a:stretch>
              </a:blipFill>
            </p:spPr>
            <p:txBody>
              <a:bodyPr/>
              <a:lstStyle/>
              <a:p>
                <a:r>
                  <a:rPr lang="es-ES">
                    <a:noFill/>
                  </a:rPr>
                  <a:t> </a:t>
                </a:r>
              </a:p>
            </p:txBody>
          </p:sp>
        </mc:Fallback>
      </mc:AlternateContent>
      <p:sp>
        <p:nvSpPr>
          <p:cNvPr id="4" name="Marcador de número de diapositiva 3"/>
          <p:cNvSpPr>
            <a:spLocks noGrp="1"/>
          </p:cNvSpPr>
          <p:nvPr>
            <p:ph type="sldNum" sz="quarter" idx="12"/>
          </p:nvPr>
        </p:nvSpPr>
        <p:spPr/>
        <p:txBody>
          <a:bodyPr>
            <a:normAutofit fontScale="85000" lnSpcReduction="20000"/>
          </a:bodyPr>
          <a:lstStyle/>
          <a:p>
            <a:fld id="{1AD93096-5B34-4342-9326-69289CEAE4C2}" type="slidenum">
              <a:rPr lang="en-US" smtClean="0"/>
              <a:pPr/>
              <a:t>3</a:t>
            </a:fld>
            <a:endParaRPr lang="en-US" dirty="0">
              <a:solidFill>
                <a:srgbClr val="FFFFF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defTabSz="914400">
              <a:spcBef>
                <a:spcPts val="0"/>
              </a:spcBef>
              <a:buNone/>
            </a:pPr>
            <a:r>
              <a:rPr lang="es-ES_tradnl" sz="3600" b="0" i="0" noProof="1" smtClean="0">
                <a:solidFill>
                  <a:srgbClr val="444D26"/>
                </a:solidFill>
                <a:latin typeface="Tw Cen MT"/>
                <a:ea typeface="+mj-ea"/>
                <a:cs typeface="+mj-cs"/>
              </a:rPr>
              <a:t>Benchmark Point 1488 (BP7_P1)</a:t>
            </a:r>
            <a:endParaRPr lang="es-ES_tradnl" sz="3600" b="0" i="0" noProof="1">
              <a:solidFill>
                <a:srgbClr val="444D26"/>
              </a:solidFill>
              <a:latin typeface="Tw Cen MT"/>
              <a:ea typeface="+mj-ea"/>
              <a:cs typeface="+mj-cs"/>
            </a:endParaRPr>
          </a:p>
        </p:txBody>
      </p:sp>
      <mc:AlternateContent xmlns:mc="http://schemas.openxmlformats.org/markup-compatibility/2006" xmlns:a14="http://schemas.microsoft.com/office/drawing/2010/main">
        <mc:Choice Requires="a14">
          <p:graphicFrame>
            <p:nvGraphicFramePr>
              <p:cNvPr id="4" name="Marcador de contenido 3"/>
              <p:cNvGraphicFramePr>
                <a:graphicFrameLocks noGrp="1"/>
              </p:cNvGraphicFramePr>
              <p:nvPr>
                <p:ph sz="quarter" idx="1"/>
                <p:extLst>
                  <p:ext uri="{D42A27DB-BD31-4B8C-83A1-F6EECF244321}">
                    <p14:modId xmlns:p14="http://schemas.microsoft.com/office/powerpoint/2010/main" val="1280309919"/>
                  </p:ext>
                </p:extLst>
              </p:nvPr>
            </p:nvGraphicFramePr>
            <p:xfrm>
              <a:off x="646589" y="1628799"/>
              <a:ext cx="7885853" cy="4815451"/>
            </p:xfrm>
            <a:graphic>
              <a:graphicData uri="http://schemas.openxmlformats.org/drawingml/2006/table">
                <a:tbl>
                  <a:tblPr firstRow="1" firstCol="1" bandRow="1">
                    <a:tableStyleId>{5C22544A-7EE6-4342-B048-85BDC9FD1C3A}</a:tableStyleId>
                  </a:tblPr>
                  <a:tblGrid>
                    <a:gridCol w="2748700"/>
                    <a:gridCol w="2748700"/>
                    <a:gridCol w="2388453"/>
                  </a:tblGrid>
                  <a:tr h="432049">
                    <a:tc>
                      <a:txBody>
                        <a:bodyPr/>
                        <a:lstStyle/>
                        <a:p>
                          <a:pPr algn="just">
                            <a:spcBef>
                              <a:spcPts val="200"/>
                            </a:spcBef>
                            <a:spcAft>
                              <a:spcPts val="0"/>
                            </a:spcAft>
                          </a:pPr>
                          <a:r>
                            <a:rPr lang="fr-FR" sz="1400" dirty="0">
                              <a:effectLst/>
                            </a:rPr>
                            <a:t>Spectre des masses</a:t>
                          </a:r>
                          <a:endParaRPr lang="es-ES" sz="14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gridSpan="2">
                      <a:txBody>
                        <a:bodyPr/>
                        <a:lstStyle/>
                        <a:p>
                          <a:pPr algn="just">
                            <a:spcBef>
                              <a:spcPts val="200"/>
                            </a:spcBef>
                            <a:spcAft>
                              <a:spcPts val="0"/>
                            </a:spcAft>
                          </a:pPr>
                          <a14:m>
                            <m:oMathPara xmlns:m="http://schemas.openxmlformats.org/officeDocument/2006/math">
                              <m:oMathParaPr>
                                <m:jc m:val="centerGroup"/>
                              </m:oMathParaPr>
                              <m:oMath xmlns:m="http://schemas.openxmlformats.org/officeDocument/2006/math">
                                <m:r>
                                  <a:rPr lang="fr-FR" sz="1400">
                                    <a:effectLst/>
                                    <a:latin typeface="Cambria Math" panose="02040503050406030204" pitchFamily="18" charset="0"/>
                                  </a:rPr>
                                  <m:t>𝑀</m:t>
                                </m:r>
                                <m:d>
                                  <m:dPr>
                                    <m:ctrlPr>
                                      <a:rPr lang="es-ES" sz="1400" i="1">
                                        <a:effectLst/>
                                        <a:latin typeface="Cambria Math" panose="02040503050406030204" pitchFamily="18" charset="0"/>
                                      </a:rPr>
                                    </m:ctrlPr>
                                  </m:dPr>
                                  <m:e>
                                    <m:sSub>
                                      <m:sSubPr>
                                        <m:ctrlPr>
                                          <a:rPr lang="es-ES" sz="1400" i="1">
                                            <a:effectLst/>
                                            <a:latin typeface="Cambria Math" panose="02040503050406030204" pitchFamily="18" charset="0"/>
                                          </a:rPr>
                                        </m:ctrlPr>
                                      </m:sSubPr>
                                      <m:e>
                                        <m:r>
                                          <a:rPr lang="fr-FR" sz="1400">
                                            <a:effectLst/>
                                            <a:latin typeface="Cambria Math" panose="02040503050406030204" pitchFamily="18" charset="0"/>
                                          </a:rPr>
                                          <m:t>𝑯</m:t>
                                        </m:r>
                                      </m:e>
                                      <m:sub>
                                        <m:r>
                                          <a:rPr lang="fr-FR" sz="1400">
                                            <a:effectLst/>
                                            <a:latin typeface="Cambria Math" panose="02040503050406030204" pitchFamily="18" charset="0"/>
                                          </a:rPr>
                                          <m:t>𝟏</m:t>
                                        </m:r>
                                      </m:sub>
                                    </m:sSub>
                                  </m:e>
                                </m:d>
                                <m:r>
                                  <a:rPr lang="fr-FR" sz="1400">
                                    <a:effectLst/>
                                    <a:latin typeface="Cambria Math" panose="02040503050406030204" pitchFamily="18" charset="0"/>
                                  </a:rPr>
                                  <m:t>=95.6 </m:t>
                                </m:r>
                                <m:r>
                                  <a:rPr lang="fr-FR" sz="1400">
                                    <a:effectLst/>
                                    <a:latin typeface="Cambria Math" panose="02040503050406030204" pitchFamily="18" charset="0"/>
                                  </a:rPr>
                                  <m:t>𝐺𝑒𝑉</m:t>
                                </m:r>
                                <m:r>
                                  <a:rPr lang="fr-FR" sz="1400">
                                    <a:effectLst/>
                                    <a:latin typeface="Cambria Math" panose="02040503050406030204" pitchFamily="18" charset="0"/>
                                  </a:rPr>
                                  <m:t>    </m:t>
                                </m:r>
                                <m:r>
                                  <a:rPr lang="fr-FR" sz="1400">
                                    <a:effectLst/>
                                    <a:latin typeface="Cambria Math" panose="02040503050406030204" pitchFamily="18" charset="0"/>
                                  </a:rPr>
                                  <m:t>𝑀</m:t>
                                </m:r>
                                <m:d>
                                  <m:dPr>
                                    <m:ctrlPr>
                                      <a:rPr lang="es-ES" sz="1400" i="1">
                                        <a:effectLst/>
                                        <a:latin typeface="Cambria Math" panose="02040503050406030204" pitchFamily="18" charset="0"/>
                                      </a:rPr>
                                    </m:ctrlPr>
                                  </m:dPr>
                                  <m:e>
                                    <m:sSub>
                                      <m:sSubPr>
                                        <m:ctrlPr>
                                          <a:rPr lang="es-ES" sz="1400" i="1">
                                            <a:effectLst/>
                                            <a:latin typeface="Cambria Math" panose="02040503050406030204" pitchFamily="18" charset="0"/>
                                          </a:rPr>
                                        </m:ctrlPr>
                                      </m:sSubPr>
                                      <m:e>
                                        <m:r>
                                          <a:rPr lang="fr-FR" sz="1400">
                                            <a:effectLst/>
                                            <a:latin typeface="Cambria Math" panose="02040503050406030204" pitchFamily="18" charset="0"/>
                                          </a:rPr>
                                          <m:t>𝑯</m:t>
                                        </m:r>
                                      </m:e>
                                      <m:sub>
                                        <m:r>
                                          <a:rPr lang="fr-FR" sz="1400">
                                            <a:effectLst/>
                                            <a:latin typeface="Cambria Math" panose="02040503050406030204" pitchFamily="18" charset="0"/>
                                          </a:rPr>
                                          <m:t>𝟐</m:t>
                                        </m:r>
                                      </m:sub>
                                    </m:sSub>
                                  </m:e>
                                </m:d>
                                <m:r>
                                  <a:rPr lang="fr-FR" sz="1400">
                                    <a:effectLst/>
                                    <a:latin typeface="Cambria Math" panose="02040503050406030204" pitchFamily="18" charset="0"/>
                                  </a:rPr>
                                  <m:t>=124.4 </m:t>
                                </m:r>
                                <m:r>
                                  <a:rPr lang="fr-FR" sz="1400">
                                    <a:effectLst/>
                                    <a:latin typeface="Cambria Math" panose="02040503050406030204" pitchFamily="18" charset="0"/>
                                  </a:rPr>
                                  <m:t>𝐺𝑒𝑉</m:t>
                                </m:r>
                                <m:r>
                                  <a:rPr lang="fr-FR" sz="1400">
                                    <a:effectLst/>
                                    <a:latin typeface="Cambria Math" panose="02040503050406030204" pitchFamily="18" charset="0"/>
                                  </a:rPr>
                                  <m:t> (</m:t>
                                </m:r>
                                <m:r>
                                  <a:rPr lang="fr-FR" sz="1400">
                                    <a:effectLst/>
                                    <a:latin typeface="Cambria Math" panose="02040503050406030204" pitchFamily="18" charset="0"/>
                                  </a:rPr>
                                  <m:t>𝑀𝑆</m:t>
                                </m:r>
                                <m:r>
                                  <a:rPr lang="fr-FR" sz="1400">
                                    <a:effectLst/>
                                    <a:latin typeface="Cambria Math" panose="02040503050406030204" pitchFamily="18" charset="0"/>
                                  </a:rPr>
                                  <m:t>−</m:t>
                                </m:r>
                                <m:r>
                                  <a:rPr lang="fr-FR" sz="1400">
                                    <a:effectLst/>
                                    <a:latin typeface="Cambria Math" panose="02040503050406030204" pitchFamily="18" charset="0"/>
                                  </a:rPr>
                                  <m:t>𝑙𝑖𝑘𝑒</m:t>
                                </m:r>
                                <m:r>
                                  <a:rPr lang="fr-FR" sz="1400">
                                    <a:effectLst/>
                                    <a:latin typeface="Cambria Math" panose="02040503050406030204" pitchFamily="18" charset="0"/>
                                  </a:rPr>
                                  <m:t>)</m:t>
                                </m:r>
                              </m:oMath>
                            </m:oMathPara>
                          </a14:m>
                          <a:endParaRPr lang="es-ES" sz="1400" dirty="0">
                            <a:effectLst/>
                          </a:endParaRPr>
                        </a:p>
                        <a:p>
                          <a:pPr algn="just">
                            <a:spcBef>
                              <a:spcPts val="200"/>
                            </a:spcBef>
                            <a:spcAft>
                              <a:spcPts val="0"/>
                            </a:spcAft>
                          </a:pPr>
                          <a14:m>
                            <m:oMathPara xmlns:m="http://schemas.openxmlformats.org/officeDocument/2006/math">
                              <m:oMathParaPr>
                                <m:jc m:val="centerGroup"/>
                              </m:oMathParaPr>
                              <m:oMath xmlns:m="http://schemas.openxmlformats.org/officeDocument/2006/math">
                                <m:r>
                                  <a:rPr lang="fr-FR" sz="1400">
                                    <a:effectLst/>
                                    <a:latin typeface="Cambria Math" panose="02040503050406030204" pitchFamily="18" charset="0"/>
                                  </a:rPr>
                                  <m:t>𝑀</m:t>
                                </m:r>
                                <m:d>
                                  <m:dPr>
                                    <m:ctrlPr>
                                      <a:rPr lang="es-ES" sz="1400" i="1">
                                        <a:effectLst/>
                                        <a:latin typeface="Cambria Math" panose="02040503050406030204" pitchFamily="18" charset="0"/>
                                      </a:rPr>
                                    </m:ctrlPr>
                                  </m:dPr>
                                  <m:e>
                                    <m:sSub>
                                      <m:sSubPr>
                                        <m:ctrlPr>
                                          <a:rPr lang="es-ES" sz="1400" i="1">
                                            <a:effectLst/>
                                            <a:latin typeface="Cambria Math" panose="02040503050406030204" pitchFamily="18" charset="0"/>
                                          </a:rPr>
                                        </m:ctrlPr>
                                      </m:sSubPr>
                                      <m:e>
                                        <m:r>
                                          <a:rPr lang="fr-FR" sz="1400">
                                            <a:effectLst/>
                                            <a:latin typeface="Cambria Math" panose="02040503050406030204" pitchFamily="18" charset="0"/>
                                          </a:rPr>
                                          <m:t>𝑯</m:t>
                                        </m:r>
                                      </m:e>
                                      <m:sub>
                                        <m:r>
                                          <a:rPr lang="fr-FR" sz="1400">
                                            <a:effectLst/>
                                            <a:latin typeface="Cambria Math" panose="02040503050406030204" pitchFamily="18" charset="0"/>
                                          </a:rPr>
                                          <m:t>𝟑</m:t>
                                        </m:r>
                                      </m:sub>
                                    </m:sSub>
                                  </m:e>
                                </m:d>
                                <m:r>
                                  <a:rPr lang="fr-FR" sz="1400">
                                    <a:effectLst/>
                                    <a:latin typeface="Cambria Math" panose="02040503050406030204" pitchFamily="18" charset="0"/>
                                  </a:rPr>
                                  <m:t>=299 </m:t>
                                </m:r>
                                <m:r>
                                  <a:rPr lang="fr-FR" sz="1400">
                                    <a:effectLst/>
                                    <a:latin typeface="Cambria Math" panose="02040503050406030204" pitchFamily="18" charset="0"/>
                                  </a:rPr>
                                  <m:t>𝐺𝑒𝑉</m:t>
                                </m:r>
                                <m:r>
                                  <a:rPr lang="fr-FR" sz="1400">
                                    <a:effectLst/>
                                    <a:latin typeface="Cambria Math" panose="02040503050406030204" pitchFamily="18" charset="0"/>
                                  </a:rPr>
                                  <m:t>        </m:t>
                                </m:r>
                                <m:r>
                                  <a:rPr lang="fr-FR" sz="1400">
                                    <a:effectLst/>
                                    <a:latin typeface="Cambria Math" panose="02040503050406030204" pitchFamily="18" charset="0"/>
                                  </a:rPr>
                                  <m:t>𝑀</m:t>
                                </m:r>
                                <m:d>
                                  <m:dPr>
                                    <m:ctrlPr>
                                      <a:rPr lang="es-ES" sz="1400" i="1">
                                        <a:effectLst/>
                                        <a:latin typeface="Cambria Math" panose="02040503050406030204" pitchFamily="18" charset="0"/>
                                      </a:rPr>
                                    </m:ctrlPr>
                                  </m:dPr>
                                  <m:e>
                                    <m:sSub>
                                      <m:sSubPr>
                                        <m:ctrlPr>
                                          <a:rPr lang="es-ES" sz="1400" i="1">
                                            <a:effectLst/>
                                            <a:latin typeface="Cambria Math" panose="02040503050406030204" pitchFamily="18" charset="0"/>
                                          </a:rPr>
                                        </m:ctrlPr>
                                      </m:sSubPr>
                                      <m:e>
                                        <m:r>
                                          <a:rPr lang="fr-FR" sz="1400">
                                            <a:effectLst/>
                                            <a:latin typeface="Cambria Math" panose="02040503050406030204" pitchFamily="18" charset="0"/>
                                          </a:rPr>
                                          <m:t>𝑨</m:t>
                                        </m:r>
                                      </m:e>
                                      <m:sub>
                                        <m:r>
                                          <a:rPr lang="fr-FR" sz="1400">
                                            <a:effectLst/>
                                            <a:latin typeface="Cambria Math" panose="02040503050406030204" pitchFamily="18" charset="0"/>
                                          </a:rPr>
                                          <m:t>𝟏</m:t>
                                        </m:r>
                                      </m:sub>
                                    </m:sSub>
                                  </m:e>
                                </m:d>
                                <m:r>
                                  <a:rPr lang="fr-FR" sz="1400">
                                    <a:effectLst/>
                                    <a:latin typeface="Cambria Math" panose="02040503050406030204" pitchFamily="18" charset="0"/>
                                  </a:rPr>
                                  <m:t>=108 </m:t>
                                </m:r>
                                <m:r>
                                  <a:rPr lang="fr-FR" sz="1400">
                                    <a:effectLst/>
                                    <a:latin typeface="Cambria Math" panose="02040503050406030204" pitchFamily="18" charset="0"/>
                                  </a:rPr>
                                  <m:t>𝐺𝑒𝑉</m:t>
                                </m:r>
                                <m:r>
                                  <a:rPr lang="fr-FR" sz="1400">
                                    <a:effectLst/>
                                    <a:latin typeface="Cambria Math" panose="02040503050406030204" pitchFamily="18" charset="0"/>
                                  </a:rPr>
                                  <m:t>       </m:t>
                                </m:r>
                                <m:r>
                                  <a:rPr lang="fr-FR" sz="1400">
                                    <a:effectLst/>
                                    <a:latin typeface="Cambria Math" panose="02040503050406030204" pitchFamily="18" charset="0"/>
                                  </a:rPr>
                                  <m:t>𝑀</m:t>
                                </m:r>
                                <m:d>
                                  <m:dPr>
                                    <m:ctrlPr>
                                      <a:rPr lang="es-ES" sz="1400" i="1">
                                        <a:effectLst/>
                                        <a:latin typeface="Cambria Math" panose="02040503050406030204" pitchFamily="18" charset="0"/>
                                      </a:rPr>
                                    </m:ctrlPr>
                                  </m:dPr>
                                  <m:e>
                                    <m:sSub>
                                      <m:sSubPr>
                                        <m:ctrlPr>
                                          <a:rPr lang="es-ES" sz="1400" i="1">
                                            <a:effectLst/>
                                            <a:latin typeface="Cambria Math" panose="02040503050406030204" pitchFamily="18" charset="0"/>
                                          </a:rPr>
                                        </m:ctrlPr>
                                      </m:sSubPr>
                                      <m:e>
                                        <m:r>
                                          <a:rPr lang="fr-FR" sz="1400">
                                            <a:effectLst/>
                                            <a:latin typeface="Cambria Math" panose="02040503050406030204" pitchFamily="18" charset="0"/>
                                          </a:rPr>
                                          <m:t>𝑨</m:t>
                                        </m:r>
                                      </m:e>
                                      <m:sub>
                                        <m:r>
                                          <a:rPr lang="fr-FR" sz="1400">
                                            <a:effectLst/>
                                            <a:latin typeface="Cambria Math" panose="02040503050406030204" pitchFamily="18" charset="0"/>
                                          </a:rPr>
                                          <m:t>𝟐</m:t>
                                        </m:r>
                                      </m:sub>
                                    </m:sSub>
                                  </m:e>
                                </m:d>
                                <m:r>
                                  <a:rPr lang="fr-FR" sz="1400">
                                    <a:effectLst/>
                                    <a:latin typeface="Cambria Math" panose="02040503050406030204" pitchFamily="18" charset="0"/>
                                  </a:rPr>
                                  <m:t>=298 </m:t>
                                </m:r>
                                <m:r>
                                  <a:rPr lang="fr-FR" sz="1400">
                                    <a:effectLst/>
                                    <a:latin typeface="Cambria Math" panose="02040503050406030204" pitchFamily="18" charset="0"/>
                                  </a:rPr>
                                  <m:t>𝐺𝑒𝑉</m:t>
                                </m:r>
                              </m:oMath>
                            </m:oMathPara>
                          </a14:m>
                          <a:endParaRPr lang="es-ES" sz="14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hMerge="1">
                      <a:txBody>
                        <a:bodyPr/>
                        <a:lstStyle/>
                        <a:p>
                          <a:endParaRPr lang="es-ES"/>
                        </a:p>
                      </a:txBody>
                      <a:tcPr/>
                    </a:tc>
                  </a:tr>
                  <a:tr h="194161">
                    <a:tc>
                      <a:txBody>
                        <a:bodyPr/>
                        <a:lstStyle/>
                        <a:p>
                          <a:pPr algn="just">
                            <a:spcBef>
                              <a:spcPts val="200"/>
                            </a:spcBef>
                            <a:spcAft>
                              <a:spcPts val="0"/>
                            </a:spcAft>
                          </a:pPr>
                          <a:r>
                            <a:rPr lang="fr-FR" sz="1400">
                              <a:effectLst/>
                            </a:rPr>
                            <a:t>Signature/Rates</a:t>
                          </a:r>
                          <a:endParaRPr lang="es-ES" sz="14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gridSpan="2">
                      <a:txBody>
                        <a:bodyPr/>
                        <a:lstStyle/>
                        <a:p>
                          <a:pPr algn="r">
                            <a:spcBef>
                              <a:spcPts val="200"/>
                            </a:spcBef>
                            <a:spcAft>
                              <a:spcPts val="0"/>
                            </a:spcAft>
                          </a:pPr>
                          <a14:m>
                            <m:oMathPara xmlns:m="http://schemas.openxmlformats.org/officeDocument/2006/math">
                              <m:oMathParaPr>
                                <m:jc m:val="right"/>
                              </m:oMathParaPr>
                              <m:oMath xmlns:m="http://schemas.openxmlformats.org/officeDocument/2006/math">
                                <m:r>
                                  <m:rPr>
                                    <m:sty m:val="p"/>
                                  </m:rPr>
                                  <a:rPr lang="fr-FR" sz="1200" smtClean="0">
                                    <a:effectLst/>
                                    <a:latin typeface="Cambria Math" panose="02040503050406030204" pitchFamily="18" charset="0"/>
                                  </a:rPr>
                                  <m:t>Cross</m:t>
                                </m:r>
                                <m:r>
                                  <a:rPr lang="fr-FR" sz="1200" smtClean="0">
                                    <a:effectLst/>
                                    <a:latin typeface="Cambria Math" panose="02040503050406030204" pitchFamily="18" charset="0"/>
                                  </a:rPr>
                                  <m:t> </m:t>
                                </m:r>
                                <m:r>
                                  <m:rPr>
                                    <m:sty m:val="p"/>
                                  </m:rPr>
                                  <a:rPr lang="fr-FR" sz="1200" smtClean="0">
                                    <a:effectLst/>
                                    <a:latin typeface="Cambria Math" panose="02040503050406030204" pitchFamily="18" charset="0"/>
                                  </a:rPr>
                                  <m:t>section</m:t>
                                </m:r>
                                <m:r>
                                  <a:rPr lang="fr-FR" sz="1200" smtClean="0">
                                    <a:effectLst/>
                                    <a:latin typeface="Cambria Math" panose="02040503050406030204" pitchFamily="18" charset="0"/>
                                  </a:rPr>
                                  <m:t>×</m:t>
                                </m:r>
                                <m:r>
                                  <m:rPr>
                                    <m:sty m:val="p"/>
                                  </m:rPr>
                                  <a:rPr lang="fr-FR" sz="1200" smtClean="0">
                                    <a:effectLst/>
                                    <a:latin typeface="Cambria Math" panose="02040503050406030204" pitchFamily="18" charset="0"/>
                                  </a:rPr>
                                  <m:t>Rapport</m:t>
                                </m:r>
                                <m:r>
                                  <a:rPr lang="fr-FR" sz="1200" smtClean="0">
                                    <a:effectLst/>
                                    <a:latin typeface="Cambria Math" panose="02040503050406030204" pitchFamily="18" charset="0"/>
                                  </a:rPr>
                                  <m:t> </m:t>
                                </m:r>
                                <m:sSup>
                                  <m:sSupPr>
                                    <m:ctrlPr>
                                      <a:rPr lang="es-ES" sz="1200" b="0" i="1" smtClean="0">
                                        <a:effectLst/>
                                        <a:latin typeface="Cambria Math" panose="02040503050406030204" pitchFamily="18" charset="0"/>
                                      </a:rPr>
                                    </m:ctrlPr>
                                  </m:sSupPr>
                                  <m:e>
                                    <m:r>
                                      <m:rPr>
                                        <m:sty m:val="p"/>
                                      </m:rPr>
                                      <a:rPr lang="fr-FR" sz="1200" smtClean="0">
                                        <a:effectLst/>
                                        <a:latin typeface="Cambria Math" panose="02040503050406030204" pitchFamily="18" charset="0"/>
                                      </a:rPr>
                                      <m:t>d</m:t>
                                    </m:r>
                                  </m:e>
                                  <m:sup>
                                    <m:r>
                                      <a:rPr lang="es-ES" sz="1200" b="0" i="0" smtClean="0">
                                        <a:effectLst/>
                                        <a:latin typeface="Cambria Math" panose="02040503050406030204" pitchFamily="18" charset="0"/>
                                      </a:rPr>
                                      <m:t>′</m:t>
                                    </m:r>
                                  </m:sup>
                                </m:sSup>
                                <m:r>
                                  <m:rPr>
                                    <m:sty m:val="p"/>
                                  </m:rPr>
                                  <a:rPr lang="es-ES" sz="1200" b="0" i="0" smtClean="0">
                                    <a:effectLst/>
                                    <a:latin typeface="Cambria Math" panose="02040503050406030204" pitchFamily="18" charset="0"/>
                                  </a:rPr>
                                  <m:t>em</m:t>
                                </m:r>
                                <m:r>
                                  <m:rPr>
                                    <m:sty m:val="p"/>
                                  </m:rPr>
                                  <a:rPr lang="fr-FR" sz="1200">
                                    <a:effectLst/>
                                    <a:latin typeface="Cambria Math" panose="02040503050406030204" pitchFamily="18" charset="0"/>
                                  </a:rPr>
                                  <m:t>branchement</m:t>
                                </m:r>
                              </m:oMath>
                            </m:oMathPara>
                          </a14:m>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hMerge="1">
                      <a:txBody>
                        <a:bodyPr/>
                        <a:lstStyle/>
                        <a:p>
                          <a:endParaRPr lang="es-ES"/>
                        </a:p>
                      </a:txBody>
                      <a:tcPr/>
                    </a:tc>
                  </a:tr>
                  <a:tr h="194161">
                    <a:tc rowSpan="4">
                      <a:txBody>
                        <a:bodyPr/>
                        <a:lstStyle/>
                        <a:p>
                          <a:pPr algn="just">
                            <a:spcBef>
                              <a:spcPts val="200"/>
                            </a:spcBef>
                            <a:spcAft>
                              <a:spcPts val="0"/>
                            </a:spcAft>
                          </a:pPr>
                          <a14:m>
                            <m:oMathPara xmlns:m="http://schemas.openxmlformats.org/officeDocument/2006/math">
                              <m:oMathParaPr>
                                <m:jc m:val="centerGroup"/>
                              </m:oMathParaPr>
                              <m:oMath xmlns:m="http://schemas.openxmlformats.org/officeDocument/2006/math">
                                <m:sSub>
                                  <m:sSubPr>
                                    <m:ctrlPr>
                                      <a:rPr lang="es-ES" sz="1400" i="1">
                                        <a:effectLst/>
                                        <a:latin typeface="Cambria Math" panose="02040503050406030204" pitchFamily="18" charset="0"/>
                                      </a:rPr>
                                    </m:ctrlPr>
                                  </m:sSubPr>
                                  <m:e>
                                    <m:r>
                                      <a:rPr lang="fr-FR" sz="1400">
                                        <a:effectLst/>
                                        <a:latin typeface="Cambria Math" panose="02040503050406030204" pitchFamily="18" charset="0"/>
                                      </a:rPr>
                                      <m:t>𝐻</m:t>
                                    </m:r>
                                  </m:e>
                                  <m:sub>
                                    <m:r>
                                      <a:rPr lang="fr-FR" sz="1400">
                                        <a:effectLst/>
                                        <a:latin typeface="Cambria Math" panose="02040503050406030204" pitchFamily="18" charset="0"/>
                                      </a:rPr>
                                      <m:t>1</m:t>
                                    </m:r>
                                  </m:sub>
                                </m:sSub>
                              </m:oMath>
                            </m:oMathPara>
                          </a14:m>
                          <a:endParaRPr lang="es-ES" sz="14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a:txBody>
                        <a:bodyPr/>
                        <a:lstStyle/>
                        <a:p>
                          <a:pPr algn="l">
                            <a:spcBef>
                              <a:spcPts val="200"/>
                            </a:spcBef>
                            <a:spcAft>
                              <a:spcPts val="0"/>
                            </a:spcAft>
                          </a:pPr>
                          <a14:m>
                            <m:oMathPara xmlns:m="http://schemas.openxmlformats.org/officeDocument/2006/math">
                              <m:oMathParaPr>
                                <m:jc m:val="left"/>
                              </m:oMathParaPr>
                              <m:oMath xmlns:m="http://schemas.openxmlformats.org/officeDocument/2006/math">
                                <m:r>
                                  <a:rPr lang="fr-FR" sz="1200">
                                    <a:effectLst/>
                                    <a:latin typeface="Cambria Math" panose="02040503050406030204" pitchFamily="18" charset="0"/>
                                  </a:rPr>
                                  <m:t>𝑔𝑔</m:t>
                                </m:r>
                                <m:r>
                                  <a:rPr lang="fr-FR" sz="1200">
                                    <a:effectLst/>
                                    <a:latin typeface="Cambria Math" panose="02040503050406030204" pitchFamily="18" charset="0"/>
                                  </a:rPr>
                                  <m:t>→</m:t>
                                </m:r>
                                <m:sSub>
                                  <m:sSubPr>
                                    <m:ctrlPr>
                                      <a:rPr lang="es-ES" sz="1200" i="1">
                                        <a:effectLst/>
                                        <a:latin typeface="Cambria Math" panose="02040503050406030204" pitchFamily="18" charset="0"/>
                                      </a:rPr>
                                    </m:ctrlPr>
                                  </m:sSubPr>
                                  <m:e>
                                    <m:r>
                                      <a:rPr lang="fr-FR" sz="1200">
                                        <a:effectLst/>
                                        <a:latin typeface="Cambria Math" panose="02040503050406030204" pitchFamily="18" charset="0"/>
                                      </a:rPr>
                                      <m:t>𝐻</m:t>
                                    </m:r>
                                  </m:e>
                                  <m:sub>
                                    <m:r>
                                      <a:rPr lang="fr-FR" sz="1200">
                                        <a:effectLst/>
                                        <a:latin typeface="Cambria Math" panose="02040503050406030204" pitchFamily="18" charset="0"/>
                                      </a:rPr>
                                      <m:t>1</m:t>
                                    </m:r>
                                  </m:sub>
                                </m:sSub>
                              </m:oMath>
                            </m:oMathPara>
                          </a14:m>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fr-FR" sz="1200">
                              <a:effectLst/>
                            </a:rPr>
                            <a:t>3.337 pb</a:t>
                          </a:r>
                          <a:endParaRPr lang="es-ES" sz="12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r>
                  <a:tr h="198368">
                    <a:tc vMerge="1">
                      <a:txBody>
                        <a:bodyPr/>
                        <a:lstStyle/>
                        <a:p>
                          <a:endParaRPr lang="es-ES"/>
                        </a:p>
                      </a:txBody>
                      <a:tcPr/>
                    </a:tc>
                    <a:tc>
                      <a:txBody>
                        <a:bodyPr/>
                        <a:lstStyle/>
                        <a:p>
                          <a:pPr algn="l">
                            <a:spcBef>
                              <a:spcPts val="200"/>
                            </a:spcBef>
                            <a:spcAft>
                              <a:spcPts val="0"/>
                            </a:spcAft>
                          </a:pPr>
                          <a14:m>
                            <m:oMathPara xmlns:m="http://schemas.openxmlformats.org/officeDocument/2006/math">
                              <m:oMathParaPr>
                                <m:jc m:val="left"/>
                              </m:oMathParaPr>
                              <m:oMath xmlns:m="http://schemas.openxmlformats.org/officeDocument/2006/math">
                                <m:r>
                                  <a:rPr lang="fr-FR" sz="1200">
                                    <a:effectLst/>
                                    <a:latin typeface="Cambria Math" panose="02040503050406030204" pitchFamily="18" charset="0"/>
                                  </a:rPr>
                                  <m:t>𝑔𝑔</m:t>
                                </m:r>
                                <m:r>
                                  <a:rPr lang="fr-FR" sz="1200">
                                    <a:effectLst/>
                                    <a:latin typeface="Cambria Math" panose="02040503050406030204" pitchFamily="18" charset="0"/>
                                  </a:rPr>
                                  <m:t>→</m:t>
                                </m:r>
                                <m:sSub>
                                  <m:sSubPr>
                                    <m:ctrlPr>
                                      <a:rPr lang="es-ES" sz="1200" i="1">
                                        <a:effectLst/>
                                        <a:latin typeface="Cambria Math" panose="02040503050406030204" pitchFamily="18" charset="0"/>
                                      </a:rPr>
                                    </m:ctrlPr>
                                  </m:sSubPr>
                                  <m:e>
                                    <m:r>
                                      <a:rPr lang="fr-FR" sz="1200">
                                        <a:effectLst/>
                                        <a:latin typeface="Cambria Math" panose="02040503050406030204" pitchFamily="18" charset="0"/>
                                      </a:rPr>
                                      <m:t>𝐻</m:t>
                                    </m:r>
                                  </m:e>
                                  <m:sub>
                                    <m:r>
                                      <a:rPr lang="fr-FR" sz="1200">
                                        <a:effectLst/>
                                        <a:latin typeface="Cambria Math" panose="02040503050406030204" pitchFamily="18" charset="0"/>
                                      </a:rPr>
                                      <m:t>1</m:t>
                                    </m:r>
                                  </m:sub>
                                </m:sSub>
                                <m:r>
                                  <a:rPr lang="fr-FR" sz="1200">
                                    <a:effectLst/>
                                    <a:latin typeface="Cambria Math" panose="02040503050406030204" pitchFamily="18" charset="0"/>
                                  </a:rPr>
                                  <m:t>→</m:t>
                                </m:r>
                                <m:r>
                                  <a:rPr lang="fr-FR" sz="1200">
                                    <a:effectLst/>
                                    <a:latin typeface="Cambria Math" panose="02040503050406030204" pitchFamily="18" charset="0"/>
                                  </a:rPr>
                                  <m:t>𝑏</m:t>
                                </m:r>
                                <m:acc>
                                  <m:accPr>
                                    <m:chr m:val="̅"/>
                                    <m:ctrlPr>
                                      <a:rPr lang="es-ES" sz="1200" i="1">
                                        <a:effectLst/>
                                        <a:latin typeface="Cambria Math" panose="02040503050406030204" pitchFamily="18" charset="0"/>
                                      </a:rPr>
                                    </m:ctrlPr>
                                  </m:accPr>
                                  <m:e>
                                    <m:r>
                                      <a:rPr lang="fr-FR" sz="1200">
                                        <a:effectLst/>
                                        <a:latin typeface="Cambria Math" panose="02040503050406030204" pitchFamily="18" charset="0"/>
                                      </a:rPr>
                                      <m:t>𝑏</m:t>
                                    </m:r>
                                  </m:e>
                                </m:acc>
                              </m:oMath>
                            </m:oMathPara>
                          </a14:m>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fr-FR" sz="1200">
                              <a:effectLst/>
                            </a:rPr>
                            <a:t>2.477 pb</a:t>
                          </a:r>
                          <a:endParaRPr lang="es-ES" sz="12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r>
                  <a:tr h="194161">
                    <a:tc vMerge="1">
                      <a:txBody>
                        <a:bodyPr/>
                        <a:lstStyle/>
                        <a:p>
                          <a:endParaRPr lang="es-ES"/>
                        </a:p>
                      </a:txBody>
                      <a:tcPr/>
                    </a:tc>
                    <a:tc>
                      <a:txBody>
                        <a:bodyPr/>
                        <a:lstStyle/>
                        <a:p>
                          <a:pPr algn="l">
                            <a:spcBef>
                              <a:spcPts val="200"/>
                            </a:spcBef>
                            <a:spcAft>
                              <a:spcPts val="0"/>
                            </a:spcAft>
                          </a:pPr>
                          <a14:m>
                            <m:oMathPara xmlns:m="http://schemas.openxmlformats.org/officeDocument/2006/math">
                              <m:oMathParaPr>
                                <m:jc m:val="left"/>
                              </m:oMathParaPr>
                              <m:oMath xmlns:m="http://schemas.openxmlformats.org/officeDocument/2006/math">
                                <m:r>
                                  <a:rPr lang="fr-FR" sz="1200">
                                    <a:effectLst/>
                                    <a:latin typeface="Cambria Math" panose="02040503050406030204" pitchFamily="18" charset="0"/>
                                  </a:rPr>
                                  <m:t>𝑔𝑔</m:t>
                                </m:r>
                                <m:r>
                                  <a:rPr lang="fr-FR" sz="1200">
                                    <a:effectLst/>
                                    <a:latin typeface="Cambria Math" panose="02040503050406030204" pitchFamily="18" charset="0"/>
                                  </a:rPr>
                                  <m:t>→</m:t>
                                </m:r>
                                <m:sSub>
                                  <m:sSubPr>
                                    <m:ctrlPr>
                                      <a:rPr lang="es-ES" sz="1200" i="1">
                                        <a:effectLst/>
                                        <a:latin typeface="Cambria Math" panose="02040503050406030204" pitchFamily="18" charset="0"/>
                                      </a:rPr>
                                    </m:ctrlPr>
                                  </m:sSubPr>
                                  <m:e>
                                    <m:r>
                                      <a:rPr lang="fr-FR" sz="1200">
                                        <a:effectLst/>
                                        <a:latin typeface="Cambria Math" panose="02040503050406030204" pitchFamily="18" charset="0"/>
                                      </a:rPr>
                                      <m:t>𝐻</m:t>
                                    </m:r>
                                  </m:e>
                                  <m:sub>
                                    <m:r>
                                      <a:rPr lang="fr-FR" sz="1200">
                                        <a:effectLst/>
                                        <a:latin typeface="Cambria Math" panose="02040503050406030204" pitchFamily="18" charset="0"/>
                                      </a:rPr>
                                      <m:t>1</m:t>
                                    </m:r>
                                  </m:sub>
                                </m:sSub>
                                <m:r>
                                  <a:rPr lang="fr-FR" sz="1200">
                                    <a:effectLst/>
                                    <a:latin typeface="Cambria Math" panose="02040503050406030204" pitchFamily="18" charset="0"/>
                                  </a:rPr>
                                  <m:t>→</m:t>
                                </m:r>
                                <m:r>
                                  <a:rPr lang="fr-FR" sz="1200">
                                    <a:effectLst/>
                                    <a:latin typeface="Cambria Math" panose="02040503050406030204" pitchFamily="18" charset="0"/>
                                  </a:rPr>
                                  <m:t>𝜏</m:t>
                                </m:r>
                                <m:acc>
                                  <m:accPr>
                                    <m:chr m:val="̅"/>
                                    <m:ctrlPr>
                                      <a:rPr lang="es-ES" sz="1200" i="1">
                                        <a:effectLst/>
                                        <a:latin typeface="Cambria Math" panose="02040503050406030204" pitchFamily="18" charset="0"/>
                                      </a:rPr>
                                    </m:ctrlPr>
                                  </m:accPr>
                                  <m:e>
                                    <m:r>
                                      <a:rPr lang="fr-FR" sz="1200">
                                        <a:effectLst/>
                                        <a:latin typeface="Cambria Math" panose="02040503050406030204" pitchFamily="18" charset="0"/>
                                      </a:rPr>
                                      <m:t>𝜏</m:t>
                                    </m:r>
                                  </m:e>
                                </m:acc>
                              </m:oMath>
                            </m:oMathPara>
                          </a14:m>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fr-FR" sz="1200">
                              <a:effectLst/>
                            </a:rPr>
                            <a:t>0.255 pb</a:t>
                          </a:r>
                          <a:endParaRPr lang="es-ES" sz="12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r>
                  <a:tr h="194161">
                    <a:tc vMerge="1">
                      <a:txBody>
                        <a:bodyPr/>
                        <a:lstStyle/>
                        <a:p>
                          <a:endParaRPr lang="es-ES"/>
                        </a:p>
                      </a:txBody>
                      <a:tcPr/>
                    </a:tc>
                    <a:tc>
                      <a:txBody>
                        <a:bodyPr/>
                        <a:lstStyle/>
                        <a:p>
                          <a:pPr algn="l">
                            <a:spcBef>
                              <a:spcPts val="200"/>
                            </a:spcBef>
                            <a:spcAft>
                              <a:spcPts val="0"/>
                            </a:spcAft>
                          </a:pPr>
                          <a14:m>
                            <m:oMathPara xmlns:m="http://schemas.openxmlformats.org/officeDocument/2006/math">
                              <m:oMathParaPr>
                                <m:jc m:val="left"/>
                              </m:oMathParaPr>
                              <m:oMath xmlns:m="http://schemas.openxmlformats.org/officeDocument/2006/math">
                                <m:r>
                                  <a:rPr lang="fr-FR" sz="1200">
                                    <a:effectLst/>
                                    <a:latin typeface="Cambria Math" panose="02040503050406030204" pitchFamily="18" charset="0"/>
                                  </a:rPr>
                                  <m:t>𝑔𝑔</m:t>
                                </m:r>
                                <m:r>
                                  <a:rPr lang="fr-FR" sz="1200">
                                    <a:effectLst/>
                                    <a:latin typeface="Cambria Math" panose="02040503050406030204" pitchFamily="18" charset="0"/>
                                  </a:rPr>
                                  <m:t>→</m:t>
                                </m:r>
                                <m:sSub>
                                  <m:sSubPr>
                                    <m:ctrlPr>
                                      <a:rPr lang="es-ES" sz="1200" i="1">
                                        <a:effectLst/>
                                        <a:latin typeface="Cambria Math" panose="02040503050406030204" pitchFamily="18" charset="0"/>
                                      </a:rPr>
                                    </m:ctrlPr>
                                  </m:sSubPr>
                                  <m:e>
                                    <m:r>
                                      <a:rPr lang="fr-FR" sz="1200">
                                        <a:effectLst/>
                                        <a:latin typeface="Cambria Math" panose="02040503050406030204" pitchFamily="18" charset="0"/>
                                      </a:rPr>
                                      <m:t>𝐻</m:t>
                                    </m:r>
                                  </m:e>
                                  <m:sub>
                                    <m:r>
                                      <a:rPr lang="fr-FR" sz="1200">
                                        <a:effectLst/>
                                        <a:latin typeface="Cambria Math" panose="02040503050406030204" pitchFamily="18" charset="0"/>
                                      </a:rPr>
                                      <m:t>1</m:t>
                                    </m:r>
                                  </m:sub>
                                </m:sSub>
                                <m:r>
                                  <a:rPr lang="fr-FR" sz="1200">
                                    <a:effectLst/>
                                    <a:latin typeface="Cambria Math" panose="02040503050406030204" pitchFamily="18" charset="0"/>
                                  </a:rPr>
                                  <m:t>→</m:t>
                                </m:r>
                                <m:r>
                                  <a:rPr lang="fr-FR" sz="1200">
                                    <a:effectLst/>
                                    <a:latin typeface="Cambria Math" panose="02040503050406030204" pitchFamily="18" charset="0"/>
                                  </a:rPr>
                                  <m:t>𝛶𝛶</m:t>
                                </m:r>
                              </m:oMath>
                            </m:oMathPara>
                          </a14:m>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fr-FR" sz="1200">
                              <a:effectLst/>
                            </a:rPr>
                            <a:t>0.013 pb</a:t>
                          </a:r>
                          <a:endParaRPr lang="es-ES" sz="12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r>
                  <a:tr h="194161">
                    <a:tc rowSpan="6">
                      <a:txBody>
                        <a:bodyPr/>
                        <a:lstStyle/>
                        <a:p>
                          <a:pPr algn="just">
                            <a:spcBef>
                              <a:spcPts val="200"/>
                            </a:spcBef>
                            <a:spcAft>
                              <a:spcPts val="0"/>
                            </a:spcAft>
                          </a:pPr>
                          <a14:m>
                            <m:oMathPara xmlns:m="http://schemas.openxmlformats.org/officeDocument/2006/math">
                              <m:oMathParaPr>
                                <m:jc m:val="centerGroup"/>
                              </m:oMathParaPr>
                              <m:oMath xmlns:m="http://schemas.openxmlformats.org/officeDocument/2006/math">
                                <m:sSub>
                                  <m:sSubPr>
                                    <m:ctrlPr>
                                      <a:rPr lang="es-ES" sz="1400" i="1">
                                        <a:effectLst/>
                                        <a:latin typeface="Cambria Math" panose="02040503050406030204" pitchFamily="18" charset="0"/>
                                      </a:rPr>
                                    </m:ctrlPr>
                                  </m:sSubPr>
                                  <m:e>
                                    <m:r>
                                      <a:rPr lang="fr-FR" sz="1400">
                                        <a:effectLst/>
                                        <a:latin typeface="Cambria Math" panose="02040503050406030204" pitchFamily="18" charset="0"/>
                                      </a:rPr>
                                      <m:t>𝐻</m:t>
                                    </m:r>
                                  </m:e>
                                  <m:sub>
                                    <m:r>
                                      <a:rPr lang="fr-FR" sz="1400">
                                        <a:effectLst/>
                                        <a:latin typeface="Cambria Math" panose="02040503050406030204" pitchFamily="18" charset="0"/>
                                      </a:rPr>
                                      <m:t>3</m:t>
                                    </m:r>
                                  </m:sub>
                                </m:sSub>
                              </m:oMath>
                            </m:oMathPara>
                          </a14:m>
                          <a:endParaRPr lang="es-ES" sz="14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a:txBody>
                        <a:bodyPr/>
                        <a:lstStyle/>
                        <a:p>
                          <a:pPr algn="l">
                            <a:spcBef>
                              <a:spcPts val="200"/>
                            </a:spcBef>
                            <a:spcAft>
                              <a:spcPts val="0"/>
                            </a:spcAft>
                          </a:pPr>
                          <a14:m>
                            <m:oMathPara xmlns:m="http://schemas.openxmlformats.org/officeDocument/2006/math">
                              <m:oMathParaPr>
                                <m:jc m:val="left"/>
                              </m:oMathParaPr>
                              <m:oMath xmlns:m="http://schemas.openxmlformats.org/officeDocument/2006/math">
                                <m:r>
                                  <a:rPr lang="fr-FR" sz="1200">
                                    <a:effectLst/>
                                    <a:latin typeface="Cambria Math" panose="02040503050406030204" pitchFamily="18" charset="0"/>
                                  </a:rPr>
                                  <m:t>𝑔𝑔</m:t>
                                </m:r>
                                <m:r>
                                  <a:rPr lang="fr-FR" sz="1200">
                                    <a:effectLst/>
                                    <a:latin typeface="Cambria Math" panose="02040503050406030204" pitchFamily="18" charset="0"/>
                                  </a:rPr>
                                  <m:t>→</m:t>
                                </m:r>
                                <m:sSub>
                                  <m:sSubPr>
                                    <m:ctrlPr>
                                      <a:rPr lang="es-ES" sz="1200" i="1">
                                        <a:effectLst/>
                                        <a:latin typeface="Cambria Math" panose="02040503050406030204" pitchFamily="18" charset="0"/>
                                      </a:rPr>
                                    </m:ctrlPr>
                                  </m:sSubPr>
                                  <m:e>
                                    <m:r>
                                      <a:rPr lang="fr-FR" sz="1200">
                                        <a:effectLst/>
                                        <a:latin typeface="Cambria Math" panose="02040503050406030204" pitchFamily="18" charset="0"/>
                                      </a:rPr>
                                      <m:t>𝐻</m:t>
                                    </m:r>
                                  </m:e>
                                  <m:sub>
                                    <m:r>
                                      <a:rPr lang="fr-FR" sz="1200">
                                        <a:effectLst/>
                                        <a:latin typeface="Cambria Math" panose="02040503050406030204" pitchFamily="18" charset="0"/>
                                      </a:rPr>
                                      <m:t>3</m:t>
                                    </m:r>
                                  </m:sub>
                                </m:sSub>
                              </m:oMath>
                            </m:oMathPara>
                          </a14:m>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fr-FR" sz="1200">
                              <a:effectLst/>
                            </a:rPr>
                            <a:t>4.633 pb</a:t>
                          </a:r>
                          <a:endParaRPr lang="es-ES" sz="12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r>
                  <a:tr h="194161">
                    <a:tc vMerge="1">
                      <a:txBody>
                        <a:bodyPr/>
                        <a:lstStyle/>
                        <a:p>
                          <a:endParaRPr lang="es-ES"/>
                        </a:p>
                      </a:txBody>
                      <a:tcPr/>
                    </a:tc>
                    <a:tc>
                      <a:txBody>
                        <a:bodyPr/>
                        <a:lstStyle/>
                        <a:p>
                          <a:pPr algn="l">
                            <a:spcBef>
                              <a:spcPts val="200"/>
                            </a:spcBef>
                            <a:spcAft>
                              <a:spcPts val="0"/>
                            </a:spcAft>
                          </a:pPr>
                          <a14:m>
                            <m:oMathPara xmlns:m="http://schemas.openxmlformats.org/officeDocument/2006/math">
                              <m:oMathParaPr>
                                <m:jc m:val="left"/>
                              </m:oMathParaPr>
                              <m:oMath xmlns:m="http://schemas.openxmlformats.org/officeDocument/2006/math">
                                <m:r>
                                  <a:rPr lang="fr-FR" sz="1200">
                                    <a:effectLst/>
                                    <a:latin typeface="Cambria Math" panose="02040503050406030204" pitchFamily="18" charset="0"/>
                                  </a:rPr>
                                  <m:t>𝑔𝑔</m:t>
                                </m:r>
                                <m:r>
                                  <a:rPr lang="fr-FR" sz="1200">
                                    <a:effectLst/>
                                    <a:latin typeface="Cambria Math" panose="02040503050406030204" pitchFamily="18" charset="0"/>
                                  </a:rPr>
                                  <m:t>→</m:t>
                                </m:r>
                                <m:sSub>
                                  <m:sSubPr>
                                    <m:ctrlPr>
                                      <a:rPr lang="es-ES" sz="1200" i="1">
                                        <a:effectLst/>
                                        <a:latin typeface="Cambria Math" panose="02040503050406030204" pitchFamily="18" charset="0"/>
                                      </a:rPr>
                                    </m:ctrlPr>
                                  </m:sSubPr>
                                  <m:e>
                                    <m:r>
                                      <a:rPr lang="fr-FR" sz="1200">
                                        <a:effectLst/>
                                        <a:latin typeface="Cambria Math" panose="02040503050406030204" pitchFamily="18" charset="0"/>
                                      </a:rPr>
                                      <m:t>𝐻</m:t>
                                    </m:r>
                                  </m:e>
                                  <m:sub>
                                    <m:r>
                                      <a:rPr lang="fr-FR" sz="1200">
                                        <a:effectLst/>
                                        <a:latin typeface="Cambria Math" panose="02040503050406030204" pitchFamily="18" charset="0"/>
                                      </a:rPr>
                                      <m:t>3</m:t>
                                    </m:r>
                                  </m:sub>
                                </m:sSub>
                                <m:r>
                                  <a:rPr lang="fr-FR" sz="1200">
                                    <a:effectLst/>
                                    <a:latin typeface="Cambria Math" panose="02040503050406030204" pitchFamily="18" charset="0"/>
                                  </a:rPr>
                                  <m:t>→</m:t>
                                </m:r>
                                <m:r>
                                  <a:rPr lang="fr-FR" sz="1200">
                                    <a:effectLst/>
                                    <a:latin typeface="Cambria Math" panose="02040503050406030204" pitchFamily="18" charset="0"/>
                                  </a:rPr>
                                  <m:t>𝑊𝑊</m:t>
                                </m:r>
                              </m:oMath>
                            </m:oMathPara>
                          </a14:m>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fr-FR" sz="1200">
                              <a:effectLst/>
                            </a:rPr>
                            <a:t>54.49 fb</a:t>
                          </a:r>
                          <a:endParaRPr lang="es-ES" sz="12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r>
                  <a:tr h="194161">
                    <a:tc vMerge="1">
                      <a:txBody>
                        <a:bodyPr/>
                        <a:lstStyle/>
                        <a:p>
                          <a:endParaRPr lang="es-ES"/>
                        </a:p>
                      </a:txBody>
                      <a:tcPr/>
                    </a:tc>
                    <a:tc>
                      <a:txBody>
                        <a:bodyPr/>
                        <a:lstStyle/>
                        <a:p>
                          <a:pPr algn="l">
                            <a:spcBef>
                              <a:spcPts val="200"/>
                            </a:spcBef>
                            <a:spcAft>
                              <a:spcPts val="0"/>
                            </a:spcAft>
                          </a:pPr>
                          <a14:m>
                            <m:oMathPara xmlns:m="http://schemas.openxmlformats.org/officeDocument/2006/math">
                              <m:oMathParaPr>
                                <m:jc m:val="left"/>
                              </m:oMathParaPr>
                              <m:oMath xmlns:m="http://schemas.openxmlformats.org/officeDocument/2006/math">
                                <m:r>
                                  <a:rPr lang="fr-FR" sz="1200">
                                    <a:effectLst/>
                                    <a:latin typeface="Cambria Math" panose="02040503050406030204" pitchFamily="18" charset="0"/>
                                  </a:rPr>
                                  <m:t>𝑔𝑔</m:t>
                                </m:r>
                                <m:r>
                                  <a:rPr lang="fr-FR" sz="1200">
                                    <a:effectLst/>
                                    <a:latin typeface="Cambria Math" panose="02040503050406030204" pitchFamily="18" charset="0"/>
                                  </a:rPr>
                                  <m:t>→</m:t>
                                </m:r>
                                <m:sSub>
                                  <m:sSubPr>
                                    <m:ctrlPr>
                                      <a:rPr lang="es-ES" sz="1200" i="1">
                                        <a:effectLst/>
                                        <a:latin typeface="Cambria Math" panose="02040503050406030204" pitchFamily="18" charset="0"/>
                                      </a:rPr>
                                    </m:ctrlPr>
                                  </m:sSubPr>
                                  <m:e>
                                    <m:r>
                                      <a:rPr lang="fr-FR" sz="1200">
                                        <a:effectLst/>
                                        <a:latin typeface="Cambria Math" panose="02040503050406030204" pitchFamily="18" charset="0"/>
                                      </a:rPr>
                                      <m:t>𝐻</m:t>
                                    </m:r>
                                  </m:e>
                                  <m:sub>
                                    <m:r>
                                      <a:rPr lang="fr-FR" sz="1200">
                                        <a:effectLst/>
                                        <a:latin typeface="Cambria Math" panose="02040503050406030204" pitchFamily="18" charset="0"/>
                                      </a:rPr>
                                      <m:t>3</m:t>
                                    </m:r>
                                  </m:sub>
                                </m:sSub>
                                <m:r>
                                  <a:rPr lang="fr-FR" sz="1200">
                                    <a:effectLst/>
                                    <a:latin typeface="Cambria Math" panose="02040503050406030204" pitchFamily="18" charset="0"/>
                                  </a:rPr>
                                  <m:t>→</m:t>
                                </m:r>
                                <m:r>
                                  <a:rPr lang="fr-FR" sz="1200">
                                    <a:effectLst/>
                                    <a:latin typeface="Cambria Math" panose="02040503050406030204" pitchFamily="18" charset="0"/>
                                  </a:rPr>
                                  <m:t>𝑍𝑍</m:t>
                                </m:r>
                              </m:oMath>
                            </m:oMathPara>
                          </a14:m>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fr-FR" sz="1200">
                              <a:effectLst/>
                            </a:rPr>
                            <a:t>24.16 fb</a:t>
                          </a:r>
                          <a:endParaRPr lang="es-ES" sz="12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r>
                  <a:tr h="198368">
                    <a:tc vMerge="1">
                      <a:txBody>
                        <a:bodyPr/>
                        <a:lstStyle/>
                        <a:p>
                          <a:endParaRPr lang="es-ES"/>
                        </a:p>
                      </a:txBody>
                      <a:tcPr/>
                    </a:tc>
                    <a:tc>
                      <a:txBody>
                        <a:bodyPr/>
                        <a:lstStyle/>
                        <a:p>
                          <a:pPr algn="l">
                            <a:spcBef>
                              <a:spcPts val="200"/>
                            </a:spcBef>
                            <a:spcAft>
                              <a:spcPts val="0"/>
                            </a:spcAft>
                          </a:pPr>
                          <a14:m>
                            <m:oMathPara xmlns:m="http://schemas.openxmlformats.org/officeDocument/2006/math">
                              <m:oMathParaPr>
                                <m:jc m:val="left"/>
                              </m:oMathParaPr>
                              <m:oMath xmlns:m="http://schemas.openxmlformats.org/officeDocument/2006/math">
                                <m:r>
                                  <a:rPr lang="fr-FR" sz="1200">
                                    <a:effectLst/>
                                    <a:latin typeface="Cambria Math" panose="02040503050406030204" pitchFamily="18" charset="0"/>
                                  </a:rPr>
                                  <m:t>𝑔𝑔</m:t>
                                </m:r>
                                <m:r>
                                  <a:rPr lang="fr-FR" sz="1200">
                                    <a:effectLst/>
                                    <a:latin typeface="Cambria Math" panose="02040503050406030204" pitchFamily="18" charset="0"/>
                                  </a:rPr>
                                  <m:t>→</m:t>
                                </m:r>
                                <m:sSub>
                                  <m:sSubPr>
                                    <m:ctrlPr>
                                      <a:rPr lang="es-ES" sz="1200" i="1">
                                        <a:effectLst/>
                                        <a:latin typeface="Cambria Math" panose="02040503050406030204" pitchFamily="18" charset="0"/>
                                      </a:rPr>
                                    </m:ctrlPr>
                                  </m:sSubPr>
                                  <m:e>
                                    <m:r>
                                      <a:rPr lang="fr-FR" sz="1200">
                                        <a:effectLst/>
                                        <a:latin typeface="Cambria Math" panose="02040503050406030204" pitchFamily="18" charset="0"/>
                                      </a:rPr>
                                      <m:t>𝐻</m:t>
                                    </m:r>
                                  </m:e>
                                  <m:sub>
                                    <m:r>
                                      <a:rPr lang="fr-FR" sz="1200">
                                        <a:effectLst/>
                                        <a:latin typeface="Cambria Math" panose="02040503050406030204" pitchFamily="18" charset="0"/>
                                      </a:rPr>
                                      <m:t>3</m:t>
                                    </m:r>
                                  </m:sub>
                                </m:sSub>
                                <m:r>
                                  <a:rPr lang="fr-FR" sz="1200">
                                    <a:effectLst/>
                                    <a:latin typeface="Cambria Math" panose="02040503050406030204" pitchFamily="18" charset="0"/>
                                  </a:rPr>
                                  <m:t>→</m:t>
                                </m:r>
                                <m:sSub>
                                  <m:sSubPr>
                                    <m:ctrlPr>
                                      <a:rPr lang="es-ES" sz="1200" i="1">
                                        <a:effectLst/>
                                        <a:latin typeface="Cambria Math" panose="02040503050406030204" pitchFamily="18" charset="0"/>
                                      </a:rPr>
                                    </m:ctrlPr>
                                  </m:sSubPr>
                                  <m:e>
                                    <m:r>
                                      <a:rPr lang="fr-FR" sz="1200">
                                        <a:effectLst/>
                                        <a:latin typeface="Cambria Math" panose="02040503050406030204" pitchFamily="18" charset="0"/>
                                      </a:rPr>
                                      <m:t>𝐴</m:t>
                                    </m:r>
                                  </m:e>
                                  <m:sub>
                                    <m:r>
                                      <a:rPr lang="fr-FR" sz="1200">
                                        <a:effectLst/>
                                        <a:latin typeface="Cambria Math" panose="02040503050406030204" pitchFamily="18" charset="0"/>
                                      </a:rPr>
                                      <m:t>1</m:t>
                                    </m:r>
                                  </m:sub>
                                </m:sSub>
                                <m:r>
                                  <a:rPr lang="fr-FR" sz="1200">
                                    <a:effectLst/>
                                    <a:latin typeface="Cambria Math" panose="02040503050406030204" pitchFamily="18" charset="0"/>
                                  </a:rPr>
                                  <m:t>𝑍</m:t>
                                </m:r>
                                <m:r>
                                  <a:rPr lang="fr-FR" sz="1200">
                                    <a:effectLst/>
                                    <a:latin typeface="Cambria Math" panose="02040503050406030204" pitchFamily="18" charset="0"/>
                                  </a:rPr>
                                  <m:t>→</m:t>
                                </m:r>
                                <m:r>
                                  <a:rPr lang="fr-FR" sz="1200">
                                    <a:effectLst/>
                                    <a:latin typeface="Cambria Math" panose="02040503050406030204" pitchFamily="18" charset="0"/>
                                  </a:rPr>
                                  <m:t>𝑏</m:t>
                                </m:r>
                                <m:acc>
                                  <m:accPr>
                                    <m:chr m:val="̅"/>
                                    <m:ctrlPr>
                                      <a:rPr lang="es-ES" sz="1200" i="1">
                                        <a:effectLst/>
                                        <a:latin typeface="Cambria Math" panose="02040503050406030204" pitchFamily="18" charset="0"/>
                                      </a:rPr>
                                    </m:ctrlPr>
                                  </m:accPr>
                                  <m:e>
                                    <m:r>
                                      <a:rPr lang="fr-FR" sz="1200">
                                        <a:effectLst/>
                                        <a:latin typeface="Cambria Math" panose="02040503050406030204" pitchFamily="18" charset="0"/>
                                      </a:rPr>
                                      <m:t>𝑏</m:t>
                                    </m:r>
                                  </m:e>
                                </m:acc>
                                <m:r>
                                  <a:rPr lang="fr-FR" sz="1200">
                                    <a:effectLst/>
                                    <a:latin typeface="Cambria Math" panose="02040503050406030204" pitchFamily="18" charset="0"/>
                                  </a:rPr>
                                  <m:t>𝑍</m:t>
                                </m:r>
                              </m:oMath>
                            </m:oMathPara>
                          </a14:m>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solidFill>
                          <a:srgbClr val="00B0F0"/>
                        </a:solidFill>
                      </a:tcPr>
                    </a:tc>
                    <a:tc>
                      <a:txBody>
                        <a:bodyPr/>
                        <a:lstStyle/>
                        <a:p>
                          <a:pPr algn="ctr">
                            <a:spcBef>
                              <a:spcPts val="200"/>
                            </a:spcBef>
                            <a:spcAft>
                              <a:spcPts val="0"/>
                            </a:spcAft>
                          </a:pPr>
                          <a:r>
                            <a:rPr lang="fr-FR" sz="1200" dirty="0">
                              <a:effectLst/>
                            </a:rPr>
                            <a:t>614 </a:t>
                          </a:r>
                          <a:r>
                            <a:rPr lang="fr-FR" sz="1200" dirty="0" err="1">
                              <a:effectLst/>
                            </a:rPr>
                            <a:t>fb</a:t>
                          </a:r>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r>
                  <a:tr h="198368">
                    <a:tc vMerge="1">
                      <a:txBody>
                        <a:bodyPr/>
                        <a:lstStyle/>
                        <a:p>
                          <a:endParaRPr lang="es-ES"/>
                        </a:p>
                      </a:txBody>
                      <a:tcPr/>
                    </a:tc>
                    <a:tc>
                      <a:txBody>
                        <a:bodyPr/>
                        <a:lstStyle/>
                        <a:p>
                          <a:pPr algn="l">
                            <a:spcBef>
                              <a:spcPts val="200"/>
                            </a:spcBef>
                            <a:spcAft>
                              <a:spcPts val="0"/>
                            </a:spcAft>
                          </a:pPr>
                          <a14:m>
                            <m:oMathPara xmlns:m="http://schemas.openxmlformats.org/officeDocument/2006/math">
                              <m:oMathParaPr>
                                <m:jc m:val="left"/>
                              </m:oMathParaPr>
                              <m:oMath xmlns:m="http://schemas.openxmlformats.org/officeDocument/2006/math">
                                <m:r>
                                  <a:rPr lang="fr-FR" sz="1200">
                                    <a:effectLst/>
                                    <a:latin typeface="Cambria Math" panose="02040503050406030204" pitchFamily="18" charset="0"/>
                                  </a:rPr>
                                  <m:t>𝑔𝑔</m:t>
                                </m:r>
                                <m:r>
                                  <a:rPr lang="fr-FR" sz="1200">
                                    <a:effectLst/>
                                    <a:latin typeface="Cambria Math" panose="02040503050406030204" pitchFamily="18" charset="0"/>
                                  </a:rPr>
                                  <m:t>→</m:t>
                                </m:r>
                                <m:sSub>
                                  <m:sSubPr>
                                    <m:ctrlPr>
                                      <a:rPr lang="es-ES" sz="1200" i="1">
                                        <a:effectLst/>
                                        <a:latin typeface="Cambria Math" panose="02040503050406030204" pitchFamily="18" charset="0"/>
                                      </a:rPr>
                                    </m:ctrlPr>
                                  </m:sSubPr>
                                  <m:e>
                                    <m:r>
                                      <a:rPr lang="fr-FR" sz="1200">
                                        <a:effectLst/>
                                        <a:latin typeface="Cambria Math" panose="02040503050406030204" pitchFamily="18" charset="0"/>
                                      </a:rPr>
                                      <m:t>𝐻</m:t>
                                    </m:r>
                                  </m:e>
                                  <m:sub>
                                    <m:r>
                                      <a:rPr lang="fr-FR" sz="1200">
                                        <a:effectLst/>
                                        <a:latin typeface="Cambria Math" panose="02040503050406030204" pitchFamily="18" charset="0"/>
                                      </a:rPr>
                                      <m:t>3</m:t>
                                    </m:r>
                                  </m:sub>
                                </m:sSub>
                                <m:r>
                                  <a:rPr lang="fr-FR" sz="1200">
                                    <a:effectLst/>
                                    <a:latin typeface="Cambria Math" panose="02040503050406030204" pitchFamily="18" charset="0"/>
                                  </a:rPr>
                                  <m:t>→</m:t>
                                </m:r>
                                <m:sSub>
                                  <m:sSubPr>
                                    <m:ctrlPr>
                                      <a:rPr lang="es-ES" sz="1200" i="1">
                                        <a:effectLst/>
                                        <a:latin typeface="Cambria Math" panose="02040503050406030204" pitchFamily="18" charset="0"/>
                                      </a:rPr>
                                    </m:ctrlPr>
                                  </m:sSubPr>
                                  <m:e>
                                    <m:r>
                                      <a:rPr lang="fr-FR" sz="1200">
                                        <a:effectLst/>
                                        <a:latin typeface="Cambria Math" panose="02040503050406030204" pitchFamily="18" charset="0"/>
                                      </a:rPr>
                                      <m:t>𝐻</m:t>
                                    </m:r>
                                  </m:e>
                                  <m:sub>
                                    <m:r>
                                      <a:rPr lang="fr-FR" sz="1200">
                                        <a:effectLst/>
                                        <a:latin typeface="Cambria Math" panose="02040503050406030204" pitchFamily="18" charset="0"/>
                                      </a:rPr>
                                      <m:t>1</m:t>
                                    </m:r>
                                  </m:sub>
                                </m:sSub>
                                <m:sSub>
                                  <m:sSubPr>
                                    <m:ctrlPr>
                                      <a:rPr lang="es-ES" sz="1200" i="1">
                                        <a:effectLst/>
                                        <a:latin typeface="Cambria Math" panose="02040503050406030204" pitchFamily="18" charset="0"/>
                                      </a:rPr>
                                    </m:ctrlPr>
                                  </m:sSubPr>
                                  <m:e>
                                    <m:r>
                                      <a:rPr lang="fr-FR" sz="1200">
                                        <a:effectLst/>
                                        <a:latin typeface="Cambria Math" panose="02040503050406030204" pitchFamily="18" charset="0"/>
                                      </a:rPr>
                                      <m:t>𝐻</m:t>
                                    </m:r>
                                  </m:e>
                                  <m:sub>
                                    <m:r>
                                      <a:rPr lang="fr-FR" sz="1200">
                                        <a:effectLst/>
                                        <a:latin typeface="Cambria Math" panose="02040503050406030204" pitchFamily="18" charset="0"/>
                                      </a:rPr>
                                      <m:t>1</m:t>
                                    </m:r>
                                  </m:sub>
                                </m:sSub>
                                <m:r>
                                  <a:rPr lang="fr-FR" sz="1200">
                                    <a:effectLst/>
                                    <a:latin typeface="Cambria Math" panose="02040503050406030204" pitchFamily="18" charset="0"/>
                                  </a:rPr>
                                  <m:t>→ </m:t>
                                </m:r>
                                <m:r>
                                  <a:rPr lang="fr-FR" sz="1200">
                                    <a:effectLst/>
                                    <a:latin typeface="Cambria Math" panose="02040503050406030204" pitchFamily="18" charset="0"/>
                                  </a:rPr>
                                  <m:t>𝑏</m:t>
                                </m:r>
                                <m:acc>
                                  <m:accPr>
                                    <m:chr m:val="̅"/>
                                    <m:ctrlPr>
                                      <a:rPr lang="es-ES" sz="1200" i="1">
                                        <a:effectLst/>
                                        <a:latin typeface="Cambria Math" panose="02040503050406030204" pitchFamily="18" charset="0"/>
                                      </a:rPr>
                                    </m:ctrlPr>
                                  </m:accPr>
                                  <m:e>
                                    <m:r>
                                      <a:rPr lang="fr-FR" sz="1200">
                                        <a:effectLst/>
                                        <a:latin typeface="Cambria Math" panose="02040503050406030204" pitchFamily="18" charset="0"/>
                                      </a:rPr>
                                      <m:t>𝑏</m:t>
                                    </m:r>
                                  </m:e>
                                </m:acc>
                                <m:r>
                                  <a:rPr lang="fr-FR" sz="1200">
                                    <a:effectLst/>
                                    <a:latin typeface="Cambria Math" panose="02040503050406030204" pitchFamily="18" charset="0"/>
                                  </a:rPr>
                                  <m:t>𝑏</m:t>
                                </m:r>
                                <m:acc>
                                  <m:accPr>
                                    <m:chr m:val="̅"/>
                                    <m:ctrlPr>
                                      <a:rPr lang="es-ES" sz="1200" i="1">
                                        <a:effectLst/>
                                        <a:latin typeface="Cambria Math" panose="02040503050406030204" pitchFamily="18" charset="0"/>
                                      </a:rPr>
                                    </m:ctrlPr>
                                  </m:accPr>
                                  <m:e>
                                    <m:r>
                                      <a:rPr lang="fr-FR" sz="1200">
                                        <a:effectLst/>
                                        <a:latin typeface="Cambria Math" panose="02040503050406030204" pitchFamily="18" charset="0"/>
                                      </a:rPr>
                                      <m:t>𝑏</m:t>
                                    </m:r>
                                  </m:e>
                                </m:acc>
                              </m:oMath>
                            </m:oMathPara>
                          </a14:m>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fr-FR" sz="1200">
                              <a:effectLst/>
                            </a:rPr>
                            <a:t>310 fb</a:t>
                          </a:r>
                          <a:endParaRPr lang="es-ES" sz="12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r>
                  <a:tr h="198368">
                    <a:tc vMerge="1">
                      <a:txBody>
                        <a:bodyPr/>
                        <a:lstStyle/>
                        <a:p>
                          <a:endParaRPr lang="es-ES"/>
                        </a:p>
                      </a:txBody>
                      <a:tcPr/>
                    </a:tc>
                    <a:tc>
                      <a:txBody>
                        <a:bodyPr/>
                        <a:lstStyle/>
                        <a:p>
                          <a:pPr algn="l">
                            <a:spcBef>
                              <a:spcPts val="200"/>
                            </a:spcBef>
                            <a:spcAft>
                              <a:spcPts val="0"/>
                            </a:spcAft>
                          </a:pPr>
                          <a14:m>
                            <m:oMathPara xmlns:m="http://schemas.openxmlformats.org/officeDocument/2006/math">
                              <m:oMathParaPr>
                                <m:jc m:val="left"/>
                              </m:oMathParaPr>
                              <m:oMath xmlns:m="http://schemas.openxmlformats.org/officeDocument/2006/math">
                                <m:r>
                                  <a:rPr lang="fr-FR" sz="1200">
                                    <a:effectLst/>
                                    <a:latin typeface="Cambria Math" panose="02040503050406030204" pitchFamily="18" charset="0"/>
                                  </a:rPr>
                                  <m:t>𝑔𝑔</m:t>
                                </m:r>
                                <m:r>
                                  <a:rPr lang="fr-FR" sz="1200">
                                    <a:effectLst/>
                                    <a:latin typeface="Cambria Math" panose="02040503050406030204" pitchFamily="18" charset="0"/>
                                  </a:rPr>
                                  <m:t>→</m:t>
                                </m:r>
                                <m:sSub>
                                  <m:sSubPr>
                                    <m:ctrlPr>
                                      <a:rPr lang="es-ES" sz="1200" i="1">
                                        <a:effectLst/>
                                        <a:latin typeface="Cambria Math" panose="02040503050406030204" pitchFamily="18" charset="0"/>
                                      </a:rPr>
                                    </m:ctrlPr>
                                  </m:sSubPr>
                                  <m:e>
                                    <m:r>
                                      <a:rPr lang="fr-FR" sz="1200">
                                        <a:effectLst/>
                                        <a:latin typeface="Cambria Math" panose="02040503050406030204" pitchFamily="18" charset="0"/>
                                      </a:rPr>
                                      <m:t>𝐻</m:t>
                                    </m:r>
                                  </m:e>
                                  <m:sub>
                                    <m:r>
                                      <a:rPr lang="fr-FR" sz="1200">
                                        <a:effectLst/>
                                        <a:latin typeface="Cambria Math" panose="02040503050406030204" pitchFamily="18" charset="0"/>
                                      </a:rPr>
                                      <m:t>3</m:t>
                                    </m:r>
                                  </m:sub>
                                </m:sSub>
                                <m:r>
                                  <a:rPr lang="fr-FR" sz="1200">
                                    <a:effectLst/>
                                    <a:latin typeface="Cambria Math" panose="02040503050406030204" pitchFamily="18" charset="0"/>
                                  </a:rPr>
                                  <m:t>→</m:t>
                                </m:r>
                                <m:sSub>
                                  <m:sSubPr>
                                    <m:ctrlPr>
                                      <a:rPr lang="es-ES" sz="1200" i="1">
                                        <a:effectLst/>
                                        <a:latin typeface="Cambria Math" panose="02040503050406030204" pitchFamily="18" charset="0"/>
                                      </a:rPr>
                                    </m:ctrlPr>
                                  </m:sSubPr>
                                  <m:e>
                                    <m:r>
                                      <a:rPr lang="fr-FR" sz="1200">
                                        <a:effectLst/>
                                        <a:latin typeface="Cambria Math" panose="02040503050406030204" pitchFamily="18" charset="0"/>
                                      </a:rPr>
                                      <m:t>𝐻</m:t>
                                    </m:r>
                                  </m:e>
                                  <m:sub>
                                    <m:r>
                                      <a:rPr lang="fr-FR" sz="1200">
                                        <a:effectLst/>
                                        <a:latin typeface="Cambria Math" panose="02040503050406030204" pitchFamily="18" charset="0"/>
                                      </a:rPr>
                                      <m:t>1</m:t>
                                    </m:r>
                                  </m:sub>
                                </m:sSub>
                                <m:sSub>
                                  <m:sSubPr>
                                    <m:ctrlPr>
                                      <a:rPr lang="es-ES" sz="1200" i="1">
                                        <a:effectLst/>
                                        <a:latin typeface="Cambria Math" panose="02040503050406030204" pitchFamily="18" charset="0"/>
                                      </a:rPr>
                                    </m:ctrlPr>
                                  </m:sSubPr>
                                  <m:e>
                                    <m:r>
                                      <a:rPr lang="fr-FR" sz="1200">
                                        <a:effectLst/>
                                        <a:latin typeface="Cambria Math" panose="02040503050406030204" pitchFamily="18" charset="0"/>
                                      </a:rPr>
                                      <m:t>𝐻</m:t>
                                    </m:r>
                                  </m:e>
                                  <m:sub>
                                    <m:r>
                                      <a:rPr lang="fr-FR" sz="1200">
                                        <a:effectLst/>
                                        <a:latin typeface="Cambria Math" panose="02040503050406030204" pitchFamily="18" charset="0"/>
                                      </a:rPr>
                                      <m:t>2</m:t>
                                    </m:r>
                                  </m:sub>
                                </m:sSub>
                                <m:r>
                                  <a:rPr lang="fr-FR" sz="1200">
                                    <a:effectLst/>
                                    <a:latin typeface="Cambria Math" panose="02040503050406030204" pitchFamily="18" charset="0"/>
                                  </a:rPr>
                                  <m:t>→ </m:t>
                                </m:r>
                                <m:r>
                                  <a:rPr lang="fr-FR" sz="1200">
                                    <a:effectLst/>
                                    <a:latin typeface="Cambria Math" panose="02040503050406030204" pitchFamily="18" charset="0"/>
                                  </a:rPr>
                                  <m:t>𝑏</m:t>
                                </m:r>
                                <m:acc>
                                  <m:accPr>
                                    <m:chr m:val="̅"/>
                                    <m:ctrlPr>
                                      <a:rPr lang="es-ES" sz="1200" i="1">
                                        <a:effectLst/>
                                        <a:latin typeface="Cambria Math" panose="02040503050406030204" pitchFamily="18" charset="0"/>
                                      </a:rPr>
                                    </m:ctrlPr>
                                  </m:accPr>
                                  <m:e>
                                    <m:r>
                                      <a:rPr lang="fr-FR" sz="1200">
                                        <a:effectLst/>
                                        <a:latin typeface="Cambria Math" panose="02040503050406030204" pitchFamily="18" charset="0"/>
                                      </a:rPr>
                                      <m:t>𝑏</m:t>
                                    </m:r>
                                  </m:e>
                                </m:acc>
                                <m:r>
                                  <a:rPr lang="fr-FR" sz="1200">
                                    <a:effectLst/>
                                    <a:latin typeface="Cambria Math" panose="02040503050406030204" pitchFamily="18" charset="0"/>
                                  </a:rPr>
                                  <m:t>𝑏</m:t>
                                </m:r>
                                <m:acc>
                                  <m:accPr>
                                    <m:chr m:val="̅"/>
                                    <m:ctrlPr>
                                      <a:rPr lang="es-ES" sz="1200" i="1">
                                        <a:effectLst/>
                                        <a:latin typeface="Cambria Math" panose="02040503050406030204" pitchFamily="18" charset="0"/>
                                      </a:rPr>
                                    </m:ctrlPr>
                                  </m:accPr>
                                  <m:e>
                                    <m:r>
                                      <a:rPr lang="fr-FR" sz="1200">
                                        <a:effectLst/>
                                        <a:latin typeface="Cambria Math" panose="02040503050406030204" pitchFamily="18" charset="0"/>
                                      </a:rPr>
                                      <m:t>𝑏</m:t>
                                    </m:r>
                                  </m:e>
                                </m:acc>
                              </m:oMath>
                            </m:oMathPara>
                          </a14:m>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fr-FR" sz="1200" dirty="0">
                              <a:effectLst/>
                            </a:rPr>
                            <a:t>187 </a:t>
                          </a:r>
                          <a:r>
                            <a:rPr lang="fr-FR" sz="1200" dirty="0" err="1">
                              <a:effectLst/>
                            </a:rPr>
                            <a:t>fb</a:t>
                          </a:r>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r>
                  <a:tr h="194161">
                    <a:tc rowSpan="4">
                      <a:txBody>
                        <a:bodyPr/>
                        <a:lstStyle/>
                        <a:p>
                          <a:pPr algn="just">
                            <a:spcBef>
                              <a:spcPts val="200"/>
                            </a:spcBef>
                            <a:spcAft>
                              <a:spcPts val="0"/>
                            </a:spcAft>
                          </a:pPr>
                          <a14:m>
                            <m:oMathPara xmlns:m="http://schemas.openxmlformats.org/officeDocument/2006/math">
                              <m:oMathParaPr>
                                <m:jc m:val="centerGroup"/>
                              </m:oMathParaPr>
                              <m:oMath xmlns:m="http://schemas.openxmlformats.org/officeDocument/2006/math">
                                <m:sSub>
                                  <m:sSubPr>
                                    <m:ctrlPr>
                                      <a:rPr lang="es-ES" sz="1400" i="1">
                                        <a:effectLst/>
                                        <a:latin typeface="Cambria Math" panose="02040503050406030204" pitchFamily="18" charset="0"/>
                                      </a:rPr>
                                    </m:ctrlPr>
                                  </m:sSubPr>
                                  <m:e>
                                    <m:r>
                                      <a:rPr lang="fr-FR" sz="1400">
                                        <a:effectLst/>
                                        <a:latin typeface="Cambria Math" panose="02040503050406030204" pitchFamily="18" charset="0"/>
                                      </a:rPr>
                                      <m:t>𝐴</m:t>
                                    </m:r>
                                  </m:e>
                                  <m:sub>
                                    <m:r>
                                      <a:rPr lang="fr-FR" sz="1400">
                                        <a:effectLst/>
                                        <a:latin typeface="Cambria Math" panose="02040503050406030204" pitchFamily="18" charset="0"/>
                                      </a:rPr>
                                      <m:t>1</m:t>
                                    </m:r>
                                  </m:sub>
                                </m:sSub>
                              </m:oMath>
                            </m:oMathPara>
                          </a14:m>
                          <a:endParaRPr lang="es-ES" sz="14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a:txBody>
                        <a:bodyPr/>
                        <a:lstStyle/>
                        <a:p>
                          <a:pPr algn="l">
                            <a:spcBef>
                              <a:spcPts val="200"/>
                            </a:spcBef>
                            <a:spcAft>
                              <a:spcPts val="0"/>
                            </a:spcAft>
                          </a:pPr>
                          <a14:m>
                            <m:oMathPara xmlns:m="http://schemas.openxmlformats.org/officeDocument/2006/math">
                              <m:oMathParaPr>
                                <m:jc m:val="left"/>
                              </m:oMathParaPr>
                              <m:oMath xmlns:m="http://schemas.openxmlformats.org/officeDocument/2006/math">
                                <m:r>
                                  <a:rPr lang="fr-FR" sz="1200">
                                    <a:effectLst/>
                                    <a:latin typeface="Cambria Math" panose="02040503050406030204" pitchFamily="18" charset="0"/>
                                  </a:rPr>
                                  <m:t>𝑔𝑔</m:t>
                                </m:r>
                                <m:r>
                                  <a:rPr lang="fr-FR" sz="1200">
                                    <a:effectLst/>
                                    <a:latin typeface="Cambria Math" panose="02040503050406030204" pitchFamily="18" charset="0"/>
                                  </a:rPr>
                                  <m:t>→</m:t>
                                </m:r>
                                <m:sSub>
                                  <m:sSubPr>
                                    <m:ctrlPr>
                                      <a:rPr lang="es-ES" sz="1200" i="1">
                                        <a:effectLst/>
                                        <a:latin typeface="Cambria Math" panose="02040503050406030204" pitchFamily="18" charset="0"/>
                                      </a:rPr>
                                    </m:ctrlPr>
                                  </m:sSubPr>
                                  <m:e>
                                    <m:r>
                                      <a:rPr lang="fr-FR" sz="1200">
                                        <a:effectLst/>
                                        <a:latin typeface="Cambria Math" panose="02040503050406030204" pitchFamily="18" charset="0"/>
                                      </a:rPr>
                                      <m:t>𝐴</m:t>
                                    </m:r>
                                  </m:e>
                                  <m:sub>
                                    <m:r>
                                      <a:rPr lang="fr-FR" sz="1200">
                                        <a:effectLst/>
                                        <a:latin typeface="Cambria Math" panose="02040503050406030204" pitchFamily="18" charset="0"/>
                                      </a:rPr>
                                      <m:t>1</m:t>
                                    </m:r>
                                  </m:sub>
                                </m:sSub>
                              </m:oMath>
                            </m:oMathPara>
                          </a14:m>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fr-FR" sz="1200">
                              <a:effectLst/>
                            </a:rPr>
                            <a:t>2.407 pb</a:t>
                          </a:r>
                          <a:endParaRPr lang="es-ES" sz="12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r>
                  <a:tr h="198368">
                    <a:tc vMerge="1">
                      <a:txBody>
                        <a:bodyPr/>
                        <a:lstStyle/>
                        <a:p>
                          <a:endParaRPr lang="es-ES"/>
                        </a:p>
                      </a:txBody>
                      <a:tcPr/>
                    </a:tc>
                    <a:tc>
                      <a:txBody>
                        <a:bodyPr/>
                        <a:lstStyle/>
                        <a:p>
                          <a:pPr algn="l">
                            <a:spcBef>
                              <a:spcPts val="200"/>
                            </a:spcBef>
                            <a:spcAft>
                              <a:spcPts val="0"/>
                            </a:spcAft>
                          </a:pPr>
                          <a14:m>
                            <m:oMathPara xmlns:m="http://schemas.openxmlformats.org/officeDocument/2006/math">
                              <m:oMathParaPr>
                                <m:jc m:val="left"/>
                              </m:oMathParaPr>
                              <m:oMath xmlns:m="http://schemas.openxmlformats.org/officeDocument/2006/math">
                                <m:r>
                                  <a:rPr lang="fr-FR" sz="1200">
                                    <a:effectLst/>
                                    <a:latin typeface="Cambria Math" panose="02040503050406030204" pitchFamily="18" charset="0"/>
                                  </a:rPr>
                                  <m:t>𝑔𝑔</m:t>
                                </m:r>
                                <m:r>
                                  <a:rPr lang="fr-FR" sz="1200">
                                    <a:effectLst/>
                                    <a:latin typeface="Cambria Math" panose="02040503050406030204" pitchFamily="18" charset="0"/>
                                  </a:rPr>
                                  <m:t>→</m:t>
                                </m:r>
                                <m:sSub>
                                  <m:sSubPr>
                                    <m:ctrlPr>
                                      <a:rPr lang="es-ES" sz="1200" i="1">
                                        <a:effectLst/>
                                        <a:latin typeface="Cambria Math" panose="02040503050406030204" pitchFamily="18" charset="0"/>
                                      </a:rPr>
                                    </m:ctrlPr>
                                  </m:sSubPr>
                                  <m:e>
                                    <m:r>
                                      <a:rPr lang="fr-FR" sz="1200">
                                        <a:effectLst/>
                                        <a:latin typeface="Cambria Math" panose="02040503050406030204" pitchFamily="18" charset="0"/>
                                      </a:rPr>
                                      <m:t>𝐴</m:t>
                                    </m:r>
                                  </m:e>
                                  <m:sub>
                                    <m:r>
                                      <a:rPr lang="fr-FR" sz="1200">
                                        <a:effectLst/>
                                        <a:latin typeface="Cambria Math" panose="02040503050406030204" pitchFamily="18" charset="0"/>
                                      </a:rPr>
                                      <m:t>1</m:t>
                                    </m:r>
                                  </m:sub>
                                </m:sSub>
                                <m:r>
                                  <a:rPr lang="fr-FR" sz="1200">
                                    <a:effectLst/>
                                    <a:latin typeface="Cambria Math" panose="02040503050406030204" pitchFamily="18" charset="0"/>
                                  </a:rPr>
                                  <m:t>→</m:t>
                                </m:r>
                                <m:r>
                                  <a:rPr lang="fr-FR" sz="1200">
                                    <a:effectLst/>
                                    <a:latin typeface="Cambria Math" panose="02040503050406030204" pitchFamily="18" charset="0"/>
                                  </a:rPr>
                                  <m:t>𝑏</m:t>
                                </m:r>
                                <m:acc>
                                  <m:accPr>
                                    <m:chr m:val="̅"/>
                                    <m:ctrlPr>
                                      <a:rPr lang="es-ES" sz="1200" i="1">
                                        <a:effectLst/>
                                        <a:latin typeface="Cambria Math" panose="02040503050406030204" pitchFamily="18" charset="0"/>
                                      </a:rPr>
                                    </m:ctrlPr>
                                  </m:accPr>
                                  <m:e>
                                    <m:r>
                                      <a:rPr lang="fr-FR" sz="1200">
                                        <a:effectLst/>
                                        <a:latin typeface="Cambria Math" panose="02040503050406030204" pitchFamily="18" charset="0"/>
                                      </a:rPr>
                                      <m:t>𝑏</m:t>
                                    </m:r>
                                  </m:e>
                                </m:acc>
                              </m:oMath>
                            </m:oMathPara>
                          </a14:m>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fr-FR" sz="1200">
                              <a:effectLst/>
                            </a:rPr>
                            <a:t>2.102 pb</a:t>
                          </a:r>
                          <a:endParaRPr lang="es-ES" sz="12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r>
                  <a:tr h="194161">
                    <a:tc vMerge="1">
                      <a:txBody>
                        <a:bodyPr/>
                        <a:lstStyle/>
                        <a:p>
                          <a:endParaRPr lang="es-ES"/>
                        </a:p>
                      </a:txBody>
                      <a:tcPr/>
                    </a:tc>
                    <a:tc>
                      <a:txBody>
                        <a:bodyPr/>
                        <a:lstStyle/>
                        <a:p>
                          <a:pPr algn="l">
                            <a:spcBef>
                              <a:spcPts val="200"/>
                            </a:spcBef>
                            <a:spcAft>
                              <a:spcPts val="0"/>
                            </a:spcAft>
                          </a:pPr>
                          <a14:m>
                            <m:oMathPara xmlns:m="http://schemas.openxmlformats.org/officeDocument/2006/math">
                              <m:oMathParaPr>
                                <m:jc m:val="left"/>
                              </m:oMathParaPr>
                              <m:oMath xmlns:m="http://schemas.openxmlformats.org/officeDocument/2006/math">
                                <m:r>
                                  <a:rPr lang="fr-FR" sz="1200">
                                    <a:effectLst/>
                                    <a:latin typeface="Cambria Math" panose="02040503050406030204" pitchFamily="18" charset="0"/>
                                  </a:rPr>
                                  <m:t>𝑔𝑔</m:t>
                                </m:r>
                                <m:r>
                                  <a:rPr lang="fr-FR" sz="1200">
                                    <a:effectLst/>
                                    <a:latin typeface="Cambria Math" panose="02040503050406030204" pitchFamily="18" charset="0"/>
                                  </a:rPr>
                                  <m:t>→</m:t>
                                </m:r>
                                <m:sSub>
                                  <m:sSubPr>
                                    <m:ctrlPr>
                                      <a:rPr lang="es-ES" sz="1200" i="1">
                                        <a:effectLst/>
                                        <a:latin typeface="Cambria Math" panose="02040503050406030204" pitchFamily="18" charset="0"/>
                                      </a:rPr>
                                    </m:ctrlPr>
                                  </m:sSubPr>
                                  <m:e>
                                    <m:r>
                                      <a:rPr lang="fr-FR" sz="1200">
                                        <a:effectLst/>
                                        <a:latin typeface="Cambria Math" panose="02040503050406030204" pitchFamily="18" charset="0"/>
                                      </a:rPr>
                                      <m:t>𝐴</m:t>
                                    </m:r>
                                  </m:e>
                                  <m:sub>
                                    <m:r>
                                      <a:rPr lang="fr-FR" sz="1200">
                                        <a:effectLst/>
                                        <a:latin typeface="Cambria Math" panose="02040503050406030204" pitchFamily="18" charset="0"/>
                                      </a:rPr>
                                      <m:t>1</m:t>
                                    </m:r>
                                  </m:sub>
                                </m:sSub>
                                <m:r>
                                  <a:rPr lang="fr-FR" sz="1200">
                                    <a:effectLst/>
                                    <a:latin typeface="Cambria Math" panose="02040503050406030204" pitchFamily="18" charset="0"/>
                                  </a:rPr>
                                  <m:t>→</m:t>
                                </m:r>
                                <m:r>
                                  <a:rPr lang="fr-FR" sz="1200">
                                    <a:effectLst/>
                                    <a:latin typeface="Cambria Math" panose="02040503050406030204" pitchFamily="18" charset="0"/>
                                  </a:rPr>
                                  <m:t>𝜏</m:t>
                                </m:r>
                                <m:acc>
                                  <m:accPr>
                                    <m:chr m:val="̅"/>
                                    <m:ctrlPr>
                                      <a:rPr lang="es-ES" sz="1200" i="1">
                                        <a:effectLst/>
                                        <a:latin typeface="Cambria Math" panose="02040503050406030204" pitchFamily="18" charset="0"/>
                                      </a:rPr>
                                    </m:ctrlPr>
                                  </m:accPr>
                                  <m:e>
                                    <m:r>
                                      <a:rPr lang="fr-FR" sz="1200">
                                        <a:effectLst/>
                                        <a:latin typeface="Cambria Math" panose="02040503050406030204" pitchFamily="18" charset="0"/>
                                      </a:rPr>
                                      <m:t>𝜏</m:t>
                                    </m:r>
                                  </m:e>
                                </m:acc>
                              </m:oMath>
                            </m:oMathPara>
                          </a14:m>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fr-FR" sz="1200">
                              <a:effectLst/>
                            </a:rPr>
                            <a:t>0.220 pb</a:t>
                          </a:r>
                          <a:endParaRPr lang="es-ES" sz="12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r>
                  <a:tr h="194161">
                    <a:tc vMerge="1">
                      <a:txBody>
                        <a:bodyPr/>
                        <a:lstStyle/>
                        <a:p>
                          <a:endParaRPr lang="es-ES"/>
                        </a:p>
                      </a:txBody>
                      <a:tcPr/>
                    </a:tc>
                    <a:tc>
                      <a:txBody>
                        <a:bodyPr/>
                        <a:lstStyle/>
                        <a:p>
                          <a:pPr algn="l">
                            <a:spcBef>
                              <a:spcPts val="200"/>
                            </a:spcBef>
                            <a:spcAft>
                              <a:spcPts val="0"/>
                            </a:spcAft>
                          </a:pPr>
                          <a14:m>
                            <m:oMathPara xmlns:m="http://schemas.openxmlformats.org/officeDocument/2006/math">
                              <m:oMathParaPr>
                                <m:jc m:val="left"/>
                              </m:oMathParaPr>
                              <m:oMath xmlns:m="http://schemas.openxmlformats.org/officeDocument/2006/math">
                                <m:r>
                                  <a:rPr lang="fr-FR" sz="1200">
                                    <a:effectLst/>
                                    <a:latin typeface="Cambria Math" panose="02040503050406030204" pitchFamily="18" charset="0"/>
                                  </a:rPr>
                                  <m:t>𝑔𝑔</m:t>
                                </m:r>
                                <m:r>
                                  <a:rPr lang="fr-FR" sz="1200">
                                    <a:effectLst/>
                                    <a:latin typeface="Cambria Math" panose="02040503050406030204" pitchFamily="18" charset="0"/>
                                  </a:rPr>
                                  <m:t>→</m:t>
                                </m:r>
                                <m:sSub>
                                  <m:sSubPr>
                                    <m:ctrlPr>
                                      <a:rPr lang="es-ES" sz="1200" i="1">
                                        <a:effectLst/>
                                        <a:latin typeface="Cambria Math" panose="02040503050406030204" pitchFamily="18" charset="0"/>
                                      </a:rPr>
                                    </m:ctrlPr>
                                  </m:sSubPr>
                                  <m:e>
                                    <m:r>
                                      <a:rPr lang="fr-FR" sz="1200">
                                        <a:effectLst/>
                                        <a:latin typeface="Cambria Math" panose="02040503050406030204" pitchFamily="18" charset="0"/>
                                      </a:rPr>
                                      <m:t>𝐴</m:t>
                                    </m:r>
                                  </m:e>
                                  <m:sub>
                                    <m:r>
                                      <a:rPr lang="fr-FR" sz="1200">
                                        <a:effectLst/>
                                        <a:latin typeface="Cambria Math" panose="02040503050406030204" pitchFamily="18" charset="0"/>
                                      </a:rPr>
                                      <m:t>1</m:t>
                                    </m:r>
                                  </m:sub>
                                </m:sSub>
                                <m:r>
                                  <a:rPr lang="fr-FR" sz="1200">
                                    <a:effectLst/>
                                    <a:latin typeface="Cambria Math" panose="02040503050406030204" pitchFamily="18" charset="0"/>
                                  </a:rPr>
                                  <m:t>→</m:t>
                                </m:r>
                                <m:r>
                                  <a:rPr lang="fr-FR" sz="1200">
                                    <a:effectLst/>
                                    <a:latin typeface="Cambria Math" panose="02040503050406030204" pitchFamily="18" charset="0"/>
                                  </a:rPr>
                                  <m:t>𝛶𝛶</m:t>
                                </m:r>
                              </m:oMath>
                            </m:oMathPara>
                          </a14:m>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fr-FR" sz="1200" dirty="0">
                              <a:effectLst/>
                            </a:rPr>
                            <a:t>1.633 </a:t>
                          </a:r>
                          <a:r>
                            <a:rPr lang="fr-FR" sz="1200" dirty="0" err="1">
                              <a:effectLst/>
                            </a:rPr>
                            <a:t>fb</a:t>
                          </a:r>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r>
                  <a:tr h="194161">
                    <a:tc rowSpan="6">
                      <a:txBody>
                        <a:bodyPr/>
                        <a:lstStyle/>
                        <a:p>
                          <a:pPr algn="just">
                            <a:spcBef>
                              <a:spcPts val="200"/>
                            </a:spcBef>
                            <a:spcAft>
                              <a:spcPts val="0"/>
                            </a:spcAft>
                          </a:pPr>
                          <a14:m>
                            <m:oMathPara xmlns:m="http://schemas.openxmlformats.org/officeDocument/2006/math">
                              <m:oMathParaPr>
                                <m:jc m:val="centerGroup"/>
                              </m:oMathParaPr>
                              <m:oMath xmlns:m="http://schemas.openxmlformats.org/officeDocument/2006/math">
                                <m:sSub>
                                  <m:sSubPr>
                                    <m:ctrlPr>
                                      <a:rPr lang="es-ES" sz="1400" i="1">
                                        <a:effectLst/>
                                        <a:latin typeface="Cambria Math" panose="02040503050406030204" pitchFamily="18" charset="0"/>
                                      </a:rPr>
                                    </m:ctrlPr>
                                  </m:sSubPr>
                                  <m:e>
                                    <m:r>
                                      <a:rPr lang="fr-FR" sz="1400">
                                        <a:effectLst/>
                                        <a:latin typeface="Cambria Math" panose="02040503050406030204" pitchFamily="18" charset="0"/>
                                      </a:rPr>
                                      <m:t>𝐴</m:t>
                                    </m:r>
                                  </m:e>
                                  <m:sub>
                                    <m:r>
                                      <a:rPr lang="fr-FR" sz="1400">
                                        <a:effectLst/>
                                        <a:latin typeface="Cambria Math" panose="02040503050406030204" pitchFamily="18" charset="0"/>
                                      </a:rPr>
                                      <m:t>2</m:t>
                                    </m:r>
                                  </m:sub>
                                </m:sSub>
                              </m:oMath>
                            </m:oMathPara>
                          </a14:m>
                          <a:endParaRPr lang="es-ES" sz="14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a:txBody>
                        <a:bodyPr/>
                        <a:lstStyle/>
                        <a:p>
                          <a:pPr algn="l">
                            <a:spcBef>
                              <a:spcPts val="200"/>
                            </a:spcBef>
                            <a:spcAft>
                              <a:spcPts val="0"/>
                            </a:spcAft>
                          </a:pPr>
                          <a14:m>
                            <m:oMathPara xmlns:m="http://schemas.openxmlformats.org/officeDocument/2006/math">
                              <m:oMathParaPr>
                                <m:jc m:val="left"/>
                              </m:oMathParaPr>
                              <m:oMath xmlns:m="http://schemas.openxmlformats.org/officeDocument/2006/math">
                                <m:r>
                                  <a:rPr lang="fr-FR" sz="1200">
                                    <a:effectLst/>
                                    <a:latin typeface="Cambria Math" panose="02040503050406030204" pitchFamily="18" charset="0"/>
                                  </a:rPr>
                                  <m:t>𝑔𝑔</m:t>
                                </m:r>
                                <m:r>
                                  <a:rPr lang="fr-FR" sz="1200">
                                    <a:effectLst/>
                                    <a:latin typeface="Cambria Math" panose="02040503050406030204" pitchFamily="18" charset="0"/>
                                  </a:rPr>
                                  <m:t>→</m:t>
                                </m:r>
                                <m:sSub>
                                  <m:sSubPr>
                                    <m:ctrlPr>
                                      <a:rPr lang="es-ES" sz="1200" i="1">
                                        <a:effectLst/>
                                        <a:latin typeface="Cambria Math" panose="02040503050406030204" pitchFamily="18" charset="0"/>
                                      </a:rPr>
                                    </m:ctrlPr>
                                  </m:sSubPr>
                                  <m:e>
                                    <m:r>
                                      <a:rPr lang="fr-FR" sz="1200">
                                        <a:effectLst/>
                                        <a:latin typeface="Cambria Math" panose="02040503050406030204" pitchFamily="18" charset="0"/>
                                      </a:rPr>
                                      <m:t>𝐴</m:t>
                                    </m:r>
                                  </m:e>
                                  <m:sub>
                                    <m:r>
                                      <a:rPr lang="fr-FR" sz="1200">
                                        <a:effectLst/>
                                        <a:latin typeface="Cambria Math" panose="02040503050406030204" pitchFamily="18" charset="0"/>
                                      </a:rPr>
                                      <m:t>3</m:t>
                                    </m:r>
                                  </m:sub>
                                </m:sSub>
                              </m:oMath>
                            </m:oMathPara>
                          </a14:m>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fr-FR" sz="1200">
                              <a:effectLst/>
                            </a:rPr>
                            <a:t>11.182 pb</a:t>
                          </a:r>
                          <a:endParaRPr lang="es-ES" sz="12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r>
                  <a:tr h="198368">
                    <a:tc vMerge="1">
                      <a:txBody>
                        <a:bodyPr/>
                        <a:lstStyle/>
                        <a:p>
                          <a:endParaRPr lang="es-ES"/>
                        </a:p>
                      </a:txBody>
                      <a:tcPr/>
                    </a:tc>
                    <a:tc>
                      <a:txBody>
                        <a:bodyPr/>
                        <a:lstStyle/>
                        <a:p>
                          <a:pPr algn="l">
                            <a:spcBef>
                              <a:spcPts val="200"/>
                            </a:spcBef>
                            <a:spcAft>
                              <a:spcPts val="0"/>
                            </a:spcAft>
                          </a:pPr>
                          <a14:m>
                            <m:oMathPara xmlns:m="http://schemas.openxmlformats.org/officeDocument/2006/math">
                              <m:oMathParaPr>
                                <m:jc m:val="left"/>
                              </m:oMathParaPr>
                              <m:oMath xmlns:m="http://schemas.openxmlformats.org/officeDocument/2006/math">
                                <m:r>
                                  <a:rPr lang="fr-FR" sz="1200">
                                    <a:effectLst/>
                                    <a:latin typeface="Cambria Math" panose="02040503050406030204" pitchFamily="18" charset="0"/>
                                  </a:rPr>
                                  <m:t>𝑔𝑔</m:t>
                                </m:r>
                                <m:r>
                                  <a:rPr lang="fr-FR" sz="1200">
                                    <a:effectLst/>
                                    <a:latin typeface="Cambria Math" panose="02040503050406030204" pitchFamily="18" charset="0"/>
                                  </a:rPr>
                                  <m:t>→</m:t>
                                </m:r>
                                <m:sSub>
                                  <m:sSubPr>
                                    <m:ctrlPr>
                                      <a:rPr lang="es-ES" sz="1200" i="1">
                                        <a:effectLst/>
                                        <a:latin typeface="Cambria Math" panose="02040503050406030204" pitchFamily="18" charset="0"/>
                                      </a:rPr>
                                    </m:ctrlPr>
                                  </m:sSubPr>
                                  <m:e>
                                    <m:r>
                                      <a:rPr lang="fr-FR" sz="1200">
                                        <a:effectLst/>
                                        <a:latin typeface="Cambria Math" panose="02040503050406030204" pitchFamily="18" charset="0"/>
                                      </a:rPr>
                                      <m:t>𝐴</m:t>
                                    </m:r>
                                  </m:e>
                                  <m:sub>
                                    <m:r>
                                      <a:rPr lang="fr-FR" sz="1200">
                                        <a:effectLst/>
                                        <a:latin typeface="Cambria Math" panose="02040503050406030204" pitchFamily="18" charset="0"/>
                                      </a:rPr>
                                      <m:t>2</m:t>
                                    </m:r>
                                  </m:sub>
                                </m:sSub>
                                <m:r>
                                  <a:rPr lang="fr-FR" sz="1200">
                                    <a:effectLst/>
                                    <a:latin typeface="Cambria Math" panose="02040503050406030204" pitchFamily="18" charset="0"/>
                                  </a:rPr>
                                  <m:t>→</m:t>
                                </m:r>
                                <m:r>
                                  <a:rPr lang="fr-FR" sz="1200">
                                    <a:effectLst/>
                                    <a:latin typeface="Cambria Math" panose="02040503050406030204" pitchFamily="18" charset="0"/>
                                  </a:rPr>
                                  <m:t>𝑏</m:t>
                                </m:r>
                                <m:acc>
                                  <m:accPr>
                                    <m:chr m:val="̅"/>
                                    <m:ctrlPr>
                                      <a:rPr lang="es-ES" sz="1200" i="1">
                                        <a:effectLst/>
                                        <a:latin typeface="Cambria Math" panose="02040503050406030204" pitchFamily="18" charset="0"/>
                                      </a:rPr>
                                    </m:ctrlPr>
                                  </m:accPr>
                                  <m:e>
                                    <m:r>
                                      <a:rPr lang="fr-FR" sz="1200">
                                        <a:effectLst/>
                                        <a:latin typeface="Cambria Math" panose="02040503050406030204" pitchFamily="18" charset="0"/>
                                      </a:rPr>
                                      <m:t>𝑏</m:t>
                                    </m:r>
                                  </m:e>
                                </m:acc>
                              </m:oMath>
                            </m:oMathPara>
                          </a14:m>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fr-FR" sz="1200">
                              <a:effectLst/>
                            </a:rPr>
                            <a:t>57.50 fb</a:t>
                          </a:r>
                          <a:endParaRPr lang="es-ES" sz="12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r>
                  <a:tr h="194161">
                    <a:tc vMerge="1">
                      <a:txBody>
                        <a:bodyPr/>
                        <a:lstStyle/>
                        <a:p>
                          <a:endParaRPr lang="es-ES"/>
                        </a:p>
                      </a:txBody>
                      <a:tcPr/>
                    </a:tc>
                    <a:tc>
                      <a:txBody>
                        <a:bodyPr/>
                        <a:lstStyle/>
                        <a:p>
                          <a:pPr algn="l">
                            <a:spcBef>
                              <a:spcPts val="200"/>
                            </a:spcBef>
                            <a:spcAft>
                              <a:spcPts val="0"/>
                            </a:spcAft>
                          </a:pPr>
                          <a14:m>
                            <m:oMathPara xmlns:m="http://schemas.openxmlformats.org/officeDocument/2006/math">
                              <m:oMathParaPr>
                                <m:jc m:val="left"/>
                              </m:oMathParaPr>
                              <m:oMath xmlns:m="http://schemas.openxmlformats.org/officeDocument/2006/math">
                                <m:r>
                                  <a:rPr lang="fr-FR" sz="1200">
                                    <a:effectLst/>
                                    <a:latin typeface="Cambria Math" panose="02040503050406030204" pitchFamily="18" charset="0"/>
                                  </a:rPr>
                                  <m:t>𝑔𝑔</m:t>
                                </m:r>
                                <m:r>
                                  <a:rPr lang="fr-FR" sz="1200">
                                    <a:effectLst/>
                                    <a:latin typeface="Cambria Math" panose="02040503050406030204" pitchFamily="18" charset="0"/>
                                  </a:rPr>
                                  <m:t>→</m:t>
                                </m:r>
                                <m:sSub>
                                  <m:sSubPr>
                                    <m:ctrlPr>
                                      <a:rPr lang="es-ES" sz="1200" i="1">
                                        <a:effectLst/>
                                        <a:latin typeface="Cambria Math" panose="02040503050406030204" pitchFamily="18" charset="0"/>
                                      </a:rPr>
                                    </m:ctrlPr>
                                  </m:sSubPr>
                                  <m:e>
                                    <m:r>
                                      <a:rPr lang="fr-FR" sz="1200">
                                        <a:effectLst/>
                                        <a:latin typeface="Cambria Math" panose="02040503050406030204" pitchFamily="18" charset="0"/>
                                      </a:rPr>
                                      <m:t>𝐴</m:t>
                                    </m:r>
                                  </m:e>
                                  <m:sub>
                                    <m:r>
                                      <a:rPr lang="fr-FR" sz="1200">
                                        <a:effectLst/>
                                        <a:latin typeface="Cambria Math" panose="02040503050406030204" pitchFamily="18" charset="0"/>
                                      </a:rPr>
                                      <m:t>2</m:t>
                                    </m:r>
                                  </m:sub>
                                </m:sSub>
                                <m:r>
                                  <a:rPr lang="fr-FR" sz="1200">
                                    <a:effectLst/>
                                    <a:latin typeface="Cambria Math" panose="02040503050406030204" pitchFamily="18" charset="0"/>
                                  </a:rPr>
                                  <m:t>→</m:t>
                                </m:r>
                                <m:r>
                                  <a:rPr lang="fr-FR" sz="1200">
                                    <a:effectLst/>
                                    <a:latin typeface="Cambria Math" panose="02040503050406030204" pitchFamily="18" charset="0"/>
                                  </a:rPr>
                                  <m:t>𝜏</m:t>
                                </m:r>
                                <m:acc>
                                  <m:accPr>
                                    <m:chr m:val="̅"/>
                                    <m:ctrlPr>
                                      <a:rPr lang="es-ES" sz="1200" i="1">
                                        <a:effectLst/>
                                        <a:latin typeface="Cambria Math" panose="02040503050406030204" pitchFamily="18" charset="0"/>
                                      </a:rPr>
                                    </m:ctrlPr>
                                  </m:accPr>
                                  <m:e>
                                    <m:r>
                                      <a:rPr lang="fr-FR" sz="1200">
                                        <a:effectLst/>
                                        <a:latin typeface="Cambria Math" panose="02040503050406030204" pitchFamily="18" charset="0"/>
                                      </a:rPr>
                                      <m:t>𝜏</m:t>
                                    </m:r>
                                  </m:e>
                                </m:acc>
                              </m:oMath>
                            </m:oMathPara>
                          </a14:m>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fr-FR" sz="1200">
                              <a:effectLst/>
                            </a:rPr>
                            <a:t>7.43 fb</a:t>
                          </a:r>
                          <a:endParaRPr lang="es-ES" sz="12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r>
                  <a:tr h="198368">
                    <a:tc vMerge="1">
                      <a:txBody>
                        <a:bodyPr/>
                        <a:lstStyle/>
                        <a:p>
                          <a:endParaRPr lang="es-ES"/>
                        </a:p>
                      </a:txBody>
                      <a:tcPr/>
                    </a:tc>
                    <a:tc>
                      <a:txBody>
                        <a:bodyPr/>
                        <a:lstStyle/>
                        <a:p>
                          <a:pPr algn="l">
                            <a:spcBef>
                              <a:spcPts val="200"/>
                            </a:spcBef>
                            <a:spcAft>
                              <a:spcPts val="0"/>
                            </a:spcAft>
                          </a:pPr>
                          <a14:m>
                            <m:oMathPara xmlns:m="http://schemas.openxmlformats.org/officeDocument/2006/math">
                              <m:oMathParaPr>
                                <m:jc m:val="left"/>
                              </m:oMathParaPr>
                              <m:oMath xmlns:m="http://schemas.openxmlformats.org/officeDocument/2006/math">
                                <m:r>
                                  <a:rPr lang="fr-FR" sz="1200">
                                    <a:effectLst/>
                                    <a:latin typeface="Cambria Math" panose="02040503050406030204" pitchFamily="18" charset="0"/>
                                  </a:rPr>
                                  <m:t>𝑔𝑔</m:t>
                                </m:r>
                                <m:r>
                                  <a:rPr lang="fr-FR" sz="1200">
                                    <a:effectLst/>
                                    <a:latin typeface="Cambria Math" panose="02040503050406030204" pitchFamily="18" charset="0"/>
                                  </a:rPr>
                                  <m:t>→</m:t>
                                </m:r>
                                <m:sSub>
                                  <m:sSubPr>
                                    <m:ctrlPr>
                                      <a:rPr lang="es-ES" sz="1200" i="1">
                                        <a:effectLst/>
                                        <a:latin typeface="Cambria Math" panose="02040503050406030204" pitchFamily="18" charset="0"/>
                                      </a:rPr>
                                    </m:ctrlPr>
                                  </m:sSubPr>
                                  <m:e>
                                    <m:r>
                                      <a:rPr lang="fr-FR" sz="1200">
                                        <a:effectLst/>
                                        <a:latin typeface="Cambria Math" panose="02040503050406030204" pitchFamily="18" charset="0"/>
                                      </a:rPr>
                                      <m:t>𝐴</m:t>
                                    </m:r>
                                  </m:e>
                                  <m:sub>
                                    <m:r>
                                      <a:rPr lang="fr-FR" sz="1200">
                                        <a:effectLst/>
                                        <a:latin typeface="Cambria Math" panose="02040503050406030204" pitchFamily="18" charset="0"/>
                                      </a:rPr>
                                      <m:t>2</m:t>
                                    </m:r>
                                  </m:sub>
                                </m:sSub>
                                <m:r>
                                  <a:rPr lang="fr-FR" sz="1200">
                                    <a:effectLst/>
                                    <a:latin typeface="Cambria Math" panose="02040503050406030204" pitchFamily="18" charset="0"/>
                                  </a:rPr>
                                  <m:t>→</m:t>
                                </m:r>
                                <m:sSub>
                                  <m:sSubPr>
                                    <m:ctrlPr>
                                      <a:rPr lang="es-ES" sz="1200" i="1">
                                        <a:effectLst/>
                                        <a:latin typeface="Cambria Math" panose="02040503050406030204" pitchFamily="18" charset="0"/>
                                      </a:rPr>
                                    </m:ctrlPr>
                                  </m:sSubPr>
                                  <m:e>
                                    <m:r>
                                      <a:rPr lang="fr-FR" sz="1200">
                                        <a:effectLst/>
                                        <a:latin typeface="Cambria Math" panose="02040503050406030204" pitchFamily="18" charset="0"/>
                                      </a:rPr>
                                      <m:t>𝐴</m:t>
                                    </m:r>
                                  </m:e>
                                  <m:sub>
                                    <m:r>
                                      <a:rPr lang="fr-FR" sz="1200">
                                        <a:effectLst/>
                                        <a:latin typeface="Cambria Math" panose="02040503050406030204" pitchFamily="18" charset="0"/>
                                      </a:rPr>
                                      <m:t>1</m:t>
                                    </m:r>
                                  </m:sub>
                                </m:sSub>
                                <m:sSub>
                                  <m:sSubPr>
                                    <m:ctrlPr>
                                      <a:rPr lang="es-ES" sz="1200" i="1">
                                        <a:effectLst/>
                                        <a:latin typeface="Cambria Math" panose="02040503050406030204" pitchFamily="18" charset="0"/>
                                      </a:rPr>
                                    </m:ctrlPr>
                                  </m:sSubPr>
                                  <m:e>
                                    <m:r>
                                      <a:rPr lang="fr-FR" sz="1200">
                                        <a:effectLst/>
                                        <a:latin typeface="Cambria Math" panose="02040503050406030204" pitchFamily="18" charset="0"/>
                                      </a:rPr>
                                      <m:t>𝐻</m:t>
                                    </m:r>
                                  </m:e>
                                  <m:sub>
                                    <m:r>
                                      <a:rPr lang="fr-FR" sz="1200">
                                        <a:effectLst/>
                                        <a:latin typeface="Cambria Math" panose="02040503050406030204" pitchFamily="18" charset="0"/>
                                      </a:rPr>
                                      <m:t>1</m:t>
                                    </m:r>
                                  </m:sub>
                                </m:sSub>
                                <m:r>
                                  <a:rPr lang="fr-FR" sz="1200">
                                    <a:effectLst/>
                                    <a:latin typeface="Cambria Math" panose="02040503050406030204" pitchFamily="18" charset="0"/>
                                  </a:rPr>
                                  <m:t>→</m:t>
                                </m:r>
                                <m:r>
                                  <a:rPr lang="fr-FR" sz="1200">
                                    <a:effectLst/>
                                    <a:latin typeface="Cambria Math" panose="02040503050406030204" pitchFamily="18" charset="0"/>
                                  </a:rPr>
                                  <m:t>𝑏</m:t>
                                </m:r>
                                <m:acc>
                                  <m:accPr>
                                    <m:chr m:val="̅"/>
                                    <m:ctrlPr>
                                      <a:rPr lang="es-ES" sz="1200" i="1">
                                        <a:effectLst/>
                                        <a:latin typeface="Cambria Math" panose="02040503050406030204" pitchFamily="18" charset="0"/>
                                      </a:rPr>
                                    </m:ctrlPr>
                                  </m:accPr>
                                  <m:e>
                                    <m:r>
                                      <a:rPr lang="fr-FR" sz="1200">
                                        <a:effectLst/>
                                        <a:latin typeface="Cambria Math" panose="02040503050406030204" pitchFamily="18" charset="0"/>
                                      </a:rPr>
                                      <m:t>𝑏</m:t>
                                    </m:r>
                                  </m:e>
                                </m:acc>
                                <m:r>
                                  <a:rPr lang="fr-FR" sz="1200">
                                    <a:effectLst/>
                                    <a:latin typeface="Cambria Math" panose="02040503050406030204" pitchFamily="18" charset="0"/>
                                  </a:rPr>
                                  <m:t>𝑏</m:t>
                                </m:r>
                                <m:acc>
                                  <m:accPr>
                                    <m:chr m:val="̅"/>
                                    <m:ctrlPr>
                                      <a:rPr lang="es-ES" sz="1200" i="1">
                                        <a:effectLst/>
                                        <a:latin typeface="Cambria Math" panose="02040503050406030204" pitchFamily="18" charset="0"/>
                                      </a:rPr>
                                    </m:ctrlPr>
                                  </m:accPr>
                                  <m:e>
                                    <m:r>
                                      <a:rPr lang="fr-FR" sz="1200">
                                        <a:effectLst/>
                                        <a:latin typeface="Cambria Math" panose="02040503050406030204" pitchFamily="18" charset="0"/>
                                      </a:rPr>
                                      <m:t>𝑏</m:t>
                                    </m:r>
                                  </m:e>
                                </m:acc>
                              </m:oMath>
                            </m:oMathPara>
                          </a14:m>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fr-FR" sz="1200">
                              <a:effectLst/>
                            </a:rPr>
                            <a:t>878.30 fb</a:t>
                          </a:r>
                          <a:endParaRPr lang="es-ES" sz="12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r>
                  <a:tr h="198368">
                    <a:tc vMerge="1">
                      <a:txBody>
                        <a:bodyPr/>
                        <a:lstStyle/>
                        <a:p>
                          <a:endParaRPr lang="es-ES"/>
                        </a:p>
                      </a:txBody>
                      <a:tcPr/>
                    </a:tc>
                    <a:tc>
                      <a:txBody>
                        <a:bodyPr/>
                        <a:lstStyle/>
                        <a:p>
                          <a:pPr algn="l">
                            <a:spcBef>
                              <a:spcPts val="200"/>
                            </a:spcBef>
                            <a:spcAft>
                              <a:spcPts val="0"/>
                            </a:spcAft>
                          </a:pPr>
                          <a14:m>
                            <m:oMathPara xmlns:m="http://schemas.openxmlformats.org/officeDocument/2006/math">
                              <m:oMathParaPr>
                                <m:jc m:val="left"/>
                              </m:oMathParaPr>
                              <m:oMath xmlns:m="http://schemas.openxmlformats.org/officeDocument/2006/math">
                                <m:r>
                                  <a:rPr lang="fr-FR" sz="1200">
                                    <a:effectLst/>
                                    <a:latin typeface="Cambria Math" panose="02040503050406030204" pitchFamily="18" charset="0"/>
                                  </a:rPr>
                                  <m:t>𝑔𝑔</m:t>
                                </m:r>
                                <m:r>
                                  <a:rPr lang="fr-FR" sz="1200">
                                    <a:effectLst/>
                                    <a:latin typeface="Cambria Math" panose="02040503050406030204" pitchFamily="18" charset="0"/>
                                  </a:rPr>
                                  <m:t>→</m:t>
                                </m:r>
                                <m:sSub>
                                  <m:sSubPr>
                                    <m:ctrlPr>
                                      <a:rPr lang="es-ES" sz="1200" i="1">
                                        <a:effectLst/>
                                        <a:latin typeface="Cambria Math" panose="02040503050406030204" pitchFamily="18" charset="0"/>
                                      </a:rPr>
                                    </m:ctrlPr>
                                  </m:sSubPr>
                                  <m:e>
                                    <m:r>
                                      <a:rPr lang="fr-FR" sz="1200">
                                        <a:effectLst/>
                                        <a:latin typeface="Cambria Math" panose="02040503050406030204" pitchFamily="18" charset="0"/>
                                      </a:rPr>
                                      <m:t>𝐴</m:t>
                                    </m:r>
                                  </m:e>
                                  <m:sub>
                                    <m:r>
                                      <a:rPr lang="fr-FR" sz="1200">
                                        <a:effectLst/>
                                        <a:latin typeface="Cambria Math" panose="02040503050406030204" pitchFamily="18" charset="0"/>
                                      </a:rPr>
                                      <m:t>2</m:t>
                                    </m:r>
                                  </m:sub>
                                </m:sSub>
                                <m:r>
                                  <a:rPr lang="fr-FR" sz="1200">
                                    <a:effectLst/>
                                    <a:latin typeface="Cambria Math" panose="02040503050406030204" pitchFamily="18" charset="0"/>
                                  </a:rPr>
                                  <m:t>→</m:t>
                                </m:r>
                                <m:sSub>
                                  <m:sSubPr>
                                    <m:ctrlPr>
                                      <a:rPr lang="es-ES" sz="1200" i="1">
                                        <a:effectLst/>
                                        <a:latin typeface="Cambria Math" panose="02040503050406030204" pitchFamily="18" charset="0"/>
                                      </a:rPr>
                                    </m:ctrlPr>
                                  </m:sSubPr>
                                  <m:e>
                                    <m:r>
                                      <a:rPr lang="fr-FR" sz="1200">
                                        <a:effectLst/>
                                        <a:latin typeface="Cambria Math" panose="02040503050406030204" pitchFamily="18" charset="0"/>
                                      </a:rPr>
                                      <m:t>𝐴</m:t>
                                    </m:r>
                                  </m:e>
                                  <m:sub>
                                    <m:r>
                                      <a:rPr lang="fr-FR" sz="1200">
                                        <a:effectLst/>
                                        <a:latin typeface="Cambria Math" panose="02040503050406030204" pitchFamily="18" charset="0"/>
                                      </a:rPr>
                                      <m:t>1</m:t>
                                    </m:r>
                                  </m:sub>
                                </m:sSub>
                                <m:sSub>
                                  <m:sSubPr>
                                    <m:ctrlPr>
                                      <a:rPr lang="es-ES" sz="1200" i="1">
                                        <a:effectLst/>
                                        <a:latin typeface="Cambria Math" panose="02040503050406030204" pitchFamily="18" charset="0"/>
                                      </a:rPr>
                                    </m:ctrlPr>
                                  </m:sSubPr>
                                  <m:e>
                                    <m:r>
                                      <a:rPr lang="fr-FR" sz="1200">
                                        <a:effectLst/>
                                        <a:latin typeface="Cambria Math" panose="02040503050406030204" pitchFamily="18" charset="0"/>
                                      </a:rPr>
                                      <m:t>𝐻</m:t>
                                    </m:r>
                                  </m:e>
                                  <m:sub>
                                    <m:r>
                                      <a:rPr lang="fr-FR" sz="1200">
                                        <a:effectLst/>
                                        <a:latin typeface="Cambria Math" panose="02040503050406030204" pitchFamily="18" charset="0"/>
                                      </a:rPr>
                                      <m:t>2</m:t>
                                    </m:r>
                                  </m:sub>
                                </m:sSub>
                                <m:r>
                                  <a:rPr lang="fr-FR" sz="1200">
                                    <a:effectLst/>
                                    <a:latin typeface="Cambria Math" panose="02040503050406030204" pitchFamily="18" charset="0"/>
                                  </a:rPr>
                                  <m:t>→</m:t>
                                </m:r>
                                <m:r>
                                  <a:rPr lang="fr-FR" sz="1200">
                                    <a:effectLst/>
                                    <a:latin typeface="Cambria Math" panose="02040503050406030204" pitchFamily="18" charset="0"/>
                                  </a:rPr>
                                  <m:t>𝑏</m:t>
                                </m:r>
                                <m:acc>
                                  <m:accPr>
                                    <m:chr m:val="̅"/>
                                    <m:ctrlPr>
                                      <a:rPr lang="es-ES" sz="1200" i="1">
                                        <a:effectLst/>
                                        <a:latin typeface="Cambria Math" panose="02040503050406030204" pitchFamily="18" charset="0"/>
                                      </a:rPr>
                                    </m:ctrlPr>
                                  </m:accPr>
                                  <m:e>
                                    <m:r>
                                      <a:rPr lang="fr-FR" sz="1200">
                                        <a:effectLst/>
                                        <a:latin typeface="Cambria Math" panose="02040503050406030204" pitchFamily="18" charset="0"/>
                                      </a:rPr>
                                      <m:t>𝑏</m:t>
                                    </m:r>
                                  </m:e>
                                </m:acc>
                                <m:r>
                                  <a:rPr lang="fr-FR" sz="1200">
                                    <a:effectLst/>
                                    <a:latin typeface="Cambria Math" panose="02040503050406030204" pitchFamily="18" charset="0"/>
                                  </a:rPr>
                                  <m:t>𝑏</m:t>
                                </m:r>
                                <m:acc>
                                  <m:accPr>
                                    <m:chr m:val="̅"/>
                                    <m:ctrlPr>
                                      <a:rPr lang="es-ES" sz="1200" i="1">
                                        <a:effectLst/>
                                        <a:latin typeface="Cambria Math" panose="02040503050406030204" pitchFamily="18" charset="0"/>
                                      </a:rPr>
                                    </m:ctrlPr>
                                  </m:accPr>
                                  <m:e>
                                    <m:r>
                                      <a:rPr lang="fr-FR" sz="1200">
                                        <a:effectLst/>
                                        <a:latin typeface="Cambria Math" panose="02040503050406030204" pitchFamily="18" charset="0"/>
                                      </a:rPr>
                                      <m:t>𝑏</m:t>
                                    </m:r>
                                  </m:e>
                                </m:acc>
                              </m:oMath>
                            </m:oMathPara>
                          </a14:m>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fr-FR" sz="1200">
                              <a:effectLst/>
                            </a:rPr>
                            <a:t>702.66 fb</a:t>
                          </a:r>
                          <a:endParaRPr lang="es-ES" sz="12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r>
                  <a:tr h="198368">
                    <a:tc vMerge="1">
                      <a:txBody>
                        <a:bodyPr/>
                        <a:lstStyle/>
                        <a:p>
                          <a:endParaRPr lang="es-ES"/>
                        </a:p>
                      </a:txBody>
                      <a:tcPr/>
                    </a:tc>
                    <a:tc>
                      <a:txBody>
                        <a:bodyPr/>
                        <a:lstStyle/>
                        <a:p>
                          <a:pPr algn="l">
                            <a:spcBef>
                              <a:spcPts val="200"/>
                            </a:spcBef>
                            <a:spcAft>
                              <a:spcPts val="0"/>
                            </a:spcAft>
                          </a:pPr>
                          <a14:m>
                            <m:oMathPara xmlns:m="http://schemas.openxmlformats.org/officeDocument/2006/math">
                              <m:oMathParaPr>
                                <m:jc m:val="left"/>
                              </m:oMathParaPr>
                              <m:oMath xmlns:m="http://schemas.openxmlformats.org/officeDocument/2006/math">
                                <m:r>
                                  <a:rPr lang="fr-FR" sz="1200" smtClean="0">
                                    <a:effectLst/>
                                    <a:latin typeface="Cambria Math" panose="02040503050406030204" pitchFamily="18" charset="0"/>
                                  </a:rPr>
                                  <m:t>𝑔𝑔</m:t>
                                </m:r>
                                <m:r>
                                  <a:rPr lang="fr-FR" sz="1200" smtClean="0">
                                    <a:effectLst/>
                                    <a:latin typeface="Cambria Math" panose="02040503050406030204" pitchFamily="18" charset="0"/>
                                  </a:rPr>
                                  <m:t>→</m:t>
                                </m:r>
                                <m:sSub>
                                  <m:sSubPr>
                                    <m:ctrlPr>
                                      <a:rPr lang="es-ES" sz="1200" i="1">
                                        <a:effectLst/>
                                        <a:latin typeface="Cambria Math" panose="02040503050406030204" pitchFamily="18" charset="0"/>
                                      </a:rPr>
                                    </m:ctrlPr>
                                  </m:sSubPr>
                                  <m:e>
                                    <m:r>
                                      <a:rPr lang="fr-FR" sz="1200">
                                        <a:effectLst/>
                                        <a:latin typeface="Cambria Math" panose="02040503050406030204" pitchFamily="18" charset="0"/>
                                      </a:rPr>
                                      <m:t>𝐴</m:t>
                                    </m:r>
                                  </m:e>
                                  <m:sub>
                                    <m:r>
                                      <a:rPr lang="fr-FR" sz="1200">
                                        <a:effectLst/>
                                        <a:latin typeface="Cambria Math" panose="02040503050406030204" pitchFamily="18" charset="0"/>
                                      </a:rPr>
                                      <m:t>2</m:t>
                                    </m:r>
                                  </m:sub>
                                </m:sSub>
                                <m:r>
                                  <a:rPr lang="fr-FR" sz="1200">
                                    <a:effectLst/>
                                    <a:latin typeface="Cambria Math" panose="02040503050406030204" pitchFamily="18" charset="0"/>
                                  </a:rPr>
                                  <m:t>→</m:t>
                                </m:r>
                                <m:sSub>
                                  <m:sSubPr>
                                    <m:ctrlPr>
                                      <a:rPr lang="es-ES" sz="1200" i="1">
                                        <a:effectLst/>
                                        <a:latin typeface="Cambria Math" panose="02040503050406030204" pitchFamily="18" charset="0"/>
                                      </a:rPr>
                                    </m:ctrlPr>
                                  </m:sSubPr>
                                  <m:e>
                                    <m:r>
                                      <a:rPr lang="fr-FR" sz="1200">
                                        <a:effectLst/>
                                        <a:latin typeface="Cambria Math" panose="02040503050406030204" pitchFamily="18" charset="0"/>
                                      </a:rPr>
                                      <m:t>𝐻</m:t>
                                    </m:r>
                                  </m:e>
                                  <m:sub>
                                    <m:r>
                                      <a:rPr lang="fr-FR" sz="1200">
                                        <a:effectLst/>
                                        <a:latin typeface="Cambria Math" panose="02040503050406030204" pitchFamily="18" charset="0"/>
                                      </a:rPr>
                                      <m:t>1</m:t>
                                    </m:r>
                                  </m:sub>
                                </m:sSub>
                                <m:r>
                                  <a:rPr lang="fr-FR" sz="1200">
                                    <a:effectLst/>
                                    <a:latin typeface="Cambria Math" panose="02040503050406030204" pitchFamily="18" charset="0"/>
                                  </a:rPr>
                                  <m:t>𝑍</m:t>
                                </m:r>
                                <m:r>
                                  <a:rPr lang="fr-FR" sz="1200">
                                    <a:effectLst/>
                                    <a:latin typeface="Cambria Math" panose="02040503050406030204" pitchFamily="18" charset="0"/>
                                  </a:rPr>
                                  <m:t>→ </m:t>
                                </m:r>
                                <m:r>
                                  <a:rPr lang="fr-FR" sz="1200">
                                    <a:effectLst/>
                                    <a:latin typeface="Cambria Math" panose="02040503050406030204" pitchFamily="18" charset="0"/>
                                  </a:rPr>
                                  <m:t>𝑏</m:t>
                                </m:r>
                                <m:acc>
                                  <m:accPr>
                                    <m:chr m:val="̅"/>
                                    <m:ctrlPr>
                                      <a:rPr lang="es-ES" sz="1200" i="1">
                                        <a:effectLst/>
                                        <a:latin typeface="Cambria Math" panose="02040503050406030204" pitchFamily="18" charset="0"/>
                                      </a:rPr>
                                    </m:ctrlPr>
                                  </m:accPr>
                                  <m:e>
                                    <m:r>
                                      <a:rPr lang="fr-FR" sz="1200">
                                        <a:effectLst/>
                                        <a:latin typeface="Cambria Math" panose="02040503050406030204" pitchFamily="18" charset="0"/>
                                      </a:rPr>
                                      <m:t>𝑏</m:t>
                                    </m:r>
                                  </m:e>
                                </m:acc>
                                <m:r>
                                  <m:rPr>
                                    <m:sty m:val="p"/>
                                  </m:rPr>
                                  <a:rPr lang="es-ES" sz="1200" b="0" i="0" smtClean="0">
                                    <a:effectLst/>
                                    <a:latin typeface="Cambria Math" panose="02040503050406030204" pitchFamily="18" charset="0"/>
                                  </a:rPr>
                                  <m:t>Z</m:t>
                                </m:r>
                              </m:oMath>
                            </m:oMathPara>
                          </a14:m>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solidFill>
                          <a:srgbClr val="00B0F0"/>
                        </a:solidFill>
                      </a:tcPr>
                    </a:tc>
                    <a:tc>
                      <a:txBody>
                        <a:bodyPr/>
                        <a:lstStyle/>
                        <a:p>
                          <a:pPr algn="ctr">
                            <a:spcBef>
                              <a:spcPts val="200"/>
                            </a:spcBef>
                            <a:spcAft>
                              <a:spcPts val="0"/>
                            </a:spcAft>
                          </a:pPr>
                          <a:r>
                            <a:rPr lang="fr-FR" sz="1200" dirty="0">
                              <a:effectLst/>
                            </a:rPr>
                            <a:t>391.70 </a:t>
                          </a:r>
                          <a:r>
                            <a:rPr lang="fr-FR" sz="1200" dirty="0" err="1">
                              <a:effectLst/>
                            </a:rPr>
                            <a:t>fb</a:t>
                          </a:r>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r>
                  <a:tr h="248959">
                    <a:tc>
                      <a:txBody>
                        <a:bodyPr/>
                        <a:lstStyle/>
                        <a:p>
                          <a:pPr algn="ctr">
                            <a:spcBef>
                              <a:spcPts val="200"/>
                            </a:spcBef>
                            <a:spcAft>
                              <a:spcPts val="0"/>
                            </a:spcAft>
                          </a:pPr>
                          <a14:m>
                            <m:oMath xmlns:m="http://schemas.openxmlformats.org/officeDocument/2006/math">
                              <m:sSub>
                                <m:sSubPr>
                                  <m:ctrlPr>
                                    <a:rPr lang="es-ES" sz="1400" i="1">
                                      <a:effectLst/>
                                      <a:latin typeface="Cambria Math" panose="02040503050406030204" pitchFamily="18" charset="0"/>
                                    </a:rPr>
                                  </m:ctrlPr>
                                </m:sSubPr>
                                <m:e>
                                  <m:r>
                                    <a:rPr lang="fr-FR" sz="1400">
                                      <a:effectLst/>
                                      <a:latin typeface="Cambria Math" panose="02040503050406030204" pitchFamily="18" charset="0"/>
                                    </a:rPr>
                                    <m:t>𝐻</m:t>
                                  </m:r>
                                </m:e>
                                <m:sub>
                                  <m:r>
                                    <a:rPr lang="fr-FR" sz="1400">
                                      <a:effectLst/>
                                      <a:latin typeface="Cambria Math" panose="02040503050406030204" pitchFamily="18" charset="0"/>
                                    </a:rPr>
                                    <m:t>2</m:t>
                                  </m:r>
                                </m:sub>
                              </m:sSub>
                            </m:oMath>
                          </a14:m>
                          <a:r>
                            <a:rPr lang="fr-FR" sz="1400" dirty="0">
                              <a:effectLst/>
                            </a:rPr>
                            <a:t>(SM-</a:t>
                          </a:r>
                          <a:r>
                            <a:rPr lang="fr-FR" sz="1400" dirty="0" err="1">
                              <a:effectLst/>
                            </a:rPr>
                            <a:t>like</a:t>
                          </a:r>
                          <a:r>
                            <a:rPr lang="fr-FR" sz="1400" dirty="0">
                              <a:effectLst/>
                            </a:rPr>
                            <a:t>)</a:t>
                          </a:r>
                          <a:endParaRPr lang="es-ES" sz="14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a:txBody>
                        <a:bodyPr/>
                        <a:lstStyle/>
                        <a:p>
                          <a:pPr algn="l">
                            <a:spcBef>
                              <a:spcPts val="200"/>
                            </a:spcBef>
                            <a:spcAft>
                              <a:spcPts val="0"/>
                            </a:spcAft>
                          </a:pPr>
                          <a14:m>
                            <m:oMathPara xmlns:m="http://schemas.openxmlformats.org/officeDocument/2006/math">
                              <m:oMathParaPr>
                                <m:jc m:val="left"/>
                              </m:oMathParaPr>
                              <m:oMath xmlns:m="http://schemas.openxmlformats.org/officeDocument/2006/math">
                                <m:r>
                                  <a:rPr lang="fr-FR" sz="1200">
                                    <a:effectLst/>
                                    <a:latin typeface="Cambria Math" panose="02040503050406030204" pitchFamily="18" charset="0"/>
                                  </a:rPr>
                                  <m:t>𝑔𝑔</m:t>
                                </m:r>
                                <m:r>
                                  <a:rPr lang="fr-FR" sz="1200">
                                    <a:effectLst/>
                                    <a:latin typeface="Cambria Math" panose="02040503050406030204" pitchFamily="18" charset="0"/>
                                  </a:rPr>
                                  <m:t>→</m:t>
                                </m:r>
                                <m:sSub>
                                  <m:sSubPr>
                                    <m:ctrlPr>
                                      <a:rPr lang="es-ES" sz="1200" i="1">
                                        <a:effectLst/>
                                        <a:latin typeface="Cambria Math" panose="02040503050406030204" pitchFamily="18" charset="0"/>
                                      </a:rPr>
                                    </m:ctrlPr>
                                  </m:sSubPr>
                                  <m:e>
                                    <m:r>
                                      <a:rPr lang="fr-FR" sz="1200">
                                        <a:effectLst/>
                                        <a:latin typeface="Cambria Math" panose="02040503050406030204" pitchFamily="18" charset="0"/>
                                      </a:rPr>
                                      <m:t>𝐻</m:t>
                                    </m:r>
                                  </m:e>
                                  <m:sub>
                                    <m:r>
                                      <a:rPr lang="fr-FR" sz="1200">
                                        <a:effectLst/>
                                        <a:latin typeface="Cambria Math" panose="02040503050406030204" pitchFamily="18" charset="0"/>
                                      </a:rPr>
                                      <m:t>2</m:t>
                                    </m:r>
                                  </m:sub>
                                </m:sSub>
                              </m:oMath>
                            </m:oMathPara>
                          </a14:m>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fr-FR" sz="1200" dirty="0">
                              <a:effectLst/>
                            </a:rPr>
                            <a:t>28.87 </a:t>
                          </a:r>
                          <a:r>
                            <a:rPr lang="fr-FR" sz="1200" dirty="0" err="1">
                              <a:effectLst/>
                            </a:rPr>
                            <a:t>pb</a:t>
                          </a:r>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r>
                </a:tbl>
              </a:graphicData>
            </a:graphic>
          </p:graphicFrame>
        </mc:Choice>
        <mc:Fallback xmlns="">
          <p:graphicFrame>
            <p:nvGraphicFramePr>
              <p:cNvPr id="4" name="Marcador de contenido 3"/>
              <p:cNvGraphicFramePr>
                <a:graphicFrameLocks noGrp="1"/>
              </p:cNvGraphicFramePr>
              <p:nvPr>
                <p:ph sz="quarter" idx="1"/>
                <p:extLst>
                  <p:ext uri="{D42A27DB-BD31-4B8C-83A1-F6EECF244321}">
                    <p14:modId xmlns:p14="http://schemas.microsoft.com/office/powerpoint/2010/main" val="1280309919"/>
                  </p:ext>
                </p:extLst>
              </p:nvPr>
            </p:nvGraphicFramePr>
            <p:xfrm>
              <a:off x="646589" y="1628799"/>
              <a:ext cx="7885853" cy="4815451"/>
            </p:xfrm>
            <a:graphic>
              <a:graphicData uri="http://schemas.openxmlformats.org/drawingml/2006/table">
                <a:tbl>
                  <a:tblPr firstRow="1" firstCol="1" bandRow="1">
                    <a:tableStyleId>{5C22544A-7EE6-4342-B048-85BDC9FD1C3A}</a:tableStyleId>
                  </a:tblPr>
                  <a:tblGrid>
                    <a:gridCol w="2748700"/>
                    <a:gridCol w="2748700"/>
                    <a:gridCol w="2388453"/>
                  </a:tblGrid>
                  <a:tr h="432049">
                    <a:tc>
                      <a:txBody>
                        <a:bodyPr/>
                        <a:lstStyle/>
                        <a:p>
                          <a:pPr algn="just">
                            <a:spcBef>
                              <a:spcPts val="200"/>
                            </a:spcBef>
                            <a:spcAft>
                              <a:spcPts val="0"/>
                            </a:spcAft>
                          </a:pPr>
                          <a:r>
                            <a:rPr lang="fr-FR" sz="1400" dirty="0">
                              <a:effectLst/>
                            </a:rPr>
                            <a:t>Spectre des masses</a:t>
                          </a:r>
                          <a:endParaRPr lang="es-ES" sz="14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gridSpan="2">
                      <a:txBody>
                        <a:bodyPr/>
                        <a:lstStyle/>
                        <a:p>
                          <a:endParaRPr lang="es-ES"/>
                        </a:p>
                      </a:txBody>
                      <a:tcPr marL="68580" marR="68580" marT="0" marB="0">
                        <a:blipFill rotWithShape="0">
                          <a:blip r:embed="rId3"/>
                          <a:stretch>
                            <a:fillRect l="-53618" t="-11268" r="-474" b="-1030986"/>
                          </a:stretch>
                        </a:blipFill>
                      </a:tcPr>
                    </a:tc>
                    <a:tc hMerge="1">
                      <a:txBody>
                        <a:bodyPr/>
                        <a:lstStyle/>
                        <a:p>
                          <a:endParaRPr lang="es-ES"/>
                        </a:p>
                      </a:txBody>
                      <a:tcPr/>
                    </a:tc>
                  </a:tr>
                  <a:tr h="213360">
                    <a:tc>
                      <a:txBody>
                        <a:bodyPr/>
                        <a:lstStyle/>
                        <a:p>
                          <a:pPr algn="just">
                            <a:spcBef>
                              <a:spcPts val="200"/>
                            </a:spcBef>
                            <a:spcAft>
                              <a:spcPts val="0"/>
                            </a:spcAft>
                          </a:pPr>
                          <a:r>
                            <a:rPr lang="fr-FR" sz="1400">
                              <a:effectLst/>
                            </a:rPr>
                            <a:t>Signature/Rates</a:t>
                          </a:r>
                          <a:endParaRPr lang="es-ES" sz="14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gridSpan="2">
                      <a:txBody>
                        <a:bodyPr/>
                        <a:lstStyle/>
                        <a:p>
                          <a:endParaRPr lang="es-ES"/>
                        </a:p>
                      </a:txBody>
                      <a:tcPr marL="68580" marR="68580" marT="0" marB="0">
                        <a:blipFill rotWithShape="0">
                          <a:blip r:embed="rId3"/>
                          <a:stretch>
                            <a:fillRect l="-53618" t="-225714" r="-474" b="-1991429"/>
                          </a:stretch>
                        </a:blipFill>
                      </a:tcPr>
                    </a:tc>
                    <a:tc hMerge="1">
                      <a:txBody>
                        <a:bodyPr/>
                        <a:lstStyle/>
                        <a:p>
                          <a:endParaRPr lang="es-ES"/>
                        </a:p>
                      </a:txBody>
                      <a:tcPr/>
                    </a:tc>
                  </a:tr>
                  <a:tr h="194161">
                    <a:tc rowSpan="4">
                      <a:txBody>
                        <a:bodyPr/>
                        <a:lstStyle/>
                        <a:p>
                          <a:endParaRPr lang="es-ES"/>
                        </a:p>
                      </a:txBody>
                      <a:tcPr marL="68580" marR="68580" marT="0" marB="0">
                        <a:blipFill rotWithShape="0">
                          <a:blip r:embed="rId3"/>
                          <a:stretch>
                            <a:fillRect l="-222" t="-89063" r="-187805" b="-444531"/>
                          </a:stretch>
                        </a:blipFill>
                      </a:tcPr>
                    </a:tc>
                    <a:tc>
                      <a:txBody>
                        <a:bodyPr/>
                        <a:lstStyle/>
                        <a:p>
                          <a:endParaRPr lang="es-ES"/>
                        </a:p>
                      </a:txBody>
                      <a:tcPr marL="68580" marR="68580" marT="0" marB="0">
                        <a:blipFill rotWithShape="0">
                          <a:blip r:embed="rId3"/>
                          <a:stretch>
                            <a:fillRect l="-100222" t="-356250" r="-87805" b="-2078125"/>
                          </a:stretch>
                        </a:blipFill>
                      </a:tcPr>
                    </a:tc>
                    <a:tc>
                      <a:txBody>
                        <a:bodyPr/>
                        <a:lstStyle/>
                        <a:p>
                          <a:pPr algn="ctr">
                            <a:spcBef>
                              <a:spcPts val="200"/>
                            </a:spcBef>
                            <a:spcAft>
                              <a:spcPts val="0"/>
                            </a:spcAft>
                          </a:pPr>
                          <a:r>
                            <a:rPr lang="fr-FR" sz="1200">
                              <a:effectLst/>
                            </a:rPr>
                            <a:t>3.337 pb</a:t>
                          </a:r>
                          <a:endParaRPr lang="es-ES" sz="12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r>
                  <a:tr h="198368">
                    <a:tc vMerge="1">
                      <a:txBody>
                        <a:bodyPr/>
                        <a:lstStyle/>
                        <a:p>
                          <a:endParaRPr lang="es-ES"/>
                        </a:p>
                      </a:txBody>
                      <a:tcPr/>
                    </a:tc>
                    <a:tc>
                      <a:txBody>
                        <a:bodyPr/>
                        <a:lstStyle/>
                        <a:p>
                          <a:endParaRPr lang="es-ES"/>
                        </a:p>
                      </a:txBody>
                      <a:tcPr marL="68580" marR="68580" marT="0" marB="0">
                        <a:blipFill rotWithShape="0">
                          <a:blip r:embed="rId3"/>
                          <a:stretch>
                            <a:fillRect l="-100222" t="-456250" r="-87805" b="-1978125"/>
                          </a:stretch>
                        </a:blipFill>
                      </a:tcPr>
                    </a:tc>
                    <a:tc>
                      <a:txBody>
                        <a:bodyPr/>
                        <a:lstStyle/>
                        <a:p>
                          <a:pPr algn="ctr">
                            <a:spcBef>
                              <a:spcPts val="200"/>
                            </a:spcBef>
                            <a:spcAft>
                              <a:spcPts val="0"/>
                            </a:spcAft>
                          </a:pPr>
                          <a:r>
                            <a:rPr lang="fr-FR" sz="1200">
                              <a:effectLst/>
                            </a:rPr>
                            <a:t>2.477 pb</a:t>
                          </a:r>
                          <a:endParaRPr lang="es-ES" sz="12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r>
                  <a:tr h="194161">
                    <a:tc vMerge="1">
                      <a:txBody>
                        <a:bodyPr/>
                        <a:lstStyle/>
                        <a:p>
                          <a:endParaRPr lang="es-ES"/>
                        </a:p>
                      </a:txBody>
                      <a:tcPr/>
                    </a:tc>
                    <a:tc>
                      <a:txBody>
                        <a:bodyPr/>
                        <a:lstStyle/>
                        <a:p>
                          <a:endParaRPr lang="es-ES"/>
                        </a:p>
                      </a:txBody>
                      <a:tcPr marL="68580" marR="68580" marT="0" marB="0">
                        <a:blipFill rotWithShape="0">
                          <a:blip r:embed="rId3"/>
                          <a:stretch>
                            <a:fillRect l="-100222" t="-556250" r="-87805" b="-1878125"/>
                          </a:stretch>
                        </a:blipFill>
                      </a:tcPr>
                    </a:tc>
                    <a:tc>
                      <a:txBody>
                        <a:bodyPr/>
                        <a:lstStyle/>
                        <a:p>
                          <a:pPr algn="ctr">
                            <a:spcBef>
                              <a:spcPts val="200"/>
                            </a:spcBef>
                            <a:spcAft>
                              <a:spcPts val="0"/>
                            </a:spcAft>
                          </a:pPr>
                          <a:r>
                            <a:rPr lang="fr-FR" sz="1200">
                              <a:effectLst/>
                            </a:rPr>
                            <a:t>0.255 pb</a:t>
                          </a:r>
                          <a:endParaRPr lang="es-ES" sz="12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r>
                  <a:tr h="194161">
                    <a:tc vMerge="1">
                      <a:txBody>
                        <a:bodyPr/>
                        <a:lstStyle/>
                        <a:p>
                          <a:endParaRPr lang="es-ES"/>
                        </a:p>
                      </a:txBody>
                      <a:tcPr/>
                    </a:tc>
                    <a:tc>
                      <a:txBody>
                        <a:bodyPr/>
                        <a:lstStyle/>
                        <a:p>
                          <a:endParaRPr lang="es-ES"/>
                        </a:p>
                      </a:txBody>
                      <a:tcPr marL="68580" marR="68580" marT="0" marB="0">
                        <a:blipFill rotWithShape="0">
                          <a:blip r:embed="rId3"/>
                          <a:stretch>
                            <a:fillRect l="-100222" t="-656250" r="-87805" b="-1778125"/>
                          </a:stretch>
                        </a:blipFill>
                      </a:tcPr>
                    </a:tc>
                    <a:tc>
                      <a:txBody>
                        <a:bodyPr/>
                        <a:lstStyle/>
                        <a:p>
                          <a:pPr algn="ctr">
                            <a:spcBef>
                              <a:spcPts val="200"/>
                            </a:spcBef>
                            <a:spcAft>
                              <a:spcPts val="0"/>
                            </a:spcAft>
                          </a:pPr>
                          <a:r>
                            <a:rPr lang="fr-FR" sz="1200">
                              <a:effectLst/>
                            </a:rPr>
                            <a:t>0.013 pb</a:t>
                          </a:r>
                          <a:endParaRPr lang="es-ES" sz="12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r>
                  <a:tr h="194161">
                    <a:tc rowSpan="6">
                      <a:txBody>
                        <a:bodyPr/>
                        <a:lstStyle/>
                        <a:p>
                          <a:endParaRPr lang="es-ES"/>
                        </a:p>
                      </a:txBody>
                      <a:tcPr marL="68580" marR="68580" marT="0" marB="0">
                        <a:blipFill rotWithShape="0">
                          <a:blip r:embed="rId3"/>
                          <a:stretch>
                            <a:fillRect l="-222" t="-124742" r="-187805" b="-193299"/>
                          </a:stretch>
                        </a:blipFill>
                      </a:tcPr>
                    </a:tc>
                    <a:tc>
                      <a:txBody>
                        <a:bodyPr/>
                        <a:lstStyle/>
                        <a:p>
                          <a:endParaRPr lang="es-ES"/>
                        </a:p>
                      </a:txBody>
                      <a:tcPr marL="68580" marR="68580" marT="0" marB="0">
                        <a:blipFill rotWithShape="0">
                          <a:blip r:embed="rId3"/>
                          <a:stretch>
                            <a:fillRect l="-100222" t="-756250" r="-87805" b="-1678125"/>
                          </a:stretch>
                        </a:blipFill>
                      </a:tcPr>
                    </a:tc>
                    <a:tc>
                      <a:txBody>
                        <a:bodyPr/>
                        <a:lstStyle/>
                        <a:p>
                          <a:pPr algn="ctr">
                            <a:spcBef>
                              <a:spcPts val="200"/>
                            </a:spcBef>
                            <a:spcAft>
                              <a:spcPts val="0"/>
                            </a:spcAft>
                          </a:pPr>
                          <a:r>
                            <a:rPr lang="fr-FR" sz="1200">
                              <a:effectLst/>
                            </a:rPr>
                            <a:t>4.633 pb</a:t>
                          </a:r>
                          <a:endParaRPr lang="es-ES" sz="12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r>
                  <a:tr h="194161">
                    <a:tc vMerge="1">
                      <a:txBody>
                        <a:bodyPr/>
                        <a:lstStyle/>
                        <a:p>
                          <a:endParaRPr lang="es-ES"/>
                        </a:p>
                      </a:txBody>
                      <a:tcPr/>
                    </a:tc>
                    <a:tc>
                      <a:txBody>
                        <a:bodyPr/>
                        <a:lstStyle/>
                        <a:p>
                          <a:endParaRPr lang="es-ES"/>
                        </a:p>
                      </a:txBody>
                      <a:tcPr marL="68580" marR="68580" marT="0" marB="0">
                        <a:blipFill rotWithShape="0">
                          <a:blip r:embed="rId3"/>
                          <a:stretch>
                            <a:fillRect l="-100222" t="-856250" r="-87805" b="-1578125"/>
                          </a:stretch>
                        </a:blipFill>
                      </a:tcPr>
                    </a:tc>
                    <a:tc>
                      <a:txBody>
                        <a:bodyPr/>
                        <a:lstStyle/>
                        <a:p>
                          <a:pPr algn="ctr">
                            <a:spcBef>
                              <a:spcPts val="200"/>
                            </a:spcBef>
                            <a:spcAft>
                              <a:spcPts val="0"/>
                            </a:spcAft>
                          </a:pPr>
                          <a:r>
                            <a:rPr lang="fr-FR" sz="1200">
                              <a:effectLst/>
                            </a:rPr>
                            <a:t>54.49 fb</a:t>
                          </a:r>
                          <a:endParaRPr lang="es-ES" sz="12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r>
                  <a:tr h="194161">
                    <a:tc vMerge="1">
                      <a:txBody>
                        <a:bodyPr/>
                        <a:lstStyle/>
                        <a:p>
                          <a:endParaRPr lang="es-ES"/>
                        </a:p>
                      </a:txBody>
                      <a:tcPr/>
                    </a:tc>
                    <a:tc>
                      <a:txBody>
                        <a:bodyPr/>
                        <a:lstStyle/>
                        <a:p>
                          <a:endParaRPr lang="es-ES"/>
                        </a:p>
                      </a:txBody>
                      <a:tcPr marL="68580" marR="68580" marT="0" marB="0">
                        <a:blipFill rotWithShape="0">
                          <a:blip r:embed="rId3"/>
                          <a:stretch>
                            <a:fillRect l="-100222" t="-956250" r="-87805" b="-1478125"/>
                          </a:stretch>
                        </a:blipFill>
                      </a:tcPr>
                    </a:tc>
                    <a:tc>
                      <a:txBody>
                        <a:bodyPr/>
                        <a:lstStyle/>
                        <a:p>
                          <a:pPr algn="ctr">
                            <a:spcBef>
                              <a:spcPts val="200"/>
                            </a:spcBef>
                            <a:spcAft>
                              <a:spcPts val="0"/>
                            </a:spcAft>
                          </a:pPr>
                          <a:r>
                            <a:rPr lang="fr-FR" sz="1200">
                              <a:effectLst/>
                            </a:rPr>
                            <a:t>24.16 fb</a:t>
                          </a:r>
                          <a:endParaRPr lang="es-ES" sz="12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r>
                  <a:tr h="198368">
                    <a:tc vMerge="1">
                      <a:txBody>
                        <a:bodyPr/>
                        <a:lstStyle/>
                        <a:p>
                          <a:endParaRPr lang="es-ES"/>
                        </a:p>
                      </a:txBody>
                      <a:tcPr/>
                    </a:tc>
                    <a:tc>
                      <a:txBody>
                        <a:bodyPr/>
                        <a:lstStyle/>
                        <a:p>
                          <a:endParaRPr lang="es-ES"/>
                        </a:p>
                      </a:txBody>
                      <a:tcPr marL="68580" marR="68580" marT="0" marB="0">
                        <a:blipFill rotWithShape="0">
                          <a:blip r:embed="rId3"/>
                          <a:stretch>
                            <a:fillRect l="-100222" t="-1024242" r="-87805" b="-1333333"/>
                          </a:stretch>
                        </a:blipFill>
                      </a:tcPr>
                    </a:tc>
                    <a:tc>
                      <a:txBody>
                        <a:bodyPr/>
                        <a:lstStyle/>
                        <a:p>
                          <a:pPr algn="ctr">
                            <a:spcBef>
                              <a:spcPts val="200"/>
                            </a:spcBef>
                            <a:spcAft>
                              <a:spcPts val="0"/>
                            </a:spcAft>
                          </a:pPr>
                          <a:r>
                            <a:rPr lang="fr-FR" sz="1200" dirty="0">
                              <a:effectLst/>
                            </a:rPr>
                            <a:t>614 </a:t>
                          </a:r>
                          <a:r>
                            <a:rPr lang="fr-FR" sz="1200" dirty="0" err="1">
                              <a:effectLst/>
                            </a:rPr>
                            <a:t>fb</a:t>
                          </a:r>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r>
                  <a:tr h="198368">
                    <a:tc vMerge="1">
                      <a:txBody>
                        <a:bodyPr/>
                        <a:lstStyle/>
                        <a:p>
                          <a:endParaRPr lang="es-ES"/>
                        </a:p>
                      </a:txBody>
                      <a:tcPr/>
                    </a:tc>
                    <a:tc>
                      <a:txBody>
                        <a:bodyPr/>
                        <a:lstStyle/>
                        <a:p>
                          <a:endParaRPr lang="es-ES"/>
                        </a:p>
                      </a:txBody>
                      <a:tcPr marL="68580" marR="68580" marT="0" marB="0">
                        <a:blipFill rotWithShape="0">
                          <a:blip r:embed="rId3"/>
                          <a:stretch>
                            <a:fillRect l="-100222" t="-1159375" r="-87805" b="-1275000"/>
                          </a:stretch>
                        </a:blipFill>
                      </a:tcPr>
                    </a:tc>
                    <a:tc>
                      <a:txBody>
                        <a:bodyPr/>
                        <a:lstStyle/>
                        <a:p>
                          <a:pPr algn="ctr">
                            <a:spcBef>
                              <a:spcPts val="200"/>
                            </a:spcBef>
                            <a:spcAft>
                              <a:spcPts val="0"/>
                            </a:spcAft>
                          </a:pPr>
                          <a:r>
                            <a:rPr lang="fr-FR" sz="1200">
                              <a:effectLst/>
                            </a:rPr>
                            <a:t>310 fb</a:t>
                          </a:r>
                          <a:endParaRPr lang="es-ES" sz="12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r>
                  <a:tr h="198368">
                    <a:tc vMerge="1">
                      <a:txBody>
                        <a:bodyPr/>
                        <a:lstStyle/>
                        <a:p>
                          <a:endParaRPr lang="es-ES"/>
                        </a:p>
                      </a:txBody>
                      <a:tcPr/>
                    </a:tc>
                    <a:tc>
                      <a:txBody>
                        <a:bodyPr/>
                        <a:lstStyle/>
                        <a:p>
                          <a:endParaRPr lang="es-ES"/>
                        </a:p>
                      </a:txBody>
                      <a:tcPr marL="68580" marR="68580" marT="0" marB="0">
                        <a:blipFill rotWithShape="0">
                          <a:blip r:embed="rId3"/>
                          <a:stretch>
                            <a:fillRect l="-100222" t="-1221212" r="-87805" b="-1136364"/>
                          </a:stretch>
                        </a:blipFill>
                      </a:tcPr>
                    </a:tc>
                    <a:tc>
                      <a:txBody>
                        <a:bodyPr/>
                        <a:lstStyle/>
                        <a:p>
                          <a:pPr algn="ctr">
                            <a:spcBef>
                              <a:spcPts val="200"/>
                            </a:spcBef>
                            <a:spcAft>
                              <a:spcPts val="0"/>
                            </a:spcAft>
                          </a:pPr>
                          <a:r>
                            <a:rPr lang="fr-FR" sz="1200" dirty="0">
                              <a:effectLst/>
                            </a:rPr>
                            <a:t>187 </a:t>
                          </a:r>
                          <a:r>
                            <a:rPr lang="fr-FR" sz="1200" dirty="0" err="1">
                              <a:effectLst/>
                            </a:rPr>
                            <a:t>fb</a:t>
                          </a:r>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r>
                  <a:tr h="194161">
                    <a:tc rowSpan="4">
                      <a:txBody>
                        <a:bodyPr/>
                        <a:lstStyle/>
                        <a:p>
                          <a:endParaRPr lang="es-ES"/>
                        </a:p>
                      </a:txBody>
                      <a:tcPr marL="68580" marR="68580" marT="0" marB="0">
                        <a:blipFill rotWithShape="0">
                          <a:blip r:embed="rId3"/>
                          <a:stretch>
                            <a:fillRect l="-222" t="-340625" r="-187805" b="-192969"/>
                          </a:stretch>
                        </a:blipFill>
                      </a:tcPr>
                    </a:tc>
                    <a:tc>
                      <a:txBody>
                        <a:bodyPr/>
                        <a:lstStyle/>
                        <a:p>
                          <a:endParaRPr lang="es-ES"/>
                        </a:p>
                      </a:txBody>
                      <a:tcPr marL="68580" marR="68580" marT="0" marB="0">
                        <a:blipFill rotWithShape="0">
                          <a:blip r:embed="rId3"/>
                          <a:stretch>
                            <a:fillRect l="-100222" t="-1362500" r="-87805" b="-1071875"/>
                          </a:stretch>
                        </a:blipFill>
                      </a:tcPr>
                    </a:tc>
                    <a:tc>
                      <a:txBody>
                        <a:bodyPr/>
                        <a:lstStyle/>
                        <a:p>
                          <a:pPr algn="ctr">
                            <a:spcBef>
                              <a:spcPts val="200"/>
                            </a:spcBef>
                            <a:spcAft>
                              <a:spcPts val="0"/>
                            </a:spcAft>
                          </a:pPr>
                          <a:r>
                            <a:rPr lang="fr-FR" sz="1200">
                              <a:effectLst/>
                            </a:rPr>
                            <a:t>2.407 pb</a:t>
                          </a:r>
                          <a:endParaRPr lang="es-ES" sz="12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r>
                  <a:tr h="198368">
                    <a:tc vMerge="1">
                      <a:txBody>
                        <a:bodyPr/>
                        <a:lstStyle/>
                        <a:p>
                          <a:endParaRPr lang="es-ES"/>
                        </a:p>
                      </a:txBody>
                      <a:tcPr/>
                    </a:tc>
                    <a:tc>
                      <a:txBody>
                        <a:bodyPr/>
                        <a:lstStyle/>
                        <a:p>
                          <a:endParaRPr lang="es-ES"/>
                        </a:p>
                      </a:txBody>
                      <a:tcPr marL="68580" marR="68580" marT="0" marB="0">
                        <a:blipFill rotWithShape="0">
                          <a:blip r:embed="rId3"/>
                          <a:stretch>
                            <a:fillRect l="-100222" t="-1462500" r="-87805" b="-971875"/>
                          </a:stretch>
                        </a:blipFill>
                      </a:tcPr>
                    </a:tc>
                    <a:tc>
                      <a:txBody>
                        <a:bodyPr/>
                        <a:lstStyle/>
                        <a:p>
                          <a:pPr algn="ctr">
                            <a:spcBef>
                              <a:spcPts val="200"/>
                            </a:spcBef>
                            <a:spcAft>
                              <a:spcPts val="0"/>
                            </a:spcAft>
                          </a:pPr>
                          <a:r>
                            <a:rPr lang="fr-FR" sz="1200">
                              <a:effectLst/>
                            </a:rPr>
                            <a:t>2.102 pb</a:t>
                          </a:r>
                          <a:endParaRPr lang="es-ES" sz="12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r>
                  <a:tr h="194161">
                    <a:tc vMerge="1">
                      <a:txBody>
                        <a:bodyPr/>
                        <a:lstStyle/>
                        <a:p>
                          <a:endParaRPr lang="es-ES"/>
                        </a:p>
                      </a:txBody>
                      <a:tcPr/>
                    </a:tc>
                    <a:tc>
                      <a:txBody>
                        <a:bodyPr/>
                        <a:lstStyle/>
                        <a:p>
                          <a:endParaRPr lang="es-ES"/>
                        </a:p>
                      </a:txBody>
                      <a:tcPr marL="68580" marR="68580" marT="0" marB="0">
                        <a:blipFill rotWithShape="0">
                          <a:blip r:embed="rId3"/>
                          <a:stretch>
                            <a:fillRect l="-100222" t="-1562500" r="-87805" b="-871875"/>
                          </a:stretch>
                        </a:blipFill>
                      </a:tcPr>
                    </a:tc>
                    <a:tc>
                      <a:txBody>
                        <a:bodyPr/>
                        <a:lstStyle/>
                        <a:p>
                          <a:pPr algn="ctr">
                            <a:spcBef>
                              <a:spcPts val="200"/>
                            </a:spcBef>
                            <a:spcAft>
                              <a:spcPts val="0"/>
                            </a:spcAft>
                          </a:pPr>
                          <a:r>
                            <a:rPr lang="fr-FR" sz="1200">
                              <a:effectLst/>
                            </a:rPr>
                            <a:t>0.220 pb</a:t>
                          </a:r>
                          <a:endParaRPr lang="es-ES" sz="12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r>
                  <a:tr h="194161">
                    <a:tc vMerge="1">
                      <a:txBody>
                        <a:bodyPr/>
                        <a:lstStyle/>
                        <a:p>
                          <a:endParaRPr lang="es-ES"/>
                        </a:p>
                      </a:txBody>
                      <a:tcPr/>
                    </a:tc>
                    <a:tc>
                      <a:txBody>
                        <a:bodyPr/>
                        <a:lstStyle/>
                        <a:p>
                          <a:endParaRPr lang="es-ES"/>
                        </a:p>
                      </a:txBody>
                      <a:tcPr marL="68580" marR="68580" marT="0" marB="0">
                        <a:blipFill rotWithShape="0">
                          <a:blip r:embed="rId3"/>
                          <a:stretch>
                            <a:fillRect l="-100222" t="-1662500" r="-87805" b="-771875"/>
                          </a:stretch>
                        </a:blipFill>
                      </a:tcPr>
                    </a:tc>
                    <a:tc>
                      <a:txBody>
                        <a:bodyPr/>
                        <a:lstStyle/>
                        <a:p>
                          <a:pPr algn="ctr">
                            <a:spcBef>
                              <a:spcPts val="200"/>
                            </a:spcBef>
                            <a:spcAft>
                              <a:spcPts val="0"/>
                            </a:spcAft>
                          </a:pPr>
                          <a:r>
                            <a:rPr lang="fr-FR" sz="1200" dirty="0">
                              <a:effectLst/>
                            </a:rPr>
                            <a:t>1.633 </a:t>
                          </a:r>
                          <a:r>
                            <a:rPr lang="fr-FR" sz="1200" dirty="0" err="1">
                              <a:effectLst/>
                            </a:rPr>
                            <a:t>fb</a:t>
                          </a:r>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r>
                  <a:tr h="194161">
                    <a:tc rowSpan="6">
                      <a:txBody>
                        <a:bodyPr/>
                        <a:lstStyle/>
                        <a:p>
                          <a:endParaRPr lang="es-ES"/>
                        </a:p>
                      </a:txBody>
                      <a:tcPr marL="68580" marR="68580" marT="0" marB="0">
                        <a:blipFill rotWithShape="0">
                          <a:blip r:embed="rId3"/>
                          <a:stretch>
                            <a:fillRect l="-222" t="-290722" r="-187805" b="-27320"/>
                          </a:stretch>
                        </a:blipFill>
                      </a:tcPr>
                    </a:tc>
                    <a:tc>
                      <a:txBody>
                        <a:bodyPr/>
                        <a:lstStyle/>
                        <a:p>
                          <a:endParaRPr lang="es-ES"/>
                        </a:p>
                      </a:txBody>
                      <a:tcPr marL="68580" marR="68580" marT="0" marB="0">
                        <a:blipFill rotWithShape="0">
                          <a:blip r:embed="rId3"/>
                          <a:stretch>
                            <a:fillRect l="-100222" t="-1762500" r="-87805" b="-671875"/>
                          </a:stretch>
                        </a:blipFill>
                      </a:tcPr>
                    </a:tc>
                    <a:tc>
                      <a:txBody>
                        <a:bodyPr/>
                        <a:lstStyle/>
                        <a:p>
                          <a:pPr algn="ctr">
                            <a:spcBef>
                              <a:spcPts val="200"/>
                            </a:spcBef>
                            <a:spcAft>
                              <a:spcPts val="0"/>
                            </a:spcAft>
                          </a:pPr>
                          <a:r>
                            <a:rPr lang="fr-FR" sz="1200">
                              <a:effectLst/>
                            </a:rPr>
                            <a:t>11.182 pb</a:t>
                          </a:r>
                          <a:endParaRPr lang="es-ES" sz="12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r>
                  <a:tr h="198368">
                    <a:tc vMerge="1">
                      <a:txBody>
                        <a:bodyPr/>
                        <a:lstStyle/>
                        <a:p>
                          <a:endParaRPr lang="es-ES"/>
                        </a:p>
                      </a:txBody>
                      <a:tcPr/>
                    </a:tc>
                    <a:tc>
                      <a:txBody>
                        <a:bodyPr/>
                        <a:lstStyle/>
                        <a:p>
                          <a:endParaRPr lang="es-ES"/>
                        </a:p>
                      </a:txBody>
                      <a:tcPr marL="68580" marR="68580" marT="0" marB="0">
                        <a:blipFill rotWithShape="0">
                          <a:blip r:embed="rId3"/>
                          <a:stretch>
                            <a:fillRect l="-100222" t="-1862500" r="-87805" b="-571875"/>
                          </a:stretch>
                        </a:blipFill>
                      </a:tcPr>
                    </a:tc>
                    <a:tc>
                      <a:txBody>
                        <a:bodyPr/>
                        <a:lstStyle/>
                        <a:p>
                          <a:pPr algn="ctr">
                            <a:spcBef>
                              <a:spcPts val="200"/>
                            </a:spcBef>
                            <a:spcAft>
                              <a:spcPts val="0"/>
                            </a:spcAft>
                          </a:pPr>
                          <a:r>
                            <a:rPr lang="fr-FR" sz="1200">
                              <a:effectLst/>
                            </a:rPr>
                            <a:t>57.50 fb</a:t>
                          </a:r>
                          <a:endParaRPr lang="es-ES" sz="12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r>
                  <a:tr h="194161">
                    <a:tc vMerge="1">
                      <a:txBody>
                        <a:bodyPr/>
                        <a:lstStyle/>
                        <a:p>
                          <a:endParaRPr lang="es-ES"/>
                        </a:p>
                      </a:txBody>
                      <a:tcPr/>
                    </a:tc>
                    <a:tc>
                      <a:txBody>
                        <a:bodyPr/>
                        <a:lstStyle/>
                        <a:p>
                          <a:endParaRPr lang="es-ES"/>
                        </a:p>
                      </a:txBody>
                      <a:tcPr marL="68580" marR="68580" marT="0" marB="0">
                        <a:blipFill rotWithShape="0">
                          <a:blip r:embed="rId3"/>
                          <a:stretch>
                            <a:fillRect l="-100222" t="-1962500" r="-87805" b="-471875"/>
                          </a:stretch>
                        </a:blipFill>
                      </a:tcPr>
                    </a:tc>
                    <a:tc>
                      <a:txBody>
                        <a:bodyPr/>
                        <a:lstStyle/>
                        <a:p>
                          <a:pPr algn="ctr">
                            <a:spcBef>
                              <a:spcPts val="200"/>
                            </a:spcBef>
                            <a:spcAft>
                              <a:spcPts val="0"/>
                            </a:spcAft>
                          </a:pPr>
                          <a:r>
                            <a:rPr lang="fr-FR" sz="1200">
                              <a:effectLst/>
                            </a:rPr>
                            <a:t>7.43 fb</a:t>
                          </a:r>
                          <a:endParaRPr lang="es-ES" sz="12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r>
                  <a:tr h="198368">
                    <a:tc vMerge="1">
                      <a:txBody>
                        <a:bodyPr/>
                        <a:lstStyle/>
                        <a:p>
                          <a:endParaRPr lang="es-ES"/>
                        </a:p>
                      </a:txBody>
                      <a:tcPr/>
                    </a:tc>
                    <a:tc>
                      <a:txBody>
                        <a:bodyPr/>
                        <a:lstStyle/>
                        <a:p>
                          <a:endParaRPr lang="es-ES"/>
                        </a:p>
                      </a:txBody>
                      <a:tcPr marL="68580" marR="68580" marT="0" marB="0">
                        <a:blipFill rotWithShape="0">
                          <a:blip r:embed="rId3"/>
                          <a:stretch>
                            <a:fillRect l="-100222" t="-2000000" r="-87805" b="-357576"/>
                          </a:stretch>
                        </a:blipFill>
                      </a:tcPr>
                    </a:tc>
                    <a:tc>
                      <a:txBody>
                        <a:bodyPr/>
                        <a:lstStyle/>
                        <a:p>
                          <a:pPr algn="ctr">
                            <a:spcBef>
                              <a:spcPts val="200"/>
                            </a:spcBef>
                            <a:spcAft>
                              <a:spcPts val="0"/>
                            </a:spcAft>
                          </a:pPr>
                          <a:r>
                            <a:rPr lang="fr-FR" sz="1200">
                              <a:effectLst/>
                            </a:rPr>
                            <a:t>878.30 fb</a:t>
                          </a:r>
                          <a:endParaRPr lang="es-ES" sz="12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r>
                  <a:tr h="198368">
                    <a:tc vMerge="1">
                      <a:txBody>
                        <a:bodyPr/>
                        <a:lstStyle/>
                        <a:p>
                          <a:endParaRPr lang="es-ES"/>
                        </a:p>
                      </a:txBody>
                      <a:tcPr/>
                    </a:tc>
                    <a:tc>
                      <a:txBody>
                        <a:bodyPr/>
                        <a:lstStyle/>
                        <a:p>
                          <a:endParaRPr lang="es-ES"/>
                        </a:p>
                      </a:txBody>
                      <a:tcPr marL="68580" marR="68580" marT="0" marB="0">
                        <a:blipFill rotWithShape="0">
                          <a:blip r:embed="rId3"/>
                          <a:stretch>
                            <a:fillRect l="-100222" t="-2100000" r="-87805" b="-257576"/>
                          </a:stretch>
                        </a:blipFill>
                      </a:tcPr>
                    </a:tc>
                    <a:tc>
                      <a:txBody>
                        <a:bodyPr/>
                        <a:lstStyle/>
                        <a:p>
                          <a:pPr algn="ctr">
                            <a:spcBef>
                              <a:spcPts val="200"/>
                            </a:spcBef>
                            <a:spcAft>
                              <a:spcPts val="0"/>
                            </a:spcAft>
                          </a:pPr>
                          <a:r>
                            <a:rPr lang="fr-FR" sz="1200">
                              <a:effectLst/>
                            </a:rPr>
                            <a:t>702.66 fb</a:t>
                          </a:r>
                          <a:endParaRPr lang="es-ES" sz="12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r>
                  <a:tr h="198368">
                    <a:tc vMerge="1">
                      <a:txBody>
                        <a:bodyPr/>
                        <a:lstStyle/>
                        <a:p>
                          <a:endParaRPr lang="es-ES"/>
                        </a:p>
                      </a:txBody>
                      <a:tcPr/>
                    </a:tc>
                    <a:tc>
                      <a:txBody>
                        <a:bodyPr/>
                        <a:lstStyle/>
                        <a:p>
                          <a:endParaRPr lang="es-ES"/>
                        </a:p>
                      </a:txBody>
                      <a:tcPr marL="68580" marR="68580" marT="0" marB="0">
                        <a:blipFill rotWithShape="0">
                          <a:blip r:embed="rId3"/>
                          <a:stretch>
                            <a:fillRect l="-100222" t="-2268750" r="-87805" b="-165625"/>
                          </a:stretch>
                        </a:blipFill>
                      </a:tcPr>
                    </a:tc>
                    <a:tc>
                      <a:txBody>
                        <a:bodyPr/>
                        <a:lstStyle/>
                        <a:p>
                          <a:pPr algn="ctr">
                            <a:spcBef>
                              <a:spcPts val="200"/>
                            </a:spcBef>
                            <a:spcAft>
                              <a:spcPts val="0"/>
                            </a:spcAft>
                          </a:pPr>
                          <a:r>
                            <a:rPr lang="fr-FR" sz="1200" dirty="0">
                              <a:effectLst/>
                            </a:rPr>
                            <a:t>391.70 </a:t>
                          </a:r>
                          <a:r>
                            <a:rPr lang="fr-FR" sz="1200" dirty="0" err="1">
                              <a:effectLst/>
                            </a:rPr>
                            <a:t>fb</a:t>
                          </a:r>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r>
                  <a:tr h="248959">
                    <a:tc>
                      <a:txBody>
                        <a:bodyPr/>
                        <a:lstStyle/>
                        <a:p>
                          <a:endParaRPr lang="es-ES"/>
                        </a:p>
                      </a:txBody>
                      <a:tcPr marL="68580" marR="68580" marT="0" marB="0">
                        <a:blipFill rotWithShape="0">
                          <a:blip r:embed="rId3"/>
                          <a:stretch>
                            <a:fillRect l="-222" t="-1848780" r="-187805" b="-29268"/>
                          </a:stretch>
                        </a:blipFill>
                      </a:tcPr>
                    </a:tc>
                    <a:tc>
                      <a:txBody>
                        <a:bodyPr/>
                        <a:lstStyle/>
                        <a:p>
                          <a:endParaRPr lang="es-ES"/>
                        </a:p>
                      </a:txBody>
                      <a:tcPr marL="68580" marR="68580" marT="0" marB="0">
                        <a:blipFill rotWithShape="0">
                          <a:blip r:embed="rId3"/>
                          <a:stretch>
                            <a:fillRect l="-100222" t="-1848780" r="-87805" b="-29268"/>
                          </a:stretch>
                        </a:blipFill>
                      </a:tcPr>
                    </a:tc>
                    <a:tc>
                      <a:txBody>
                        <a:bodyPr/>
                        <a:lstStyle/>
                        <a:p>
                          <a:pPr algn="ctr">
                            <a:spcBef>
                              <a:spcPts val="200"/>
                            </a:spcBef>
                            <a:spcAft>
                              <a:spcPts val="0"/>
                            </a:spcAft>
                          </a:pPr>
                          <a:r>
                            <a:rPr lang="fr-FR" sz="1200" dirty="0">
                              <a:effectLst/>
                            </a:rPr>
                            <a:t>28.87 </a:t>
                          </a:r>
                          <a:r>
                            <a:rPr lang="fr-FR" sz="1200" dirty="0" err="1">
                              <a:effectLst/>
                            </a:rPr>
                            <a:t>pb</a:t>
                          </a:r>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r>
                </a:tbl>
              </a:graphicData>
            </a:graphic>
          </p:graphicFrame>
        </mc:Fallback>
      </mc:AlternateContent>
      <p:sp>
        <p:nvSpPr>
          <p:cNvPr id="3" name="Marcador de número de diapositiva 2"/>
          <p:cNvSpPr>
            <a:spLocks noGrp="1"/>
          </p:cNvSpPr>
          <p:nvPr>
            <p:ph type="sldNum" sz="quarter" idx="12"/>
          </p:nvPr>
        </p:nvSpPr>
        <p:spPr/>
        <p:txBody>
          <a:bodyPr>
            <a:normAutofit fontScale="85000" lnSpcReduction="20000"/>
          </a:bodyPr>
          <a:lstStyle/>
          <a:p>
            <a:fld id="{1AD93096-5B34-4342-9326-69289CEAE4C2}" type="slidenum">
              <a:rPr lang="en-US" smtClean="0"/>
              <a:pPr/>
              <a:t>4</a:t>
            </a:fld>
            <a:endParaRPr lang="en-US" dirty="0">
              <a:solidFill>
                <a:srgbClr val="FFFFFF"/>
              </a:solidFill>
            </a:endParaRPr>
          </a:p>
        </p:txBody>
      </p:sp>
    </p:spTree>
    <p:extLst>
      <p:ext uri="{BB962C8B-B14F-4D97-AF65-F5344CB8AC3E}">
        <p14:creationId xmlns:p14="http://schemas.microsoft.com/office/powerpoint/2010/main" val="34666452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defTabSz="914400">
              <a:spcBef>
                <a:spcPts val="0"/>
              </a:spcBef>
              <a:buNone/>
            </a:pPr>
            <a:r>
              <a:rPr lang="es-ES_tradnl" sz="3600" b="0" i="0" noProof="1" smtClean="0">
                <a:solidFill>
                  <a:srgbClr val="444D26"/>
                </a:solidFill>
                <a:latin typeface="Tw Cen MT"/>
                <a:ea typeface="+mj-ea"/>
                <a:cs typeface="+mj-cs"/>
              </a:rPr>
              <a:t>Benchmark Point 1488 (BP7_P1)</a:t>
            </a:r>
            <a:endParaRPr lang="es-ES_tradnl" sz="3600" b="0" i="0" noProof="1">
              <a:solidFill>
                <a:srgbClr val="444D26"/>
              </a:solidFill>
              <a:latin typeface="Tw Cen MT"/>
              <a:ea typeface="+mj-ea"/>
              <a:cs typeface="+mj-cs"/>
            </a:endParaRPr>
          </a:p>
        </p:txBody>
      </p:sp>
      <p:sp>
        <p:nvSpPr>
          <p:cNvPr id="3" name="Marcador de contenido 2"/>
          <p:cNvSpPr>
            <a:spLocks noGrp="1"/>
          </p:cNvSpPr>
          <p:nvPr>
            <p:ph sz="quarter" idx="1"/>
          </p:nvPr>
        </p:nvSpPr>
        <p:spPr>
          <a:xfrm>
            <a:off x="612648" y="1628800"/>
            <a:ext cx="8279832" cy="4968552"/>
          </a:xfrm>
        </p:spPr>
        <p:txBody>
          <a:bodyPr>
            <a:normAutofit/>
          </a:bodyPr>
          <a:lstStyle/>
          <a:p>
            <a:pPr marL="0" indent="0">
              <a:buNone/>
            </a:pPr>
            <a:r>
              <a:rPr lang="fr-FR" sz="2000" dirty="0" smtClean="0"/>
              <a:t>Intérêt de ce scenario:</a:t>
            </a:r>
          </a:p>
          <a:p>
            <a:pPr>
              <a:buFont typeface="Arial" panose="020B0604020202020204" pitchFamily="34" charset="0"/>
              <a:buChar char="•"/>
            </a:pPr>
            <a:r>
              <a:rPr lang="fr-FR" sz="1600" dirty="0" smtClean="0"/>
              <a:t>Spectre de masse des bosons de </a:t>
            </a:r>
            <a:r>
              <a:rPr lang="fr-FR" sz="1600" dirty="0" err="1" smtClean="0"/>
              <a:t>Higgs</a:t>
            </a:r>
            <a:r>
              <a:rPr lang="fr-FR" sz="1600" dirty="0" smtClean="0"/>
              <a:t> suffisamment légers pour être observés dans le LHC à 13 </a:t>
            </a:r>
            <a:r>
              <a:rPr lang="fr-FR" sz="1600" dirty="0" err="1" smtClean="0"/>
              <a:t>TeV</a:t>
            </a:r>
            <a:endParaRPr lang="fr-FR" sz="1600" dirty="0" smtClean="0"/>
          </a:p>
          <a:p>
            <a:pPr>
              <a:buFont typeface="Arial" panose="020B0604020202020204" pitchFamily="34" charset="0"/>
              <a:buChar char="•"/>
            </a:pPr>
            <a:r>
              <a:rPr lang="fr-FR" sz="1600" dirty="0" smtClean="0"/>
              <a:t>Plusieurs désintégrations de </a:t>
            </a:r>
            <a:r>
              <a:rPr lang="fr-FR" sz="1600" dirty="0" err="1" smtClean="0"/>
              <a:t>Higgs</a:t>
            </a:r>
            <a:r>
              <a:rPr lang="fr-FR" sz="1600" dirty="0" smtClean="0"/>
              <a:t> lourds vers </a:t>
            </a:r>
            <a:r>
              <a:rPr lang="fr-FR" sz="1600" dirty="0" err="1" smtClean="0"/>
              <a:t>Higgs</a:t>
            </a:r>
            <a:r>
              <a:rPr lang="fr-FR" sz="1600" dirty="0" smtClean="0"/>
              <a:t> légers qui donnent accès à mesurer le couplage entre les </a:t>
            </a:r>
            <a:r>
              <a:rPr lang="fr-FR" sz="1600" dirty="0" err="1" smtClean="0"/>
              <a:t>Higgs</a:t>
            </a:r>
            <a:r>
              <a:rPr lang="fr-FR" sz="1600" dirty="0" smtClean="0"/>
              <a:t>.</a:t>
            </a:r>
            <a:endParaRPr lang="fr-FR" sz="1600" dirty="0"/>
          </a:p>
          <a:p>
            <a:pPr marL="0" indent="0">
              <a:buNone/>
            </a:pPr>
            <a:endParaRPr lang="fr-FR" sz="2000" dirty="0" smtClean="0"/>
          </a:p>
          <a:p>
            <a:pPr marL="0" indent="0">
              <a:buNone/>
            </a:pPr>
            <a:r>
              <a:rPr lang="fr-FR" sz="2000" dirty="0" smtClean="0"/>
              <a:t>But du stage:</a:t>
            </a:r>
          </a:p>
          <a:p>
            <a:pPr>
              <a:buFont typeface="Arial" panose="020B0604020202020204" pitchFamily="34" charset="0"/>
              <a:buChar char="•"/>
            </a:pPr>
            <a:r>
              <a:rPr lang="fr-FR" sz="1600" dirty="0" smtClean="0"/>
              <a:t>Reconstruire quelques modes des désintégrations et les comparer avec le bruit de fond du Modèle Standard. En particulier:</a:t>
            </a:r>
          </a:p>
          <a:p>
            <a:pPr>
              <a:buFont typeface="Arial" panose="020B0604020202020204" pitchFamily="34" charset="0"/>
              <a:buChar char="•"/>
            </a:pPr>
            <a:endParaRPr lang="fr-FR" sz="1600" dirty="0"/>
          </a:p>
          <a:p>
            <a:pPr>
              <a:buFont typeface="Arial" panose="020B0604020202020204" pitchFamily="34" charset="0"/>
              <a:buChar char="•"/>
            </a:pPr>
            <a:endParaRPr lang="fr-FR" sz="1600" dirty="0" smtClean="0"/>
          </a:p>
          <a:p>
            <a:pPr>
              <a:buFont typeface="Arial" panose="020B0604020202020204" pitchFamily="34" charset="0"/>
              <a:buChar char="•"/>
            </a:pPr>
            <a:endParaRPr lang="fr-FR" sz="1600" dirty="0"/>
          </a:p>
          <a:p>
            <a:pPr>
              <a:buFont typeface="Arial" panose="020B0604020202020204" pitchFamily="34" charset="0"/>
              <a:buChar char="•"/>
            </a:pPr>
            <a:endParaRPr lang="fr-FR" sz="1600" dirty="0" smtClean="0"/>
          </a:p>
          <a:p>
            <a:pPr>
              <a:buFont typeface="Arial" panose="020B0604020202020204" pitchFamily="34" charset="0"/>
              <a:buChar char="•"/>
            </a:pPr>
            <a:endParaRPr lang="fr-FR" sz="1600" dirty="0"/>
          </a:p>
          <a:p>
            <a:pPr marL="0" indent="0">
              <a:buNone/>
            </a:pPr>
            <a:r>
              <a:rPr lang="fr-FR" sz="1600" dirty="0" smtClean="0"/>
              <a:t>    Avec une condition sur le Z dans ses désintégrations </a:t>
            </a:r>
            <a:r>
              <a:rPr lang="fr-FR" sz="1600" dirty="0" err="1" smtClean="0"/>
              <a:t>leptoniques</a:t>
            </a:r>
            <a:r>
              <a:rPr lang="fr-FR" sz="1600" dirty="0" smtClean="0"/>
              <a:t>:</a:t>
            </a:r>
            <a:endParaRPr lang="fr-FR" sz="1600" dirty="0" smtClean="0"/>
          </a:p>
        </p:txBody>
      </p:sp>
      <mc:AlternateContent xmlns:mc="http://schemas.openxmlformats.org/markup-compatibility/2006" xmlns:a14="http://schemas.microsoft.com/office/drawing/2010/main">
        <mc:Choice Requires="a14">
          <p:graphicFrame>
            <p:nvGraphicFramePr>
              <p:cNvPr id="5" name="Tabla 4"/>
              <p:cNvGraphicFramePr>
                <a:graphicFrameLocks noGrp="1"/>
              </p:cNvGraphicFramePr>
              <p:nvPr>
                <p:extLst>
                  <p:ext uri="{D42A27DB-BD31-4B8C-83A1-F6EECF244321}">
                    <p14:modId xmlns:p14="http://schemas.microsoft.com/office/powerpoint/2010/main" val="1743814135"/>
                  </p:ext>
                </p:extLst>
              </p:nvPr>
            </p:nvGraphicFramePr>
            <p:xfrm>
              <a:off x="773160" y="4365104"/>
              <a:ext cx="7992888" cy="861939"/>
            </p:xfrm>
            <a:graphic>
              <a:graphicData uri="http://schemas.openxmlformats.org/drawingml/2006/table">
                <a:tbl>
                  <a:tblPr firstRow="1" firstCol="1" bandRow="1">
                    <a:tableStyleId>{5C22544A-7EE6-4342-B048-85BDC9FD1C3A}</a:tableStyleId>
                  </a:tblPr>
                  <a:tblGrid>
                    <a:gridCol w="1828881"/>
                    <a:gridCol w="3928708"/>
                    <a:gridCol w="2155002"/>
                    <a:gridCol w="80297"/>
                  </a:tblGrid>
                  <a:tr h="288032">
                    <a:tc>
                      <a:txBody>
                        <a:bodyPr/>
                        <a:lstStyle/>
                        <a:p>
                          <a:pPr algn="just">
                            <a:spcBef>
                              <a:spcPts val="200"/>
                            </a:spcBef>
                            <a:spcAft>
                              <a:spcPts val="0"/>
                            </a:spcAft>
                          </a:pPr>
                          <a:r>
                            <a:rPr lang="fr-FR" sz="1200" dirty="0">
                              <a:effectLst/>
                            </a:rPr>
                            <a:t>Signature/Rates</a:t>
                          </a:r>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54897" marR="54897" marT="0" marB="0"/>
                    </a:tc>
                    <a:tc gridSpan="2">
                      <a:txBody>
                        <a:bodyPr/>
                        <a:lstStyle/>
                        <a:p>
                          <a:pPr algn="r">
                            <a:spcBef>
                              <a:spcPts val="200"/>
                            </a:spcBef>
                            <a:spcAft>
                              <a:spcPts val="0"/>
                            </a:spcAft>
                          </a:pPr>
                          <a14:m>
                            <m:oMathPara xmlns:m="http://schemas.openxmlformats.org/officeDocument/2006/math">
                              <m:oMathParaPr>
                                <m:jc m:val="right"/>
                              </m:oMathParaPr>
                              <m:oMath xmlns:m="http://schemas.openxmlformats.org/officeDocument/2006/math">
                                <m:r>
                                  <m:rPr>
                                    <m:sty m:val="p"/>
                                  </m:rPr>
                                  <a:rPr lang="fr-FR" sz="1200" smtClean="0">
                                    <a:effectLst/>
                                    <a:latin typeface="Cambria Math" panose="02040503050406030204" pitchFamily="18" charset="0"/>
                                  </a:rPr>
                                  <m:t>Cross</m:t>
                                </m:r>
                                <m:r>
                                  <a:rPr lang="fr-FR" sz="1200" smtClean="0">
                                    <a:effectLst/>
                                    <a:latin typeface="Cambria Math" panose="02040503050406030204" pitchFamily="18" charset="0"/>
                                  </a:rPr>
                                  <m:t> </m:t>
                                </m:r>
                                <m:r>
                                  <m:rPr>
                                    <m:sty m:val="p"/>
                                  </m:rPr>
                                  <a:rPr lang="fr-FR" sz="1200" smtClean="0">
                                    <a:effectLst/>
                                    <a:latin typeface="Cambria Math" panose="02040503050406030204" pitchFamily="18" charset="0"/>
                                  </a:rPr>
                                  <m:t>section</m:t>
                                </m:r>
                                <m:r>
                                  <a:rPr lang="fr-FR" sz="1200" smtClean="0">
                                    <a:effectLst/>
                                    <a:latin typeface="Cambria Math" panose="02040503050406030204" pitchFamily="18" charset="0"/>
                                  </a:rPr>
                                  <m:t>×</m:t>
                                </m:r>
                                <m:r>
                                  <m:rPr>
                                    <m:sty m:val="p"/>
                                  </m:rPr>
                                  <a:rPr lang="fr-FR" sz="1200" smtClean="0">
                                    <a:effectLst/>
                                    <a:latin typeface="Cambria Math" panose="02040503050406030204" pitchFamily="18" charset="0"/>
                                  </a:rPr>
                                  <m:t>Rapport</m:t>
                                </m:r>
                                <m:r>
                                  <a:rPr lang="fr-FR" sz="1200" smtClean="0">
                                    <a:effectLst/>
                                    <a:latin typeface="Cambria Math" panose="02040503050406030204" pitchFamily="18" charset="0"/>
                                  </a:rPr>
                                  <m:t> </m:t>
                                </m:r>
                                <m:sSup>
                                  <m:sSupPr>
                                    <m:ctrlPr>
                                      <a:rPr lang="es-ES" sz="1200" b="1" i="1" smtClean="0">
                                        <a:effectLst/>
                                        <a:latin typeface="Cambria Math" panose="02040503050406030204" pitchFamily="18" charset="0"/>
                                      </a:rPr>
                                    </m:ctrlPr>
                                  </m:sSupPr>
                                  <m:e>
                                    <m:r>
                                      <m:rPr>
                                        <m:sty m:val="p"/>
                                      </m:rPr>
                                      <a:rPr lang="fr-FR" sz="1200" smtClean="0">
                                        <a:effectLst/>
                                        <a:latin typeface="Cambria Math" panose="02040503050406030204" pitchFamily="18" charset="0"/>
                                      </a:rPr>
                                      <m:t>d</m:t>
                                    </m:r>
                                  </m:e>
                                  <m:sup>
                                    <m:r>
                                      <a:rPr lang="es-ES" sz="1200" b="1" i="0" smtClean="0">
                                        <a:effectLst/>
                                        <a:latin typeface="Cambria Math" panose="02040503050406030204" pitchFamily="18" charset="0"/>
                                      </a:rPr>
                                      <m:t>′</m:t>
                                    </m:r>
                                  </m:sup>
                                </m:sSup>
                                <m:r>
                                  <a:rPr lang="es-ES" sz="1200" b="1" i="0" smtClean="0">
                                    <a:effectLst/>
                                    <a:latin typeface="Cambria Math" panose="02040503050406030204" pitchFamily="18" charset="0"/>
                                  </a:rPr>
                                  <m:t>𝐞𝐦</m:t>
                                </m:r>
                                <m:r>
                                  <m:rPr>
                                    <m:sty m:val="p"/>
                                  </m:rPr>
                                  <a:rPr lang="fr-FR" sz="1200">
                                    <a:effectLst/>
                                    <a:latin typeface="Cambria Math" panose="02040503050406030204" pitchFamily="18" charset="0"/>
                                  </a:rPr>
                                  <m:t>branchement</m:t>
                                </m:r>
                              </m:oMath>
                            </m:oMathPara>
                          </a14:m>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54897" marR="54897" marT="0" marB="0"/>
                    </a:tc>
                    <a:tc hMerge="1">
                      <a:txBody>
                        <a:bodyPr/>
                        <a:lstStyle/>
                        <a:p>
                          <a:endParaRPr lang="es-ES"/>
                        </a:p>
                      </a:txBody>
                      <a:tcPr/>
                    </a:tc>
                    <a:tc>
                      <a:txBody>
                        <a:bodyPr/>
                        <a:lstStyle/>
                        <a:p>
                          <a:pPr algn="just">
                            <a:spcBef>
                              <a:spcPts val="600"/>
                            </a:spcBef>
                            <a:spcAft>
                              <a:spcPts val="600"/>
                            </a:spcAft>
                          </a:pPr>
                          <a:r>
                            <a:rPr lang="es-ES" sz="900">
                              <a:effectLst/>
                            </a:rPr>
                            <a:t> </a:t>
                          </a:r>
                          <a:endParaRPr lang="es-ES" sz="900">
                            <a:effectLst/>
                            <a:latin typeface="LM Roman 10" panose="00000500000000000000" pitchFamily="50" charset="0"/>
                            <a:ea typeface="Cambria" panose="02040503050406030204" pitchFamily="18" charset="0"/>
                            <a:cs typeface="Times New Roman" panose="02020603050405020304" pitchFamily="18" charset="0"/>
                          </a:endParaRPr>
                        </a:p>
                      </a:txBody>
                      <a:tcPr marL="0" marR="0" marT="0" marB="0" anchor="ctr"/>
                    </a:tc>
                  </a:tr>
                  <a:tr h="288032">
                    <a:tc rowSpan="2">
                      <a:txBody>
                        <a:bodyPr/>
                        <a:lstStyle/>
                        <a:p>
                          <a:pPr algn="just">
                            <a:spcBef>
                              <a:spcPts val="200"/>
                            </a:spcBef>
                            <a:spcAft>
                              <a:spcPts val="600"/>
                            </a:spcAft>
                          </a:pPr>
                          <a14:m>
                            <m:oMath xmlns:m="http://schemas.openxmlformats.org/officeDocument/2006/math">
                              <m:sSub>
                                <m:sSubPr>
                                  <m:ctrlPr>
                                    <a:rPr lang="es-ES" sz="1200" i="1">
                                      <a:effectLst/>
                                      <a:latin typeface="Cambria Math" panose="02040503050406030204" pitchFamily="18" charset="0"/>
                                    </a:rPr>
                                  </m:ctrlPr>
                                </m:sSubPr>
                                <m:e>
                                  <m:r>
                                    <a:rPr lang="fr-FR" sz="1200">
                                      <a:effectLst/>
                                      <a:latin typeface="Cambria Math" panose="02040503050406030204" pitchFamily="18" charset="0"/>
                                    </a:rPr>
                                    <m:t>𝐻</m:t>
                                  </m:r>
                                </m:e>
                                <m:sub>
                                  <m:r>
                                    <a:rPr lang="fr-FR" sz="1200">
                                      <a:effectLst/>
                                      <a:latin typeface="Cambria Math" panose="02040503050406030204" pitchFamily="18" charset="0"/>
                                    </a:rPr>
                                    <m:t>3</m:t>
                                  </m:r>
                                </m:sub>
                              </m:sSub>
                            </m:oMath>
                          </a14:m>
                          <a:r>
                            <a:rPr lang="fr-FR" sz="1200" dirty="0">
                              <a:effectLst/>
                            </a:rPr>
                            <a:t>       </a:t>
                          </a:r>
                          <a14:m>
                            <m:oMath xmlns:m="http://schemas.openxmlformats.org/officeDocument/2006/math">
                              <m:r>
                                <a:rPr lang="fr-FR" sz="1200">
                                  <a:effectLst/>
                                  <a:latin typeface="Cambria Math" panose="02040503050406030204" pitchFamily="18" charset="0"/>
                                </a:rPr>
                                <m:t>𝑀</m:t>
                              </m:r>
                              <m:r>
                                <a:rPr lang="fr-FR" sz="1200">
                                  <a:effectLst/>
                                  <a:latin typeface="Cambria Math" panose="02040503050406030204" pitchFamily="18" charset="0"/>
                                </a:rPr>
                                <m:t>=299 </m:t>
                              </m:r>
                              <m:r>
                                <a:rPr lang="fr-FR" sz="1200">
                                  <a:effectLst/>
                                  <a:latin typeface="Cambria Math" panose="02040503050406030204" pitchFamily="18" charset="0"/>
                                </a:rPr>
                                <m:t>𝐺𝑒𝑉</m:t>
                              </m:r>
                            </m:oMath>
                          </a14:m>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54897" marR="54897" marT="0" marB="0"/>
                    </a:tc>
                    <a:tc>
                      <a:txBody>
                        <a:bodyPr/>
                        <a:lstStyle/>
                        <a:p>
                          <a:pPr algn="just">
                            <a:spcBef>
                              <a:spcPts val="200"/>
                            </a:spcBef>
                            <a:spcAft>
                              <a:spcPts val="600"/>
                            </a:spcAft>
                          </a:pPr>
                          <a14:m>
                            <m:oMathPara xmlns:m="http://schemas.openxmlformats.org/officeDocument/2006/math">
                              <m:oMathParaPr>
                                <m:jc m:val="centerGroup"/>
                              </m:oMathParaPr>
                              <m:oMath xmlns:m="http://schemas.openxmlformats.org/officeDocument/2006/math">
                                <m:r>
                                  <a:rPr lang="fr-FR" sz="1200">
                                    <a:effectLst/>
                                    <a:latin typeface="Cambria Math" panose="02040503050406030204" pitchFamily="18" charset="0"/>
                                  </a:rPr>
                                  <m:t>𝑔𝑔</m:t>
                                </m:r>
                                <m:r>
                                  <a:rPr lang="fr-FR" sz="1200">
                                    <a:effectLst/>
                                    <a:latin typeface="Cambria Math" panose="02040503050406030204" pitchFamily="18" charset="0"/>
                                  </a:rPr>
                                  <m:t>→</m:t>
                                </m:r>
                                <m:sSub>
                                  <m:sSubPr>
                                    <m:ctrlPr>
                                      <a:rPr lang="es-ES" sz="1200" i="1">
                                        <a:effectLst/>
                                        <a:latin typeface="Cambria Math" panose="02040503050406030204" pitchFamily="18" charset="0"/>
                                      </a:rPr>
                                    </m:ctrlPr>
                                  </m:sSubPr>
                                  <m:e>
                                    <m:r>
                                      <a:rPr lang="fr-FR" sz="1200">
                                        <a:effectLst/>
                                        <a:latin typeface="Cambria Math" panose="02040503050406030204" pitchFamily="18" charset="0"/>
                                      </a:rPr>
                                      <m:t>𝐻</m:t>
                                    </m:r>
                                  </m:e>
                                  <m:sub>
                                    <m:r>
                                      <a:rPr lang="fr-FR" sz="1200">
                                        <a:effectLst/>
                                        <a:latin typeface="Cambria Math" panose="02040503050406030204" pitchFamily="18" charset="0"/>
                                      </a:rPr>
                                      <m:t>3</m:t>
                                    </m:r>
                                  </m:sub>
                                </m:sSub>
                              </m:oMath>
                            </m:oMathPara>
                          </a14:m>
                          <a:endParaRPr lang="es-ES" sz="1200">
                            <a:effectLst/>
                            <a:latin typeface="LM Roman 10" panose="00000500000000000000" pitchFamily="50" charset="0"/>
                            <a:ea typeface="Cambria" panose="02040503050406030204" pitchFamily="18" charset="0"/>
                            <a:cs typeface="Times New Roman" panose="02020603050405020304" pitchFamily="18" charset="0"/>
                          </a:endParaRPr>
                        </a:p>
                      </a:txBody>
                      <a:tcPr marL="54897" marR="54897" marT="0" marB="0">
                        <a:solidFill>
                          <a:schemeClr val="bg1">
                            <a:lumMod val="95000"/>
                          </a:schemeClr>
                        </a:solidFill>
                      </a:tcPr>
                    </a:tc>
                    <a:tc gridSpan="2">
                      <a:txBody>
                        <a:bodyPr/>
                        <a:lstStyle/>
                        <a:p>
                          <a:pPr algn="ctr">
                            <a:spcBef>
                              <a:spcPts val="200"/>
                            </a:spcBef>
                            <a:spcAft>
                              <a:spcPts val="600"/>
                            </a:spcAft>
                          </a:pPr>
                          <a:r>
                            <a:rPr lang="fr-FR" sz="1200" dirty="0">
                              <a:effectLst/>
                            </a:rPr>
                            <a:t>4.633 </a:t>
                          </a:r>
                          <a:r>
                            <a:rPr lang="fr-FR" sz="1200" dirty="0" err="1">
                              <a:effectLst/>
                            </a:rPr>
                            <a:t>pb</a:t>
                          </a:r>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54897" marR="54897" marT="0" marB="0">
                        <a:solidFill>
                          <a:schemeClr val="bg1">
                            <a:lumMod val="95000"/>
                          </a:schemeClr>
                        </a:solidFill>
                      </a:tcPr>
                    </a:tc>
                    <a:tc hMerge="1">
                      <a:txBody>
                        <a:bodyPr/>
                        <a:lstStyle/>
                        <a:p>
                          <a:endParaRPr lang="es-ES"/>
                        </a:p>
                      </a:txBody>
                      <a:tcPr/>
                    </a:tc>
                  </a:tr>
                  <a:tr h="285875">
                    <a:tc vMerge="1">
                      <a:txBody>
                        <a:bodyPr/>
                        <a:lstStyle/>
                        <a:p>
                          <a:endParaRPr lang="es-ES"/>
                        </a:p>
                      </a:txBody>
                      <a:tcPr/>
                    </a:tc>
                    <a:tc>
                      <a:txBody>
                        <a:bodyPr/>
                        <a:lstStyle/>
                        <a:p>
                          <a:pPr algn="just">
                            <a:spcBef>
                              <a:spcPts val="200"/>
                            </a:spcBef>
                            <a:spcAft>
                              <a:spcPts val="600"/>
                            </a:spcAft>
                          </a:pPr>
                          <a14:m>
                            <m:oMathPara xmlns:m="http://schemas.openxmlformats.org/officeDocument/2006/math">
                              <m:oMathParaPr>
                                <m:jc m:val="centerGroup"/>
                              </m:oMathParaPr>
                              <m:oMath xmlns:m="http://schemas.openxmlformats.org/officeDocument/2006/math">
                                <m:r>
                                  <a:rPr lang="fr-FR" sz="1200">
                                    <a:effectLst/>
                                    <a:latin typeface="Cambria Math" panose="02040503050406030204" pitchFamily="18" charset="0"/>
                                  </a:rPr>
                                  <m:t>𝑔𝑔</m:t>
                                </m:r>
                                <m:r>
                                  <a:rPr lang="fr-FR" sz="1200">
                                    <a:effectLst/>
                                    <a:latin typeface="Cambria Math" panose="02040503050406030204" pitchFamily="18" charset="0"/>
                                  </a:rPr>
                                  <m:t>→</m:t>
                                </m:r>
                                <m:sSub>
                                  <m:sSubPr>
                                    <m:ctrlPr>
                                      <a:rPr lang="es-ES" sz="1200" i="1">
                                        <a:effectLst/>
                                        <a:latin typeface="Cambria Math" panose="02040503050406030204" pitchFamily="18" charset="0"/>
                                      </a:rPr>
                                    </m:ctrlPr>
                                  </m:sSubPr>
                                  <m:e>
                                    <m:r>
                                      <a:rPr lang="fr-FR" sz="1200">
                                        <a:effectLst/>
                                        <a:latin typeface="Cambria Math" panose="02040503050406030204" pitchFamily="18" charset="0"/>
                                      </a:rPr>
                                      <m:t>𝐻</m:t>
                                    </m:r>
                                  </m:e>
                                  <m:sub>
                                    <m:r>
                                      <a:rPr lang="fr-FR" sz="1200">
                                        <a:effectLst/>
                                        <a:latin typeface="Cambria Math" panose="02040503050406030204" pitchFamily="18" charset="0"/>
                                      </a:rPr>
                                      <m:t>3</m:t>
                                    </m:r>
                                  </m:sub>
                                </m:sSub>
                                <m:r>
                                  <a:rPr lang="fr-FR" sz="1200">
                                    <a:effectLst/>
                                    <a:latin typeface="Cambria Math" panose="02040503050406030204" pitchFamily="18" charset="0"/>
                                  </a:rPr>
                                  <m:t>→</m:t>
                                </m:r>
                                <m:sSub>
                                  <m:sSubPr>
                                    <m:ctrlPr>
                                      <a:rPr lang="es-ES" sz="1200" i="1">
                                        <a:effectLst/>
                                        <a:latin typeface="Cambria Math" panose="02040503050406030204" pitchFamily="18" charset="0"/>
                                      </a:rPr>
                                    </m:ctrlPr>
                                  </m:sSubPr>
                                  <m:e>
                                    <m:r>
                                      <a:rPr lang="fr-FR" sz="1200">
                                        <a:effectLst/>
                                        <a:latin typeface="Cambria Math" panose="02040503050406030204" pitchFamily="18" charset="0"/>
                                      </a:rPr>
                                      <m:t>𝐴</m:t>
                                    </m:r>
                                  </m:e>
                                  <m:sub>
                                    <m:r>
                                      <a:rPr lang="fr-FR" sz="1200">
                                        <a:effectLst/>
                                        <a:latin typeface="Cambria Math" panose="02040503050406030204" pitchFamily="18" charset="0"/>
                                      </a:rPr>
                                      <m:t>1</m:t>
                                    </m:r>
                                  </m:sub>
                                </m:sSub>
                                <m:r>
                                  <a:rPr lang="fr-FR" sz="1200">
                                    <a:effectLst/>
                                    <a:latin typeface="Cambria Math" panose="02040503050406030204" pitchFamily="18" charset="0"/>
                                  </a:rPr>
                                  <m:t>𝑍</m:t>
                                </m:r>
                                <m:r>
                                  <a:rPr lang="fr-FR" sz="1200">
                                    <a:effectLst/>
                                    <a:latin typeface="Cambria Math" panose="02040503050406030204" pitchFamily="18" charset="0"/>
                                  </a:rPr>
                                  <m:t>→</m:t>
                                </m:r>
                                <m:r>
                                  <a:rPr lang="fr-FR" sz="1200">
                                    <a:effectLst/>
                                    <a:latin typeface="Cambria Math" panose="02040503050406030204" pitchFamily="18" charset="0"/>
                                  </a:rPr>
                                  <m:t>𝑏</m:t>
                                </m:r>
                                <m:acc>
                                  <m:accPr>
                                    <m:chr m:val="̅"/>
                                    <m:ctrlPr>
                                      <a:rPr lang="es-ES" sz="1200" i="1">
                                        <a:effectLst/>
                                        <a:latin typeface="Cambria Math" panose="02040503050406030204" pitchFamily="18" charset="0"/>
                                      </a:rPr>
                                    </m:ctrlPr>
                                  </m:accPr>
                                  <m:e>
                                    <m:r>
                                      <a:rPr lang="fr-FR" sz="1200">
                                        <a:effectLst/>
                                        <a:latin typeface="Cambria Math" panose="02040503050406030204" pitchFamily="18" charset="0"/>
                                      </a:rPr>
                                      <m:t>𝑏</m:t>
                                    </m:r>
                                  </m:e>
                                </m:acc>
                                <m:r>
                                  <a:rPr lang="fr-FR" sz="1200">
                                    <a:effectLst/>
                                    <a:latin typeface="Cambria Math" panose="02040503050406030204" pitchFamily="18" charset="0"/>
                                  </a:rPr>
                                  <m:t>𝑍</m:t>
                                </m:r>
                              </m:oMath>
                            </m:oMathPara>
                          </a14:m>
                          <a:endParaRPr lang="es-ES" sz="1200">
                            <a:effectLst/>
                            <a:latin typeface="LM Roman 10" panose="00000500000000000000" pitchFamily="50" charset="0"/>
                            <a:ea typeface="Cambria" panose="02040503050406030204" pitchFamily="18" charset="0"/>
                            <a:cs typeface="Times New Roman" panose="02020603050405020304" pitchFamily="18" charset="0"/>
                          </a:endParaRPr>
                        </a:p>
                      </a:txBody>
                      <a:tcPr marL="54897" marR="54897" marT="0" marB="0">
                        <a:solidFill>
                          <a:schemeClr val="bg1">
                            <a:lumMod val="95000"/>
                          </a:schemeClr>
                        </a:solidFill>
                      </a:tcPr>
                    </a:tc>
                    <a:tc gridSpan="2">
                      <a:txBody>
                        <a:bodyPr/>
                        <a:lstStyle/>
                        <a:p>
                          <a:pPr algn="ctr">
                            <a:spcBef>
                              <a:spcPts val="200"/>
                            </a:spcBef>
                            <a:spcAft>
                              <a:spcPts val="600"/>
                            </a:spcAft>
                          </a:pPr>
                          <a:r>
                            <a:rPr lang="fr-FR" sz="1200" dirty="0">
                              <a:effectLst/>
                            </a:rPr>
                            <a:t>614 </a:t>
                          </a:r>
                          <a:r>
                            <a:rPr lang="fr-FR" sz="1200" dirty="0" err="1">
                              <a:effectLst/>
                            </a:rPr>
                            <a:t>fb</a:t>
                          </a:r>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54897" marR="54897" marT="0" marB="0">
                        <a:solidFill>
                          <a:schemeClr val="bg1">
                            <a:lumMod val="95000"/>
                          </a:schemeClr>
                        </a:solidFill>
                      </a:tcPr>
                    </a:tc>
                    <a:tc hMerge="1">
                      <a:txBody>
                        <a:bodyPr/>
                        <a:lstStyle/>
                        <a:p>
                          <a:endParaRPr lang="es-ES"/>
                        </a:p>
                      </a:txBody>
                      <a:tcPr/>
                    </a:tc>
                  </a:tr>
                </a:tbl>
              </a:graphicData>
            </a:graphic>
          </p:graphicFrame>
        </mc:Choice>
        <mc:Fallback xmlns="">
          <p:graphicFrame>
            <p:nvGraphicFramePr>
              <p:cNvPr id="5" name="Tabla 4"/>
              <p:cNvGraphicFramePr>
                <a:graphicFrameLocks noGrp="1"/>
              </p:cNvGraphicFramePr>
              <p:nvPr>
                <p:extLst>
                  <p:ext uri="{D42A27DB-BD31-4B8C-83A1-F6EECF244321}">
                    <p14:modId xmlns:p14="http://schemas.microsoft.com/office/powerpoint/2010/main" val="1743814135"/>
                  </p:ext>
                </p:extLst>
              </p:nvPr>
            </p:nvGraphicFramePr>
            <p:xfrm>
              <a:off x="773160" y="4365104"/>
              <a:ext cx="7992888" cy="861939"/>
            </p:xfrm>
            <a:graphic>
              <a:graphicData uri="http://schemas.openxmlformats.org/drawingml/2006/table">
                <a:tbl>
                  <a:tblPr firstRow="1" firstCol="1" bandRow="1">
                    <a:tableStyleId>{5C22544A-7EE6-4342-B048-85BDC9FD1C3A}</a:tableStyleId>
                  </a:tblPr>
                  <a:tblGrid>
                    <a:gridCol w="1828881"/>
                    <a:gridCol w="3928708"/>
                    <a:gridCol w="2155002"/>
                    <a:gridCol w="80297"/>
                  </a:tblGrid>
                  <a:tr h="288032">
                    <a:tc>
                      <a:txBody>
                        <a:bodyPr/>
                        <a:lstStyle/>
                        <a:p>
                          <a:pPr algn="just">
                            <a:spcBef>
                              <a:spcPts val="200"/>
                            </a:spcBef>
                            <a:spcAft>
                              <a:spcPts val="0"/>
                            </a:spcAft>
                          </a:pPr>
                          <a:r>
                            <a:rPr lang="fr-FR" sz="1200" dirty="0">
                              <a:effectLst/>
                            </a:rPr>
                            <a:t>Signature/Rates</a:t>
                          </a:r>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54897" marR="54897" marT="0" marB="0"/>
                    </a:tc>
                    <a:tc gridSpan="2">
                      <a:txBody>
                        <a:bodyPr/>
                        <a:lstStyle/>
                        <a:p>
                          <a:endParaRPr lang="es-ES"/>
                        </a:p>
                      </a:txBody>
                      <a:tcPr marL="54897" marR="54897" marT="0" marB="0">
                        <a:blipFill rotWithShape="0">
                          <a:blip r:embed="rId4"/>
                          <a:stretch>
                            <a:fillRect l="-30130" t="-14894" r="-1802" b="-206383"/>
                          </a:stretch>
                        </a:blipFill>
                      </a:tcPr>
                    </a:tc>
                    <a:tc hMerge="1">
                      <a:txBody>
                        <a:bodyPr/>
                        <a:lstStyle/>
                        <a:p>
                          <a:endParaRPr lang="es-ES"/>
                        </a:p>
                      </a:txBody>
                      <a:tcPr/>
                    </a:tc>
                    <a:tc>
                      <a:txBody>
                        <a:bodyPr/>
                        <a:lstStyle/>
                        <a:p>
                          <a:pPr algn="just">
                            <a:spcBef>
                              <a:spcPts val="600"/>
                            </a:spcBef>
                            <a:spcAft>
                              <a:spcPts val="600"/>
                            </a:spcAft>
                          </a:pPr>
                          <a:r>
                            <a:rPr lang="es-ES" sz="900">
                              <a:effectLst/>
                            </a:rPr>
                            <a:t> </a:t>
                          </a:r>
                          <a:endParaRPr lang="es-ES" sz="900">
                            <a:effectLst/>
                            <a:latin typeface="LM Roman 10" panose="00000500000000000000" pitchFamily="50" charset="0"/>
                            <a:ea typeface="Cambria" panose="02040503050406030204" pitchFamily="18" charset="0"/>
                            <a:cs typeface="Times New Roman" panose="02020603050405020304" pitchFamily="18" charset="0"/>
                          </a:endParaRPr>
                        </a:p>
                      </a:txBody>
                      <a:tcPr marL="0" marR="0" marT="0" marB="0" anchor="ctr"/>
                    </a:tc>
                  </a:tr>
                  <a:tr h="288032">
                    <a:tc rowSpan="2">
                      <a:txBody>
                        <a:bodyPr/>
                        <a:lstStyle/>
                        <a:p>
                          <a:endParaRPr lang="es-ES"/>
                        </a:p>
                      </a:txBody>
                      <a:tcPr marL="54897" marR="54897" marT="0" marB="0">
                        <a:blipFill rotWithShape="0">
                          <a:blip r:embed="rId4"/>
                          <a:stretch>
                            <a:fillRect l="-333" t="-56842" r="-339000" b="-2105"/>
                          </a:stretch>
                        </a:blipFill>
                      </a:tcPr>
                    </a:tc>
                    <a:tc>
                      <a:txBody>
                        <a:bodyPr/>
                        <a:lstStyle/>
                        <a:p>
                          <a:endParaRPr lang="es-ES"/>
                        </a:p>
                      </a:txBody>
                      <a:tcPr marL="54897" marR="54897" marT="0" marB="0">
                        <a:blipFill rotWithShape="0">
                          <a:blip r:embed="rId4"/>
                          <a:stretch>
                            <a:fillRect l="-46667" t="-112500" r="-57674" b="-102083"/>
                          </a:stretch>
                        </a:blipFill>
                      </a:tcPr>
                    </a:tc>
                    <a:tc gridSpan="2">
                      <a:txBody>
                        <a:bodyPr/>
                        <a:lstStyle/>
                        <a:p>
                          <a:pPr algn="ctr">
                            <a:spcBef>
                              <a:spcPts val="200"/>
                            </a:spcBef>
                            <a:spcAft>
                              <a:spcPts val="600"/>
                            </a:spcAft>
                          </a:pPr>
                          <a:r>
                            <a:rPr lang="fr-FR" sz="1200" dirty="0">
                              <a:effectLst/>
                            </a:rPr>
                            <a:t>4.633 </a:t>
                          </a:r>
                          <a:r>
                            <a:rPr lang="fr-FR" sz="1200" dirty="0" err="1">
                              <a:effectLst/>
                            </a:rPr>
                            <a:t>pb</a:t>
                          </a:r>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54897" marR="54897" marT="0" marB="0">
                        <a:solidFill>
                          <a:schemeClr val="bg1">
                            <a:lumMod val="95000"/>
                          </a:schemeClr>
                        </a:solidFill>
                      </a:tcPr>
                    </a:tc>
                    <a:tc hMerge="1">
                      <a:txBody>
                        <a:bodyPr/>
                        <a:lstStyle/>
                        <a:p>
                          <a:endParaRPr lang="es-ES"/>
                        </a:p>
                      </a:txBody>
                      <a:tcPr/>
                    </a:tc>
                  </a:tr>
                  <a:tr h="285875">
                    <a:tc vMerge="1">
                      <a:txBody>
                        <a:bodyPr/>
                        <a:lstStyle/>
                        <a:p>
                          <a:endParaRPr lang="es-ES"/>
                        </a:p>
                      </a:txBody>
                      <a:tcPr/>
                    </a:tc>
                    <a:tc>
                      <a:txBody>
                        <a:bodyPr/>
                        <a:lstStyle/>
                        <a:p>
                          <a:endParaRPr lang="es-ES"/>
                        </a:p>
                      </a:txBody>
                      <a:tcPr marL="54897" marR="54897" marT="0" marB="0">
                        <a:blipFill rotWithShape="0">
                          <a:blip r:embed="rId4"/>
                          <a:stretch>
                            <a:fillRect l="-46667" t="-217021" r="-57674" b="-4255"/>
                          </a:stretch>
                        </a:blipFill>
                      </a:tcPr>
                    </a:tc>
                    <a:tc gridSpan="2">
                      <a:txBody>
                        <a:bodyPr/>
                        <a:lstStyle/>
                        <a:p>
                          <a:pPr algn="ctr">
                            <a:spcBef>
                              <a:spcPts val="200"/>
                            </a:spcBef>
                            <a:spcAft>
                              <a:spcPts val="600"/>
                            </a:spcAft>
                          </a:pPr>
                          <a:r>
                            <a:rPr lang="fr-FR" sz="1200" dirty="0">
                              <a:effectLst/>
                            </a:rPr>
                            <a:t>614 </a:t>
                          </a:r>
                          <a:r>
                            <a:rPr lang="fr-FR" sz="1200" dirty="0" err="1">
                              <a:effectLst/>
                            </a:rPr>
                            <a:t>fb</a:t>
                          </a:r>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54897" marR="54897" marT="0" marB="0">
                        <a:solidFill>
                          <a:schemeClr val="bg1">
                            <a:lumMod val="95000"/>
                          </a:schemeClr>
                        </a:solidFill>
                      </a:tcPr>
                    </a:tc>
                    <a:tc hMerge="1">
                      <a:txBody>
                        <a:bodyPr/>
                        <a:lstStyle/>
                        <a:p>
                          <a:endParaRPr lang="es-ES"/>
                        </a:p>
                      </a:txBody>
                      <a:tcPr/>
                    </a:tc>
                  </a:tr>
                </a:tbl>
              </a:graphicData>
            </a:graphic>
          </p:graphicFrame>
        </mc:Fallback>
      </mc:AlternateContent>
      <mc:AlternateContent xmlns:mc="http://schemas.openxmlformats.org/markup-compatibility/2006" xmlns:a14="http://schemas.microsoft.com/office/drawing/2010/main">
        <mc:Choice Requires="a14">
          <p:graphicFrame>
            <p:nvGraphicFramePr>
              <p:cNvPr id="6" name="Tabla 5"/>
              <p:cNvGraphicFramePr>
                <a:graphicFrameLocks noGrp="1"/>
              </p:cNvGraphicFramePr>
              <p:nvPr>
                <p:extLst>
                  <p:ext uri="{D42A27DB-BD31-4B8C-83A1-F6EECF244321}">
                    <p14:modId xmlns:p14="http://schemas.microsoft.com/office/powerpoint/2010/main" val="372058271"/>
                  </p:ext>
                </p:extLst>
              </p:nvPr>
            </p:nvGraphicFramePr>
            <p:xfrm>
              <a:off x="755576" y="5229200"/>
              <a:ext cx="8010472" cy="581359"/>
            </p:xfrm>
            <a:graphic>
              <a:graphicData uri="http://schemas.openxmlformats.org/drawingml/2006/table">
                <a:tbl>
                  <a:tblPr firstRow="1" firstCol="1" bandRow="1">
                    <a:tableStyleId>{5C22544A-7EE6-4342-B048-85BDC9FD1C3A}</a:tableStyleId>
                  </a:tblPr>
                  <a:tblGrid>
                    <a:gridCol w="1872208"/>
                    <a:gridCol w="3888432"/>
                    <a:gridCol w="2249832"/>
                  </a:tblGrid>
                  <a:tr h="318215">
                    <a:tc rowSpan="2">
                      <a:txBody>
                        <a:bodyPr/>
                        <a:lstStyle/>
                        <a:p>
                          <a:pPr algn="just">
                            <a:spcBef>
                              <a:spcPts val="200"/>
                            </a:spcBef>
                            <a:spcAft>
                              <a:spcPts val="600"/>
                            </a:spcAft>
                          </a:pPr>
                          <a14:m>
                            <m:oMath xmlns:m="http://schemas.openxmlformats.org/officeDocument/2006/math">
                              <m:sSub>
                                <m:sSubPr>
                                  <m:ctrlPr>
                                    <a:rPr lang="es-ES" sz="1200" i="1">
                                      <a:effectLst/>
                                      <a:latin typeface="Cambria Math" panose="02040503050406030204" pitchFamily="18" charset="0"/>
                                    </a:rPr>
                                  </m:ctrlPr>
                                </m:sSubPr>
                                <m:e>
                                  <m:r>
                                    <a:rPr lang="fr-FR" sz="1200">
                                      <a:effectLst/>
                                      <a:latin typeface="Cambria Math" panose="02040503050406030204" pitchFamily="18" charset="0"/>
                                    </a:rPr>
                                    <m:t>𝐴</m:t>
                                  </m:r>
                                </m:e>
                                <m:sub>
                                  <m:r>
                                    <a:rPr lang="fr-FR" sz="1200">
                                      <a:effectLst/>
                                      <a:latin typeface="Cambria Math" panose="02040503050406030204" pitchFamily="18" charset="0"/>
                                    </a:rPr>
                                    <m:t>2</m:t>
                                  </m:r>
                                </m:sub>
                              </m:sSub>
                            </m:oMath>
                          </a14:m>
                          <a:r>
                            <a:rPr lang="fr-FR" sz="1200" dirty="0">
                              <a:effectLst/>
                            </a:rPr>
                            <a:t>     </a:t>
                          </a:r>
                          <a14:m>
                            <m:oMath xmlns:m="http://schemas.openxmlformats.org/officeDocument/2006/math">
                              <m:r>
                                <a:rPr lang="fr-FR" sz="1200">
                                  <a:effectLst/>
                                  <a:latin typeface="Cambria Math" panose="02040503050406030204" pitchFamily="18" charset="0"/>
                                </a:rPr>
                                <m:t>𝑀</m:t>
                              </m:r>
                              <m:r>
                                <a:rPr lang="fr-FR" sz="1200">
                                  <a:effectLst/>
                                  <a:latin typeface="Cambria Math" panose="02040503050406030204" pitchFamily="18" charset="0"/>
                                </a:rPr>
                                <m:t>=298 </m:t>
                              </m:r>
                              <m:r>
                                <a:rPr lang="fr-FR" sz="1200">
                                  <a:effectLst/>
                                  <a:latin typeface="Cambria Math" panose="02040503050406030204" pitchFamily="18" charset="0"/>
                                </a:rPr>
                                <m:t>𝐺𝑒𝑉</m:t>
                              </m:r>
                            </m:oMath>
                          </a14:m>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a:txBody>
                        <a:bodyPr/>
                        <a:lstStyle/>
                        <a:p>
                          <a:pPr algn="just">
                            <a:spcBef>
                              <a:spcPts val="200"/>
                            </a:spcBef>
                            <a:spcAft>
                              <a:spcPts val="600"/>
                            </a:spcAft>
                          </a:pPr>
                          <a14:m>
                            <m:oMathPara xmlns:m="http://schemas.openxmlformats.org/officeDocument/2006/math">
                              <m:oMathParaPr>
                                <m:jc m:val="centerGroup"/>
                              </m:oMathParaPr>
                              <m:oMath xmlns:m="http://schemas.openxmlformats.org/officeDocument/2006/math">
                                <m:r>
                                  <a:rPr lang="fr-FR" sz="1200" b="0" i="1" smtClean="0">
                                    <a:solidFill>
                                      <a:schemeClr val="tx1"/>
                                    </a:solidFill>
                                    <a:effectLst/>
                                    <a:latin typeface="Cambria Math" panose="02040503050406030204" pitchFamily="18" charset="0"/>
                                  </a:rPr>
                                  <m:t>𝑔𝑔</m:t>
                                </m:r>
                                <m:r>
                                  <a:rPr lang="fr-FR" sz="1200" b="0" smtClean="0">
                                    <a:solidFill>
                                      <a:schemeClr val="tx1"/>
                                    </a:solidFill>
                                    <a:effectLst/>
                                    <a:latin typeface="Cambria Math" panose="02040503050406030204" pitchFamily="18" charset="0"/>
                                  </a:rPr>
                                  <m:t>→</m:t>
                                </m:r>
                                <m:sSub>
                                  <m:sSubPr>
                                    <m:ctrlPr>
                                      <a:rPr lang="es-ES" sz="1200" b="0" i="1">
                                        <a:solidFill>
                                          <a:schemeClr val="tx1"/>
                                        </a:solidFill>
                                        <a:effectLst/>
                                        <a:latin typeface="Cambria Math" panose="02040503050406030204" pitchFamily="18" charset="0"/>
                                      </a:rPr>
                                    </m:ctrlPr>
                                  </m:sSubPr>
                                  <m:e>
                                    <m:r>
                                      <a:rPr lang="fr-FR" sz="1200" b="0" i="1">
                                        <a:solidFill>
                                          <a:schemeClr val="tx1"/>
                                        </a:solidFill>
                                        <a:effectLst/>
                                        <a:latin typeface="Cambria Math" panose="02040503050406030204" pitchFamily="18" charset="0"/>
                                      </a:rPr>
                                      <m:t>𝐴</m:t>
                                    </m:r>
                                  </m:e>
                                  <m:sub>
                                    <m:r>
                                      <a:rPr lang="fr-FR" sz="1200" b="0" i="1">
                                        <a:solidFill>
                                          <a:schemeClr val="tx1"/>
                                        </a:solidFill>
                                        <a:effectLst/>
                                        <a:latin typeface="Cambria Math" panose="02040503050406030204" pitchFamily="18" charset="0"/>
                                      </a:rPr>
                                      <m:t>3</m:t>
                                    </m:r>
                                  </m:sub>
                                </m:sSub>
                              </m:oMath>
                            </m:oMathPara>
                          </a14:m>
                          <a:endParaRPr lang="es-ES" sz="1200" b="0">
                            <a:solidFill>
                              <a:schemeClr val="tx1"/>
                            </a:solidFill>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lgn="ctr">
                            <a:spcBef>
                              <a:spcPts val="200"/>
                            </a:spcBef>
                            <a:spcAft>
                              <a:spcPts val="600"/>
                            </a:spcAft>
                          </a:pPr>
                          <a:r>
                            <a:rPr lang="fr-FR" sz="1200" b="0" dirty="0">
                              <a:solidFill>
                                <a:schemeClr val="tx1"/>
                              </a:solidFill>
                              <a:effectLst/>
                            </a:rPr>
                            <a:t>11.182 </a:t>
                          </a:r>
                          <a:r>
                            <a:rPr lang="fr-FR" sz="1200" b="0" dirty="0" err="1">
                              <a:solidFill>
                                <a:schemeClr val="tx1"/>
                              </a:solidFill>
                              <a:effectLst/>
                            </a:rPr>
                            <a:t>pb</a:t>
                          </a:r>
                          <a:endParaRPr lang="es-ES" sz="1200" b="0" dirty="0">
                            <a:solidFill>
                              <a:schemeClr val="tx1"/>
                            </a:solidFill>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solidFill>
                          <a:schemeClr val="bg1">
                            <a:lumMod val="95000"/>
                          </a:schemeClr>
                        </a:solidFill>
                      </a:tcPr>
                    </a:tc>
                  </a:tr>
                  <a:tr h="257849">
                    <a:tc vMerge="1">
                      <a:txBody>
                        <a:bodyPr/>
                        <a:lstStyle/>
                        <a:p>
                          <a:endParaRPr lang="es-ES"/>
                        </a:p>
                      </a:txBody>
                      <a:tcPr/>
                    </a:tc>
                    <a:tc>
                      <a:txBody>
                        <a:bodyPr/>
                        <a:lstStyle/>
                        <a:p>
                          <a:pPr algn="just">
                            <a:spcBef>
                              <a:spcPts val="200"/>
                            </a:spcBef>
                            <a:spcAft>
                              <a:spcPts val="600"/>
                            </a:spcAft>
                          </a:pPr>
                          <a14:m>
                            <m:oMathPara xmlns:m="http://schemas.openxmlformats.org/officeDocument/2006/math">
                              <m:oMathParaPr>
                                <m:jc m:val="centerGroup"/>
                              </m:oMathParaPr>
                              <m:oMath xmlns:m="http://schemas.openxmlformats.org/officeDocument/2006/math">
                                <m:r>
                                  <a:rPr lang="fr-FR" sz="1200" b="0" i="1" smtClean="0">
                                    <a:solidFill>
                                      <a:schemeClr val="tx1"/>
                                    </a:solidFill>
                                    <a:effectLst/>
                                    <a:latin typeface="Cambria Math" panose="02040503050406030204" pitchFamily="18" charset="0"/>
                                  </a:rPr>
                                  <m:t>𝑔𝑔</m:t>
                                </m:r>
                                <m:r>
                                  <a:rPr lang="fr-FR" sz="1200" b="0" smtClean="0">
                                    <a:solidFill>
                                      <a:schemeClr val="tx1"/>
                                    </a:solidFill>
                                    <a:effectLst/>
                                    <a:latin typeface="Cambria Math" panose="02040503050406030204" pitchFamily="18" charset="0"/>
                                  </a:rPr>
                                  <m:t>→</m:t>
                                </m:r>
                                <m:sSub>
                                  <m:sSubPr>
                                    <m:ctrlPr>
                                      <a:rPr lang="es-ES" sz="1200" b="0" i="1">
                                        <a:solidFill>
                                          <a:schemeClr val="tx1"/>
                                        </a:solidFill>
                                        <a:effectLst/>
                                        <a:latin typeface="Cambria Math" panose="02040503050406030204" pitchFamily="18" charset="0"/>
                                      </a:rPr>
                                    </m:ctrlPr>
                                  </m:sSubPr>
                                  <m:e>
                                    <m:r>
                                      <a:rPr lang="fr-FR" sz="1200" b="0" i="1">
                                        <a:solidFill>
                                          <a:schemeClr val="tx1"/>
                                        </a:solidFill>
                                        <a:effectLst/>
                                        <a:latin typeface="Cambria Math" panose="02040503050406030204" pitchFamily="18" charset="0"/>
                                      </a:rPr>
                                      <m:t>𝐴</m:t>
                                    </m:r>
                                  </m:e>
                                  <m:sub>
                                    <m:r>
                                      <a:rPr lang="fr-FR" sz="1200" b="0" i="1">
                                        <a:solidFill>
                                          <a:schemeClr val="tx1"/>
                                        </a:solidFill>
                                        <a:effectLst/>
                                        <a:latin typeface="Cambria Math" panose="02040503050406030204" pitchFamily="18" charset="0"/>
                                      </a:rPr>
                                      <m:t>2</m:t>
                                    </m:r>
                                  </m:sub>
                                </m:sSub>
                                <m:r>
                                  <a:rPr lang="fr-FR" sz="1200" b="0">
                                    <a:solidFill>
                                      <a:schemeClr val="tx1"/>
                                    </a:solidFill>
                                    <a:effectLst/>
                                    <a:latin typeface="Cambria Math" panose="02040503050406030204" pitchFamily="18" charset="0"/>
                                  </a:rPr>
                                  <m:t>→</m:t>
                                </m:r>
                                <m:sSub>
                                  <m:sSubPr>
                                    <m:ctrlPr>
                                      <a:rPr lang="es-ES" sz="1200" b="0" i="1">
                                        <a:solidFill>
                                          <a:schemeClr val="tx1"/>
                                        </a:solidFill>
                                        <a:effectLst/>
                                        <a:latin typeface="Cambria Math" panose="02040503050406030204" pitchFamily="18" charset="0"/>
                                      </a:rPr>
                                    </m:ctrlPr>
                                  </m:sSubPr>
                                  <m:e>
                                    <m:r>
                                      <a:rPr lang="fr-FR" sz="1200" b="0" i="1">
                                        <a:solidFill>
                                          <a:schemeClr val="tx1"/>
                                        </a:solidFill>
                                        <a:effectLst/>
                                        <a:latin typeface="Cambria Math" panose="02040503050406030204" pitchFamily="18" charset="0"/>
                                      </a:rPr>
                                      <m:t>𝐻</m:t>
                                    </m:r>
                                  </m:e>
                                  <m:sub>
                                    <m:r>
                                      <a:rPr lang="fr-FR" sz="1200" b="0" i="1">
                                        <a:solidFill>
                                          <a:schemeClr val="tx1"/>
                                        </a:solidFill>
                                        <a:effectLst/>
                                        <a:latin typeface="Cambria Math" panose="02040503050406030204" pitchFamily="18" charset="0"/>
                                      </a:rPr>
                                      <m:t>1</m:t>
                                    </m:r>
                                  </m:sub>
                                </m:sSub>
                                <m:r>
                                  <a:rPr lang="fr-FR" sz="1200" b="0" i="1">
                                    <a:solidFill>
                                      <a:schemeClr val="tx1"/>
                                    </a:solidFill>
                                    <a:effectLst/>
                                    <a:latin typeface="Cambria Math" panose="02040503050406030204" pitchFamily="18" charset="0"/>
                                  </a:rPr>
                                  <m:t>𝑍</m:t>
                                </m:r>
                                <m:r>
                                  <a:rPr lang="fr-FR" sz="1200" b="0">
                                    <a:solidFill>
                                      <a:schemeClr val="tx1"/>
                                    </a:solidFill>
                                    <a:effectLst/>
                                    <a:latin typeface="Cambria Math" panose="02040503050406030204" pitchFamily="18" charset="0"/>
                                  </a:rPr>
                                  <m:t>→ </m:t>
                                </m:r>
                                <m:r>
                                  <a:rPr lang="fr-FR" sz="1200" b="0" i="1">
                                    <a:solidFill>
                                      <a:schemeClr val="tx1"/>
                                    </a:solidFill>
                                    <a:effectLst/>
                                    <a:latin typeface="Cambria Math" panose="02040503050406030204" pitchFamily="18" charset="0"/>
                                  </a:rPr>
                                  <m:t>𝑏</m:t>
                                </m:r>
                                <m:acc>
                                  <m:accPr>
                                    <m:chr m:val="̅"/>
                                    <m:ctrlPr>
                                      <a:rPr lang="es-ES" sz="1200" b="0" i="1">
                                        <a:solidFill>
                                          <a:schemeClr val="tx1"/>
                                        </a:solidFill>
                                        <a:effectLst/>
                                        <a:latin typeface="Cambria Math" panose="02040503050406030204" pitchFamily="18" charset="0"/>
                                      </a:rPr>
                                    </m:ctrlPr>
                                  </m:accPr>
                                  <m:e>
                                    <m:r>
                                      <a:rPr lang="fr-FR" sz="1200" b="0" i="1">
                                        <a:solidFill>
                                          <a:schemeClr val="tx1"/>
                                        </a:solidFill>
                                        <a:effectLst/>
                                        <a:latin typeface="Cambria Math" panose="02040503050406030204" pitchFamily="18" charset="0"/>
                                      </a:rPr>
                                      <m:t>𝑏</m:t>
                                    </m:r>
                                  </m:e>
                                </m:acc>
                                <m:r>
                                  <a:rPr lang="fr-FR" sz="1200" b="0" i="1">
                                    <a:solidFill>
                                      <a:schemeClr val="tx1"/>
                                    </a:solidFill>
                                    <a:effectLst/>
                                    <a:latin typeface="Cambria Math" panose="02040503050406030204" pitchFamily="18" charset="0"/>
                                  </a:rPr>
                                  <m:t>𝑍</m:t>
                                </m:r>
                              </m:oMath>
                            </m:oMathPara>
                          </a14:m>
                          <a:endParaRPr lang="es-ES" sz="1200" b="0">
                            <a:solidFill>
                              <a:schemeClr val="tx1"/>
                            </a:solidFill>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lgn="ctr">
                            <a:spcBef>
                              <a:spcPts val="200"/>
                            </a:spcBef>
                            <a:spcAft>
                              <a:spcPts val="600"/>
                            </a:spcAft>
                          </a:pPr>
                          <a:r>
                            <a:rPr lang="fr-FR" sz="1200" b="0" dirty="0">
                              <a:solidFill>
                                <a:schemeClr val="tx1"/>
                              </a:solidFill>
                              <a:effectLst/>
                            </a:rPr>
                            <a:t>391.70 </a:t>
                          </a:r>
                          <a:r>
                            <a:rPr lang="fr-FR" sz="1200" b="0" dirty="0" err="1">
                              <a:solidFill>
                                <a:schemeClr val="tx1"/>
                              </a:solidFill>
                              <a:effectLst/>
                            </a:rPr>
                            <a:t>fb</a:t>
                          </a:r>
                          <a:endParaRPr lang="es-ES" sz="1200" b="0" dirty="0">
                            <a:solidFill>
                              <a:schemeClr val="tx1"/>
                            </a:solidFill>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solidFill>
                          <a:schemeClr val="bg1">
                            <a:lumMod val="95000"/>
                          </a:schemeClr>
                        </a:solidFill>
                      </a:tcPr>
                    </a:tc>
                  </a:tr>
                </a:tbl>
              </a:graphicData>
            </a:graphic>
          </p:graphicFrame>
        </mc:Choice>
        <mc:Fallback xmlns="">
          <p:graphicFrame>
            <p:nvGraphicFramePr>
              <p:cNvPr id="6" name="Tabla 5"/>
              <p:cNvGraphicFramePr>
                <a:graphicFrameLocks noGrp="1"/>
              </p:cNvGraphicFramePr>
              <p:nvPr>
                <p:extLst>
                  <p:ext uri="{D42A27DB-BD31-4B8C-83A1-F6EECF244321}">
                    <p14:modId xmlns:p14="http://schemas.microsoft.com/office/powerpoint/2010/main" val="372058271"/>
                  </p:ext>
                </p:extLst>
              </p:nvPr>
            </p:nvGraphicFramePr>
            <p:xfrm>
              <a:off x="755576" y="5229200"/>
              <a:ext cx="8010472" cy="581359"/>
            </p:xfrm>
            <a:graphic>
              <a:graphicData uri="http://schemas.openxmlformats.org/drawingml/2006/table">
                <a:tbl>
                  <a:tblPr firstRow="1" firstCol="1" bandRow="1">
                    <a:tableStyleId>{5C22544A-7EE6-4342-B048-85BDC9FD1C3A}</a:tableStyleId>
                  </a:tblPr>
                  <a:tblGrid>
                    <a:gridCol w="1872208"/>
                    <a:gridCol w="3888432"/>
                    <a:gridCol w="2249832"/>
                  </a:tblGrid>
                  <a:tr h="318215">
                    <a:tc rowSpan="2">
                      <a:txBody>
                        <a:bodyPr/>
                        <a:lstStyle/>
                        <a:p>
                          <a:endParaRPr lang="es-ES"/>
                        </a:p>
                      </a:txBody>
                      <a:tcPr marL="68580" marR="68580" marT="0" marB="0">
                        <a:blipFill rotWithShape="0">
                          <a:blip r:embed="rId5"/>
                          <a:stretch>
                            <a:fillRect l="-326" t="-6186" r="-329967" b="-6186"/>
                          </a:stretch>
                        </a:blipFill>
                      </a:tcPr>
                    </a:tc>
                    <a:tc>
                      <a:txBody>
                        <a:bodyPr/>
                        <a:lstStyle/>
                        <a:p>
                          <a:endParaRPr lang="es-ES"/>
                        </a:p>
                      </a:txBody>
                      <a:tcPr marL="68580" marR="68580" marT="0" marB="0">
                        <a:blipFill rotWithShape="0">
                          <a:blip r:embed="rId5"/>
                          <a:stretch>
                            <a:fillRect l="-48200" t="-11321" r="-58529" b="-94340"/>
                          </a:stretch>
                        </a:blipFill>
                      </a:tcPr>
                    </a:tc>
                    <a:tc>
                      <a:txBody>
                        <a:bodyPr/>
                        <a:lstStyle/>
                        <a:p>
                          <a:pPr algn="ctr">
                            <a:spcBef>
                              <a:spcPts val="200"/>
                            </a:spcBef>
                            <a:spcAft>
                              <a:spcPts val="600"/>
                            </a:spcAft>
                          </a:pPr>
                          <a:r>
                            <a:rPr lang="fr-FR" sz="1200" b="0" dirty="0">
                              <a:solidFill>
                                <a:schemeClr val="tx1"/>
                              </a:solidFill>
                              <a:effectLst/>
                            </a:rPr>
                            <a:t>11.182 </a:t>
                          </a:r>
                          <a:r>
                            <a:rPr lang="fr-FR" sz="1200" b="0" dirty="0" err="1">
                              <a:solidFill>
                                <a:schemeClr val="tx1"/>
                              </a:solidFill>
                              <a:effectLst/>
                            </a:rPr>
                            <a:t>pb</a:t>
                          </a:r>
                          <a:endParaRPr lang="es-ES" sz="1200" b="0" dirty="0">
                            <a:solidFill>
                              <a:schemeClr val="tx1"/>
                            </a:solidFill>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solidFill>
                          <a:schemeClr val="bg1">
                            <a:lumMod val="95000"/>
                          </a:schemeClr>
                        </a:solidFill>
                      </a:tcPr>
                    </a:tc>
                  </a:tr>
                  <a:tr h="263144">
                    <a:tc vMerge="1">
                      <a:txBody>
                        <a:bodyPr/>
                        <a:lstStyle/>
                        <a:p>
                          <a:endParaRPr lang="es-ES"/>
                        </a:p>
                      </a:txBody>
                      <a:tcPr/>
                    </a:tc>
                    <a:tc>
                      <a:txBody>
                        <a:bodyPr/>
                        <a:lstStyle/>
                        <a:p>
                          <a:endParaRPr lang="es-ES"/>
                        </a:p>
                      </a:txBody>
                      <a:tcPr marL="68580" marR="68580" marT="0" marB="0">
                        <a:blipFill rotWithShape="0">
                          <a:blip r:embed="rId5"/>
                          <a:stretch>
                            <a:fillRect l="-48200" t="-134091" r="-58529" b="-13636"/>
                          </a:stretch>
                        </a:blipFill>
                      </a:tcPr>
                    </a:tc>
                    <a:tc>
                      <a:txBody>
                        <a:bodyPr/>
                        <a:lstStyle/>
                        <a:p>
                          <a:pPr algn="ctr">
                            <a:spcBef>
                              <a:spcPts val="200"/>
                            </a:spcBef>
                            <a:spcAft>
                              <a:spcPts val="600"/>
                            </a:spcAft>
                          </a:pPr>
                          <a:r>
                            <a:rPr lang="fr-FR" sz="1200" b="0" dirty="0">
                              <a:solidFill>
                                <a:schemeClr val="tx1"/>
                              </a:solidFill>
                              <a:effectLst/>
                            </a:rPr>
                            <a:t>391.70 </a:t>
                          </a:r>
                          <a:r>
                            <a:rPr lang="fr-FR" sz="1200" b="0" dirty="0" err="1">
                              <a:solidFill>
                                <a:schemeClr val="tx1"/>
                              </a:solidFill>
                              <a:effectLst/>
                            </a:rPr>
                            <a:t>fb</a:t>
                          </a:r>
                          <a:endParaRPr lang="es-ES" sz="1200" b="0" dirty="0">
                            <a:solidFill>
                              <a:schemeClr val="tx1"/>
                            </a:solidFill>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solidFill>
                          <a:schemeClr val="bg1">
                            <a:lumMod val="95000"/>
                          </a:schemeClr>
                        </a:solidFill>
                      </a:tcPr>
                    </a:tc>
                  </a:tr>
                </a:tbl>
              </a:graphicData>
            </a:graphic>
          </p:graphicFrame>
        </mc:Fallback>
      </mc:AlternateContent>
      <p:sp>
        <p:nvSpPr>
          <p:cNvPr id="4" name="Marcador de número de diapositiva 3"/>
          <p:cNvSpPr>
            <a:spLocks noGrp="1"/>
          </p:cNvSpPr>
          <p:nvPr>
            <p:ph type="sldNum" sz="quarter" idx="12"/>
          </p:nvPr>
        </p:nvSpPr>
        <p:spPr/>
        <p:txBody>
          <a:bodyPr>
            <a:normAutofit fontScale="85000" lnSpcReduction="20000"/>
          </a:bodyPr>
          <a:lstStyle/>
          <a:p>
            <a:fld id="{1AD93096-5B34-4342-9326-69289CEAE4C2}" type="slidenum">
              <a:rPr lang="en-US" smtClean="0"/>
              <a:pPr/>
              <a:t>5</a:t>
            </a:fld>
            <a:endParaRPr lang="en-US" dirty="0">
              <a:solidFill>
                <a:srgbClr val="FFFFFF"/>
              </a:solidFill>
            </a:endParaRPr>
          </a:p>
        </p:txBody>
      </p:sp>
    </p:spTree>
    <p:extLst>
      <p:ext uri="{BB962C8B-B14F-4D97-AF65-F5344CB8AC3E}">
        <p14:creationId xmlns:p14="http://schemas.microsoft.com/office/powerpoint/2010/main" val="4135363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defTabSz="914400">
              <a:spcBef>
                <a:spcPts val="0"/>
              </a:spcBef>
              <a:buNone/>
            </a:pPr>
            <a:r>
              <a:rPr lang="es-ES_tradnl" sz="3600" b="0" i="0" noProof="1" smtClean="0">
                <a:solidFill>
                  <a:srgbClr val="444D26"/>
                </a:solidFill>
                <a:latin typeface="Tw Cen MT"/>
                <a:ea typeface="+mj-ea"/>
                <a:cs typeface="+mj-cs"/>
              </a:rPr>
              <a:t>Simulation: signal et bruit de fond générés</a:t>
            </a:r>
            <a:endParaRPr lang="es-ES_tradnl" sz="3600" b="0" i="0" noProof="1">
              <a:solidFill>
                <a:srgbClr val="444D26"/>
              </a:solidFill>
              <a:latin typeface="Tw Cen MT"/>
              <a:ea typeface="+mj-ea"/>
              <a:cs typeface="+mj-cs"/>
            </a:endParaRPr>
          </a:p>
        </p:txBody>
      </p:sp>
      <mc:AlternateContent xmlns:mc="http://schemas.openxmlformats.org/markup-compatibility/2006">
        <mc:Choice xmlns:a14="http://schemas.microsoft.com/office/drawing/2010/main" Requires="a14">
          <p:sp>
            <p:nvSpPr>
              <p:cNvPr id="3" name="Marcador de contenido 2"/>
              <p:cNvSpPr>
                <a:spLocks noGrp="1"/>
              </p:cNvSpPr>
              <p:nvPr>
                <p:ph sz="quarter" idx="1"/>
              </p:nvPr>
            </p:nvSpPr>
            <p:spPr>
              <a:xfrm>
                <a:off x="612648" y="1628800"/>
                <a:ext cx="8279832" cy="4968552"/>
              </a:xfrm>
            </p:spPr>
            <p:txBody>
              <a:bodyPr>
                <a:normAutofit lnSpcReduction="10000"/>
              </a:bodyPr>
              <a:lstStyle/>
              <a:p>
                <a:pPr marL="0" indent="0">
                  <a:buNone/>
                </a:pPr>
                <a:r>
                  <a:rPr lang="fr-FR" sz="1800" dirty="0" smtClean="0"/>
                  <a:t>Production de </a:t>
                </a:r>
                <a:r>
                  <a:rPr lang="fr-FR" sz="1800" dirty="0" err="1" smtClean="0"/>
                  <a:t>Higgs</a:t>
                </a:r>
                <a:endParaRPr lang="fr-FR" sz="1800" dirty="0" smtClean="0"/>
              </a:p>
              <a:p>
                <a:pPr>
                  <a:buFont typeface="Arial" panose="020B0604020202020204" pitchFamily="34" charset="0"/>
                  <a:buChar char="•"/>
                </a:pPr>
                <a:r>
                  <a:rPr lang="fr-FR" sz="1600" dirty="0" smtClean="0"/>
                  <a:t>MadGraph5_aMCSushi </a:t>
                </a:r>
                <a14:m>
                  <m:oMath xmlns:m="http://schemas.openxmlformats.org/officeDocument/2006/math">
                    <m:r>
                      <a:rPr lang="fr-FR" sz="1600" i="1" smtClean="0">
                        <a:latin typeface="Cambria Math" panose="02040503050406030204" pitchFamily="18" charset="0"/>
                        <a:ea typeface="Cambria Math" panose="02040503050406030204" pitchFamily="18" charset="0"/>
                      </a:rPr>
                      <m:t>→</m:t>
                    </m:r>
                  </m:oMath>
                </a14:m>
                <a:r>
                  <a:rPr lang="fr-FR" sz="1600" dirty="0" smtClean="0"/>
                  <a:t> gluon-gluon fusion (</a:t>
                </a:r>
                <a:r>
                  <a:rPr lang="fr-FR" sz="1600" dirty="0" err="1" smtClean="0"/>
                  <a:t>t,b</a:t>
                </a:r>
                <a:r>
                  <a:rPr lang="fr-FR" sz="1600" dirty="0" smtClean="0"/>
                  <a:t> et contributions de s-quarks) avec corrections </a:t>
                </a:r>
                <a:r>
                  <a:rPr lang="fr-FR" sz="1600" dirty="0" err="1" smtClean="0"/>
                  <a:t>Next</a:t>
                </a:r>
                <a:r>
                  <a:rPr lang="fr-FR" sz="1600" dirty="0" smtClean="0"/>
                  <a:t>-to-</a:t>
                </a:r>
                <a:r>
                  <a:rPr lang="fr-FR" sz="1600" dirty="0" err="1" smtClean="0"/>
                  <a:t>Leading</a:t>
                </a:r>
                <a:r>
                  <a:rPr lang="fr-FR" sz="1600" dirty="0" smtClean="0"/>
                  <a:t> </a:t>
                </a:r>
                <a:r>
                  <a:rPr lang="fr-FR" sz="1600" dirty="0" err="1" smtClean="0"/>
                  <a:t>order</a:t>
                </a:r>
                <a:r>
                  <a:rPr lang="fr-FR" sz="1600" dirty="0" smtClean="0"/>
                  <a:t>.</a:t>
                </a:r>
              </a:p>
              <a:p>
                <a:pPr>
                  <a:buFont typeface="Arial" panose="020B0604020202020204" pitchFamily="34" charset="0"/>
                  <a:buChar char="•"/>
                </a:pPr>
                <a:endParaRPr lang="fr-FR" sz="1600" dirty="0"/>
              </a:p>
              <a:p>
                <a:pPr>
                  <a:buFont typeface="Arial" panose="020B0604020202020204" pitchFamily="34" charset="0"/>
                  <a:buChar char="•"/>
                </a:pPr>
                <a:endParaRPr lang="fr-FR" sz="1600" dirty="0" smtClean="0"/>
              </a:p>
              <a:p>
                <a:pPr>
                  <a:buFont typeface="Arial" panose="020B0604020202020204" pitchFamily="34" charset="0"/>
                  <a:buChar char="•"/>
                </a:pPr>
                <a:endParaRPr lang="fr-FR" sz="1600" dirty="0"/>
              </a:p>
              <a:p>
                <a:pPr>
                  <a:buFont typeface="Arial" panose="020B0604020202020204" pitchFamily="34" charset="0"/>
                  <a:buChar char="•"/>
                </a:pPr>
                <a:endParaRPr lang="fr-FR" sz="1600" dirty="0" smtClean="0"/>
              </a:p>
              <a:p>
                <a:pPr>
                  <a:buFont typeface="Arial" panose="020B0604020202020204" pitchFamily="34" charset="0"/>
                  <a:buChar char="•"/>
                </a:pPr>
                <a:endParaRPr lang="fr-FR" sz="1600" dirty="0"/>
              </a:p>
              <a:p>
                <a:pPr>
                  <a:buFont typeface="Arial" panose="020B0604020202020204" pitchFamily="34" charset="0"/>
                  <a:buChar char="•"/>
                </a:pPr>
                <a:r>
                  <a:rPr lang="fr-FR" sz="1600" dirty="0" smtClean="0"/>
                  <a:t>Pythia8 </a:t>
                </a:r>
                <a14:m>
                  <m:oMath xmlns:m="http://schemas.openxmlformats.org/officeDocument/2006/math">
                    <m:r>
                      <a:rPr lang="fr-FR" sz="1600" i="1">
                        <a:latin typeface="Cambria Math" panose="02040503050406030204" pitchFamily="18" charset="0"/>
                        <a:ea typeface="Cambria Math" panose="02040503050406030204" pitchFamily="18" charset="0"/>
                      </a:rPr>
                      <m:t>→</m:t>
                    </m:r>
                  </m:oMath>
                </a14:m>
                <a:r>
                  <a:rPr lang="fr-FR" sz="1600" dirty="0" smtClean="0"/>
                  <a:t> désintégrations de </a:t>
                </a:r>
                <a:r>
                  <a:rPr lang="fr-FR" sz="1600" dirty="0" err="1" smtClean="0"/>
                  <a:t>Higgs</a:t>
                </a:r>
                <a:r>
                  <a:rPr lang="fr-FR" sz="1600" dirty="0" smtClean="0"/>
                  <a:t>, fragmentation et </a:t>
                </a:r>
                <a:r>
                  <a:rPr lang="fr-FR" sz="1600" dirty="0" err="1" smtClean="0"/>
                  <a:t>hadronisation</a:t>
                </a:r>
                <a:r>
                  <a:rPr lang="fr-FR" sz="1600" dirty="0" smtClean="0"/>
                  <a:t>.</a:t>
                </a:r>
              </a:p>
              <a:p>
                <a:pPr>
                  <a:buFont typeface="Arial" panose="020B0604020202020204" pitchFamily="34" charset="0"/>
                  <a:buChar char="•"/>
                </a:pPr>
                <a:r>
                  <a:rPr lang="fr-FR" sz="1600" dirty="0" smtClean="0"/>
                  <a:t>Delphes3.2.0 </a:t>
                </a:r>
                <a14:m>
                  <m:oMath xmlns:m="http://schemas.openxmlformats.org/officeDocument/2006/math">
                    <m:r>
                      <a:rPr lang="fr-FR" sz="1600" i="1">
                        <a:latin typeface="Cambria Math" panose="02040503050406030204" pitchFamily="18" charset="0"/>
                        <a:ea typeface="Cambria Math" panose="02040503050406030204" pitchFamily="18" charset="0"/>
                      </a:rPr>
                      <m:t>→</m:t>
                    </m:r>
                  </m:oMath>
                </a14:m>
                <a:r>
                  <a:rPr lang="fr-FR" sz="1600" dirty="0" smtClean="0"/>
                  <a:t> </a:t>
                </a:r>
                <a:r>
                  <a:rPr lang="fr-FR" sz="1600" dirty="0" err="1" smtClean="0"/>
                  <a:t>paramétrisation</a:t>
                </a:r>
                <a:r>
                  <a:rPr lang="fr-FR" sz="1600" dirty="0" smtClean="0"/>
                  <a:t> </a:t>
                </a:r>
                <a:r>
                  <a:rPr lang="fr-FR" sz="1600" dirty="0" smtClean="0"/>
                  <a:t>de la réponse du </a:t>
                </a:r>
                <a:r>
                  <a:rPr lang="fr-FR" sz="1600" dirty="0" smtClean="0"/>
                  <a:t>détecteur CMS.</a:t>
                </a:r>
              </a:p>
              <a:p>
                <a:pPr marL="0" indent="0">
                  <a:buNone/>
                </a:pPr>
                <a:r>
                  <a:rPr lang="fr-FR" sz="1600" dirty="0" smtClean="0"/>
                  <a:t>Finalement on a fait l’analyse avec un fichier .</a:t>
                </a:r>
                <a:r>
                  <a:rPr lang="fr-FR" sz="1600" dirty="0" err="1" smtClean="0"/>
                  <a:t>root</a:t>
                </a:r>
                <a:r>
                  <a:rPr lang="fr-FR" sz="1600" dirty="0" smtClean="0"/>
                  <a:t> avec 50K d’événements pour chaque </a:t>
                </a:r>
                <a:r>
                  <a:rPr lang="fr-FR" sz="1600" dirty="0" err="1" smtClean="0"/>
                  <a:t>Higgs</a:t>
                </a:r>
                <a:r>
                  <a:rPr lang="fr-FR" sz="1600" dirty="0" smtClean="0"/>
                  <a:t>, avec les respectives modes de désintégrations.</a:t>
                </a:r>
              </a:p>
              <a:p>
                <a:pPr marL="0" indent="0">
                  <a:buNone/>
                </a:pPr>
                <a:r>
                  <a:rPr lang="fr-FR" sz="1800" dirty="0" smtClean="0"/>
                  <a:t>Production du bruit de fond du SM</a:t>
                </a:r>
                <a:endParaRPr lang="fr-FR" sz="1800" dirty="0"/>
              </a:p>
              <a:p>
                <a:pPr>
                  <a:buFont typeface="Arial" panose="020B0604020202020204" pitchFamily="34" charset="0"/>
                  <a:buChar char="•"/>
                </a:pPr>
                <a:r>
                  <a:rPr lang="fr-FR" sz="1600" dirty="0" smtClean="0"/>
                  <a:t>MadGraph5 </a:t>
                </a:r>
                <a14:m>
                  <m:oMath xmlns:m="http://schemas.openxmlformats.org/officeDocument/2006/math">
                    <m:r>
                      <a:rPr lang="fr-FR" sz="1600" i="1">
                        <a:latin typeface="Cambria Math" panose="02040503050406030204" pitchFamily="18" charset="0"/>
                        <a:ea typeface="Cambria Math" panose="02040503050406030204" pitchFamily="18" charset="0"/>
                      </a:rPr>
                      <m:t>→</m:t>
                    </m:r>
                  </m:oMath>
                </a14:m>
                <a:r>
                  <a:rPr lang="fr-FR" sz="1600" dirty="0" smtClean="0"/>
                  <a:t> simule la génération et désintégration des processus.</a:t>
                </a:r>
              </a:p>
              <a:p>
                <a:pPr>
                  <a:buFont typeface="Arial" panose="020B0604020202020204" pitchFamily="34" charset="0"/>
                  <a:buChar char="•"/>
                </a:pPr>
                <a:r>
                  <a:rPr lang="fr-FR" sz="1600" dirty="0"/>
                  <a:t>Pythia8 </a:t>
                </a:r>
                <a14:m>
                  <m:oMath xmlns:m="http://schemas.openxmlformats.org/officeDocument/2006/math">
                    <m:r>
                      <a:rPr lang="fr-FR" sz="1600" i="1">
                        <a:latin typeface="Cambria Math" panose="02040503050406030204" pitchFamily="18" charset="0"/>
                        <a:ea typeface="Cambria Math" panose="02040503050406030204" pitchFamily="18" charset="0"/>
                      </a:rPr>
                      <m:t>→</m:t>
                    </m:r>
                  </m:oMath>
                </a14:m>
                <a:r>
                  <a:rPr lang="fr-FR" sz="1600" dirty="0" smtClean="0"/>
                  <a:t> simule la fragmentation et l’</a:t>
                </a:r>
                <a:r>
                  <a:rPr lang="fr-FR" sz="1600" dirty="0" err="1" smtClean="0"/>
                  <a:t>hadronisation</a:t>
                </a:r>
                <a:r>
                  <a:rPr lang="fr-FR" sz="1600" dirty="0" smtClean="0"/>
                  <a:t>.</a:t>
                </a:r>
              </a:p>
              <a:p>
                <a:pPr>
                  <a:buFont typeface="Arial" panose="020B0604020202020204" pitchFamily="34" charset="0"/>
                  <a:buChar char="•"/>
                </a:pPr>
                <a:r>
                  <a:rPr lang="fr-FR" sz="1600" dirty="0"/>
                  <a:t>Delphes3.2.0 </a:t>
                </a:r>
                <a14:m>
                  <m:oMath xmlns:m="http://schemas.openxmlformats.org/officeDocument/2006/math">
                    <m:r>
                      <a:rPr lang="fr-FR" sz="1600" i="1">
                        <a:latin typeface="Cambria Math" panose="02040503050406030204" pitchFamily="18" charset="0"/>
                        <a:ea typeface="Cambria Math" panose="02040503050406030204" pitchFamily="18" charset="0"/>
                      </a:rPr>
                      <m:t>→</m:t>
                    </m:r>
                  </m:oMath>
                </a14:m>
                <a:r>
                  <a:rPr lang="fr-FR" sz="1600" dirty="0" smtClean="0"/>
                  <a:t> paramétrisation du </a:t>
                </a:r>
                <a:r>
                  <a:rPr lang="fr-FR" sz="1600" dirty="0"/>
                  <a:t>détecteur CMS</a:t>
                </a:r>
                <a:r>
                  <a:rPr lang="fr-FR" sz="1600" dirty="0" smtClean="0"/>
                  <a:t>.</a:t>
                </a:r>
              </a:p>
              <a:p>
                <a:pPr>
                  <a:buFont typeface="Arial" panose="020B0604020202020204" pitchFamily="34" charset="0"/>
                  <a:buChar char="•"/>
                </a:pPr>
                <a:endParaRPr lang="fr-FR" sz="1400" dirty="0"/>
              </a:p>
              <a:p>
                <a:pPr>
                  <a:buFont typeface="Arial" panose="020B0604020202020204" pitchFamily="34" charset="0"/>
                  <a:buChar char="•"/>
                </a:pPr>
                <a:endParaRPr lang="fr-FR" sz="1400" dirty="0" smtClean="0"/>
              </a:p>
              <a:p>
                <a:pPr marL="0" indent="0">
                  <a:buNone/>
                </a:pPr>
                <a:endParaRPr lang="fr-FR" sz="1600" dirty="0" smtClean="0"/>
              </a:p>
              <a:p>
                <a:pPr marL="0" indent="0">
                  <a:buNone/>
                </a:pPr>
                <a:endParaRPr lang="fr-FR" sz="1600" dirty="0" smtClean="0"/>
              </a:p>
              <a:p>
                <a:pPr marL="0" indent="0">
                  <a:buNone/>
                </a:pPr>
                <a:endParaRPr lang="fr-FR" sz="2000" dirty="0"/>
              </a:p>
              <a:p>
                <a:pPr marL="0" indent="0">
                  <a:buNone/>
                </a:pPr>
                <a:endParaRPr lang="fr-FR" sz="1600" dirty="0"/>
              </a:p>
              <a:p>
                <a:pPr>
                  <a:buFont typeface="Arial" panose="020B0604020202020204" pitchFamily="34" charset="0"/>
                  <a:buChar char="•"/>
                </a:pPr>
                <a:endParaRPr lang="fr-FR" sz="1600" dirty="0" smtClean="0"/>
              </a:p>
              <a:p>
                <a:pPr>
                  <a:buFont typeface="Arial" panose="020B0604020202020204" pitchFamily="34" charset="0"/>
                  <a:buChar char="•"/>
                </a:pPr>
                <a:endParaRPr lang="fr-FR" sz="1600" dirty="0"/>
              </a:p>
              <a:p>
                <a:pPr>
                  <a:buFont typeface="Arial" panose="020B0604020202020204" pitchFamily="34" charset="0"/>
                  <a:buChar char="•"/>
                </a:pPr>
                <a:endParaRPr lang="fr-FR" sz="1600" dirty="0" smtClean="0"/>
              </a:p>
              <a:p>
                <a:pPr>
                  <a:buFont typeface="Arial" panose="020B0604020202020204" pitchFamily="34" charset="0"/>
                  <a:buChar char="•"/>
                </a:pPr>
                <a:endParaRPr lang="fr-FR" sz="1600" dirty="0"/>
              </a:p>
            </p:txBody>
          </p:sp>
        </mc:Choice>
        <mc:Fallback>
          <p:sp>
            <p:nvSpPr>
              <p:cNvPr id="3" name="Marcador de contenido 2"/>
              <p:cNvSpPr>
                <a:spLocks noGrp="1" noRot="1" noChangeAspect="1" noMove="1" noResize="1" noEditPoints="1" noAdjustHandles="1" noChangeArrowheads="1" noChangeShapeType="1" noTextEdit="1"/>
              </p:cNvSpPr>
              <p:nvPr>
                <p:ph sz="quarter" idx="1"/>
              </p:nvPr>
            </p:nvSpPr>
            <p:spPr>
              <a:xfrm>
                <a:off x="612648" y="1628800"/>
                <a:ext cx="8279832" cy="4968552"/>
              </a:xfrm>
              <a:blipFill rotWithShape="0">
                <a:blip r:embed="rId3"/>
                <a:stretch>
                  <a:fillRect l="-663" t="-1104" r="-663"/>
                </a:stretch>
              </a:blipFill>
            </p:spPr>
            <p:txBody>
              <a:bodyPr/>
              <a:lstStyle/>
              <a:p>
                <a:r>
                  <a:rPr lang="es-ES">
                    <a:noFill/>
                  </a:rPr>
                  <a:t> </a:t>
                </a:r>
              </a:p>
            </p:txBody>
          </p:sp>
        </mc:Fallback>
      </mc:AlternateContent>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673" y="2474933"/>
            <a:ext cx="1800199" cy="1351108"/>
          </a:xfrm>
          <a:prstGeom prst="rect">
            <a:avLst/>
          </a:prstGeom>
        </p:spPr>
      </p:pic>
      <p:pic>
        <p:nvPicPr>
          <p:cNvPr id="7" name="Imagen 6" descr="C:\Users\Salva\Desktop\TFM\higgsgluon2.png"/>
          <p:cNvPicPr/>
          <p:nvPr/>
        </p:nvPicPr>
        <p:blipFill>
          <a:blip r:embed="rId5">
            <a:extLst>
              <a:ext uri="{28A0092B-C50C-407E-A947-70E740481C1C}">
                <a14:useLocalDpi xmlns:a14="http://schemas.microsoft.com/office/drawing/2010/main" val="0"/>
              </a:ext>
            </a:extLst>
          </a:blip>
          <a:srcRect/>
          <a:stretch>
            <a:fillRect/>
          </a:stretch>
        </p:blipFill>
        <p:spPr bwMode="auto">
          <a:xfrm>
            <a:off x="4641489" y="2564904"/>
            <a:ext cx="2391989" cy="1020755"/>
          </a:xfrm>
          <a:prstGeom prst="rect">
            <a:avLst/>
          </a:prstGeom>
          <a:noFill/>
          <a:ln>
            <a:noFill/>
          </a:ln>
        </p:spPr>
      </p:pic>
      <p:sp>
        <p:nvSpPr>
          <p:cNvPr id="5" name="Marcador de número de diapositiva 4"/>
          <p:cNvSpPr>
            <a:spLocks noGrp="1"/>
          </p:cNvSpPr>
          <p:nvPr>
            <p:ph type="sldNum" sz="quarter" idx="12"/>
          </p:nvPr>
        </p:nvSpPr>
        <p:spPr/>
        <p:txBody>
          <a:bodyPr>
            <a:normAutofit fontScale="85000" lnSpcReduction="20000"/>
          </a:bodyPr>
          <a:lstStyle/>
          <a:p>
            <a:fld id="{1AD93096-5B34-4342-9326-69289CEAE4C2}" type="slidenum">
              <a:rPr lang="en-US" smtClean="0"/>
              <a:pPr/>
              <a:t>6</a:t>
            </a:fld>
            <a:endParaRPr lang="en-US" dirty="0">
              <a:solidFill>
                <a:srgbClr val="FFFFFF"/>
              </a:solidFill>
            </a:endParaRPr>
          </a:p>
        </p:txBody>
      </p:sp>
    </p:spTree>
    <p:extLst>
      <p:ext uri="{BB962C8B-B14F-4D97-AF65-F5344CB8AC3E}">
        <p14:creationId xmlns:p14="http://schemas.microsoft.com/office/powerpoint/2010/main" val="2165723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defTabSz="914400">
              <a:spcBef>
                <a:spcPts val="0"/>
              </a:spcBef>
              <a:buNone/>
            </a:pPr>
            <a:r>
              <a:rPr lang="es-ES_tradnl" sz="3600" b="0" i="0" noProof="1" smtClean="0">
                <a:solidFill>
                  <a:srgbClr val="444D26"/>
                </a:solidFill>
                <a:latin typeface="Tw Cen MT"/>
                <a:ea typeface="+mj-ea"/>
                <a:cs typeface="+mj-cs"/>
              </a:rPr>
              <a:t>CMS et Delphes3.2.0</a:t>
            </a:r>
            <a:endParaRPr lang="es-ES_tradnl" sz="3600" b="0" i="0" noProof="1">
              <a:solidFill>
                <a:srgbClr val="444D26"/>
              </a:solidFill>
              <a:latin typeface="Tw Cen MT"/>
              <a:ea typeface="+mj-ea"/>
              <a:cs typeface="+mj-cs"/>
            </a:endParaRPr>
          </a:p>
        </p:txBody>
      </p:sp>
      <mc:AlternateContent xmlns:mc="http://schemas.openxmlformats.org/markup-compatibility/2006" xmlns:a14="http://schemas.microsoft.com/office/drawing/2010/main">
        <mc:Choice Requires="a14">
          <p:sp>
            <p:nvSpPr>
              <p:cNvPr id="3" name="Marcador de contenido 2"/>
              <p:cNvSpPr>
                <a:spLocks noGrp="1"/>
              </p:cNvSpPr>
              <p:nvPr>
                <p:ph sz="quarter" idx="1"/>
              </p:nvPr>
            </p:nvSpPr>
            <p:spPr>
              <a:xfrm>
                <a:off x="612648" y="1700808"/>
                <a:ext cx="4103368" cy="4896544"/>
              </a:xfrm>
            </p:spPr>
            <p:txBody>
              <a:bodyPr>
                <a:normAutofit fontScale="92500"/>
              </a:bodyPr>
              <a:lstStyle/>
              <a:p>
                <a:pPr marL="0" indent="0">
                  <a:buNone/>
                </a:pPr>
                <a:r>
                  <a:rPr lang="fr-FR" sz="1800" dirty="0" smtClean="0"/>
                  <a:t>CMS</a:t>
                </a:r>
              </a:p>
              <a:p>
                <a:pPr>
                  <a:buFont typeface="Arial" panose="020B0604020202020204" pitchFamily="34" charset="0"/>
                  <a:buChar char="•"/>
                </a:pPr>
                <a:r>
                  <a:rPr lang="fr-FR" sz="1400" dirty="0" smtClean="0"/>
                  <a:t>Le </a:t>
                </a:r>
                <a:r>
                  <a:rPr lang="fr-FR" sz="1400" i="1" dirty="0" smtClean="0"/>
                  <a:t>Compact Muon </a:t>
                </a:r>
                <a:r>
                  <a:rPr lang="fr-FR" sz="1400" i="1" dirty="0" err="1" smtClean="0"/>
                  <a:t>Solenoid</a:t>
                </a:r>
                <a:r>
                  <a:rPr lang="fr-FR" sz="1400" i="1" dirty="0" smtClean="0"/>
                  <a:t> </a:t>
                </a:r>
                <a:r>
                  <a:rPr lang="fr-FR" sz="1400" dirty="0" smtClean="0"/>
                  <a:t>(CMS) est un des grandes détecteur du LHC.</a:t>
                </a:r>
              </a:p>
              <a:p>
                <a:pPr>
                  <a:buFont typeface="Arial" panose="020B0604020202020204" pitchFamily="34" charset="0"/>
                  <a:buChar char="•"/>
                </a:pPr>
                <a:r>
                  <a:rPr lang="fr-FR" sz="1400" dirty="0" smtClean="0"/>
                  <a:t>Symétrie cylindrique, 21.6 </a:t>
                </a:r>
                <a:r>
                  <a:rPr lang="fr-FR" sz="1400" dirty="0"/>
                  <a:t>m </a:t>
                </a:r>
                <a:r>
                  <a:rPr lang="fr-FR" sz="1400" dirty="0" smtClean="0"/>
                  <a:t>longueur et 15 </a:t>
                </a:r>
                <a:r>
                  <a:rPr lang="fr-FR" sz="1400" dirty="0"/>
                  <a:t>m de </a:t>
                </a:r>
                <a:r>
                  <a:rPr lang="fr-FR" sz="1400" dirty="0" smtClean="0"/>
                  <a:t>diamètre, fermé par deux disques appelés </a:t>
                </a:r>
                <a:r>
                  <a:rPr lang="fr-FR" sz="1400" dirty="0" err="1" smtClean="0"/>
                  <a:t>endcaps</a:t>
                </a:r>
                <a:r>
                  <a:rPr lang="fr-FR" sz="1400" dirty="0" smtClean="0"/>
                  <a:t>. 14500 tonnes.</a:t>
                </a:r>
              </a:p>
              <a:p>
                <a:pPr>
                  <a:buFont typeface="Arial" panose="020B0604020202020204" pitchFamily="34" charset="0"/>
                  <a:buChar char="•"/>
                </a:pPr>
                <a:r>
                  <a:rPr lang="fr-FR" sz="1400" dirty="0"/>
                  <a:t>L</a:t>
                </a:r>
                <a:r>
                  <a:rPr lang="fr-FR" sz="1400" dirty="0" smtClean="0"/>
                  <a:t>es faisceaux entrent par l’axe et se trouvent au centre du détecteur.</a:t>
                </a:r>
              </a:p>
              <a:p>
                <a:pPr>
                  <a:buFont typeface="Arial" panose="020B0604020202020204" pitchFamily="34" charset="0"/>
                  <a:buChar char="•"/>
                </a:pPr>
                <a:r>
                  <a:rPr lang="fr-FR" sz="1400" dirty="0" err="1" smtClean="0">
                    <a:latin typeface="+mj-lt"/>
                  </a:rPr>
                  <a:t>Tracker</a:t>
                </a:r>
                <a:r>
                  <a:rPr lang="fr-FR" sz="1400" dirty="0" smtClean="0">
                    <a:latin typeface="+mj-lt"/>
                  </a:rPr>
                  <a:t> (silicone détecteurs)                                  </a:t>
                </a:r>
                <a14:m>
                  <m:oMath xmlns:m="http://schemas.openxmlformats.org/officeDocument/2006/math">
                    <m:f>
                      <m:fPr>
                        <m:ctrlPr>
                          <a:rPr lang="fr-FR" sz="1400" i="1" smtClean="0">
                            <a:latin typeface="Cambria Math" panose="02040503050406030204" pitchFamily="18" charset="0"/>
                          </a:rPr>
                        </m:ctrlPr>
                      </m:fPr>
                      <m:num>
                        <m:r>
                          <a:rPr lang="fr-FR" sz="1400" i="1" smtClean="0">
                            <a:latin typeface="Cambria Math" panose="02040503050406030204" pitchFamily="18" charset="0"/>
                            <a:ea typeface="Cambria Math" panose="02040503050406030204" pitchFamily="18" charset="0"/>
                          </a:rPr>
                          <m:t>𝜎</m:t>
                        </m:r>
                      </m:num>
                      <m:den>
                        <m:sSub>
                          <m:sSubPr>
                            <m:ctrlPr>
                              <a:rPr lang="fr-FR" sz="1400" i="1" smtClean="0">
                                <a:latin typeface="Cambria Math" panose="02040503050406030204" pitchFamily="18" charset="0"/>
                              </a:rPr>
                            </m:ctrlPr>
                          </m:sSubPr>
                          <m:e>
                            <m:r>
                              <a:rPr lang="es-ES" sz="1400" b="0" i="1" smtClean="0">
                                <a:latin typeface="Cambria Math" panose="02040503050406030204" pitchFamily="18" charset="0"/>
                              </a:rPr>
                              <m:t>𝑝</m:t>
                            </m:r>
                          </m:e>
                          <m:sub>
                            <m:r>
                              <a:rPr lang="es-ES" sz="1400" b="0" i="1" smtClean="0">
                                <a:latin typeface="Cambria Math" panose="02040503050406030204" pitchFamily="18" charset="0"/>
                              </a:rPr>
                              <m:t>𝑇</m:t>
                            </m:r>
                          </m:sub>
                        </m:sSub>
                      </m:den>
                    </m:f>
                    <m:r>
                      <a:rPr lang="es-ES" sz="1400" b="0" i="1" smtClean="0">
                        <a:latin typeface="Cambria Math" panose="02040503050406030204" pitchFamily="18" charset="0"/>
                      </a:rPr>
                      <m:t>≈1,5</m:t>
                    </m:r>
                    <m:r>
                      <a:rPr lang="es-ES" sz="1400" b="0" i="1" smtClean="0">
                        <a:latin typeface="Cambria Math" panose="02040503050406030204" pitchFamily="18" charset="0"/>
                        <a:ea typeface="Cambria Math" panose="02040503050406030204" pitchFamily="18" charset="0"/>
                      </a:rPr>
                      <m:t>∙</m:t>
                    </m:r>
                    <m:sSup>
                      <m:sSupPr>
                        <m:ctrlPr>
                          <a:rPr lang="es-ES" sz="1400" b="0" i="1" smtClean="0">
                            <a:latin typeface="Cambria Math" panose="02040503050406030204" pitchFamily="18" charset="0"/>
                          </a:rPr>
                        </m:ctrlPr>
                      </m:sSupPr>
                      <m:e>
                        <m:r>
                          <a:rPr lang="es-ES" sz="1400" b="0" i="1" smtClean="0">
                            <a:latin typeface="Cambria Math" panose="02040503050406030204" pitchFamily="18" charset="0"/>
                          </a:rPr>
                          <m:t>10</m:t>
                        </m:r>
                      </m:e>
                      <m:sup>
                        <m:r>
                          <a:rPr lang="es-ES" sz="1400" b="0" i="1" smtClean="0">
                            <a:latin typeface="Cambria Math" panose="02040503050406030204" pitchFamily="18" charset="0"/>
                          </a:rPr>
                          <m:t>−2</m:t>
                        </m:r>
                      </m:sup>
                    </m:sSup>
                    <m:r>
                      <a:rPr lang="es-ES" sz="1400" b="0" i="1" smtClean="0">
                        <a:latin typeface="Cambria Math" panose="02040503050406030204" pitchFamily="18" charset="0"/>
                      </a:rPr>
                      <m:t>%</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𝑝</m:t>
                        </m:r>
                      </m:e>
                      <m:sub>
                        <m:r>
                          <a:rPr lang="es-ES" sz="1400" b="0" i="1" smtClean="0">
                            <a:latin typeface="Cambria Math" panose="02040503050406030204" pitchFamily="18" charset="0"/>
                          </a:rPr>
                          <m:t>𝑇</m:t>
                        </m:r>
                      </m:sub>
                    </m:sSub>
                    <m:r>
                      <a:rPr lang="es-ES" sz="1400" i="1">
                        <a:latin typeface="Cambria Math" panose="02040503050406030204" pitchFamily="18" charset="0"/>
                      </a:rPr>
                      <m:t>⊕</m:t>
                    </m:r>
                    <m:r>
                      <a:rPr lang="es-ES" sz="1400" b="0" i="1" smtClean="0">
                        <a:latin typeface="Cambria Math" panose="02040503050406030204" pitchFamily="18" charset="0"/>
                      </a:rPr>
                      <m:t>0.5%</m:t>
                    </m:r>
                  </m:oMath>
                </a14:m>
                <a:endParaRPr lang="fr-FR" sz="1400" dirty="0" smtClean="0">
                  <a:latin typeface="+mj-lt"/>
                </a:endParaRPr>
              </a:p>
              <a:p>
                <a:pPr>
                  <a:buFont typeface="Arial" panose="020B0604020202020204" pitchFamily="34" charset="0"/>
                  <a:buChar char="•"/>
                </a:pPr>
                <a:r>
                  <a:rPr lang="fr-FR" sz="1400" dirty="0" smtClean="0"/>
                  <a:t>Calorimètre Hadronique(</a:t>
                </a:r>
                <a:r>
                  <a:rPr lang="fr-FR" sz="1400" dirty="0" err="1" smtClean="0"/>
                  <a:t>Cu+scintillateur</a:t>
                </a:r>
                <a:r>
                  <a:rPr lang="fr-FR" sz="1400" dirty="0" smtClean="0"/>
                  <a:t>)                      </a:t>
                </a:r>
                <a14:m>
                  <m:oMath xmlns:m="http://schemas.openxmlformats.org/officeDocument/2006/math">
                    <m:f>
                      <m:fPr>
                        <m:ctrlPr>
                          <a:rPr lang="fr-FR" sz="1400" i="1">
                            <a:latin typeface="Cambria Math" panose="02040503050406030204" pitchFamily="18" charset="0"/>
                          </a:rPr>
                        </m:ctrlPr>
                      </m:fPr>
                      <m:num>
                        <m:r>
                          <a:rPr lang="fr-FR" sz="1400" i="1">
                            <a:latin typeface="Cambria Math" panose="02040503050406030204" pitchFamily="18" charset="0"/>
                            <a:ea typeface="Cambria Math" panose="02040503050406030204" pitchFamily="18" charset="0"/>
                          </a:rPr>
                          <m:t>𝜎</m:t>
                        </m:r>
                      </m:num>
                      <m:den>
                        <m:r>
                          <a:rPr lang="es-ES" sz="1400" b="0" i="1" smtClean="0">
                            <a:latin typeface="Cambria Math" panose="02040503050406030204" pitchFamily="18" charset="0"/>
                          </a:rPr>
                          <m:t>𝐸</m:t>
                        </m:r>
                      </m:den>
                    </m:f>
                    <m:r>
                      <a:rPr lang="es-ES" sz="1400" i="1">
                        <a:latin typeface="Cambria Math" panose="02040503050406030204" pitchFamily="18" charset="0"/>
                      </a:rPr>
                      <m:t>=</m:t>
                    </m:r>
                    <m:f>
                      <m:fPr>
                        <m:ctrlPr>
                          <a:rPr lang="es-ES" sz="1400" i="1" smtClean="0">
                            <a:latin typeface="Cambria Math" panose="02040503050406030204" pitchFamily="18" charset="0"/>
                          </a:rPr>
                        </m:ctrlPr>
                      </m:fPr>
                      <m:num>
                        <m:r>
                          <a:rPr lang="es-ES" sz="1400" b="0" i="1" smtClean="0">
                            <a:latin typeface="Cambria Math" panose="02040503050406030204" pitchFamily="18" charset="0"/>
                          </a:rPr>
                          <m:t>100%</m:t>
                        </m:r>
                      </m:num>
                      <m:den>
                        <m:rad>
                          <m:radPr>
                            <m:degHide m:val="on"/>
                            <m:ctrlPr>
                              <a:rPr lang="es-ES" sz="1400" i="1" smtClean="0">
                                <a:latin typeface="Cambria Math" panose="02040503050406030204" pitchFamily="18" charset="0"/>
                              </a:rPr>
                            </m:ctrlPr>
                          </m:radPr>
                          <m:deg/>
                          <m:e>
                            <m:r>
                              <a:rPr lang="es-ES" sz="1400" b="0" i="1" smtClean="0">
                                <a:latin typeface="Cambria Math" panose="02040503050406030204" pitchFamily="18" charset="0"/>
                              </a:rPr>
                              <m:t>𝐸</m:t>
                            </m:r>
                          </m:e>
                        </m:rad>
                      </m:den>
                    </m:f>
                    <m:r>
                      <a:rPr lang="es-ES" sz="1400" i="1">
                        <a:latin typeface="Cambria Math" panose="02040503050406030204" pitchFamily="18" charset="0"/>
                      </a:rPr>
                      <m:t>⊕</m:t>
                    </m:r>
                    <m:r>
                      <a:rPr lang="es-ES" sz="1400" b="0" i="1" smtClean="0">
                        <a:latin typeface="Cambria Math" panose="02040503050406030204" pitchFamily="18" charset="0"/>
                      </a:rPr>
                      <m:t>5</m:t>
                    </m:r>
                    <m:r>
                      <a:rPr lang="es-ES" sz="1400" i="1">
                        <a:latin typeface="Cambria Math" panose="02040503050406030204" pitchFamily="18" charset="0"/>
                      </a:rPr>
                      <m:t>%</m:t>
                    </m:r>
                  </m:oMath>
                </a14:m>
                <a:endParaRPr lang="fr-FR" sz="1400" dirty="0" smtClean="0"/>
              </a:p>
              <a:p>
                <a:pPr>
                  <a:buFont typeface="Arial" panose="020B0604020202020204" pitchFamily="34" charset="0"/>
                  <a:buChar char="•"/>
                </a:pPr>
                <a:r>
                  <a:rPr lang="fr-FR" sz="1400" dirty="0" smtClean="0"/>
                  <a:t>Calorimètre Electromagnétique(PbWO4)                       </a:t>
                </a:r>
                <a14:m>
                  <m:oMath xmlns:m="http://schemas.openxmlformats.org/officeDocument/2006/math">
                    <m:f>
                      <m:fPr>
                        <m:ctrlPr>
                          <a:rPr lang="fr-FR" sz="1400" i="1">
                            <a:latin typeface="Cambria Math" panose="02040503050406030204" pitchFamily="18" charset="0"/>
                          </a:rPr>
                        </m:ctrlPr>
                      </m:fPr>
                      <m:num>
                        <m:r>
                          <a:rPr lang="fr-FR" sz="1400" i="1">
                            <a:latin typeface="Cambria Math" panose="02040503050406030204" pitchFamily="18" charset="0"/>
                            <a:ea typeface="Cambria Math" panose="02040503050406030204" pitchFamily="18" charset="0"/>
                          </a:rPr>
                          <m:t>𝜎</m:t>
                        </m:r>
                      </m:num>
                      <m:den>
                        <m:r>
                          <a:rPr lang="es-ES" sz="1400" i="1">
                            <a:latin typeface="Cambria Math" panose="02040503050406030204" pitchFamily="18" charset="0"/>
                          </a:rPr>
                          <m:t>𝐸</m:t>
                        </m:r>
                      </m:den>
                    </m:f>
                    <m:r>
                      <a:rPr lang="es-ES" sz="1400" i="1">
                        <a:latin typeface="Cambria Math" panose="02040503050406030204" pitchFamily="18" charset="0"/>
                      </a:rPr>
                      <m:t>=</m:t>
                    </m:r>
                    <m:f>
                      <m:fPr>
                        <m:ctrlPr>
                          <a:rPr lang="es-ES" sz="1400" i="1">
                            <a:latin typeface="Cambria Math" panose="02040503050406030204" pitchFamily="18" charset="0"/>
                          </a:rPr>
                        </m:ctrlPr>
                      </m:fPr>
                      <m:num>
                        <m:r>
                          <a:rPr lang="es-ES" sz="1400" i="1">
                            <a:latin typeface="Cambria Math" panose="02040503050406030204" pitchFamily="18" charset="0"/>
                          </a:rPr>
                          <m:t>3%</m:t>
                        </m:r>
                      </m:num>
                      <m:den>
                        <m:rad>
                          <m:radPr>
                            <m:degHide m:val="on"/>
                            <m:ctrlPr>
                              <a:rPr lang="es-ES" sz="1400" i="1">
                                <a:latin typeface="Cambria Math" panose="02040503050406030204" pitchFamily="18" charset="0"/>
                              </a:rPr>
                            </m:ctrlPr>
                          </m:radPr>
                          <m:deg/>
                          <m:e>
                            <m:r>
                              <a:rPr lang="es-ES" sz="1400" i="1">
                                <a:latin typeface="Cambria Math" panose="02040503050406030204" pitchFamily="18" charset="0"/>
                              </a:rPr>
                              <m:t>𝐸</m:t>
                            </m:r>
                          </m:e>
                        </m:rad>
                      </m:den>
                    </m:f>
                    <m:r>
                      <a:rPr lang="es-ES" sz="1400" i="1">
                        <a:latin typeface="Cambria Math" panose="02040503050406030204" pitchFamily="18" charset="0"/>
                      </a:rPr>
                      <m:t>⊕0,5%</m:t>
                    </m:r>
                  </m:oMath>
                </a14:m>
                <a:endParaRPr lang="fr-FR" sz="1400" dirty="0"/>
              </a:p>
              <a:p>
                <a:pPr>
                  <a:buFont typeface="Arial" panose="020B0604020202020204" pitchFamily="34" charset="0"/>
                  <a:buChar char="•"/>
                </a:pPr>
                <a:r>
                  <a:rPr lang="fr-FR" sz="1400" dirty="0" smtClean="0"/>
                  <a:t>Chambre à muons </a:t>
                </a:r>
                <a14:m>
                  <m:oMath xmlns:m="http://schemas.openxmlformats.org/officeDocument/2006/math">
                    <m:f>
                      <m:fPr>
                        <m:ctrlPr>
                          <a:rPr lang="fr-FR" sz="1400" i="1">
                            <a:latin typeface="Cambria Math" panose="02040503050406030204" pitchFamily="18" charset="0"/>
                          </a:rPr>
                        </m:ctrlPr>
                      </m:fPr>
                      <m:num>
                        <m:r>
                          <a:rPr lang="fr-FR" sz="1400" i="1">
                            <a:latin typeface="Cambria Math" panose="02040503050406030204" pitchFamily="18" charset="0"/>
                            <a:ea typeface="Cambria Math" panose="02040503050406030204" pitchFamily="18" charset="0"/>
                          </a:rPr>
                          <m:t>𝜎</m:t>
                        </m:r>
                      </m:num>
                      <m:den>
                        <m:sSub>
                          <m:sSubPr>
                            <m:ctrlPr>
                              <a:rPr lang="fr-FR" sz="1400" i="1">
                                <a:latin typeface="Cambria Math" panose="02040503050406030204" pitchFamily="18" charset="0"/>
                              </a:rPr>
                            </m:ctrlPr>
                          </m:sSubPr>
                          <m:e>
                            <m:r>
                              <a:rPr lang="es-ES" sz="1400" b="0" i="1" smtClean="0">
                                <a:latin typeface="Cambria Math" panose="02040503050406030204" pitchFamily="18" charset="0"/>
                              </a:rPr>
                              <m:t> </m:t>
                            </m:r>
                            <m:r>
                              <a:rPr lang="es-ES" sz="1400" i="1">
                                <a:latin typeface="Cambria Math" panose="02040503050406030204" pitchFamily="18" charset="0"/>
                              </a:rPr>
                              <m:t>𝑝</m:t>
                            </m:r>
                          </m:e>
                          <m:sub>
                            <m:r>
                              <a:rPr lang="es-ES" sz="1400" i="1">
                                <a:latin typeface="Cambria Math" panose="02040503050406030204" pitchFamily="18" charset="0"/>
                              </a:rPr>
                              <m:t>𝑇</m:t>
                            </m:r>
                          </m:sub>
                        </m:sSub>
                      </m:den>
                    </m:f>
                    <m:r>
                      <a:rPr lang="es-ES" sz="1400" i="1">
                        <a:latin typeface="Cambria Math" panose="02040503050406030204" pitchFamily="18" charset="0"/>
                      </a:rPr>
                      <m:t>≈</m:t>
                    </m:r>
                    <m:r>
                      <a:rPr lang="es-ES" sz="1400" b="0" i="1" smtClean="0">
                        <a:latin typeface="Cambria Math" panose="02040503050406030204" pitchFamily="18" charset="0"/>
                      </a:rPr>
                      <m:t>10</m:t>
                    </m:r>
                    <m:r>
                      <a:rPr lang="es-ES" sz="1400" i="1">
                        <a:latin typeface="Cambria Math" panose="02040503050406030204" pitchFamily="18" charset="0"/>
                      </a:rPr>
                      <m:t>%</m:t>
                    </m:r>
                    <m:r>
                      <a:rPr lang="es-ES" sz="1400" b="0" i="1" smtClean="0">
                        <a:latin typeface="Cambria Math" panose="02040503050406030204" pitchFamily="18" charset="0"/>
                      </a:rPr>
                      <m:t>;1</m:t>
                    </m:r>
                    <m:r>
                      <a:rPr lang="es-ES" sz="1400" b="0" i="1" smtClean="0">
                        <a:latin typeface="Cambria Math" panose="02040503050406030204" pitchFamily="18" charset="0"/>
                      </a:rPr>
                      <m:t>𝑇𝑒𝑉</m:t>
                    </m:r>
                  </m:oMath>
                </a14:m>
                <a:endParaRPr lang="fr-FR" sz="1400" dirty="0"/>
              </a:p>
              <a:p>
                <a:pPr>
                  <a:buFont typeface="Arial" panose="020B0604020202020204" pitchFamily="34" charset="0"/>
                  <a:buChar char="•"/>
                </a:pPr>
                <a:r>
                  <a:rPr lang="fr-FR" sz="1400" dirty="0" smtClean="0"/>
                  <a:t>Champ magnétique 3.8T</a:t>
                </a:r>
              </a:p>
              <a:p>
                <a:pPr algn="just">
                  <a:buFont typeface="Arial" panose="020B0604020202020204" pitchFamily="34" charset="0"/>
                  <a:buChar char="•"/>
                </a:pPr>
                <a:endParaRPr lang="fr-FR" sz="1200" dirty="0" smtClean="0">
                  <a:ea typeface="Cambria Math" panose="02040503050406030204" pitchFamily="18" charset="0"/>
                </a:endParaRPr>
              </a:p>
              <a:p>
                <a:pPr>
                  <a:buFont typeface="Arial" panose="020B0604020202020204" pitchFamily="34" charset="0"/>
                  <a:buChar char="•"/>
                </a:pPr>
                <a:endParaRPr lang="fr-FR" sz="1100" dirty="0" smtClean="0">
                  <a:ea typeface="Cambria Math" panose="02040503050406030204" pitchFamily="18" charset="0"/>
                </a:endParaRPr>
              </a:p>
              <a:p>
                <a:pPr>
                  <a:buFont typeface="Arial" panose="020B0604020202020204" pitchFamily="34" charset="0"/>
                  <a:buChar char="•"/>
                </a:pPr>
                <a:endParaRPr lang="fr-FR" sz="1200" dirty="0" smtClean="0"/>
              </a:p>
              <a:p>
                <a:pPr>
                  <a:buFont typeface="Arial" panose="020B0604020202020204" pitchFamily="34" charset="0"/>
                  <a:buChar char="•"/>
                </a:pPr>
                <a:endParaRPr lang="fr-FR" sz="1200" dirty="0" smtClean="0"/>
              </a:p>
              <a:p>
                <a:pPr marL="0" indent="0">
                  <a:buNone/>
                </a:pPr>
                <a:endParaRPr lang="fr-FR" sz="2000" dirty="0"/>
              </a:p>
              <a:p>
                <a:pPr marL="0" indent="0">
                  <a:buNone/>
                </a:pPr>
                <a:endParaRPr lang="fr-FR" sz="1600" dirty="0"/>
              </a:p>
              <a:p>
                <a:pPr>
                  <a:buFont typeface="Arial" panose="020B0604020202020204" pitchFamily="34" charset="0"/>
                  <a:buChar char="•"/>
                </a:pPr>
                <a:endParaRPr lang="fr-FR" sz="1600" dirty="0" smtClean="0"/>
              </a:p>
              <a:p>
                <a:pPr>
                  <a:buFont typeface="Arial" panose="020B0604020202020204" pitchFamily="34" charset="0"/>
                  <a:buChar char="•"/>
                </a:pPr>
                <a:endParaRPr lang="fr-FR" sz="1600" dirty="0"/>
              </a:p>
              <a:p>
                <a:pPr>
                  <a:buFont typeface="Arial" panose="020B0604020202020204" pitchFamily="34" charset="0"/>
                  <a:buChar char="•"/>
                </a:pPr>
                <a:endParaRPr lang="fr-FR" sz="1600" dirty="0" smtClean="0"/>
              </a:p>
              <a:p>
                <a:pPr>
                  <a:buFont typeface="Arial" panose="020B0604020202020204" pitchFamily="34" charset="0"/>
                  <a:buChar char="•"/>
                </a:pPr>
                <a:endParaRPr lang="fr-FR" sz="1600" dirty="0"/>
              </a:p>
            </p:txBody>
          </p:sp>
        </mc:Choice>
        <mc:Fallback xmlns="">
          <p:sp>
            <p:nvSpPr>
              <p:cNvPr id="3" name="Marcador de contenido 2"/>
              <p:cNvSpPr>
                <a:spLocks noGrp="1" noRot="1" noChangeAspect="1" noMove="1" noResize="1" noEditPoints="1" noAdjustHandles="1" noChangeArrowheads="1" noChangeShapeType="1" noTextEdit="1"/>
              </p:cNvSpPr>
              <p:nvPr>
                <p:ph sz="quarter" idx="1"/>
              </p:nvPr>
            </p:nvSpPr>
            <p:spPr>
              <a:xfrm>
                <a:off x="612648" y="1700808"/>
                <a:ext cx="4103368" cy="4896544"/>
              </a:xfrm>
              <a:blipFill rotWithShape="0">
                <a:blip r:embed="rId3"/>
                <a:stretch>
                  <a:fillRect l="-1040" t="-374" r="-3418"/>
                </a:stretch>
              </a:blipFill>
            </p:spPr>
            <p:txBody>
              <a:bodyPr/>
              <a:lstStyle/>
              <a:p>
                <a:r>
                  <a:rPr lang="es-ES">
                    <a:noFill/>
                  </a:rPr>
                  <a:t> </a:t>
                </a:r>
              </a:p>
            </p:txBody>
          </p:sp>
        </mc:Fallback>
      </mc:AlternateContent>
      <p:pic>
        <p:nvPicPr>
          <p:cNvPr id="6" name="Imagen 5" descr="C:\Users\Salva\Desktop\TFM\600px-Schema_transverse_cms.png"/>
          <p:cNvPicPr/>
          <p:nvPr/>
        </p:nvPicPr>
        <p:blipFill>
          <a:blip r:embed="rId4">
            <a:extLst>
              <a:ext uri="{28A0092B-C50C-407E-A947-70E740481C1C}">
                <a14:useLocalDpi xmlns:a14="http://schemas.microsoft.com/office/drawing/2010/main" val="0"/>
              </a:ext>
            </a:extLst>
          </a:blip>
          <a:srcRect/>
          <a:stretch>
            <a:fillRect/>
          </a:stretch>
        </p:blipFill>
        <p:spPr bwMode="auto">
          <a:xfrm>
            <a:off x="4837440" y="1571082"/>
            <a:ext cx="4199056" cy="1994003"/>
          </a:xfrm>
          <a:prstGeom prst="rect">
            <a:avLst/>
          </a:prstGeom>
          <a:noFill/>
          <a:ln>
            <a:noFill/>
          </a:ln>
        </p:spPr>
      </p:pic>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7440" y="3621853"/>
            <a:ext cx="4292446" cy="3032266"/>
          </a:xfrm>
          <a:prstGeom prst="rect">
            <a:avLst/>
          </a:prstGeom>
        </p:spPr>
      </p:pic>
      <p:sp>
        <p:nvSpPr>
          <p:cNvPr id="4" name="Marcador de número de diapositiva 3"/>
          <p:cNvSpPr>
            <a:spLocks noGrp="1"/>
          </p:cNvSpPr>
          <p:nvPr>
            <p:ph type="sldNum" sz="quarter" idx="12"/>
          </p:nvPr>
        </p:nvSpPr>
        <p:spPr/>
        <p:txBody>
          <a:bodyPr>
            <a:normAutofit fontScale="85000" lnSpcReduction="20000"/>
          </a:bodyPr>
          <a:lstStyle/>
          <a:p>
            <a:fld id="{1AD93096-5B34-4342-9326-69289CEAE4C2}" type="slidenum">
              <a:rPr lang="en-US" smtClean="0"/>
              <a:pPr/>
              <a:t>7</a:t>
            </a:fld>
            <a:endParaRPr lang="en-US" dirty="0">
              <a:solidFill>
                <a:srgbClr val="FFFFFF"/>
              </a:solidFill>
            </a:endParaRPr>
          </a:p>
        </p:txBody>
      </p:sp>
    </p:spTree>
    <p:extLst>
      <p:ext uri="{BB962C8B-B14F-4D97-AF65-F5344CB8AC3E}">
        <p14:creationId xmlns:p14="http://schemas.microsoft.com/office/powerpoint/2010/main" val="1724988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defTabSz="914400">
              <a:spcBef>
                <a:spcPts val="0"/>
              </a:spcBef>
              <a:buNone/>
            </a:pPr>
            <a:r>
              <a:rPr lang="es-ES_tradnl" sz="3600" b="0" i="0" noProof="1" smtClean="0">
                <a:solidFill>
                  <a:srgbClr val="444D26"/>
                </a:solidFill>
                <a:latin typeface="Tw Cen MT"/>
                <a:ea typeface="+mj-ea"/>
                <a:cs typeface="+mj-cs"/>
              </a:rPr>
              <a:t>CMS et Delphes3.2.0</a:t>
            </a:r>
            <a:endParaRPr lang="es-ES_tradnl" sz="3600" b="0" i="0" noProof="1">
              <a:solidFill>
                <a:srgbClr val="444D26"/>
              </a:solidFill>
              <a:latin typeface="Tw Cen MT"/>
              <a:ea typeface="+mj-ea"/>
              <a:cs typeface="+mj-cs"/>
            </a:endParaRPr>
          </a:p>
        </p:txBody>
      </p:sp>
      <mc:AlternateContent xmlns:mc="http://schemas.openxmlformats.org/markup-compatibility/2006">
        <mc:Choice xmlns:a14="http://schemas.microsoft.com/office/drawing/2010/main" Requires="a14">
          <p:sp>
            <p:nvSpPr>
              <p:cNvPr id="3" name="Marcador de contenido 2"/>
              <p:cNvSpPr>
                <a:spLocks noGrp="1"/>
              </p:cNvSpPr>
              <p:nvPr>
                <p:ph sz="quarter" idx="1"/>
              </p:nvPr>
            </p:nvSpPr>
            <p:spPr>
              <a:xfrm>
                <a:off x="612648" y="1628800"/>
                <a:ext cx="8360706" cy="3168352"/>
              </a:xfrm>
            </p:spPr>
            <p:txBody>
              <a:bodyPr>
                <a:normAutofit/>
              </a:bodyPr>
              <a:lstStyle/>
              <a:p>
                <a:pPr marL="0" indent="0" algn="just">
                  <a:buNone/>
                </a:pPr>
                <a:r>
                  <a:rPr lang="fr-FR" sz="1800" dirty="0" smtClean="0"/>
                  <a:t>Delphes3.0.2</a:t>
                </a:r>
              </a:p>
              <a:p>
                <a:pPr algn="just">
                  <a:buFont typeface="Arial" panose="020B0604020202020204" pitchFamily="34" charset="0"/>
                  <a:buChar char="•"/>
                </a:pPr>
                <a:r>
                  <a:rPr lang="fr-FR" sz="1400" dirty="0" err="1" smtClean="0"/>
                  <a:t>Paramétrisation</a:t>
                </a:r>
                <a:r>
                  <a:rPr lang="fr-FR" sz="1400" dirty="0" smtClean="0"/>
                  <a:t> </a:t>
                </a:r>
                <a:r>
                  <a:rPr lang="fr-FR" sz="1400" dirty="0" smtClean="0"/>
                  <a:t>de la réponse des sous-détecteurs: </a:t>
                </a:r>
                <a:r>
                  <a:rPr lang="fr-FR" sz="1400" dirty="0" err="1" smtClean="0"/>
                  <a:t>Tracker</a:t>
                </a:r>
                <a:r>
                  <a:rPr lang="fr-FR" sz="1400" dirty="0" smtClean="0"/>
                  <a:t>, calorimètre hadronique, calorimètre électromagnétique, et chambre à muons .</a:t>
                </a:r>
              </a:p>
              <a:p>
                <a:pPr algn="just">
                  <a:buFont typeface="Arial" panose="020B0604020202020204" pitchFamily="34" charset="0"/>
                  <a:buChar char="•"/>
                </a:pPr>
                <a:r>
                  <a:rPr lang="fr-FR" sz="1400" dirty="0" smtClean="0"/>
                  <a:t>Les leptons et les photons dans l’</a:t>
                </a:r>
                <a:r>
                  <a:rPr lang="fr-FR" sz="1400" dirty="0" err="1" smtClean="0"/>
                  <a:t>acceptance</a:t>
                </a:r>
                <a:r>
                  <a:rPr lang="fr-FR" sz="1400" dirty="0" smtClean="0"/>
                  <a:t> du détecteur sont reconstruits en utilisant un critère d’isolation et avec l’information du </a:t>
                </a:r>
                <a:r>
                  <a:rPr lang="fr-FR" sz="1400" dirty="0" err="1" smtClean="0"/>
                  <a:t>tracker</a:t>
                </a:r>
                <a:r>
                  <a:rPr lang="fr-FR" sz="1400" dirty="0" smtClean="0"/>
                  <a:t>, du calorimètre électromagnétique et des chambres à muons. </a:t>
                </a:r>
              </a:p>
              <a:p>
                <a:pPr algn="just">
                  <a:buFont typeface="Arial" panose="020B0604020202020204" pitchFamily="34" charset="0"/>
                  <a:buChar char="•"/>
                </a:pPr>
                <a:r>
                  <a:rPr lang="fr-FR" sz="1400" u="sng" dirty="0" smtClean="0"/>
                  <a:t>Reconstruction des jets</a:t>
                </a:r>
                <a:r>
                  <a:rPr lang="fr-FR" sz="1400" dirty="0" smtClean="0"/>
                  <a:t>: </a:t>
                </a:r>
                <a:r>
                  <a:rPr lang="fr-FR" sz="1400" i="1" dirty="0" err="1" smtClean="0"/>
                  <a:t>Generated</a:t>
                </a:r>
                <a:r>
                  <a:rPr lang="fr-FR" sz="1400" i="1" dirty="0" smtClean="0"/>
                  <a:t> Jets, </a:t>
                </a:r>
                <a:r>
                  <a:rPr lang="fr-FR" sz="1400" i="1" dirty="0" err="1" smtClean="0"/>
                  <a:t>Calorimeters</a:t>
                </a:r>
                <a:r>
                  <a:rPr lang="fr-FR" sz="1400" i="1" dirty="0" smtClean="0"/>
                  <a:t> Jets, </a:t>
                </a:r>
                <a:r>
                  <a:rPr lang="fr-FR" sz="1400" b="1" i="1" u="sng" dirty="0" err="1" smtClean="0"/>
                  <a:t>Particle</a:t>
                </a:r>
                <a:r>
                  <a:rPr lang="fr-FR" sz="1400" b="1" i="1" u="sng" dirty="0" smtClean="0"/>
                  <a:t>-flow Jets.</a:t>
                </a:r>
              </a:p>
              <a:p>
                <a:pPr algn="just">
                  <a:buFont typeface="Arial" panose="020B0604020202020204" pitchFamily="34" charset="0"/>
                  <a:buChar char="•"/>
                </a:pPr>
                <a:r>
                  <a:rPr lang="fr-FR" sz="1400" u="sng" dirty="0" smtClean="0"/>
                  <a:t>Identification de b-jets</a:t>
                </a:r>
                <a:r>
                  <a:rPr lang="fr-FR" sz="1400" dirty="0" smtClean="0"/>
                  <a:t> et </a:t>
                </a:r>
                <a:r>
                  <a:rPr lang="fr-FR" sz="1400" dirty="0" smtClean="0">
                    <a:ea typeface="Cambria Math" panose="02040503050406030204" pitchFamily="18" charset="0"/>
                  </a:rPr>
                  <a:t>𝜏(hadroniques)-jets</a:t>
                </a:r>
                <a:r>
                  <a:rPr lang="fr-FR" sz="1400" dirty="0" smtClean="0">
                    <a:ea typeface="Cambria Math" panose="02040503050406030204" pitchFamily="18" charset="0"/>
                  </a:rPr>
                  <a:t>: </a:t>
                </a:r>
                <a14:m>
                  <m:oMath xmlns:m="http://schemas.openxmlformats.org/officeDocument/2006/math">
                    <m:r>
                      <a:rPr lang="fr-FR" sz="1400" i="1">
                        <a:latin typeface="Cambria Math" panose="02040503050406030204" pitchFamily="18" charset="0"/>
                      </a:rPr>
                      <m:t>∆</m:t>
                    </m:r>
                    <m:r>
                      <a:rPr lang="fr-FR" sz="1400" i="1">
                        <a:latin typeface="Cambria Math" panose="02040503050406030204" pitchFamily="18" charset="0"/>
                      </a:rPr>
                      <m:t>𝑅</m:t>
                    </m:r>
                    <m:r>
                      <a:rPr lang="fr-FR" sz="1400" i="1">
                        <a:latin typeface="Cambria Math" panose="02040503050406030204" pitchFamily="18" charset="0"/>
                      </a:rPr>
                      <m:t>=</m:t>
                    </m:r>
                    <m:rad>
                      <m:radPr>
                        <m:degHide m:val="on"/>
                        <m:ctrlPr>
                          <a:rPr lang="es-ES" sz="1400" i="1">
                            <a:latin typeface="Cambria Math" panose="02040503050406030204" pitchFamily="18" charset="0"/>
                          </a:rPr>
                        </m:ctrlPr>
                      </m:radPr>
                      <m:deg/>
                      <m:e>
                        <m:sSup>
                          <m:sSupPr>
                            <m:ctrlPr>
                              <a:rPr lang="es-ES" sz="1400" i="1">
                                <a:latin typeface="Cambria Math" panose="02040503050406030204" pitchFamily="18" charset="0"/>
                              </a:rPr>
                            </m:ctrlPr>
                          </m:sSupPr>
                          <m:e>
                            <m:d>
                              <m:dPr>
                                <m:ctrlPr>
                                  <a:rPr lang="es-ES" sz="1400" i="1" smtClean="0">
                                    <a:latin typeface="Cambria Math" panose="02040503050406030204" pitchFamily="18" charset="0"/>
                                  </a:rPr>
                                </m:ctrlPr>
                              </m:dPr>
                              <m:e>
                                <m:sSup>
                                  <m:sSupPr>
                                    <m:ctrlPr>
                                      <a:rPr lang="es-ES" sz="1400" i="1">
                                        <a:latin typeface="Cambria Math" panose="02040503050406030204" pitchFamily="18" charset="0"/>
                                      </a:rPr>
                                    </m:ctrlPr>
                                  </m:sSupPr>
                                  <m:e>
                                    <m:r>
                                      <a:rPr lang="fr-FR" sz="1400" i="1">
                                        <a:latin typeface="Cambria Math" panose="02040503050406030204" pitchFamily="18" charset="0"/>
                                      </a:rPr>
                                      <m:t>𝜂</m:t>
                                    </m:r>
                                  </m:e>
                                  <m:sup>
                                    <m:r>
                                      <a:rPr lang="fr-FR" sz="1400" i="1">
                                        <a:latin typeface="Cambria Math" panose="02040503050406030204" pitchFamily="18" charset="0"/>
                                      </a:rPr>
                                      <m:t>𝑗𝑒𝑡</m:t>
                                    </m:r>
                                  </m:sup>
                                </m:sSup>
                                <m:r>
                                  <a:rPr lang="fr-FR" sz="1400" i="1">
                                    <a:latin typeface="Cambria Math" panose="02040503050406030204" pitchFamily="18" charset="0"/>
                                  </a:rPr>
                                  <m:t>−</m:t>
                                </m:r>
                                <m:sSubSup>
                                  <m:sSubSupPr>
                                    <m:ctrlPr>
                                      <a:rPr lang="fr-FR" sz="1400" i="1" smtClean="0">
                                        <a:latin typeface="Cambria Math" panose="02040503050406030204" pitchFamily="18" charset="0"/>
                                      </a:rPr>
                                    </m:ctrlPr>
                                  </m:sSubSupPr>
                                  <m:e>
                                    <m:r>
                                      <a:rPr lang="fr-FR" sz="1400" i="1">
                                        <a:latin typeface="Cambria Math" panose="02040503050406030204" pitchFamily="18" charset="0"/>
                                      </a:rPr>
                                      <m:t>𝜂</m:t>
                                    </m:r>
                                  </m:e>
                                  <m:sub>
                                    <m:r>
                                      <a:rPr lang="es-ES" sz="1400" b="0" i="1" smtClean="0">
                                        <a:latin typeface="Cambria Math" panose="02040503050406030204" pitchFamily="18" charset="0"/>
                                      </a:rPr>
                                      <m:t>𝑔𝑒𝑛</m:t>
                                    </m:r>
                                  </m:sub>
                                  <m:sup>
                                    <m:r>
                                      <a:rPr lang="fr-FR" sz="1400" i="1">
                                        <a:latin typeface="Cambria Math" panose="02040503050406030204" pitchFamily="18" charset="0"/>
                                      </a:rPr>
                                      <m:t>𝑏</m:t>
                                    </m:r>
                                    <m:r>
                                      <a:rPr lang="fr-FR" sz="1400" i="1">
                                        <a:latin typeface="Cambria Math" panose="02040503050406030204" pitchFamily="18" charset="0"/>
                                      </a:rPr>
                                      <m:t>,</m:t>
                                    </m:r>
                                    <m:r>
                                      <a:rPr lang="fr-FR" sz="1400" i="1">
                                        <a:latin typeface="Cambria Math" panose="02040503050406030204" pitchFamily="18" charset="0"/>
                                      </a:rPr>
                                      <m:t>𝜏</m:t>
                                    </m:r>
                                  </m:sup>
                                </m:sSubSup>
                              </m:e>
                            </m:d>
                          </m:e>
                          <m:sup>
                            <m:r>
                              <a:rPr lang="fr-FR" sz="1400" i="1">
                                <a:latin typeface="Cambria Math" panose="02040503050406030204" pitchFamily="18" charset="0"/>
                              </a:rPr>
                              <m:t>2</m:t>
                            </m:r>
                          </m:sup>
                        </m:sSup>
                        <m:r>
                          <a:rPr lang="fr-FR" sz="1400" i="1">
                            <a:latin typeface="Cambria Math" panose="02040503050406030204" pitchFamily="18" charset="0"/>
                          </a:rPr>
                          <m:t>−</m:t>
                        </m:r>
                        <m:sSup>
                          <m:sSupPr>
                            <m:ctrlPr>
                              <a:rPr lang="es-ES" sz="1400" i="1">
                                <a:latin typeface="Cambria Math" panose="02040503050406030204" pitchFamily="18" charset="0"/>
                              </a:rPr>
                            </m:ctrlPr>
                          </m:sSupPr>
                          <m:e>
                            <m:d>
                              <m:dPr>
                                <m:ctrlPr>
                                  <a:rPr lang="es-ES" sz="1400" i="1">
                                    <a:latin typeface="Cambria Math" panose="02040503050406030204" pitchFamily="18" charset="0"/>
                                  </a:rPr>
                                </m:ctrlPr>
                              </m:dPr>
                              <m:e>
                                <m:sSup>
                                  <m:sSupPr>
                                    <m:ctrlPr>
                                      <a:rPr lang="es-ES" sz="1400" i="1">
                                        <a:latin typeface="Cambria Math" panose="02040503050406030204" pitchFamily="18" charset="0"/>
                                      </a:rPr>
                                    </m:ctrlPr>
                                  </m:sSupPr>
                                  <m:e>
                                    <m:r>
                                      <a:rPr lang="fr-FR" sz="1400" i="1">
                                        <a:latin typeface="Cambria Math" panose="02040503050406030204" pitchFamily="18" charset="0"/>
                                      </a:rPr>
                                      <m:t>𝜙</m:t>
                                    </m:r>
                                  </m:e>
                                  <m:sup>
                                    <m:r>
                                      <a:rPr lang="fr-FR" sz="1400" i="1">
                                        <a:latin typeface="Cambria Math" panose="02040503050406030204" pitchFamily="18" charset="0"/>
                                      </a:rPr>
                                      <m:t>𝑗𝑒𝑡</m:t>
                                    </m:r>
                                  </m:sup>
                                </m:sSup>
                                <m:r>
                                  <a:rPr lang="fr-FR" sz="1400" i="1">
                                    <a:latin typeface="Cambria Math" panose="02040503050406030204" pitchFamily="18" charset="0"/>
                                  </a:rPr>
                                  <m:t>−</m:t>
                                </m:r>
                                <m:sSubSup>
                                  <m:sSubSupPr>
                                    <m:ctrlPr>
                                      <a:rPr lang="fr-FR" sz="1400" i="1">
                                        <a:latin typeface="Cambria Math" panose="02040503050406030204" pitchFamily="18" charset="0"/>
                                      </a:rPr>
                                    </m:ctrlPr>
                                  </m:sSubSupPr>
                                  <m:e>
                                    <m:r>
                                      <a:rPr lang="fr-FR" sz="1400" i="1">
                                        <a:latin typeface="Cambria Math" panose="02040503050406030204" pitchFamily="18" charset="0"/>
                                      </a:rPr>
                                      <m:t>𝜙</m:t>
                                    </m:r>
                                  </m:e>
                                  <m:sub>
                                    <m:r>
                                      <a:rPr lang="es-ES" sz="1400" i="1">
                                        <a:latin typeface="Cambria Math" panose="02040503050406030204" pitchFamily="18" charset="0"/>
                                      </a:rPr>
                                      <m:t>𝑔𝑒𝑛</m:t>
                                    </m:r>
                                  </m:sub>
                                  <m:sup>
                                    <m:r>
                                      <a:rPr lang="fr-FR" sz="1400" i="1">
                                        <a:latin typeface="Cambria Math" panose="02040503050406030204" pitchFamily="18" charset="0"/>
                                      </a:rPr>
                                      <m:t>𝑏</m:t>
                                    </m:r>
                                    <m:r>
                                      <a:rPr lang="fr-FR" sz="1400" i="1">
                                        <a:latin typeface="Cambria Math" panose="02040503050406030204" pitchFamily="18" charset="0"/>
                                      </a:rPr>
                                      <m:t>,</m:t>
                                    </m:r>
                                    <m:r>
                                      <a:rPr lang="fr-FR" sz="1400" i="1">
                                        <a:latin typeface="Cambria Math" panose="02040503050406030204" pitchFamily="18" charset="0"/>
                                      </a:rPr>
                                      <m:t>𝜏</m:t>
                                    </m:r>
                                  </m:sup>
                                </m:sSubSup>
                              </m:e>
                            </m:d>
                          </m:e>
                          <m:sup>
                            <m:r>
                              <a:rPr lang="fr-FR" sz="1400" i="1">
                                <a:latin typeface="Cambria Math" panose="02040503050406030204" pitchFamily="18" charset="0"/>
                              </a:rPr>
                              <m:t>2</m:t>
                            </m:r>
                          </m:sup>
                        </m:sSup>
                      </m:e>
                    </m:rad>
                    <m:r>
                      <a:rPr lang="es-ES" sz="1400" b="0" i="1" smtClean="0">
                        <a:latin typeface="Cambria Math" panose="02040503050406030204" pitchFamily="18" charset="0"/>
                      </a:rPr>
                      <m:t>       ;</m:t>
                    </m:r>
                    <m:r>
                      <a:rPr lang="fr-FR" sz="1400" i="1">
                        <a:latin typeface="Cambria Math" panose="02040503050406030204" pitchFamily="18" charset="0"/>
                      </a:rPr>
                      <m:t>∆</m:t>
                    </m:r>
                    <m:r>
                      <a:rPr lang="fr-FR" sz="1400" i="1">
                        <a:latin typeface="Cambria Math" panose="02040503050406030204" pitchFamily="18" charset="0"/>
                      </a:rPr>
                      <m:t>𝑅</m:t>
                    </m:r>
                    <m:r>
                      <a:rPr lang="fr-FR" sz="1400" i="1" smtClean="0">
                        <a:latin typeface="Cambria Math" panose="02040503050406030204" pitchFamily="18" charset="0"/>
                        <a:ea typeface="Cambria Math" panose="02040503050406030204" pitchFamily="18" charset="0"/>
                      </a:rPr>
                      <m:t>&lt;</m:t>
                    </m:r>
                    <m:r>
                      <a:rPr lang="es-ES" sz="1400" i="1" smtClean="0">
                        <a:latin typeface="Cambria Math" panose="02040503050406030204" pitchFamily="18" charset="0"/>
                        <a:ea typeface="Cambria Math" panose="02040503050406030204" pitchFamily="18" charset="0"/>
                      </a:rPr>
                      <m:t>0</m:t>
                    </m:r>
                    <m:r>
                      <a:rPr lang="es-ES" sz="1400" b="0" i="1" smtClean="0">
                        <a:latin typeface="Cambria Math" panose="02040503050406030204" pitchFamily="18" charset="0"/>
                        <a:ea typeface="Cambria Math" panose="02040503050406030204" pitchFamily="18" charset="0"/>
                      </a:rPr>
                      <m:t>,5</m:t>
                    </m:r>
                    <m:r>
                      <a:rPr lang="fr-FR" sz="1400" i="1" smtClean="0">
                        <a:latin typeface="Cambria Math" panose="02040503050406030204" pitchFamily="18" charset="0"/>
                        <a:ea typeface="Cambria Math" panose="02040503050406030204" pitchFamily="18" charset="0"/>
                      </a:rPr>
                      <m:t>→</m:t>
                    </m:r>
                  </m:oMath>
                </a14:m>
                <a:r>
                  <a:rPr lang="fr-FR" sz="1400" dirty="0" smtClean="0"/>
                  <a:t> potentiels b-jet ou </a:t>
                </a:r>
                <a:r>
                  <a:rPr lang="fr-FR" sz="1400" dirty="0">
                    <a:ea typeface="Cambria Math" panose="02040503050406030204" pitchFamily="18" charset="0"/>
                  </a:rPr>
                  <a:t>𝜏-</a:t>
                </a:r>
                <a:r>
                  <a:rPr lang="fr-FR" sz="1400" dirty="0" smtClean="0">
                    <a:ea typeface="Cambria Math" panose="02040503050406030204" pitchFamily="18" charset="0"/>
                  </a:rPr>
                  <a:t>jet</a:t>
                </a:r>
                <a:r>
                  <a:rPr lang="fr-FR" sz="1400" dirty="0" smtClean="0"/>
                  <a:t>, </a:t>
                </a:r>
                <a:r>
                  <a:rPr lang="fr-FR" sz="1400" dirty="0" smtClean="0"/>
                  <a:t>probabilité dépend de la </a:t>
                </a:r>
                <a:r>
                  <a:rPr lang="fr-FR" sz="1400" dirty="0" err="1" smtClean="0"/>
                  <a:t>paramétrisation</a:t>
                </a:r>
                <a:r>
                  <a:rPr lang="fr-FR" sz="1400" dirty="0" smtClean="0"/>
                  <a:t> du b-</a:t>
                </a:r>
                <a:r>
                  <a:rPr lang="fr-FR" sz="1400" dirty="0" err="1" smtClean="0"/>
                  <a:t>tagging</a:t>
                </a:r>
                <a:r>
                  <a:rPr lang="fr-FR" sz="1400" dirty="0" smtClean="0"/>
                  <a:t> et </a:t>
                </a:r>
                <a:r>
                  <a:rPr lang="fr-FR" sz="1400" dirty="0"/>
                  <a:t> </a:t>
                </a:r>
                <a:r>
                  <a:rPr lang="fr-FR" sz="1400" dirty="0" smtClean="0">
                    <a:ea typeface="Cambria Math" panose="02040503050406030204" pitchFamily="18" charset="0"/>
                  </a:rPr>
                  <a:t>𝜏-</a:t>
                </a:r>
                <a:r>
                  <a:rPr lang="fr-FR" sz="1400" dirty="0" err="1" smtClean="0">
                    <a:ea typeface="Cambria Math" panose="02040503050406030204" pitchFamily="18" charset="0"/>
                  </a:rPr>
                  <a:t>tagging</a:t>
                </a:r>
                <a:r>
                  <a:rPr lang="fr-FR" sz="1400" dirty="0" smtClean="0">
                    <a:ea typeface="Cambria Math" panose="02040503050406030204" pitchFamily="18" charset="0"/>
                  </a:rPr>
                  <a:t>.</a:t>
                </a:r>
              </a:p>
              <a:p>
                <a:pPr algn="just">
                  <a:buFont typeface="Arial" panose="020B0604020202020204" pitchFamily="34" charset="0"/>
                  <a:buChar char="•"/>
                </a:pPr>
                <a:r>
                  <a:rPr lang="fr-FR" sz="1400" dirty="0" err="1" smtClean="0">
                    <a:ea typeface="Cambria Math" panose="02040503050406030204" pitchFamily="18" charset="0"/>
                  </a:rPr>
                  <a:t>Missed</a:t>
                </a:r>
                <a:r>
                  <a:rPr lang="fr-FR" sz="1400" dirty="0" smtClean="0">
                    <a:ea typeface="Cambria Math" panose="02040503050406030204" pitchFamily="18" charset="0"/>
                  </a:rPr>
                  <a:t> identification</a:t>
                </a:r>
              </a:p>
              <a:p>
                <a:pPr algn="just">
                  <a:buFont typeface="Arial" panose="020B0604020202020204" pitchFamily="34" charset="0"/>
                  <a:buChar char="•"/>
                </a:pPr>
                <a14:m>
                  <m:oMath xmlns:m="http://schemas.openxmlformats.org/officeDocument/2006/math">
                    <m:sSub>
                      <m:sSubPr>
                        <m:ctrlPr>
                          <a:rPr lang="fr-FR" sz="1400" b="1" i="1" smtClean="0">
                            <a:latin typeface="Cambria Math" panose="02040503050406030204" pitchFamily="18" charset="0"/>
                            <a:ea typeface="Cambria Math" panose="02040503050406030204" pitchFamily="18" charset="0"/>
                          </a:rPr>
                        </m:ctrlPr>
                      </m:sSubPr>
                      <m:e>
                        <m:r>
                          <a:rPr lang="es-ES" sz="1400" b="1" i="1" smtClean="0">
                            <a:latin typeface="Cambria Math" panose="02040503050406030204" pitchFamily="18" charset="0"/>
                            <a:ea typeface="Cambria Math" panose="02040503050406030204" pitchFamily="18" charset="0"/>
                          </a:rPr>
                          <m:t>𝒑</m:t>
                        </m:r>
                      </m:e>
                      <m:sub>
                        <m:r>
                          <a:rPr lang="es-ES" sz="1400" b="1" i="1" smtClean="0">
                            <a:latin typeface="Cambria Math" panose="02040503050406030204" pitchFamily="18" charset="0"/>
                            <a:ea typeface="Cambria Math" panose="02040503050406030204" pitchFamily="18" charset="0"/>
                          </a:rPr>
                          <m:t>𝑻</m:t>
                        </m:r>
                      </m:sub>
                    </m:sSub>
                    <m:r>
                      <a:rPr lang="fr-FR" sz="1400" b="1" i="1" smtClean="0">
                        <a:latin typeface="Cambria Math" panose="02040503050406030204" pitchFamily="18" charset="0"/>
                        <a:ea typeface="Cambria Math" panose="02040503050406030204" pitchFamily="18" charset="0"/>
                      </a:rPr>
                      <m:t>&gt;</m:t>
                    </m:r>
                    <m:r>
                      <a:rPr lang="es-ES" sz="1400" b="1" i="1" smtClean="0">
                        <a:latin typeface="Cambria Math" panose="02040503050406030204" pitchFamily="18" charset="0"/>
                        <a:ea typeface="Cambria Math" panose="02040503050406030204" pitchFamily="18" charset="0"/>
                      </a:rPr>
                      <m:t>𝟏𝟎</m:t>
                    </m:r>
                    <m:r>
                      <a:rPr lang="es-ES" sz="1400" b="1" i="1" smtClean="0">
                        <a:latin typeface="Cambria Math" panose="02040503050406030204" pitchFamily="18" charset="0"/>
                        <a:ea typeface="Cambria Math" panose="02040503050406030204" pitchFamily="18" charset="0"/>
                      </a:rPr>
                      <m:t> </m:t>
                    </m:r>
                    <m:r>
                      <a:rPr lang="es-ES" sz="1400" b="1" i="1" smtClean="0">
                        <a:latin typeface="Cambria Math" panose="02040503050406030204" pitchFamily="18" charset="0"/>
                        <a:ea typeface="Cambria Math" panose="02040503050406030204" pitchFamily="18" charset="0"/>
                      </a:rPr>
                      <m:t>𝑮𝒆𝑽</m:t>
                    </m:r>
                  </m:oMath>
                </a14:m>
                <a:r>
                  <a:rPr lang="fr-FR" sz="1400" b="1" dirty="0" smtClean="0">
                    <a:ea typeface="Cambria Math" panose="02040503050406030204" pitchFamily="18" charset="0"/>
                  </a:rPr>
                  <a:t>         </a:t>
                </a:r>
                <a14:m>
                  <m:oMath xmlns:m="http://schemas.openxmlformats.org/officeDocument/2006/math">
                    <m:r>
                      <a:rPr lang="es-ES" sz="1400" b="1" i="1" dirty="0" smtClean="0">
                        <a:latin typeface="Cambria Math" panose="02040503050406030204" pitchFamily="18" charset="0"/>
                        <a:ea typeface="Cambria Math" panose="02040503050406030204" pitchFamily="18" charset="0"/>
                      </a:rPr>
                      <m:t>|</m:t>
                    </m:r>
                    <m:r>
                      <a:rPr lang="es-ES" sz="1400" b="1" i="1" dirty="0" smtClean="0">
                        <a:latin typeface="Cambria Math" panose="02040503050406030204" pitchFamily="18" charset="0"/>
                        <a:ea typeface="Cambria Math" panose="02040503050406030204" pitchFamily="18" charset="0"/>
                      </a:rPr>
                      <m:t>𝜼</m:t>
                    </m:r>
                    <m:r>
                      <a:rPr lang="es-ES" sz="1400" b="1" i="1" dirty="0" smtClean="0">
                        <a:latin typeface="Cambria Math" panose="02040503050406030204" pitchFamily="18" charset="0"/>
                        <a:ea typeface="Cambria Math" panose="02040503050406030204" pitchFamily="18" charset="0"/>
                      </a:rPr>
                      <m:t>|&lt;</m:t>
                    </m:r>
                    <m:r>
                      <a:rPr lang="es-ES" sz="1400" b="1" i="1" dirty="0" smtClean="0">
                        <a:latin typeface="Cambria Math" panose="02040503050406030204" pitchFamily="18" charset="0"/>
                        <a:ea typeface="Cambria Math" panose="02040503050406030204" pitchFamily="18" charset="0"/>
                      </a:rPr>
                      <m:t>𝟐</m:t>
                    </m:r>
                    <m:r>
                      <a:rPr lang="es-ES" sz="1400" b="1" i="1" dirty="0" smtClean="0">
                        <a:latin typeface="Cambria Math" panose="02040503050406030204" pitchFamily="18" charset="0"/>
                        <a:ea typeface="Cambria Math" panose="02040503050406030204" pitchFamily="18" charset="0"/>
                      </a:rPr>
                      <m:t>,</m:t>
                    </m:r>
                    <m:r>
                      <a:rPr lang="es-ES" sz="1400" b="1" i="1" dirty="0" smtClean="0">
                        <a:latin typeface="Cambria Math" panose="02040503050406030204" pitchFamily="18" charset="0"/>
                        <a:ea typeface="Cambria Math" panose="02040503050406030204" pitchFamily="18" charset="0"/>
                      </a:rPr>
                      <m:t>𝟑</m:t>
                    </m:r>
                  </m:oMath>
                </a14:m>
                <a:r>
                  <a:rPr lang="fr-FR" sz="1400" b="1" dirty="0" smtClean="0">
                    <a:ea typeface="Cambria Math" panose="02040503050406030204" pitchFamily="18" charset="0"/>
                  </a:rPr>
                  <a:t>    tous les reconstruction qu’on a fait</a:t>
                </a:r>
              </a:p>
              <a:p>
                <a:pPr algn="just">
                  <a:buFont typeface="Arial" panose="020B0604020202020204" pitchFamily="34" charset="0"/>
                  <a:buChar char="•"/>
                </a:pPr>
                <a:endParaRPr lang="fr-FR" sz="1200" dirty="0" smtClean="0">
                  <a:ea typeface="Cambria Math" panose="02040503050406030204" pitchFamily="18" charset="0"/>
                </a:endParaRPr>
              </a:p>
              <a:p>
                <a:pPr>
                  <a:buFont typeface="Arial" panose="020B0604020202020204" pitchFamily="34" charset="0"/>
                  <a:buChar char="•"/>
                </a:pPr>
                <a:endParaRPr lang="fr-FR" sz="1100" dirty="0" smtClean="0">
                  <a:ea typeface="Cambria Math" panose="02040503050406030204" pitchFamily="18" charset="0"/>
                </a:endParaRPr>
              </a:p>
              <a:p>
                <a:pPr>
                  <a:buFont typeface="Arial" panose="020B0604020202020204" pitchFamily="34" charset="0"/>
                  <a:buChar char="•"/>
                </a:pPr>
                <a:endParaRPr lang="fr-FR" sz="1200" dirty="0" smtClean="0"/>
              </a:p>
              <a:p>
                <a:pPr>
                  <a:buFont typeface="Arial" panose="020B0604020202020204" pitchFamily="34" charset="0"/>
                  <a:buChar char="•"/>
                </a:pPr>
                <a:endParaRPr lang="fr-FR" sz="1200" dirty="0" smtClean="0"/>
              </a:p>
              <a:p>
                <a:pPr marL="0" indent="0">
                  <a:buNone/>
                </a:pPr>
                <a:endParaRPr lang="fr-FR" sz="2000" dirty="0"/>
              </a:p>
              <a:p>
                <a:pPr marL="0" indent="0">
                  <a:buNone/>
                </a:pPr>
                <a:endParaRPr lang="fr-FR" sz="1600" dirty="0"/>
              </a:p>
              <a:p>
                <a:pPr>
                  <a:buFont typeface="Arial" panose="020B0604020202020204" pitchFamily="34" charset="0"/>
                  <a:buChar char="•"/>
                </a:pPr>
                <a:endParaRPr lang="fr-FR" sz="1600" dirty="0" smtClean="0"/>
              </a:p>
              <a:p>
                <a:pPr>
                  <a:buFont typeface="Arial" panose="020B0604020202020204" pitchFamily="34" charset="0"/>
                  <a:buChar char="•"/>
                </a:pPr>
                <a:endParaRPr lang="fr-FR" sz="1600" dirty="0"/>
              </a:p>
              <a:p>
                <a:pPr>
                  <a:buFont typeface="Arial" panose="020B0604020202020204" pitchFamily="34" charset="0"/>
                  <a:buChar char="•"/>
                </a:pPr>
                <a:endParaRPr lang="fr-FR" sz="1600" dirty="0" smtClean="0"/>
              </a:p>
              <a:p>
                <a:pPr>
                  <a:buFont typeface="Arial" panose="020B0604020202020204" pitchFamily="34" charset="0"/>
                  <a:buChar char="•"/>
                </a:pPr>
                <a:endParaRPr lang="fr-FR" sz="1600" dirty="0"/>
              </a:p>
            </p:txBody>
          </p:sp>
        </mc:Choice>
        <mc:Fallback>
          <p:sp>
            <p:nvSpPr>
              <p:cNvPr id="3" name="Marcador de contenido 2"/>
              <p:cNvSpPr>
                <a:spLocks noGrp="1" noRot="1" noChangeAspect="1" noMove="1" noResize="1" noEditPoints="1" noAdjustHandles="1" noChangeArrowheads="1" noChangeShapeType="1" noTextEdit="1"/>
              </p:cNvSpPr>
              <p:nvPr>
                <p:ph sz="quarter" idx="1"/>
              </p:nvPr>
            </p:nvSpPr>
            <p:spPr>
              <a:xfrm>
                <a:off x="612648" y="1628800"/>
                <a:ext cx="8360706" cy="3168352"/>
              </a:xfrm>
              <a:blipFill rotWithShape="0">
                <a:blip r:embed="rId3"/>
                <a:stretch>
                  <a:fillRect l="-656" t="-962" r="-146"/>
                </a:stretch>
              </a:blipFill>
            </p:spPr>
            <p:txBody>
              <a:bodyPr/>
              <a:lstStyle/>
              <a:p>
                <a:r>
                  <a:rPr lang="es-ES">
                    <a:noFill/>
                  </a:rPr>
                  <a:t> </a:t>
                </a:r>
              </a:p>
            </p:txBody>
          </p:sp>
        </mc:Fallback>
      </mc:AlternateContent>
      <p:pic>
        <p:nvPicPr>
          <p:cNvPr id="8" name="Imagen 7" descr="C:\Users\Salva\Desktop\TFM\fi.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08" y="4666160"/>
            <a:ext cx="3024336" cy="2046973"/>
          </a:xfrm>
          <a:prstGeom prst="rect">
            <a:avLst/>
          </a:prstGeom>
          <a:noFill/>
          <a:ln>
            <a:noFill/>
          </a:ln>
        </p:spPr>
      </p:pic>
      <p:pic>
        <p:nvPicPr>
          <p:cNvPr id="4" name="Imagen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8103" y="4666160"/>
            <a:ext cx="3244003" cy="2191839"/>
          </a:xfrm>
          <a:prstGeom prst="rect">
            <a:avLst/>
          </a:prstGeom>
        </p:spPr>
      </p:pic>
      <p:sp>
        <p:nvSpPr>
          <p:cNvPr id="5" name="Marcador de número de diapositiva 4"/>
          <p:cNvSpPr>
            <a:spLocks noGrp="1"/>
          </p:cNvSpPr>
          <p:nvPr>
            <p:ph type="sldNum" sz="quarter" idx="12"/>
          </p:nvPr>
        </p:nvSpPr>
        <p:spPr/>
        <p:txBody>
          <a:bodyPr>
            <a:normAutofit fontScale="85000" lnSpcReduction="20000"/>
          </a:bodyPr>
          <a:lstStyle/>
          <a:p>
            <a:fld id="{1AD93096-5B34-4342-9326-69289CEAE4C2}" type="slidenum">
              <a:rPr lang="en-US" smtClean="0"/>
              <a:pPr/>
              <a:t>8</a:t>
            </a:fld>
            <a:endParaRPr lang="en-US" dirty="0">
              <a:solidFill>
                <a:srgbClr val="FFFFFF"/>
              </a:solidFill>
            </a:endParaRPr>
          </a:p>
        </p:txBody>
      </p:sp>
    </p:spTree>
    <p:extLst>
      <p:ext uri="{BB962C8B-B14F-4D97-AF65-F5344CB8AC3E}">
        <p14:creationId xmlns:p14="http://schemas.microsoft.com/office/powerpoint/2010/main" val="21308119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ítulo 1"/>
              <p:cNvSpPr>
                <a:spLocks noGrp="1"/>
              </p:cNvSpPr>
              <p:nvPr>
                <p:ph type="title"/>
              </p:nvPr>
            </p:nvSpPr>
            <p:spPr/>
            <p:txBody>
              <a:bodyPr>
                <a:normAutofit/>
              </a:bodyPr>
              <a:lstStyle/>
              <a:p>
                <a:r>
                  <a:rPr lang="fr-FR" sz="3600" dirty="0" smtClean="0"/>
                  <a:t>É</a:t>
                </a:r>
                <a14:m>
                  <m:oMath xmlns:m="http://schemas.openxmlformats.org/officeDocument/2006/math">
                    <m:r>
                      <m:rPr>
                        <m:sty m:val="p"/>
                      </m:rPr>
                      <a:rPr lang="es-ES" sz="3600" b="0" i="0" smtClean="0">
                        <a:latin typeface="Cambria Math" panose="02040503050406030204" pitchFamily="18" charset="0"/>
                      </a:rPr>
                      <m:t>tude</m:t>
                    </m:r>
                    <m:r>
                      <a:rPr lang="es-ES" sz="3600" b="0" i="0" smtClean="0">
                        <a:latin typeface="Cambria Math" panose="02040503050406030204" pitchFamily="18" charset="0"/>
                      </a:rPr>
                      <m:t> </m:t>
                    </m:r>
                    <m:r>
                      <m:rPr>
                        <m:sty m:val="p"/>
                      </m:rPr>
                      <a:rPr lang="es-ES" sz="3600" b="0" i="0" smtClean="0">
                        <a:latin typeface="Cambria Math" panose="02040503050406030204" pitchFamily="18" charset="0"/>
                      </a:rPr>
                      <m:t>de</m:t>
                    </m:r>
                    <m:r>
                      <a:rPr lang="es-ES" sz="3600" b="0" i="0" smtClean="0">
                        <a:latin typeface="Cambria Math" panose="02040503050406030204" pitchFamily="18" charset="0"/>
                      </a:rPr>
                      <m:t> </m:t>
                    </m:r>
                    <m:sSub>
                      <m:sSubPr>
                        <m:ctrlPr>
                          <a:rPr lang="fr-FR" sz="3600" i="1" smtClean="0">
                            <a:latin typeface="Cambria Math" panose="02040503050406030204" pitchFamily="18" charset="0"/>
                          </a:rPr>
                        </m:ctrlPr>
                      </m:sSubPr>
                      <m:e>
                        <m:r>
                          <a:rPr lang="fr-FR" sz="3600" b="0" i="1" smtClean="0">
                            <a:latin typeface="Cambria Math" panose="02040503050406030204" pitchFamily="18" charset="0"/>
                          </a:rPr>
                          <m:t>𝐻</m:t>
                        </m:r>
                      </m:e>
                      <m:sub>
                        <m:r>
                          <a:rPr lang="fr-FR" sz="3600" b="0" i="1" smtClean="0">
                            <a:latin typeface="Cambria Math" panose="02040503050406030204" pitchFamily="18" charset="0"/>
                          </a:rPr>
                          <m:t>1</m:t>
                        </m:r>
                      </m:sub>
                    </m:sSub>
                  </m:oMath>
                </a14:m>
                <a:r>
                  <a:rPr lang="fr-FR" sz="3600" dirty="0" smtClean="0"/>
                  <a:t>et </a:t>
                </a:r>
                <a14:m>
                  <m:oMath xmlns:m="http://schemas.openxmlformats.org/officeDocument/2006/math">
                    <m:sSub>
                      <m:sSubPr>
                        <m:ctrlPr>
                          <a:rPr lang="fr-FR" sz="3600" i="1" smtClean="0">
                            <a:latin typeface="Cambria Math" panose="02040503050406030204" pitchFamily="18" charset="0"/>
                          </a:rPr>
                        </m:ctrlPr>
                      </m:sSubPr>
                      <m:e>
                        <m:r>
                          <a:rPr lang="fr-FR" sz="3600" b="0" i="1" smtClean="0">
                            <a:latin typeface="Cambria Math" panose="02040503050406030204" pitchFamily="18" charset="0"/>
                          </a:rPr>
                          <m:t>𝐴</m:t>
                        </m:r>
                      </m:e>
                      <m:sub>
                        <m:r>
                          <a:rPr lang="fr-FR" sz="3600" b="0" i="1" smtClean="0">
                            <a:latin typeface="Cambria Math" panose="02040503050406030204" pitchFamily="18" charset="0"/>
                          </a:rPr>
                          <m:t>1</m:t>
                        </m:r>
                      </m:sub>
                    </m:sSub>
                  </m:oMath>
                </a14:m>
                <a:r>
                  <a:rPr lang="fr-FR" sz="3600" dirty="0" smtClean="0"/>
                  <a:t>.</a:t>
                </a:r>
                <a:endParaRPr lang="fr-FR" sz="3600" dirty="0"/>
              </a:p>
            </p:txBody>
          </p:sp>
        </mc:Choice>
        <mc:Fallback>
          <p:sp>
            <p:nvSpPr>
              <p:cNvPr id="2" name="Título 1"/>
              <p:cNvSpPr>
                <a:spLocks noGrp="1" noRot="1" noChangeAspect="1" noMove="1" noResize="1" noEditPoints="1" noAdjustHandles="1" noChangeArrowheads="1" noChangeShapeType="1" noTextEdit="1"/>
              </p:cNvSpPr>
              <p:nvPr>
                <p:ph type="title"/>
              </p:nvPr>
            </p:nvSpPr>
            <p:spPr>
              <a:blipFill rotWithShape="0">
                <a:blip r:embed="rId2"/>
                <a:stretch>
                  <a:fillRect l="-2319" b="-5556"/>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graphicFrame>
            <p:nvGraphicFramePr>
              <p:cNvPr id="4" name="Marcador de contenido 3"/>
              <p:cNvGraphicFramePr>
                <a:graphicFrameLocks noGrp="1"/>
              </p:cNvGraphicFramePr>
              <p:nvPr>
                <p:ph sz="quarter" idx="1"/>
                <p:extLst>
                  <p:ext uri="{D42A27DB-BD31-4B8C-83A1-F6EECF244321}">
                    <p14:modId xmlns:p14="http://schemas.microsoft.com/office/powerpoint/2010/main" val="83802831"/>
                  </p:ext>
                </p:extLst>
              </p:nvPr>
            </p:nvGraphicFramePr>
            <p:xfrm>
              <a:off x="592154" y="1341653"/>
              <a:ext cx="6932175" cy="1973669"/>
            </p:xfrm>
            <a:graphic>
              <a:graphicData uri="http://schemas.openxmlformats.org/drawingml/2006/table">
                <a:tbl>
                  <a:tblPr firstRow="1" firstCol="1" bandRow="1">
                    <a:tableStyleId>{5C22544A-7EE6-4342-B048-85BDC9FD1C3A}</a:tableStyleId>
                  </a:tblPr>
                  <a:tblGrid>
                    <a:gridCol w="1810427"/>
                    <a:gridCol w="3122784"/>
                    <a:gridCol w="1854316"/>
                    <a:gridCol w="144648"/>
                  </a:tblGrid>
                  <a:tr h="313878">
                    <a:tc gridSpan="2">
                      <a:txBody>
                        <a:bodyPr/>
                        <a:lstStyle/>
                        <a:p>
                          <a:pPr algn="just">
                            <a:spcBef>
                              <a:spcPts val="200"/>
                            </a:spcBef>
                            <a:spcAft>
                              <a:spcPts val="0"/>
                            </a:spcAft>
                          </a:pPr>
                          <a:r>
                            <a:rPr lang="fr-FR" sz="1200" dirty="0">
                              <a:effectLst/>
                            </a:rPr>
                            <a:t>Signature/Rates</a:t>
                          </a:r>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hMerge="1">
                      <a:txBody>
                        <a:bodyPr/>
                        <a:lstStyle/>
                        <a:p>
                          <a:endParaRPr lang="es-ES"/>
                        </a:p>
                      </a:txBody>
                      <a:tcPr/>
                    </a:tc>
                    <a:tc>
                      <a:txBody>
                        <a:bodyPr/>
                        <a:lstStyle/>
                        <a:p>
                          <a:pPr algn="r">
                            <a:spcBef>
                              <a:spcPts val="200"/>
                            </a:spcBef>
                            <a:spcAft>
                              <a:spcPts val="0"/>
                            </a:spcAft>
                          </a:pPr>
                          <a14:m>
                            <m:oMathPara xmlns:m="http://schemas.openxmlformats.org/officeDocument/2006/math">
                              <m:oMathParaPr>
                                <m:jc m:val="centerGroup"/>
                              </m:oMathParaPr>
                              <m:oMath xmlns:m="http://schemas.openxmlformats.org/officeDocument/2006/math">
                                <m:r>
                                  <m:rPr>
                                    <m:sty m:val="p"/>
                                  </m:rPr>
                                  <a:rPr lang="fr-FR" sz="1200" smtClean="0">
                                    <a:effectLst/>
                                    <a:latin typeface="Cambria Math" panose="02040503050406030204" pitchFamily="18" charset="0"/>
                                  </a:rPr>
                                  <m:t>Cross</m:t>
                                </m:r>
                                <m:r>
                                  <a:rPr lang="fr-FR" sz="1200" smtClean="0">
                                    <a:effectLst/>
                                    <a:latin typeface="Cambria Math" panose="02040503050406030204" pitchFamily="18" charset="0"/>
                                  </a:rPr>
                                  <m:t> </m:t>
                                </m:r>
                                <m:r>
                                  <m:rPr>
                                    <m:sty m:val="p"/>
                                  </m:rPr>
                                  <a:rPr lang="fr-FR" sz="1200" smtClean="0">
                                    <a:effectLst/>
                                    <a:latin typeface="Cambria Math" panose="02040503050406030204" pitchFamily="18" charset="0"/>
                                  </a:rPr>
                                  <m:t>section</m:t>
                                </m:r>
                                <m:r>
                                  <a:rPr lang="fr-FR" sz="1200" smtClean="0">
                                    <a:effectLst/>
                                    <a:latin typeface="Cambria Math" panose="02040503050406030204" pitchFamily="18" charset="0"/>
                                  </a:rPr>
                                  <m:t>×</m:t>
                                </m:r>
                                <m:r>
                                  <m:rPr>
                                    <m:sty m:val="p"/>
                                  </m:rPr>
                                  <a:rPr lang="fr-FR" sz="1200" smtClean="0">
                                    <a:effectLst/>
                                    <a:latin typeface="Cambria Math" panose="02040503050406030204" pitchFamily="18" charset="0"/>
                                  </a:rPr>
                                  <m:t>Rapport</m:t>
                                </m:r>
                                <m:r>
                                  <a:rPr lang="fr-FR" sz="1200" smtClean="0">
                                    <a:effectLst/>
                                    <a:latin typeface="Cambria Math" panose="02040503050406030204" pitchFamily="18" charset="0"/>
                                  </a:rPr>
                                  <m:t> </m:t>
                                </m:r>
                                <m:sSup>
                                  <m:sSupPr>
                                    <m:ctrlPr>
                                      <a:rPr lang="es-ES" sz="1200" b="1" i="1" smtClean="0">
                                        <a:effectLst/>
                                        <a:latin typeface="Cambria Math" panose="02040503050406030204" pitchFamily="18" charset="0"/>
                                      </a:rPr>
                                    </m:ctrlPr>
                                  </m:sSupPr>
                                  <m:e>
                                    <m:r>
                                      <a:rPr lang="es-ES" sz="1200" b="1" i="0" smtClean="0">
                                        <a:effectLst/>
                                        <a:latin typeface="Cambria Math" panose="02040503050406030204" pitchFamily="18" charset="0"/>
                                      </a:rPr>
                                      <m:t>𝐝</m:t>
                                    </m:r>
                                  </m:e>
                                  <m:sup>
                                    <m:r>
                                      <a:rPr lang="es-ES" sz="1200" b="1" i="0" smtClean="0">
                                        <a:effectLst/>
                                        <a:latin typeface="Cambria Math" panose="02040503050406030204" pitchFamily="18" charset="0"/>
                                      </a:rPr>
                                      <m:t>′</m:t>
                                    </m:r>
                                  </m:sup>
                                </m:sSup>
                                <m:r>
                                  <a:rPr lang="es-ES" sz="1200" b="1" i="0" smtClean="0">
                                    <a:effectLst/>
                                    <a:latin typeface="Cambria Math" panose="02040503050406030204" pitchFamily="18" charset="0"/>
                                  </a:rPr>
                                  <m:t>𝐞𝐦</m:t>
                                </m:r>
                                <m:r>
                                  <m:rPr>
                                    <m:sty m:val="p"/>
                                  </m:rPr>
                                  <a:rPr lang="fr-FR" sz="1200">
                                    <a:effectLst/>
                                    <a:latin typeface="Cambria Math" panose="02040503050406030204" pitchFamily="18" charset="0"/>
                                  </a:rPr>
                                  <m:t>branchement</m:t>
                                </m:r>
                              </m:oMath>
                            </m:oMathPara>
                          </a14:m>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s-ES" sz="1100">
                              <a:effectLst/>
                            </a:rPr>
                            <a:t> </a:t>
                          </a:r>
                          <a:endParaRPr lang="es-ES" sz="1100">
                            <a:effectLst/>
                            <a:latin typeface="LM Roman 10" panose="00000500000000000000" pitchFamily="50" charset="0"/>
                            <a:ea typeface="Cambria" panose="02040503050406030204" pitchFamily="18" charset="0"/>
                            <a:cs typeface="Times New Roman" panose="02020603050405020304" pitchFamily="18" charset="0"/>
                          </a:endParaRPr>
                        </a:p>
                      </a:txBody>
                      <a:tcPr marL="0" marR="0" marT="0" marB="0" anchor="ctr"/>
                    </a:tc>
                  </a:tr>
                  <a:tr h="238137">
                    <a:tc rowSpan="2">
                      <a:txBody>
                        <a:bodyPr/>
                        <a:lstStyle/>
                        <a:p>
                          <a:pPr algn="just">
                            <a:spcBef>
                              <a:spcPts val="200"/>
                            </a:spcBef>
                            <a:spcAft>
                              <a:spcPts val="600"/>
                            </a:spcAft>
                          </a:pPr>
                          <a14:m>
                            <m:oMathPara xmlns:m="http://schemas.openxmlformats.org/officeDocument/2006/math">
                              <m:oMathParaPr>
                                <m:jc m:val="left"/>
                              </m:oMathParaPr>
                              <m:oMath xmlns:m="http://schemas.openxmlformats.org/officeDocument/2006/math">
                                <m:sSub>
                                  <m:sSubPr>
                                    <m:ctrlPr>
                                      <a:rPr lang="es-ES" sz="1200" i="1">
                                        <a:effectLst/>
                                        <a:latin typeface="Cambria Math" panose="02040503050406030204" pitchFamily="18" charset="0"/>
                                      </a:rPr>
                                    </m:ctrlPr>
                                  </m:sSubPr>
                                  <m:e>
                                    <m:r>
                                      <a:rPr lang="fr-FR" sz="1200">
                                        <a:effectLst/>
                                        <a:latin typeface="Cambria Math" panose="02040503050406030204" pitchFamily="18" charset="0"/>
                                      </a:rPr>
                                      <m:t>𝐻</m:t>
                                    </m:r>
                                  </m:e>
                                  <m:sub>
                                    <m:r>
                                      <a:rPr lang="fr-FR" sz="1200">
                                        <a:effectLst/>
                                        <a:latin typeface="Cambria Math" panose="02040503050406030204" pitchFamily="18" charset="0"/>
                                      </a:rPr>
                                      <m:t>1</m:t>
                                    </m:r>
                                  </m:sub>
                                </m:sSub>
                                <m:r>
                                  <a:rPr lang="fr-FR" sz="1200">
                                    <a:effectLst/>
                                    <a:latin typeface="Cambria Math" panose="02040503050406030204" pitchFamily="18" charset="0"/>
                                  </a:rPr>
                                  <m:t>        </m:t>
                                </m:r>
                                <m:r>
                                  <a:rPr lang="fr-FR" sz="1200">
                                    <a:effectLst/>
                                    <a:latin typeface="Cambria Math" panose="02040503050406030204" pitchFamily="18" charset="0"/>
                                  </a:rPr>
                                  <m:t>𝑀</m:t>
                                </m:r>
                                <m:r>
                                  <a:rPr lang="fr-FR" sz="1200">
                                    <a:effectLst/>
                                    <a:latin typeface="Cambria Math" panose="02040503050406030204" pitchFamily="18" charset="0"/>
                                  </a:rPr>
                                  <m:t>=95.6 </m:t>
                                </m:r>
                                <m:r>
                                  <a:rPr lang="fr-FR" sz="1200">
                                    <a:effectLst/>
                                    <a:latin typeface="Cambria Math" panose="02040503050406030204" pitchFamily="18" charset="0"/>
                                  </a:rPr>
                                  <m:t>𝐺𝑒𝑉</m:t>
                                </m:r>
                                <m:r>
                                  <a:rPr lang="fr-FR" sz="1200">
                                    <a:effectLst/>
                                    <a:latin typeface="Cambria Math" panose="02040503050406030204" pitchFamily="18" charset="0"/>
                                  </a:rPr>
                                  <m:t>    </m:t>
                                </m:r>
                              </m:oMath>
                            </m:oMathPara>
                          </a14:m>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lnB w="12700" cap="flat" cmpd="sng" algn="ctr">
                          <a:noFill/>
                          <a:prstDash val="solid"/>
                          <a:round/>
                          <a:headEnd type="none" w="med" len="med"/>
                          <a:tailEnd type="none" w="med" len="med"/>
                        </a:lnB>
                      </a:tcPr>
                    </a:tc>
                    <a:tc>
                      <a:txBody>
                        <a:bodyPr/>
                        <a:lstStyle/>
                        <a:p>
                          <a:pPr algn="just">
                            <a:spcBef>
                              <a:spcPts val="200"/>
                            </a:spcBef>
                            <a:spcAft>
                              <a:spcPts val="600"/>
                            </a:spcAft>
                          </a:pPr>
                          <a14:m>
                            <m:oMathPara xmlns:m="http://schemas.openxmlformats.org/officeDocument/2006/math">
                              <m:oMathParaPr>
                                <m:jc m:val="centerGroup"/>
                              </m:oMathParaPr>
                              <m:oMath xmlns:m="http://schemas.openxmlformats.org/officeDocument/2006/math">
                                <m:r>
                                  <a:rPr lang="fr-FR" sz="1200">
                                    <a:effectLst/>
                                    <a:latin typeface="Cambria Math" panose="02040503050406030204" pitchFamily="18" charset="0"/>
                                  </a:rPr>
                                  <m:t>𝑔𝑔</m:t>
                                </m:r>
                                <m:r>
                                  <a:rPr lang="fr-FR" sz="1200">
                                    <a:effectLst/>
                                    <a:latin typeface="Cambria Math" panose="02040503050406030204" pitchFamily="18" charset="0"/>
                                  </a:rPr>
                                  <m:t>→</m:t>
                                </m:r>
                                <m:sSub>
                                  <m:sSubPr>
                                    <m:ctrlPr>
                                      <a:rPr lang="es-ES" sz="1200" i="1">
                                        <a:effectLst/>
                                        <a:latin typeface="Cambria Math" panose="02040503050406030204" pitchFamily="18" charset="0"/>
                                      </a:rPr>
                                    </m:ctrlPr>
                                  </m:sSubPr>
                                  <m:e>
                                    <m:r>
                                      <a:rPr lang="fr-FR" sz="1200">
                                        <a:effectLst/>
                                        <a:latin typeface="Cambria Math" panose="02040503050406030204" pitchFamily="18" charset="0"/>
                                      </a:rPr>
                                      <m:t>𝐻</m:t>
                                    </m:r>
                                  </m:e>
                                  <m:sub>
                                    <m:r>
                                      <a:rPr lang="fr-FR" sz="1200">
                                        <a:effectLst/>
                                        <a:latin typeface="Cambria Math" panose="02040503050406030204" pitchFamily="18" charset="0"/>
                                      </a:rPr>
                                      <m:t>1</m:t>
                                    </m:r>
                                  </m:sub>
                                </m:sSub>
                              </m:oMath>
                            </m:oMathPara>
                          </a14:m>
                          <a:endParaRPr lang="es-ES" sz="12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gridSpan="2">
                      <a:txBody>
                        <a:bodyPr/>
                        <a:lstStyle/>
                        <a:p>
                          <a:pPr algn="ctr">
                            <a:spcBef>
                              <a:spcPts val="200"/>
                            </a:spcBef>
                            <a:spcAft>
                              <a:spcPts val="600"/>
                            </a:spcAft>
                          </a:pPr>
                          <a:r>
                            <a:rPr lang="fr-FR" sz="1200" dirty="0">
                              <a:effectLst/>
                            </a:rPr>
                            <a:t>3.337 </a:t>
                          </a:r>
                          <a:r>
                            <a:rPr lang="fr-FR" sz="1200" dirty="0" err="1">
                              <a:effectLst/>
                            </a:rPr>
                            <a:t>pb</a:t>
                          </a:r>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hMerge="1">
                      <a:txBody>
                        <a:bodyPr/>
                        <a:lstStyle/>
                        <a:p>
                          <a:endParaRPr lang="es-ES"/>
                        </a:p>
                      </a:txBody>
                      <a:tcPr/>
                    </a:tc>
                  </a:tr>
                  <a:tr h="241576">
                    <a:tc vMerge="1">
                      <a:txBody>
                        <a:bodyPr/>
                        <a:lstStyle/>
                        <a:p>
                          <a:endParaRPr lang="es-ES"/>
                        </a:p>
                      </a:txBody>
                      <a:tcPr/>
                    </a:tc>
                    <a:tc>
                      <a:txBody>
                        <a:bodyPr/>
                        <a:lstStyle/>
                        <a:p>
                          <a:pPr algn="just">
                            <a:spcBef>
                              <a:spcPts val="200"/>
                            </a:spcBef>
                            <a:spcAft>
                              <a:spcPts val="600"/>
                            </a:spcAft>
                          </a:pPr>
                          <a14:m>
                            <m:oMathPara xmlns:m="http://schemas.openxmlformats.org/officeDocument/2006/math">
                              <m:oMathParaPr>
                                <m:jc m:val="centerGroup"/>
                              </m:oMathParaPr>
                              <m:oMath xmlns:m="http://schemas.openxmlformats.org/officeDocument/2006/math">
                                <m:r>
                                  <a:rPr lang="fr-FR" sz="1200">
                                    <a:effectLst/>
                                    <a:latin typeface="Cambria Math" panose="02040503050406030204" pitchFamily="18" charset="0"/>
                                  </a:rPr>
                                  <m:t>𝑔𝑔</m:t>
                                </m:r>
                                <m:r>
                                  <a:rPr lang="fr-FR" sz="1200">
                                    <a:effectLst/>
                                    <a:latin typeface="Cambria Math" panose="02040503050406030204" pitchFamily="18" charset="0"/>
                                  </a:rPr>
                                  <m:t>→</m:t>
                                </m:r>
                                <m:sSub>
                                  <m:sSubPr>
                                    <m:ctrlPr>
                                      <a:rPr lang="es-ES" sz="1200" i="1">
                                        <a:effectLst/>
                                        <a:latin typeface="Cambria Math" panose="02040503050406030204" pitchFamily="18" charset="0"/>
                                      </a:rPr>
                                    </m:ctrlPr>
                                  </m:sSubPr>
                                  <m:e>
                                    <m:r>
                                      <a:rPr lang="fr-FR" sz="1200">
                                        <a:effectLst/>
                                        <a:latin typeface="Cambria Math" panose="02040503050406030204" pitchFamily="18" charset="0"/>
                                      </a:rPr>
                                      <m:t>𝐻</m:t>
                                    </m:r>
                                  </m:e>
                                  <m:sub>
                                    <m:r>
                                      <a:rPr lang="fr-FR" sz="1200">
                                        <a:effectLst/>
                                        <a:latin typeface="Cambria Math" panose="02040503050406030204" pitchFamily="18" charset="0"/>
                                      </a:rPr>
                                      <m:t>1</m:t>
                                    </m:r>
                                  </m:sub>
                                </m:sSub>
                                <m:r>
                                  <a:rPr lang="fr-FR" sz="1200">
                                    <a:effectLst/>
                                    <a:latin typeface="Cambria Math" panose="02040503050406030204" pitchFamily="18" charset="0"/>
                                  </a:rPr>
                                  <m:t>→</m:t>
                                </m:r>
                                <m:r>
                                  <a:rPr lang="fr-FR" sz="1200">
                                    <a:effectLst/>
                                    <a:latin typeface="Cambria Math" panose="02040503050406030204" pitchFamily="18" charset="0"/>
                                  </a:rPr>
                                  <m:t>𝑏</m:t>
                                </m:r>
                                <m:acc>
                                  <m:accPr>
                                    <m:chr m:val="̅"/>
                                    <m:ctrlPr>
                                      <a:rPr lang="es-ES" sz="1200" i="1">
                                        <a:effectLst/>
                                        <a:latin typeface="Cambria Math" panose="02040503050406030204" pitchFamily="18" charset="0"/>
                                      </a:rPr>
                                    </m:ctrlPr>
                                  </m:accPr>
                                  <m:e>
                                    <m:r>
                                      <a:rPr lang="fr-FR" sz="1200">
                                        <a:effectLst/>
                                        <a:latin typeface="Cambria Math" panose="02040503050406030204" pitchFamily="18" charset="0"/>
                                      </a:rPr>
                                      <m:t>𝑏</m:t>
                                    </m:r>
                                  </m:e>
                                </m:acc>
                              </m:oMath>
                            </m:oMathPara>
                          </a14:m>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gridSpan="2">
                      <a:txBody>
                        <a:bodyPr/>
                        <a:lstStyle/>
                        <a:p>
                          <a:pPr algn="ctr">
                            <a:spcBef>
                              <a:spcPts val="200"/>
                            </a:spcBef>
                            <a:spcAft>
                              <a:spcPts val="600"/>
                            </a:spcAft>
                          </a:pPr>
                          <a:r>
                            <a:rPr lang="fr-FR" sz="1200">
                              <a:effectLst/>
                            </a:rPr>
                            <a:t>2.477 pb</a:t>
                          </a:r>
                          <a:endParaRPr lang="es-ES" sz="12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hMerge="1">
                      <a:txBody>
                        <a:bodyPr/>
                        <a:lstStyle/>
                        <a:p>
                          <a:endParaRPr lang="es-ES"/>
                        </a:p>
                      </a:txBody>
                      <a:tcPr/>
                    </a:tc>
                  </a:tr>
                  <a:tr h="238137">
                    <a:tc>
                      <a:txBody>
                        <a:bodyPr/>
                        <a:lstStyle/>
                        <a:p>
                          <a:pPr algn="just">
                            <a:spcBef>
                              <a:spcPts val="200"/>
                            </a:spcBef>
                            <a:spcAft>
                              <a:spcPts val="600"/>
                            </a:spcAft>
                          </a:pPr>
                          <a:r>
                            <a:rPr lang="fr-FR" sz="1200" dirty="0">
                              <a:effectLst/>
                            </a:rPr>
                            <a:t> </a:t>
                          </a:r>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tcPr>
                    </a:tc>
                    <a:tc>
                      <a:txBody>
                        <a:bodyPr/>
                        <a:lstStyle/>
                        <a:p>
                          <a:pPr algn="just">
                            <a:spcBef>
                              <a:spcPts val="200"/>
                            </a:spcBef>
                            <a:spcAft>
                              <a:spcPts val="600"/>
                            </a:spcAft>
                          </a:pPr>
                          <a14:m>
                            <m:oMathPara xmlns:m="http://schemas.openxmlformats.org/officeDocument/2006/math">
                              <m:oMathParaPr>
                                <m:jc m:val="centerGroup"/>
                              </m:oMathParaPr>
                              <m:oMath xmlns:m="http://schemas.openxmlformats.org/officeDocument/2006/math">
                                <m:r>
                                  <a:rPr lang="fr-FR" sz="1200">
                                    <a:effectLst/>
                                    <a:latin typeface="Cambria Math" panose="02040503050406030204" pitchFamily="18" charset="0"/>
                                  </a:rPr>
                                  <m:t>𝑔𝑔</m:t>
                                </m:r>
                                <m:r>
                                  <a:rPr lang="fr-FR" sz="1200">
                                    <a:effectLst/>
                                    <a:latin typeface="Cambria Math" panose="02040503050406030204" pitchFamily="18" charset="0"/>
                                  </a:rPr>
                                  <m:t>→</m:t>
                                </m:r>
                                <m:sSub>
                                  <m:sSubPr>
                                    <m:ctrlPr>
                                      <a:rPr lang="es-ES" sz="1200" i="1">
                                        <a:effectLst/>
                                        <a:latin typeface="Cambria Math" panose="02040503050406030204" pitchFamily="18" charset="0"/>
                                      </a:rPr>
                                    </m:ctrlPr>
                                  </m:sSubPr>
                                  <m:e>
                                    <m:r>
                                      <a:rPr lang="fr-FR" sz="1200">
                                        <a:effectLst/>
                                        <a:latin typeface="Cambria Math" panose="02040503050406030204" pitchFamily="18" charset="0"/>
                                      </a:rPr>
                                      <m:t>𝐻</m:t>
                                    </m:r>
                                  </m:e>
                                  <m:sub>
                                    <m:r>
                                      <a:rPr lang="fr-FR" sz="1200">
                                        <a:effectLst/>
                                        <a:latin typeface="Cambria Math" panose="02040503050406030204" pitchFamily="18" charset="0"/>
                                      </a:rPr>
                                      <m:t>1</m:t>
                                    </m:r>
                                  </m:sub>
                                </m:sSub>
                                <m:r>
                                  <a:rPr lang="fr-FR" sz="1200">
                                    <a:effectLst/>
                                    <a:latin typeface="Cambria Math" panose="02040503050406030204" pitchFamily="18" charset="0"/>
                                  </a:rPr>
                                  <m:t>→</m:t>
                                </m:r>
                                <m:r>
                                  <a:rPr lang="fr-FR" sz="1200">
                                    <a:effectLst/>
                                    <a:latin typeface="Cambria Math" panose="02040503050406030204" pitchFamily="18" charset="0"/>
                                  </a:rPr>
                                  <m:t>𝜏</m:t>
                                </m:r>
                                <m:acc>
                                  <m:accPr>
                                    <m:chr m:val="̅"/>
                                    <m:ctrlPr>
                                      <a:rPr lang="es-ES" sz="1200" i="1">
                                        <a:effectLst/>
                                        <a:latin typeface="Cambria Math" panose="02040503050406030204" pitchFamily="18" charset="0"/>
                                      </a:rPr>
                                    </m:ctrlPr>
                                  </m:accPr>
                                  <m:e>
                                    <m:r>
                                      <a:rPr lang="fr-FR" sz="1200">
                                        <a:effectLst/>
                                        <a:latin typeface="Cambria Math" panose="02040503050406030204" pitchFamily="18" charset="0"/>
                                      </a:rPr>
                                      <m:t>𝜏</m:t>
                                    </m:r>
                                  </m:e>
                                </m:acc>
                              </m:oMath>
                            </m:oMathPara>
                          </a14:m>
                          <a:endParaRPr lang="es-ES" sz="12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gridSpan="2">
                      <a:txBody>
                        <a:bodyPr/>
                        <a:lstStyle/>
                        <a:p>
                          <a:pPr algn="ctr">
                            <a:spcBef>
                              <a:spcPts val="200"/>
                            </a:spcBef>
                            <a:spcAft>
                              <a:spcPts val="600"/>
                            </a:spcAft>
                          </a:pPr>
                          <a:r>
                            <a:rPr lang="fr-FR" sz="1200" dirty="0">
                              <a:effectLst/>
                            </a:rPr>
                            <a:t>0.255 </a:t>
                          </a:r>
                          <a:r>
                            <a:rPr lang="fr-FR" sz="1200" dirty="0" err="1">
                              <a:effectLst/>
                            </a:rPr>
                            <a:t>pb</a:t>
                          </a:r>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hMerge="1">
                      <a:txBody>
                        <a:bodyPr/>
                        <a:lstStyle/>
                        <a:p>
                          <a:endParaRPr lang="es-ES"/>
                        </a:p>
                      </a:txBody>
                      <a:tcPr/>
                    </a:tc>
                  </a:tr>
                  <a:tr h="308572">
                    <a:tc>
                      <a:txBody>
                        <a:bodyPr/>
                        <a:lstStyle/>
                        <a:p>
                          <a:pPr algn="just">
                            <a:spcBef>
                              <a:spcPts val="200"/>
                            </a:spcBef>
                            <a:spcAft>
                              <a:spcPts val="600"/>
                            </a:spcAft>
                          </a:pPr>
                          <a14:m>
                            <m:oMathPara xmlns:m="http://schemas.openxmlformats.org/officeDocument/2006/math">
                              <m:oMathParaPr>
                                <m:jc m:val="centerGroup"/>
                              </m:oMathParaPr>
                              <m:oMath xmlns:m="http://schemas.openxmlformats.org/officeDocument/2006/math">
                                <m:sSub>
                                  <m:sSubPr>
                                    <m:ctrlPr>
                                      <a:rPr lang="es-ES" sz="1200" i="1" smtClean="0">
                                        <a:effectLst/>
                                        <a:latin typeface="Cambria Math" panose="02040503050406030204" pitchFamily="18" charset="0"/>
                                      </a:rPr>
                                    </m:ctrlPr>
                                  </m:sSubPr>
                                  <m:e>
                                    <m:r>
                                      <a:rPr lang="fr-FR" sz="1200">
                                        <a:effectLst/>
                                        <a:latin typeface="Cambria Math" panose="02040503050406030204" pitchFamily="18" charset="0"/>
                                      </a:rPr>
                                      <m:t>𝐴</m:t>
                                    </m:r>
                                  </m:e>
                                  <m:sub>
                                    <m:r>
                                      <a:rPr lang="fr-FR" sz="1200">
                                        <a:effectLst/>
                                        <a:latin typeface="Cambria Math" panose="02040503050406030204" pitchFamily="18" charset="0"/>
                                      </a:rPr>
                                      <m:t>1</m:t>
                                    </m:r>
                                  </m:sub>
                                </m:sSub>
                                <m:r>
                                  <a:rPr lang="es-ES" sz="1200" b="1" i="0">
                                    <a:effectLst/>
                                    <a:latin typeface="Cambria Math" panose="02040503050406030204" pitchFamily="18" charset="0"/>
                                  </a:rPr>
                                  <m:t>     </m:t>
                                </m:r>
                                <m:r>
                                  <a:rPr lang="fr-FR" sz="1200">
                                    <a:effectLst/>
                                    <a:latin typeface="Cambria Math" panose="02040503050406030204" pitchFamily="18" charset="0"/>
                                  </a:rPr>
                                  <m:t> </m:t>
                                </m:r>
                                <m:r>
                                  <a:rPr lang="fr-FR" sz="1200">
                                    <a:effectLst/>
                                    <a:latin typeface="Cambria Math" panose="02040503050406030204" pitchFamily="18" charset="0"/>
                                  </a:rPr>
                                  <m:t>𝑀</m:t>
                                </m:r>
                                <m:r>
                                  <a:rPr lang="fr-FR" sz="1200">
                                    <a:effectLst/>
                                    <a:latin typeface="Cambria Math" panose="02040503050406030204" pitchFamily="18" charset="0"/>
                                  </a:rPr>
                                  <m:t>=108 </m:t>
                                </m:r>
                                <m:r>
                                  <a:rPr lang="fr-FR" sz="1200">
                                    <a:effectLst/>
                                    <a:latin typeface="Cambria Math" panose="02040503050406030204" pitchFamily="18" charset="0"/>
                                  </a:rPr>
                                  <m:t>𝐺𝑒𝑉</m:t>
                                </m:r>
                                <m:r>
                                  <a:rPr lang="fr-FR" sz="1200">
                                    <a:effectLst/>
                                    <a:latin typeface="Cambria Math" panose="02040503050406030204" pitchFamily="18" charset="0"/>
                                  </a:rPr>
                                  <m:t>       </m:t>
                                </m:r>
                              </m:oMath>
                            </m:oMathPara>
                          </a14:m>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lnB w="12700" cap="flat" cmpd="sng" algn="ctr">
                          <a:noFill/>
                          <a:prstDash val="solid"/>
                          <a:round/>
                          <a:headEnd type="none" w="med" len="med"/>
                          <a:tailEnd type="none" w="med" len="med"/>
                        </a:lnB>
                      </a:tcPr>
                    </a:tc>
                    <a:tc>
                      <a:txBody>
                        <a:bodyPr/>
                        <a:lstStyle/>
                        <a:p>
                          <a:pPr algn="just">
                            <a:spcBef>
                              <a:spcPts val="200"/>
                            </a:spcBef>
                            <a:spcAft>
                              <a:spcPts val="600"/>
                            </a:spcAft>
                          </a:pPr>
                          <a14:m>
                            <m:oMathPara xmlns:m="http://schemas.openxmlformats.org/officeDocument/2006/math">
                              <m:oMathParaPr>
                                <m:jc m:val="centerGroup"/>
                              </m:oMathParaPr>
                              <m:oMath xmlns:m="http://schemas.openxmlformats.org/officeDocument/2006/math">
                                <m:r>
                                  <a:rPr lang="fr-FR" sz="1200">
                                    <a:effectLst/>
                                    <a:latin typeface="Cambria Math" panose="02040503050406030204" pitchFamily="18" charset="0"/>
                                  </a:rPr>
                                  <m:t>𝑔𝑔</m:t>
                                </m:r>
                                <m:r>
                                  <a:rPr lang="fr-FR" sz="1200">
                                    <a:effectLst/>
                                    <a:latin typeface="Cambria Math" panose="02040503050406030204" pitchFamily="18" charset="0"/>
                                  </a:rPr>
                                  <m:t>→</m:t>
                                </m:r>
                                <m:sSub>
                                  <m:sSubPr>
                                    <m:ctrlPr>
                                      <a:rPr lang="es-ES" sz="1200" i="1">
                                        <a:effectLst/>
                                        <a:latin typeface="Cambria Math" panose="02040503050406030204" pitchFamily="18" charset="0"/>
                                      </a:rPr>
                                    </m:ctrlPr>
                                  </m:sSubPr>
                                  <m:e>
                                    <m:r>
                                      <a:rPr lang="fr-FR" sz="1200">
                                        <a:effectLst/>
                                        <a:latin typeface="Cambria Math" panose="02040503050406030204" pitchFamily="18" charset="0"/>
                                      </a:rPr>
                                      <m:t>𝐴</m:t>
                                    </m:r>
                                  </m:e>
                                  <m:sub>
                                    <m:r>
                                      <a:rPr lang="fr-FR" sz="1200">
                                        <a:effectLst/>
                                        <a:latin typeface="Cambria Math" panose="02040503050406030204" pitchFamily="18" charset="0"/>
                                      </a:rPr>
                                      <m:t>1</m:t>
                                    </m:r>
                                  </m:sub>
                                </m:sSub>
                              </m:oMath>
                            </m:oMathPara>
                          </a14:m>
                          <a:endParaRPr lang="es-ES" sz="12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gridSpan="2">
                      <a:txBody>
                        <a:bodyPr/>
                        <a:lstStyle/>
                        <a:p>
                          <a:pPr algn="ctr">
                            <a:spcBef>
                              <a:spcPts val="200"/>
                            </a:spcBef>
                            <a:spcAft>
                              <a:spcPts val="600"/>
                            </a:spcAft>
                          </a:pPr>
                          <a:r>
                            <a:rPr lang="fr-FR" sz="1200">
                              <a:effectLst/>
                            </a:rPr>
                            <a:t>2.407 pb</a:t>
                          </a:r>
                          <a:endParaRPr lang="es-ES" sz="12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hMerge="1">
                      <a:txBody>
                        <a:bodyPr/>
                        <a:lstStyle/>
                        <a:p>
                          <a:endParaRPr lang="es-ES"/>
                        </a:p>
                      </a:txBody>
                      <a:tcPr/>
                    </a:tc>
                  </a:tr>
                  <a:tr h="241576">
                    <a:tc>
                      <a:txBody>
                        <a:bodyPr/>
                        <a:lstStyle/>
                        <a:p>
                          <a:pPr algn="just">
                            <a:spcBef>
                              <a:spcPts val="200"/>
                            </a:spcBef>
                            <a:spcAft>
                              <a:spcPts val="600"/>
                            </a:spcAft>
                          </a:pPr>
                          <a:r>
                            <a:rPr lang="fr-FR" sz="1200" dirty="0">
                              <a:effectLst/>
                            </a:rPr>
                            <a:t> </a:t>
                          </a:r>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spcBef>
                              <a:spcPts val="200"/>
                            </a:spcBef>
                            <a:spcAft>
                              <a:spcPts val="600"/>
                            </a:spcAft>
                          </a:pPr>
                          <a14:m>
                            <m:oMathPara xmlns:m="http://schemas.openxmlformats.org/officeDocument/2006/math">
                              <m:oMathParaPr>
                                <m:jc m:val="centerGroup"/>
                              </m:oMathParaPr>
                              <m:oMath xmlns:m="http://schemas.openxmlformats.org/officeDocument/2006/math">
                                <m:r>
                                  <a:rPr lang="fr-FR" sz="1200">
                                    <a:effectLst/>
                                    <a:latin typeface="Cambria Math" panose="02040503050406030204" pitchFamily="18" charset="0"/>
                                  </a:rPr>
                                  <m:t>𝑔𝑔</m:t>
                                </m:r>
                                <m:r>
                                  <a:rPr lang="fr-FR" sz="1200">
                                    <a:effectLst/>
                                    <a:latin typeface="Cambria Math" panose="02040503050406030204" pitchFamily="18" charset="0"/>
                                  </a:rPr>
                                  <m:t>→</m:t>
                                </m:r>
                                <m:sSub>
                                  <m:sSubPr>
                                    <m:ctrlPr>
                                      <a:rPr lang="es-ES" sz="1200" i="1">
                                        <a:effectLst/>
                                        <a:latin typeface="Cambria Math" panose="02040503050406030204" pitchFamily="18" charset="0"/>
                                      </a:rPr>
                                    </m:ctrlPr>
                                  </m:sSubPr>
                                  <m:e>
                                    <m:r>
                                      <a:rPr lang="fr-FR" sz="1200">
                                        <a:effectLst/>
                                        <a:latin typeface="Cambria Math" panose="02040503050406030204" pitchFamily="18" charset="0"/>
                                      </a:rPr>
                                      <m:t>𝐴</m:t>
                                    </m:r>
                                  </m:e>
                                  <m:sub>
                                    <m:r>
                                      <a:rPr lang="fr-FR" sz="1200">
                                        <a:effectLst/>
                                        <a:latin typeface="Cambria Math" panose="02040503050406030204" pitchFamily="18" charset="0"/>
                                      </a:rPr>
                                      <m:t>1</m:t>
                                    </m:r>
                                  </m:sub>
                                </m:sSub>
                                <m:r>
                                  <a:rPr lang="fr-FR" sz="1200">
                                    <a:effectLst/>
                                    <a:latin typeface="Cambria Math" panose="02040503050406030204" pitchFamily="18" charset="0"/>
                                  </a:rPr>
                                  <m:t>→</m:t>
                                </m:r>
                                <m:r>
                                  <a:rPr lang="fr-FR" sz="1200">
                                    <a:effectLst/>
                                    <a:latin typeface="Cambria Math" panose="02040503050406030204" pitchFamily="18" charset="0"/>
                                  </a:rPr>
                                  <m:t>𝑏</m:t>
                                </m:r>
                                <m:acc>
                                  <m:accPr>
                                    <m:chr m:val="̅"/>
                                    <m:ctrlPr>
                                      <a:rPr lang="es-ES" sz="1200" i="1">
                                        <a:effectLst/>
                                        <a:latin typeface="Cambria Math" panose="02040503050406030204" pitchFamily="18" charset="0"/>
                                      </a:rPr>
                                    </m:ctrlPr>
                                  </m:accPr>
                                  <m:e>
                                    <m:r>
                                      <a:rPr lang="fr-FR" sz="1200">
                                        <a:effectLst/>
                                        <a:latin typeface="Cambria Math" panose="02040503050406030204" pitchFamily="18" charset="0"/>
                                      </a:rPr>
                                      <m:t>𝑏</m:t>
                                    </m:r>
                                  </m:e>
                                </m:acc>
                              </m:oMath>
                            </m:oMathPara>
                          </a14:m>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gridSpan="2">
                      <a:txBody>
                        <a:bodyPr/>
                        <a:lstStyle/>
                        <a:p>
                          <a:pPr algn="ctr">
                            <a:spcBef>
                              <a:spcPts val="200"/>
                            </a:spcBef>
                            <a:spcAft>
                              <a:spcPts val="600"/>
                            </a:spcAft>
                          </a:pPr>
                          <a:r>
                            <a:rPr lang="fr-FR" sz="1200">
                              <a:effectLst/>
                            </a:rPr>
                            <a:t>2.102 pb</a:t>
                          </a:r>
                          <a:endParaRPr lang="es-ES" sz="12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hMerge="1">
                      <a:txBody>
                        <a:bodyPr/>
                        <a:lstStyle/>
                        <a:p>
                          <a:endParaRPr lang="es-ES"/>
                        </a:p>
                      </a:txBody>
                      <a:tcPr/>
                    </a:tc>
                  </a:tr>
                  <a:tr h="238137">
                    <a:tc>
                      <a:txBody>
                        <a:bodyPr/>
                        <a:lstStyle/>
                        <a:p>
                          <a:pPr algn="just">
                            <a:spcBef>
                              <a:spcPts val="200"/>
                            </a:spcBef>
                            <a:spcAft>
                              <a:spcPts val="600"/>
                            </a:spcAft>
                          </a:pPr>
                          <a:r>
                            <a:rPr lang="fr-FR" sz="1200" dirty="0">
                              <a:effectLst/>
                            </a:rPr>
                            <a:t> </a:t>
                          </a:r>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tcPr>
                    </a:tc>
                    <a:tc>
                      <a:txBody>
                        <a:bodyPr/>
                        <a:lstStyle/>
                        <a:p>
                          <a:pPr algn="just">
                            <a:spcBef>
                              <a:spcPts val="200"/>
                            </a:spcBef>
                            <a:spcAft>
                              <a:spcPts val="600"/>
                            </a:spcAft>
                          </a:pPr>
                          <a14:m>
                            <m:oMathPara xmlns:m="http://schemas.openxmlformats.org/officeDocument/2006/math">
                              <m:oMathParaPr>
                                <m:jc m:val="centerGroup"/>
                              </m:oMathParaPr>
                              <m:oMath xmlns:m="http://schemas.openxmlformats.org/officeDocument/2006/math">
                                <m:r>
                                  <a:rPr lang="fr-FR" sz="1200">
                                    <a:effectLst/>
                                    <a:latin typeface="Cambria Math" panose="02040503050406030204" pitchFamily="18" charset="0"/>
                                  </a:rPr>
                                  <m:t>𝑔𝑔</m:t>
                                </m:r>
                                <m:r>
                                  <a:rPr lang="fr-FR" sz="1200">
                                    <a:effectLst/>
                                    <a:latin typeface="Cambria Math" panose="02040503050406030204" pitchFamily="18" charset="0"/>
                                  </a:rPr>
                                  <m:t>→</m:t>
                                </m:r>
                                <m:sSub>
                                  <m:sSubPr>
                                    <m:ctrlPr>
                                      <a:rPr lang="es-ES" sz="1200" i="1">
                                        <a:effectLst/>
                                        <a:latin typeface="Cambria Math" panose="02040503050406030204" pitchFamily="18" charset="0"/>
                                      </a:rPr>
                                    </m:ctrlPr>
                                  </m:sSubPr>
                                  <m:e>
                                    <m:r>
                                      <a:rPr lang="fr-FR" sz="1200">
                                        <a:effectLst/>
                                        <a:latin typeface="Cambria Math" panose="02040503050406030204" pitchFamily="18" charset="0"/>
                                      </a:rPr>
                                      <m:t>𝐴</m:t>
                                    </m:r>
                                  </m:e>
                                  <m:sub>
                                    <m:r>
                                      <a:rPr lang="fr-FR" sz="1200">
                                        <a:effectLst/>
                                        <a:latin typeface="Cambria Math" panose="02040503050406030204" pitchFamily="18" charset="0"/>
                                      </a:rPr>
                                      <m:t>1</m:t>
                                    </m:r>
                                  </m:sub>
                                </m:sSub>
                                <m:r>
                                  <a:rPr lang="fr-FR" sz="1200">
                                    <a:effectLst/>
                                    <a:latin typeface="Cambria Math" panose="02040503050406030204" pitchFamily="18" charset="0"/>
                                  </a:rPr>
                                  <m:t>→</m:t>
                                </m:r>
                                <m:r>
                                  <a:rPr lang="fr-FR" sz="1200">
                                    <a:effectLst/>
                                    <a:latin typeface="Cambria Math" panose="02040503050406030204" pitchFamily="18" charset="0"/>
                                  </a:rPr>
                                  <m:t>𝜏</m:t>
                                </m:r>
                                <m:acc>
                                  <m:accPr>
                                    <m:chr m:val="̅"/>
                                    <m:ctrlPr>
                                      <a:rPr lang="es-ES" sz="1200" i="1">
                                        <a:effectLst/>
                                        <a:latin typeface="Cambria Math" panose="02040503050406030204" pitchFamily="18" charset="0"/>
                                      </a:rPr>
                                    </m:ctrlPr>
                                  </m:accPr>
                                  <m:e>
                                    <m:r>
                                      <a:rPr lang="fr-FR" sz="1200">
                                        <a:effectLst/>
                                        <a:latin typeface="Cambria Math" panose="02040503050406030204" pitchFamily="18" charset="0"/>
                                      </a:rPr>
                                      <m:t>𝜏</m:t>
                                    </m:r>
                                  </m:e>
                                </m:acc>
                              </m:oMath>
                            </m:oMathPara>
                          </a14:m>
                          <a:endParaRPr lang="es-ES" sz="12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gridSpan="2">
                      <a:txBody>
                        <a:bodyPr/>
                        <a:lstStyle/>
                        <a:p>
                          <a:pPr algn="ctr">
                            <a:spcBef>
                              <a:spcPts val="200"/>
                            </a:spcBef>
                            <a:spcAft>
                              <a:spcPts val="600"/>
                            </a:spcAft>
                          </a:pPr>
                          <a:r>
                            <a:rPr lang="fr-FR" sz="1200" dirty="0">
                              <a:effectLst/>
                            </a:rPr>
                            <a:t>0.220 </a:t>
                          </a:r>
                          <a:r>
                            <a:rPr lang="fr-FR" sz="1200" dirty="0" err="1">
                              <a:effectLst/>
                            </a:rPr>
                            <a:t>pb</a:t>
                          </a:r>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hMerge="1">
                      <a:txBody>
                        <a:bodyPr/>
                        <a:lstStyle/>
                        <a:p>
                          <a:endParaRPr lang="es-ES"/>
                        </a:p>
                      </a:txBody>
                      <a:tcPr/>
                    </a:tc>
                  </a:tr>
                </a:tbl>
              </a:graphicData>
            </a:graphic>
          </p:graphicFrame>
        </mc:Choice>
        <mc:Fallback>
          <p:graphicFrame>
            <p:nvGraphicFramePr>
              <p:cNvPr id="4" name="Marcador de contenido 3"/>
              <p:cNvGraphicFramePr>
                <a:graphicFrameLocks noGrp="1"/>
              </p:cNvGraphicFramePr>
              <p:nvPr>
                <p:ph sz="quarter" idx="1"/>
                <p:extLst>
                  <p:ext uri="{D42A27DB-BD31-4B8C-83A1-F6EECF244321}">
                    <p14:modId xmlns:p14="http://schemas.microsoft.com/office/powerpoint/2010/main" val="83802831"/>
                  </p:ext>
                </p:extLst>
              </p:nvPr>
            </p:nvGraphicFramePr>
            <p:xfrm>
              <a:off x="592154" y="1341653"/>
              <a:ext cx="6932175" cy="1973669"/>
            </p:xfrm>
            <a:graphic>
              <a:graphicData uri="http://schemas.openxmlformats.org/drawingml/2006/table">
                <a:tbl>
                  <a:tblPr firstRow="1" firstCol="1" bandRow="1">
                    <a:tableStyleId>{5C22544A-7EE6-4342-B048-85BDC9FD1C3A}</a:tableStyleId>
                  </a:tblPr>
                  <a:tblGrid>
                    <a:gridCol w="1810427"/>
                    <a:gridCol w="3122784"/>
                    <a:gridCol w="1854316"/>
                    <a:gridCol w="144648"/>
                  </a:tblGrid>
                  <a:tr h="361569">
                    <a:tc gridSpan="2">
                      <a:txBody>
                        <a:bodyPr/>
                        <a:lstStyle/>
                        <a:p>
                          <a:pPr algn="just">
                            <a:spcBef>
                              <a:spcPts val="200"/>
                            </a:spcBef>
                            <a:spcAft>
                              <a:spcPts val="0"/>
                            </a:spcAft>
                          </a:pPr>
                          <a:r>
                            <a:rPr lang="fr-FR" sz="1200" dirty="0">
                              <a:effectLst/>
                            </a:rPr>
                            <a:t>Signature/Rates</a:t>
                          </a:r>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hMerge="1">
                      <a:txBody>
                        <a:bodyPr/>
                        <a:lstStyle/>
                        <a:p>
                          <a:endParaRPr lang="es-ES"/>
                        </a:p>
                      </a:txBody>
                      <a:tcPr/>
                    </a:tc>
                    <a:tc>
                      <a:txBody>
                        <a:bodyPr/>
                        <a:lstStyle/>
                        <a:p>
                          <a:endParaRPr lang="es-ES"/>
                        </a:p>
                      </a:txBody>
                      <a:tcPr marL="68580" marR="68580" marT="0" marB="0">
                        <a:blipFill rotWithShape="0">
                          <a:blip r:embed="rId3"/>
                          <a:stretch>
                            <a:fillRect l="-266776" t="-11864" r="-9211" b="-455932"/>
                          </a:stretch>
                        </a:blipFill>
                      </a:tcPr>
                    </a:tc>
                    <a:tc>
                      <a:txBody>
                        <a:bodyPr/>
                        <a:lstStyle/>
                        <a:p>
                          <a:pPr algn="just">
                            <a:spcBef>
                              <a:spcPts val="600"/>
                            </a:spcBef>
                            <a:spcAft>
                              <a:spcPts val="600"/>
                            </a:spcAft>
                          </a:pPr>
                          <a:r>
                            <a:rPr lang="es-ES" sz="1100">
                              <a:effectLst/>
                            </a:rPr>
                            <a:t> </a:t>
                          </a:r>
                          <a:endParaRPr lang="es-ES" sz="1100">
                            <a:effectLst/>
                            <a:latin typeface="LM Roman 10" panose="00000500000000000000" pitchFamily="50" charset="0"/>
                            <a:ea typeface="Cambria" panose="02040503050406030204" pitchFamily="18" charset="0"/>
                            <a:cs typeface="Times New Roman" panose="02020603050405020304" pitchFamily="18" charset="0"/>
                          </a:endParaRPr>
                        </a:p>
                      </a:txBody>
                      <a:tcPr marL="0" marR="0" marT="0" marB="0" anchor="ctr"/>
                    </a:tc>
                  </a:tr>
                  <a:tr h="259080">
                    <a:tc rowSpan="2">
                      <a:txBody>
                        <a:bodyPr/>
                        <a:lstStyle/>
                        <a:p>
                          <a:endParaRPr lang="es-ES"/>
                        </a:p>
                      </a:txBody>
                      <a:tcPr marL="68580" marR="68580" marT="0" marB="0">
                        <a:lnB w="12700" cap="flat" cmpd="sng" algn="ctr">
                          <a:noFill/>
                          <a:prstDash val="solid"/>
                          <a:round/>
                          <a:headEnd type="none" w="med" len="med"/>
                          <a:tailEnd type="none" w="med" len="med"/>
                        </a:lnB>
                        <a:blipFill rotWithShape="0">
                          <a:blip r:embed="rId3"/>
                          <a:stretch>
                            <a:fillRect l="-337" t="-76744" r="-284512" b="-212791"/>
                          </a:stretch>
                        </a:blipFill>
                      </a:tcPr>
                    </a:tc>
                    <a:tc>
                      <a:txBody>
                        <a:bodyPr/>
                        <a:lstStyle/>
                        <a:p>
                          <a:endParaRPr lang="es-ES"/>
                        </a:p>
                      </a:txBody>
                      <a:tcPr marL="68580" marR="68580" marT="0" marB="0">
                        <a:blipFill rotWithShape="0">
                          <a:blip r:embed="rId3"/>
                          <a:stretch>
                            <a:fillRect l="-58090" t="-153488" r="-64717" b="-525581"/>
                          </a:stretch>
                        </a:blipFill>
                      </a:tcPr>
                    </a:tc>
                    <a:tc gridSpan="2">
                      <a:txBody>
                        <a:bodyPr/>
                        <a:lstStyle/>
                        <a:p>
                          <a:pPr algn="ctr">
                            <a:spcBef>
                              <a:spcPts val="200"/>
                            </a:spcBef>
                            <a:spcAft>
                              <a:spcPts val="600"/>
                            </a:spcAft>
                          </a:pPr>
                          <a:r>
                            <a:rPr lang="fr-FR" sz="1200" dirty="0">
                              <a:effectLst/>
                            </a:rPr>
                            <a:t>3.337 </a:t>
                          </a:r>
                          <a:r>
                            <a:rPr lang="fr-FR" sz="1200" dirty="0" err="1">
                              <a:effectLst/>
                            </a:rPr>
                            <a:t>pb</a:t>
                          </a:r>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hMerge="1">
                      <a:txBody>
                        <a:bodyPr/>
                        <a:lstStyle/>
                        <a:p>
                          <a:endParaRPr lang="es-ES"/>
                        </a:p>
                      </a:txBody>
                      <a:tcPr/>
                    </a:tc>
                  </a:tr>
                  <a:tr h="263144">
                    <a:tc vMerge="1">
                      <a:txBody>
                        <a:bodyPr/>
                        <a:lstStyle/>
                        <a:p>
                          <a:endParaRPr lang="es-ES"/>
                        </a:p>
                      </a:txBody>
                      <a:tcPr/>
                    </a:tc>
                    <a:tc>
                      <a:txBody>
                        <a:bodyPr/>
                        <a:lstStyle/>
                        <a:p>
                          <a:endParaRPr lang="es-ES"/>
                        </a:p>
                      </a:txBody>
                      <a:tcPr marL="68580" marR="68580" marT="0" marB="0">
                        <a:blipFill rotWithShape="0">
                          <a:blip r:embed="rId3"/>
                          <a:stretch>
                            <a:fillRect l="-58090" t="-253488" r="-64717" b="-425581"/>
                          </a:stretch>
                        </a:blipFill>
                      </a:tcPr>
                    </a:tc>
                    <a:tc gridSpan="2">
                      <a:txBody>
                        <a:bodyPr/>
                        <a:lstStyle/>
                        <a:p>
                          <a:pPr algn="ctr">
                            <a:spcBef>
                              <a:spcPts val="200"/>
                            </a:spcBef>
                            <a:spcAft>
                              <a:spcPts val="600"/>
                            </a:spcAft>
                          </a:pPr>
                          <a:r>
                            <a:rPr lang="fr-FR" sz="1200">
                              <a:effectLst/>
                            </a:rPr>
                            <a:t>2.477 pb</a:t>
                          </a:r>
                          <a:endParaRPr lang="es-ES" sz="12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hMerge="1">
                      <a:txBody>
                        <a:bodyPr/>
                        <a:lstStyle/>
                        <a:p>
                          <a:endParaRPr lang="es-ES"/>
                        </a:p>
                      </a:txBody>
                      <a:tcPr/>
                    </a:tc>
                  </a:tr>
                  <a:tr h="259080">
                    <a:tc>
                      <a:txBody>
                        <a:bodyPr/>
                        <a:lstStyle/>
                        <a:p>
                          <a:pPr algn="just">
                            <a:spcBef>
                              <a:spcPts val="200"/>
                            </a:spcBef>
                            <a:spcAft>
                              <a:spcPts val="600"/>
                            </a:spcAft>
                          </a:pPr>
                          <a:r>
                            <a:rPr lang="fr-FR" sz="1200" dirty="0">
                              <a:effectLst/>
                            </a:rPr>
                            <a:t> </a:t>
                          </a:r>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tcPr>
                    </a:tc>
                    <a:tc>
                      <a:txBody>
                        <a:bodyPr/>
                        <a:lstStyle/>
                        <a:p>
                          <a:endParaRPr lang="es-ES"/>
                        </a:p>
                      </a:txBody>
                      <a:tcPr marL="68580" marR="68580" marT="0" marB="0">
                        <a:blipFill rotWithShape="0">
                          <a:blip r:embed="rId3"/>
                          <a:stretch>
                            <a:fillRect l="-58090" t="-353488" r="-64717" b="-325581"/>
                          </a:stretch>
                        </a:blipFill>
                      </a:tcPr>
                    </a:tc>
                    <a:tc gridSpan="2">
                      <a:txBody>
                        <a:bodyPr/>
                        <a:lstStyle/>
                        <a:p>
                          <a:pPr algn="ctr">
                            <a:spcBef>
                              <a:spcPts val="200"/>
                            </a:spcBef>
                            <a:spcAft>
                              <a:spcPts val="600"/>
                            </a:spcAft>
                          </a:pPr>
                          <a:r>
                            <a:rPr lang="fr-FR" sz="1200" dirty="0">
                              <a:effectLst/>
                            </a:rPr>
                            <a:t>0.255 </a:t>
                          </a:r>
                          <a:r>
                            <a:rPr lang="fr-FR" sz="1200" dirty="0" err="1">
                              <a:effectLst/>
                            </a:rPr>
                            <a:t>pb</a:t>
                          </a:r>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hMerge="1">
                      <a:txBody>
                        <a:bodyPr/>
                        <a:lstStyle/>
                        <a:p>
                          <a:endParaRPr lang="es-ES"/>
                        </a:p>
                      </a:txBody>
                      <a:tcPr/>
                    </a:tc>
                  </a:tr>
                  <a:tr h="308572">
                    <a:tc>
                      <a:txBody>
                        <a:bodyPr/>
                        <a:lstStyle/>
                        <a:p>
                          <a:endParaRPr lang="es-ES"/>
                        </a:p>
                      </a:txBody>
                      <a:tcPr marL="68580" marR="68580" marT="0" marB="0">
                        <a:lnB w="12700" cap="flat" cmpd="sng" algn="ctr">
                          <a:noFill/>
                          <a:prstDash val="solid"/>
                          <a:round/>
                          <a:headEnd type="none" w="med" len="med"/>
                          <a:tailEnd type="none" w="med" len="med"/>
                        </a:lnB>
                        <a:blipFill rotWithShape="0">
                          <a:blip r:embed="rId3"/>
                          <a:stretch>
                            <a:fillRect l="-337" t="-390000" r="-284512" b="-180000"/>
                          </a:stretch>
                        </a:blipFill>
                      </a:tcPr>
                    </a:tc>
                    <a:tc>
                      <a:txBody>
                        <a:bodyPr/>
                        <a:lstStyle/>
                        <a:p>
                          <a:endParaRPr lang="es-ES"/>
                        </a:p>
                      </a:txBody>
                      <a:tcPr marL="68580" marR="68580" marT="0" marB="0">
                        <a:blipFill rotWithShape="0">
                          <a:blip r:embed="rId3"/>
                          <a:stretch>
                            <a:fillRect l="-58090" t="-390000" r="-64717" b="-180000"/>
                          </a:stretch>
                        </a:blipFill>
                      </a:tcPr>
                    </a:tc>
                    <a:tc gridSpan="2">
                      <a:txBody>
                        <a:bodyPr/>
                        <a:lstStyle/>
                        <a:p>
                          <a:pPr algn="ctr">
                            <a:spcBef>
                              <a:spcPts val="200"/>
                            </a:spcBef>
                            <a:spcAft>
                              <a:spcPts val="600"/>
                            </a:spcAft>
                          </a:pPr>
                          <a:r>
                            <a:rPr lang="fr-FR" sz="1200">
                              <a:effectLst/>
                            </a:rPr>
                            <a:t>2.407 pb</a:t>
                          </a:r>
                          <a:endParaRPr lang="es-ES" sz="12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hMerge="1">
                      <a:txBody>
                        <a:bodyPr/>
                        <a:lstStyle/>
                        <a:p>
                          <a:endParaRPr lang="es-ES"/>
                        </a:p>
                      </a:txBody>
                      <a:tcPr/>
                    </a:tc>
                  </a:tr>
                  <a:tr h="263144">
                    <a:tc>
                      <a:txBody>
                        <a:bodyPr/>
                        <a:lstStyle/>
                        <a:p>
                          <a:pPr algn="just">
                            <a:spcBef>
                              <a:spcPts val="200"/>
                            </a:spcBef>
                            <a:spcAft>
                              <a:spcPts val="600"/>
                            </a:spcAft>
                          </a:pPr>
                          <a:r>
                            <a:rPr lang="fr-FR" sz="1200" dirty="0">
                              <a:effectLst/>
                            </a:rPr>
                            <a:t> </a:t>
                          </a:r>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s-ES"/>
                        </a:p>
                      </a:txBody>
                      <a:tcPr marL="68580" marR="68580" marT="0" marB="0">
                        <a:blipFill rotWithShape="0">
                          <a:blip r:embed="rId3"/>
                          <a:stretch>
                            <a:fillRect l="-58090" t="-569767" r="-64717" b="-109302"/>
                          </a:stretch>
                        </a:blipFill>
                      </a:tcPr>
                    </a:tc>
                    <a:tc gridSpan="2">
                      <a:txBody>
                        <a:bodyPr/>
                        <a:lstStyle/>
                        <a:p>
                          <a:pPr algn="ctr">
                            <a:spcBef>
                              <a:spcPts val="200"/>
                            </a:spcBef>
                            <a:spcAft>
                              <a:spcPts val="600"/>
                            </a:spcAft>
                          </a:pPr>
                          <a:r>
                            <a:rPr lang="fr-FR" sz="1200">
                              <a:effectLst/>
                            </a:rPr>
                            <a:t>2.102 pb</a:t>
                          </a:r>
                          <a:endParaRPr lang="es-ES" sz="120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hMerge="1">
                      <a:txBody>
                        <a:bodyPr/>
                        <a:lstStyle/>
                        <a:p>
                          <a:endParaRPr lang="es-ES"/>
                        </a:p>
                      </a:txBody>
                      <a:tcPr/>
                    </a:tc>
                  </a:tr>
                  <a:tr h="259080">
                    <a:tc>
                      <a:txBody>
                        <a:bodyPr/>
                        <a:lstStyle/>
                        <a:p>
                          <a:pPr algn="just">
                            <a:spcBef>
                              <a:spcPts val="200"/>
                            </a:spcBef>
                            <a:spcAft>
                              <a:spcPts val="600"/>
                            </a:spcAft>
                          </a:pPr>
                          <a:r>
                            <a:rPr lang="fr-FR" sz="1200" dirty="0">
                              <a:effectLst/>
                            </a:rPr>
                            <a:t> </a:t>
                          </a:r>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tcPr>
                    </a:tc>
                    <a:tc>
                      <a:txBody>
                        <a:bodyPr/>
                        <a:lstStyle/>
                        <a:p>
                          <a:endParaRPr lang="es-ES"/>
                        </a:p>
                      </a:txBody>
                      <a:tcPr marL="68580" marR="68580" marT="0" marB="0">
                        <a:blipFill rotWithShape="0">
                          <a:blip r:embed="rId3"/>
                          <a:stretch>
                            <a:fillRect l="-58090" t="-669767" r="-64717" b="-9302"/>
                          </a:stretch>
                        </a:blipFill>
                      </a:tcPr>
                    </a:tc>
                    <a:tc gridSpan="2">
                      <a:txBody>
                        <a:bodyPr/>
                        <a:lstStyle/>
                        <a:p>
                          <a:pPr algn="ctr">
                            <a:spcBef>
                              <a:spcPts val="200"/>
                            </a:spcBef>
                            <a:spcAft>
                              <a:spcPts val="600"/>
                            </a:spcAft>
                          </a:pPr>
                          <a:r>
                            <a:rPr lang="fr-FR" sz="1200" dirty="0">
                              <a:effectLst/>
                            </a:rPr>
                            <a:t>0.220 </a:t>
                          </a:r>
                          <a:r>
                            <a:rPr lang="fr-FR" sz="1200" dirty="0" err="1">
                              <a:effectLst/>
                            </a:rPr>
                            <a:t>pb</a:t>
                          </a:r>
                          <a:endParaRPr lang="es-ES" sz="1200" dirty="0">
                            <a:effectLst/>
                            <a:latin typeface="LM Roman 10" panose="00000500000000000000" pitchFamily="50" charset="0"/>
                            <a:ea typeface="Cambria" panose="02040503050406030204" pitchFamily="18" charset="0"/>
                            <a:cs typeface="Times New Roman" panose="02020603050405020304" pitchFamily="18" charset="0"/>
                          </a:endParaRPr>
                        </a:p>
                      </a:txBody>
                      <a:tcPr marL="68580" marR="68580" marT="0" marB="0"/>
                    </a:tc>
                    <a:tc hMerge="1">
                      <a:txBody>
                        <a:bodyPr/>
                        <a:lstStyle/>
                        <a:p>
                          <a:endParaRPr lang="es-ES"/>
                        </a:p>
                      </a:txBody>
                      <a:tcPr/>
                    </a:tc>
                  </a:tr>
                </a:tbl>
              </a:graphicData>
            </a:graphic>
          </p:graphicFrame>
        </mc:Fallback>
      </mc:AlternateContent>
      <mc:AlternateContent xmlns:mc="http://schemas.openxmlformats.org/markup-compatibility/2006">
        <mc:Choice xmlns:a14="http://schemas.microsoft.com/office/drawing/2010/main" Requires="a14">
          <p:sp>
            <p:nvSpPr>
              <p:cNvPr id="6" name="Marcador de contenido 2"/>
              <p:cNvSpPr txBox="1">
                <a:spLocks/>
              </p:cNvSpPr>
              <p:nvPr/>
            </p:nvSpPr>
            <p:spPr>
              <a:xfrm>
                <a:off x="612648" y="3356992"/>
                <a:ext cx="4247384" cy="324036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buFont typeface="Wingdings"/>
                  <a:buNone/>
                </a:pPr>
                <a:r>
                  <a:rPr lang="fr-FR" sz="1800" b="1" u="sng" dirty="0" smtClean="0"/>
                  <a:t>H1</a:t>
                </a:r>
              </a:p>
              <a:p>
                <a:r>
                  <a:rPr lang="fr-FR" sz="1400" dirty="0" smtClean="0"/>
                  <a:t>Deux b-jets plus énergétiques(bleue 12200entrées)</a:t>
                </a:r>
              </a:p>
              <a:p>
                <a:r>
                  <a:rPr lang="fr-FR" sz="1400" dirty="0" smtClean="0"/>
                  <a:t>Tous les b-jets(vert 15500 entrées)</a:t>
                </a:r>
              </a:p>
              <a:p>
                <a:pPr marL="0" indent="0">
                  <a:buNone/>
                </a:pPr>
                <a:r>
                  <a:rPr lang="fr-FR" sz="1400" dirty="0" smtClean="0"/>
                  <a:t>On attend avoir </a:t>
                </a:r>
                <a:r>
                  <a:rPr lang="fr-FR" sz="1200" dirty="0"/>
                  <a:t>{</a:t>
                </a:r>
                <a14:m>
                  <m:oMath xmlns:m="http://schemas.openxmlformats.org/officeDocument/2006/math">
                    <m:r>
                      <a:rPr lang="fr-FR" sz="1200" i="1">
                        <a:latin typeface="Cambria Math" panose="02040503050406030204" pitchFamily="18" charset="0"/>
                      </a:rPr>
                      <m:t>𝐸𝑣𝑒𝑛𝑒𝑚</m:t>
                    </m:r>
                    <m:r>
                      <a:rPr lang="fr-FR" sz="1200" i="1">
                        <a:latin typeface="Cambria Math" panose="02040503050406030204" pitchFamily="18" charset="0"/>
                      </a:rPr>
                      <m:t>.×</m:t>
                    </m:r>
                    <m:r>
                      <a:rPr lang="fr-FR" sz="1200" i="1">
                        <a:latin typeface="Cambria Math" panose="02040503050406030204" pitchFamily="18" charset="0"/>
                      </a:rPr>
                      <m:t>𝑅𝑎𝑝</m:t>
                    </m:r>
                    <m:r>
                      <a:rPr lang="fr-FR" sz="1200" i="1">
                        <a:latin typeface="Cambria Math" panose="02040503050406030204" pitchFamily="18" charset="0"/>
                      </a:rPr>
                      <m:t>.</m:t>
                    </m:r>
                    <m:r>
                      <a:rPr lang="fr-FR" sz="1200" i="1">
                        <a:latin typeface="Cambria Math" panose="02040503050406030204" pitchFamily="18" charset="0"/>
                      </a:rPr>
                      <m:t>𝐵𝑟𝑎𝑛𝑐h</m:t>
                    </m:r>
                    <m:r>
                      <a:rPr lang="es-ES" sz="1200" b="0" i="1" smtClean="0">
                        <a:latin typeface="Cambria Math" panose="02040503050406030204" pitchFamily="18" charset="0"/>
                      </a:rPr>
                      <m:t>(</m:t>
                    </m:r>
                    <m:sSub>
                      <m:sSubPr>
                        <m:ctrlPr>
                          <a:rPr lang="es-ES" sz="1200" i="1">
                            <a:latin typeface="Cambria Math" panose="02040503050406030204" pitchFamily="18" charset="0"/>
                          </a:rPr>
                        </m:ctrlPr>
                      </m:sSubPr>
                      <m:e>
                        <m:r>
                          <a:rPr lang="fr-FR" sz="1200">
                            <a:latin typeface="Cambria Math" panose="02040503050406030204" pitchFamily="18" charset="0"/>
                          </a:rPr>
                          <m:t>𝐻</m:t>
                        </m:r>
                      </m:e>
                      <m:sub>
                        <m:r>
                          <a:rPr lang="fr-FR" sz="1200">
                            <a:latin typeface="Cambria Math" panose="02040503050406030204" pitchFamily="18" charset="0"/>
                          </a:rPr>
                          <m:t>1</m:t>
                        </m:r>
                      </m:sub>
                    </m:sSub>
                    <m:r>
                      <a:rPr lang="fr-FR" sz="1200">
                        <a:latin typeface="Cambria Math" panose="02040503050406030204" pitchFamily="18" charset="0"/>
                      </a:rPr>
                      <m:t>→</m:t>
                    </m:r>
                    <m:r>
                      <a:rPr lang="fr-FR" sz="1200">
                        <a:latin typeface="Cambria Math" panose="02040503050406030204" pitchFamily="18" charset="0"/>
                      </a:rPr>
                      <m:t>𝑏</m:t>
                    </m:r>
                    <m:acc>
                      <m:accPr>
                        <m:chr m:val="̅"/>
                        <m:ctrlPr>
                          <a:rPr lang="es-ES" sz="1200" i="1">
                            <a:latin typeface="Cambria Math" panose="02040503050406030204" pitchFamily="18" charset="0"/>
                          </a:rPr>
                        </m:ctrlPr>
                      </m:accPr>
                      <m:e>
                        <m:r>
                          <a:rPr lang="fr-FR" sz="1200">
                            <a:latin typeface="Cambria Math" panose="02040503050406030204" pitchFamily="18" charset="0"/>
                          </a:rPr>
                          <m:t>𝑏</m:t>
                        </m:r>
                      </m:e>
                    </m:acc>
                    <m:r>
                      <a:rPr lang="es-ES" sz="1200" b="0" i="1" smtClean="0">
                        <a:latin typeface="Cambria Math" panose="02040503050406030204" pitchFamily="18" charset="0"/>
                      </a:rPr>
                      <m:t> 74%)</m:t>
                    </m:r>
                    <m:r>
                      <a:rPr lang="fr-FR" sz="1200" i="1">
                        <a:latin typeface="Cambria Math" panose="02040503050406030204" pitchFamily="18" charset="0"/>
                      </a:rPr>
                      <m:t>×</m:t>
                    </m:r>
                    <m:sSup>
                      <m:sSupPr>
                        <m:ctrlPr>
                          <a:rPr lang="es-ES" sz="1200" i="1">
                            <a:latin typeface="Cambria Math" panose="02040503050406030204" pitchFamily="18" charset="0"/>
                          </a:rPr>
                        </m:ctrlPr>
                      </m:sSupPr>
                      <m:e>
                        <m:d>
                          <m:dPr>
                            <m:ctrlPr>
                              <a:rPr lang="es-ES" sz="1200" i="1">
                                <a:latin typeface="Cambria Math" panose="02040503050406030204" pitchFamily="18" charset="0"/>
                              </a:rPr>
                            </m:ctrlPr>
                          </m:dPr>
                          <m:e>
                            <m:r>
                              <a:rPr lang="fr-FR" sz="1200" i="1">
                                <a:latin typeface="Cambria Math" panose="02040503050406030204" pitchFamily="18" charset="0"/>
                              </a:rPr>
                              <m:t>𝐸𝑓𝑓𝑖𝑐𝑎𝑐𝑖𝑡</m:t>
                            </m:r>
                            <m:r>
                              <a:rPr lang="fr-FR" sz="1200" i="1">
                                <a:latin typeface="Cambria Math" panose="02040503050406030204" pitchFamily="18" charset="0"/>
                              </a:rPr>
                              <m:t>é</m:t>
                            </m:r>
                          </m:e>
                        </m:d>
                      </m:e>
                      <m:sup>
                        <m:r>
                          <a:rPr lang="fr-FR" sz="1200" i="1">
                            <a:latin typeface="Cambria Math" panose="02040503050406030204" pitchFamily="18" charset="0"/>
                          </a:rPr>
                          <m:t>2</m:t>
                        </m:r>
                      </m:sup>
                    </m:sSup>
                    <m:r>
                      <a:rPr lang="fr-FR" sz="1200" i="1">
                        <a:latin typeface="Cambria Math" panose="02040503050406030204" pitchFamily="18" charset="0"/>
                      </a:rPr>
                      <m:t>×</m:t>
                    </m:r>
                    <m:r>
                      <a:rPr lang="fr-FR" sz="1200" i="1">
                        <a:latin typeface="Cambria Math" panose="02040503050406030204" pitchFamily="18" charset="0"/>
                      </a:rPr>
                      <m:t>𝐴𝑐𝑐𝑒𝑝𝑡𝑎𝑛</m:t>
                    </m:r>
                    <m:d>
                      <m:dPr>
                        <m:ctrlPr>
                          <a:rPr lang="es-ES" sz="1200" i="1" smtClean="0">
                            <a:latin typeface="Cambria Math" panose="02040503050406030204" pitchFamily="18" charset="0"/>
                          </a:rPr>
                        </m:ctrlPr>
                      </m:dPr>
                      <m:e>
                        <m:d>
                          <m:dPr>
                            <m:begChr m:val="|"/>
                            <m:endChr m:val="|"/>
                            <m:ctrlPr>
                              <a:rPr lang="es-ES" sz="1200" i="1">
                                <a:latin typeface="Cambria Math" panose="02040503050406030204" pitchFamily="18" charset="0"/>
                              </a:rPr>
                            </m:ctrlPr>
                          </m:dPr>
                          <m:e>
                            <m:r>
                              <a:rPr lang="fr-FR" sz="1200" i="1">
                                <a:latin typeface="Cambria Math" panose="02040503050406030204" pitchFamily="18" charset="0"/>
                              </a:rPr>
                              <m:t>𝜂</m:t>
                            </m:r>
                          </m:e>
                        </m:d>
                        <m:r>
                          <a:rPr lang="fr-FR" sz="1200" i="1">
                            <a:latin typeface="Cambria Math" panose="02040503050406030204" pitchFamily="18" charset="0"/>
                          </a:rPr>
                          <m:t>&lt;2.3</m:t>
                        </m:r>
                      </m:e>
                    </m:d>
                    <m:r>
                      <a:rPr lang="fr-FR" sz="1200" i="1" smtClean="0">
                        <a:latin typeface="Cambria Math" panose="02040503050406030204" pitchFamily="18" charset="0"/>
                        <a:ea typeface="Cambria Math" panose="02040503050406030204" pitchFamily="18" charset="0"/>
                      </a:rPr>
                      <m:t>×</m:t>
                    </m:r>
                    <m:r>
                      <a:rPr lang="es-ES" sz="1200" b="0" i="1" smtClean="0">
                        <a:latin typeface="Cambria Math" panose="02040503050406030204" pitchFamily="18" charset="0"/>
                        <a:ea typeface="Cambria Math" panose="02040503050406030204" pitchFamily="18" charset="0"/>
                      </a:rPr>
                      <m:t>𝐶𝑈𝑇</m:t>
                    </m:r>
                    <m:r>
                      <a:rPr lang="es-ES" sz="1200" b="0" i="1" smtClean="0">
                        <a:latin typeface="Cambria Math" panose="02040503050406030204" pitchFamily="18" charset="0"/>
                        <a:ea typeface="Cambria Math" panose="02040503050406030204" pitchFamily="18" charset="0"/>
                      </a:rPr>
                      <m:t>(</m:t>
                    </m:r>
                    <m:sSub>
                      <m:sSubPr>
                        <m:ctrlPr>
                          <a:rPr lang="es-ES" sz="1200" b="0" i="1" smtClean="0">
                            <a:latin typeface="Cambria Math" panose="02040503050406030204" pitchFamily="18" charset="0"/>
                            <a:ea typeface="Cambria Math" panose="02040503050406030204" pitchFamily="18" charset="0"/>
                          </a:rPr>
                        </m:ctrlPr>
                      </m:sSubPr>
                      <m:e>
                        <m:r>
                          <a:rPr lang="es-ES" sz="1200" b="0" i="1" smtClean="0">
                            <a:latin typeface="Cambria Math" panose="02040503050406030204" pitchFamily="18" charset="0"/>
                            <a:ea typeface="Cambria Math" panose="02040503050406030204" pitchFamily="18" charset="0"/>
                          </a:rPr>
                          <m:t>𝑝</m:t>
                        </m:r>
                      </m:e>
                      <m:sub>
                        <m:r>
                          <a:rPr lang="es-ES" sz="1200" b="0" i="1" smtClean="0">
                            <a:latin typeface="Cambria Math" panose="02040503050406030204" pitchFamily="18" charset="0"/>
                            <a:ea typeface="Cambria Math" panose="02040503050406030204" pitchFamily="18" charset="0"/>
                          </a:rPr>
                          <m:t>𝑇</m:t>
                        </m:r>
                      </m:sub>
                    </m:sSub>
                    <m:r>
                      <a:rPr lang="es-ES" sz="1200" b="0" i="1" smtClean="0">
                        <a:latin typeface="Cambria Math" panose="02040503050406030204" pitchFamily="18" charset="0"/>
                        <a:ea typeface="Cambria Math" panose="02040503050406030204" pitchFamily="18" charset="0"/>
                      </a:rPr>
                      <m:t>)</m:t>
                    </m:r>
                    <m:r>
                      <a:rPr lang="es-ES" sz="1200" b="0" i="0" smtClean="0">
                        <a:latin typeface="Cambria Math" panose="02040503050406030204" pitchFamily="18" charset="0"/>
                        <a:ea typeface="Cambria Math" panose="02040503050406030204" pitchFamily="18" charset="0"/>
                      </a:rPr>
                      <m:t>}=14000</m:t>
                    </m:r>
                  </m:oMath>
                </a14:m>
                <a:r>
                  <a:rPr lang="fr-FR" sz="1200" dirty="0" smtClean="0"/>
                  <a:t> </a:t>
                </a:r>
                <a:r>
                  <a:rPr lang="fr-FR" sz="1400" dirty="0" smtClean="0"/>
                  <a:t>d’ordre de b-jets </a:t>
                </a:r>
                <a:r>
                  <a:rPr lang="fr-FR" sz="1400" dirty="0" smtClean="0"/>
                  <a:t>reconstruits.</a:t>
                </a:r>
              </a:p>
              <a:p>
                <a:pPr marL="0" indent="0" algn="just">
                  <a:buNone/>
                </a:pPr>
                <a:r>
                  <a:rPr lang="fr-FR" sz="1400" dirty="0" smtClean="0"/>
                  <a:t>Si on reconstruit seulement les deux b-jets plus énergétiques on perd événements dans la reconstruction, si on reconstruit </a:t>
                </a:r>
                <a:r>
                  <a:rPr lang="fr-FR" sz="1400" dirty="0" smtClean="0"/>
                  <a:t>tous les pairs de </a:t>
                </a:r>
                <a:r>
                  <a:rPr lang="fr-FR" sz="1400" dirty="0" err="1" smtClean="0"/>
                  <a:t>bjets</a:t>
                </a:r>
                <a:r>
                  <a:rPr lang="fr-FR" sz="1400" dirty="0" smtClean="0"/>
                  <a:t> on a plus des bonnes combinaison mais aussi des mauvaises </a:t>
                </a:r>
                <a:r>
                  <a:rPr lang="fr-FR" sz="1400" dirty="0" smtClean="0"/>
                  <a:t>combinaisons.</a:t>
                </a:r>
                <a:endParaRPr lang="fr-FR" sz="1200" dirty="0" smtClean="0"/>
              </a:p>
              <a:p>
                <a:pPr marL="0" indent="0">
                  <a:buNone/>
                </a:pPr>
                <a:endParaRPr lang="fr-FR" sz="1200" dirty="0" smtClean="0"/>
              </a:p>
              <a:p>
                <a:pPr>
                  <a:buFont typeface="Arial" panose="020B0604020202020204" pitchFamily="34" charset="0"/>
                  <a:buChar char="•"/>
                </a:pPr>
                <a:endParaRPr lang="fr-FR" sz="1200" dirty="0" smtClean="0"/>
              </a:p>
              <a:p>
                <a:pPr marL="0" indent="0">
                  <a:buFont typeface="Wingdings"/>
                  <a:buNone/>
                </a:pPr>
                <a:endParaRPr lang="fr-FR" sz="2000" dirty="0"/>
              </a:p>
              <a:p>
                <a:pPr marL="0" indent="0">
                  <a:buFont typeface="Wingdings"/>
                  <a:buNone/>
                </a:pPr>
                <a:endParaRPr lang="fr-FR" sz="1600" dirty="0"/>
              </a:p>
              <a:p>
                <a:pPr>
                  <a:buFont typeface="Arial" panose="020B0604020202020204" pitchFamily="34" charset="0"/>
                  <a:buChar char="•"/>
                </a:pPr>
                <a:endParaRPr lang="fr-FR" sz="1600" dirty="0" smtClean="0"/>
              </a:p>
              <a:p>
                <a:pPr>
                  <a:buFont typeface="Arial" panose="020B0604020202020204" pitchFamily="34" charset="0"/>
                  <a:buChar char="•"/>
                </a:pPr>
                <a:endParaRPr lang="fr-FR" sz="1600" dirty="0"/>
              </a:p>
              <a:p>
                <a:pPr>
                  <a:buFont typeface="Arial" panose="020B0604020202020204" pitchFamily="34" charset="0"/>
                  <a:buChar char="•"/>
                </a:pPr>
                <a:endParaRPr lang="fr-FR" sz="1600" dirty="0" smtClean="0"/>
              </a:p>
              <a:p>
                <a:pPr>
                  <a:buFont typeface="Arial" panose="020B0604020202020204" pitchFamily="34" charset="0"/>
                  <a:buChar char="•"/>
                </a:pPr>
                <a:endParaRPr lang="fr-FR" sz="1600" dirty="0"/>
              </a:p>
            </p:txBody>
          </p:sp>
        </mc:Choice>
        <mc:Fallback>
          <p:sp>
            <p:nvSpPr>
              <p:cNvPr id="6" name="Marcador de contenido 2"/>
              <p:cNvSpPr txBox="1">
                <a:spLocks noRot="1" noChangeAspect="1" noMove="1" noResize="1" noEditPoints="1" noAdjustHandles="1" noChangeArrowheads="1" noChangeShapeType="1" noTextEdit="1"/>
              </p:cNvSpPr>
              <p:nvPr/>
            </p:nvSpPr>
            <p:spPr>
              <a:xfrm>
                <a:off x="612648" y="3356992"/>
                <a:ext cx="4247384" cy="3240360"/>
              </a:xfrm>
              <a:prstGeom prst="rect">
                <a:avLst/>
              </a:prstGeom>
              <a:blipFill rotWithShape="0">
                <a:blip r:embed="rId4"/>
                <a:stretch>
                  <a:fillRect l="-1293" t="-1130" r="-431"/>
                </a:stretch>
              </a:blipFill>
            </p:spPr>
            <p:txBody>
              <a:bodyPr/>
              <a:lstStyle/>
              <a:p>
                <a:r>
                  <a:rPr lang="es-ES">
                    <a:noFill/>
                  </a:rPr>
                  <a:t> </a:t>
                </a:r>
              </a:p>
            </p:txBody>
          </p:sp>
        </mc:Fallback>
      </mc:AlternateContent>
      <p:sp>
        <p:nvSpPr>
          <p:cNvPr id="8" name="Rectángulo 7"/>
          <p:cNvSpPr/>
          <p:nvPr/>
        </p:nvSpPr>
        <p:spPr>
          <a:xfrm>
            <a:off x="6374260" y="6458852"/>
            <a:ext cx="1726767" cy="276999"/>
          </a:xfrm>
          <a:prstGeom prst="rect">
            <a:avLst/>
          </a:prstGeom>
        </p:spPr>
        <p:txBody>
          <a:bodyPr wrap="square">
            <a:spAutoFit/>
          </a:bodyPr>
          <a:lstStyle/>
          <a:p>
            <a:r>
              <a:rPr lang="fr-FR" sz="1200" dirty="0" smtClean="0">
                <a:latin typeface="LM Roman 10" panose="00000500000000000000" pitchFamily="50" charset="0"/>
                <a:ea typeface="MS Mincho" panose="02020609040205080304" pitchFamily="49" charset="-128"/>
                <a:cs typeface="Times New Roman" panose="02020603050405020304" pitchFamily="18" charset="0"/>
              </a:rPr>
              <a:t>M=94.78±0.14 </a:t>
            </a:r>
            <a:r>
              <a:rPr lang="fr-FR" sz="1200" dirty="0" err="1">
                <a:latin typeface="LM Roman 10" panose="00000500000000000000" pitchFamily="50" charset="0"/>
                <a:ea typeface="MS Mincho" panose="02020609040205080304" pitchFamily="49" charset="-128"/>
                <a:cs typeface="Times New Roman" panose="02020603050405020304" pitchFamily="18" charset="0"/>
              </a:rPr>
              <a:t>GeV</a:t>
            </a:r>
            <a:endParaRPr lang="es-ES" sz="1200" dirty="0"/>
          </a:p>
        </p:txBody>
      </p:sp>
      <p:pic>
        <p:nvPicPr>
          <p:cNvPr id="3" name="Imagen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1976" y="3212976"/>
            <a:ext cx="2924072" cy="3172561"/>
          </a:xfrm>
          <a:prstGeom prst="rect">
            <a:avLst/>
          </a:prstGeom>
        </p:spPr>
      </p:pic>
      <p:sp>
        <p:nvSpPr>
          <p:cNvPr id="5" name="Marcador de número de diapositiva 4"/>
          <p:cNvSpPr>
            <a:spLocks noGrp="1"/>
          </p:cNvSpPr>
          <p:nvPr>
            <p:ph type="sldNum" sz="quarter" idx="12"/>
          </p:nvPr>
        </p:nvSpPr>
        <p:spPr/>
        <p:txBody>
          <a:bodyPr>
            <a:normAutofit fontScale="85000" lnSpcReduction="20000"/>
          </a:bodyPr>
          <a:lstStyle/>
          <a:p>
            <a:fld id="{1AD93096-5B34-4342-9326-69289CEAE4C2}" type="slidenum">
              <a:rPr lang="en-US" smtClean="0"/>
              <a:pPr/>
              <a:t>9</a:t>
            </a:fld>
            <a:endParaRPr lang="en-US" dirty="0">
              <a:solidFill>
                <a:srgbClr val="FFFFFF"/>
              </a:solidFill>
            </a:endParaRPr>
          </a:p>
        </p:txBody>
      </p:sp>
    </p:spTree>
    <p:extLst>
      <p:ext uri="{BB962C8B-B14F-4D97-AF65-F5344CB8AC3E}">
        <p14:creationId xmlns:p14="http://schemas.microsoft.com/office/powerpoint/2010/main" val="1341476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cademicPresentation2_TP010352480">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534D3FD-D06A-455F-9219-F6CA2F50DB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Presentación académica para cursos universitarios (diseño de libro de texto)</Template>
  <TotalTime>0</TotalTime>
  <Words>1029</Words>
  <Application>Microsoft Office PowerPoint</Application>
  <PresentationFormat>Presentación en pantalla (4:3)</PresentationFormat>
  <Paragraphs>391</Paragraphs>
  <Slides>19</Slides>
  <Notes>11</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19</vt:i4>
      </vt:variant>
    </vt:vector>
  </HeadingPairs>
  <TitlesOfParts>
    <vt:vector size="32" baseType="lpstr">
      <vt:lpstr>MS Mincho</vt:lpstr>
      <vt:lpstr>Arial</vt:lpstr>
      <vt:lpstr>Calibri</vt:lpstr>
      <vt:lpstr>Cambria</vt:lpstr>
      <vt:lpstr>Cambria Math</vt:lpstr>
      <vt:lpstr>Century</vt:lpstr>
      <vt:lpstr>Courier New</vt:lpstr>
      <vt:lpstr>LM Roman 10</vt:lpstr>
      <vt:lpstr>Times New Roman</vt:lpstr>
      <vt:lpstr>Tw Cen MT</vt:lpstr>
      <vt:lpstr>Wingdings</vt:lpstr>
      <vt:lpstr>Wingdings 2</vt:lpstr>
      <vt:lpstr>AcademicPresentation2_TP010352480</vt:lpstr>
      <vt:lpstr>search for SUSY in the Higgs sector  Salvador f. López Pérez-chao</vt:lpstr>
      <vt:lpstr>Search for SUSY in the Higgs sector</vt:lpstr>
      <vt:lpstr>Introduction à la Supersymétrie</vt:lpstr>
      <vt:lpstr>Benchmark Point 1488 (BP7_P1)</vt:lpstr>
      <vt:lpstr>Benchmark Point 1488 (BP7_P1)</vt:lpstr>
      <vt:lpstr>Simulation: signal et bruit de fond générés</vt:lpstr>
      <vt:lpstr>CMS et Delphes3.2.0</vt:lpstr>
      <vt:lpstr>CMS et Delphes3.2.0</vt:lpstr>
      <vt:lpstr>Étude de H_1et A_1.</vt:lpstr>
      <vt:lpstr>Étude de H_1et A_1.</vt:lpstr>
      <vt:lpstr>Étude de H_1et A_1.</vt:lpstr>
      <vt:lpstr>Étude de H_3</vt:lpstr>
      <vt:lpstr>Étude de H_3</vt:lpstr>
      <vt:lpstr>Étude de H_3</vt:lpstr>
      <vt:lpstr>Étude de H_3</vt:lpstr>
      <vt:lpstr>Étude de H_3</vt:lpstr>
      <vt:lpstr>Étude de H_3. Bruit du MS.</vt:lpstr>
      <vt:lpstr>Étude de A_2</vt:lpstr>
      <vt:lpstr>Conclusion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2016-06-09T22:59:19Z</dcterms:created>
  <dcterms:modified xsi:type="dcterms:W3CDTF">2016-06-14T12:06:05Z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TC101671251033</vt:lpwstr>
  </property>
</Properties>
</file>