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69" r:id="rId5"/>
    <p:sldId id="271" r:id="rId6"/>
    <p:sldId id="270" r:id="rId7"/>
    <p:sldId id="257" r:id="rId8"/>
    <p:sldId id="259" r:id="rId9"/>
    <p:sldId id="274" r:id="rId10"/>
    <p:sldId id="276" r:id="rId11"/>
    <p:sldId id="268" r:id="rId12"/>
    <p:sldId id="265" r:id="rId13"/>
    <p:sldId id="266" r:id="rId14"/>
    <p:sldId id="277" r:id="rId15"/>
    <p:sldId id="280" r:id="rId16"/>
    <p:sldId id="282" r:id="rId17"/>
    <p:sldId id="281" r:id="rId18"/>
    <p:sldId id="278" r:id="rId19"/>
    <p:sldId id="28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257E2-78D9-4226-9CEE-81FA82B127B5}" type="datetimeFigureOut">
              <a:rPr lang="en-US" smtClean="0"/>
              <a:t>4/28/2016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DCB11-3641-46A3-A0C3-0801D66E49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1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CB11-3641-46A3-A0C3-0801D66E49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4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28/04/2016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azeille@clermont.in2p3.f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401" y="332656"/>
            <a:ext cx="7552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Discussion on the integrator specifications</a:t>
            </a:r>
          </a:p>
          <a:p>
            <a:pPr algn="ctr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ith comparison of the 3 options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22020" y="1744255"/>
            <a:ext cx="47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Debriefing  meeting at LPC , </a:t>
            </a:r>
            <a:r>
              <a:rPr lang="en-US" dirty="0" smtClean="0">
                <a:latin typeface="Comic Sans MS" panose="030F0702030302020204" pitchFamily="66" charset="0"/>
              </a:rPr>
              <a:t>28 </a:t>
            </a:r>
            <a:r>
              <a:rPr lang="en-US" dirty="0" smtClean="0">
                <a:latin typeface="Comic Sans MS" panose="030F0702030302020204" pitchFamily="66" charset="0"/>
              </a:rPr>
              <a:t>April 2016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François </a:t>
            </a:r>
            <a:r>
              <a:rPr lang="en-US" dirty="0" smtClean="0">
                <a:latin typeface="Comic Sans MS" panose="030F0702030302020204" pitchFamily="66" charset="0"/>
              </a:rPr>
              <a:t>Vazeille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96733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Summary of the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Calibration systems in the upgrade scheme.</a:t>
            </a:r>
          </a:p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data for the Cesium source moving.</a:t>
            </a:r>
          </a:p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data for the Luminosity measurements.</a:t>
            </a:r>
            <a:endParaRPr lang="en-US" sz="20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Chicago integrator.</a:t>
            </a:r>
          </a:p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Argonne integrator.</a:t>
            </a:r>
          </a:p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Clermont-Ferrand integrator.</a:t>
            </a:r>
          </a:p>
          <a:p>
            <a:pPr marL="342900" indent="-342900">
              <a:buFont typeface="Symbol"/>
              <a:buChar char="·"/>
            </a:pP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Summary of specifications.</a:t>
            </a:r>
            <a:endParaRPr 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5599663" cy="52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4" y="1518204"/>
            <a:ext cx="34932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- 6 gains …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given in current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(as for the present ATLAS)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0: 0-750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1: 0-200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2: 0-300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3: 0-160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4: 0-110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5: 0-80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6156176" y="2166276"/>
            <a:ext cx="216024" cy="4744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98953" y="221882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0-2.5 V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6135294" y="2742340"/>
            <a:ext cx="308914" cy="9361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70961" y="30257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0-5.0 V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52435" y="3678444"/>
            <a:ext cx="88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DAC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counts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88024" y="4483307"/>
            <a:ext cx="43172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dirty="0" smtClean="0">
                <a:latin typeface="Comic Sans MS" panose="030F0702030302020204" pitchFamily="66" charset="0"/>
                <a:cs typeface="Arial" pitchFamily="34" charset="0"/>
              </a:rPr>
              <a:t>- Does not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correspond </a:t>
            </a:r>
            <a:r>
              <a:rPr lang="en-US" altLang="fr-FR" dirty="0" smtClean="0">
                <a:latin typeface="Comic Sans MS" panose="030F0702030302020204" pitchFamily="66" charset="0"/>
                <a:cs typeface="Arial" pitchFamily="34" charset="0"/>
              </a:rPr>
              <a:t>to 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python soft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dirty="0" smtClean="0">
                <a:latin typeface="Comic Sans MS" panose="030F0702030302020204" pitchFamily="66" charset="0"/>
                <a:cs typeface="Arial" pitchFamily="34" charset="0"/>
              </a:rPr>
              <a:t>   sent by Kelby very recently</a:t>
            </a:r>
            <a:endParaRPr kumimoji="0" lang="en-US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maxval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= [3200,180,300,120,160,90]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minval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= [64,6,4,4,4,9] </a:t>
            </a:r>
            <a:endParaRPr kumimoji="0" lang="en-US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467" y="404664"/>
            <a:ext cx="263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Upgrade scheme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854" y="2337842"/>
            <a:ext cx="871264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Hi Francois, yes, these points are averaged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over about 10 measurements</a:t>
            </a:r>
            <a:endParaRPr lang="en-US" altLang="fr-FR" sz="1600" dirty="0" smtClean="0">
              <a:solidFill>
                <a:srgbClr val="FF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each having the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int.time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of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20ms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So effectively the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int.time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is about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200ms on this plot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Best,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dirty="0" smtClean="0">
                <a:latin typeface="Comic Sans MS" panose="030F0702030302020204" pitchFamily="66" charset="0"/>
                <a:cs typeface="Arial" pitchFamily="34" charset="0"/>
              </a:rPr>
              <a:t>    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Ilya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16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On Fri, Apr 8, 2016 at 1:20 PM, François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Vazeille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  <a:hlinkClick r:id="rId2"/>
              </a:rPr>
              <a:t>&lt;vazeille@clermont.in2p3.fr&gt;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wrote: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Hello Ilya, looking at your very interesting and useful talk on the Cs system,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I have a question about the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VdM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scan through the cell A13 (slide 6) where you measured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a current of 0.5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nA.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What was the integration time of this measurement?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Did you add several measurements in order to increase the integration time?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With my best regards,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dirty="0" smtClean="0">
                <a:latin typeface="Comic Sans MS" panose="030F0702030302020204" pitchFamily="66" charset="0"/>
                <a:cs typeface="Arial" pitchFamily="34" charset="0"/>
              </a:rPr>
              <a:t>     </a:t>
            </a:r>
            <a:r>
              <a:rPr kumimoji="0" lang="en-US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François </a:t>
            </a:r>
            <a:endParaRPr kumimoji="0" lang="en-US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4" y="476672"/>
            <a:ext cx="8208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omic Sans MS" panose="030F0702030302020204" pitchFamily="66" charset="0"/>
              <a:sym typeface="Symbol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For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times &gt; 20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ms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 summations</a:t>
            </a:r>
          </a:p>
          <a:p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Example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of a reply of Ilya to a question of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FV about current of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0.5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 in the current ATLAS scheme.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157064"/>
            <a:ext cx="6448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692696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Up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8 µA: external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6021288"/>
            <a:ext cx="870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Integration time of 2 </a:t>
            </a:r>
            <a:r>
              <a:rPr lang="en-US" dirty="0" smtClean="0">
                <a:latin typeface="Comic Sans MS" panose="030F0702030302020204" pitchFamily="66" charset="0"/>
              </a:rPr>
              <a:t>ms</a:t>
            </a:r>
            <a:r>
              <a:rPr lang="en-US" dirty="0" smtClean="0">
                <a:latin typeface="Comic Sans MS" panose="030F0702030302020204" pitchFamily="66" charset="0"/>
              </a:rPr>
              <a:t>, but will be fixed later at a constant value (10 </a:t>
            </a:r>
            <a:r>
              <a:rPr lang="en-US" dirty="0" smtClean="0">
                <a:latin typeface="Comic Sans MS" panose="030F0702030302020204" pitchFamily="66" charset="0"/>
              </a:rPr>
              <a:t>ms</a:t>
            </a:r>
            <a:r>
              <a:rPr lang="en-US" dirty="0" smtClean="0">
                <a:latin typeface="Comic Sans MS" panose="030F0702030302020204" pitchFamily="66" charset="0"/>
              </a:rPr>
              <a:t> ?).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- 16-bit </a:t>
            </a:r>
            <a:r>
              <a:rPr lang="en-US" dirty="0">
                <a:latin typeface="Comic Sans MS" panose="030F0702030302020204" pitchFamily="66" charset="0"/>
              </a:rPr>
              <a:t>ADC range, having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122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/count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 That does mean it is the accuracy.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16632"/>
            <a:ext cx="368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Argonne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integrator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36247" y="692696"/>
            <a:ext cx="20842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 40% signal used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0144" y="2060848"/>
            <a:ext cx="5544616" cy="3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8604448" y="1062028"/>
            <a:ext cx="0" cy="1170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5" idx="3"/>
          </p:cNvCxnSpPr>
          <p:nvPr/>
        </p:nvCxnSpPr>
        <p:spPr>
          <a:xfrm flipH="1">
            <a:off x="7714760" y="2232856"/>
            <a:ext cx="8896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" y="1195388"/>
            <a:ext cx="6286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4908" y="306177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Above 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 µA: internal from digital sum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59632" y="5805264"/>
            <a:ext cx="6462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This plot goes up to 6 </a:t>
            </a:r>
            <a:r>
              <a:rPr lang="en-US" dirty="0" smtClean="0">
                <a:latin typeface="Comic Sans MS" panose="030F0702030302020204" pitchFamily="66" charset="0"/>
              </a:rPr>
              <a:t>nA</a:t>
            </a:r>
            <a:r>
              <a:rPr lang="en-US" dirty="0" smtClean="0">
                <a:latin typeface="Comic Sans MS" panose="030F0702030302020204" pitchFamily="66" charset="0"/>
              </a:rPr>
              <a:t>, but with an error of about 4%.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- 0.2% above 100 </a:t>
            </a:r>
            <a:r>
              <a:rPr lang="en-US" dirty="0" smtClean="0">
                <a:latin typeface="Comic Sans MS" panose="030F0702030302020204" pitchFamily="66" charset="0"/>
              </a:rPr>
              <a:t>nA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but the noise level is very optimistic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Used in fact above 8 µA.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3284984"/>
            <a:ext cx="3071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It is a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simulation. 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integration time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is not indicated,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but it is 10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from Ilya.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Clermont-Ferrand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integrator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908720"/>
            <a:ext cx="91422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Accuracy calculations on digital sum from the present noise performance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Noise over the whole frequency spectra: 8 </a:t>
            </a:r>
            <a:r>
              <a:rPr lang="en-US" dirty="0" smtClean="0">
                <a:latin typeface="Comic Sans MS" panose="030F0702030302020204" pitchFamily="66" charset="0"/>
              </a:rPr>
              <a:t>fC</a:t>
            </a:r>
            <a:r>
              <a:rPr lang="en-US" dirty="0" smtClean="0">
                <a:latin typeface="Comic Sans MS" panose="030F0702030302020204" pitchFamily="66" charset="0"/>
              </a:rPr>
              <a:t>. (and not 7 </a:t>
            </a:r>
            <a:r>
              <a:rPr lang="en-US" dirty="0" smtClean="0">
                <a:latin typeface="Comic Sans MS" panose="030F0702030302020204" pitchFamily="66" charset="0"/>
              </a:rPr>
              <a:t>fC</a:t>
            </a:r>
            <a:r>
              <a:rPr lang="en-US" dirty="0" smtClean="0">
                <a:latin typeface="Comic Sans MS" panose="030F0702030302020204" pitchFamily="66" charset="0"/>
              </a:rPr>
              <a:t> HF noise only).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For a realistic pulse shape (triangular), it corresponds to 400 </a:t>
            </a:r>
            <a:r>
              <a:rPr lang="en-US" dirty="0" smtClean="0">
                <a:latin typeface="Comic Sans MS" panose="030F0702030302020204" pitchFamily="66" charset="0"/>
              </a:rPr>
              <a:t>nA</a:t>
            </a:r>
            <a:r>
              <a:rPr lang="en-US" dirty="0" smtClean="0">
                <a:latin typeface="Comic Sans MS" panose="030F0702030302020204" pitchFamily="66" charset="0"/>
              </a:rPr>
              <a:t>, or 50 </a:t>
            </a:r>
            <a:r>
              <a:rPr lang="en-US" dirty="0" smtClean="0">
                <a:latin typeface="Comic Sans MS" panose="030F0702030302020204" pitchFamily="66" charset="0"/>
              </a:rPr>
              <a:t>nA</a:t>
            </a:r>
            <a:r>
              <a:rPr lang="en-US" dirty="0" smtClean="0">
                <a:latin typeface="Comic Sans MS" panose="030F0702030302020204" pitchFamily="66" charset="0"/>
              </a:rPr>
              <a:t>/</a:t>
            </a:r>
            <a:r>
              <a:rPr lang="en-US" dirty="0" smtClean="0">
                <a:latin typeface="Comic Sans MS" panose="030F0702030302020204" pitchFamily="66" charset="0"/>
              </a:rPr>
              <a:t>fC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A “sum number” of 1 corresponds to the sum of 400 000 samples at 40 </a:t>
            </a:r>
            <a:r>
              <a:rPr lang="en-US" dirty="0" smtClean="0">
                <a:latin typeface="Comic Sans MS" panose="030F0702030302020204" pitchFamily="66" charset="0"/>
              </a:rPr>
              <a:t>MHz.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09438"/>
              </p:ext>
            </p:extLst>
          </p:nvPr>
        </p:nvGraphicFramePr>
        <p:xfrm>
          <a:off x="395536" y="2564904"/>
          <a:ext cx="832575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29"/>
                <a:gridCol w="2071563"/>
                <a:gridCol w="1512168"/>
                <a:gridCol w="1905038"/>
                <a:gridCol w="1380153"/>
              </a:tblGrid>
              <a:tr h="0">
                <a:tc rowSpan="7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Cesium scan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Cell value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Time (ms)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Sum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number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Accuracy %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1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to 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D 60 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1.05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17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 to D 90 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0.70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3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E1-E2 &lt; 4 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&gt; 11.2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E3-E4 </a:t>
                      </a:r>
                      <a:r>
                        <a:rPr lang="en-US" dirty="0" smtClean="0">
                          <a:latin typeface="Comic Sans MS" panose="030F0702030302020204" pitchFamily="66" charset="0"/>
                          <a:sym typeface="Symbol"/>
                        </a:rPr>
                        <a:t> 0.06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Impossible, no Cs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Limit 1%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 nA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1.0039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Limit 1%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45 nA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9512" y="5661248"/>
            <a:ext cx="869500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For cesium scan, OK for A to D above 45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with an accuracy of 1% or better.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 scintillators are likely thicker than Tiles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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time &gt; 20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could be chosen , but not too much.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94095"/>
              </p:ext>
            </p:extLst>
          </p:nvPr>
        </p:nvGraphicFramePr>
        <p:xfrm>
          <a:off x="304528" y="1989936"/>
          <a:ext cx="832575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29"/>
                <a:gridCol w="2306587"/>
                <a:gridCol w="1277144"/>
                <a:gridCol w="1905038"/>
                <a:gridCol w="1380153"/>
              </a:tblGrid>
              <a:tr h="0">
                <a:tc rowSpan="7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Luminosity scan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Cell value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Time (ms)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Sum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number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Accuracy %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1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HL minimum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 &gt; 100 nA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from (B-C)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&lt;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0.63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17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vdM A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-B 0.02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 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12000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28.9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3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vdM A-B 0.05 nA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12000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11.5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A, Limit 1%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0.58 nA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0.9954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A, 3%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0,192 nA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3.007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A,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5%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0.115 nA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7504" y="477590"/>
            <a:ext cx="8351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For Luminosity scans, larger times can be used.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We must consider two extreme case: HL-LHC (7 10</a:t>
            </a:r>
            <a:r>
              <a:rPr lang="en-US" baseline="30000" dirty="0" smtClean="0">
                <a:latin typeface="Comic Sans MS" panose="030F0702030302020204" pitchFamily="66" charset="0"/>
              </a:rPr>
              <a:t>34</a:t>
            </a:r>
            <a:r>
              <a:rPr lang="en-US" dirty="0" smtClean="0">
                <a:latin typeface="Comic Sans MS" panose="030F0702030302020204" pitchFamily="66" charset="0"/>
              </a:rPr>
              <a:t> cm</a:t>
            </a:r>
            <a:r>
              <a:rPr lang="en-US" baseline="30000" dirty="0" smtClean="0">
                <a:latin typeface="Comic Sans MS" panose="030F0702030302020204" pitchFamily="66" charset="0"/>
              </a:rPr>
              <a:t>-2</a:t>
            </a:r>
            <a:r>
              <a:rPr lang="en-US" dirty="0" smtClean="0">
                <a:latin typeface="Comic Sans MS" panose="030F0702030302020204" pitchFamily="66" charset="0"/>
              </a:rPr>
              <a:t> s</a:t>
            </a:r>
            <a:r>
              <a:rPr lang="en-US" baseline="30000" dirty="0" smtClean="0">
                <a:latin typeface="Comic Sans MS" panose="030F0702030302020204" pitchFamily="66" charset="0"/>
              </a:rPr>
              <a:t>-1</a:t>
            </a:r>
            <a:r>
              <a:rPr lang="en-US" dirty="0" smtClean="0">
                <a:latin typeface="Comic Sans MS" panose="030F0702030302020204" pitchFamily="66" charset="0"/>
              </a:rPr>
              <a:t> 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                         and </a:t>
            </a:r>
            <a:r>
              <a:rPr lang="en-US" dirty="0" smtClean="0">
                <a:latin typeface="Comic Sans MS" panose="030F0702030302020204" pitchFamily="66" charset="0"/>
              </a:rPr>
              <a:t>vdM</a:t>
            </a:r>
            <a:r>
              <a:rPr lang="en-US" dirty="0" smtClean="0">
                <a:latin typeface="Comic Sans MS" panose="030F0702030302020204" pitchFamily="66" charset="0"/>
              </a:rPr>
              <a:t> scans (some 10</a:t>
            </a:r>
            <a:r>
              <a:rPr lang="en-US" baseline="30000" dirty="0" smtClean="0">
                <a:latin typeface="Comic Sans MS" panose="030F0702030302020204" pitchFamily="66" charset="0"/>
              </a:rPr>
              <a:t>30</a:t>
            </a:r>
            <a:r>
              <a:rPr lang="en-US" dirty="0" smtClean="0">
                <a:latin typeface="Comic Sans MS" panose="030F0702030302020204" pitchFamily="66" charset="0"/>
              </a:rPr>
              <a:t> ).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For </a:t>
            </a:r>
            <a:r>
              <a:rPr lang="en-US" dirty="0" smtClean="0">
                <a:latin typeface="Comic Sans MS" panose="030F0702030302020204" pitchFamily="66" charset="0"/>
              </a:rPr>
              <a:t>vdM</a:t>
            </a:r>
            <a:r>
              <a:rPr lang="en-US" dirty="0" smtClean="0">
                <a:latin typeface="Comic Sans MS" panose="030F0702030302020204" pitchFamily="66" charset="0"/>
              </a:rPr>
              <a:t> scans, we take a time of 2 minutes imposed by Luminosity blocks.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5734997"/>
            <a:ext cx="864371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No problem for HL scans, up to the 100 µA value on E cell without saturation.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vdM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scan possible for A cells with an accuracy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 3%.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04664"/>
            <a:ext cx="506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Requirements on Analog measurements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412776"/>
            <a:ext cx="7521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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For Cesium scans with times of 10 or 20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ms</a:t>
            </a:r>
            <a:endParaRPr lang="en-US" dirty="0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- Must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overlap</a:t>
            </a:r>
            <a:r>
              <a:rPr lang="en-US" dirty="0" smtClean="0">
                <a:latin typeface="Comic Sans MS" panose="030F0702030302020204" pitchFamily="66" charset="0"/>
              </a:rPr>
              <a:t> the Digital approach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Maximum value of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150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nA.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- Must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reach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low values up to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some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for E1-E2.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2615882"/>
            <a:ext cx="7944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 For Luminosity scans at Low Luminosity: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to reach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0.05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in order to scan the B cells with an accuracy of 3%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over durations of 2 minutes.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4117300"/>
            <a:ext cx="64860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Dynamics from 0.05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 means to 150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10 or 20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ms.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76" y="1124744"/>
            <a:ext cx="6242984" cy="41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95536" y="2564904"/>
            <a:ext cx="11738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5517" y="116632"/>
            <a:ext cx="745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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data for the Cesium source moving</a:t>
            </a:r>
            <a:endParaRPr lang="en-U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2824" y="893911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Recommendations from Ilya’s talk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05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667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Our specifications for the Analog approach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724615"/>
            <a:ext cx="3395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A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fourth current copy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with the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ADC inside the chip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A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DAC calibration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via current injection.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66" y="883568"/>
            <a:ext cx="5557446" cy="29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8579" y="2780928"/>
            <a:ext cx="276989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4081750"/>
            <a:ext cx="85940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Possibility</a:t>
            </a:r>
            <a:r>
              <a:rPr lang="en-US" dirty="0" smtClean="0">
                <a:latin typeface="Comic Sans MS" panose="030F0702030302020204" pitchFamily="66" charset="0"/>
              </a:rPr>
              <a:t> of 2 integration times: 10 </a:t>
            </a:r>
            <a:r>
              <a:rPr lang="en-US" dirty="0" smtClean="0">
                <a:latin typeface="Comic Sans MS" panose="030F0702030302020204" pitchFamily="66" charset="0"/>
              </a:rPr>
              <a:t>ms</a:t>
            </a:r>
            <a:r>
              <a:rPr lang="en-US" dirty="0" smtClean="0">
                <a:latin typeface="Comic Sans MS" panose="030F0702030302020204" pitchFamily="66" charset="0"/>
              </a:rPr>
              <a:t> and 20 </a:t>
            </a:r>
            <a:r>
              <a:rPr lang="en-US" dirty="0" smtClean="0">
                <a:latin typeface="Comic Sans MS" panose="030F0702030302020204" pitchFamily="66" charset="0"/>
              </a:rPr>
              <a:t>ms.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it possible </a:t>
            </a:r>
            <a:r>
              <a:rPr lang="en-US" dirty="0" smtClean="0">
                <a:latin typeface="Comic Sans MS" panose="030F0702030302020204" pitchFamily="66" charset="0"/>
              </a:rPr>
              <a:t>to use the same DAC 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Dynamics for Cesium scans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Maximum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Minimum:</a:t>
            </a:r>
            <a:r>
              <a:rPr lang="en-US" dirty="0" smtClean="0">
                <a:latin typeface="Comic Sans MS" panose="030F0702030302020204" pitchFamily="66" charset="0"/>
              </a:rPr>
              <a:t> 0.5 </a:t>
            </a:r>
            <a:r>
              <a:rPr lang="en-US" dirty="0" smtClean="0">
                <a:latin typeface="Comic Sans MS" panose="030F0702030302020204" pitchFamily="66" charset="0"/>
              </a:rPr>
              <a:t>nA</a:t>
            </a:r>
            <a:r>
              <a:rPr lang="en-US" dirty="0" smtClean="0">
                <a:latin typeface="Comic Sans MS" panose="030F0702030302020204" pitchFamily="66" charset="0"/>
              </a:rPr>
              <a:t> for E1-E2 cells.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Dynamics for Luminosity scans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Maximum</a:t>
            </a:r>
            <a:r>
              <a:rPr lang="en-US" dirty="0" smtClean="0">
                <a:latin typeface="Comic Sans MS" panose="030F0702030302020204" pitchFamily="66" charset="0"/>
              </a:rPr>
              <a:t>: no constraint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we keep 150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and saturation accepted above.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Minimum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means are possible over 2 minutes  to reach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0.05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5517" y="378242"/>
            <a:ext cx="7758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 Summary of the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Calibration systems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 in the upgrade scheme</a:t>
            </a:r>
            <a:endParaRPr lang="en-U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7917" y="1700808"/>
            <a:ext cx="865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4 complementary systems acting at various levels of the whole electronic chain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+ likely a 5</a:t>
            </a:r>
            <a:r>
              <a:rPr lang="en-US" baseline="30000" dirty="0" smtClean="0">
                <a:latin typeface="Comic Sans MS" panose="030F0702030302020204" pitchFamily="66" charset="0"/>
              </a:rPr>
              <a:t>th</a:t>
            </a:r>
            <a:r>
              <a:rPr lang="en-US" dirty="0" smtClean="0">
                <a:latin typeface="Comic Sans MS" panose="030F0702030302020204" pitchFamily="66" charset="0"/>
              </a:rPr>
              <a:t> system for the Back end electronics not shown here.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2924944"/>
            <a:ext cx="9050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1. At the Tile/Fiber level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Cesium </a:t>
            </a:r>
            <a:r>
              <a:rPr lang="en-US" dirty="0" smtClean="0">
                <a:latin typeface="Comic Sans MS" panose="030F0702030302020204" pitchFamily="66" charset="0"/>
              </a:rPr>
              <a:t>radioactive source and p-p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Minimum Bias </a:t>
            </a:r>
            <a:r>
              <a:rPr lang="en-US" dirty="0" smtClean="0">
                <a:latin typeface="Comic Sans MS" panose="030F0702030302020204" pitchFamily="66" charset="0"/>
              </a:rPr>
              <a:t>events.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2. At the Light Mixer/PMT level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Laser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3. At the Very Front End electronics level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 Injection System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4. At the Front End Board digital level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tests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4581128"/>
            <a:ext cx="7518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1. PMT gain adjustment/calibration and long term monitoring,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plus calibration transport from the ATLAS Test Beam.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2. </a:t>
            </a:r>
            <a:r>
              <a:rPr lang="en-US" dirty="0" smtClean="0">
                <a:latin typeface="Comic Sans MS" panose="030F0702030302020204" pitchFamily="66" charset="0"/>
              </a:rPr>
              <a:t>Short </a:t>
            </a:r>
            <a:r>
              <a:rPr lang="en-US" dirty="0" smtClean="0">
                <a:latin typeface="Comic Sans MS" panose="030F0702030302020204" pitchFamily="66" charset="0"/>
              </a:rPr>
              <a:t>term monitoring and calibration.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3. Electronics calibration in </a:t>
            </a:r>
            <a:r>
              <a:rPr lang="en-US" dirty="0" smtClean="0">
                <a:latin typeface="Comic Sans MS" panose="030F0702030302020204" pitchFamily="66" charset="0"/>
              </a:rPr>
              <a:t>pC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4. Working tests of the Main Board/Daughter board communication.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728" y="2402240"/>
            <a:ext cx="756084" cy="5375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PMT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36" y="3130664"/>
            <a:ext cx="1080120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Divider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0238" y="3835246"/>
            <a:ext cx="1056398" cy="104876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1688" y="4019912"/>
            <a:ext cx="60121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FATALIC</a:t>
            </a:r>
            <a:endParaRPr lang="en-US" sz="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6" y="4545454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All-in-One</a:t>
            </a:r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4214" y="5291916"/>
            <a:ext cx="1512168" cy="130543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56581" y="5291916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Main board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0228" y="5781836"/>
            <a:ext cx="1224136" cy="649796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Daughter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Board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6222" y="1787664"/>
            <a:ext cx="1326232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124294" y="2896656"/>
            <a:ext cx="0" cy="25916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60198" y="1692856"/>
            <a:ext cx="1758280" cy="5048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èche droite 16"/>
          <p:cNvSpPr/>
          <p:nvPr/>
        </p:nvSpPr>
        <p:spPr>
          <a:xfrm rot="10800000">
            <a:off x="1577368" y="6211020"/>
            <a:ext cx="978408" cy="24231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6023029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Back End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electronics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9998" y="242088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PMT Block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768369" y="2569246"/>
            <a:ext cx="7000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59998" y="213285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Drawer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23" name="Connecteur droit avec flèche 22"/>
          <p:cNvCxnSpPr>
            <a:stCxn id="22" idx="3"/>
          </p:cNvCxnSpPr>
          <p:nvPr/>
        </p:nvCxnSpPr>
        <p:spPr>
          <a:xfrm>
            <a:off x="1436547" y="2317522"/>
            <a:ext cx="8236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5567" y="4941168"/>
            <a:ext cx="1008112" cy="914400"/>
          </a:xfrm>
          <a:prstGeom prst="rect">
            <a:avLst/>
          </a:prstGeom>
          <a:solidFill>
            <a:srgbClr val="D6009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349" y="2924552"/>
            <a:ext cx="1008112" cy="914400"/>
          </a:xfrm>
          <a:prstGeom prst="rect">
            <a:avLst/>
          </a:prstGeom>
          <a:solidFill>
            <a:srgbClr val="D6009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Voltage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Connecteur droit avec flèche 26"/>
          <p:cNvCxnSpPr>
            <a:endCxn id="3" idx="1"/>
          </p:cNvCxnSpPr>
          <p:nvPr/>
        </p:nvCxnSpPr>
        <p:spPr>
          <a:xfrm>
            <a:off x="1553679" y="3359264"/>
            <a:ext cx="1048557" cy="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124294" y="4884008"/>
            <a:ext cx="0" cy="417200"/>
          </a:xfrm>
          <a:prstGeom prst="straightConnector1">
            <a:avLst/>
          </a:prstGeom>
          <a:ln w="285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21729" y="1859672"/>
            <a:ext cx="762606" cy="47056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Mixer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131840" y="3573016"/>
            <a:ext cx="0" cy="25916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rallélogramme 36"/>
          <p:cNvSpPr/>
          <p:nvPr/>
        </p:nvSpPr>
        <p:spPr>
          <a:xfrm flipH="1">
            <a:off x="2802456" y="620688"/>
            <a:ext cx="994666" cy="662920"/>
          </a:xfrm>
          <a:prstGeom prst="parallelogram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2721729" y="620688"/>
            <a:ext cx="266095" cy="107216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3205194" y="836712"/>
            <a:ext cx="214678" cy="22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1547664" y="5373216"/>
            <a:ext cx="856550" cy="0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107504" y="78744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Tile and Fiber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1804133" y="980728"/>
            <a:ext cx="8236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148064" y="87015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Minimum Bias events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3203848" y="317847"/>
            <a:ext cx="18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5745514" y="692696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Cesium source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203848" y="317847"/>
            <a:ext cx="0" cy="302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3275856" y="1397967"/>
            <a:ext cx="1101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3275856" y="1397967"/>
            <a:ext cx="0" cy="3028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4424666" y="116713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Laser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7" name="Connecteur droit avec flèche 96"/>
          <p:cNvCxnSpPr/>
          <p:nvPr/>
        </p:nvCxnSpPr>
        <p:spPr>
          <a:xfrm flipH="1">
            <a:off x="3275856" y="946800"/>
            <a:ext cx="22322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3635896" y="4714731"/>
            <a:ext cx="1057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4693710" y="4271940"/>
            <a:ext cx="0" cy="4427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>
            <a:endCxn id="5" idx="3"/>
          </p:cNvCxnSpPr>
          <p:nvPr/>
        </p:nvCxnSpPr>
        <p:spPr>
          <a:xfrm flipH="1">
            <a:off x="3442904" y="4271940"/>
            <a:ext cx="125080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5148064" y="4191471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 injection system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>
            <a:off x="3779912" y="6104039"/>
            <a:ext cx="1057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V="1">
            <a:off x="4837726" y="5661248"/>
            <a:ext cx="0" cy="442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>
            <a:off x="3916382" y="5661248"/>
            <a:ext cx="9213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5619513" y="558924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tests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19" y="1202199"/>
            <a:ext cx="2806067" cy="153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5517" y="116632"/>
            <a:ext cx="745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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data for the Cesium source moving</a:t>
            </a:r>
            <a:endParaRPr lang="en-U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90169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Source speed: 30 cm/s.</a:t>
            </a:r>
          </a:p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TileCal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scheme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1331476"/>
            <a:ext cx="216024" cy="92772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51920" y="2267580"/>
            <a:ext cx="36004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872" y="1331476"/>
            <a:ext cx="432048" cy="2736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1960" y="1331476"/>
            <a:ext cx="432048" cy="2736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6136" y="1331476"/>
            <a:ext cx="432048" cy="2736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4048" y="1331476"/>
            <a:ext cx="432048" cy="2736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08104" y="1331476"/>
            <a:ext cx="216024" cy="92772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16016" y="2339588"/>
            <a:ext cx="216024" cy="92772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36096" y="2267580"/>
            <a:ext cx="36004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44008" y="1331476"/>
            <a:ext cx="36004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1890698"/>
            <a:ext cx="3110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Steel Master</a:t>
            </a:r>
            <a:r>
              <a:rPr lang="en-US" dirty="0" smtClean="0">
                <a:latin typeface="Comic Sans MS" pitchFamily="66" charset="0"/>
              </a:rPr>
              <a:t> = 5.0 mm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Steel Spacer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= 4.05 mm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Plastic Til</a:t>
            </a: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e </a:t>
            </a:r>
            <a:r>
              <a:rPr lang="en-US" dirty="0" smtClean="0">
                <a:latin typeface="Comic Sans MS" pitchFamily="66" charset="0"/>
              </a:rPr>
              <a:t>= 3 mm</a:t>
            </a:r>
          </a:p>
          <a:p>
            <a:r>
              <a:rPr lang="en-US" dirty="0" smtClean="0">
                <a:latin typeface="Comic Sans MS" pitchFamily="66" charset="0"/>
              </a:rPr>
              <a:t>Period = 18.325 mm</a:t>
            </a:r>
          </a:p>
          <a:p>
            <a:r>
              <a:rPr lang="en-US" dirty="0" smtClean="0">
                <a:latin typeface="Comic Sans MS" pitchFamily="66" charset="0"/>
              </a:rPr>
              <a:t>     = 5 + 4.05 + 5 + 4.05 + G</a:t>
            </a:r>
          </a:p>
          <a:p>
            <a:r>
              <a:rPr lang="en-US" dirty="0" smtClean="0">
                <a:latin typeface="Comic Sans MS" pitchFamily="66" charset="0"/>
              </a:rPr>
              <a:t>     = 18.10 + G   </a:t>
            </a:r>
            <a:r>
              <a:rPr lang="en-US" dirty="0" smtClean="0"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 = Glue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347864" y="42838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779912" y="428380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18.325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4494019"/>
            <a:ext cx="64652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Transit time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r>
              <a:rPr lang="en-US" dirty="0" smtClean="0">
                <a:latin typeface="Comic Sans MS" pitchFamily="66" charset="0"/>
              </a:rPr>
              <a:t>    In a Tile: 0.3/30 =  0.01 s = 10 </a:t>
            </a:r>
            <a:r>
              <a:rPr lang="en-US" dirty="0" smtClean="0">
                <a:latin typeface="Comic Sans MS" pitchFamily="66" charset="0"/>
              </a:rPr>
              <a:t>ms.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   From a Tile to the following one: 1.8325/30 =  61.08 </a:t>
            </a:r>
            <a:r>
              <a:rPr lang="en-US" dirty="0" smtClean="0">
                <a:latin typeface="Comic Sans MS" pitchFamily="66" charset="0"/>
              </a:rPr>
              <a:t>ms.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-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The optimum integration time </a:t>
            </a:r>
            <a:r>
              <a:rPr lang="en-US" dirty="0" smtClean="0">
                <a:latin typeface="Comic Sans MS" pitchFamily="66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10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ms</a:t>
            </a:r>
            <a:r>
              <a:rPr lang="en-US" dirty="0" smtClean="0">
                <a:latin typeface="Comic Sans MS" pitchFamily="66" charset="0"/>
              </a:rPr>
              <a:t>, </a:t>
            </a:r>
          </a:p>
          <a:p>
            <a:r>
              <a:rPr lang="en-US" dirty="0" smtClean="0">
                <a:latin typeface="Comic Sans MS" pitchFamily="66" charset="0"/>
              </a:rPr>
              <a:t>   that can be increased by two means:</a:t>
            </a:r>
          </a:p>
          <a:p>
            <a:r>
              <a:rPr lang="en-US" dirty="0" smtClean="0">
                <a:latin typeface="Comic Sans MS" pitchFamily="66" charset="0"/>
              </a:rPr>
              <a:t>     - Digital sum without any problem.</a:t>
            </a:r>
          </a:p>
          <a:p>
            <a:r>
              <a:rPr lang="en-US" dirty="0" smtClean="0">
                <a:latin typeface="Comic Sans MS" pitchFamily="66" charset="0"/>
              </a:rPr>
              <a:t>     - Analog integration using different time </a:t>
            </a:r>
            <a:r>
              <a:rPr lang="en-US" dirty="0" smtClean="0">
                <a:latin typeface="Comic Sans MS" pitchFamily="66" charset="0"/>
              </a:rPr>
              <a:t>constants.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7" y="1484784"/>
            <a:ext cx="2752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919" y="387986"/>
            <a:ext cx="4778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▪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Orders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magnitude from Ilya’s talk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93584" cy="16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3674537"/>
            <a:ext cx="874951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By taking into account the non-replacement of the sources (Decreased activity)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Cells A to D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 to 90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Cells E1&amp;E2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 4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Cells E3&amp;E4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 0.06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err="1" smtClean="0">
                <a:latin typeface="Comic Sans MS" panose="030F0702030302020204" pitchFamily="66" charset="0"/>
                <a:sym typeface="Symbol"/>
              </a:rPr>
              <a:t>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but no Cs in them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3203848" y="4390117"/>
            <a:ext cx="45719" cy="43113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4427820"/>
            <a:ext cx="581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Improvements of scintillators/Dividers are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possible.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5304828"/>
            <a:ext cx="8839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Comment: for the E cells, the constraint of 10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ms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with respect to adjacent Tiles</a:t>
            </a:r>
          </a:p>
          <a:p>
            <a:r>
              <a:rPr lang="en-US" i="1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               is no longer relevant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 digital sums are possible,</a:t>
            </a:r>
          </a:p>
          <a:p>
            <a:r>
              <a:rPr lang="en-US" i="1" dirty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                                                    and/or use of a 20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ms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 time in the analog mode</a:t>
            </a:r>
          </a:p>
          <a:p>
            <a:r>
              <a:rPr lang="en-US" i="1" dirty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i="1" dirty="0" smtClean="0">
                <a:solidFill>
                  <a:srgbClr val="D60093"/>
                </a:solidFill>
                <a:latin typeface="Comic Sans MS" panose="030F0702030302020204" pitchFamily="66" charset="0"/>
                <a:sym typeface="Symbol"/>
              </a:rPr>
              <a:t>               in order to reach these low values.</a:t>
            </a:r>
            <a:endParaRPr lang="en-US" i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27584" y="3140968"/>
            <a:ext cx="76935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164288" y="277163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Beams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Étoile à 7 branches 9"/>
          <p:cNvSpPr/>
          <p:nvPr/>
        </p:nvSpPr>
        <p:spPr>
          <a:xfrm>
            <a:off x="3226707" y="3028439"/>
            <a:ext cx="245641" cy="225058"/>
          </a:xfrm>
          <a:prstGeom prst="star7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771800" y="270892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Collisions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6112657" y="2492896"/>
            <a:ext cx="0" cy="400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698761" y="1774568"/>
            <a:ext cx="41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</a:t>
            </a:r>
          </a:p>
          <a:p>
            <a:r>
              <a:rPr lang="en-US" dirty="0" smtClean="0"/>
              <a:t>E2</a:t>
            </a:r>
          </a:p>
          <a:p>
            <a:r>
              <a:rPr lang="en-US" dirty="0" smtClean="0"/>
              <a:t>E3</a:t>
            </a:r>
          </a:p>
          <a:p>
            <a:r>
              <a:rPr lang="en-US" dirty="0" smtClean="0"/>
              <a:t>E4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5516" y="332294"/>
            <a:ext cx="817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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TileCal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  <a:sym typeface="Symbol"/>
              </a:rPr>
              <a:t> data for the Luminosity measurements</a:t>
            </a:r>
            <a:endParaRPr lang="en-U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1218818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Orders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magnitude from Ilya’s talk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2199928"/>
            <a:ext cx="8158003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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Maximum value at the highest Luminosity</a:t>
            </a:r>
            <a:r>
              <a:rPr lang="en-US" dirty="0" smtClean="0">
                <a:latin typeface="Comic Sans MS" panose="030F0702030302020204" pitchFamily="66" charset="0"/>
              </a:rPr>
              <a:t>: 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- A13 cell: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µA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- E cells: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100 µA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 no saturation for Argonne and Clermont-Ferrand.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Symbol"/>
              <a:buChar char="¨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Minimum value for the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vdM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scan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at very low Luminosity: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up to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0.02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to cover almost all the A and E cells and part of B cells,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if not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0.05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     with which accuracy?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                  1% is impossible,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                      5 % ?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3% ?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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Chicago integrator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980728"/>
            <a:ext cx="4564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Principle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(Present ATLAS scheme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):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in 2 steps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3" y="1959214"/>
            <a:ext cx="4456885" cy="19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808" y="3574757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Integration time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rom feedback capacitance/resistor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632853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Amplification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ecause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1% signal used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50" y="-27384"/>
            <a:ext cx="4178442" cy="22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868144" y="159377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1%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60" y="3501008"/>
            <a:ext cx="4471144" cy="253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76602" y="4437112"/>
            <a:ext cx="356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Combination of switches </a:t>
            </a:r>
            <a:r>
              <a:rPr lang="en-US" dirty="0" smtClean="0">
                <a:latin typeface="Comic Sans MS" panose="030F0702030302020204" pitchFamily="66" charset="0"/>
              </a:rPr>
              <a:t>to control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Timing and Gain.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DC injection for calibration.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5746030"/>
            <a:ext cx="5482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 = 10 + RC in </a:t>
            </a:r>
            <a:r>
              <a:rPr lang="en-US" dirty="0" smtClean="0">
                <a:latin typeface="Comic Sans MS" panose="030F0702030302020204" pitchFamily="66" charset="0"/>
              </a:rPr>
              <a:t>ms</a:t>
            </a:r>
            <a:r>
              <a:rPr lang="en-US" dirty="0" smtClean="0">
                <a:latin typeface="Comic Sans MS" panose="030F0702030302020204" pitchFamily="66" charset="0"/>
              </a:rPr>
              <a:t>,  with C=0.1 10</a:t>
            </a:r>
            <a:r>
              <a:rPr lang="en-US" baseline="30000" dirty="0" smtClean="0">
                <a:latin typeface="Comic Sans MS" panose="030F0702030302020204" pitchFamily="66" charset="0"/>
              </a:rPr>
              <a:t>-9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From Ilya (Present </a:t>
            </a:r>
            <a:r>
              <a:rPr lang="en-US" dirty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-in-1): R from 2.7 to 100 M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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  10. 27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ms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to 20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ms.</a:t>
            </a:r>
            <a:r>
              <a:rPr lang="en-US" dirty="0" smtClean="0">
                <a:latin typeface="Comic Sans MS" panose="030F0702030302020204" pitchFamily="66" charset="0"/>
              </a:rPr>
              <a:t> (Ilya said 10.3 to 20).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0"/>
            <a:ext cx="5060872" cy="354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83710"/>
            <a:ext cx="5040560" cy="322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03039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▪ Performances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1412776"/>
            <a:ext cx="74751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Present ATLAS scheme (from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TIPP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2011 Chicago)</a:t>
            </a:r>
          </a:p>
          <a:p>
            <a:endParaRPr lang="en-US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ange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0.01</a:t>
            </a:r>
            <a:r>
              <a:rPr lang="en-US" dirty="0" smtClean="0">
                <a:latin typeface="Comic Sans MS" panose="030F0702030302020204" pitchFamily="66" charset="0"/>
              </a:rPr>
              <a:t> nA-1.4 µA.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Non linearity &lt; 1%.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- 12 bit ADC.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- Signal noise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0.003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3536461" y="2204864"/>
            <a:ext cx="425193" cy="122413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205105" y="2493766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credible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(never demonstrated)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72007" y="4036422"/>
            <a:ext cx="71336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PMT dark current is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 2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  at 800 V, well above this noise !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Connecteur droit avec flèche 4"/>
          <p:cNvCxnSpPr>
            <a:stCxn id="3" idx="0"/>
          </p:cNvCxnSpPr>
          <p:nvPr/>
        </p:nvCxnSpPr>
        <p:spPr>
          <a:xfrm flipH="1" flipV="1">
            <a:off x="2629222" y="3351768"/>
            <a:ext cx="2309627" cy="684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1596</Words>
  <Application>Microsoft Office PowerPoint</Application>
  <PresentationFormat>Affichage à l'écran (4:3)</PresentationFormat>
  <Paragraphs>272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Vazeille</dc:creator>
  <cp:lastModifiedBy>François Vazeille</cp:lastModifiedBy>
  <cp:revision>101</cp:revision>
  <dcterms:created xsi:type="dcterms:W3CDTF">2016-04-22T09:19:46Z</dcterms:created>
  <dcterms:modified xsi:type="dcterms:W3CDTF">2016-04-28T11:45:36Z</dcterms:modified>
</cp:coreProperties>
</file>