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63" r:id="rId4"/>
    <p:sldId id="273" r:id="rId5"/>
    <p:sldId id="271" r:id="rId6"/>
    <p:sldId id="274" r:id="rId7"/>
    <p:sldId id="275" r:id="rId8"/>
    <p:sldId id="276" r:id="rId9"/>
    <p:sldId id="277" r:id="rId10"/>
    <p:sldId id="279" r:id="rId11"/>
    <p:sldId id="280" r:id="rId12"/>
    <p:sldId id="281" r:id="rId13"/>
    <p:sldId id="299" r:id="rId14"/>
    <p:sldId id="282" r:id="rId15"/>
    <p:sldId id="286" r:id="rId16"/>
    <p:sldId id="287" r:id="rId17"/>
    <p:sldId id="289" r:id="rId18"/>
    <p:sldId id="292" r:id="rId19"/>
    <p:sldId id="284" r:id="rId20"/>
    <p:sldId id="294" r:id="rId21"/>
    <p:sldId id="293" r:id="rId22"/>
    <p:sldId id="297" r:id="rId23"/>
    <p:sldId id="259" r:id="rId24"/>
    <p:sldId id="258" r:id="rId25"/>
    <p:sldId id="301" r:id="rId26"/>
    <p:sldId id="269" r:id="rId27"/>
    <p:sldId id="270" r:id="rId28"/>
    <p:sldId id="260" r:id="rId29"/>
    <p:sldId id="300" r:id="rId30"/>
    <p:sldId id="262" r:id="rId31"/>
    <p:sldId id="298" r:id="rId32"/>
    <p:sldId id="268" r:id="rId33"/>
    <p:sldId id="296" r:id="rId34"/>
    <p:sldId id="290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66"/>
    <a:srgbClr val="FFFF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33920-7774-49AA-8CCA-F3DCC34BA922}" type="datetimeFigureOut">
              <a:rPr lang="en-US" smtClean="0"/>
              <a:t>4/20/2016</a:t>
            </a:fld>
            <a:endParaRPr lang="en-US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1354A-A515-4EA6-8D8A-F8FC430DAD8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380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10B3-5824-4214-BB14-8C69AA7DB793}" type="datetime1">
              <a:rPr lang="fr-FR" smtClean="0"/>
              <a:t>20/04/2016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1BA6-A8CA-4874-BD99-847208E2D54B}" type="datetime1">
              <a:rPr lang="fr-FR" smtClean="0"/>
              <a:t>20/04/2016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8FAFD-9FB6-4768-9AB3-BF6E3547FA39}" type="datetime1">
              <a:rPr lang="fr-FR" smtClean="0"/>
              <a:t>20/04/2016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B3E2-B087-4B1A-A3C8-2B1425861201}" type="datetime1">
              <a:rPr lang="fr-FR" smtClean="0"/>
              <a:t>20/04/2016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AFB4-2704-40C6-ADEC-D44C0BD9FEE9}" type="datetime1">
              <a:rPr lang="fr-FR" smtClean="0"/>
              <a:t>20/04/2016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29DAF-8951-4131-8EA7-8238585649DD}" type="datetime1">
              <a:rPr lang="fr-FR" smtClean="0"/>
              <a:t>20/04/2016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C829-18B5-4A22-A087-B42089130853}" type="datetime1">
              <a:rPr lang="fr-FR" smtClean="0"/>
              <a:t>20/04/2016</a:t>
            </a:fld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3B0F-F39B-402D-9FA4-618C6B5ED6CA}" type="datetime1">
              <a:rPr lang="fr-FR" smtClean="0"/>
              <a:t>20/04/2016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7896-A224-4641-ACC8-4C0FD8924ECF}" type="datetime1">
              <a:rPr lang="fr-FR" smtClean="0"/>
              <a:t>20/04/2016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12BB-4AA3-4344-8FBF-EC55AE936769}" type="datetime1">
              <a:rPr lang="fr-FR" smtClean="0"/>
              <a:t>20/04/2016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E46C-F88F-46C4-BBAB-7C171DEF78CD}" type="datetime1">
              <a:rPr lang="fr-FR" smtClean="0"/>
              <a:t>20/04/2016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3F50F-6E5D-4AF2-A3DA-5A3659DCC3CF}" type="datetime1">
              <a:rPr lang="fr-FR" smtClean="0"/>
              <a:t>20/04/2016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2595" y="260648"/>
            <a:ext cx="76338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Status of FATALIC and its MB</a:t>
            </a:r>
            <a:endParaRPr lang="en-US" sz="40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85150" y="1220252"/>
            <a:ext cx="843532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Tile Upgrade sessio</a:t>
            </a:r>
            <a:r>
              <a:rPr lang="en-US" dirty="0">
                <a:latin typeface="Comic Sans MS" panose="030F0702030302020204" pitchFamily="66" charset="0"/>
              </a:rPr>
              <a:t>n</a:t>
            </a:r>
            <a:r>
              <a:rPr lang="en-US" dirty="0" smtClean="0">
                <a:latin typeface="Comic Sans MS" panose="030F0702030302020204" pitchFamily="66" charset="0"/>
              </a:rPr>
              <a:t> during the AUW</a:t>
            </a:r>
          </a:p>
          <a:p>
            <a:pPr algn="ctr"/>
            <a:r>
              <a:rPr lang="en-US" dirty="0" smtClean="0">
                <a:latin typeface="Comic Sans MS" panose="030F0702030302020204" pitchFamily="66" charset="0"/>
              </a:rPr>
              <a:t>Wednesday, 20 April 2016</a:t>
            </a:r>
          </a:p>
          <a:p>
            <a:pPr algn="ctr"/>
            <a:r>
              <a:rPr lang="en-US" sz="1400" dirty="0" smtClean="0">
                <a:latin typeface="Comic Sans MS" panose="030F0702030302020204" pitchFamily="66" charset="0"/>
              </a:rPr>
              <a:t>François Vazeille on behalf of the Clermont-Ferrand team,</a:t>
            </a:r>
          </a:p>
          <a:p>
            <a:pPr algn="ctr"/>
            <a:r>
              <a:rPr lang="en-US" sz="1400" dirty="0" smtClean="0">
                <a:latin typeface="Comic Sans MS" panose="030F0702030302020204" pitchFamily="66" charset="0"/>
              </a:rPr>
              <a:t>in particular</a:t>
            </a:r>
          </a:p>
          <a:p>
            <a:pPr algn="ctr"/>
            <a:r>
              <a:rPr lang="en-US" sz="1400" dirty="0" smtClean="0">
                <a:latin typeface="Comic Sans MS" panose="030F0702030302020204" pitchFamily="66" charset="0"/>
              </a:rPr>
              <a:t> Roméo Bonnefoy, Romain Madar, Samuel Manen, Dominique Pallin, Laurent Royer and Sergey Senkin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9501" y="3208908"/>
            <a:ext cx="84609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/>
              <a:buChar char="·"/>
            </a:pPr>
            <a:r>
              <a:rPr lang="en-US" sz="2400" dirty="0" smtClean="0">
                <a:solidFill>
                  <a:srgbClr val="333399"/>
                </a:solidFill>
                <a:latin typeface="Comic Sans MS" panose="030F0702030302020204" pitchFamily="66" charset="0"/>
                <a:sym typeface="Symbol"/>
              </a:rPr>
              <a:t>First phase of the noise study of the FATALIC readout</a:t>
            </a:r>
          </a:p>
          <a:p>
            <a:r>
              <a:rPr lang="en-US" sz="2400" dirty="0">
                <a:solidFill>
                  <a:srgbClr val="333399"/>
                </a:solidFill>
                <a:latin typeface="Comic Sans MS" panose="030F0702030302020204" pitchFamily="66" charset="0"/>
                <a:sym typeface="Symbol"/>
              </a:rPr>
              <a:t> </a:t>
            </a:r>
            <a:r>
              <a:rPr lang="en-US" sz="2400" dirty="0" smtClean="0">
                <a:solidFill>
                  <a:srgbClr val="333399"/>
                </a:solidFill>
                <a:latin typeface="Comic Sans MS" panose="030F0702030302020204" pitchFamily="66" charset="0"/>
                <a:sym typeface="Symbol"/>
              </a:rPr>
              <a:t>  and impact on the design of the electronics cards</a:t>
            </a:r>
          </a:p>
          <a:p>
            <a:r>
              <a:rPr lang="en-US" sz="2400" dirty="0" smtClean="0">
                <a:solidFill>
                  <a:srgbClr val="333399"/>
                </a:solidFill>
                <a:latin typeface="Comic Sans MS" panose="030F0702030302020204" pitchFamily="66" charset="0"/>
                <a:sym typeface="Symbol"/>
              </a:rPr>
              <a:t> Main Board-Daughter Board communication</a:t>
            </a:r>
          </a:p>
          <a:p>
            <a:r>
              <a:rPr lang="en-US" sz="2400" dirty="0" smtClean="0">
                <a:solidFill>
                  <a:srgbClr val="333399"/>
                </a:solidFill>
                <a:latin typeface="Comic Sans MS" panose="030F0702030302020204" pitchFamily="66" charset="0"/>
                <a:sym typeface="Symbol"/>
              </a:rPr>
              <a:t>  Impact of a wider integrator current range</a:t>
            </a:r>
          </a:p>
          <a:p>
            <a:pPr marL="285750" indent="-285750">
              <a:buFont typeface="Symbol"/>
              <a:buChar char="·"/>
            </a:pPr>
            <a:r>
              <a:rPr lang="en-US" sz="2400" dirty="0" smtClean="0">
                <a:solidFill>
                  <a:srgbClr val="333399"/>
                </a:solidFill>
                <a:latin typeface="Comic Sans MS" panose="030F0702030302020204" pitchFamily="66" charset="0"/>
                <a:sym typeface="Symbol"/>
              </a:rPr>
              <a:t>Sharing and pooling of the radiation tests</a:t>
            </a:r>
          </a:p>
          <a:p>
            <a:pPr marL="285750" indent="-285750">
              <a:buFont typeface="Symbol"/>
              <a:buChar char="·"/>
            </a:pPr>
            <a:r>
              <a:rPr lang="en-US" sz="2400" dirty="0" smtClean="0">
                <a:solidFill>
                  <a:srgbClr val="333399"/>
                </a:solidFill>
                <a:latin typeface="Comic Sans MS" panose="030F0702030302020204" pitchFamily="66" charset="0"/>
                <a:sym typeface="Symbol"/>
              </a:rPr>
              <a:t>Conclusion and prospect</a:t>
            </a:r>
            <a:endParaRPr lang="en-US" sz="2400" dirty="0">
              <a:solidFill>
                <a:srgbClr val="33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6157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21562" y="1052736"/>
            <a:ext cx="756084" cy="5375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PMT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02070" y="1849448"/>
            <a:ext cx="1080120" cy="4572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Divider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0072" y="2708920"/>
            <a:ext cx="1056398" cy="1224136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41522" y="2852936"/>
            <a:ext cx="601216" cy="50405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FATALIC</a:t>
            </a:r>
            <a:endParaRPr lang="en-US" sz="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206496" y="3522494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All-in-One</a:t>
            </a:r>
            <a:endParaRPr lang="en-US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04048" y="4365104"/>
            <a:ext cx="1512168" cy="216024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068276" y="4509120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Main board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30062" y="5445224"/>
            <a:ext cx="1224136" cy="91440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omic Sans MS" panose="030F0702030302020204" pitchFamily="66" charset="0"/>
              </a:rPr>
              <a:t>Daughter</a:t>
            </a:r>
          </a:p>
          <a:p>
            <a:pPr algn="ctr"/>
            <a:r>
              <a:rPr lang="en-US" sz="1600" dirty="0" smtClean="0">
                <a:latin typeface="Comic Sans MS" panose="030F0702030302020204" pitchFamily="66" charset="0"/>
              </a:rPr>
              <a:t>Board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76056" y="836712"/>
            <a:ext cx="1326232" cy="32403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5580112" y="1590288"/>
            <a:ext cx="0" cy="25916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5580112" y="2306648"/>
            <a:ext cx="0" cy="41156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6012160" y="3933056"/>
            <a:ext cx="0" cy="41720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5814481" y="1590288"/>
            <a:ext cx="0" cy="284996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5814480" y="2267824"/>
            <a:ext cx="1" cy="450384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860032" y="692696"/>
            <a:ext cx="1758280" cy="59766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lèche droite 19"/>
          <p:cNvSpPr/>
          <p:nvPr/>
        </p:nvSpPr>
        <p:spPr>
          <a:xfrm>
            <a:off x="6400720" y="5781266"/>
            <a:ext cx="978408" cy="242316"/>
          </a:xfrm>
          <a:prstGeom prst="rightArrow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ZoneTexte 20"/>
          <p:cNvSpPr txBox="1"/>
          <p:nvPr/>
        </p:nvSpPr>
        <p:spPr>
          <a:xfrm>
            <a:off x="7452320" y="5589240"/>
            <a:ext cx="1375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Back End</a:t>
            </a:r>
          </a:p>
          <a:p>
            <a:pPr algn="ctr"/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electronics</a:t>
            </a:r>
            <a:endParaRPr lang="en-US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Flèche vers le bas 21"/>
          <p:cNvSpPr/>
          <p:nvPr/>
        </p:nvSpPr>
        <p:spPr>
          <a:xfrm>
            <a:off x="5580112" y="476672"/>
            <a:ext cx="159061" cy="498416"/>
          </a:xfrm>
          <a:prstGeom prst="downArrow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ZoneTexte 22"/>
          <p:cNvSpPr txBox="1"/>
          <p:nvPr/>
        </p:nvSpPr>
        <p:spPr>
          <a:xfrm>
            <a:off x="3059832" y="2072408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PMT Block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4" name="Connecteur droit avec flèche 23"/>
          <p:cNvCxnSpPr>
            <a:stCxn id="23" idx="3"/>
          </p:cNvCxnSpPr>
          <p:nvPr/>
        </p:nvCxnSpPr>
        <p:spPr>
          <a:xfrm>
            <a:off x="4368203" y="2257074"/>
            <a:ext cx="70007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3059832" y="2699628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Drawer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6" name="Connecteur droit avec flèche 25"/>
          <p:cNvCxnSpPr>
            <a:stCxn id="25" idx="3"/>
          </p:cNvCxnSpPr>
          <p:nvPr/>
        </p:nvCxnSpPr>
        <p:spPr>
          <a:xfrm>
            <a:off x="4036381" y="2884294"/>
            <a:ext cx="82365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5251889" y="116632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Signal</a:t>
            </a:r>
            <a:endParaRPr lang="en-US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204065" y="4437112"/>
            <a:ext cx="1008112" cy="914400"/>
          </a:xfrm>
          <a:prstGeom prst="rect">
            <a:avLst/>
          </a:prstGeom>
          <a:solidFill>
            <a:srgbClr val="D6009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Low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Voltage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70489" y="1620848"/>
            <a:ext cx="1008112" cy="914400"/>
          </a:xfrm>
          <a:prstGeom prst="rect">
            <a:avLst/>
          </a:prstGeom>
          <a:solidFill>
            <a:srgbClr val="D6009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High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Voltage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0" name="Connecteur droit avec flèche 29"/>
          <p:cNvCxnSpPr>
            <a:stCxn id="29" idx="1"/>
          </p:cNvCxnSpPr>
          <p:nvPr/>
        </p:nvCxnSpPr>
        <p:spPr>
          <a:xfrm flipH="1">
            <a:off x="6282191" y="2078048"/>
            <a:ext cx="888298" cy="0"/>
          </a:xfrm>
          <a:prstGeom prst="straightConnector1">
            <a:avLst/>
          </a:prstGeom>
          <a:ln w="38100"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>
            <a:off x="6490830" y="4878452"/>
            <a:ext cx="888298" cy="0"/>
          </a:xfrm>
          <a:prstGeom prst="straightConnector1">
            <a:avLst/>
          </a:prstGeom>
          <a:ln w="38100"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107504" y="3351485"/>
            <a:ext cx="4588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In blue: Signal and/or digital information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 red : Grounding aspects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5508104" y="3933056"/>
            <a:ext cx="0" cy="417200"/>
          </a:xfrm>
          <a:prstGeom prst="straightConnector1">
            <a:avLst/>
          </a:prstGeom>
          <a:ln w="28575">
            <a:solidFill>
              <a:srgbClr val="0000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232005" y="4593902"/>
            <a:ext cx="4387740" cy="12926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We played with all these objects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ncluding the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Black box (TileCal or box)</a:t>
            </a:r>
          </a:p>
          <a:p>
            <a:pPr algn="ctr"/>
            <a:endParaRPr lang="en-US" sz="2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 minimize the noise level</a:t>
            </a:r>
          </a:p>
        </p:txBody>
      </p:sp>
      <p:cxnSp>
        <p:nvCxnSpPr>
          <p:cNvPr id="39" name="Connecteur droit avec flèche 38"/>
          <p:cNvCxnSpPr/>
          <p:nvPr/>
        </p:nvCxnSpPr>
        <p:spPr>
          <a:xfrm>
            <a:off x="4860032" y="1305732"/>
            <a:ext cx="216024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107504" y="231031"/>
            <a:ext cx="3090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3300"/>
                </a:solidFill>
                <a:latin typeface="Comic Sans MS" panose="030F0702030302020204" pitchFamily="66" charset="0"/>
              </a:rPr>
              <a:t>▪ Grounding aspects</a:t>
            </a:r>
            <a:endParaRPr lang="en-US" sz="2400" dirty="0">
              <a:solidFill>
                <a:srgbClr val="CC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10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4382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903147" y="1553569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PMT Block</a:t>
            </a:r>
            <a:endParaRPr lang="en-U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011964" y="1553568"/>
            <a:ext cx="1808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Test Bench</a:t>
            </a:r>
            <a:endParaRPr lang="en-U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203" y="188640"/>
            <a:ext cx="2225285" cy="136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832" y="260648"/>
            <a:ext cx="1443384" cy="122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07504" y="188640"/>
            <a:ext cx="46602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C3300"/>
                </a:solidFill>
                <a:latin typeface="Comic Sans MS" panose="030F0702030302020204" pitchFamily="66" charset="0"/>
                <a:sym typeface="Symbol"/>
              </a:rPr>
              <a:t>▪ </a:t>
            </a:r>
            <a:r>
              <a:rPr lang="en-US" sz="2400" dirty="0" smtClean="0">
                <a:solidFill>
                  <a:srgbClr val="CC3300"/>
                </a:solidFill>
                <a:latin typeface="Comic Sans MS" panose="030F0702030302020204" pitchFamily="66" charset="0"/>
              </a:rPr>
              <a:t>Steps 2 and 3:</a:t>
            </a:r>
          </a:p>
          <a:p>
            <a:r>
              <a:rPr lang="en-US" sz="2400" dirty="0">
                <a:solidFill>
                  <a:srgbClr val="CC33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solidFill>
                  <a:srgbClr val="CC3300"/>
                </a:solidFill>
                <a:latin typeface="Comic Sans MS" panose="030F0702030302020204" pitchFamily="66" charset="0"/>
              </a:rPr>
              <a:t>  PMT Block alone</a:t>
            </a:r>
          </a:p>
          <a:p>
            <a:r>
              <a:rPr lang="en-US" sz="2400" dirty="0">
                <a:solidFill>
                  <a:srgbClr val="CC33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solidFill>
                  <a:srgbClr val="CC3300"/>
                </a:solidFill>
                <a:latin typeface="Comic Sans MS" panose="030F0702030302020204" pitchFamily="66" charset="0"/>
              </a:rPr>
              <a:t>  and inside FATALIC test box</a:t>
            </a:r>
            <a:endParaRPr lang="en-US" sz="2400" dirty="0">
              <a:solidFill>
                <a:srgbClr val="CC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03883" y="2060848"/>
            <a:ext cx="8688597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▪Dramatic: </a:t>
            </a:r>
          </a:p>
          <a:p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-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Intrinsic noise increased about 4-5 times when connecting the PMT/Divider.</a:t>
            </a:r>
          </a:p>
          <a:p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+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Noise peak at 2.6-2.7 MHz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-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Big sensitivity to the environment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: position in the Test Box, cover or not…</a:t>
            </a:r>
            <a:endParaRPr lang="en-US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71571" y="4279636"/>
            <a:ext cx="3240360" cy="115212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688852" y="4675680"/>
            <a:ext cx="9144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omic Sans MS" panose="030F0702030302020204" pitchFamily="66" charset="0"/>
              </a:rPr>
              <a:t>PMT block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60003" y="4675680"/>
            <a:ext cx="914400" cy="36004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MB</a:t>
            </a:r>
            <a:endParaRPr lang="en-US" dirty="0">
              <a:latin typeface="Comic Sans MS" panose="030F0702030302020204" pitchFamily="66" charset="0"/>
            </a:endParaRPr>
          </a:p>
        </p:txBody>
      </p:sp>
      <p:cxnSp>
        <p:nvCxnSpPr>
          <p:cNvPr id="13" name="Connecteur droit avec flèche 12"/>
          <p:cNvCxnSpPr>
            <a:stCxn id="12" idx="3"/>
          </p:cNvCxnSpPr>
          <p:nvPr/>
        </p:nvCxnSpPr>
        <p:spPr>
          <a:xfrm>
            <a:off x="6274403" y="4855700"/>
            <a:ext cx="81379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160203" y="4675680"/>
            <a:ext cx="122822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LabVIEW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52091" y="3429000"/>
            <a:ext cx="914400" cy="5760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HV</a:t>
            </a:r>
            <a:endParaRPr lang="en-US" dirty="0">
              <a:latin typeface="Comic Sans MS" panose="030F0702030302020204" pitchFamily="66" charset="0"/>
            </a:endParaRPr>
          </a:p>
        </p:txBody>
      </p:sp>
      <p:cxnSp>
        <p:nvCxnSpPr>
          <p:cNvPr id="16" name="Connecteur droit avec flèche 15"/>
          <p:cNvCxnSpPr>
            <a:stCxn id="15" idx="1"/>
          </p:cNvCxnSpPr>
          <p:nvPr/>
        </p:nvCxnSpPr>
        <p:spPr>
          <a:xfrm flipH="1">
            <a:off x="4603252" y="3717032"/>
            <a:ext cx="1548839" cy="958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224099" y="6093296"/>
            <a:ext cx="914400" cy="576064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L</a:t>
            </a:r>
            <a:r>
              <a:rPr lang="en-US" dirty="0" smtClean="0">
                <a:latin typeface="Comic Sans MS" panose="030F0702030302020204" pitchFamily="66" charset="0"/>
              </a:rPr>
              <a:t>V</a:t>
            </a:r>
            <a:endParaRPr lang="en-US" dirty="0">
              <a:latin typeface="Comic Sans MS" panose="030F0702030302020204" pitchFamily="66" charset="0"/>
            </a:endParaRPr>
          </a:p>
        </p:txBody>
      </p:sp>
      <p:cxnSp>
        <p:nvCxnSpPr>
          <p:cNvPr id="18" name="Connecteur droit avec flèche 17"/>
          <p:cNvCxnSpPr>
            <a:stCxn id="17" idx="0"/>
          </p:cNvCxnSpPr>
          <p:nvPr/>
        </p:nvCxnSpPr>
        <p:spPr>
          <a:xfrm flipH="1" flipV="1">
            <a:off x="6274403" y="5035720"/>
            <a:ext cx="406896" cy="1057576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603252" y="4788338"/>
            <a:ext cx="756751" cy="1440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ZoneTexte 19"/>
          <p:cNvSpPr txBox="1"/>
          <p:nvPr/>
        </p:nvSpPr>
        <p:spPr>
          <a:xfrm>
            <a:off x="1615587" y="4666388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Test box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11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2285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rançois Vazeille\Desktop\Noise\Pic à 2.7MH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" y="1484784"/>
            <a:ext cx="9144000" cy="149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François Vazeille\Desktop\Noise\Pic à 2.7MHz z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9147096" cy="148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07504" y="447055"/>
            <a:ext cx="3118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Peak at 2.6-2.7 MHz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1547664" y="908720"/>
            <a:ext cx="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7956376" y="3573016"/>
            <a:ext cx="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7044201" y="3635732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Zoom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750696" y="5939988"/>
            <a:ext cx="4296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Other peaks arose also at any moment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924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326718"/>
            <a:ext cx="9065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C3300"/>
                </a:solidFill>
                <a:latin typeface="Comic Sans MS" panose="030F0702030302020204" pitchFamily="66" charset="0"/>
                <a:sym typeface="Symbol"/>
              </a:rPr>
              <a:t>▪ Improvements from steps 4 to 6 (CERN, Clermont-Ferrand),</a:t>
            </a:r>
          </a:p>
          <a:p>
            <a:r>
              <a:rPr lang="en-US" sz="2400" dirty="0">
                <a:solidFill>
                  <a:srgbClr val="CC3300"/>
                </a:solidFill>
                <a:latin typeface="Comic Sans MS" panose="030F0702030302020204" pitchFamily="66" charset="0"/>
                <a:sym typeface="Symbol"/>
              </a:rPr>
              <a:t> </a:t>
            </a:r>
            <a:r>
              <a:rPr lang="en-US" sz="2400" dirty="0" smtClean="0">
                <a:solidFill>
                  <a:srgbClr val="CC3300"/>
                </a:solidFill>
                <a:latin typeface="Comic Sans MS" panose="030F0702030302020204" pitchFamily="66" charset="0"/>
                <a:sym typeface="Symbol"/>
              </a:rPr>
              <a:t>  </a:t>
            </a:r>
            <a:r>
              <a:rPr lang="en-US" sz="2000" dirty="0" smtClean="0">
                <a:solidFill>
                  <a:srgbClr val="CC3300"/>
                </a:solidFill>
                <a:latin typeface="Comic Sans MS" panose="030F0702030302020204" pitchFamily="66" charset="0"/>
                <a:sym typeface="Symbol"/>
              </a:rPr>
              <a:t>performed in the following order with a continuous noise decrease</a:t>
            </a:r>
            <a:endParaRPr lang="en-US" sz="2000" dirty="0">
              <a:solidFill>
                <a:srgbClr val="CC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9512" y="1700808"/>
            <a:ext cx="88440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1.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single ground </a:t>
            </a:r>
            <a:r>
              <a:rPr lang="en-US" dirty="0" smtClean="0">
                <a:latin typeface="Comic Sans MS" panose="030F0702030302020204" pitchFamily="66" charset="0"/>
              </a:rPr>
              <a:t>on the active Dividers instead of 2.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2.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Additional grounds </a:t>
            </a:r>
            <a:r>
              <a:rPr lang="en-US" dirty="0" smtClean="0">
                <a:latin typeface="Comic Sans MS" panose="030F0702030302020204" pitchFamily="66" charset="0"/>
              </a:rPr>
              <a:t>connections on the active Dividers …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but not too much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3.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Noise killers </a:t>
            </a:r>
            <a:r>
              <a:rPr lang="en-US" dirty="0" smtClean="0">
                <a:latin typeface="Comic Sans MS" panose="030F0702030302020204" pitchFamily="66" charset="0"/>
              </a:rPr>
              <a:t>(Filters with 1 k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 resistor on HV power and return).</a:t>
            </a:r>
          </a:p>
          <a:p>
            <a:r>
              <a:rPr lang="en-US" dirty="0" smtClean="0">
                <a:latin typeface="Comic Sans MS" panose="030F0702030302020204" pitchFamily="66" charset="0"/>
                <a:sym typeface="Symbol"/>
              </a:rPr>
              <a:t>4.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Well distributed metallic stand-off’s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between cards or drawer body.</a:t>
            </a:r>
          </a:p>
          <a:p>
            <a:r>
              <a:rPr lang="en-US" dirty="0" smtClean="0">
                <a:latin typeface="Comic Sans MS" panose="030F0702030302020204" pitchFamily="66" charset="0"/>
                <a:sym typeface="Symbol"/>
              </a:rPr>
              <a:t>5.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New connectors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with more ground pins between Divider and All-in-One card.</a:t>
            </a:r>
          </a:p>
          <a:p>
            <a:r>
              <a:rPr lang="en-US" dirty="0" smtClean="0">
                <a:latin typeface="Comic Sans MS" panose="030F0702030302020204" pitchFamily="66" charset="0"/>
                <a:sym typeface="Symbol"/>
              </a:rPr>
              <a:t>6.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Connections of the 4 pins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of Dynode 8 instead of 1.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7922" y="4042562"/>
            <a:ext cx="8000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See the talk  </a:t>
            </a:r>
            <a:r>
              <a:rPr lang="en-US" i="1" dirty="0">
                <a:latin typeface="Comic Sans MS" panose="030F0702030302020204" pitchFamily="66" charset="0"/>
              </a:rPr>
              <a:t>talk </a:t>
            </a:r>
            <a:r>
              <a:rPr lang="en-US" i="1" dirty="0" smtClean="0">
                <a:latin typeface="Comic Sans MS" panose="030F0702030302020204" pitchFamily="66" charset="0"/>
              </a:rPr>
              <a:t>of the  </a:t>
            </a:r>
            <a:r>
              <a:rPr lang="en-US" i="1" dirty="0">
                <a:latin typeface="Comic Sans MS" panose="030F0702030302020204" pitchFamily="66" charset="0"/>
              </a:rPr>
              <a:t>Weekly Tile Upgrade meeting (2016 March </a:t>
            </a:r>
            <a:r>
              <a:rPr lang="en-US" i="1" dirty="0" smtClean="0">
                <a:latin typeface="Comic Sans MS" panose="030F0702030302020204" pitchFamily="66" charset="0"/>
              </a:rPr>
              <a:t>23)</a:t>
            </a:r>
          </a:p>
          <a:p>
            <a:pPr algn="ctr"/>
            <a:r>
              <a:rPr lang="en-US" i="1" dirty="0" smtClean="0">
                <a:latin typeface="Comic Sans MS" panose="030F0702030302020204" pitchFamily="66" charset="0"/>
              </a:rPr>
              <a:t>https</a:t>
            </a:r>
            <a:r>
              <a:rPr lang="en-US" i="1" dirty="0">
                <a:latin typeface="Comic Sans MS" panose="030F0702030302020204" pitchFamily="66" charset="0"/>
              </a:rPr>
              <a:t>://indico.cern.ch/event/505441/</a:t>
            </a:r>
          </a:p>
          <a:p>
            <a:pPr algn="ctr"/>
            <a:r>
              <a:rPr lang="en-US" dirty="0" smtClean="0">
                <a:latin typeface="Comic Sans MS" panose="030F0702030302020204" pitchFamily="66" charset="0"/>
              </a:rPr>
              <a:t> showing the noise evolution.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8596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François Vazeille\Desktop\Remote-HV\Figure 3.ti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10943" y="-1189857"/>
            <a:ext cx="29233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79512" y="188640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1. Single Divider ground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7544" y="3873822"/>
            <a:ext cx="52677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▪ 2 different grounds in the standard scheme: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Comic Sans MS" panose="030F0702030302020204" pitchFamily="66" charset="0"/>
              </a:rPr>
              <a:t>Analog ground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 FATALIC ground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Comic Sans MS" panose="030F0702030302020204" pitchFamily="66" charset="0"/>
                <a:sym typeface="Symbol"/>
              </a:rPr>
              <a:t>Power ground   HV ground</a:t>
            </a:r>
          </a:p>
          <a:p>
            <a:r>
              <a:rPr lang="en-US" dirty="0" smtClean="0">
                <a:latin typeface="Comic Sans MS" panose="030F0702030302020204" pitchFamily="66" charset="0"/>
                <a:sym typeface="Symbol"/>
              </a:rPr>
              <a:t>▪ Not suited to an ASIC structure.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Accolade fermante 5"/>
          <p:cNvSpPr/>
          <p:nvPr/>
        </p:nvSpPr>
        <p:spPr>
          <a:xfrm>
            <a:off x="4677877" y="4263741"/>
            <a:ext cx="288032" cy="49003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5109925" y="4326457"/>
            <a:ext cx="3695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With a 10  </a:t>
            </a:r>
            <a:r>
              <a:rPr lang="en-US" b="1" dirty="0" smtClean="0">
                <a:latin typeface="Comic Sans MS" panose="030F0702030302020204" pitchFamily="66" charset="0"/>
                <a:sym typeface="Symbol"/>
              </a:rPr>
              <a:t>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resistor connection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6588224" y="849486"/>
            <a:ext cx="144016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llipse 9"/>
          <p:cNvSpPr/>
          <p:nvPr/>
        </p:nvSpPr>
        <p:spPr>
          <a:xfrm>
            <a:off x="7308304" y="1832446"/>
            <a:ext cx="593304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1251012" y="5549170"/>
            <a:ext cx="648934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Replacements of the resistor by a direct connection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6628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rançois Vazeille\Desktop\Noise\000_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68" y="848158"/>
            <a:ext cx="3831292" cy="286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François Vazeille\Desktop\Noise\000_00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08720"/>
            <a:ext cx="3709730" cy="278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François Vazeille\Desktop\Noise\000_00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20" y="4011915"/>
            <a:ext cx="3794780" cy="284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François Vazeille\Desktop\Noise\000_00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84829" y="3577769"/>
            <a:ext cx="2811418" cy="374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043608" y="889358"/>
            <a:ext cx="2507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1. Standard Divider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386666" y="876782"/>
            <a:ext cx="2505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2. Modified Divider</a:t>
            </a: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731106" y="140272"/>
            <a:ext cx="2387192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 single ground +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some ground wires</a:t>
            </a: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555775" y="3980493"/>
            <a:ext cx="4248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3. Modified Divider + new grounds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99592" y="4139788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Recto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27617" y="4058373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Verso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79512" y="188640"/>
            <a:ext cx="3930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Additional ground wires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4211960" y="419472"/>
            <a:ext cx="136815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4463006" y="44624"/>
            <a:ext cx="8290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best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15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3997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504" y="260648"/>
            <a:ext cx="5820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4. Well distributed </a:t>
            </a:r>
            <a:r>
              <a:rPr lang="en-US" sz="24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metallic stand-off’s</a:t>
            </a:r>
          </a:p>
        </p:txBody>
      </p:sp>
      <p:pic>
        <p:nvPicPr>
          <p:cNvPr id="5" name="Picture 2" descr="C:\Users\François Vazeille\Desktop\Noise\CERN_tes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78750"/>
            <a:ext cx="4536504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010703" y="5085184"/>
            <a:ext cx="716169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Drawer body/PMT Block/ MB/DB grounds at the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same potential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16</a:t>
            </a:fld>
            <a:endParaRPr lang="fr-BE" dirty="0"/>
          </a:p>
        </p:txBody>
      </p:sp>
      <p:sp>
        <p:nvSpPr>
          <p:cNvPr id="3" name="ZoneTexte 2"/>
          <p:cNvSpPr txBox="1"/>
          <p:nvPr/>
        </p:nvSpPr>
        <p:spPr>
          <a:xfrm>
            <a:off x="6084168" y="4283804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CERN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5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400800" y="4259734"/>
            <a:ext cx="2133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17</a:t>
            </a:fld>
            <a:endParaRPr lang="fr-BE" dirty="0"/>
          </a:p>
        </p:txBody>
      </p:sp>
      <p:sp>
        <p:nvSpPr>
          <p:cNvPr id="3" name="ZoneTexte 2"/>
          <p:cNvSpPr txBox="1"/>
          <p:nvPr/>
        </p:nvSpPr>
        <p:spPr>
          <a:xfrm>
            <a:off x="107504" y="241484"/>
            <a:ext cx="6894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5. New connectors on Divider/All-in-One cards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55576" y="5373216"/>
            <a:ext cx="7776864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- Previous scheme: </a:t>
            </a:r>
            <a:r>
              <a:rPr lang="en-US" sz="20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3 pins </a:t>
            </a:r>
            <a:r>
              <a:rPr lang="en-US" sz="2000" dirty="0" smtClean="0">
                <a:latin typeface="Comic Sans MS" panose="030F0702030302020204" pitchFamily="66" charset="0"/>
              </a:rPr>
              <a:t>(Central: anode signal, Sides: ground).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Changes: 7 pins (Central: anode signal, Others: ground).</a:t>
            </a:r>
          </a:p>
        </p:txBody>
      </p:sp>
      <p:pic>
        <p:nvPicPr>
          <p:cNvPr id="5" name="Picture 2" descr="C:\Users\François Vazeille\Desktop\Noise\000_00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144" y="1319866"/>
            <a:ext cx="4444360" cy="333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François Vazeille\Desktop\Noise\000_00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68760"/>
            <a:ext cx="4520988" cy="339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048241" y="4263479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NEW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440729" y="4263479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NEW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15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-36512" y="260648"/>
            <a:ext cx="8892178" cy="10772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6. New “discovery”: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last dynode (D8) connected to 4 pins of socket</a:t>
            </a:r>
            <a:r>
              <a:rPr lang="en-US" sz="2000" dirty="0" smtClean="0">
                <a:latin typeface="Comic Sans MS" panose="030F0702030302020204" pitchFamily="66" charset="0"/>
              </a:rPr>
              <a:t>,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   but </a:t>
            </a:r>
            <a:r>
              <a:rPr lang="en-US" sz="20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till now in ATLAS</a:t>
            </a:r>
            <a:r>
              <a:rPr lang="en-US" sz="2000" dirty="0" smtClean="0">
                <a:latin typeface="Comic Sans MS" panose="030F0702030302020204" pitchFamily="66" charset="0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only 1 (D8A) is used </a:t>
            </a:r>
            <a:r>
              <a:rPr lang="en-US" sz="2000" dirty="0" smtClean="0">
                <a:latin typeface="Comic Sans MS" panose="030F0702030302020204" pitchFamily="66" charset="0"/>
              </a:rPr>
              <a:t>(Decoupled/ground.)</a:t>
            </a:r>
          </a:p>
          <a:p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 </a:t>
            </a:r>
            <a:r>
              <a:rPr lang="en-US" sz="2000" dirty="0" smtClean="0">
                <a:latin typeface="Comic Sans MS" panose="030F0702030302020204" pitchFamily="66" charset="0"/>
              </a:rPr>
              <a:t>(D8 is roughly a dynamic ground/anode).</a:t>
            </a:r>
            <a:endParaRPr lang="en-US" sz="2400" dirty="0" smtClean="0">
              <a:latin typeface="Comic Sans MS" panose="030F0702030302020204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23528" y="6237312"/>
            <a:ext cx="8486779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Modification: use of the 4 pins with 22 nF capacitors to the ground. </a:t>
            </a: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2" descr="C:\Users\François Vazeille\Desktop\Noise\active_base_2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42" y="1628800"/>
            <a:ext cx="638999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François Vazeille\Desktop\Noise\Divider_2016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860" y="1772816"/>
            <a:ext cx="1848612" cy="184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cteur droit avec flèche 10"/>
          <p:cNvCxnSpPr/>
          <p:nvPr/>
        </p:nvCxnSpPr>
        <p:spPr>
          <a:xfrm>
            <a:off x="2699792" y="1628800"/>
            <a:ext cx="0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2915816" y="1628800"/>
            <a:ext cx="0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2699792" y="3140968"/>
            <a:ext cx="0" cy="288032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2987824" y="3140968"/>
            <a:ext cx="0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051720" y="3131676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D8A</a:t>
            </a:r>
            <a:endParaRPr lang="en-US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915816" y="1628800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D8C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040637" y="164927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D8D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007198" y="3131676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D8B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804248" y="3829887"/>
            <a:ext cx="22220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New active Divider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with: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omic Sans MS" panose="030F0702030302020204" pitchFamily="66" charset="0"/>
              </a:rPr>
              <a:t>S</a:t>
            </a:r>
            <a:r>
              <a:rPr lang="en-US" dirty="0" smtClean="0">
                <a:latin typeface="Comic Sans MS" panose="030F0702030302020204" pitchFamily="66" charset="0"/>
              </a:rPr>
              <a:t>ingle ground.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Comic Sans MS" panose="030F0702030302020204" pitchFamily="66" charset="0"/>
              </a:rPr>
              <a:t>Wire grounds</a:t>
            </a:r>
            <a:r>
              <a:rPr lang="en-US" dirty="0">
                <a:latin typeface="Comic Sans MS" panose="030F0702030302020204" pitchFamily="66" charset="0"/>
              </a:rPr>
              <a:t>.</a:t>
            </a:r>
            <a:endParaRPr lang="en-US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Comic Sans MS" panose="030F0702030302020204" pitchFamily="66" charset="0"/>
              </a:rPr>
              <a:t>4 D8 pins.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18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9089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rançois Vazeille\Desktop\Noise\Noise kil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904629"/>
            <a:ext cx="9180512" cy="151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François Vazeille\Desktop\Noise\Noise killer z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70" y="4500162"/>
            <a:ext cx="9172228" cy="150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cteur droit avec flèche 3"/>
          <p:cNvCxnSpPr/>
          <p:nvPr/>
        </p:nvCxnSpPr>
        <p:spPr>
          <a:xfrm>
            <a:off x="1547664" y="1403818"/>
            <a:ext cx="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>
            <a:off x="7956376" y="3996106"/>
            <a:ext cx="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7044201" y="4058822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Zoom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3528" y="764704"/>
            <a:ext cx="7329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 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Effect of Noise killer: kills Peak at 2.6-2.7 MHz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42432" y="188640"/>
            <a:ext cx="2351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 Final results</a:t>
            </a:r>
            <a:endParaRPr lang="en-US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19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9289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476672"/>
            <a:ext cx="8856984" cy="138499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333399"/>
                </a:solidFill>
                <a:latin typeface="Comic Sans MS" panose="030F0702030302020204" pitchFamily="66" charset="0"/>
                <a:sym typeface="Symbol"/>
              </a:rPr>
              <a:t>First phase of </a:t>
            </a:r>
            <a:r>
              <a:rPr lang="en-US" sz="2800" dirty="0" smtClean="0">
                <a:solidFill>
                  <a:srgbClr val="333399"/>
                </a:solidFill>
                <a:latin typeface="Comic Sans MS" panose="030F0702030302020204" pitchFamily="66" charset="0"/>
                <a:sym typeface="Symbol"/>
              </a:rPr>
              <a:t>the</a:t>
            </a:r>
          </a:p>
          <a:p>
            <a:pPr algn="ctr"/>
            <a:r>
              <a:rPr lang="en-US" sz="2800" dirty="0" smtClean="0">
                <a:solidFill>
                  <a:srgbClr val="333399"/>
                </a:solidFill>
                <a:latin typeface="Comic Sans MS" panose="030F0702030302020204" pitchFamily="66" charset="0"/>
                <a:sym typeface="Symbol"/>
              </a:rPr>
              <a:t>noise </a:t>
            </a:r>
            <a:r>
              <a:rPr lang="en-US" sz="2800" dirty="0">
                <a:solidFill>
                  <a:srgbClr val="333399"/>
                </a:solidFill>
                <a:latin typeface="Comic Sans MS" panose="030F0702030302020204" pitchFamily="66" charset="0"/>
                <a:sym typeface="Symbol"/>
              </a:rPr>
              <a:t>study of the FATALIC readout</a:t>
            </a:r>
          </a:p>
          <a:p>
            <a:pPr algn="ctr"/>
            <a:r>
              <a:rPr lang="en-US" sz="2800" dirty="0">
                <a:solidFill>
                  <a:srgbClr val="333399"/>
                </a:solidFill>
                <a:latin typeface="Comic Sans MS" panose="030F0702030302020204" pitchFamily="66" charset="0"/>
                <a:sym typeface="Symbol"/>
              </a:rPr>
              <a:t>   and impact on the design of the electronics cards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135913" y="3628181"/>
            <a:ext cx="64604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/>
              <a:buChar char="·"/>
            </a:pPr>
            <a:r>
              <a:rPr lang="en-US" sz="2800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TileCal specifications on the noise </a:t>
            </a:r>
          </a:p>
          <a:p>
            <a:pPr marL="285750" indent="-285750">
              <a:buFont typeface="Symbol"/>
              <a:buChar char="·"/>
            </a:pPr>
            <a:r>
              <a:rPr lang="en-US" sz="2800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Main objectives of FATALIC/noise</a:t>
            </a:r>
          </a:p>
          <a:p>
            <a:pPr marL="285750" indent="-285750">
              <a:buFont typeface="Symbol"/>
              <a:buChar char="·"/>
            </a:pPr>
            <a:r>
              <a:rPr lang="en-US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Systematic study</a:t>
            </a:r>
          </a:p>
          <a:p>
            <a:pPr marL="285750" indent="-285750">
              <a:buFont typeface="Symbol"/>
              <a:buChar char="·"/>
            </a:pPr>
            <a:r>
              <a:rPr lang="en-US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First conclusions </a:t>
            </a:r>
            <a:endParaRPr lang="en-US" sz="28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31640" y="2068592"/>
            <a:ext cx="6787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Summary of the  talk at Weekly Tile Upgrade meeting (2016 March 23)</a:t>
            </a:r>
          </a:p>
          <a:p>
            <a:pPr algn="ctr"/>
            <a:r>
              <a:rPr lang="en-US" i="1" dirty="0"/>
              <a:t>https://indico.cern.ch/event/505441/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3057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964213"/>
              </p:ext>
            </p:extLst>
          </p:nvPr>
        </p:nvGraphicFramePr>
        <p:xfrm>
          <a:off x="395536" y="923608"/>
          <a:ext cx="2255912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744"/>
                <a:gridCol w="576064"/>
                <a:gridCol w="936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Gain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HV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Mean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  <a:sym typeface="Symbol"/>
                        </a:rPr>
                        <a:t> </a:t>
                      </a:r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RMS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High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Off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3.35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/>
                        </a:rPr>
                        <a:t>0.30</a:t>
                      </a:r>
                      <a:endParaRPr lang="en-US" sz="12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On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3.47</a:t>
                      </a:r>
                      <a:r>
                        <a:rPr lang="en-US" sz="1200" dirty="0" smtClean="0">
                          <a:latin typeface="Comic Sans MS" panose="030F0702030302020204" pitchFamily="66" charset="0"/>
                          <a:sym typeface="Symbol"/>
                        </a:rPr>
                        <a:t>0.51</a:t>
                      </a:r>
                      <a:endParaRPr lang="en-US" sz="12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Medium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Off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1.36</a:t>
                      </a:r>
                      <a:r>
                        <a:rPr lang="en-US" sz="1200" dirty="0" smtClean="0">
                          <a:latin typeface="Comic Sans MS" panose="030F0702030302020204" pitchFamily="66" charset="0"/>
                          <a:sym typeface="Symbol"/>
                        </a:rPr>
                        <a:t>0.12</a:t>
                      </a:r>
                      <a:endParaRPr lang="en-US" sz="12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On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1.37</a:t>
                      </a:r>
                      <a:r>
                        <a:rPr lang="en-US" sz="1200" dirty="0" smtClean="0">
                          <a:latin typeface="Comic Sans MS" panose="030F0702030302020204" pitchFamily="66" charset="0"/>
                          <a:sym typeface="Symbol"/>
                        </a:rPr>
                        <a:t>0.11</a:t>
                      </a:r>
                      <a:endParaRPr lang="en-US" sz="12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Low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Off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1.17</a:t>
                      </a:r>
                      <a:r>
                        <a:rPr lang="en-US" sz="1200" dirty="0" smtClean="0">
                          <a:latin typeface="Comic Sans MS" panose="030F0702030302020204" pitchFamily="66" charset="0"/>
                          <a:sym typeface="Symbol"/>
                        </a:rPr>
                        <a:t>0.03</a:t>
                      </a:r>
                      <a:endParaRPr lang="en-US" sz="12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On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1.17</a:t>
                      </a:r>
                      <a:r>
                        <a:rPr lang="en-US" sz="1200" dirty="0" smtClean="0">
                          <a:latin typeface="Comic Sans MS" panose="030F0702030302020204" pitchFamily="66" charset="0"/>
                          <a:sym typeface="Symbol"/>
                        </a:rPr>
                        <a:t>0.03</a:t>
                      </a:r>
                      <a:endParaRPr lang="en-US" sz="12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575170"/>
              </p:ext>
            </p:extLst>
          </p:nvPr>
        </p:nvGraphicFramePr>
        <p:xfrm>
          <a:off x="3275856" y="908720"/>
          <a:ext cx="2748136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928"/>
                <a:gridCol w="792088"/>
                <a:gridCol w="576064"/>
                <a:gridCol w="504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In/out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Comic Sans MS" panose="030F0702030302020204" pitchFamily="66" charset="0"/>
                        </a:rPr>
                        <a:t>Black Box</a:t>
                      </a:r>
                      <a:endParaRPr lang="en-US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Gain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HV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off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HV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on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23613">
                <a:tc rowSpan="3">
                  <a:txBody>
                    <a:bodyPr/>
                    <a:lstStyle/>
                    <a:p>
                      <a:pPr algn="ctr"/>
                      <a:endParaRPr lang="en-US" sz="120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In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High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3.00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2.90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421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Medium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1.25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1.26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236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Low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1.14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1.15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23613">
                <a:tc rowSpan="3">
                  <a:txBody>
                    <a:bodyPr/>
                    <a:lstStyle/>
                    <a:p>
                      <a:pPr algn="ctr"/>
                      <a:endParaRPr lang="en-US" sz="120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Out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High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2.8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2.9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421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Medium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1.28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1.26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59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Low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1.15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1.15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539552" y="3011840"/>
            <a:ext cx="1976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Means over </a:t>
            </a:r>
          </a:p>
          <a:p>
            <a:pPr algn="ctr"/>
            <a:r>
              <a:rPr lang="en-US" dirty="0" smtClean="0">
                <a:latin typeface="Comic Sans MS" panose="030F0702030302020204" pitchFamily="66" charset="0"/>
              </a:rPr>
              <a:t>cards# 13, 15,21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139952" y="3023349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Card# 21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7504" y="3861048"/>
            <a:ext cx="8928992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</a:t>
            </a:r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 gain noise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 fC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with HV off (On): </a:t>
            </a:r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8.04</a:t>
            </a:r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0.74 fC 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(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8.33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1.24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fC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).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- </a:t>
            </a:r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External noise: 1.76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ADC counts &lt; intrinsic noise of </a:t>
            </a:r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2.85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ADC counts.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- Noise </a:t>
            </a:r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independent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from the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environment, with a </a:t>
            </a:r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low sensitivity to HV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.</a:t>
            </a:r>
            <a:endParaRPr lang="en-US" sz="2000" dirty="0" smtClean="0">
              <a:solidFill>
                <a:srgbClr val="FF0000"/>
              </a:solidFill>
              <a:latin typeface="Comic Sans MS" panose="030F0702030302020204" pitchFamily="66" charset="0"/>
              <a:sym typeface="Symbol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- Rough estimates  (from the  noise levels of the 3 gains)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  of the analog (Shaping) and digital (ADC) noise parts for HV off:</a:t>
            </a:r>
          </a:p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                     </a:t>
            </a:r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Analog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:  </a:t>
            </a:r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3.3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 ADC counts (Simulation: 2 ADC counts).</a:t>
            </a:r>
          </a:p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                     </a:t>
            </a:r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Digital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 :  </a:t>
            </a:r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1.1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 ADC count  (Simulation: 0.8 ADC count).</a:t>
            </a:r>
          </a:p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          Perhaps some margin of improvement of the analog noise.</a:t>
            </a: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530769"/>
              </p:ext>
            </p:extLst>
          </p:nvPr>
        </p:nvGraphicFramePr>
        <p:xfrm>
          <a:off x="6444208" y="1556792"/>
          <a:ext cx="2232248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792088"/>
                <a:gridCol w="576064"/>
              </a:tblGrid>
              <a:tr h="123613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mic Sans MS" panose="030F0702030302020204" pitchFamily="66" charset="0"/>
                        </a:rPr>
                        <a:t>PMT Block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Comic Sans MS" panose="030F0702030302020204" pitchFamily="66" charset="0"/>
                        </a:rPr>
                        <a:t>outside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Comic Sans MS" panose="030F0702030302020204" pitchFamily="66" charset="0"/>
                        </a:rPr>
                        <a:t>Drawer</a:t>
                      </a:r>
                      <a:endParaRPr lang="en-US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mic Sans MS" panose="030F0702030302020204" pitchFamily="66" charset="0"/>
                        </a:rPr>
                        <a:t>High</a:t>
                      </a:r>
                      <a:endParaRPr lang="en-US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mic Sans MS" panose="030F0702030302020204" pitchFamily="66" charset="0"/>
                        </a:rPr>
                        <a:t>3.00</a:t>
                      </a:r>
                      <a:endParaRPr lang="en-US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421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mic Sans MS" panose="030F0702030302020204" pitchFamily="66" charset="0"/>
                        </a:rPr>
                        <a:t>Medium</a:t>
                      </a:r>
                      <a:endParaRPr lang="en-US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mic Sans MS" panose="030F0702030302020204" pitchFamily="66" charset="0"/>
                        </a:rPr>
                        <a:t>1.27</a:t>
                      </a:r>
                      <a:endParaRPr lang="en-US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236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mic Sans MS" panose="030F0702030302020204" pitchFamily="66" charset="0"/>
                        </a:rPr>
                        <a:t>Low</a:t>
                      </a:r>
                      <a:endParaRPr lang="en-US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mic Sans MS" panose="030F0702030302020204" pitchFamily="66" charset="0"/>
                        </a:rPr>
                        <a:t>1.14</a:t>
                      </a:r>
                      <a:endParaRPr lang="en-US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6948264" y="2361654"/>
            <a:ext cx="13083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PMT Block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a</a:t>
            </a:r>
            <a:r>
              <a:rPr lang="en-US" dirty="0" smtClean="0">
                <a:latin typeface="Comic Sans MS" panose="030F0702030302020204" pitchFamily="66" charset="0"/>
              </a:rPr>
              <a:t>lone</a:t>
            </a:r>
          </a:p>
          <a:p>
            <a:pPr algn="ctr"/>
            <a:r>
              <a:rPr lang="en-US" dirty="0" smtClean="0">
                <a:latin typeface="Comic Sans MS" panose="030F0702030302020204" pitchFamily="66" charset="0"/>
              </a:rPr>
              <a:t>Card# 21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23176" y="219998"/>
            <a:ext cx="5809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 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Noise values in ADC counts then in fC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20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3589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88640"/>
            <a:ext cx="3323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en-US" sz="2800" dirty="0" smtClean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▪ First conclusions</a:t>
            </a:r>
            <a:endParaRPr lang="fr-FR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7524" y="1052736"/>
            <a:ext cx="8888972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C3300"/>
                </a:solidFill>
                <a:latin typeface="Comic Sans MS" panose="030F0702030302020204" pitchFamily="66" charset="0"/>
                <a:sym typeface="Symbol"/>
              </a:rPr>
              <a:t>- The 3 main noise objectives of the FATALIC read out are reached.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solidFill>
                  <a:srgbClr val="CC3300"/>
                </a:solidFill>
                <a:latin typeface="Comic Sans MS" panose="030F0702030302020204" pitchFamily="66" charset="0"/>
                <a:sym typeface="Symbol"/>
              </a:rPr>
              <a:t>- The HV induced noise is negligible, within the uncertainties.</a:t>
            </a:r>
          </a:p>
          <a:p>
            <a:pPr marL="342900" indent="-342900">
              <a:buFontTx/>
              <a:buChar char="-"/>
            </a:pPr>
            <a:endParaRPr lang="en-US" sz="2000" dirty="0" smtClean="0">
              <a:solidFill>
                <a:srgbClr val="CC3300"/>
              </a:solidFill>
              <a:latin typeface="Comic Sans MS" panose="030F0702030302020204" pitchFamily="66" charset="0"/>
              <a:sym typeface="Symbol"/>
            </a:endParaRPr>
          </a:p>
          <a:p>
            <a:r>
              <a:rPr lang="en-US" sz="2000" dirty="0">
                <a:solidFill>
                  <a:srgbClr val="CC3300"/>
                </a:solidFill>
                <a:latin typeface="Comic Sans MS" panose="030F0702030302020204" pitchFamily="66" charset="0"/>
                <a:sym typeface="Symbol"/>
              </a:rPr>
              <a:t>- </a:t>
            </a:r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Ground </a:t>
            </a:r>
            <a:r>
              <a:rPr lang="en-US" sz="2000" dirty="0" smtClean="0">
                <a:solidFill>
                  <a:srgbClr val="CC3300"/>
                </a:solidFill>
                <a:latin typeface="Comic Sans MS" panose="030F0702030302020204" pitchFamily="66" charset="0"/>
                <a:sym typeface="Symbol"/>
              </a:rPr>
              <a:t>improvements are identified on the Dividers/All-in-One boards.</a:t>
            </a:r>
          </a:p>
          <a:p>
            <a:pPr marL="285750" indent="-285750">
              <a:buFont typeface="Symbol"/>
              <a:buChar char="·"/>
            </a:pPr>
            <a:endParaRPr lang="en-US" dirty="0">
              <a:latin typeface="Comic Sans MS" panose="030F0702030302020204" pitchFamily="66" charset="0"/>
              <a:sym typeface="Symbol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81922" y="3175228"/>
            <a:ext cx="662232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- Is </a:t>
            </a:r>
            <a:r>
              <a:rPr lang="en-US" sz="2000" dirty="0" smtClean="0">
                <a:solidFill>
                  <a:srgbClr val="CC3300"/>
                </a:solidFill>
                <a:latin typeface="Comic Sans MS" panose="030F0702030302020204" pitchFamily="66" charset="0"/>
                <a:sym typeface="Symbol"/>
              </a:rPr>
              <a:t>it possible to improve again the electronic noise ?</a:t>
            </a:r>
          </a:p>
          <a:p>
            <a:endParaRPr lang="en-US" sz="2000" dirty="0" smtClean="0">
              <a:solidFill>
                <a:srgbClr val="CC3300"/>
              </a:solidFill>
              <a:latin typeface="Comic Sans MS" panose="030F0702030302020204" pitchFamily="66" charset="0"/>
              <a:sym typeface="Symbol"/>
            </a:endParaRP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 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Difficult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because the noise is already very low,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 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but not impossible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because of 3 reasons: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21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5673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-11428" y="188640"/>
            <a:ext cx="9265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1. The RMS values are </a:t>
            </a:r>
            <a:r>
              <a:rPr lang="en-US" sz="2000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calculated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 over the whole frequency spectra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,</a:t>
            </a:r>
          </a:p>
          <a:p>
            <a:r>
              <a:rPr lang="en-US" sz="2000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      while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only the high frequency noise 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should be considered</a:t>
            </a:r>
            <a:r>
              <a:rPr lang="en-US" sz="2000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(5.7-20 MHz).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077" y="5569643"/>
            <a:ext cx="1772419" cy="11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>
            <a:off x="7646230" y="5589240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79512" y="4365104"/>
            <a:ext cx="88294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2. </a:t>
            </a:r>
            <a:r>
              <a:rPr lang="en-US" sz="2000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Cleaner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sz="2000" dirty="0">
                <a:latin typeface="Comic Sans MS" panose="030F0702030302020204" pitchFamily="66" charset="0"/>
                <a:sym typeface="Symbol"/>
              </a:rPr>
              <a:t>modifications will be made on the new 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Divider </a:t>
            </a:r>
            <a:r>
              <a:rPr lang="en-US" sz="2000" dirty="0">
                <a:latin typeface="Comic Sans MS" panose="030F0702030302020204" pitchFamily="66" charset="0"/>
                <a:sym typeface="Symbol"/>
              </a:rPr>
              <a:t>and 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All-in-One.</a:t>
            </a:r>
          </a:p>
          <a:p>
            <a:endParaRPr lang="en-US" sz="2000" dirty="0">
              <a:latin typeface="Comic Sans MS" panose="030F0702030302020204" pitchFamily="66" charset="0"/>
              <a:sym typeface="Symbol"/>
            </a:endParaRPr>
          </a:p>
          <a:p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3. A </a:t>
            </a:r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reduction of the analog noise </a:t>
            </a:r>
            <a:r>
              <a:rPr lang="en-US" sz="2000" dirty="0">
                <a:latin typeface="Comic Sans MS" panose="030F0702030302020204" pitchFamily="66" charset="0"/>
                <a:sym typeface="Symbol"/>
              </a:rPr>
              <a:t>could 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come from </a:t>
            </a:r>
            <a:r>
              <a:rPr lang="en-US" sz="2000" dirty="0">
                <a:latin typeface="Comic Sans MS" panose="030F0702030302020204" pitchFamily="66" charset="0"/>
                <a:sym typeface="Symbol"/>
              </a:rPr>
              <a:t>the following 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change</a:t>
            </a:r>
          </a:p>
          <a:p>
            <a:r>
              <a:rPr lang="en-US" dirty="0" smtClean="0">
                <a:latin typeface="Comic Sans MS" panose="030F0702030302020204" pitchFamily="66" charset="0"/>
                <a:sym typeface="Symbol"/>
              </a:rPr>
              <a:t>    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on All-in-One:</a:t>
            </a:r>
          </a:p>
          <a:p>
            <a:r>
              <a:rPr lang="en-US" sz="2000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  to </a:t>
            </a:r>
            <a:r>
              <a:rPr lang="en-US" sz="2000" dirty="0">
                <a:latin typeface="Comic Sans MS" panose="030F0702030302020204" pitchFamily="66" charset="0"/>
                <a:sym typeface="Symbol"/>
              </a:rPr>
              <a:t>reduce the distance 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between </a:t>
            </a:r>
            <a:r>
              <a:rPr lang="en-US" sz="2000" dirty="0">
                <a:latin typeface="Comic Sans MS" panose="030F0702030302020204" pitchFamily="66" charset="0"/>
                <a:sym typeface="Symbol"/>
              </a:rPr>
              <a:t>FATALIC and connector.</a:t>
            </a:r>
            <a:endParaRPr lang="en-US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980728"/>
            <a:ext cx="8914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latin typeface="Comic Sans MS" panose="030F0702030302020204" pitchFamily="66" charset="0"/>
              </a:rPr>
              <a:t>R</a:t>
            </a:r>
            <a:r>
              <a:rPr lang="en-US" dirty="0" smtClean="0">
                <a:latin typeface="Comic Sans MS" panose="030F0702030302020204" pitchFamily="66" charset="0"/>
              </a:rPr>
              <a:t>esults on 3 All-in-One cards alone: noise reduction in % from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direct comparison of RMS values from HF and  total frequency  data  (15 points)</a:t>
            </a:r>
            <a:endParaRPr lang="en-US" dirty="0">
              <a:latin typeface="Comic Sans MS" panose="030F0702030302020204" pitchFamily="66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461941"/>
              </p:ext>
            </p:extLst>
          </p:nvPr>
        </p:nvGraphicFramePr>
        <p:xfrm>
          <a:off x="1033697" y="1700808"/>
          <a:ext cx="670665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0139"/>
                <a:gridCol w="1508839"/>
                <a:gridCol w="1508838"/>
                <a:gridCol w="15088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Card #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13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15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21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Card alone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16.5</a:t>
                      </a:r>
                      <a:r>
                        <a:rPr lang="en-US" dirty="0" smtClean="0">
                          <a:latin typeface="Comic Sans MS" panose="030F0702030302020204" pitchFamily="66" charset="0"/>
                          <a:sym typeface="Symbol"/>
                        </a:rPr>
                        <a:t>5.3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13.1</a:t>
                      </a:r>
                      <a:r>
                        <a:rPr lang="en-US" dirty="0" smtClean="0">
                          <a:latin typeface="Comic Sans MS" panose="030F0702030302020204" pitchFamily="66" charset="0"/>
                          <a:sym typeface="Symbol"/>
                        </a:rPr>
                        <a:t>2.3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9.35</a:t>
                      </a:r>
                      <a:r>
                        <a:rPr lang="en-US" dirty="0" smtClean="0">
                          <a:latin typeface="Comic Sans MS" panose="030F0702030302020204" pitchFamily="66" charset="0"/>
                          <a:sym typeface="Symbol"/>
                        </a:rPr>
                        <a:t>1.76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Simple mean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13.0</a:t>
                      </a:r>
                      <a:r>
                        <a:rPr lang="en-US" dirty="0" smtClean="0">
                          <a:latin typeface="Comic Sans MS" panose="030F0702030302020204" pitchFamily="66" charset="0"/>
                          <a:sym typeface="Symbol"/>
                        </a:rPr>
                        <a:t>3.6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Weighted mean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11.1</a:t>
                      </a:r>
                      <a:r>
                        <a:rPr lang="en-US" dirty="0" smtClean="0">
                          <a:latin typeface="Comic Sans MS" panose="030F0702030302020204" pitchFamily="66" charset="0"/>
                          <a:sym typeface="Symbol"/>
                        </a:rPr>
                        <a:t>1.6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496196" y="3356992"/>
            <a:ext cx="5772735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noise reduction of at least 11.1% is expected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 Noise close to 7 fC.</a:t>
            </a: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8082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4077072"/>
            <a:ext cx="9256060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▪ Works during </a:t>
            </a:r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this </a:t>
            </a:r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expert week with Eduardo </a:t>
            </a:r>
            <a:endParaRPr lang="en-US" sz="2000" dirty="0" smtClean="0">
              <a:solidFill>
                <a:srgbClr val="C00000"/>
              </a:solidFill>
              <a:latin typeface="Comic Sans MS" panose="030F0702030302020204" pitchFamily="66" charset="0"/>
              <a:sym typeface="Symbol"/>
            </a:endParaRPr>
          </a:p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  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-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Test OK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with Daughter Board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V3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.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 -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Use of the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Daughter Board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V4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with the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new firmware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: 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a short time to progress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        Data read but not in the right order.</a:t>
            </a:r>
          </a:p>
          <a:p>
            <a:r>
              <a:rPr lang="en-US" dirty="0" smtClean="0">
                <a:latin typeface="Comic Sans MS" panose="030F0702030302020204" pitchFamily="66" charset="0"/>
                <a:sym typeface="Symbol"/>
              </a:rPr>
              <a:t>            The debugging will go on at Clermont-Ferrand.</a:t>
            </a:r>
            <a:endParaRPr lang="en-US" dirty="0">
              <a:latin typeface="Comic Sans MS" panose="030F0702030302020204" pitchFamily="66" charset="0"/>
              <a:sym typeface="Symbol"/>
            </a:endParaRPr>
          </a:p>
          <a:p>
            <a:endParaRPr lang="en-US" sz="2000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▪ As soon as V4 will be operational:</a:t>
            </a:r>
          </a:p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    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-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Systematic tests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are foreseen on a complete Drawer.</a:t>
            </a:r>
          </a:p>
          <a:p>
            <a:r>
              <a:rPr lang="en-US" dirty="0" smtClean="0">
                <a:latin typeface="Comic Sans MS" panose="030F0702030302020204" pitchFamily="66" charset="0"/>
                <a:sym typeface="Symbol"/>
              </a:rPr>
              <a:t>       -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Results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will be given as soon as they will be significant.</a:t>
            </a:r>
            <a:endParaRPr lang="en-US" sz="2000" dirty="0">
              <a:latin typeface="Comic Sans MS" panose="030F0702030302020204" pitchFamily="66" charset="0"/>
              <a:sym typeface="Symbol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23</a:t>
            </a:fld>
            <a:endParaRPr lang="fr-BE" dirty="0"/>
          </a:p>
        </p:txBody>
      </p:sp>
      <p:sp>
        <p:nvSpPr>
          <p:cNvPr id="5" name="Rectangle 4"/>
          <p:cNvSpPr/>
          <p:nvPr/>
        </p:nvSpPr>
        <p:spPr>
          <a:xfrm>
            <a:off x="35496" y="980728"/>
            <a:ext cx="374441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▪ Communication  working</a:t>
            </a:r>
          </a:p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  with Daughter Board V3</a:t>
            </a:r>
          </a:p>
          <a:p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 </a:t>
            </a:r>
            <a:r>
              <a:rPr lang="en-US" sz="2000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 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at </a:t>
            </a:r>
            <a:r>
              <a:rPr lang="en-US" dirty="0">
                <a:latin typeface="Comic Sans MS" panose="030F0702030302020204" pitchFamily="66" charset="0"/>
                <a:sym typeface="Symbol"/>
              </a:rPr>
              <a:t>320 Mbits/s,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  using VC707 and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laptop</a:t>
            </a:r>
            <a:r>
              <a:rPr lang="en-US" dirty="0">
                <a:latin typeface="Comic Sans MS" panose="030F0702030302020204" pitchFamily="66" charset="0"/>
                <a:sym typeface="Symbol"/>
              </a:rPr>
              <a:t>.</a:t>
            </a:r>
            <a:endParaRPr lang="en-US" dirty="0" smtClean="0">
              <a:latin typeface="Comic Sans MS" panose="030F0702030302020204" pitchFamily="66" charset="0"/>
              <a:sym typeface="Symbol"/>
            </a:endParaRPr>
          </a:p>
          <a:p>
            <a:endParaRPr lang="en-US" dirty="0" smtClean="0">
              <a:latin typeface="Comic Sans MS" panose="030F0702030302020204" pitchFamily="66" charset="0"/>
              <a:sym typeface="Symbol"/>
            </a:endParaRP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it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was a long and difficult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task:</a:t>
            </a:r>
          </a:p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successful works of Roméo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!</a:t>
            </a:r>
          </a:p>
        </p:txBody>
      </p:sp>
      <p:pic>
        <p:nvPicPr>
          <p:cNvPr id="1026" name="Picture 2" descr="C:\Users\François Vazeille\Desktop\Noise\Montage_complet_000_0086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08720"/>
            <a:ext cx="5472608" cy="300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707904" y="3501008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LPC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9592" y="188640"/>
            <a:ext cx="7344816" cy="52322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333399"/>
                </a:solidFill>
                <a:latin typeface="Comic Sans MS" panose="030F0702030302020204" pitchFamily="66" charset="0"/>
                <a:sym typeface="Symbol"/>
              </a:rPr>
              <a:t>Main Board-Daughter Board </a:t>
            </a:r>
            <a:r>
              <a:rPr lang="en-US" sz="2800" dirty="0">
                <a:solidFill>
                  <a:srgbClr val="333399"/>
                </a:solidFill>
                <a:latin typeface="Comic Sans MS" panose="030F0702030302020204" pitchFamily="66" charset="0"/>
                <a:sym typeface="Symbol"/>
              </a:rPr>
              <a:t>communication</a:t>
            </a:r>
            <a:endParaRPr lang="en-US" sz="28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51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385500"/>
            <a:ext cx="7488832" cy="52322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3399"/>
                </a:solidFill>
                <a:latin typeface="Comic Sans MS" panose="030F0702030302020204" pitchFamily="66" charset="0"/>
                <a:sym typeface="Symbol"/>
              </a:rPr>
              <a:t>Impact of a wider integrator current range</a:t>
            </a:r>
            <a:endParaRPr lang="en-US" sz="2800" dirty="0">
              <a:solidFill>
                <a:srgbClr val="333399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42860" y="2415435"/>
            <a:ext cx="68194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/>
              <a:buChar char="·"/>
            </a:pPr>
            <a:r>
              <a:rPr lang="en-US" sz="2800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Initial </a:t>
            </a: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goals and specifications</a:t>
            </a:r>
          </a:p>
          <a:p>
            <a:pPr marL="285750" indent="-285750">
              <a:buFont typeface="Symbol"/>
              <a:buChar char="·"/>
            </a:pPr>
            <a:r>
              <a:rPr lang="en-US" sz="2800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Additional goal and new specifications</a:t>
            </a:r>
          </a:p>
          <a:p>
            <a:pPr marL="285750" indent="-285750">
              <a:buFont typeface="Symbol"/>
              <a:buChar char="·"/>
            </a:pPr>
            <a:r>
              <a:rPr lang="en-US" sz="2800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FATALIC approach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0723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5496" y="260648"/>
            <a:ext cx="8244565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 </a:t>
            </a:r>
            <a:r>
              <a:rPr lang="en-US" sz="24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Initial goals and specifications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1. Cesium calibration of channels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 Current integration </a:t>
            </a:r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over 10 ms*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                </a:t>
            </a:r>
            <a:r>
              <a:rPr lang="en-US" dirty="0" smtClean="0">
                <a:latin typeface="Comic Sans MS" panose="030F0702030302020204" pitchFamily="66" charset="0"/>
              </a:rPr>
              <a:t>*10 </a:t>
            </a:r>
            <a:r>
              <a:rPr lang="en-US" dirty="0">
                <a:latin typeface="Comic Sans MS" panose="030F0702030302020204" pitchFamily="66" charset="0"/>
              </a:rPr>
              <a:t>ms is the Cesium </a:t>
            </a:r>
            <a:r>
              <a:rPr lang="en-US" dirty="0" smtClean="0">
                <a:latin typeface="Comic Sans MS" panose="030F0702030302020204" pitchFamily="66" charset="0"/>
              </a:rPr>
              <a:t>source </a:t>
            </a:r>
            <a:r>
              <a:rPr lang="en-US" dirty="0">
                <a:latin typeface="Comic Sans MS" panose="030F0702030302020204" pitchFamily="66" charset="0"/>
              </a:rPr>
              <a:t>transit time across a Tile.</a:t>
            </a:r>
          </a:p>
          <a:p>
            <a:endParaRPr lang="en-US" dirty="0" smtClean="0">
              <a:latin typeface="Comic Sans MS" panose="030F0702030302020204" pitchFamily="66" charset="0"/>
              <a:sym typeface="Symbol"/>
            </a:endParaRPr>
          </a:p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    2. Minimum Bias current </a:t>
            </a:r>
            <a:r>
              <a:rPr lang="en-US" dirty="0">
                <a:latin typeface="Comic Sans MS" panose="030F0702030302020204" pitchFamily="66" charset="0"/>
                <a:sym typeface="Symbol"/>
              </a:rPr>
              <a:t> Current integration over 10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ms</a:t>
            </a:r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or more.</a:t>
            </a:r>
            <a:endParaRPr lang="en-US" dirty="0">
              <a:latin typeface="Comic Sans MS" panose="030F0702030302020204" pitchFamily="66" charset="0"/>
              <a:sym typeface="Symbol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          - 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Detector calibration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 known Luminosity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        - 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LHC Luminosity stability </a:t>
            </a:r>
            <a:r>
              <a:rPr lang="en-US" dirty="0" smtClean="0">
                <a:latin typeface="Comic Sans MS" panose="030F0702030302020204" pitchFamily="66" charset="0"/>
              </a:rPr>
              <a:t>at nominal value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with a stable detector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                                    from some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10</a:t>
            </a:r>
            <a:r>
              <a:rPr lang="en-US" baseline="30000" dirty="0" smtClean="0">
                <a:latin typeface="Comic Sans MS" panose="030F0702030302020204" pitchFamily="66" charset="0"/>
                <a:sym typeface="Symbol"/>
              </a:rPr>
              <a:t>33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to 10</a:t>
            </a:r>
            <a:r>
              <a:rPr lang="en-US" baseline="30000" dirty="0" smtClean="0">
                <a:latin typeface="Comic Sans MS" panose="030F0702030302020204" pitchFamily="66" charset="0"/>
                <a:sym typeface="Symbol"/>
              </a:rPr>
              <a:t>34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>
                <a:latin typeface="Comic Sans MS" panose="030F0702030302020204" pitchFamily="66" charset="0"/>
                <a:sym typeface="Symbol"/>
              </a:rPr>
              <a:t>cm</a:t>
            </a:r>
            <a:r>
              <a:rPr lang="en-US" baseline="30000" dirty="0">
                <a:latin typeface="Comic Sans MS" panose="030F0702030302020204" pitchFamily="66" charset="0"/>
                <a:sym typeface="Symbol"/>
              </a:rPr>
              <a:t>-2</a:t>
            </a:r>
            <a:r>
              <a:rPr lang="en-US" dirty="0">
                <a:latin typeface="Comic Sans MS" panose="030F0702030302020204" pitchFamily="66" charset="0"/>
                <a:sym typeface="Symbol"/>
              </a:rPr>
              <a:t> s</a:t>
            </a:r>
            <a:r>
              <a:rPr lang="en-US" baseline="30000" dirty="0">
                <a:latin typeface="Comic Sans MS" panose="030F0702030302020204" pitchFamily="66" charset="0"/>
                <a:sym typeface="Symbol"/>
              </a:rPr>
              <a:t>-1</a:t>
            </a:r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endParaRPr lang="en-US" dirty="0" smtClean="0">
              <a:latin typeface="Comic Sans MS" panose="030F0702030302020204" pitchFamily="66" charset="0"/>
              <a:sym typeface="Symbol"/>
            </a:endParaRPr>
          </a:p>
          <a:p>
            <a:endParaRPr lang="en-US" dirty="0" smtClean="0">
              <a:latin typeface="Comic Sans MS" panose="030F0702030302020204" pitchFamily="66" charset="0"/>
              <a:sym typeface="Symbol"/>
            </a:endParaRPr>
          </a:p>
          <a:p>
            <a:r>
              <a:rPr lang="en-US" dirty="0" smtClean="0">
                <a:latin typeface="Comic Sans MS" panose="030F0702030302020204" pitchFamily="66" charset="0"/>
                <a:sym typeface="Symbol"/>
              </a:rPr>
              <a:t>  </a:t>
            </a:r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 Currents 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from 0.1 nA to 1.2 µA</a:t>
            </a:r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.</a:t>
            </a:r>
            <a:endParaRPr lang="en-US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5496" y="3622372"/>
            <a:ext cx="917430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omic Sans MS" panose="030F0702030302020204" pitchFamily="66" charset="0"/>
              <a:sym typeface="Symbol"/>
            </a:endParaRPr>
          </a:p>
          <a:p>
            <a:r>
              <a:rPr lang="en-US" sz="2400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 </a:t>
            </a:r>
            <a:r>
              <a:rPr lang="en-US" sz="24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Additional goal and new specifications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from Ilya’s talk of last Tile </a:t>
            </a:r>
            <a:r>
              <a:rPr lang="en-US" dirty="0">
                <a:latin typeface="Comic Sans MS" panose="030F0702030302020204" pitchFamily="66" charset="0"/>
              </a:rPr>
              <a:t>upgrade week 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i="1" dirty="0" smtClean="0">
                <a:latin typeface="Comic Sans MS" panose="030F0702030302020204" pitchFamily="66" charset="0"/>
              </a:rPr>
              <a:t>https</a:t>
            </a:r>
            <a:r>
              <a:rPr lang="en-US" i="1" dirty="0">
                <a:latin typeface="Comic Sans MS" panose="030F0702030302020204" pitchFamily="66" charset="0"/>
              </a:rPr>
              <a:t>://indico.cern.ch/event/491599/</a:t>
            </a:r>
            <a:endParaRPr lang="en-US" i="1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              - LHC Luminosity calibration at very low values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 10</a:t>
            </a:r>
            <a:r>
              <a:rPr lang="en-US" baseline="30000" dirty="0" smtClean="0">
                <a:latin typeface="Comic Sans MS" panose="030F0702030302020204" pitchFamily="66" charset="0"/>
                <a:sym typeface="Symbol"/>
              </a:rPr>
              <a:t>30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cm</a:t>
            </a:r>
            <a:r>
              <a:rPr lang="en-US" baseline="30000" dirty="0" smtClean="0">
                <a:latin typeface="Comic Sans MS" panose="030F0702030302020204" pitchFamily="66" charset="0"/>
                <a:sym typeface="Symbol"/>
              </a:rPr>
              <a:t>-2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s</a:t>
            </a:r>
            <a:r>
              <a:rPr lang="en-US" baseline="30000" dirty="0" smtClean="0">
                <a:latin typeface="Comic Sans MS" panose="030F0702030302020204" pitchFamily="66" charset="0"/>
                <a:sym typeface="Symbol"/>
              </a:rPr>
              <a:t>-1</a:t>
            </a:r>
            <a:endParaRPr lang="en-US" dirty="0" smtClean="0">
              <a:latin typeface="Comic Sans MS" panose="030F0702030302020204" pitchFamily="66" charset="0"/>
              <a:sym typeface="Symbol"/>
            </a:endParaRPr>
          </a:p>
          <a:p>
            <a:r>
              <a:rPr lang="en-US" dirty="0" smtClean="0">
                <a:latin typeface="Comic Sans MS" panose="030F0702030302020204" pitchFamily="66" charset="0"/>
                <a:sym typeface="Symbol"/>
              </a:rPr>
              <a:t>                    during the vdM calibrations of the LHC (van der Meer).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           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- HL-LHC Luminosity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(5 times nominal value, aging aspects, etc.)   </a:t>
            </a:r>
            <a:endParaRPr lang="en-US" dirty="0" smtClean="0">
              <a:solidFill>
                <a:srgbClr val="FF0000"/>
              </a:solidFill>
              <a:latin typeface="Comic Sans MS" panose="030F0702030302020204" pitchFamily="66" charset="0"/>
              <a:sym typeface="Symbol"/>
            </a:endParaRPr>
          </a:p>
          <a:p>
            <a:r>
              <a:rPr lang="en-US" dirty="0" smtClean="0">
                <a:latin typeface="Comic Sans MS" panose="030F0702030302020204" pitchFamily="66" charset="0"/>
                <a:sym typeface="Symbol"/>
              </a:rPr>
              <a:t>                               </a:t>
            </a:r>
            <a:r>
              <a:rPr lang="en-US" i="1" dirty="0" smtClean="0">
                <a:latin typeface="Comic Sans MS" panose="030F0702030302020204" pitchFamily="66" charset="0"/>
                <a:sym typeface="Symbol"/>
              </a:rPr>
              <a:t>See also the ATLAS papers at 7 and 8 </a:t>
            </a:r>
            <a:r>
              <a:rPr lang="en-US" i="1" dirty="0">
                <a:latin typeface="Comic Sans MS" panose="030F0702030302020204" pitchFamily="66" charset="0"/>
                <a:sym typeface="Symbol"/>
              </a:rPr>
              <a:t>T</a:t>
            </a:r>
            <a:r>
              <a:rPr lang="en-US" i="1" dirty="0" smtClean="0">
                <a:latin typeface="Comic Sans MS" panose="030F0702030302020204" pitchFamily="66" charset="0"/>
                <a:sym typeface="Symbol"/>
              </a:rPr>
              <a:t>eV:</a:t>
            </a:r>
          </a:p>
          <a:p>
            <a:r>
              <a:rPr lang="en-US" i="1" dirty="0" smtClean="0">
                <a:latin typeface="Comic Sans MS" panose="030F0702030302020204" pitchFamily="66" charset="0"/>
                <a:sym typeface="Symbol"/>
              </a:rPr>
              <a:t>                               Luminosity determination in pp collisions … (19</a:t>
            </a:r>
            <a:r>
              <a:rPr lang="en-US" i="1" baseline="30000" dirty="0" smtClean="0">
                <a:latin typeface="Comic Sans MS" panose="030F0702030302020204" pitchFamily="66" charset="0"/>
                <a:sym typeface="Symbol"/>
              </a:rPr>
              <a:t>th</a:t>
            </a:r>
            <a:r>
              <a:rPr lang="en-US" i="1" dirty="0" smtClean="0">
                <a:latin typeface="Comic Sans MS" panose="030F0702030302020204" pitchFamily="66" charset="0"/>
                <a:sym typeface="Symbol"/>
              </a:rPr>
              <a:t> February 2016)</a:t>
            </a:r>
          </a:p>
          <a:p>
            <a:r>
              <a:rPr lang="en-US" i="1" dirty="0" smtClean="0">
                <a:latin typeface="Comic Sans MS" panose="030F0702030302020204" pitchFamily="66" charset="0"/>
                <a:sym typeface="Symbol"/>
              </a:rPr>
              <a:t>                                                                                                  Submitted to EPJ C</a:t>
            </a:r>
          </a:p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  currents from 0.02 nA (A/B cells) to 100 µA (E cells).</a:t>
            </a:r>
            <a:endParaRPr lang="en-US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25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0296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47664" y="332656"/>
            <a:ext cx="572143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Strong impact on the electronics: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- Noise aspects at the lower limit of 0.02 nA.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- Saturation aspects at the highest limit of 100 µA.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9512" y="1772816"/>
            <a:ext cx="3169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 </a:t>
            </a:r>
            <a:r>
              <a:rPr lang="en-US" sz="24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FATALIC approach</a:t>
            </a:r>
            <a:endParaRPr lang="en-U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5536" y="2529770"/>
            <a:ext cx="83824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/>
              <a:buChar char="à"/>
            </a:pPr>
            <a:r>
              <a:rPr lang="en-US" sz="2000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What was foreseen 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with FATALIC before Ilya’s talk ?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                    To perform a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digital sum of samples at 40 MHz.</a:t>
            </a:r>
          </a:p>
          <a:p>
            <a:endParaRPr lang="en-US" dirty="0">
              <a:solidFill>
                <a:srgbClr val="FF0000"/>
              </a:solidFill>
              <a:latin typeface="Comic Sans MS" panose="030F0702030302020204" pitchFamily="66" charset="0"/>
              <a:sym typeface="Symbol"/>
            </a:endParaRPr>
          </a:p>
          <a:p>
            <a:pPr marL="285750" indent="-285750">
              <a:buFont typeface="Symbol"/>
              <a:buChar char="à"/>
            </a:pPr>
            <a:r>
              <a:rPr lang="en-US" sz="2000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Digital sum realistic 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above 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a given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current threshold 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(to fix)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 with respect to the present electronic noise of 8 fC</a:t>
            </a:r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on every frequency,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without saturation problems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at the highest values.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09598" y="4615968"/>
            <a:ext cx="8276625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/>
              <a:buChar char="à"/>
            </a:pPr>
            <a:r>
              <a:rPr lang="en-US" sz="2000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Proposal of a possible complementary design 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for the low currents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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Current measurement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over at least 10 ms,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     with possibility of 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summing adjacent measurements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.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 With an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overlap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with the pure digital approach.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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Fully implemented inside FATALIC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: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     with both the </a:t>
            </a:r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c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urrent integration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stage and the 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ADC stage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26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7188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548680"/>
            <a:ext cx="798007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- In its principle, </a:t>
            </a:r>
            <a:r>
              <a:rPr lang="en-US" b="1" dirty="0" smtClean="0">
                <a:latin typeface="Comic Sans MS" panose="030F0702030302020204" pitchFamily="66" charset="0"/>
              </a:rPr>
              <a:t>it is easy to perform current copies</a:t>
            </a:r>
            <a:r>
              <a:rPr lang="en-US" dirty="0" smtClean="0">
                <a:latin typeface="Comic Sans MS" panose="030F0702030302020204" pitchFamily="66" charset="0"/>
              </a:rPr>
              <a:t> inside FATALIC: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at present, 3 copies are made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 1 per Gain.</a:t>
            </a:r>
          </a:p>
          <a:p>
            <a:r>
              <a:rPr lang="en-US" dirty="0" smtClean="0">
                <a:latin typeface="Comic Sans MS" panose="030F0702030302020204" pitchFamily="66" charset="0"/>
                <a:sym typeface="Symbol"/>
              </a:rPr>
              <a:t>- Why not</a:t>
            </a:r>
            <a:r>
              <a:rPr lang="en-US" b="1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b="1" dirty="0" smtClean="0">
                <a:latin typeface="Comic Sans MS" panose="030F0702030302020204" pitchFamily="66" charset="0"/>
                <a:sym typeface="Symbol"/>
              </a:rPr>
              <a:t>a fourth one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 dedicated to the current integration 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55352" y="5805264"/>
            <a:ext cx="7483139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Simulation studies are in progress,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 particular the accessible range of low currents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56665"/>
            <a:ext cx="7384306" cy="386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27</a:t>
            </a:fld>
            <a:endParaRPr lang="fr-BE" dirty="0"/>
          </a:p>
        </p:txBody>
      </p:sp>
      <p:sp>
        <p:nvSpPr>
          <p:cNvPr id="5" name="Rectangle 4"/>
          <p:cNvSpPr/>
          <p:nvPr/>
        </p:nvSpPr>
        <p:spPr>
          <a:xfrm>
            <a:off x="2977952" y="4195936"/>
            <a:ext cx="3682280" cy="1177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23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313492"/>
            <a:ext cx="7128792" cy="52322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3399"/>
                </a:solidFill>
                <a:latin typeface="Comic Sans MS" panose="030F0702030302020204" pitchFamily="66" charset="0"/>
                <a:sym typeface="Symbol"/>
              </a:rPr>
              <a:t>Sharing and pooling of the radiation tests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5496" y="1124744"/>
            <a:ext cx="839204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 The organization is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urgent</a:t>
            </a:r>
            <a:r>
              <a:rPr lang="en-US" sz="2000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 because of several reasons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: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- We must establish the list of components 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taken by each Institute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.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- We have to design 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special cards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supporting the tested components (20),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   and also 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mechanical supports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… depending from the chosen site.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- The 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funds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must be spent this year at Clermont-Ferrand, 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 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even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though the tests will be made the next year.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5496" y="3356992"/>
            <a:ext cx="905408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 There is a critical point: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the SEE tests of FPGA</a:t>
            </a:r>
            <a:r>
              <a:rPr lang="en-US" sz="2000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.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- SEE results 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depending from the code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implemented at the irradiation  time.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- If the code is different one day later … or 10 years later: 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obsolete conclusion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- Same situation if the manufacturer 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modifies</a:t>
            </a:r>
            <a:r>
              <a:rPr lang="en-US" dirty="0" smtClean="0">
                <a:latin typeface="Comic Sans MS" panose="030F0702030302020204" pitchFamily="66" charset="0"/>
              </a:rPr>
              <a:t> the  chip (What is very likely !).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Moreove</a:t>
            </a:r>
            <a:r>
              <a:rPr lang="en-US" dirty="0" smtClean="0">
                <a:latin typeface="Comic Sans MS" panose="030F0702030302020204" pitchFamily="66" charset="0"/>
              </a:rPr>
              <a:t>r, the 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ATLAS radiation policy </a:t>
            </a:r>
            <a:r>
              <a:rPr lang="en-US" dirty="0" smtClean="0">
                <a:latin typeface="Comic Sans MS" panose="030F0702030302020204" pitchFamily="66" charset="0"/>
              </a:rPr>
              <a:t>obliges us to test 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20 chips </a:t>
            </a:r>
            <a:r>
              <a:rPr lang="en-US" dirty="0" smtClean="0">
                <a:latin typeface="Comic Sans MS" panose="030F0702030302020204" pitchFamily="66" charset="0"/>
              </a:rPr>
              <a:t>!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         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 Schedules, works and cost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problems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difficult to solve.</a:t>
            </a:r>
          </a:p>
          <a:p>
            <a:endParaRPr lang="en-US" dirty="0">
              <a:latin typeface="Comic Sans MS" panose="030F0702030302020204" pitchFamily="66" charset="0"/>
              <a:sym typeface="Symbol"/>
            </a:endParaRPr>
          </a:p>
          <a:p>
            <a:r>
              <a:rPr lang="en-US" dirty="0" smtClean="0">
                <a:latin typeface="Comic Sans MS" panose="030F0702030302020204" pitchFamily="66" charset="0"/>
                <a:sym typeface="Symbol"/>
              </a:rPr>
              <a:t>                  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Discussion with Philippe Farthouat some weeks ago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:</a:t>
            </a:r>
          </a:p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      For the FPGA SEE tests, it will be enough to test some (1 or more) pieces,</a:t>
            </a:r>
          </a:p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              repeated later before the final production for Phase II.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28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346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28640"/>
              </p:ext>
            </p:extLst>
          </p:nvPr>
        </p:nvGraphicFramePr>
        <p:xfrm>
          <a:off x="1152126" y="620688"/>
          <a:ext cx="7092282" cy="6084551"/>
        </p:xfrm>
        <a:graphic>
          <a:graphicData uri="http://schemas.openxmlformats.org/drawingml/2006/table">
            <a:tbl>
              <a:tblPr/>
              <a:tblGrid>
                <a:gridCol w="1738190"/>
                <a:gridCol w="842935"/>
                <a:gridCol w="1087096"/>
                <a:gridCol w="569708"/>
                <a:gridCol w="680162"/>
                <a:gridCol w="680162"/>
                <a:gridCol w="1494029"/>
              </a:tblGrid>
              <a:tr h="220954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11 active components to test from Main Board and All-on-One</a:t>
                      </a: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0954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with 5 of them (perhaps 6) are common withy Chicago</a:t>
                      </a: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5027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FF0000"/>
                        </a:solidFill>
                        <a:effectLst/>
                        <a:latin typeface="Comic Sans MS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02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MB2v1 2015 common to FATALIC and QIE</a:t>
                      </a: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02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MB2v2 2016 for FATALIC only</a:t>
                      </a: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02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BFBFBF"/>
                          </a:solidFill>
                          <a:effectLst/>
                          <a:latin typeface="Comic Sans MS"/>
                        </a:rPr>
                        <a:t>Grey:  Removed or no required test</a:t>
                      </a: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027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FF0000"/>
                          </a:solidFill>
                          <a:effectLst/>
                          <a:latin typeface="Comic Sans MS"/>
                        </a:rPr>
                        <a:t>Red: Common with Chicago</a:t>
                      </a: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6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FFC000"/>
                          </a:solidFill>
                          <a:effectLst/>
                          <a:latin typeface="Comic Sans MS"/>
                        </a:rPr>
                        <a:t>Orange: Close to Chicago components</a:t>
                      </a: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15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Identification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Manufacturer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Reference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Supplier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Nbr ver 2015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Nbr ver 2016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1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Remark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70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889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EP4CE</a:t>
                      </a:r>
                      <a:r>
                        <a:rPr lang="fr-FR" sz="6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30</a:t>
                      </a:r>
                      <a:r>
                        <a:rPr lang="fr-FR" sz="600" b="0" i="0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F23C7N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Altera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/>
                        </a:rPr>
                        <a:t>FPGA ALTERA *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889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EPCS4-SI8N </a:t>
                      </a:r>
                      <a:r>
                        <a:rPr lang="fr-FR" sz="600" b="0" i="0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ou EPCS16-SI8N</a:t>
                      </a:r>
                      <a:endParaRPr lang="fr-FR" sz="6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Altera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4 EPCS16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 EPCS4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ALTERA memory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889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LTM 4619 EV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Linear Technology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2115887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Farnell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Regulator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70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Diode schottky  6CWQ03FNTR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Vishay Formely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1298453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Farnell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Power diode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889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AD8030ARJZ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Analog Devices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2102502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Farnell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AOP for voltage measurement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889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LTC 2360 ITS8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Linear Technology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1715090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Farnell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ADC only for temperature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70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 dirty="0">
                          <a:solidFill>
                            <a:srgbClr val="BFBFBF"/>
                          </a:solidFill>
                          <a:effectLst/>
                          <a:latin typeface="Arial"/>
                        </a:rPr>
                        <a:t>Oscillator 40 MHz -7C-40.000MBB-T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BFBFBF"/>
                          </a:solidFill>
                          <a:effectLst/>
                          <a:latin typeface="Arial"/>
                        </a:rPr>
                        <a:t>TXC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BFBFBF"/>
                          </a:solidFill>
                          <a:effectLst/>
                          <a:latin typeface="Arial"/>
                        </a:rPr>
                        <a:t>1842044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BFBFBF"/>
                          </a:solidFill>
                          <a:effectLst/>
                          <a:latin typeface="Arial"/>
                        </a:rPr>
                        <a:t>Farnell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BFBFBF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BFBFBF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A6A6A6"/>
                          </a:solidFill>
                          <a:effectLst/>
                          <a:latin typeface="Calibri"/>
                        </a:rPr>
                        <a:t>For test without CLK TTC 40 Mhz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402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 dirty="0">
                          <a:solidFill>
                            <a:srgbClr val="BFBFBF"/>
                          </a:solidFill>
                          <a:effectLst/>
                          <a:latin typeface="Arial"/>
                        </a:rPr>
                        <a:t>Transistor MOSFET  SI7848BDP-T1-GE3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BFBFBF"/>
                          </a:solidFill>
                          <a:effectLst/>
                          <a:latin typeface="Arial"/>
                        </a:rPr>
                        <a:t>Vishay Siliconix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BFBFBF"/>
                          </a:solidFill>
                          <a:effectLst/>
                          <a:latin typeface="Arial"/>
                        </a:rPr>
                        <a:t>2101455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BFBFBF"/>
                          </a:solidFill>
                          <a:effectLst/>
                          <a:latin typeface="Arial"/>
                        </a:rPr>
                        <a:t>Farnell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BFBFBF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BFBFB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A6A6A6"/>
                          </a:solidFill>
                          <a:effectLst/>
                          <a:latin typeface="Calibri"/>
                        </a:rPr>
                        <a:t> Removed -5 V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889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BFBFBF"/>
                          </a:solidFill>
                          <a:effectLst/>
                          <a:latin typeface="Arial"/>
                        </a:rPr>
                        <a:t>LT 3759 EMSE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 dirty="0">
                          <a:solidFill>
                            <a:srgbClr val="BFBFBF"/>
                          </a:solidFill>
                          <a:effectLst/>
                          <a:latin typeface="Arial"/>
                        </a:rPr>
                        <a:t>Linear Technology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BFBFBF"/>
                          </a:solidFill>
                          <a:effectLst/>
                          <a:latin typeface="Arial"/>
                        </a:rPr>
                        <a:t>LT 3759 EMSE#PBF-ND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 dirty="0">
                          <a:solidFill>
                            <a:srgbClr val="BFBFBF"/>
                          </a:solidFill>
                          <a:effectLst/>
                          <a:latin typeface="Arial"/>
                        </a:rPr>
                        <a:t>Digikey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BFBFBF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BFBFB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A6A6A6"/>
                          </a:solidFill>
                          <a:effectLst/>
                          <a:latin typeface="Calibri"/>
                        </a:rPr>
                        <a:t>Removed - 5V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70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 dirty="0">
                          <a:solidFill>
                            <a:srgbClr val="BFBFBF"/>
                          </a:solidFill>
                          <a:effectLst/>
                          <a:latin typeface="Arial"/>
                        </a:rPr>
                        <a:t>SN65LVDS389DBT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 dirty="0">
                          <a:solidFill>
                            <a:srgbClr val="BFBFBF"/>
                          </a:solidFill>
                          <a:effectLst/>
                          <a:latin typeface="Arial"/>
                        </a:rPr>
                        <a:t>Texas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BFBFBF"/>
                          </a:solidFill>
                          <a:effectLst/>
                          <a:latin typeface="Arial"/>
                        </a:rPr>
                        <a:t>1234907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BFBFBF"/>
                          </a:solidFill>
                          <a:effectLst/>
                          <a:latin typeface="Arial"/>
                        </a:rPr>
                        <a:t>Farnell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BFBFBF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BFBFB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A6A6A6"/>
                          </a:solidFill>
                          <a:effectLst/>
                          <a:latin typeface="Calibri"/>
                        </a:rPr>
                        <a:t>Removed Buffer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70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159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/>
                        </a:rPr>
                        <a:t>* For MB1 Chicago: EP4CE10F17C7N</a:t>
                      </a: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4159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027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All-in-One FATALIC</a:t>
                      </a: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8889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85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Identification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Maufacturer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Reference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Supplier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Nbr: All-in-One FATALIC4b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1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Remark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889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889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FATALIC4b chip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LPC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LPC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FATALIC4 or 4b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889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AD8030ARJZ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Analog Devices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2102502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Farnell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AOP for voltage reference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889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MCP1726-1202E/SN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Microchip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1851966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Farnell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Voltage reference 1.2 V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70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SN65LVDT390PW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Texas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2335526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Farnell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LVDS Buffer towards LVTTL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70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LTC 2640AITS8-LZ12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Linear Technology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1715125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Farnell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DAC for injector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889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TS5A23160DGSTG4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Texas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1494944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Farnell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Analog switch for injector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889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752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2752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02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Active Divider already radiation certified</a:t>
                      </a: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8889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85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Identification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Manufacturer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Reference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Supplier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Nbr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Nbr : ver 2016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1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Remark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889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889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FMMT458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ZETEX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9526684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Farnell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Transistor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889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TS4148 RXG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TSC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8150214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Farnell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Diode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889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72" marR="4672" marT="4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672" marR="4672" marT="4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752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2" marR="4672" marT="46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5496" y="116632"/>
            <a:ext cx="7455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 Table of Clermont-Ferrand components (Sent on March 16)</a:t>
            </a:r>
            <a:endParaRPr lang="en-US" sz="20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3808" y="620688"/>
            <a:ext cx="367240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èche droite 6"/>
          <p:cNvSpPr/>
          <p:nvPr/>
        </p:nvSpPr>
        <p:spPr>
          <a:xfrm>
            <a:off x="1547664" y="787562"/>
            <a:ext cx="978408" cy="2423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29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1540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88640"/>
            <a:ext cx="5293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 </a:t>
            </a:r>
            <a:r>
              <a:rPr lang="en-US" sz="24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TileCal specifications on the noise</a:t>
            </a:r>
            <a:endParaRPr lang="en-U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397293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840" y="764704"/>
            <a:ext cx="5091088" cy="218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52936"/>
            <a:ext cx="5722666" cy="197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95536" y="4653136"/>
            <a:ext cx="8280920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- The rule</a:t>
            </a:r>
            <a:r>
              <a:rPr lang="en-US" dirty="0" smtClean="0">
                <a:latin typeface="Comic Sans MS" panose="030F0702030302020204" pitchFamily="66" charset="0"/>
              </a:rPr>
              <a:t>: electronic noise = half the minimum charge of interest of 24 fC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corresponding to 1 photo-electron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 12 fC for the design of FATALIC.</a:t>
            </a:r>
          </a:p>
          <a:p>
            <a:endParaRPr lang="en-US" dirty="0" smtClean="0">
              <a:solidFill>
                <a:srgbClr val="FF0000"/>
              </a:solidFill>
              <a:latin typeface="Comic Sans MS" panose="030F0702030302020204" pitchFamily="66" charset="0"/>
              <a:sym typeface="Symbol"/>
            </a:endParaRPr>
          </a:p>
          <a:p>
            <a:r>
              <a:rPr lang="en-US" dirty="0" smtClean="0">
                <a:latin typeface="Comic Sans MS" panose="030F0702030302020204" pitchFamily="66" charset="0"/>
                <a:sym typeface="Symbol"/>
              </a:rPr>
              <a:t>- 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This </a:t>
            </a:r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document is nowhere</a:t>
            </a:r>
            <a:r>
              <a:rPr lang="en-US" dirty="0">
                <a:latin typeface="Comic Sans MS" panose="030F0702030302020204" pitchFamily="66" charset="0"/>
                <a:sym typeface="Symbol"/>
              </a:rPr>
              <a:t>: it should be put on CDS.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 smtClean="0">
              <a:solidFill>
                <a:srgbClr val="FF0000"/>
              </a:solidFill>
              <a:latin typeface="Comic Sans MS" panose="030F0702030302020204" pitchFamily="66" charset="0"/>
              <a:sym typeface="Symbol"/>
            </a:endParaRPr>
          </a:p>
          <a:p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- BUT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: there was a mistake, the nominal PMT gain is 10 </a:t>
            </a:r>
            <a:r>
              <a:rPr lang="en-US" baseline="30000" dirty="0" smtClean="0">
                <a:latin typeface="Comic Sans MS" panose="030F0702030302020204" pitchFamily="66" charset="0"/>
                <a:sym typeface="Symbol"/>
              </a:rPr>
              <a:t>5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and not </a:t>
            </a:r>
            <a:r>
              <a:rPr lang="en-US" dirty="0">
                <a:latin typeface="Comic Sans MS" panose="030F0702030302020204" pitchFamily="66" charset="0"/>
                <a:sym typeface="Symbol"/>
              </a:rPr>
              <a:t>1.5 10 </a:t>
            </a:r>
            <a:r>
              <a:rPr lang="en-US" baseline="30000" dirty="0" smtClean="0">
                <a:latin typeface="Comic Sans MS" panose="030F0702030302020204" pitchFamily="66" charset="0"/>
                <a:sym typeface="Symbol"/>
              </a:rPr>
              <a:t>5</a:t>
            </a:r>
          </a:p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                                                  the  electronic noise should reach 8 fC !</a:t>
            </a:r>
          </a:p>
        </p:txBody>
      </p:sp>
      <p:sp>
        <p:nvSpPr>
          <p:cNvPr id="3" name="Rectangle 2"/>
          <p:cNvSpPr/>
          <p:nvPr/>
        </p:nvSpPr>
        <p:spPr>
          <a:xfrm>
            <a:off x="1403648" y="2348880"/>
            <a:ext cx="100811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36096" y="2505506"/>
            <a:ext cx="936104" cy="252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42222" y="1304764"/>
            <a:ext cx="394074" cy="252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32040" y="3480691"/>
            <a:ext cx="2482306" cy="1797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8978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23528" y="1951672"/>
            <a:ext cx="889378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▪ </a:t>
            </a:r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Good results on the Noise level on pulse analysis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:</a:t>
            </a:r>
          </a:p>
          <a:p>
            <a:r>
              <a:rPr lang="en-US" sz="2000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   - 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E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xpected close to 7 fC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, well below the initial specification of 12 fC, </a:t>
            </a:r>
          </a:p>
          <a:p>
            <a:r>
              <a:rPr lang="en-US" sz="2000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       and even below the strongest specification of 8 fC.</a:t>
            </a:r>
          </a:p>
          <a:p>
            <a:r>
              <a:rPr lang="en-US" sz="2000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   -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Environmental noise 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&lt; intrinsic noise.</a:t>
            </a:r>
          </a:p>
          <a:p>
            <a:r>
              <a:rPr lang="en-US" sz="2000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   -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Noise independent of the environment</a:t>
            </a:r>
          </a:p>
          <a:p>
            <a:r>
              <a:rPr lang="en-US" sz="2000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     and with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a low sensitivity to the applied HV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23528" y="4139788"/>
            <a:ext cx="8345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▪ </a:t>
            </a:r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Grounding improvements on active Dividers and All-in-One cards.</a:t>
            </a:r>
            <a:endParaRPr lang="en-U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4715852"/>
            <a:ext cx="77957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▪ </a:t>
            </a:r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Main Board Daughter V3 communication operational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soon V4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.</a:t>
            </a:r>
          </a:p>
          <a:p>
            <a:endParaRPr lang="en-US" sz="2000" dirty="0">
              <a:latin typeface="Comic Sans MS" panose="030F0702030302020204" pitchFamily="66" charset="0"/>
              <a:sym typeface="Symbol"/>
            </a:endParaRPr>
          </a:p>
          <a:p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▪ </a:t>
            </a:r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Delivery of the list of components for radiation certification</a:t>
            </a:r>
          </a:p>
          <a:p>
            <a:r>
              <a:rPr lang="en-US" sz="2000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  for a sharing and pooling of tests.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95736" y="332656"/>
            <a:ext cx="4169731" cy="52322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333399"/>
                </a:solidFill>
                <a:latin typeface="Comic Sans MS" panose="030F0702030302020204" pitchFamily="66" charset="0"/>
              </a:rPr>
              <a:t>Conclusion and prospect</a:t>
            </a:r>
            <a:endParaRPr lang="en-US" sz="2800" dirty="0">
              <a:solidFill>
                <a:srgbClr val="33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7504" y="1268760"/>
            <a:ext cx="4041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 Crucial points in progress</a:t>
            </a:r>
            <a:endParaRPr lang="en-U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30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3058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16632"/>
            <a:ext cx="9026830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/>
              <a:buChar char="·"/>
            </a:pPr>
            <a:r>
              <a:rPr lang="en-US" sz="2400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Started or foreseen works</a:t>
            </a:r>
          </a:p>
          <a:p>
            <a:endParaRPr lang="en-US" dirty="0">
              <a:latin typeface="Comic Sans MS" panose="030F0702030302020204" pitchFamily="66" charset="0"/>
              <a:sym typeface="Symbol"/>
            </a:endParaRPr>
          </a:p>
          <a:p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   ▪ </a:t>
            </a:r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Production started 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on new Dividers and new All-in-One cards</a:t>
            </a:r>
          </a:p>
          <a:p>
            <a:r>
              <a:rPr lang="en-US" sz="2000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     for test beam.</a:t>
            </a:r>
            <a:endParaRPr lang="en-US" sz="2000" dirty="0">
              <a:latin typeface="Comic Sans MS" panose="030F0702030302020204" pitchFamily="66" charset="0"/>
              <a:sym typeface="Symbol"/>
            </a:endParaRPr>
          </a:p>
          <a:p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   ▪ </a:t>
            </a:r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Preliminary study 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of a new current copy in FATALIC for calibration.</a:t>
            </a:r>
          </a:p>
          <a:p>
            <a:endParaRPr lang="en-US" sz="2000" dirty="0">
              <a:latin typeface="Comic Sans MS" panose="030F0702030302020204" pitchFamily="66" charset="0"/>
              <a:sym typeface="Symbol"/>
            </a:endParaRPr>
          </a:p>
          <a:p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   ▪ </a:t>
            </a:r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Standard use  (PPR) of the Daughter Board V4 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with  help of experts.</a:t>
            </a:r>
          </a:p>
          <a:p>
            <a:endParaRPr lang="en-US" sz="2000" dirty="0">
              <a:latin typeface="Comic Sans MS" panose="030F0702030302020204" pitchFamily="66" charset="0"/>
              <a:sym typeface="Symbol"/>
            </a:endParaRPr>
          </a:p>
          <a:p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   ▪ </a:t>
            </a:r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Continuation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 of the FATALIC characterization .</a:t>
            </a:r>
          </a:p>
          <a:p>
            <a:endParaRPr lang="en-US" sz="2000" dirty="0">
              <a:latin typeface="Comic Sans MS" panose="030F0702030302020204" pitchFamily="66" charset="0"/>
              <a:sym typeface="Symbol"/>
            </a:endParaRPr>
          </a:p>
          <a:p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   ▪ </a:t>
            </a:r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Building 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of a first dedicated Optimal </a:t>
            </a:r>
            <a:r>
              <a:rPr lang="en-US" sz="2000" dirty="0">
                <a:latin typeface="Comic Sans MS" panose="030F0702030302020204" pitchFamily="66" charset="0"/>
                <a:sym typeface="Symbol"/>
              </a:rPr>
              <a:t>F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iltering.</a:t>
            </a:r>
          </a:p>
          <a:p>
            <a:endParaRPr lang="en-US" sz="2000" dirty="0">
              <a:latin typeface="Comic Sans MS" panose="030F0702030302020204" pitchFamily="66" charset="0"/>
              <a:sym typeface="Symbol"/>
            </a:endParaRPr>
          </a:p>
          <a:p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   ▪ </a:t>
            </a:r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Phase II of the noise study on a </a:t>
            </a:r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complete </a:t>
            </a:r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Drawer</a:t>
            </a:r>
          </a:p>
          <a:p>
            <a:r>
              <a:rPr lang="en-US" sz="2000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     through </a:t>
            </a:r>
            <a:r>
              <a:rPr lang="en-US" sz="2000" dirty="0">
                <a:latin typeface="Comic Sans MS" panose="030F0702030302020204" pitchFamily="66" charset="0"/>
                <a:sym typeface="Symbol"/>
              </a:rPr>
              <a:t>the MB-DB communication </a:t>
            </a:r>
            <a:endParaRPr lang="en-US" sz="2000" dirty="0" smtClean="0">
              <a:latin typeface="Comic Sans MS" panose="030F0702030302020204" pitchFamily="66" charset="0"/>
              <a:sym typeface="Symbol"/>
            </a:endParaRPr>
          </a:p>
          <a:p>
            <a:r>
              <a:rPr lang="en-US" sz="2000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        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Better statistics </a:t>
            </a:r>
            <a:r>
              <a:rPr lang="en-US" sz="2000" dirty="0">
                <a:latin typeface="Comic Sans MS" panose="030F0702030302020204" pitchFamily="66" charset="0"/>
                <a:sym typeface="Symbol"/>
              </a:rPr>
              <a:t>(12 channels).</a:t>
            </a:r>
          </a:p>
          <a:p>
            <a:r>
              <a:rPr lang="en-US" sz="2000" dirty="0">
                <a:latin typeface="Comic Sans MS" panose="030F0702030302020204" pitchFamily="66" charset="0"/>
                <a:sym typeface="Symbol"/>
              </a:rPr>
              <a:t>         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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Same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measurements</a:t>
            </a:r>
          </a:p>
          <a:p>
            <a:r>
              <a:rPr lang="en-US" sz="2000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            </a:t>
            </a:r>
            <a:r>
              <a:rPr lang="en-US" sz="2000" dirty="0">
                <a:latin typeface="Comic Sans MS" panose="030F0702030302020204" pitchFamily="66" charset="0"/>
                <a:sym typeface="Symbol"/>
              </a:rPr>
              <a:t>+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High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Frequency </a:t>
            </a:r>
            <a:r>
              <a:rPr lang="en-US" sz="2000" dirty="0">
                <a:latin typeface="Comic Sans MS" panose="030F0702030302020204" pitchFamily="66" charset="0"/>
                <a:sym typeface="Symbol"/>
              </a:rPr>
              <a:t>noise 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measurements from pedestal widths.</a:t>
            </a:r>
          </a:p>
          <a:p>
            <a:r>
              <a:rPr lang="en-US" sz="2000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            +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Low Frequency noise 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for Calibration/</a:t>
            </a:r>
            <a:r>
              <a:rPr lang="en-US" sz="2000" dirty="0">
                <a:latin typeface="Comic Sans MS" panose="030F0702030302020204" pitchFamily="66" charset="0"/>
                <a:sym typeface="Symbol"/>
              </a:rPr>
              <a:t>L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umi purposes.</a:t>
            </a:r>
          </a:p>
          <a:p>
            <a:r>
              <a:rPr lang="en-US" sz="2000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            +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Comparison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 of Linear/Switching LV external power supplies</a:t>
            </a:r>
          </a:p>
          <a:p>
            <a:r>
              <a:rPr lang="en-US" sz="2000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               </a:t>
            </a:r>
            <a:r>
              <a:rPr lang="en-US" sz="1600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i="1" dirty="0" smtClean="0">
                <a:solidFill>
                  <a:srgbClr val="CC0066"/>
                </a:solidFill>
                <a:latin typeface="Comic Sans MS" panose="030F0702030302020204" pitchFamily="66" charset="0"/>
                <a:sym typeface="Symbol"/>
              </a:rPr>
              <a:t>Comment: electronics already supplied by</a:t>
            </a:r>
            <a:r>
              <a:rPr lang="en-US" i="1" dirty="0">
                <a:solidFill>
                  <a:srgbClr val="CC0066"/>
                </a:solidFill>
                <a:latin typeface="Comic Sans MS" panose="030F0702030302020204" pitchFamily="66" charset="0"/>
                <a:sym typeface="Symbol"/>
              </a:rPr>
              <a:t> </a:t>
            </a:r>
            <a:r>
              <a:rPr lang="en-US" i="1" dirty="0" smtClean="0">
                <a:solidFill>
                  <a:srgbClr val="CC0066"/>
                </a:solidFill>
                <a:latin typeface="Comic Sans MS" panose="030F0702030302020204" pitchFamily="66" charset="0"/>
                <a:sym typeface="Symbol"/>
              </a:rPr>
              <a:t>the regulators of the MB</a:t>
            </a:r>
          </a:p>
          <a:p>
            <a:r>
              <a:rPr lang="en-US" i="1" dirty="0">
                <a:solidFill>
                  <a:srgbClr val="CC0066"/>
                </a:solidFill>
                <a:latin typeface="Comic Sans MS" panose="030F0702030302020204" pitchFamily="66" charset="0"/>
                <a:sym typeface="Symbol"/>
              </a:rPr>
              <a:t> </a:t>
            </a:r>
            <a:r>
              <a:rPr lang="en-US" i="1" dirty="0" smtClean="0">
                <a:solidFill>
                  <a:srgbClr val="CC0066"/>
                </a:solidFill>
                <a:latin typeface="Comic Sans MS" panose="030F0702030302020204" pitchFamily="66" charset="0"/>
                <a:sym typeface="Symbol"/>
              </a:rPr>
              <a:t>                                  which are switching power supplies.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31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7104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2780184" y="3603649"/>
            <a:ext cx="360040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Ellipse 5"/>
          <p:cNvSpPr/>
          <p:nvPr/>
        </p:nvSpPr>
        <p:spPr>
          <a:xfrm>
            <a:off x="7524328" y="3603649"/>
            <a:ext cx="360040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Ellipse 6"/>
          <p:cNvSpPr/>
          <p:nvPr/>
        </p:nvSpPr>
        <p:spPr>
          <a:xfrm>
            <a:off x="7092280" y="3603649"/>
            <a:ext cx="360040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Ellipse 7"/>
          <p:cNvSpPr/>
          <p:nvPr/>
        </p:nvSpPr>
        <p:spPr>
          <a:xfrm>
            <a:off x="6660232" y="3583595"/>
            <a:ext cx="360040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Ellipse 8"/>
          <p:cNvSpPr/>
          <p:nvPr/>
        </p:nvSpPr>
        <p:spPr>
          <a:xfrm>
            <a:off x="6228184" y="3603649"/>
            <a:ext cx="360040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llipse 9"/>
          <p:cNvSpPr/>
          <p:nvPr/>
        </p:nvSpPr>
        <p:spPr>
          <a:xfrm>
            <a:off x="5796136" y="3603649"/>
            <a:ext cx="360040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Ellipse 10"/>
          <p:cNvSpPr/>
          <p:nvPr/>
        </p:nvSpPr>
        <p:spPr>
          <a:xfrm>
            <a:off x="5364088" y="3603649"/>
            <a:ext cx="360040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Ellipse 11"/>
          <p:cNvSpPr/>
          <p:nvPr/>
        </p:nvSpPr>
        <p:spPr>
          <a:xfrm>
            <a:off x="4932040" y="3603649"/>
            <a:ext cx="360040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Ellipse 12"/>
          <p:cNvSpPr/>
          <p:nvPr/>
        </p:nvSpPr>
        <p:spPr>
          <a:xfrm>
            <a:off x="4499992" y="3603649"/>
            <a:ext cx="360040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Ellipse 13"/>
          <p:cNvSpPr/>
          <p:nvPr/>
        </p:nvSpPr>
        <p:spPr>
          <a:xfrm>
            <a:off x="4067944" y="3603649"/>
            <a:ext cx="360040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Ellipse 14"/>
          <p:cNvSpPr/>
          <p:nvPr/>
        </p:nvSpPr>
        <p:spPr>
          <a:xfrm>
            <a:off x="3635896" y="3603649"/>
            <a:ext cx="360040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Ellipse 15"/>
          <p:cNvSpPr/>
          <p:nvPr/>
        </p:nvSpPr>
        <p:spPr>
          <a:xfrm>
            <a:off x="3203848" y="3603649"/>
            <a:ext cx="360040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627784" y="3387625"/>
            <a:ext cx="5472608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2780184" y="3018293"/>
            <a:ext cx="5104184" cy="9292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2915816" y="3027585"/>
            <a:ext cx="0" cy="360040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843808" y="2554887"/>
            <a:ext cx="2541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Standard Main Board </a:t>
            </a:r>
            <a:endParaRPr lang="en-US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5472100" y="2623726"/>
            <a:ext cx="2412268" cy="0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5777955" y="2263686"/>
            <a:ext cx="196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Daughter Board </a:t>
            </a:r>
            <a:endParaRPr lang="en-US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4860032" y="3027585"/>
            <a:ext cx="0" cy="360040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7740352" y="3027585"/>
            <a:ext cx="0" cy="360040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23528" y="1969530"/>
            <a:ext cx="914400" cy="683206"/>
          </a:xfrm>
          <a:prstGeom prst="rect">
            <a:avLst/>
          </a:prstGeom>
          <a:noFill/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333399"/>
                </a:solidFill>
                <a:latin typeface="Comic Sans MS" panose="030F0702030302020204" pitchFamily="66" charset="0"/>
              </a:rPr>
              <a:t>10 V</a:t>
            </a:r>
          </a:p>
          <a:p>
            <a:pPr algn="ctr"/>
            <a:r>
              <a:rPr lang="en-US" sz="16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LV</a:t>
            </a:r>
            <a:endParaRPr lang="en-US" sz="16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5724128" y="3027585"/>
            <a:ext cx="0" cy="360040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23528" y="4393996"/>
            <a:ext cx="914400" cy="8272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690 V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HV</a:t>
            </a:r>
          </a:p>
        </p:txBody>
      </p:sp>
      <p:cxnSp>
        <p:nvCxnSpPr>
          <p:cNvPr id="28" name="Connecteur droit 27"/>
          <p:cNvCxnSpPr>
            <a:stCxn id="27" idx="3"/>
          </p:cNvCxnSpPr>
          <p:nvPr/>
        </p:nvCxnSpPr>
        <p:spPr>
          <a:xfrm>
            <a:off x="1237928" y="4807607"/>
            <a:ext cx="16058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 flipV="1">
            <a:off x="2843808" y="4273786"/>
            <a:ext cx="4820" cy="5467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1403648" y="4807607"/>
            <a:ext cx="1590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1.5 m</a:t>
            </a:r>
          </a:p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20 or 100 m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1" name="Connecteur droit 30"/>
          <p:cNvCxnSpPr>
            <a:stCxn id="25" idx="2"/>
          </p:cNvCxnSpPr>
          <p:nvPr/>
        </p:nvCxnSpPr>
        <p:spPr>
          <a:xfrm>
            <a:off x="780728" y="2652736"/>
            <a:ext cx="0" cy="363816"/>
          </a:xfrm>
          <a:prstGeom prst="line">
            <a:avLst/>
          </a:prstGeom>
          <a:ln w="28575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V="1">
            <a:off x="780728" y="3016552"/>
            <a:ext cx="1999456" cy="9292"/>
          </a:xfrm>
          <a:prstGeom prst="straightConnector1">
            <a:avLst/>
          </a:prstGeom>
          <a:ln w="28575">
            <a:solidFill>
              <a:srgbClr val="33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030016" y="2305764"/>
            <a:ext cx="6790456" cy="22322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Connecteur droit 33"/>
          <p:cNvCxnSpPr/>
          <p:nvPr/>
        </p:nvCxnSpPr>
        <p:spPr>
          <a:xfrm>
            <a:off x="2780184" y="4264494"/>
            <a:ext cx="5104184" cy="9292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V="1">
            <a:off x="3779912" y="3889940"/>
            <a:ext cx="0" cy="3838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V="1">
            <a:off x="3419872" y="3889940"/>
            <a:ext cx="0" cy="3838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flipV="1">
            <a:off x="4211960" y="3889940"/>
            <a:ext cx="0" cy="3838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V="1">
            <a:off x="4644008" y="3889940"/>
            <a:ext cx="0" cy="3838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V="1">
            <a:off x="5127692" y="3840241"/>
            <a:ext cx="0" cy="3838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V="1">
            <a:off x="5544108" y="3866134"/>
            <a:ext cx="0" cy="3838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V="1">
            <a:off x="5976156" y="3871627"/>
            <a:ext cx="0" cy="3838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V="1">
            <a:off x="6408204" y="3889940"/>
            <a:ext cx="0" cy="3838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flipV="1">
            <a:off x="2987824" y="3889940"/>
            <a:ext cx="0" cy="3838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 flipV="1">
            <a:off x="7704740" y="3866134"/>
            <a:ext cx="0" cy="3838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flipV="1">
            <a:off x="7272300" y="3889940"/>
            <a:ext cx="0" cy="3838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V="1">
            <a:off x="6840252" y="3866134"/>
            <a:ext cx="0" cy="3838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4002464" y="1196752"/>
            <a:ext cx="3377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With data through DB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48" name="Flèche vers le haut 47"/>
          <p:cNvSpPr/>
          <p:nvPr/>
        </p:nvSpPr>
        <p:spPr>
          <a:xfrm>
            <a:off x="5516841" y="1795952"/>
            <a:ext cx="350949" cy="48920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ZoneTexte 48"/>
          <p:cNvSpPr txBox="1"/>
          <p:nvPr/>
        </p:nvSpPr>
        <p:spPr>
          <a:xfrm>
            <a:off x="3707904" y="4639950"/>
            <a:ext cx="359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HV Bus board with Noise killers</a:t>
            </a:r>
            <a:endParaRPr lang="en-US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0" name="Connecteur droit 49"/>
          <p:cNvCxnSpPr/>
          <p:nvPr/>
        </p:nvCxnSpPr>
        <p:spPr>
          <a:xfrm>
            <a:off x="5976156" y="2623726"/>
            <a:ext cx="0" cy="360040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7524328" y="2623726"/>
            <a:ext cx="0" cy="360040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193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35696" y="2651428"/>
            <a:ext cx="52725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BACK UP</a:t>
            </a:r>
            <a:endParaRPr lang="en-US" sz="96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6395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03493" y="116633"/>
            <a:ext cx="6248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Distribution and frequency spectra for the 3 gains</a:t>
            </a:r>
            <a:endParaRPr lang="en-US" sz="20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C:\Users\François Vazeille\Desktop\Noise\Bruit All In One n°13 Gain H&amp;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5"/>
            <a:ext cx="9144000" cy="290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François Vazeille\Desktop\Noise\Bruit All In One n°13 Gain L&amp;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789040"/>
            <a:ext cx="9202465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458034" y="796643"/>
            <a:ext cx="737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High</a:t>
            </a: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540858" y="3861049"/>
            <a:ext cx="635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Low</a:t>
            </a: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794738" y="764705"/>
            <a:ext cx="1106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Medium</a:t>
            </a: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947138" y="3861049"/>
            <a:ext cx="1106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Medium</a:t>
            </a: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8014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260648"/>
            <a:ext cx="5436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 </a:t>
            </a:r>
            <a:r>
              <a:rPr lang="en-US" sz="24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Main objectives of FATALIC/noise</a:t>
            </a:r>
            <a:endParaRPr lang="en-U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43608" y="1089611"/>
            <a:ext cx="7019870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Main objectives of the FATALIC readout</a:t>
            </a:r>
          </a:p>
          <a:p>
            <a:endParaRPr lang="en-US" sz="2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 electronic noise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 12 fC on the High Gain.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An external RMS noise &lt; intrinsic noise of FATALIC.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A noise practically independent from the environment.</a:t>
            </a:r>
          </a:p>
          <a:p>
            <a:pPr marL="342900" indent="-342900">
              <a:buAutoNum type="arabicPeriod"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  <a:sym typeface="Symbol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From the point 1 to the point 3,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these goals will be more and more difficult to reach.</a:t>
            </a: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55576" y="4257963"/>
            <a:ext cx="7717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… and why not to be better than 12 fC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3781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79512" y="116632"/>
            <a:ext cx="843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 Long systematic study, step by step, with improvements</a:t>
            </a:r>
            <a:endParaRPr lang="en-U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30" y="1023190"/>
            <a:ext cx="2008746" cy="132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25109" y="68340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FATALIC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15363" y="2348880"/>
            <a:ext cx="129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1. Alone</a:t>
            </a:r>
            <a:endParaRPr lang="en-U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153784" y="2348880"/>
            <a:ext cx="1685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2. Inside</a:t>
            </a:r>
          </a:p>
          <a:p>
            <a:pPr algn="ctr"/>
            <a:r>
              <a:rPr lang="en-US" sz="24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PMT Block</a:t>
            </a:r>
            <a:endParaRPr lang="en-U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550025" y="2348879"/>
            <a:ext cx="32704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3. Inside</a:t>
            </a:r>
          </a:p>
          <a:p>
            <a:pPr algn="ctr"/>
            <a:r>
              <a:rPr lang="en-US" sz="24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FATALIC Test Bench</a:t>
            </a:r>
            <a:endParaRPr lang="en-U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75233" y="5445224"/>
            <a:ext cx="2456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4. Inside Drawer</a:t>
            </a:r>
          </a:p>
          <a:p>
            <a:r>
              <a:rPr lang="en-US" sz="20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+ Main Board proto</a:t>
            </a:r>
            <a:endParaRPr lang="en-US" sz="20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309848" y="5417929"/>
            <a:ext cx="25106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6. Inside Large box</a:t>
            </a:r>
          </a:p>
          <a:p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       at LPC</a:t>
            </a:r>
          </a:p>
          <a:p>
            <a:r>
              <a:rPr lang="en-US" sz="20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+ Main Board</a:t>
            </a:r>
          </a:p>
          <a:p>
            <a:r>
              <a:rPr lang="en-US" sz="20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+ Daughter Board</a:t>
            </a:r>
            <a:endParaRPr lang="en-US" sz="20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icture 2" descr="C:\Users\François Vazeille\Desktop\Noise\CERN_tes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028" y="3403406"/>
            <a:ext cx="3140148" cy="235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2989892" y="5445224"/>
            <a:ext cx="22813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5</a:t>
            </a:r>
            <a:r>
              <a:rPr lang="en-US" sz="20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. Inside TileCal</a:t>
            </a:r>
          </a:p>
          <a:p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    at CERN</a:t>
            </a:r>
          </a:p>
          <a:p>
            <a:r>
              <a:rPr lang="en-US" sz="20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+ Main Board</a:t>
            </a:r>
          </a:p>
          <a:p>
            <a:r>
              <a:rPr lang="en-US" sz="20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+ Daughter Board</a:t>
            </a:r>
            <a:endParaRPr lang="en-US" sz="20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" name="Picture 2" descr="C:\Users\François Vazeille\Desktop\Noise\000_00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45024"/>
            <a:ext cx="24002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François Vazeille\Desktop\LPC_tests-MB onl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" y="3996175"/>
            <a:ext cx="2985238" cy="116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107" y="983951"/>
            <a:ext cx="2225285" cy="136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27158"/>
            <a:ext cx="1443384" cy="122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7243684" y="4283804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HV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308304" y="406778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L</a:t>
            </a:r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5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1982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36512" y="188640"/>
            <a:ext cx="9201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C3300"/>
                </a:solidFill>
                <a:latin typeface="Comic Sans MS" panose="030F0702030302020204" pitchFamily="66" charset="0"/>
                <a:sym typeface="Symbol"/>
              </a:rPr>
              <a:t>▪ There was a step O</a:t>
            </a:r>
            <a:r>
              <a:rPr lang="en-US" sz="2400" dirty="0">
                <a:solidFill>
                  <a:srgbClr val="CC3300"/>
                </a:solidFill>
                <a:latin typeface="Comic Sans MS" panose="030F0702030302020204" pitchFamily="66" charset="0"/>
                <a:sym typeface="Symbol"/>
              </a:rPr>
              <a:t> </a:t>
            </a:r>
            <a:r>
              <a:rPr lang="en-US" sz="2400" dirty="0" smtClean="0">
                <a:solidFill>
                  <a:srgbClr val="CC3300"/>
                </a:solidFill>
                <a:latin typeface="Comic Sans MS" panose="030F0702030302020204" pitchFamily="66" charset="0"/>
                <a:sym typeface="Symbol"/>
              </a:rPr>
              <a:t>(Laurent Royer, TWEPP 2015 Lisbon)</a:t>
            </a:r>
          </a:p>
          <a:p>
            <a:r>
              <a:rPr lang="en-US" sz="2400" dirty="0">
                <a:solidFill>
                  <a:srgbClr val="CC3300"/>
                </a:solidFill>
                <a:latin typeface="Comic Sans MS" panose="030F0702030302020204" pitchFamily="66" charset="0"/>
                <a:sym typeface="Symbol"/>
              </a:rPr>
              <a:t> </a:t>
            </a:r>
            <a:r>
              <a:rPr lang="en-US" sz="2400" dirty="0" smtClean="0">
                <a:solidFill>
                  <a:srgbClr val="CC3300"/>
                </a:solidFill>
                <a:latin typeface="Comic Sans MS" panose="030F0702030302020204" pitchFamily="66" charset="0"/>
                <a:sym typeface="Symbol"/>
              </a:rPr>
              <a:t>  intrinsic noise estimates from simulations of FATALIC alone.</a:t>
            </a:r>
            <a:endParaRPr lang="en-US" sz="2400" dirty="0">
              <a:solidFill>
                <a:srgbClr val="CC33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13537"/>
            <a:ext cx="6397415" cy="261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79512" y="1484784"/>
            <a:ext cx="2256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 Gain noise: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 ADC counts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771800" y="1489973"/>
            <a:ext cx="2256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ADC noise: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0.85 ADC count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002" y="2131115"/>
            <a:ext cx="2208486" cy="1555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382936" y="3705999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ADC noise</a:t>
            </a:r>
            <a:endParaRPr lang="en-US" dirty="0">
              <a:latin typeface="Comic Sans MS" panose="030F0702030302020204" pitchFamily="66" charset="0"/>
            </a:endParaRPr>
          </a:p>
        </p:txBody>
      </p:sp>
      <p:cxnSp>
        <p:nvCxnSpPr>
          <p:cNvPr id="8" name="Connecteur droit avec flèche 7"/>
          <p:cNvCxnSpPr>
            <a:stCxn id="4" idx="2"/>
          </p:cNvCxnSpPr>
          <p:nvPr/>
        </p:nvCxnSpPr>
        <p:spPr>
          <a:xfrm>
            <a:off x="1307830" y="2131115"/>
            <a:ext cx="743890" cy="7778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>
            <a:stCxn id="5" idx="2"/>
          </p:cNvCxnSpPr>
          <p:nvPr/>
        </p:nvCxnSpPr>
        <p:spPr>
          <a:xfrm flipH="1">
            <a:off x="3275856" y="2136304"/>
            <a:ext cx="624262" cy="77263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115616" y="5229200"/>
            <a:ext cx="716895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Total noise  (quadratic sum) =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2.2 ADC counts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for the High Gain</a:t>
            </a:r>
          </a:p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                or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5.5 fC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6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3612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274003"/>
            <a:ext cx="866936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C3300"/>
                </a:solidFill>
                <a:latin typeface="Comic Sans MS" panose="030F0702030302020204" pitchFamily="66" charset="0"/>
                <a:sym typeface="Symbol"/>
              </a:rPr>
              <a:t>▪ Experimental set-up (Example of Step 6):</a:t>
            </a:r>
          </a:p>
          <a:p>
            <a:pPr algn="ctr"/>
            <a:r>
              <a:rPr lang="en-US" sz="2400" dirty="0" smtClean="0"/>
              <a:t>    </a:t>
            </a:r>
            <a:r>
              <a:rPr lang="en-US" sz="2000" dirty="0" smtClean="0">
                <a:latin typeface="Comic Sans MS" panose="030F0702030302020204" pitchFamily="66" charset="0"/>
              </a:rPr>
              <a:t>PMT </a:t>
            </a:r>
            <a:r>
              <a:rPr lang="en-US" sz="2000" dirty="0">
                <a:latin typeface="Comic Sans MS" panose="030F0702030302020204" pitchFamily="66" charset="0"/>
              </a:rPr>
              <a:t>Block-Drawer-Main Board-Daughter Board inside </a:t>
            </a:r>
            <a:r>
              <a:rPr lang="en-US" sz="2000" dirty="0" smtClean="0">
                <a:latin typeface="Comic Sans MS" panose="030F0702030302020204" pitchFamily="66" charset="0"/>
              </a:rPr>
              <a:t>a Big </a:t>
            </a:r>
            <a:r>
              <a:rPr lang="en-US" sz="2000" dirty="0">
                <a:latin typeface="Comic Sans MS" panose="030F0702030302020204" pitchFamily="66" charset="0"/>
              </a:rPr>
              <a:t>Test </a:t>
            </a:r>
            <a:r>
              <a:rPr lang="en-US" sz="2000" dirty="0" smtClean="0">
                <a:latin typeface="Comic Sans MS" panose="030F0702030302020204" pitchFamily="66" charset="0"/>
              </a:rPr>
              <a:t>Box</a:t>
            </a:r>
          </a:p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+ LV/HV powers + laptop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1640" y="5733256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Monitoring and data recording by LabVIEW on laptop.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Readout supplied by LV regulators of Main Board.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 descr="C:\Users\François Vazeille\Desktop\Noise\000_00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97032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François Vazeille\Desktop\Noise\000_00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878" y="2310928"/>
            <a:ext cx="4179602" cy="3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/>
          <p:cNvSpPr/>
          <p:nvPr/>
        </p:nvSpPr>
        <p:spPr>
          <a:xfrm>
            <a:off x="3563888" y="3536549"/>
            <a:ext cx="629214" cy="3826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Ellipse 6"/>
          <p:cNvSpPr/>
          <p:nvPr/>
        </p:nvSpPr>
        <p:spPr>
          <a:xfrm>
            <a:off x="2195736" y="3559120"/>
            <a:ext cx="288032" cy="3080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1095940" y="1676172"/>
            <a:ext cx="6194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FPGA memory </a:t>
            </a:r>
            <a:r>
              <a:rPr lang="en-US" dirty="0" smtClean="0">
                <a:latin typeface="Comic Sans MS" panose="030F0702030302020204" pitchFamily="66" charset="0"/>
              </a:rPr>
              <a:t>of Main Board read out by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USB interface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9" name="Connecteur droit avec flèche 8"/>
          <p:cNvCxnSpPr>
            <a:endCxn id="7" idx="0"/>
          </p:cNvCxnSpPr>
          <p:nvPr/>
        </p:nvCxnSpPr>
        <p:spPr>
          <a:xfrm>
            <a:off x="1907704" y="2045504"/>
            <a:ext cx="432048" cy="15136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endCxn id="6" idx="7"/>
          </p:cNvCxnSpPr>
          <p:nvPr/>
        </p:nvCxnSpPr>
        <p:spPr>
          <a:xfrm flipH="1">
            <a:off x="4100956" y="2045504"/>
            <a:ext cx="2127228" cy="154707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076056" y="4639240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USB link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660232" y="3127072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L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651006" y="3577684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HV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6660232" y="1052736"/>
            <a:ext cx="1656184" cy="16422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7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0443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RANOI~1\AppData\Local\Temp\All In One 21 Alon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548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668344" y="292494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 Gain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139952" y="2924944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Medium Gain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907704" y="1988840"/>
            <a:ext cx="2529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Gain selection (0 or 1)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1043608" y="2204864"/>
            <a:ext cx="864096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952450" y="3429000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RMS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0" name="Connecteur droit avec flèche 9"/>
          <p:cNvCxnSpPr>
            <a:endCxn id="11" idx="0"/>
          </p:cNvCxnSpPr>
          <p:nvPr/>
        </p:nvCxnSpPr>
        <p:spPr>
          <a:xfrm flipH="1">
            <a:off x="683568" y="3685674"/>
            <a:ext cx="1268882" cy="45083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226368" y="4136504"/>
            <a:ext cx="914400" cy="2286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3491880" y="4077072"/>
            <a:ext cx="342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FFT (Fast Fourier Transform)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40753" y="5469031"/>
            <a:ext cx="86517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▪ 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Data:</a:t>
            </a:r>
            <a:r>
              <a:rPr lang="en-US" dirty="0" smtClean="0">
                <a:latin typeface="Comic Sans MS" panose="030F0702030302020204" pitchFamily="66" charset="0"/>
              </a:rPr>
              <a:t> 5460 </a:t>
            </a:r>
            <a:r>
              <a:rPr lang="en-US" dirty="0">
                <a:latin typeface="Comic Sans MS" panose="030F0702030302020204" pitchFamily="66" charset="0"/>
              </a:rPr>
              <a:t>samples at 40 </a:t>
            </a:r>
            <a:r>
              <a:rPr lang="en-US" dirty="0" smtClean="0">
                <a:latin typeface="Comic Sans MS" panose="030F0702030302020204" pitchFamily="66" charset="0"/>
              </a:rPr>
              <a:t>MHz.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▪ 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Frequency spectra</a:t>
            </a:r>
            <a:r>
              <a:rPr lang="en-US" dirty="0" smtClean="0">
                <a:latin typeface="Comic Sans MS" panose="030F0702030302020204" pitchFamily="66" charset="0"/>
              </a:rPr>
              <a:t>: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136.5 µs range  15 kHz to 20 MHz (Shannon theorem).</a:t>
            </a:r>
          </a:p>
          <a:p>
            <a:r>
              <a:rPr lang="en-US" dirty="0" smtClean="0">
                <a:latin typeface="Comic Sans MS" panose="030F0702030302020204" pitchFamily="66" charset="0"/>
                <a:sym typeface="Symbol"/>
              </a:rPr>
              <a:t>▪ 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RMS accuracy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: </a:t>
            </a:r>
            <a:r>
              <a:rPr lang="en-US" dirty="0">
                <a:latin typeface="Comic Sans MS" panose="030F0702030302020204" pitchFamily="66" charset="0"/>
              </a:rPr>
              <a:t>~ 0.15 to 0.20 ADC </a:t>
            </a:r>
            <a:r>
              <a:rPr lang="en-US" dirty="0" smtClean="0">
                <a:latin typeface="Comic Sans MS" panose="030F0702030302020204" pitchFamily="66" charset="0"/>
              </a:rPr>
              <a:t>count.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▪ </a:t>
            </a:r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Charge calibration</a:t>
            </a:r>
            <a:r>
              <a:rPr lang="en-US" dirty="0">
                <a:latin typeface="Comic Sans MS" panose="030F0702030302020204" pitchFamily="66" charset="0"/>
              </a:rPr>
              <a:t>: </a:t>
            </a:r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1 ADC count = (2.40</a:t>
            </a:r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0.05) fC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.</a:t>
            </a:r>
            <a:endParaRPr lang="en-US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8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8602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734" y="456418"/>
            <a:ext cx="2008746" cy="132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282813" y="116632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FATALIC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7504" y="188640"/>
            <a:ext cx="3876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C3300"/>
                </a:solidFill>
                <a:latin typeface="Comic Sans MS" panose="030F0702030302020204" pitchFamily="66" charset="0"/>
                <a:sym typeface="Symbol"/>
              </a:rPr>
              <a:t>▪ </a:t>
            </a:r>
            <a:r>
              <a:rPr lang="en-US" sz="2400" dirty="0" smtClean="0">
                <a:solidFill>
                  <a:srgbClr val="CC3300"/>
                </a:solidFill>
                <a:latin typeface="Comic Sans MS" panose="030F0702030302020204" pitchFamily="66" charset="0"/>
              </a:rPr>
              <a:t>Step 1: All-in-One alone</a:t>
            </a:r>
            <a:endParaRPr lang="en-US" sz="2400" dirty="0">
              <a:solidFill>
                <a:srgbClr val="CC33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079263"/>
              </p:ext>
            </p:extLst>
          </p:nvPr>
        </p:nvGraphicFramePr>
        <p:xfrm>
          <a:off x="35496" y="2289067"/>
          <a:ext cx="9000048" cy="98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008"/>
                <a:gridCol w="1500008"/>
                <a:gridCol w="1500008"/>
                <a:gridCol w="1500008"/>
                <a:gridCol w="1500008"/>
                <a:gridCol w="15000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All-in-One#</a:t>
                      </a:r>
                      <a:endParaRPr 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13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15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23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21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Mean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Noise 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(ADC</a:t>
                      </a:r>
                      <a:r>
                        <a:rPr lang="en-US" sz="16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counts)</a:t>
                      </a:r>
                      <a:endParaRPr 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2.7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3.0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3.0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2.7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2.85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/>
                        </a:rPr>
                        <a:t>0.17</a:t>
                      </a:r>
                      <a:endParaRPr lang="en-US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51520" y="3645024"/>
            <a:ext cx="8568951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Measured intrinsic noise not far from simulation of 2.2 ADC counts.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Equivalent noise in charge units: 6.84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0.43 fC.</a:t>
            </a: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9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2427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2887</Words>
  <Application>Microsoft Office PowerPoint</Application>
  <PresentationFormat>Affichage à l'écran (4:3)</PresentationFormat>
  <Paragraphs>657</Paragraphs>
  <Slides>34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 Vazeille</dc:creator>
  <cp:lastModifiedBy>François Vazeille</cp:lastModifiedBy>
  <cp:revision>126</cp:revision>
  <dcterms:created xsi:type="dcterms:W3CDTF">2016-04-06T12:08:55Z</dcterms:created>
  <dcterms:modified xsi:type="dcterms:W3CDTF">2016-04-20T09:33:53Z</dcterms:modified>
</cp:coreProperties>
</file>