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handoutMasterIdLst>
    <p:handoutMasterId r:id="rId32"/>
  </p:handoutMasterIdLst>
  <p:sldIdLst>
    <p:sldId id="399" r:id="rId2"/>
    <p:sldId id="659" r:id="rId3"/>
    <p:sldId id="661" r:id="rId4"/>
    <p:sldId id="487" r:id="rId5"/>
    <p:sldId id="621" r:id="rId6"/>
    <p:sldId id="503" r:id="rId7"/>
    <p:sldId id="663" r:id="rId8"/>
    <p:sldId id="512" r:id="rId9"/>
    <p:sldId id="536" r:id="rId10"/>
    <p:sldId id="662" r:id="rId11"/>
    <p:sldId id="625" r:id="rId12"/>
    <p:sldId id="665" r:id="rId13"/>
    <p:sldId id="571" r:id="rId14"/>
    <p:sldId id="633" r:id="rId15"/>
    <p:sldId id="634" r:id="rId16"/>
    <p:sldId id="636" r:id="rId17"/>
    <p:sldId id="638" r:id="rId18"/>
    <p:sldId id="637" r:id="rId19"/>
    <p:sldId id="639" r:id="rId20"/>
    <p:sldId id="640" r:id="rId21"/>
    <p:sldId id="643" r:id="rId22"/>
    <p:sldId id="647" r:id="rId23"/>
    <p:sldId id="648" r:id="rId24"/>
    <p:sldId id="654" r:id="rId25"/>
    <p:sldId id="666" r:id="rId26"/>
    <p:sldId id="655" r:id="rId27"/>
    <p:sldId id="656" r:id="rId28"/>
    <p:sldId id="657" r:id="rId29"/>
    <p:sldId id="664" r:id="rId30"/>
  </p:sldIdLst>
  <p:sldSz cx="9144000" cy="6858000" type="screen4x3"/>
  <p:notesSz cx="6805613" cy="9944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00FF"/>
    <a:srgbClr val="6699FF"/>
    <a:srgbClr val="99CCFF"/>
    <a:srgbClr val="000099"/>
    <a:srgbClr val="FFFFFF"/>
    <a:srgbClr val="F8F8F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90" autoAdjust="0"/>
    <p:restoredTop sz="96923" autoAdjust="0"/>
  </p:normalViewPr>
  <p:slideViewPr>
    <p:cSldViewPr>
      <p:cViewPr>
        <p:scale>
          <a:sx n="50" d="100"/>
          <a:sy n="50" d="100"/>
        </p:scale>
        <p:origin x="-3384" y="-1464"/>
      </p:cViewPr>
      <p:guideLst>
        <p:guide orient="horz" pos="3792"/>
        <p:guide pos="2880"/>
      </p:guideLst>
    </p:cSldViewPr>
  </p:slideViewPr>
  <p:outlineViewPr>
    <p:cViewPr>
      <p:scale>
        <a:sx n="33" d="100"/>
        <a:sy n="33" d="100"/>
      </p:scale>
      <p:origin x="48" y="1817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lpnpamela.in2p3.fr\mecanique\commun\Projets\LSST\Carousel\Tests%20(procedures,%20rapports)\Tests%20Rail\test%20rail%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aubard\AppData\Local\Temp\Test%20p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4318405511812"/>
          <c:y val="1.714375965555872E-2"/>
          <c:w val="0.79997826443569564"/>
          <c:h val="0.86340133619661175"/>
        </c:manualLayout>
      </c:layout>
      <c:scatterChart>
        <c:scatterStyle val="lineMarker"/>
        <c:varyColors val="0"/>
        <c:ser>
          <c:idx val="0"/>
          <c:order val="0"/>
          <c:tx>
            <c:v>Measures</c:v>
          </c:tx>
          <c:spPr>
            <a:ln>
              <a:noFill/>
            </a:ln>
          </c:spPr>
          <c:trendline>
            <c:name>Linear Model</c:name>
            <c:trendlineType val="linear"/>
            <c:dispRSqr val="1"/>
            <c:dispEq val="1"/>
            <c:trendlineLbl>
              <c:layout>
                <c:manualLayout>
                  <c:x val="-8.175534632480318E-3"/>
                  <c:y val="-2.8800772975584457E-4"/>
                </c:manualLayout>
              </c:layout>
              <c:numFmt formatCode="General" sourceLinked="0"/>
            </c:trendlineLbl>
          </c:trendline>
          <c:xVal>
            <c:numRef>
              <c:f>'Mesures triées'!$N$7:$N$89</c:f>
              <c:numCache>
                <c:formatCode>General</c:formatCode>
                <c:ptCount val="83"/>
                <c:pt idx="0">
                  <c:v>0</c:v>
                </c:pt>
                <c:pt idx="1">
                  <c:v>0</c:v>
                </c:pt>
                <c:pt idx="2">
                  <c:v>0</c:v>
                </c:pt>
                <c:pt idx="3">
                  <c:v>14.53842</c:v>
                </c:pt>
                <c:pt idx="4">
                  <c:v>14.53842</c:v>
                </c:pt>
                <c:pt idx="5">
                  <c:v>14.53842</c:v>
                </c:pt>
                <c:pt idx="6">
                  <c:v>14.53842</c:v>
                </c:pt>
                <c:pt idx="7">
                  <c:v>14.53842</c:v>
                </c:pt>
                <c:pt idx="8">
                  <c:v>138.14442</c:v>
                </c:pt>
                <c:pt idx="9">
                  <c:v>138.14442</c:v>
                </c:pt>
                <c:pt idx="10">
                  <c:v>138.14442</c:v>
                </c:pt>
                <c:pt idx="11">
                  <c:v>425.57742000000007</c:v>
                </c:pt>
                <c:pt idx="12">
                  <c:v>425.57742000000007</c:v>
                </c:pt>
                <c:pt idx="13">
                  <c:v>425.57742000000007</c:v>
                </c:pt>
                <c:pt idx="14">
                  <c:v>817.97742000000017</c:v>
                </c:pt>
                <c:pt idx="15">
                  <c:v>817.97742000000017</c:v>
                </c:pt>
                <c:pt idx="16">
                  <c:v>817.97742000000017</c:v>
                </c:pt>
                <c:pt idx="17">
                  <c:v>619.81541999999934</c:v>
                </c:pt>
                <c:pt idx="18">
                  <c:v>619.81541999999934</c:v>
                </c:pt>
                <c:pt idx="19">
                  <c:v>619.81541999999934</c:v>
                </c:pt>
                <c:pt idx="20">
                  <c:v>423.61542000000031</c:v>
                </c:pt>
                <c:pt idx="21">
                  <c:v>423.61542000000031</c:v>
                </c:pt>
                <c:pt idx="22">
                  <c:v>423.61542000000031</c:v>
                </c:pt>
                <c:pt idx="23">
                  <c:v>907.24842000000012</c:v>
                </c:pt>
                <c:pt idx="24">
                  <c:v>907.24842000000012</c:v>
                </c:pt>
                <c:pt idx="25">
                  <c:v>907.24842000000012</c:v>
                </c:pt>
                <c:pt idx="26">
                  <c:v>711.04842000000008</c:v>
                </c:pt>
                <c:pt idx="27">
                  <c:v>711.04842000000008</c:v>
                </c:pt>
                <c:pt idx="28">
                  <c:v>711.04842000000008</c:v>
                </c:pt>
                <c:pt idx="29">
                  <c:v>621.77742000000012</c:v>
                </c:pt>
                <c:pt idx="30">
                  <c:v>621.77742000000012</c:v>
                </c:pt>
                <c:pt idx="31">
                  <c:v>621.77742000000012</c:v>
                </c:pt>
                <c:pt idx="32">
                  <c:v>514.84841999999946</c:v>
                </c:pt>
                <c:pt idx="33">
                  <c:v>514.84841999999946</c:v>
                </c:pt>
                <c:pt idx="34">
                  <c:v>514.84841999999946</c:v>
                </c:pt>
                <c:pt idx="35">
                  <c:v>138.14442</c:v>
                </c:pt>
                <c:pt idx="36">
                  <c:v>138.14442</c:v>
                </c:pt>
                <c:pt idx="37">
                  <c:v>138.14442</c:v>
                </c:pt>
                <c:pt idx="38">
                  <c:v>227.41542000000001</c:v>
                </c:pt>
                <c:pt idx="39">
                  <c:v>227.41542000000001</c:v>
                </c:pt>
                <c:pt idx="40">
                  <c:v>227.41542000000001</c:v>
                </c:pt>
                <c:pt idx="41">
                  <c:v>530.54442000000006</c:v>
                </c:pt>
                <c:pt idx="42">
                  <c:v>530.54442000000006</c:v>
                </c:pt>
                <c:pt idx="43">
                  <c:v>530.54442000000006</c:v>
                </c:pt>
                <c:pt idx="44">
                  <c:v>334.34442000000047</c:v>
                </c:pt>
                <c:pt idx="45">
                  <c:v>334.34442000000047</c:v>
                </c:pt>
                <c:pt idx="46">
                  <c:v>334.34442000000047</c:v>
                </c:pt>
                <c:pt idx="47">
                  <c:v>530.54442000000006</c:v>
                </c:pt>
                <c:pt idx="48">
                  <c:v>530.54442000000006</c:v>
                </c:pt>
                <c:pt idx="49">
                  <c:v>530.54442000000006</c:v>
                </c:pt>
                <c:pt idx="50">
                  <c:v>530.54442000000006</c:v>
                </c:pt>
                <c:pt idx="51">
                  <c:v>530.54442000000006</c:v>
                </c:pt>
                <c:pt idx="52">
                  <c:v>530.54442000000006</c:v>
                </c:pt>
                <c:pt idx="53">
                  <c:v>138.14442</c:v>
                </c:pt>
                <c:pt idx="54">
                  <c:v>138.14442</c:v>
                </c:pt>
                <c:pt idx="55">
                  <c:v>138.14442</c:v>
                </c:pt>
                <c:pt idx="56">
                  <c:v>14.53842</c:v>
                </c:pt>
                <c:pt idx="57">
                  <c:v>14.53842</c:v>
                </c:pt>
                <c:pt idx="58">
                  <c:v>14.53842</c:v>
                </c:pt>
                <c:pt idx="59">
                  <c:v>907.24842000000012</c:v>
                </c:pt>
                <c:pt idx="60">
                  <c:v>907.24842000000012</c:v>
                </c:pt>
                <c:pt idx="61">
                  <c:v>907.24842000000012</c:v>
                </c:pt>
                <c:pt idx="62">
                  <c:v>14.53842</c:v>
                </c:pt>
                <c:pt idx="63">
                  <c:v>14.53842</c:v>
                </c:pt>
                <c:pt idx="64">
                  <c:v>14.53842</c:v>
                </c:pt>
                <c:pt idx="65">
                  <c:v>14.53842</c:v>
                </c:pt>
                <c:pt idx="66">
                  <c:v>14.53842</c:v>
                </c:pt>
                <c:pt idx="67">
                  <c:v>14.53842</c:v>
                </c:pt>
                <c:pt idx="68">
                  <c:v>907.24842000000012</c:v>
                </c:pt>
                <c:pt idx="69">
                  <c:v>907.24842000000012</c:v>
                </c:pt>
                <c:pt idx="70">
                  <c:v>907.24842000000012</c:v>
                </c:pt>
                <c:pt idx="71">
                  <c:v>514.84841999999946</c:v>
                </c:pt>
                <c:pt idx="72">
                  <c:v>514.84841999999946</c:v>
                </c:pt>
                <c:pt idx="73">
                  <c:v>514.84841999999946</c:v>
                </c:pt>
                <c:pt idx="74">
                  <c:v>138.14442</c:v>
                </c:pt>
                <c:pt idx="75">
                  <c:v>138.14442</c:v>
                </c:pt>
                <c:pt idx="76">
                  <c:v>138.14442</c:v>
                </c:pt>
                <c:pt idx="77">
                  <c:v>14.53842</c:v>
                </c:pt>
                <c:pt idx="78">
                  <c:v>14.53842</c:v>
                </c:pt>
                <c:pt idx="79">
                  <c:v>14.53842</c:v>
                </c:pt>
                <c:pt idx="80">
                  <c:v>0</c:v>
                </c:pt>
                <c:pt idx="81">
                  <c:v>0</c:v>
                </c:pt>
                <c:pt idx="82">
                  <c:v>0</c:v>
                </c:pt>
              </c:numCache>
            </c:numRef>
          </c:xVal>
          <c:yVal>
            <c:numRef>
              <c:f>'Mesures triées'!$J$7:$J$89</c:f>
              <c:numCache>
                <c:formatCode>0.0000</c:formatCode>
                <c:ptCount val="83"/>
                <c:pt idx="0">
                  <c:v>-4.9656342244668427E-3</c:v>
                </c:pt>
                <c:pt idx="1">
                  <c:v>-4.9656342244670977E-3</c:v>
                </c:pt>
                <c:pt idx="2">
                  <c:v>-5.2521131220326124E-3</c:v>
                </c:pt>
                <c:pt idx="3">
                  <c:v>5.0611271903223632E-3</c:v>
                </c:pt>
                <c:pt idx="4">
                  <c:v>7.2813386464544707E-3</c:v>
                </c:pt>
                <c:pt idx="5">
                  <c:v>5.9921836074098107E-3</c:v>
                </c:pt>
                <c:pt idx="6">
                  <c:v>5.8489441586269215E-3</c:v>
                </c:pt>
                <c:pt idx="7">
                  <c:v>5.1327469147137983E-3</c:v>
                </c:pt>
                <c:pt idx="8">
                  <c:v>0.12273233436531505</c:v>
                </c:pt>
                <c:pt idx="9">
                  <c:v>0.12266071464092361</c:v>
                </c:pt>
                <c:pt idx="10">
                  <c:v>0.12316205271166353</c:v>
                </c:pt>
                <c:pt idx="11">
                  <c:v>0.36387594639100046</c:v>
                </c:pt>
                <c:pt idx="12">
                  <c:v>0.36344622804465265</c:v>
                </c:pt>
                <c:pt idx="13">
                  <c:v>0.36401918583978343</c:v>
                </c:pt>
                <c:pt idx="14">
                  <c:v>0.68251210020812947</c:v>
                </c:pt>
                <c:pt idx="15">
                  <c:v>0.68258371993251998</c:v>
                </c:pt>
                <c:pt idx="16">
                  <c:v>0.68229724103495559</c:v>
                </c:pt>
                <c:pt idx="17">
                  <c:v>0.52774187579841636</c:v>
                </c:pt>
                <c:pt idx="18">
                  <c:v>0.52781349552280732</c:v>
                </c:pt>
                <c:pt idx="19">
                  <c:v>0.52788511524719861</c:v>
                </c:pt>
                <c:pt idx="20">
                  <c:v>0.37913094768635852</c:v>
                </c:pt>
                <c:pt idx="21">
                  <c:v>0.37898770823757644</c:v>
                </c:pt>
                <c:pt idx="22">
                  <c:v>0.37913094768635852</c:v>
                </c:pt>
                <c:pt idx="23">
                  <c:v>0.75671013467757242</c:v>
                </c:pt>
                <c:pt idx="24">
                  <c:v>0.75713985302392028</c:v>
                </c:pt>
                <c:pt idx="25">
                  <c:v>0.7577844305434428</c:v>
                </c:pt>
                <c:pt idx="26">
                  <c:v>0.60251286806298732</c:v>
                </c:pt>
                <c:pt idx="27">
                  <c:v>0.60251286806298732</c:v>
                </c:pt>
                <c:pt idx="28">
                  <c:v>0.60244124833859813</c:v>
                </c:pt>
                <c:pt idx="29">
                  <c:v>0.53375793264728999</c:v>
                </c:pt>
                <c:pt idx="30">
                  <c:v>0.53361469319850763</c:v>
                </c:pt>
                <c:pt idx="31">
                  <c:v>0.53368631292289803</c:v>
                </c:pt>
                <c:pt idx="32">
                  <c:v>0.45046419318014647</c:v>
                </c:pt>
                <c:pt idx="33">
                  <c:v>0.45053581290453726</c:v>
                </c:pt>
                <c:pt idx="34">
                  <c:v>0.45053581290453726</c:v>
                </c:pt>
                <c:pt idx="35">
                  <c:v>0.13977782877045689</c:v>
                </c:pt>
                <c:pt idx="36">
                  <c:v>0.13970620904606595</c:v>
                </c:pt>
                <c:pt idx="37">
                  <c:v>0.13977782877045716</c:v>
                </c:pt>
                <c:pt idx="38">
                  <c:v>0.22378776548151397</c:v>
                </c:pt>
                <c:pt idx="39">
                  <c:v>0.22385938520590548</c:v>
                </c:pt>
                <c:pt idx="40">
                  <c:v>0.22378776548151422</c:v>
                </c:pt>
                <c:pt idx="41">
                  <c:v>0.46084905321689207</c:v>
                </c:pt>
                <c:pt idx="42">
                  <c:v>0.46092067294128397</c:v>
                </c:pt>
                <c:pt idx="43">
                  <c:v>0.46092067294128397</c:v>
                </c:pt>
                <c:pt idx="44">
                  <c:v>0.31359889986827105</c:v>
                </c:pt>
                <c:pt idx="45">
                  <c:v>0.31345566041948814</c:v>
                </c:pt>
                <c:pt idx="46">
                  <c:v>0.31359889986827127</c:v>
                </c:pt>
                <c:pt idx="47">
                  <c:v>0.460777433492501</c:v>
                </c:pt>
                <c:pt idx="48">
                  <c:v>0.4610639123900665</c:v>
                </c:pt>
                <c:pt idx="49">
                  <c:v>0.46113553211445757</c:v>
                </c:pt>
                <c:pt idx="50">
                  <c:v>0.46135039128763244</c:v>
                </c:pt>
                <c:pt idx="51">
                  <c:v>0.46135039128763244</c:v>
                </c:pt>
                <c:pt idx="52">
                  <c:v>0.46163687018519711</c:v>
                </c:pt>
                <c:pt idx="53">
                  <c:v>0.14049402601437078</c:v>
                </c:pt>
                <c:pt idx="54">
                  <c:v>0.14056564573876199</c:v>
                </c:pt>
                <c:pt idx="55">
                  <c:v>0.14049402601437094</c:v>
                </c:pt>
                <c:pt idx="56">
                  <c:v>1.9098593171027627E-2</c:v>
                </c:pt>
                <c:pt idx="57">
                  <c:v>1.8883733997853328E-2</c:v>
                </c:pt>
                <c:pt idx="58">
                  <c:v>1.7666198683200365E-2</c:v>
                </c:pt>
                <c:pt idx="59">
                  <c:v>0.75656689522878862</c:v>
                </c:pt>
                <c:pt idx="60">
                  <c:v>0.7569966135751377</c:v>
                </c:pt>
                <c:pt idx="61">
                  <c:v>0.75699661357513792</c:v>
                </c:pt>
                <c:pt idx="62">
                  <c:v>1.5087888605111821E-2</c:v>
                </c:pt>
                <c:pt idx="63">
                  <c:v>1.5159508329502989E-2</c:v>
                </c:pt>
                <c:pt idx="64">
                  <c:v>1.5231128053894424E-2</c:v>
                </c:pt>
                <c:pt idx="65">
                  <c:v>1.4944649156328919E-2</c:v>
                </c:pt>
                <c:pt idx="66">
                  <c:v>1.4658170258763427E-2</c:v>
                </c:pt>
                <c:pt idx="67">
                  <c:v>1.4586550534372236E-2</c:v>
                </c:pt>
                <c:pt idx="68">
                  <c:v>0.75778443054344302</c:v>
                </c:pt>
                <c:pt idx="69">
                  <c:v>0.7579276699922235</c:v>
                </c:pt>
                <c:pt idx="70">
                  <c:v>0.75799928971661568</c:v>
                </c:pt>
                <c:pt idx="71">
                  <c:v>0.45354384132897418</c:v>
                </c:pt>
                <c:pt idx="72">
                  <c:v>0.45332898215580075</c:v>
                </c:pt>
                <c:pt idx="73">
                  <c:v>0.45340060188019132</c:v>
                </c:pt>
                <c:pt idx="74">
                  <c:v>0.13884677235336945</c:v>
                </c:pt>
                <c:pt idx="75">
                  <c:v>0.13891839207776113</c:v>
                </c:pt>
                <c:pt idx="76">
                  <c:v>0.1388467723533692</c:v>
                </c:pt>
                <c:pt idx="77">
                  <c:v>1.6591902817330025E-2</c:v>
                </c:pt>
                <c:pt idx="78">
                  <c:v>1.6520283092938595E-2</c:v>
                </c:pt>
                <c:pt idx="79">
                  <c:v>1.5445987227068509E-2</c:v>
                </c:pt>
                <c:pt idx="80">
                  <c:v>4.9895074659309195E-3</c:v>
                </c:pt>
                <c:pt idx="81">
                  <c:v>5.1327469147135459E-3</c:v>
                </c:pt>
                <c:pt idx="82">
                  <c:v>5.0611271903223632E-3</c:v>
                </c:pt>
              </c:numCache>
            </c:numRef>
          </c:yVal>
          <c:smooth val="0"/>
        </c:ser>
        <c:ser>
          <c:idx val="2"/>
          <c:order val="1"/>
          <c:tx>
            <c:v>Model</c:v>
          </c:tx>
          <c:spPr>
            <a:ln w="31750" cmpd="dbl">
              <a:solidFill>
                <a:srgbClr val="FF0000"/>
              </a:solidFill>
              <a:prstDash val="solid"/>
            </a:ln>
          </c:spPr>
          <c:marker>
            <c:symbol val="none"/>
          </c:marker>
          <c:xVal>
            <c:numRef>
              <c:f>'Mesures triées'!$N$91:$N$102</c:f>
              <c:numCache>
                <c:formatCode>General</c:formatCode>
                <c:ptCount val="12"/>
                <c:pt idx="0">
                  <c:v>0</c:v>
                </c:pt>
                <c:pt idx="1">
                  <c:v>25</c:v>
                </c:pt>
                <c:pt idx="2">
                  <c:v>50</c:v>
                </c:pt>
                <c:pt idx="3">
                  <c:v>75</c:v>
                </c:pt>
                <c:pt idx="4">
                  <c:v>100</c:v>
                </c:pt>
                <c:pt idx="5">
                  <c:v>150</c:v>
                </c:pt>
                <c:pt idx="6">
                  <c:v>200</c:v>
                </c:pt>
                <c:pt idx="7">
                  <c:v>350</c:v>
                </c:pt>
                <c:pt idx="8">
                  <c:v>500</c:v>
                </c:pt>
                <c:pt idx="9">
                  <c:v>650</c:v>
                </c:pt>
                <c:pt idx="10">
                  <c:v>800</c:v>
                </c:pt>
                <c:pt idx="11">
                  <c:v>950</c:v>
                </c:pt>
              </c:numCache>
            </c:numRef>
          </c:xVal>
          <c:yVal>
            <c:numRef>
              <c:f>'Mesures triées'!$U$91:$U$102</c:f>
              <c:numCache>
                <c:formatCode>General</c:formatCode>
                <c:ptCount val="12"/>
                <c:pt idx="0">
                  <c:v>0</c:v>
                </c:pt>
                <c:pt idx="1">
                  <c:v>3.3500000000000002E-2</c:v>
                </c:pt>
                <c:pt idx="2">
                  <c:v>5.8213203435596488E-2</c:v>
                </c:pt>
                <c:pt idx="3">
                  <c:v>8.1480762113533153E-2</c:v>
                </c:pt>
                <c:pt idx="4">
                  <c:v>0.10400000000000002</c:v>
                </c:pt>
                <c:pt idx="5">
                  <c:v>0.14774234614174803</c:v>
                </c:pt>
                <c:pt idx="6">
                  <c:v>0.19042640687119319</c:v>
                </c:pt>
                <c:pt idx="7">
                  <c:v>0.3151248608016099</c:v>
                </c:pt>
                <c:pt idx="8">
                  <c:v>0.43708203932499445</c:v>
                </c:pt>
                <c:pt idx="9">
                  <c:v>0.55748529270389247</c:v>
                </c:pt>
                <c:pt idx="10">
                  <c:v>0.67685281374238648</c:v>
                </c:pt>
                <c:pt idx="11">
                  <c:v>0.79546621004453466</c:v>
                </c:pt>
              </c:numCache>
            </c:numRef>
          </c:yVal>
          <c:smooth val="0"/>
        </c:ser>
        <c:dLbls>
          <c:showLegendKey val="0"/>
          <c:showVal val="0"/>
          <c:showCatName val="0"/>
          <c:showSerName val="0"/>
          <c:showPercent val="0"/>
          <c:showBubbleSize val="0"/>
        </c:dLbls>
        <c:axId val="101470592"/>
        <c:axId val="101472512"/>
      </c:scatterChart>
      <c:valAx>
        <c:axId val="101470592"/>
        <c:scaling>
          <c:orientation val="minMax"/>
        </c:scaling>
        <c:delete val="0"/>
        <c:axPos val="b"/>
        <c:title>
          <c:tx>
            <c:rich>
              <a:bodyPr/>
              <a:lstStyle/>
              <a:p>
                <a:pPr>
                  <a:defRPr/>
                </a:pPr>
                <a:r>
                  <a:rPr lang="fr-FR"/>
                  <a:t>Load</a:t>
                </a:r>
                <a:r>
                  <a:rPr lang="fr-FR" baseline="0"/>
                  <a:t> [N.m]</a:t>
                </a:r>
                <a:endParaRPr lang="fr-FR"/>
              </a:p>
            </c:rich>
          </c:tx>
          <c:layout/>
          <c:overlay val="0"/>
        </c:title>
        <c:numFmt formatCode="General" sourceLinked="1"/>
        <c:majorTickMark val="out"/>
        <c:minorTickMark val="none"/>
        <c:tickLblPos val="nextTo"/>
        <c:crossAx val="101472512"/>
        <c:crosses val="autoZero"/>
        <c:crossBetween val="midCat"/>
      </c:valAx>
      <c:valAx>
        <c:axId val="101472512"/>
        <c:scaling>
          <c:orientation val="minMax"/>
          <c:max val="0.8"/>
          <c:min val="0"/>
        </c:scaling>
        <c:delete val="0"/>
        <c:axPos val="l"/>
        <c:majorGridlines/>
        <c:title>
          <c:tx>
            <c:rich>
              <a:bodyPr rot="-5400000" vert="horz"/>
              <a:lstStyle/>
              <a:p>
                <a:pPr>
                  <a:defRPr/>
                </a:pPr>
                <a:r>
                  <a:rPr lang="en-US"/>
                  <a:t>Vertical Angle [°]</a:t>
                </a:r>
              </a:p>
            </c:rich>
          </c:tx>
          <c:layout>
            <c:manualLayout>
              <c:xMode val="edge"/>
              <c:yMode val="edge"/>
              <c:x val="3.0447585189068349E-3"/>
              <c:y val="0.37625179396519848"/>
            </c:manualLayout>
          </c:layout>
          <c:overlay val="0"/>
        </c:title>
        <c:numFmt formatCode="0.0000" sourceLinked="1"/>
        <c:majorTickMark val="out"/>
        <c:minorTickMark val="none"/>
        <c:tickLblPos val="nextTo"/>
        <c:crossAx val="101470592"/>
        <c:crosses val="autoZero"/>
        <c:crossBetween val="midCat"/>
      </c:valAx>
    </c:plotArea>
    <c:legend>
      <c:legendPos val="r"/>
      <c:layout>
        <c:manualLayout>
          <c:xMode val="edge"/>
          <c:yMode val="edge"/>
          <c:x val="0.1718326620983657"/>
          <c:y val="0.13725183112748646"/>
          <c:w val="0.26303170111548557"/>
          <c:h val="0.15240055106363776"/>
        </c:manualLayout>
      </c:layout>
      <c:overlay val="0"/>
    </c:legend>
    <c:plotVisOnly val="1"/>
    <c:dispBlanksAs val="gap"/>
    <c:showDLblsOverMax val="0"/>
  </c:chart>
  <c:txPr>
    <a:bodyPr/>
    <a:lstStyle/>
    <a:p>
      <a:pPr>
        <a:defRPr b="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285714285714291E-2"/>
          <c:y val="3.4426417628029088E-2"/>
          <c:w val="0.8086389201349834"/>
          <c:h val="0.86928938533846067"/>
        </c:manualLayout>
      </c:layout>
      <c:scatterChart>
        <c:scatterStyle val="lineMarker"/>
        <c:varyColors val="0"/>
        <c:ser>
          <c:idx val="0"/>
          <c:order val="0"/>
          <c:tx>
            <c:v>Loaded Angular</c:v>
          </c:tx>
          <c:spPr>
            <a:ln>
              <a:solidFill>
                <a:srgbClr val="7030A0"/>
              </a:solidFill>
            </a:ln>
          </c:spPr>
          <c:marker>
            <c:spPr>
              <a:solidFill>
                <a:srgbClr val="7030A0"/>
              </a:solidFill>
              <a:ln>
                <a:solidFill>
                  <a:srgbClr val="00B0F0"/>
                </a:solidFill>
              </a:ln>
            </c:spPr>
          </c:marker>
          <c:xVal>
            <c:numRef>
              <c:f>'Max run'!$D$7:$D$35</c:f>
              <c:numCache>
                <c:formatCode>General</c:formatCode>
                <c:ptCount val="29"/>
                <c:pt idx="0">
                  <c:v>12</c:v>
                </c:pt>
                <c:pt idx="1">
                  <c:v>440</c:v>
                </c:pt>
                <c:pt idx="2">
                  <c:v>561</c:v>
                </c:pt>
                <c:pt idx="3">
                  <c:v>681</c:v>
                </c:pt>
                <c:pt idx="4">
                  <c:v>801</c:v>
                </c:pt>
                <c:pt idx="5">
                  <c:v>922</c:v>
                </c:pt>
                <c:pt idx="6">
                  <c:v>1042</c:v>
                </c:pt>
                <c:pt idx="7">
                  <c:v>1239</c:v>
                </c:pt>
                <c:pt idx="8">
                  <c:v>1435</c:v>
                </c:pt>
                <c:pt idx="9">
                  <c:v>1799</c:v>
                </c:pt>
                <c:pt idx="10">
                  <c:v>2163</c:v>
                </c:pt>
                <c:pt idx="11">
                  <c:v>2528</c:v>
                </c:pt>
                <c:pt idx="12">
                  <c:v>2892</c:v>
                </c:pt>
                <c:pt idx="13">
                  <c:v>3256</c:v>
                </c:pt>
                <c:pt idx="14">
                  <c:v>3366</c:v>
                </c:pt>
                <c:pt idx="15">
                  <c:v>3422</c:v>
                </c:pt>
                <c:pt idx="16">
                  <c:v>3532</c:v>
                </c:pt>
                <c:pt idx="17">
                  <c:v>3652</c:v>
                </c:pt>
                <c:pt idx="18">
                  <c:v>3756</c:v>
                </c:pt>
                <c:pt idx="19">
                  <c:v>3867</c:v>
                </c:pt>
                <c:pt idx="20">
                  <c:v>3932</c:v>
                </c:pt>
                <c:pt idx="21">
                  <c:v>4036</c:v>
                </c:pt>
                <c:pt idx="22">
                  <c:v>4147</c:v>
                </c:pt>
                <c:pt idx="23">
                  <c:v>4214</c:v>
                </c:pt>
                <c:pt idx="24">
                  <c:v>4323</c:v>
                </c:pt>
                <c:pt idx="25">
                  <c:v>4434</c:v>
                </c:pt>
                <c:pt idx="26">
                  <c:v>4538</c:v>
                </c:pt>
                <c:pt idx="27">
                  <c:v>4930</c:v>
                </c:pt>
              </c:numCache>
            </c:numRef>
          </c:xVal>
          <c:yVal>
            <c:numRef>
              <c:f>'Max run'!$J$7:$J$35</c:f>
              <c:numCache>
                <c:formatCode>0.0000</c:formatCode>
                <c:ptCount val="29"/>
                <c:pt idx="0">
                  <c:v>-3.1250000000000001E-5</c:v>
                </c:pt>
                <c:pt idx="1">
                  <c:v>2.4437500000000002E-3</c:v>
                </c:pt>
                <c:pt idx="2">
                  <c:v>2.8E-3</c:v>
                </c:pt>
                <c:pt idx="3">
                  <c:v>3.11875E-3</c:v>
                </c:pt>
                <c:pt idx="4">
                  <c:v>3.6499999999999996E-3</c:v>
                </c:pt>
                <c:pt idx="5">
                  <c:v>4.1937500000000004E-3</c:v>
                </c:pt>
                <c:pt idx="6">
                  <c:v>4.606250000000001E-3</c:v>
                </c:pt>
                <c:pt idx="7">
                  <c:v>5.1687499999999997E-3</c:v>
                </c:pt>
                <c:pt idx="8">
                  <c:v>6.2125000000000001E-3</c:v>
                </c:pt>
                <c:pt idx="9">
                  <c:v>7.3624999999999993E-3</c:v>
                </c:pt>
                <c:pt idx="10">
                  <c:v>8.9625E-3</c:v>
                </c:pt>
                <c:pt idx="11">
                  <c:v>1.0725000000000002E-2</c:v>
                </c:pt>
                <c:pt idx="12">
                  <c:v>1.171875E-2</c:v>
                </c:pt>
                <c:pt idx="13">
                  <c:v>1.458125E-2</c:v>
                </c:pt>
                <c:pt idx="14">
                  <c:v>1.5712500000000001E-2</c:v>
                </c:pt>
                <c:pt idx="15">
                  <c:v>1.3537499999999999E-2</c:v>
                </c:pt>
                <c:pt idx="16">
                  <c:v>1.5187500000000001E-2</c:v>
                </c:pt>
                <c:pt idx="17">
                  <c:v>1.4481250000000001E-2</c:v>
                </c:pt>
                <c:pt idx="18">
                  <c:v>1.4531250000000001E-2</c:v>
                </c:pt>
                <c:pt idx="19">
                  <c:v>1.48375E-2</c:v>
                </c:pt>
                <c:pt idx="20">
                  <c:v>1.7306250000000002E-2</c:v>
                </c:pt>
                <c:pt idx="21">
                  <c:v>1.6050000000000002E-2</c:v>
                </c:pt>
                <c:pt idx="22">
                  <c:v>1.5956249999999998E-2</c:v>
                </c:pt>
                <c:pt idx="23">
                  <c:v>1.7162500000000001E-2</c:v>
                </c:pt>
                <c:pt idx="24">
                  <c:v>2.1406249999999998E-2</c:v>
                </c:pt>
                <c:pt idx="25">
                  <c:v>2.27125E-2</c:v>
                </c:pt>
                <c:pt idx="26">
                  <c:v>2.2718749999999999E-2</c:v>
                </c:pt>
                <c:pt idx="27">
                  <c:v>2.5731250000000001E-2</c:v>
                </c:pt>
                <c:pt idx="28">
                  <c:v>0</c:v>
                </c:pt>
              </c:numCache>
            </c:numRef>
          </c:yVal>
          <c:smooth val="0"/>
        </c:ser>
        <c:ser>
          <c:idx val="1"/>
          <c:order val="2"/>
          <c:tx>
            <c:v>Unloaded Angl.</c:v>
          </c:tx>
          <c:spPr>
            <a:ln w="25400">
              <a:solidFill>
                <a:srgbClr val="7030A0"/>
              </a:solidFill>
            </a:ln>
          </c:spPr>
          <c:marker>
            <c:symbol val="plus"/>
            <c:size val="7"/>
          </c:marker>
          <c:xVal>
            <c:numRef>
              <c:f>'Max run'!$D$7:$D$35</c:f>
              <c:numCache>
                <c:formatCode>General</c:formatCode>
                <c:ptCount val="29"/>
                <c:pt idx="0">
                  <c:v>12</c:v>
                </c:pt>
                <c:pt idx="1">
                  <c:v>440</c:v>
                </c:pt>
                <c:pt idx="2">
                  <c:v>561</c:v>
                </c:pt>
                <c:pt idx="3">
                  <c:v>681</c:v>
                </c:pt>
                <c:pt idx="4">
                  <c:v>801</c:v>
                </c:pt>
                <c:pt idx="5">
                  <c:v>922</c:v>
                </c:pt>
                <c:pt idx="6">
                  <c:v>1042</c:v>
                </c:pt>
                <c:pt idx="7">
                  <c:v>1239</c:v>
                </c:pt>
                <c:pt idx="8">
                  <c:v>1435</c:v>
                </c:pt>
                <c:pt idx="9">
                  <c:v>1799</c:v>
                </c:pt>
                <c:pt idx="10">
                  <c:v>2163</c:v>
                </c:pt>
                <c:pt idx="11">
                  <c:v>2528</c:v>
                </c:pt>
                <c:pt idx="12">
                  <c:v>2892</c:v>
                </c:pt>
                <c:pt idx="13">
                  <c:v>3256</c:v>
                </c:pt>
                <c:pt idx="14">
                  <c:v>3366</c:v>
                </c:pt>
                <c:pt idx="15">
                  <c:v>3422</c:v>
                </c:pt>
                <c:pt idx="16">
                  <c:v>3532</c:v>
                </c:pt>
                <c:pt idx="17">
                  <c:v>3652</c:v>
                </c:pt>
                <c:pt idx="18">
                  <c:v>3756</c:v>
                </c:pt>
                <c:pt idx="19">
                  <c:v>3867</c:v>
                </c:pt>
                <c:pt idx="20">
                  <c:v>3932</c:v>
                </c:pt>
                <c:pt idx="21">
                  <c:v>4036</c:v>
                </c:pt>
                <c:pt idx="22">
                  <c:v>4147</c:v>
                </c:pt>
                <c:pt idx="23">
                  <c:v>4214</c:v>
                </c:pt>
                <c:pt idx="24">
                  <c:v>4323</c:v>
                </c:pt>
                <c:pt idx="25">
                  <c:v>4434</c:v>
                </c:pt>
                <c:pt idx="26">
                  <c:v>4538</c:v>
                </c:pt>
                <c:pt idx="27">
                  <c:v>4930</c:v>
                </c:pt>
              </c:numCache>
            </c:numRef>
          </c:xVal>
          <c:yVal>
            <c:numRef>
              <c:f>'Max run'!$K$7:$K$35</c:f>
              <c:numCache>
                <c:formatCode>General</c:formatCode>
                <c:ptCount val="29"/>
                <c:pt idx="0">
                  <c:v>-2.5000000000000001E-5</c:v>
                </c:pt>
                <c:pt idx="1">
                  <c:v>5.0000000000000002E-5</c:v>
                </c:pt>
                <c:pt idx="2">
                  <c:v>5.0000000000000002E-5</c:v>
                </c:pt>
                <c:pt idx="3">
                  <c:v>3.7500000000000003E-5</c:v>
                </c:pt>
                <c:pt idx="4">
                  <c:v>3.7499999999999997E-5</c:v>
                </c:pt>
                <c:pt idx="5">
                  <c:v>3.1249999999999994E-5</c:v>
                </c:pt>
                <c:pt idx="6">
                  <c:v>2.5000000000000001E-5</c:v>
                </c:pt>
                <c:pt idx="7">
                  <c:v>3.7499999999999997E-5</c:v>
                </c:pt>
                <c:pt idx="8">
                  <c:v>3.1249999999999994E-5</c:v>
                </c:pt>
                <c:pt idx="9">
                  <c:v>3.7500000000000003E-5</c:v>
                </c:pt>
                <c:pt idx="10">
                  <c:v>3.7499999999999997E-5</c:v>
                </c:pt>
                <c:pt idx="11">
                  <c:v>3.1250000000000001E-5</c:v>
                </c:pt>
                <c:pt idx="12">
                  <c:v>3.7499999999999997E-5</c:v>
                </c:pt>
                <c:pt idx="13">
                  <c:v>1.3124999999999999E-4</c:v>
                </c:pt>
                <c:pt idx="14">
                  <c:v>1.7499999999999997E-4</c:v>
                </c:pt>
                <c:pt idx="15">
                  <c:v>1.875E-4</c:v>
                </c:pt>
                <c:pt idx="16">
                  <c:v>2.7499999999999996E-4</c:v>
                </c:pt>
                <c:pt idx="17">
                  <c:v>2.8124999999999998E-4</c:v>
                </c:pt>
                <c:pt idx="18">
                  <c:v>2.875E-4</c:v>
                </c:pt>
                <c:pt idx="19">
                  <c:v>2.9375000000000001E-4</c:v>
                </c:pt>
                <c:pt idx="20">
                  <c:v>4.0000000000000002E-4</c:v>
                </c:pt>
                <c:pt idx="21">
                  <c:v>4.1875000000000001E-4</c:v>
                </c:pt>
                <c:pt idx="22">
                  <c:v>4.6249999999999997E-4</c:v>
                </c:pt>
                <c:pt idx="23">
                  <c:v>2.5687500000000003E-3</c:v>
                </c:pt>
                <c:pt idx="24">
                  <c:v>2.75625E-3</c:v>
                </c:pt>
                <c:pt idx="25">
                  <c:v>3.2500000000000003E-3</c:v>
                </c:pt>
                <c:pt idx="26">
                  <c:v>3.4187500000000003E-3</c:v>
                </c:pt>
                <c:pt idx="27">
                  <c:v>5.5687499999999999E-3</c:v>
                </c:pt>
                <c:pt idx="28">
                  <c:v>0</c:v>
                </c:pt>
              </c:numCache>
            </c:numRef>
          </c:yVal>
          <c:smooth val="0"/>
        </c:ser>
        <c:dLbls>
          <c:showLegendKey val="0"/>
          <c:showVal val="0"/>
          <c:showCatName val="0"/>
          <c:showSerName val="0"/>
          <c:showPercent val="0"/>
          <c:showBubbleSize val="0"/>
        </c:dLbls>
        <c:axId val="101556224"/>
        <c:axId val="101558528"/>
      </c:scatterChart>
      <c:scatterChart>
        <c:scatterStyle val="lineMarker"/>
        <c:varyColors val="0"/>
        <c:ser>
          <c:idx val="2"/>
          <c:order val="1"/>
          <c:tx>
            <c:v>Loaded Vert.</c:v>
          </c:tx>
          <c:spPr>
            <a:ln>
              <a:solidFill>
                <a:srgbClr val="0070C0"/>
              </a:solidFill>
            </a:ln>
          </c:spPr>
          <c:marker>
            <c:spPr>
              <a:solidFill>
                <a:srgbClr val="0070C0"/>
              </a:solidFill>
              <a:ln>
                <a:solidFill>
                  <a:srgbClr val="00B0F0"/>
                </a:solidFill>
              </a:ln>
            </c:spPr>
          </c:marker>
          <c:xVal>
            <c:numRef>
              <c:f>'Max run'!$D$7:$D$35</c:f>
              <c:numCache>
                <c:formatCode>General</c:formatCode>
                <c:ptCount val="29"/>
                <c:pt idx="0">
                  <c:v>12</c:v>
                </c:pt>
                <c:pt idx="1">
                  <c:v>440</c:v>
                </c:pt>
                <c:pt idx="2">
                  <c:v>561</c:v>
                </c:pt>
                <c:pt idx="3">
                  <c:v>681</c:v>
                </c:pt>
                <c:pt idx="4">
                  <c:v>801</c:v>
                </c:pt>
                <c:pt idx="5">
                  <c:v>922</c:v>
                </c:pt>
                <c:pt idx="6">
                  <c:v>1042</c:v>
                </c:pt>
                <c:pt idx="7">
                  <c:v>1239</c:v>
                </c:pt>
                <c:pt idx="8">
                  <c:v>1435</c:v>
                </c:pt>
                <c:pt idx="9">
                  <c:v>1799</c:v>
                </c:pt>
                <c:pt idx="10">
                  <c:v>2163</c:v>
                </c:pt>
                <c:pt idx="11">
                  <c:v>2528</c:v>
                </c:pt>
                <c:pt idx="12">
                  <c:v>2892</c:v>
                </c:pt>
                <c:pt idx="13">
                  <c:v>3256</c:v>
                </c:pt>
                <c:pt idx="14">
                  <c:v>3366</c:v>
                </c:pt>
                <c:pt idx="15">
                  <c:v>3422</c:v>
                </c:pt>
                <c:pt idx="16">
                  <c:v>3532</c:v>
                </c:pt>
                <c:pt idx="17">
                  <c:v>3652</c:v>
                </c:pt>
                <c:pt idx="18">
                  <c:v>3756</c:v>
                </c:pt>
                <c:pt idx="19">
                  <c:v>3867</c:v>
                </c:pt>
                <c:pt idx="20">
                  <c:v>3932</c:v>
                </c:pt>
                <c:pt idx="21">
                  <c:v>4036</c:v>
                </c:pt>
                <c:pt idx="22">
                  <c:v>4147</c:v>
                </c:pt>
                <c:pt idx="23">
                  <c:v>4214</c:v>
                </c:pt>
                <c:pt idx="24">
                  <c:v>4323</c:v>
                </c:pt>
                <c:pt idx="25">
                  <c:v>4434</c:v>
                </c:pt>
                <c:pt idx="26">
                  <c:v>4538</c:v>
                </c:pt>
                <c:pt idx="27">
                  <c:v>4930</c:v>
                </c:pt>
              </c:numCache>
            </c:numRef>
          </c:xVal>
          <c:yVal>
            <c:numRef>
              <c:f>'Max run'!$M$7:$M$35</c:f>
              <c:numCache>
                <c:formatCode>0.0000</c:formatCode>
                <c:ptCount val="29"/>
                <c:pt idx="0">
                  <c:v>2.2500000000000003E-3</c:v>
                </c:pt>
                <c:pt idx="1">
                  <c:v>4.9749999999999996E-2</c:v>
                </c:pt>
                <c:pt idx="2">
                  <c:v>5.800000000000001E-2</c:v>
                </c:pt>
                <c:pt idx="3">
                  <c:v>6.6750000000000004E-2</c:v>
                </c:pt>
                <c:pt idx="4">
                  <c:v>7.5000000000000011E-2</c:v>
                </c:pt>
                <c:pt idx="5">
                  <c:v>8.3249999999999991E-2</c:v>
                </c:pt>
                <c:pt idx="6">
                  <c:v>9.0750000000000011E-2</c:v>
                </c:pt>
                <c:pt idx="7">
                  <c:v>0.10175000000000001</c:v>
                </c:pt>
                <c:pt idx="8">
                  <c:v>0.11449999999999999</c:v>
                </c:pt>
                <c:pt idx="9">
                  <c:v>0.1295</c:v>
                </c:pt>
                <c:pt idx="10">
                  <c:v>0.14650000000000002</c:v>
                </c:pt>
                <c:pt idx="11">
                  <c:v>0.1615</c:v>
                </c:pt>
                <c:pt idx="12">
                  <c:v>0.17725000000000002</c:v>
                </c:pt>
                <c:pt idx="13">
                  <c:v>0.19375000000000001</c:v>
                </c:pt>
                <c:pt idx="14">
                  <c:v>0.2</c:v>
                </c:pt>
                <c:pt idx="15">
                  <c:v>0.19949999999999998</c:v>
                </c:pt>
                <c:pt idx="16">
                  <c:v>0.21</c:v>
                </c:pt>
                <c:pt idx="17">
                  <c:v>0.20975000000000002</c:v>
                </c:pt>
                <c:pt idx="18">
                  <c:v>0.21325</c:v>
                </c:pt>
                <c:pt idx="19">
                  <c:v>0.21850000000000003</c:v>
                </c:pt>
                <c:pt idx="20">
                  <c:v>0.22524999999999998</c:v>
                </c:pt>
                <c:pt idx="21">
                  <c:v>0.22800000000000001</c:v>
                </c:pt>
                <c:pt idx="22">
                  <c:v>0.23175000000000001</c:v>
                </c:pt>
                <c:pt idx="23">
                  <c:v>0.23699999999999999</c:v>
                </c:pt>
                <c:pt idx="24">
                  <c:v>0.26274999999999998</c:v>
                </c:pt>
                <c:pt idx="25">
                  <c:v>0.27549999999999997</c:v>
                </c:pt>
                <c:pt idx="26">
                  <c:v>0.27875</c:v>
                </c:pt>
                <c:pt idx="27">
                  <c:v>0.29875000000000002</c:v>
                </c:pt>
                <c:pt idx="28">
                  <c:v>0</c:v>
                </c:pt>
              </c:numCache>
            </c:numRef>
          </c:yVal>
          <c:smooth val="0"/>
        </c:ser>
        <c:ser>
          <c:idx val="3"/>
          <c:order val="3"/>
          <c:tx>
            <c:v>Unloaded Vert.</c:v>
          </c:tx>
          <c:spPr>
            <a:ln>
              <a:solidFill>
                <a:srgbClr val="0070C0"/>
              </a:solidFill>
            </a:ln>
          </c:spPr>
          <c:marker>
            <c:spPr>
              <a:noFill/>
              <a:ln>
                <a:solidFill>
                  <a:srgbClr val="0070C0"/>
                </a:solidFill>
              </a:ln>
            </c:spPr>
          </c:marker>
          <c:xVal>
            <c:numRef>
              <c:f>'Max run'!$D$7:$D$35</c:f>
              <c:numCache>
                <c:formatCode>General</c:formatCode>
                <c:ptCount val="29"/>
                <c:pt idx="0">
                  <c:v>12</c:v>
                </c:pt>
                <c:pt idx="1">
                  <c:v>440</c:v>
                </c:pt>
                <c:pt idx="2">
                  <c:v>561</c:v>
                </c:pt>
                <c:pt idx="3">
                  <c:v>681</c:v>
                </c:pt>
                <c:pt idx="4">
                  <c:v>801</c:v>
                </c:pt>
                <c:pt idx="5">
                  <c:v>922</c:v>
                </c:pt>
                <c:pt idx="6">
                  <c:v>1042</c:v>
                </c:pt>
                <c:pt idx="7">
                  <c:v>1239</c:v>
                </c:pt>
                <c:pt idx="8">
                  <c:v>1435</c:v>
                </c:pt>
                <c:pt idx="9">
                  <c:v>1799</c:v>
                </c:pt>
                <c:pt idx="10">
                  <c:v>2163</c:v>
                </c:pt>
                <c:pt idx="11">
                  <c:v>2528</c:v>
                </c:pt>
                <c:pt idx="12">
                  <c:v>2892</c:v>
                </c:pt>
                <c:pt idx="13">
                  <c:v>3256</c:v>
                </c:pt>
                <c:pt idx="14">
                  <c:v>3366</c:v>
                </c:pt>
                <c:pt idx="15">
                  <c:v>3422</c:v>
                </c:pt>
                <c:pt idx="16">
                  <c:v>3532</c:v>
                </c:pt>
                <c:pt idx="17">
                  <c:v>3652</c:v>
                </c:pt>
                <c:pt idx="18">
                  <c:v>3756</c:v>
                </c:pt>
                <c:pt idx="19">
                  <c:v>3867</c:v>
                </c:pt>
                <c:pt idx="20">
                  <c:v>3932</c:v>
                </c:pt>
                <c:pt idx="21">
                  <c:v>4036</c:v>
                </c:pt>
                <c:pt idx="22">
                  <c:v>4147</c:v>
                </c:pt>
                <c:pt idx="23">
                  <c:v>4214</c:v>
                </c:pt>
                <c:pt idx="24">
                  <c:v>4323</c:v>
                </c:pt>
                <c:pt idx="25">
                  <c:v>4434</c:v>
                </c:pt>
                <c:pt idx="26">
                  <c:v>4538</c:v>
                </c:pt>
                <c:pt idx="27">
                  <c:v>4930</c:v>
                </c:pt>
              </c:numCache>
            </c:numRef>
          </c:xVal>
          <c:yVal>
            <c:numRef>
              <c:f>'Max run'!$N$7:$N$35</c:f>
              <c:numCache>
                <c:formatCode>General</c:formatCode>
                <c:ptCount val="29"/>
                <c:pt idx="0">
                  <c:v>0</c:v>
                </c:pt>
                <c:pt idx="1">
                  <c:v>2.4999999999999996E-3</c:v>
                </c:pt>
                <c:pt idx="2">
                  <c:v>2.4999999999999996E-3</c:v>
                </c:pt>
                <c:pt idx="3">
                  <c:v>3.5000000000000001E-3</c:v>
                </c:pt>
                <c:pt idx="4">
                  <c:v>3.0000000000000001E-3</c:v>
                </c:pt>
                <c:pt idx="5">
                  <c:v>3.2499999999999999E-3</c:v>
                </c:pt>
                <c:pt idx="6">
                  <c:v>3.0000000000000001E-3</c:v>
                </c:pt>
                <c:pt idx="7">
                  <c:v>3.0000000000000001E-3</c:v>
                </c:pt>
                <c:pt idx="8">
                  <c:v>3.2499999999999999E-3</c:v>
                </c:pt>
                <c:pt idx="9">
                  <c:v>3.5000000000000001E-3</c:v>
                </c:pt>
                <c:pt idx="10">
                  <c:v>4.0000000000000001E-3</c:v>
                </c:pt>
                <c:pt idx="11">
                  <c:v>3.7499999999999999E-3</c:v>
                </c:pt>
                <c:pt idx="12">
                  <c:v>4.0000000000000001E-3</c:v>
                </c:pt>
                <c:pt idx="13">
                  <c:v>5.7499999999999999E-3</c:v>
                </c:pt>
                <c:pt idx="14">
                  <c:v>6.0000000000000001E-3</c:v>
                </c:pt>
                <c:pt idx="15">
                  <c:v>6.5000000000000006E-3</c:v>
                </c:pt>
                <c:pt idx="16">
                  <c:v>6.9999999999999993E-3</c:v>
                </c:pt>
                <c:pt idx="17">
                  <c:v>7.2499999999999995E-3</c:v>
                </c:pt>
                <c:pt idx="18">
                  <c:v>8.0000000000000002E-3</c:v>
                </c:pt>
                <c:pt idx="19">
                  <c:v>7.7499999999999999E-3</c:v>
                </c:pt>
                <c:pt idx="20">
                  <c:v>8.5000000000000006E-3</c:v>
                </c:pt>
                <c:pt idx="21">
                  <c:v>9.2499999999999995E-3</c:v>
                </c:pt>
                <c:pt idx="22">
                  <c:v>9.0000000000000011E-3</c:v>
                </c:pt>
                <c:pt idx="23">
                  <c:v>2.0249999999999997E-2</c:v>
                </c:pt>
                <c:pt idx="24">
                  <c:v>2.1250000000000005E-2</c:v>
                </c:pt>
                <c:pt idx="25">
                  <c:v>2.4E-2</c:v>
                </c:pt>
                <c:pt idx="26">
                  <c:v>2.5750000000000002E-2</c:v>
                </c:pt>
                <c:pt idx="27">
                  <c:v>3.8750000000000007E-2</c:v>
                </c:pt>
                <c:pt idx="28">
                  <c:v>0</c:v>
                </c:pt>
              </c:numCache>
            </c:numRef>
          </c:yVal>
          <c:smooth val="0"/>
        </c:ser>
        <c:dLbls>
          <c:showLegendKey val="0"/>
          <c:showVal val="0"/>
          <c:showCatName val="0"/>
          <c:showSerName val="0"/>
          <c:showPercent val="0"/>
          <c:showBubbleSize val="0"/>
        </c:dLbls>
        <c:axId val="101562624"/>
        <c:axId val="101560704"/>
      </c:scatterChart>
      <c:valAx>
        <c:axId val="101556224"/>
        <c:scaling>
          <c:orientation val="minMax"/>
          <c:max val="5000"/>
        </c:scaling>
        <c:delete val="0"/>
        <c:axPos val="b"/>
        <c:title>
          <c:tx>
            <c:rich>
              <a:bodyPr/>
              <a:lstStyle/>
              <a:p>
                <a:pPr>
                  <a:defRPr sz="900"/>
                </a:pPr>
                <a:r>
                  <a:rPr lang="fr-FR" sz="900" dirty="0" err="1"/>
                  <a:t>Load</a:t>
                </a:r>
                <a:r>
                  <a:rPr lang="fr-FR" sz="900" dirty="0"/>
                  <a:t> [N]</a:t>
                </a:r>
              </a:p>
            </c:rich>
          </c:tx>
          <c:layout>
            <c:manualLayout>
              <c:xMode val="edge"/>
              <c:yMode val="edge"/>
              <c:x val="0.40214285714285725"/>
              <c:y val="0.95057392825896758"/>
            </c:manualLayout>
          </c:layout>
          <c:overlay val="0"/>
        </c:title>
        <c:numFmt formatCode="General" sourceLinked="1"/>
        <c:majorTickMark val="out"/>
        <c:minorTickMark val="none"/>
        <c:tickLblPos val="nextTo"/>
        <c:txPr>
          <a:bodyPr/>
          <a:lstStyle/>
          <a:p>
            <a:pPr>
              <a:defRPr sz="800"/>
            </a:pPr>
            <a:endParaRPr lang="fr-FR"/>
          </a:p>
        </c:txPr>
        <c:crossAx val="101558528"/>
        <c:crosses val="autoZero"/>
        <c:crossBetween val="midCat"/>
      </c:valAx>
      <c:valAx>
        <c:axId val="101558528"/>
        <c:scaling>
          <c:orientation val="minMax"/>
          <c:min val="0"/>
        </c:scaling>
        <c:delete val="0"/>
        <c:axPos val="l"/>
        <c:majorGridlines/>
        <c:title>
          <c:tx>
            <c:rich>
              <a:bodyPr rot="0" vert="horz"/>
              <a:lstStyle/>
              <a:p>
                <a:pPr>
                  <a:defRPr sz="900"/>
                </a:pPr>
                <a:r>
                  <a:rPr lang="fr-FR" sz="900" dirty="0"/>
                  <a:t>Angle [rd]</a:t>
                </a:r>
              </a:p>
            </c:rich>
          </c:tx>
          <c:layout>
            <c:manualLayout>
              <c:xMode val="edge"/>
              <c:yMode val="edge"/>
              <c:x val="0"/>
              <c:y val="6.4441236512102679E-2"/>
            </c:manualLayout>
          </c:layout>
          <c:overlay val="0"/>
        </c:title>
        <c:numFmt formatCode="0.000" sourceLinked="0"/>
        <c:majorTickMark val="out"/>
        <c:minorTickMark val="none"/>
        <c:tickLblPos val="nextTo"/>
        <c:txPr>
          <a:bodyPr/>
          <a:lstStyle/>
          <a:p>
            <a:pPr>
              <a:defRPr sz="800"/>
            </a:pPr>
            <a:endParaRPr lang="fr-FR"/>
          </a:p>
        </c:txPr>
        <c:crossAx val="101556224"/>
        <c:crosses val="autoZero"/>
        <c:crossBetween val="midCat"/>
      </c:valAx>
      <c:valAx>
        <c:axId val="101560704"/>
        <c:scaling>
          <c:orientation val="minMax"/>
          <c:max val="0.30000000000000027"/>
        </c:scaling>
        <c:delete val="0"/>
        <c:axPos val="r"/>
        <c:title>
          <c:tx>
            <c:rich>
              <a:bodyPr rot="0" vert="horz"/>
              <a:lstStyle/>
              <a:p>
                <a:pPr>
                  <a:defRPr sz="900"/>
                </a:pPr>
                <a:r>
                  <a:rPr lang="fr-FR" sz="900"/>
                  <a:t>Dsplt [mm]</a:t>
                </a:r>
              </a:p>
            </c:rich>
          </c:tx>
          <c:layout>
            <c:manualLayout>
              <c:xMode val="edge"/>
              <c:yMode val="edge"/>
              <c:x val="0.87619052426139066"/>
              <c:y val="0.48666345873432476"/>
            </c:manualLayout>
          </c:layout>
          <c:overlay val="0"/>
        </c:title>
        <c:numFmt formatCode="0.00" sourceLinked="0"/>
        <c:majorTickMark val="out"/>
        <c:minorTickMark val="none"/>
        <c:tickLblPos val="nextTo"/>
        <c:txPr>
          <a:bodyPr/>
          <a:lstStyle/>
          <a:p>
            <a:pPr>
              <a:defRPr sz="800"/>
            </a:pPr>
            <a:endParaRPr lang="fr-FR"/>
          </a:p>
        </c:txPr>
        <c:crossAx val="101562624"/>
        <c:crosses val="max"/>
        <c:crossBetween val="midCat"/>
      </c:valAx>
      <c:valAx>
        <c:axId val="101562624"/>
        <c:scaling>
          <c:orientation val="minMax"/>
        </c:scaling>
        <c:delete val="1"/>
        <c:axPos val="b"/>
        <c:numFmt formatCode="General" sourceLinked="1"/>
        <c:majorTickMark val="out"/>
        <c:minorTickMark val="none"/>
        <c:tickLblPos val="none"/>
        <c:crossAx val="101560704"/>
        <c:crosses val="autoZero"/>
        <c:crossBetween val="midCat"/>
      </c:valAx>
    </c:plotArea>
    <c:legend>
      <c:legendPos val="r"/>
      <c:layout>
        <c:manualLayout>
          <c:xMode val="edge"/>
          <c:yMode val="edge"/>
          <c:x val="0.17151106111736042"/>
          <c:y val="6.7875182268883061E-2"/>
          <c:w val="0.51279640044994379"/>
          <c:h val="0.22428419703351035"/>
        </c:manualLayout>
      </c:layout>
      <c:overlay val="0"/>
      <c:txPr>
        <a:bodyPr/>
        <a:lstStyle/>
        <a:p>
          <a:pPr>
            <a:defRPr sz="900"/>
          </a:pPr>
          <a:endParaRPr lang="fr-FR"/>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615" cy="496525"/>
          </a:xfrm>
          <a:prstGeom prst="rect">
            <a:avLst/>
          </a:prstGeom>
        </p:spPr>
        <p:txBody>
          <a:bodyPr vert="horz" lIns="91440" tIns="45720" rIns="91440" bIns="45720" rtlCol="0"/>
          <a:lstStyle>
            <a:lvl1pPr algn="l">
              <a:defRPr sz="1200">
                <a:latin typeface="Arial" charset="0"/>
                <a:cs typeface="+mn-cs"/>
              </a:defRPr>
            </a:lvl1pPr>
          </a:lstStyle>
          <a:p>
            <a:pPr>
              <a:defRPr/>
            </a:pPr>
            <a:endParaRPr lang="en-US"/>
          </a:p>
        </p:txBody>
      </p:sp>
      <p:sp>
        <p:nvSpPr>
          <p:cNvPr id="3" name="Date Placeholder 2"/>
          <p:cNvSpPr>
            <a:spLocks noGrp="1"/>
          </p:cNvSpPr>
          <p:nvPr>
            <p:ph type="dt" sz="quarter" idx="1"/>
          </p:nvPr>
        </p:nvSpPr>
        <p:spPr>
          <a:xfrm>
            <a:off x="3854452" y="0"/>
            <a:ext cx="2949615" cy="496525"/>
          </a:xfrm>
          <a:prstGeom prst="rect">
            <a:avLst/>
          </a:prstGeom>
        </p:spPr>
        <p:txBody>
          <a:bodyPr vert="horz" lIns="91440" tIns="45720" rIns="91440" bIns="45720" rtlCol="0"/>
          <a:lstStyle>
            <a:lvl1pPr algn="r">
              <a:defRPr sz="1200">
                <a:latin typeface="Arial" charset="0"/>
                <a:cs typeface="+mn-cs"/>
              </a:defRPr>
            </a:lvl1pPr>
          </a:lstStyle>
          <a:p>
            <a:pPr>
              <a:defRPr/>
            </a:pPr>
            <a:fld id="{DC4C733B-D2C6-4BE8-9902-B8062D6234D6}" type="datetimeFigureOut">
              <a:rPr lang="en-US"/>
              <a:pPr>
                <a:defRPr/>
              </a:pPr>
              <a:t>10/4/2016</a:t>
            </a:fld>
            <a:endParaRPr lang="en-US"/>
          </a:p>
        </p:txBody>
      </p:sp>
      <p:sp>
        <p:nvSpPr>
          <p:cNvPr id="4" name="Footer Placeholder 3"/>
          <p:cNvSpPr>
            <a:spLocks noGrp="1"/>
          </p:cNvSpPr>
          <p:nvPr>
            <p:ph type="ftr" sz="quarter" idx="2"/>
          </p:nvPr>
        </p:nvSpPr>
        <p:spPr>
          <a:xfrm>
            <a:off x="1" y="9445875"/>
            <a:ext cx="2949615" cy="496525"/>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en-US"/>
          </a:p>
        </p:txBody>
      </p:sp>
      <p:sp>
        <p:nvSpPr>
          <p:cNvPr id="5" name="Slide Number Placeholder 4"/>
          <p:cNvSpPr>
            <a:spLocks noGrp="1"/>
          </p:cNvSpPr>
          <p:nvPr>
            <p:ph type="sldNum" sz="quarter" idx="3"/>
          </p:nvPr>
        </p:nvSpPr>
        <p:spPr>
          <a:xfrm>
            <a:off x="3854452" y="9445875"/>
            <a:ext cx="2949615" cy="496525"/>
          </a:xfrm>
          <a:prstGeom prst="rect">
            <a:avLst/>
          </a:prstGeom>
        </p:spPr>
        <p:txBody>
          <a:bodyPr vert="horz" lIns="91440" tIns="45720" rIns="91440" bIns="45720" rtlCol="0" anchor="b"/>
          <a:lstStyle>
            <a:lvl1pPr algn="r">
              <a:defRPr sz="1200">
                <a:latin typeface="Arial" charset="0"/>
                <a:cs typeface="+mn-cs"/>
              </a:defRPr>
            </a:lvl1pPr>
          </a:lstStyle>
          <a:p>
            <a:pPr>
              <a:defRPr/>
            </a:pPr>
            <a:fld id="{C4DB7330-3361-4985-A4F3-FFC9830EEDD3}" type="slidenum">
              <a:rPr lang="en-US"/>
              <a:pPr>
                <a:defRPr/>
              </a:pPr>
              <a:t>‹N°›</a:t>
            </a:fld>
            <a:endParaRPr lang="en-US"/>
          </a:p>
        </p:txBody>
      </p:sp>
    </p:spTree>
    <p:extLst>
      <p:ext uri="{BB962C8B-B14F-4D97-AF65-F5344CB8AC3E}">
        <p14:creationId xmlns:p14="http://schemas.microsoft.com/office/powerpoint/2010/main" val="306931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2949615" cy="496525"/>
          </a:xfrm>
          <a:prstGeom prst="rect">
            <a:avLst/>
          </a:prstGeom>
          <a:noFill/>
          <a:ln w="9525">
            <a:noFill/>
            <a:miter lim="800000"/>
            <a:headEnd/>
            <a:tailEnd/>
          </a:ln>
          <a:effectLst/>
        </p:spPr>
        <p:txBody>
          <a:bodyPr vert="horz" wrap="square" lIns="92880" tIns="46440" rIns="92880" bIns="46440" numCol="1" anchor="t" anchorCtr="0" compatLnSpc="1">
            <a:prstTxWarp prst="textNoShape">
              <a:avLst/>
            </a:prstTxWarp>
          </a:bodyPr>
          <a:lstStyle>
            <a:lvl1pPr defTabSz="929674">
              <a:defRPr sz="1200">
                <a:latin typeface="Arial" charset="0"/>
                <a:cs typeface="+mn-cs"/>
              </a:defRPr>
            </a:lvl1pPr>
          </a:lstStyle>
          <a:p>
            <a:pPr>
              <a:defRPr/>
            </a:pPr>
            <a:endParaRPr lang="en-US"/>
          </a:p>
        </p:txBody>
      </p:sp>
      <p:sp>
        <p:nvSpPr>
          <p:cNvPr id="5123" name="Rectangle 3"/>
          <p:cNvSpPr>
            <a:spLocks noGrp="1" noChangeArrowheads="1"/>
          </p:cNvSpPr>
          <p:nvPr>
            <p:ph type="dt" idx="1"/>
          </p:nvPr>
        </p:nvSpPr>
        <p:spPr bwMode="auto">
          <a:xfrm>
            <a:off x="3854452" y="0"/>
            <a:ext cx="2949615" cy="496525"/>
          </a:xfrm>
          <a:prstGeom prst="rect">
            <a:avLst/>
          </a:prstGeom>
          <a:noFill/>
          <a:ln w="9525">
            <a:noFill/>
            <a:miter lim="800000"/>
            <a:headEnd/>
            <a:tailEnd/>
          </a:ln>
          <a:effectLst/>
        </p:spPr>
        <p:txBody>
          <a:bodyPr vert="horz" wrap="square" lIns="92880" tIns="46440" rIns="92880" bIns="46440" numCol="1" anchor="t" anchorCtr="0" compatLnSpc="1">
            <a:prstTxWarp prst="textNoShape">
              <a:avLst/>
            </a:prstTxWarp>
          </a:bodyPr>
          <a:lstStyle>
            <a:lvl1pPr algn="r" defTabSz="929674">
              <a:defRPr sz="1200">
                <a:latin typeface="Arial" charset="0"/>
                <a:cs typeface="+mn-cs"/>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917575" y="746125"/>
            <a:ext cx="4970463"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0562" y="4723788"/>
            <a:ext cx="5444490" cy="4473825"/>
          </a:xfrm>
          <a:prstGeom prst="rect">
            <a:avLst/>
          </a:prstGeom>
          <a:noFill/>
          <a:ln w="9525">
            <a:noFill/>
            <a:miter lim="800000"/>
            <a:headEnd/>
            <a:tailEnd/>
          </a:ln>
          <a:effectLst/>
        </p:spPr>
        <p:txBody>
          <a:bodyPr vert="horz" wrap="square" lIns="92880" tIns="46440" rIns="92880" bIns="4644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1" y="9447576"/>
            <a:ext cx="2949615" cy="494825"/>
          </a:xfrm>
          <a:prstGeom prst="rect">
            <a:avLst/>
          </a:prstGeom>
          <a:noFill/>
          <a:ln w="9525">
            <a:noFill/>
            <a:miter lim="800000"/>
            <a:headEnd/>
            <a:tailEnd/>
          </a:ln>
          <a:effectLst/>
        </p:spPr>
        <p:txBody>
          <a:bodyPr vert="horz" wrap="square" lIns="92880" tIns="46440" rIns="92880" bIns="46440" numCol="1" anchor="b" anchorCtr="0" compatLnSpc="1">
            <a:prstTxWarp prst="textNoShape">
              <a:avLst/>
            </a:prstTxWarp>
          </a:bodyPr>
          <a:lstStyle>
            <a:lvl1pPr defTabSz="929674">
              <a:defRPr sz="1200">
                <a:latin typeface="Arial" charset="0"/>
                <a:cs typeface="+mn-cs"/>
              </a:defRPr>
            </a:lvl1pPr>
          </a:lstStyle>
          <a:p>
            <a:pPr>
              <a:defRPr/>
            </a:pPr>
            <a:endParaRPr lang="en-US"/>
          </a:p>
        </p:txBody>
      </p:sp>
      <p:sp>
        <p:nvSpPr>
          <p:cNvPr id="5127" name="Rectangle 7"/>
          <p:cNvSpPr>
            <a:spLocks noGrp="1" noChangeArrowheads="1"/>
          </p:cNvSpPr>
          <p:nvPr>
            <p:ph type="sldNum" sz="quarter" idx="5"/>
          </p:nvPr>
        </p:nvSpPr>
        <p:spPr bwMode="auto">
          <a:xfrm>
            <a:off x="3854452" y="9447576"/>
            <a:ext cx="2949615" cy="494825"/>
          </a:xfrm>
          <a:prstGeom prst="rect">
            <a:avLst/>
          </a:prstGeom>
          <a:noFill/>
          <a:ln w="9525">
            <a:noFill/>
            <a:miter lim="800000"/>
            <a:headEnd/>
            <a:tailEnd/>
          </a:ln>
          <a:effectLst/>
        </p:spPr>
        <p:txBody>
          <a:bodyPr vert="horz" wrap="square" lIns="92880" tIns="46440" rIns="92880" bIns="46440" numCol="1" anchor="b" anchorCtr="0" compatLnSpc="1">
            <a:prstTxWarp prst="textNoShape">
              <a:avLst/>
            </a:prstTxWarp>
          </a:bodyPr>
          <a:lstStyle>
            <a:lvl1pPr algn="r" defTabSz="929674">
              <a:defRPr sz="1200">
                <a:latin typeface="Arial" charset="0"/>
                <a:cs typeface="+mn-cs"/>
              </a:defRPr>
            </a:lvl1pPr>
          </a:lstStyle>
          <a:p>
            <a:pPr>
              <a:defRPr/>
            </a:pPr>
            <a:fld id="{28C26F35-7EBF-4870-A9B0-D8CE24B29739}" type="slidenum">
              <a:rPr lang="en-US"/>
              <a:pPr>
                <a:defRPr/>
              </a:pPr>
              <a:t>‹N°›</a:t>
            </a:fld>
            <a:endParaRPr lang="en-US"/>
          </a:p>
        </p:txBody>
      </p:sp>
    </p:spTree>
    <p:extLst>
      <p:ext uri="{BB962C8B-B14F-4D97-AF65-F5344CB8AC3E}">
        <p14:creationId xmlns:p14="http://schemas.microsoft.com/office/powerpoint/2010/main" val="2168027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1"/>
          <p:cNvSpPr>
            <a:spLocks noGrp="1" noRot="1" noChangeAspect="1" noTextEdit="1"/>
          </p:cNvSpPr>
          <p:nvPr>
            <p:ph type="sldImg"/>
          </p:nvPr>
        </p:nvSpPr>
        <p:spPr>
          <a:ln/>
        </p:spPr>
      </p:sp>
      <p:sp>
        <p:nvSpPr>
          <p:cNvPr id="921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4" name="Espace réservé du numéro de diapositive 3"/>
          <p:cNvSpPr>
            <a:spLocks noGrp="1"/>
          </p:cNvSpPr>
          <p:nvPr>
            <p:ph type="sldNum" sz="quarter" idx="5"/>
          </p:nvPr>
        </p:nvSpPr>
        <p:spPr/>
        <p:txBody>
          <a:bodyPr/>
          <a:lstStyle/>
          <a:p>
            <a:pPr>
              <a:defRPr/>
            </a:pPr>
            <a:fld id="{B24055E5-C66E-4415-B935-6857929C3D4A}" type="slidenum">
              <a:rPr lang="en-US" smtClean="0"/>
              <a:pPr>
                <a:defRPr/>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LSST_Logo"/>
          <p:cNvPicPr>
            <a:picLocks noChangeAspect="1" noChangeArrowheads="1"/>
          </p:cNvPicPr>
          <p:nvPr userDrawn="1"/>
        </p:nvPicPr>
        <p:blipFill>
          <a:blip r:embed="rId2">
            <a:extLst>
              <a:ext uri="{28A0092B-C50C-407E-A947-70E740481C1C}">
                <a14:useLocalDpi xmlns:a14="http://schemas.microsoft.com/office/drawing/2010/main" val="0"/>
              </a:ext>
            </a:extLst>
          </a:blip>
          <a:srcRect b="9067"/>
          <a:stretch>
            <a:fillRect/>
          </a:stretch>
        </p:blipFill>
        <p:spPr bwMode="auto">
          <a:xfrm>
            <a:off x="228600" y="609600"/>
            <a:ext cx="39624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ChangeArrowheads="1"/>
          </p:cNvSpPr>
          <p:nvPr>
            <p:ph type="ctrTitle"/>
          </p:nvPr>
        </p:nvSpPr>
        <p:spPr>
          <a:xfrm>
            <a:off x="609600" y="2895600"/>
            <a:ext cx="7920000" cy="1440000"/>
          </a:xfrm>
        </p:spPr>
        <p:txBody>
          <a:bodyPr lIns="91440" rIns="91440" anchor="t"/>
          <a:lstStyle>
            <a:lvl1pPr algn="ctr">
              <a:defRPr sz="2400">
                <a:solidFill>
                  <a:srgbClr val="CC0000"/>
                </a:solidFill>
              </a:defRPr>
            </a:lvl1pPr>
          </a:lstStyle>
          <a:p>
            <a:r>
              <a:rPr lang="en-US" dirty="0"/>
              <a:t>Click to edit Master title style</a:t>
            </a:r>
          </a:p>
        </p:txBody>
      </p:sp>
      <p:sp>
        <p:nvSpPr>
          <p:cNvPr id="8195" name="Rectangle 3"/>
          <p:cNvSpPr>
            <a:spLocks noGrp="1" noChangeArrowheads="1"/>
          </p:cNvSpPr>
          <p:nvPr>
            <p:ph type="subTitle" idx="1"/>
          </p:nvPr>
        </p:nvSpPr>
        <p:spPr>
          <a:xfrm>
            <a:off x="1692000" y="5029200"/>
            <a:ext cx="5760000" cy="1440000"/>
          </a:xfrm>
        </p:spPr>
        <p:txBody>
          <a:bodyPr/>
          <a:lstStyle>
            <a:lvl1pPr marL="0" indent="0" algn="ctr">
              <a:buFontTx/>
              <a:buNone/>
              <a:tabLst>
                <a:tab pos="2798763" algn="ctr"/>
                <a:tab pos="5605463" algn="r"/>
              </a:tabLst>
              <a:defRPr>
                <a:solidFill>
                  <a:srgbClr val="000099"/>
                </a:solidFill>
              </a:defRPr>
            </a:lvl1pPr>
          </a:lstStyle>
          <a:p>
            <a:r>
              <a:rPr lang="en-US"/>
              <a:t>Click to edit Master subtitle style</a:t>
            </a:r>
          </a:p>
        </p:txBody>
      </p:sp>
    </p:spTree>
    <p:extLst>
      <p:ext uri="{BB962C8B-B14F-4D97-AF65-F5344CB8AC3E}">
        <p14:creationId xmlns:p14="http://schemas.microsoft.com/office/powerpoint/2010/main" val="309459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ubTitle Slide">
    <p:spTree>
      <p:nvGrpSpPr>
        <p:cNvPr id="1" name=""/>
        <p:cNvGrpSpPr/>
        <p:nvPr/>
      </p:nvGrpSpPr>
      <p:grpSpPr>
        <a:xfrm>
          <a:off x="0" y="0"/>
          <a:ext cx="0" cy="0"/>
          <a:chOff x="0" y="0"/>
          <a:chExt cx="0" cy="0"/>
        </a:xfrm>
      </p:grpSpPr>
      <p:pic>
        <p:nvPicPr>
          <p:cNvPr id="5" name="Picture 10" descr="LogoW-ShadowTransBa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0413" y="0"/>
            <a:ext cx="198437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ctrTitle"/>
          </p:nvPr>
        </p:nvSpPr>
        <p:spPr>
          <a:xfrm>
            <a:off x="612000" y="1197430"/>
            <a:ext cx="7920000" cy="1440000"/>
          </a:xfrm>
        </p:spPr>
        <p:txBody>
          <a:bodyPr/>
          <a:lstStyle>
            <a:lvl1pPr marL="0" marR="0" indent="0" algn="r" defTabSz="914400" rtl="0" eaLnBrk="0" fontAlgn="base" latinLnBrk="0" hangingPunct="0">
              <a:lnSpc>
                <a:spcPct val="100000"/>
              </a:lnSpc>
              <a:spcBef>
                <a:spcPct val="0"/>
              </a:spcBef>
              <a:spcAft>
                <a:spcPct val="0"/>
              </a:spcAft>
              <a:buClrTx/>
              <a:buSzTx/>
              <a:buFontTx/>
              <a:buNone/>
              <a:tabLst/>
              <a:defRPr lang="en-US" sz="2400" b="1" dirty="0">
                <a:solidFill>
                  <a:srgbClr val="000099"/>
                </a:solidFill>
                <a:effectLst>
                  <a:outerShdw blurRad="38100" dist="38100" dir="2700000" algn="tl">
                    <a:srgbClr val="C0C0C0"/>
                  </a:outerShdw>
                </a:effectLst>
                <a:latin typeface="+mj-lt"/>
                <a:ea typeface="+mj-ea"/>
                <a:cs typeface="+mj-cs"/>
              </a:defRPr>
            </a:lvl1pPr>
          </a:lstStyle>
          <a:p>
            <a:pPr lvl="0"/>
            <a:r>
              <a:rPr lang="fr-FR" smtClean="0"/>
              <a:t>Cliquez pour modifier le style du titre</a:t>
            </a:r>
            <a:endParaRPr lang="en-US" dirty="0"/>
          </a:p>
        </p:txBody>
      </p:sp>
      <p:sp>
        <p:nvSpPr>
          <p:cNvPr id="16" name="Espace réservé du contenu 15"/>
          <p:cNvSpPr>
            <a:spLocks noGrp="1"/>
          </p:cNvSpPr>
          <p:nvPr>
            <p:ph sz="quarter" idx="12"/>
          </p:nvPr>
        </p:nvSpPr>
        <p:spPr>
          <a:xfrm>
            <a:off x="2057400" y="2971800"/>
            <a:ext cx="7920000" cy="3600000"/>
          </a:xfrm>
        </p:spPr>
        <p:txBody>
          <a:bodyPr/>
          <a:lstStyle>
            <a:lvl1pPr algn="r">
              <a:defRPr sz="1800"/>
            </a:lvl1pPr>
            <a:lvl2pPr algn="r">
              <a:defRPr/>
            </a:lvl2pPr>
            <a:lvl3pPr algn="r">
              <a:defRPr/>
            </a:lvl3pPr>
            <a:lvl4pPr algn="r">
              <a:defRPr/>
            </a:lvl4pPr>
            <a:lvl5pPr algn="r">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6" name="Espace réservé du numéro de diapositive 12"/>
          <p:cNvSpPr>
            <a:spLocks noGrp="1"/>
          </p:cNvSpPr>
          <p:nvPr>
            <p:ph type="sldNum" sz="quarter" idx="13"/>
          </p:nvPr>
        </p:nvSpPr>
        <p:spPr/>
        <p:txBody>
          <a:bodyPr/>
          <a:lstStyle>
            <a:lvl1pPr>
              <a:defRPr/>
            </a:lvl1pPr>
          </a:lstStyle>
          <a:p>
            <a:pPr>
              <a:defRPr/>
            </a:pPr>
            <a:fld id="{6E2708E7-6E54-4E52-94DD-D9CF0D2ADDF6}" type="slidenum">
              <a:rPr lang="en-US"/>
              <a:pPr>
                <a:defRPr/>
              </a:pPr>
              <a:t>‹N°›</a:t>
            </a:fld>
            <a:endParaRPr lang="en-US"/>
          </a:p>
        </p:txBody>
      </p:sp>
    </p:spTree>
    <p:extLst>
      <p:ext uri="{BB962C8B-B14F-4D97-AF65-F5344CB8AC3E}">
        <p14:creationId xmlns:p14="http://schemas.microsoft.com/office/powerpoint/2010/main" val="18698681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03188"/>
            <a:ext cx="7010400" cy="430212"/>
          </a:xfrm>
        </p:spPr>
        <p:txBody>
          <a:bodyPr/>
          <a:lstStyle>
            <a:lvl1pPr algn="l">
              <a:defRPr sz="1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28600" indent="-228600">
              <a:defRPr sz="1400"/>
            </a:lvl1pPr>
            <a:lvl2pPr marL="457200" indent="-222250">
              <a:defRPr sz="1400"/>
            </a:lvl2pPr>
            <a:lvl3pPr marL="685800" indent="-222250">
              <a:defRPr sz="1200"/>
            </a:lvl3pPr>
            <a:lvl4pPr marL="914400" indent="-225425">
              <a:buFont typeface="Wingdings" pitchFamily="2" charset="2"/>
              <a:buChar char="§"/>
              <a:defRPr sz="1200"/>
            </a:lvl4pPr>
            <a:lvl5pPr marL="1138238" indent="-228600">
              <a:buFont typeface="Courier New" pitchFamily="49" charset="0"/>
              <a:buChar char="o"/>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tIns="0" bIns="0"/>
          <a:lstStyle>
            <a:lvl1pPr algn="r" rtl="0" fontAlgn="base">
              <a:spcBef>
                <a:spcPct val="0"/>
              </a:spcBef>
              <a:spcAft>
                <a:spcPct val="0"/>
              </a:spcAft>
              <a:defRPr lang="en-US" sz="1000" b="1" i="0" kern="1200">
                <a:solidFill>
                  <a:srgbClr val="000099"/>
                </a:solidFill>
                <a:latin typeface="Arial" charset="0"/>
                <a:ea typeface="+mn-ea"/>
                <a:cs typeface="+mn-cs"/>
              </a:defRPr>
            </a:lvl1pPr>
          </a:lstStyle>
          <a:p>
            <a:pPr>
              <a:defRPr/>
            </a:pPr>
            <a:fld id="{A0CBAB18-A822-4251-9BC2-968010D6DE61}" type="slidenum">
              <a:rPr/>
              <a:pPr>
                <a:defRPr/>
              </a:pPr>
              <a:t>‹N°›</a:t>
            </a:fld>
            <a:endParaRPr/>
          </a:p>
        </p:txBody>
      </p:sp>
    </p:spTree>
    <p:extLst>
      <p:ext uri="{BB962C8B-B14F-4D97-AF65-F5344CB8AC3E}">
        <p14:creationId xmlns:p14="http://schemas.microsoft.com/office/powerpoint/2010/main" val="36085034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03188"/>
            <a:ext cx="7010400" cy="430212"/>
          </a:xfrm>
        </p:spPr>
        <p:txBody>
          <a:bodyPr/>
          <a:lstStyle>
            <a:lvl1pPr algn="l">
              <a:defRPr sz="1800"/>
            </a:lvl1pPr>
          </a:lstStyle>
          <a:p>
            <a:r>
              <a:rPr lang="en-US" dirty="0" smtClean="0"/>
              <a:t>Click to edit Master title style</a:t>
            </a:r>
            <a:endParaRPr lang="en-US" dirty="0"/>
          </a:p>
        </p:txBody>
      </p:sp>
      <p:sp>
        <p:nvSpPr>
          <p:cNvPr id="3" name="Content Placeholder 2"/>
          <p:cNvSpPr>
            <a:spLocks noGrp="1"/>
          </p:cNvSpPr>
          <p:nvPr>
            <p:ph idx="1"/>
          </p:nvPr>
        </p:nvSpPr>
        <p:spPr>
          <a:xfrm>
            <a:off x="152400" y="685800"/>
            <a:ext cx="4267200" cy="5867400"/>
          </a:xfrm>
        </p:spPr>
        <p:txBody>
          <a:bodyPr/>
          <a:lstStyle>
            <a:lvl1pPr marL="228600" indent="-228600">
              <a:defRPr sz="1400"/>
            </a:lvl1pPr>
            <a:lvl2pPr marL="457200" indent="-222250">
              <a:defRPr sz="1400"/>
            </a:lvl2pPr>
            <a:lvl3pPr marL="685800" indent="-222250">
              <a:defRPr sz="1200"/>
            </a:lvl3pPr>
            <a:lvl4pPr marL="914400" indent="-225425">
              <a:buFont typeface="Wingdings" pitchFamily="2" charset="2"/>
              <a:buChar char="§"/>
              <a:defRPr sz="1200"/>
            </a:lvl4pPr>
            <a:lvl5pPr marL="1138238" indent="-228600">
              <a:buFont typeface="Courier New" pitchFamily="49" charset="0"/>
              <a:buChar char="o"/>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2"/>
          </p:nvPr>
        </p:nvSpPr>
        <p:spPr>
          <a:xfrm>
            <a:off x="4724400" y="685800"/>
            <a:ext cx="4267200" cy="5867400"/>
          </a:xfrm>
        </p:spPr>
        <p:txBody>
          <a:bodyPr/>
          <a:lstStyle>
            <a:lvl1pPr marL="228600" indent="-228600">
              <a:defRPr sz="1400"/>
            </a:lvl1pPr>
            <a:lvl2pPr marL="457200" indent="-222250">
              <a:defRPr sz="1400"/>
            </a:lvl2pPr>
            <a:lvl3pPr marL="685800" indent="-222250">
              <a:defRPr sz="1200"/>
            </a:lvl3pPr>
            <a:lvl4pPr marL="914400" indent="-225425">
              <a:buFont typeface="Wingdings" pitchFamily="2" charset="2"/>
              <a:buChar char="§"/>
              <a:defRPr sz="1200"/>
            </a:lvl4pPr>
            <a:lvl5pPr marL="1138238" indent="-228600">
              <a:buFont typeface="Courier New" pitchFamily="49" charset="0"/>
              <a:buChar char="o"/>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10"/>
          <p:cNvSpPr>
            <a:spLocks noGrp="1"/>
          </p:cNvSpPr>
          <p:nvPr>
            <p:ph type="sldNum" sz="quarter" idx="13"/>
          </p:nvPr>
        </p:nvSpPr>
        <p:spPr/>
        <p:txBody>
          <a:bodyPr tIns="0" bIns="0"/>
          <a:lstStyle>
            <a:lvl1pPr algn="r" rtl="0" fontAlgn="base">
              <a:spcBef>
                <a:spcPct val="0"/>
              </a:spcBef>
              <a:spcAft>
                <a:spcPct val="0"/>
              </a:spcAft>
              <a:defRPr lang="en-US" sz="1000" b="1" i="0" kern="1200">
                <a:solidFill>
                  <a:srgbClr val="000099"/>
                </a:solidFill>
                <a:latin typeface="Arial" charset="0"/>
                <a:ea typeface="+mn-ea"/>
                <a:cs typeface="+mn-cs"/>
              </a:defRPr>
            </a:lvl1pPr>
          </a:lstStyle>
          <a:p>
            <a:pPr>
              <a:defRPr/>
            </a:pPr>
            <a:fld id="{178E00CA-D929-4A7C-BF5B-3C9A049ACEFC}" type="slidenum">
              <a:rPr/>
              <a:pPr>
                <a:defRPr/>
              </a:pPr>
              <a:t>‹N°›</a:t>
            </a:fld>
            <a:endParaRPr/>
          </a:p>
        </p:txBody>
      </p:sp>
    </p:spTree>
    <p:extLst>
      <p:ext uri="{BB962C8B-B14F-4D97-AF65-F5344CB8AC3E}">
        <p14:creationId xmlns:p14="http://schemas.microsoft.com/office/powerpoint/2010/main" val="21124222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103188"/>
            <a:ext cx="7010400" cy="430212"/>
          </a:xfrm>
        </p:spPr>
        <p:txBody>
          <a:bodyPr/>
          <a:lstStyle>
            <a:lvl1pPr algn="l">
              <a:defRPr sz="1800"/>
            </a:lvl1pPr>
          </a:lstStyle>
          <a:p>
            <a:r>
              <a:rPr lang="en-US" dirty="0" smtClean="0"/>
              <a:t>Click to edit Master title style</a:t>
            </a:r>
            <a:endParaRPr lang="en-US" dirty="0"/>
          </a:p>
        </p:txBody>
      </p:sp>
      <p:sp>
        <p:nvSpPr>
          <p:cNvPr id="3" name="Slide Number Placeholder 10"/>
          <p:cNvSpPr>
            <a:spLocks noGrp="1"/>
          </p:cNvSpPr>
          <p:nvPr>
            <p:ph type="sldNum" sz="quarter" idx="10"/>
          </p:nvPr>
        </p:nvSpPr>
        <p:spPr/>
        <p:txBody>
          <a:bodyPr tIns="0" bIns="0"/>
          <a:lstStyle>
            <a:lvl1pPr algn="r" rtl="0" fontAlgn="base">
              <a:spcBef>
                <a:spcPct val="0"/>
              </a:spcBef>
              <a:spcAft>
                <a:spcPct val="0"/>
              </a:spcAft>
              <a:defRPr lang="en-US" sz="1000" b="1" i="0" kern="1200">
                <a:solidFill>
                  <a:srgbClr val="000099"/>
                </a:solidFill>
                <a:latin typeface="Arial" charset="0"/>
                <a:ea typeface="+mn-ea"/>
                <a:cs typeface="+mn-cs"/>
              </a:defRPr>
            </a:lvl1pPr>
          </a:lstStyle>
          <a:p>
            <a:pPr>
              <a:defRPr/>
            </a:pPr>
            <a:fld id="{0F3EECC7-0E65-46DA-89D4-9DD819DF88BA}" type="slidenum">
              <a:rPr/>
              <a:pPr>
                <a:defRPr/>
              </a:pPr>
              <a:t>‹N°›</a:t>
            </a:fld>
            <a:endParaRPr/>
          </a:p>
        </p:txBody>
      </p:sp>
      <p:sp>
        <p:nvSpPr>
          <p:cNvPr id="4" name="Espace réservé du pied de page 6"/>
          <p:cNvSpPr>
            <a:spLocks noGrp="1"/>
          </p:cNvSpPr>
          <p:nvPr>
            <p:ph type="ftr" sz="quarter" idx="11"/>
          </p:nvPr>
        </p:nvSpPr>
        <p:spPr>
          <a:xfrm>
            <a:off x="152400" y="6629400"/>
            <a:ext cx="5867400" cy="152400"/>
          </a:xfrm>
          <a:prstGeom prst="rect">
            <a:avLst/>
          </a:prstGeom>
        </p:spPr>
        <p:txBody>
          <a:bodyPr/>
          <a:lstStyle>
            <a:lvl1pPr>
              <a:defRPr/>
            </a:lvl1pPr>
          </a:lstStyle>
          <a:p>
            <a:pPr>
              <a:defRPr/>
            </a:pPr>
            <a:r>
              <a:rPr lang="en-US"/>
              <a:t>LCA-10xxx Filter Exchange System / Carousel – Final Design Review / April 21, 2015</a:t>
            </a:r>
          </a:p>
        </p:txBody>
      </p:sp>
    </p:spTree>
    <p:extLst>
      <p:ext uri="{BB962C8B-B14F-4D97-AF65-F5344CB8AC3E}">
        <p14:creationId xmlns:p14="http://schemas.microsoft.com/office/powerpoint/2010/main" val="3927253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103188"/>
            <a:ext cx="6781800" cy="430212"/>
          </a:xfrm>
          <a:prstGeom prst="rect">
            <a:avLst/>
          </a:prstGeom>
          <a:noFill/>
          <a:ln w="9525">
            <a:noFill/>
            <a:miter lim="800000"/>
            <a:headEnd/>
            <a:tailEnd/>
          </a:ln>
          <a:effectLst/>
        </p:spPr>
        <p:txBody>
          <a:bodyPr vert="horz" wrap="square" lIns="45720" tIns="45720" rIns="4572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152400" y="685800"/>
            <a:ext cx="8839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p:txBody>
      </p:sp>
      <p:pic>
        <p:nvPicPr>
          <p:cNvPr id="1028" name="Picture 7" descr="LSST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19050"/>
            <a:ext cx="19050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Line 8"/>
          <p:cNvSpPr>
            <a:spLocks noChangeShapeType="1"/>
          </p:cNvSpPr>
          <p:nvPr/>
        </p:nvSpPr>
        <p:spPr bwMode="auto">
          <a:xfrm>
            <a:off x="152400" y="609600"/>
            <a:ext cx="8839200" cy="0"/>
          </a:xfrm>
          <a:prstGeom prst="line">
            <a:avLst/>
          </a:prstGeom>
          <a:noFill/>
          <a:ln w="57150" cmpd="thinThick">
            <a:solidFill>
              <a:srgbClr val="CC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1" name="Slide Number Placeholder 10"/>
          <p:cNvSpPr>
            <a:spLocks noGrp="1"/>
          </p:cNvSpPr>
          <p:nvPr>
            <p:ph type="sldNum" sz="quarter" idx="4"/>
          </p:nvPr>
        </p:nvSpPr>
        <p:spPr>
          <a:xfrm>
            <a:off x="8382000" y="6629400"/>
            <a:ext cx="609600" cy="152400"/>
          </a:xfrm>
          <a:prstGeom prst="rect">
            <a:avLst/>
          </a:prstGeom>
        </p:spPr>
        <p:txBody>
          <a:bodyPr vert="horz" lIns="0" tIns="45720" rIns="0" bIns="45720" rtlCol="0" anchor="ctr"/>
          <a:lstStyle>
            <a:lvl1pPr algn="r">
              <a:defRPr sz="1000" b="1" i="0">
                <a:solidFill>
                  <a:srgbClr val="000099"/>
                </a:solidFill>
                <a:latin typeface="Arial" charset="0"/>
                <a:cs typeface="+mn-cs"/>
              </a:defRPr>
            </a:lvl1pPr>
          </a:lstStyle>
          <a:p>
            <a:pPr>
              <a:defRPr/>
            </a:pPr>
            <a:fld id="{76BC4B85-2534-48C3-8C77-372C72AABC26}"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Lst>
  <p:timing>
    <p:tnLst>
      <p:par>
        <p:cTn id="1" dur="indefinite" restart="never" nodeType="tmRoot"/>
      </p:par>
    </p:tnLst>
  </p:timing>
  <p:hf hdr="0" dt="0"/>
  <p:txStyles>
    <p:titleStyle>
      <a:lvl1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b="1">
          <a:solidFill>
            <a:srgbClr val="000099"/>
          </a:solidFill>
          <a:effectLst>
            <a:outerShdw blurRad="38100" dist="38100" dir="2700000" algn="tl">
              <a:srgbClr val="C0C0C0"/>
            </a:outerShdw>
          </a:effectLst>
          <a:latin typeface="Arial" charset="0"/>
        </a:defRPr>
      </a:lvl5pPr>
      <a:lvl6pPr marL="4572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6pPr>
      <a:lvl7pPr marL="9144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7pPr>
      <a:lvl8pPr marL="13716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8pPr>
      <a:lvl9pPr marL="1828800" algn="ctr" rtl="0" fontAlgn="base">
        <a:spcBef>
          <a:spcPct val="0"/>
        </a:spcBef>
        <a:spcAft>
          <a:spcPct val="0"/>
        </a:spcAft>
        <a:defRPr b="1">
          <a:solidFill>
            <a:srgbClr val="000099"/>
          </a:solidFill>
          <a:effectLst>
            <a:outerShdw blurRad="38100" dist="38100" dir="2700000" algn="tl">
              <a:srgbClr val="C0C0C0"/>
            </a:outerShdw>
          </a:effectLst>
          <a:latin typeface="Arial" charset="0"/>
        </a:defRPr>
      </a:lvl9pPr>
    </p:titleStyle>
    <p:bodyStyle>
      <a:lvl1pPr marL="228600" indent="-228600" algn="l" rtl="0" eaLnBrk="0" fontAlgn="base" hangingPunct="0">
        <a:spcBef>
          <a:spcPct val="20000"/>
        </a:spcBef>
        <a:spcAft>
          <a:spcPct val="0"/>
        </a:spcAft>
        <a:buChar char="•"/>
        <a:defRPr sz="1400" b="1">
          <a:solidFill>
            <a:schemeClr val="tx1"/>
          </a:solidFill>
          <a:latin typeface="+mn-lt"/>
          <a:ea typeface="+mn-ea"/>
          <a:cs typeface="+mn-cs"/>
        </a:defRPr>
      </a:lvl1pPr>
      <a:lvl2pPr marL="457200" indent="-228600" algn="l" rtl="0" eaLnBrk="0" fontAlgn="base" hangingPunct="0">
        <a:spcBef>
          <a:spcPct val="20000"/>
        </a:spcBef>
        <a:spcAft>
          <a:spcPct val="0"/>
        </a:spcAft>
        <a:buChar char="–"/>
        <a:defRPr sz="1400" b="1">
          <a:solidFill>
            <a:srgbClr val="000099"/>
          </a:solidFill>
          <a:latin typeface="+mn-lt"/>
        </a:defRPr>
      </a:lvl2pPr>
      <a:lvl3pPr marL="685800" indent="-228600" algn="l" rtl="0" eaLnBrk="0" fontAlgn="base" hangingPunct="0">
        <a:spcBef>
          <a:spcPct val="20000"/>
        </a:spcBef>
        <a:spcAft>
          <a:spcPct val="0"/>
        </a:spcAft>
        <a:buChar char="•"/>
        <a:defRPr sz="1200">
          <a:solidFill>
            <a:srgbClr val="CC0000"/>
          </a:solidFill>
          <a:latin typeface="+mn-lt"/>
        </a:defRPr>
      </a:lvl3pPr>
      <a:lvl4pPr marL="914400" indent="-228600" algn="l" rtl="0" eaLnBrk="0" fontAlgn="base" hangingPunct="0">
        <a:spcBef>
          <a:spcPct val="20000"/>
        </a:spcBef>
        <a:spcAft>
          <a:spcPct val="0"/>
        </a:spcAft>
        <a:buFont typeface="Wingdings" pitchFamily="2" charset="2"/>
        <a:buChar char="§"/>
        <a:defRPr sz="1200">
          <a:solidFill>
            <a:schemeClr val="accent2"/>
          </a:solidFill>
          <a:latin typeface="+mn-lt"/>
        </a:defRPr>
      </a:lvl4pPr>
      <a:lvl5pPr marL="1143000" indent="-228600" algn="l" rtl="0" eaLnBrk="0" fontAlgn="base" hangingPunct="0">
        <a:spcBef>
          <a:spcPct val="20000"/>
        </a:spcBef>
        <a:spcAft>
          <a:spcPct val="0"/>
        </a:spcAft>
        <a:buFont typeface="Courier New" pitchFamily="49" charset="0"/>
        <a:buChar char="o"/>
        <a:defRPr sz="1200">
          <a:solidFill>
            <a:schemeClr val="tx1"/>
          </a:solidFill>
          <a:latin typeface="+mn-lt"/>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2.mpg"/><Relationship Id="rId7" Type="http://schemas.openxmlformats.org/officeDocument/2006/relationships/image" Target="../media/image31.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30.png"/><Relationship Id="rId5" Type="http://schemas.openxmlformats.org/officeDocument/2006/relationships/slideLayout" Target="../slideLayouts/slideLayout3.xml"/><Relationship Id="rId4" Type="http://schemas.openxmlformats.org/officeDocument/2006/relationships/video" Target="../media/media2.mp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4600" y="2967042"/>
            <a:ext cx="2617353" cy="2362200"/>
          </a:xfrm>
        </p:spPr>
        <p:txBody>
          <a:bodyPr/>
          <a:lstStyle/>
          <a:p>
            <a:pPr>
              <a:defRPr/>
            </a:pPr>
            <a:r>
              <a:rPr lang="en-US" dirty="0" smtClean="0"/>
              <a:t>Carrousel</a:t>
            </a:r>
            <a:br>
              <a:rPr lang="en-US" dirty="0" smtClean="0"/>
            </a:br>
            <a:r>
              <a:rPr lang="en-US" dirty="0" smtClean="0"/>
              <a:t/>
            </a:r>
            <a:br>
              <a:rPr lang="en-US" dirty="0" smtClean="0"/>
            </a:br>
            <a:r>
              <a:rPr lang="en-US" dirty="0" smtClean="0"/>
              <a:t>Biennale</a:t>
            </a:r>
            <a:br>
              <a:rPr lang="en-US" dirty="0" smtClean="0"/>
            </a:br>
            <a:r>
              <a:rPr lang="en-US" dirty="0" smtClean="0"/>
              <a:t>2016</a:t>
            </a:r>
            <a:br>
              <a:rPr lang="en-US" dirty="0" smtClean="0"/>
            </a:br>
            <a:r>
              <a:rPr lang="en-US" dirty="0" smtClean="0"/>
              <a:t/>
            </a:r>
            <a:br>
              <a:rPr lang="en-US" dirty="0" smtClean="0"/>
            </a:br>
            <a:r>
              <a:rPr lang="en-US" dirty="0" err="1" smtClean="0"/>
              <a:t>Pise</a:t>
            </a:r>
            <a:endParaRPr lang="en-US" sz="1800" dirty="0"/>
          </a:p>
        </p:txBody>
      </p:sp>
      <p:sp>
        <p:nvSpPr>
          <p:cNvPr id="7171" name="Subtitle 2"/>
          <p:cNvSpPr>
            <a:spLocks noGrp="1"/>
          </p:cNvSpPr>
          <p:nvPr>
            <p:ph type="subTitle" idx="1"/>
          </p:nvPr>
        </p:nvSpPr>
        <p:spPr>
          <a:xfrm>
            <a:off x="228600" y="6248400"/>
            <a:ext cx="8686800" cy="457200"/>
          </a:xfrm>
        </p:spPr>
        <p:txBody>
          <a:bodyPr/>
          <a:lstStyle/>
          <a:p>
            <a:pPr algn="l"/>
            <a:r>
              <a:rPr lang="en-US" altLang="fr-FR" dirty="0" smtClean="0"/>
              <a:t>Didier </a:t>
            </a:r>
            <a:r>
              <a:rPr lang="en-US" altLang="fr-FR" dirty="0" err="1" smtClean="0"/>
              <a:t>Laporte</a:t>
            </a:r>
            <a:endParaRPr lang="en-US" altLang="fr-FR" dirty="0" smtClean="0"/>
          </a:p>
        </p:txBody>
      </p:sp>
      <p:pic>
        <p:nvPicPr>
          <p:cNvPr id="4" name="Picture 6" descr="X:\commun\Projets\LSST\Carousel\Presentations\2009-10-05_camera_workshop_SLAC\Carrousel3.t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987364">
            <a:off x="4143158" y="2171705"/>
            <a:ext cx="4681538"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descr="C:\Users\laporte\Pictures\perso\2016_Pise\IMG_3711.JPG"/>
          <p:cNvPicPr>
            <a:picLocks noChangeAspect="1" noChangeArrowheads="1"/>
          </p:cNvPicPr>
          <p:nvPr/>
        </p:nvPicPr>
        <p:blipFill rotWithShape="1">
          <a:blip r:embed="rId3">
            <a:extLst>
              <a:ext uri="{28A0092B-C50C-407E-A947-70E740481C1C}">
                <a14:useLocalDpi xmlns:a14="http://schemas.microsoft.com/office/drawing/2010/main" val="0"/>
              </a:ext>
            </a:extLst>
          </a:blip>
          <a:srcRect l="32781" t="19400" r="29719" b="28871"/>
          <a:stretch/>
        </p:blipFill>
        <p:spPr bwMode="auto">
          <a:xfrm rot="10800000" flipH="1">
            <a:off x="4676359" y="-5962652"/>
            <a:ext cx="3615135" cy="5962652"/>
          </a:xfrm>
          <a:prstGeom prst="rect">
            <a:avLst/>
          </a:prstGeom>
          <a:noFill/>
          <a:effectLst>
            <a:reflection blurRad="6350" stA="50000" endA="300" endPos="55500" dist="50800" dir="5400000" sy="-100000" algn="bl" rotWithShape="0"/>
            <a:softEdge rad="317500"/>
          </a:effectLst>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6490487" y="6249159"/>
            <a:ext cx="2438400" cy="369332"/>
          </a:xfrm>
          <a:prstGeom prst="rect">
            <a:avLst/>
          </a:prstGeom>
          <a:noFill/>
        </p:spPr>
        <p:txBody>
          <a:bodyPr wrap="square" rtlCol="0">
            <a:spAutoFit/>
          </a:bodyPr>
          <a:lstStyle/>
          <a:p>
            <a:r>
              <a:rPr lang="fr-FR" dirty="0"/>
              <a:t>ATRIUM-130278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fr-FR" dirty="0" err="1"/>
              <a:t>Guidage</a:t>
            </a:r>
            <a:r>
              <a:rPr lang="en-US" altLang="fr-FR" dirty="0"/>
              <a:t>, slip-ring et </a:t>
            </a:r>
            <a:r>
              <a:rPr lang="en-US" altLang="fr-FR" dirty="0" err="1" smtClean="0"/>
              <a:t>moteur</a:t>
            </a:r>
            <a:r>
              <a:rPr lang="en-US" altLang="fr-FR" dirty="0" smtClean="0"/>
              <a:t>/</a:t>
            </a:r>
            <a:r>
              <a:rPr lang="en-US" altLang="fr-FR" dirty="0" err="1" smtClean="0"/>
              <a:t>freins</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A0CBAB18-A822-4251-9BC2-968010D6DE61}" type="slidenum">
              <a:rPr lang="fr-FR" smtClean="0"/>
              <a:pPr>
                <a:defRPr/>
              </a:pPr>
              <a:t>10</a:t>
            </a:fld>
            <a:endParaRPr lang="fr-FR"/>
          </a:p>
        </p:txBody>
      </p:sp>
      <p:pic>
        <p:nvPicPr>
          <p:cNvPr id="48130" name="Picture 2" descr="C:\Users\laporte\Desktop\IMG_3672.JPG"/>
          <p:cNvPicPr>
            <a:picLocks noChangeAspect="1" noChangeArrowheads="1"/>
          </p:cNvPicPr>
          <p:nvPr/>
        </p:nvPicPr>
        <p:blipFill rotWithShape="1">
          <a:blip r:embed="rId2">
            <a:extLst>
              <a:ext uri="{28A0092B-C50C-407E-A947-70E740481C1C}">
                <a14:useLocalDpi xmlns:a14="http://schemas.microsoft.com/office/drawing/2010/main" val="0"/>
              </a:ext>
            </a:extLst>
          </a:blip>
          <a:srcRect l="2484" t="17299" r="47361" b="12698"/>
          <a:stretch/>
        </p:blipFill>
        <p:spPr bwMode="auto">
          <a:xfrm>
            <a:off x="228600" y="1623828"/>
            <a:ext cx="3785355" cy="3962400"/>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descr="C:\Users\laporte\Pictures\boulot\LSST\2016_09_LPNHE_LSST\IMG_3705.JPG"/>
          <p:cNvPicPr>
            <a:picLocks noChangeAspect="1" noChangeArrowheads="1"/>
          </p:cNvPicPr>
          <p:nvPr/>
        </p:nvPicPr>
        <p:blipFill rotWithShape="1">
          <a:blip r:embed="rId3">
            <a:extLst>
              <a:ext uri="{28A0092B-C50C-407E-A947-70E740481C1C}">
                <a14:useLocalDpi xmlns:a14="http://schemas.microsoft.com/office/drawing/2010/main" val="0"/>
              </a:ext>
            </a:extLst>
          </a:blip>
          <a:srcRect l="56750" t="36125" b="11499"/>
          <a:stretch/>
        </p:blipFill>
        <p:spPr bwMode="auto">
          <a:xfrm>
            <a:off x="4267200" y="1623828"/>
            <a:ext cx="4582564" cy="416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546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p:cNvSpPr>
            <a:spLocks noGrp="1"/>
          </p:cNvSpPr>
          <p:nvPr>
            <p:ph type="ctrTitle"/>
          </p:nvPr>
        </p:nvSpPr>
        <p:spPr>
          <a:xfrm>
            <a:off x="0" y="19051"/>
            <a:ext cx="7239000" cy="1200150"/>
          </a:xfrm>
        </p:spPr>
        <p:txBody>
          <a:bodyPr/>
          <a:lstStyle/>
          <a:p>
            <a:pPr algn="ctr">
              <a:defRPr/>
            </a:pPr>
            <a:r>
              <a:rPr sz="2800" dirty="0" smtClean="0"/>
              <a:t>Le carrousel </a:t>
            </a:r>
            <a:r>
              <a:rPr sz="2800" dirty="0" err="1" smtClean="0"/>
              <a:t>dans</a:t>
            </a:r>
            <a:r>
              <a:rPr sz="2800" dirty="0" smtClean="0"/>
              <a:t> le temps</a:t>
            </a:r>
            <a:endParaRPr sz="2800" dirty="0"/>
          </a:p>
        </p:txBody>
      </p:sp>
      <p:sp>
        <p:nvSpPr>
          <p:cNvPr id="25603" name="Espace réservé du contenu 46"/>
          <p:cNvSpPr>
            <a:spLocks noGrp="1"/>
          </p:cNvSpPr>
          <p:nvPr>
            <p:ph sz="quarter" idx="12"/>
          </p:nvPr>
        </p:nvSpPr>
        <p:spPr>
          <a:xfrm>
            <a:off x="0" y="1371600"/>
            <a:ext cx="9144000" cy="5181600"/>
          </a:xfrm>
        </p:spPr>
        <p:txBody>
          <a:bodyPr/>
          <a:lstStyle/>
          <a:p>
            <a:pPr algn="l"/>
            <a:r>
              <a:rPr lang="en-US" altLang="fr-FR" sz="2400" dirty="0" smtClean="0"/>
              <a:t>Fin 2006 : Discussion avec Kirk Gilmore des contributions techniques IN2P3 à la </a:t>
            </a:r>
            <a:r>
              <a:rPr lang="en-US" altLang="fr-FR" sz="2400" dirty="0" err="1" smtClean="0"/>
              <a:t>caméra</a:t>
            </a:r>
            <a:r>
              <a:rPr lang="en-US" altLang="fr-FR" sz="2400" dirty="0" smtClean="0"/>
              <a:t> LSST</a:t>
            </a:r>
          </a:p>
          <a:p>
            <a:pPr algn="l"/>
            <a:r>
              <a:rPr lang="en-US" altLang="fr-FR" sz="2400" dirty="0" smtClean="0"/>
              <a:t>01/2007 : R&amp;D carousel au LPNHE</a:t>
            </a:r>
          </a:p>
          <a:p>
            <a:pPr algn="l"/>
            <a:r>
              <a:rPr lang="en-US" altLang="fr-FR" sz="2400" dirty="0" smtClean="0"/>
              <a:t>06/2010 : </a:t>
            </a:r>
            <a:r>
              <a:rPr lang="en-US" altLang="fr-FR" sz="2400" dirty="0" err="1" smtClean="0"/>
              <a:t>Totalité</a:t>
            </a:r>
            <a:r>
              <a:rPr lang="en-US" altLang="fr-FR" sz="2400" dirty="0" smtClean="0"/>
              <a:t> du </a:t>
            </a:r>
            <a:r>
              <a:rPr lang="en-US" altLang="fr-FR" sz="2400" dirty="0" err="1" smtClean="0"/>
              <a:t>changeur</a:t>
            </a:r>
            <a:r>
              <a:rPr lang="en-US" altLang="fr-FR" sz="2400" dirty="0" smtClean="0"/>
              <a:t> de </a:t>
            </a:r>
            <a:r>
              <a:rPr lang="en-US" altLang="fr-FR" sz="2400" dirty="0" err="1" smtClean="0"/>
              <a:t>filtre</a:t>
            </a:r>
            <a:r>
              <a:rPr lang="en-US" altLang="fr-FR" sz="2400" dirty="0" smtClean="0"/>
              <a:t> à l’IN2P3</a:t>
            </a:r>
          </a:p>
          <a:p>
            <a:pPr algn="l"/>
            <a:r>
              <a:rPr lang="en-US" altLang="fr-FR" sz="2400" dirty="0" smtClean="0"/>
              <a:t>12/2012 : Installation du single filter test au CPPM</a:t>
            </a:r>
          </a:p>
          <a:p>
            <a:pPr algn="l"/>
            <a:r>
              <a:rPr lang="en-US" altLang="fr-FR" sz="2400" dirty="0" smtClean="0"/>
              <a:t>02/2015 : </a:t>
            </a:r>
            <a:r>
              <a:rPr lang="en-US" altLang="fr-FR" sz="2400" dirty="0" err="1" smtClean="0"/>
              <a:t>Commandes</a:t>
            </a:r>
            <a:r>
              <a:rPr lang="en-US" altLang="fr-FR" sz="2400" dirty="0" smtClean="0"/>
              <a:t> des 2 rings</a:t>
            </a:r>
          </a:p>
          <a:p>
            <a:pPr algn="l"/>
            <a:r>
              <a:rPr lang="en-US" altLang="fr-FR" sz="2400" dirty="0" smtClean="0"/>
              <a:t>04/2015 : </a:t>
            </a:r>
            <a:r>
              <a:rPr lang="en-US" altLang="fr-FR" sz="2400" dirty="0"/>
              <a:t>Revue validation design </a:t>
            </a:r>
            <a:r>
              <a:rPr lang="en-US" altLang="fr-FR" sz="2400" dirty="0" smtClean="0">
                <a:solidFill>
                  <a:srgbClr val="FF0000"/>
                </a:solidFill>
                <a:sym typeface="Wingdings" panose="05000000000000000000" pitchFamily="2" charset="2"/>
              </a:rPr>
              <a:t> des points à </a:t>
            </a:r>
            <a:r>
              <a:rPr lang="en-US" altLang="fr-FR" sz="2400" dirty="0" err="1">
                <a:solidFill>
                  <a:srgbClr val="FF0000"/>
                </a:solidFill>
                <a:sym typeface="Wingdings" panose="05000000000000000000" pitchFamily="2" charset="2"/>
              </a:rPr>
              <a:t>é</a:t>
            </a:r>
            <a:r>
              <a:rPr lang="en-US" altLang="fr-FR" sz="2400" dirty="0" err="1" smtClean="0">
                <a:solidFill>
                  <a:srgbClr val="FF0000"/>
                </a:solidFill>
                <a:sym typeface="Wingdings" panose="05000000000000000000" pitchFamily="2" charset="2"/>
              </a:rPr>
              <a:t>claircir</a:t>
            </a:r>
            <a:endParaRPr lang="en-US" altLang="fr-FR" sz="2400" dirty="0" smtClean="0">
              <a:solidFill>
                <a:srgbClr val="FF0000"/>
              </a:solidFill>
            </a:endParaRPr>
          </a:p>
          <a:p>
            <a:pPr algn="l"/>
            <a:r>
              <a:rPr lang="en-US" altLang="fr-FR" sz="2400" dirty="0" smtClean="0"/>
              <a:t>10/2015 : Delta Revue validation design </a:t>
            </a:r>
          </a:p>
          <a:p>
            <a:pPr algn="l"/>
            <a:r>
              <a:rPr lang="en-US" altLang="fr-FR" sz="2400" dirty="0" smtClean="0"/>
              <a:t>05/2016 : </a:t>
            </a:r>
            <a:r>
              <a:rPr lang="en-US" altLang="fr-FR" sz="2400" dirty="0" err="1" smtClean="0"/>
              <a:t>Arrivée</a:t>
            </a:r>
            <a:r>
              <a:rPr lang="en-US" altLang="fr-FR" sz="2400" dirty="0" smtClean="0"/>
              <a:t> au LPNHE du dummy </a:t>
            </a:r>
            <a:r>
              <a:rPr lang="en-US" altLang="fr-FR" sz="2400" dirty="0" err="1" smtClean="0"/>
              <a:t>backflange</a:t>
            </a:r>
            <a:endParaRPr lang="en-US" altLang="fr-FR" sz="2400" dirty="0" smtClean="0"/>
          </a:p>
          <a:p>
            <a:pPr algn="l"/>
            <a:r>
              <a:rPr lang="en-US" altLang="fr-FR" sz="2400" dirty="0" smtClean="0"/>
              <a:t>08/2016 : le carrousel commence à </a:t>
            </a:r>
            <a:r>
              <a:rPr lang="en-US" altLang="fr-FR" sz="2400" dirty="0" err="1" smtClean="0"/>
              <a:t>tourner</a:t>
            </a:r>
            <a:endParaRPr lang="en-US" altLang="fr-FR" sz="2400" dirty="0" smtClean="0"/>
          </a:p>
          <a:p>
            <a:pPr algn="l"/>
            <a:r>
              <a:rPr lang="en-US" altLang="fr-FR" sz="2400" dirty="0" smtClean="0"/>
              <a:t>09/2016 : Revue validation </a:t>
            </a:r>
            <a:r>
              <a:rPr lang="en-US" altLang="fr-FR" sz="2400" dirty="0" err="1" smtClean="0"/>
              <a:t>calculs</a:t>
            </a:r>
            <a:endParaRPr lang="en-US" altLang="fr-FR" sz="2400" dirty="0"/>
          </a:p>
        </p:txBody>
      </p:sp>
      <p:sp>
        <p:nvSpPr>
          <p:cNvPr id="49" name="Espace réservé du numéro de diapositive 48"/>
          <p:cNvSpPr>
            <a:spLocks noGrp="1"/>
          </p:cNvSpPr>
          <p:nvPr>
            <p:ph type="sldNum" sz="quarter" idx="13"/>
          </p:nvPr>
        </p:nvSpPr>
        <p:spPr/>
        <p:txBody>
          <a:bodyPr/>
          <a:lstStyle/>
          <a:p>
            <a:pPr>
              <a:defRPr/>
            </a:pPr>
            <a:fld id="{F12C2D01-F033-48DF-BA45-D818980EC158}" type="slidenum">
              <a:rPr lang="en-US" smtClean="0"/>
              <a:pPr>
                <a:defRPr/>
              </a:pPr>
              <a:t>11</a:t>
            </a:fld>
            <a:endParaRPr lang="en-US"/>
          </a:p>
        </p:txBody>
      </p:sp>
    </p:spTree>
    <p:extLst>
      <p:ext uri="{BB962C8B-B14F-4D97-AF65-F5344CB8AC3E}">
        <p14:creationId xmlns:p14="http://schemas.microsoft.com/office/powerpoint/2010/main" val="943925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050" y="19050"/>
            <a:ext cx="7219950" cy="1123950"/>
          </a:xfrm>
        </p:spPr>
        <p:txBody>
          <a:bodyPr/>
          <a:lstStyle/>
          <a:p>
            <a:pPr algn="ctr"/>
            <a:r>
              <a:rPr lang="fr-FR" dirty="0" smtClean="0"/>
              <a:t>Validation de la conception : FEA</a:t>
            </a:r>
            <a:endParaRPr lang="fr-FR" dirty="0"/>
          </a:p>
        </p:txBody>
      </p:sp>
      <p:sp>
        <p:nvSpPr>
          <p:cNvPr id="3" name="Espace réservé du contenu 2"/>
          <p:cNvSpPr>
            <a:spLocks noGrp="1"/>
          </p:cNvSpPr>
          <p:nvPr>
            <p:ph sz="quarter" idx="12"/>
          </p:nvPr>
        </p:nvSpPr>
        <p:spPr>
          <a:xfrm>
            <a:off x="0" y="1828800"/>
            <a:ext cx="9144000" cy="3600000"/>
          </a:xfrm>
        </p:spPr>
        <p:txBody>
          <a:bodyPr/>
          <a:lstStyle/>
          <a:p>
            <a:pPr algn="l"/>
            <a:r>
              <a:rPr lang="fr-FR" sz="2000" dirty="0" smtClean="0"/>
              <a:t>Pour valider certaines conceptions, nous avons besoin de faire des calculs. </a:t>
            </a:r>
          </a:p>
          <a:p>
            <a:pPr algn="l"/>
            <a:endParaRPr lang="fr-FR" sz="2000" dirty="0"/>
          </a:p>
          <a:p>
            <a:pPr algn="l"/>
            <a:r>
              <a:rPr lang="fr-FR" sz="2000" dirty="0" smtClean="0"/>
              <a:t>Jusqu’à fin septembre 2015, les calculs étaient réalisés au laboratoire,</a:t>
            </a:r>
          </a:p>
          <a:p>
            <a:pPr algn="l"/>
            <a:endParaRPr lang="fr-FR" sz="2000" dirty="0"/>
          </a:p>
          <a:p>
            <a:pPr algn="l"/>
            <a:r>
              <a:rPr lang="fr-FR" sz="2000" dirty="0" smtClean="0"/>
              <a:t>01/2016 : négociation avec l’équipe de SLAC pour faire les calculs du carrousel </a:t>
            </a:r>
          </a:p>
          <a:p>
            <a:pPr algn="l"/>
            <a:endParaRPr lang="fr-FR" sz="2000" dirty="0"/>
          </a:p>
          <a:p>
            <a:pPr algn="l"/>
            <a:r>
              <a:rPr lang="fr-FR" sz="2000" dirty="0" smtClean="0"/>
              <a:t>09/2016 : Présentation des calculs et clôture des réserves sur la conception (RFA)</a:t>
            </a:r>
          </a:p>
          <a:p>
            <a:pPr algn="l"/>
            <a:endParaRPr lang="fr-FR" sz="2000" dirty="0" smtClean="0"/>
          </a:p>
          <a:p>
            <a:pPr algn="l"/>
            <a:endParaRPr lang="fr-FR" sz="2000" dirty="0"/>
          </a:p>
        </p:txBody>
      </p:sp>
      <p:sp>
        <p:nvSpPr>
          <p:cNvPr id="4" name="Espace réservé du numéro de diapositive 3"/>
          <p:cNvSpPr>
            <a:spLocks noGrp="1"/>
          </p:cNvSpPr>
          <p:nvPr>
            <p:ph type="sldNum" sz="quarter" idx="13"/>
          </p:nvPr>
        </p:nvSpPr>
        <p:spPr/>
        <p:txBody>
          <a:bodyPr/>
          <a:lstStyle/>
          <a:p>
            <a:pPr>
              <a:defRPr/>
            </a:pPr>
            <a:fld id="{6E2708E7-6E54-4E52-94DD-D9CF0D2ADDF6}" type="slidenum">
              <a:rPr lang="en-US" smtClean="0"/>
              <a:pPr>
                <a:defRPr/>
              </a:pPr>
              <a:t>12</a:t>
            </a:fld>
            <a:endParaRPr lang="en-US"/>
          </a:p>
        </p:txBody>
      </p:sp>
    </p:spTree>
    <p:extLst>
      <p:ext uri="{BB962C8B-B14F-4D97-AF65-F5344CB8AC3E}">
        <p14:creationId xmlns:p14="http://schemas.microsoft.com/office/powerpoint/2010/main" val="41819621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2">
              <a:defRPr/>
            </a:pPr>
            <a:r>
              <a:rPr lang="en-US" dirty="0" smtClean="0"/>
              <a:t>Carousel – Structure Analysis: Natural modes</a:t>
            </a:r>
          </a:p>
        </p:txBody>
      </p:sp>
      <p:sp>
        <p:nvSpPr>
          <p:cNvPr id="62467" name="Espace réservé du contenu 2"/>
          <p:cNvSpPr>
            <a:spLocks noGrp="1"/>
          </p:cNvSpPr>
          <p:nvPr>
            <p:ph idx="1"/>
          </p:nvPr>
        </p:nvSpPr>
        <p:spPr/>
        <p:txBody>
          <a:bodyPr/>
          <a:lstStyle/>
          <a:p>
            <a:r>
              <a:rPr lang="en-US" altLang="fr-FR" smtClean="0"/>
              <a:t>Natural frequencies</a:t>
            </a:r>
          </a:p>
          <a:p>
            <a:pPr lvl="1"/>
            <a:r>
              <a:rPr lang="en-US" altLang="fr-FR" smtClean="0"/>
              <a:t>Filters (simplified)</a:t>
            </a:r>
          </a:p>
          <a:p>
            <a:pPr lvl="2"/>
            <a:r>
              <a:rPr lang="en-US" altLang="fr-FR" smtClean="0"/>
              <a:t>Around 25 Hz</a:t>
            </a:r>
          </a:p>
          <a:p>
            <a:pPr lvl="1"/>
            <a:endParaRPr lang="en-US" altLang="fr-FR" smtClean="0"/>
          </a:p>
          <a:p>
            <a:pPr lvl="1"/>
            <a:r>
              <a:rPr lang="en-US" altLang="fr-FR" smtClean="0"/>
              <a:t>Structure</a:t>
            </a:r>
          </a:p>
          <a:p>
            <a:pPr lvl="2"/>
            <a:r>
              <a:rPr lang="en-US" altLang="fr-FR" smtClean="0"/>
              <a:t>Higher than 44 Hz</a:t>
            </a:r>
          </a:p>
          <a:p>
            <a:pPr lvl="1"/>
            <a:endParaRPr lang="en-US" altLang="fr-FR" smtClean="0"/>
          </a:p>
          <a:p>
            <a:pPr lvl="1"/>
            <a:r>
              <a:rPr lang="en-US" altLang="fr-FR" smtClean="0"/>
              <a:t>Ring gear</a:t>
            </a:r>
          </a:p>
          <a:p>
            <a:pPr lvl="2"/>
            <a:r>
              <a:rPr lang="en-US" altLang="fr-FR" smtClean="0"/>
              <a:t>Around 45 Hz</a:t>
            </a:r>
          </a:p>
        </p:txBody>
      </p:sp>
      <p:sp>
        <p:nvSpPr>
          <p:cNvPr id="4" name="Espace réservé du numéro de diapositive 3"/>
          <p:cNvSpPr>
            <a:spLocks noGrp="1"/>
          </p:cNvSpPr>
          <p:nvPr>
            <p:ph type="sldNum" sz="quarter" idx="10"/>
          </p:nvPr>
        </p:nvSpPr>
        <p:spPr/>
        <p:txBody>
          <a:bodyPr/>
          <a:lstStyle/>
          <a:p>
            <a:pPr>
              <a:defRPr/>
            </a:pPr>
            <a:fld id="{4DF0210B-7340-4D22-ACB1-F26014DB146F}" type="slidenum">
              <a:rPr lang="fr-FR" smtClean="0"/>
              <a:pPr>
                <a:defRPr/>
              </a:pPr>
              <a:t>13</a:t>
            </a:fld>
            <a:endParaRPr lang="fr-FR"/>
          </a:p>
        </p:txBody>
      </p:sp>
      <p:pic>
        <p:nvPicPr>
          <p:cNvPr id="62470" name="Picture 2"/>
          <p:cNvPicPr>
            <a:picLocks noChangeAspect="1" noChangeArrowheads="1"/>
          </p:cNvPicPr>
          <p:nvPr/>
        </p:nvPicPr>
        <p:blipFill>
          <a:blip r:embed="rId3">
            <a:extLst>
              <a:ext uri="{28A0092B-C50C-407E-A947-70E740481C1C}">
                <a14:useLocalDpi xmlns:a14="http://schemas.microsoft.com/office/drawing/2010/main" val="0"/>
              </a:ext>
            </a:extLst>
          </a:blip>
          <a:srcRect r="14816" b="17448"/>
          <a:stretch>
            <a:fillRect/>
          </a:stretch>
        </p:blipFill>
        <p:spPr bwMode="auto">
          <a:xfrm>
            <a:off x="4114800" y="685800"/>
            <a:ext cx="44196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3"/>
          <p:cNvPicPr>
            <a:picLocks noChangeAspect="1" noChangeArrowheads="1"/>
          </p:cNvPicPr>
          <p:nvPr/>
        </p:nvPicPr>
        <p:blipFill>
          <a:blip r:embed="rId4">
            <a:extLst>
              <a:ext uri="{28A0092B-C50C-407E-A947-70E740481C1C}">
                <a14:useLocalDpi xmlns:a14="http://schemas.microsoft.com/office/drawing/2010/main" val="0"/>
              </a:ext>
            </a:extLst>
          </a:blip>
          <a:srcRect r="15750" b="11411"/>
          <a:stretch>
            <a:fillRect/>
          </a:stretch>
        </p:blipFill>
        <p:spPr bwMode="auto">
          <a:xfrm>
            <a:off x="4114800" y="3557588"/>
            <a:ext cx="4419600"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au 11"/>
          <p:cNvGraphicFramePr>
            <a:graphicFrameLocks noGrp="1"/>
          </p:cNvGraphicFramePr>
          <p:nvPr/>
        </p:nvGraphicFramePr>
        <p:xfrm>
          <a:off x="466725" y="3810000"/>
          <a:ext cx="2057401" cy="2422679"/>
        </p:xfrm>
        <a:graphic>
          <a:graphicData uri="http://schemas.openxmlformats.org/drawingml/2006/table">
            <a:tbl>
              <a:tblPr firstRow="1" bandRow="1">
                <a:tableStyleId>{21E4AEA4-8DFA-4A89-87EB-49C32662AFE0}</a:tableStyleId>
              </a:tblPr>
              <a:tblGrid>
                <a:gridCol w="438692"/>
                <a:gridCol w="746651"/>
                <a:gridCol w="872058"/>
              </a:tblGrid>
              <a:tr h="358763">
                <a:tc>
                  <a:txBody>
                    <a:bodyPr/>
                    <a:lstStyle/>
                    <a:p>
                      <a:pPr algn="ctr"/>
                      <a:r>
                        <a:rPr lang="en-US" sz="1000" noProof="0" dirty="0" smtClean="0"/>
                        <a:t>Mode</a:t>
                      </a:r>
                      <a:endParaRPr lang="en-US" sz="1000" noProof="0" dirty="0"/>
                    </a:p>
                  </a:txBody>
                  <a:tcPr marL="35998" marR="35998" marT="35993" marB="17996" anchor="ctr"/>
                </a:tc>
                <a:tc>
                  <a:txBody>
                    <a:bodyPr/>
                    <a:lstStyle/>
                    <a:p>
                      <a:pPr algn="ctr"/>
                      <a:r>
                        <a:rPr lang="en-US" sz="1000" noProof="0" dirty="0" smtClean="0"/>
                        <a:t>Frequency</a:t>
                      </a:r>
                      <a:br>
                        <a:rPr lang="en-US" sz="1000" noProof="0" dirty="0" smtClean="0"/>
                      </a:br>
                      <a:r>
                        <a:rPr lang="en-US" sz="1000" noProof="0" dirty="0" smtClean="0"/>
                        <a:t>[Hz]</a:t>
                      </a:r>
                      <a:endParaRPr lang="en-US" sz="1000" noProof="0" dirty="0"/>
                    </a:p>
                  </a:txBody>
                  <a:tcPr marL="35998" marR="35998" marT="35993" marB="17996" anchor="ctr"/>
                </a:tc>
                <a:tc>
                  <a:txBody>
                    <a:bodyPr/>
                    <a:lstStyle/>
                    <a:p>
                      <a:endParaRPr lang="en-US" sz="1000" noProof="0" dirty="0"/>
                    </a:p>
                  </a:txBody>
                  <a:tcPr marL="35998" marR="35998" marT="35993" marB="17996" anchor="ctr"/>
                </a:tc>
              </a:tr>
              <a:tr h="206376">
                <a:tc>
                  <a:txBody>
                    <a:bodyPr/>
                    <a:lstStyle/>
                    <a:p>
                      <a:pPr algn="ctr"/>
                      <a:r>
                        <a:rPr lang="en-US" sz="1000" noProof="0" dirty="0" smtClean="0"/>
                        <a:t>1</a:t>
                      </a:r>
                      <a:endParaRPr lang="en-US" sz="1000" noProof="0" dirty="0"/>
                    </a:p>
                  </a:txBody>
                  <a:tcPr marL="35998" marR="35998" marT="35993" marB="17996"/>
                </a:tc>
                <a:tc>
                  <a:txBody>
                    <a:bodyPr/>
                    <a:lstStyle/>
                    <a:p>
                      <a:pPr algn="ctr"/>
                      <a:r>
                        <a:rPr lang="en-US" sz="1000" noProof="0" smtClean="0"/>
                        <a:t>24.723</a:t>
                      </a:r>
                      <a:endParaRPr lang="en-US" sz="1000" noProof="0"/>
                    </a:p>
                  </a:txBody>
                  <a:tcPr marL="35998" marR="35998" marT="35993" marB="17996"/>
                </a:tc>
                <a:tc>
                  <a:txBody>
                    <a:bodyPr/>
                    <a:lstStyle/>
                    <a:p>
                      <a:r>
                        <a:rPr lang="en-US" sz="1000" noProof="0" smtClean="0"/>
                        <a:t>Filter bending</a:t>
                      </a:r>
                      <a:endParaRPr lang="en-US" sz="1000" noProof="0"/>
                    </a:p>
                  </a:txBody>
                  <a:tcPr marL="35998" marR="35998" marT="35993" marB="17996"/>
                </a:tc>
              </a:tr>
              <a:tr h="206376">
                <a:tc>
                  <a:txBody>
                    <a:bodyPr/>
                    <a:lstStyle/>
                    <a:p>
                      <a:pPr algn="ctr"/>
                      <a:r>
                        <a:rPr lang="en-US" sz="1000" noProof="0" dirty="0" smtClean="0"/>
                        <a:t>2</a:t>
                      </a:r>
                      <a:endParaRPr lang="en-US" sz="1000" noProof="0" dirty="0"/>
                    </a:p>
                  </a:txBody>
                  <a:tcPr marL="35998" marR="35998" marT="35993" marB="17996"/>
                </a:tc>
                <a:tc>
                  <a:txBody>
                    <a:bodyPr/>
                    <a:lstStyle/>
                    <a:p>
                      <a:pPr algn="ctr"/>
                      <a:r>
                        <a:rPr lang="en-US" sz="1000" noProof="0" dirty="0" smtClean="0"/>
                        <a:t>24.848</a:t>
                      </a:r>
                      <a:endParaRPr lang="en-US" sz="1000" noProof="0" dirty="0"/>
                    </a:p>
                  </a:txBody>
                  <a:tcPr marL="35998" marR="35998" marT="35993" marB="17996"/>
                </a:tc>
                <a:tc>
                  <a:txBody>
                    <a:bodyPr/>
                    <a:lstStyle/>
                    <a:p>
                      <a:r>
                        <a:rPr lang="en-US" sz="1000" noProof="0" dirty="0" smtClean="0"/>
                        <a:t>Filter bending</a:t>
                      </a:r>
                      <a:endParaRPr lang="en-US" sz="1000" noProof="0" dirty="0"/>
                    </a:p>
                  </a:txBody>
                  <a:tcPr marL="35998" marR="35998" marT="35993" marB="17996"/>
                </a:tc>
              </a:tr>
              <a:tr h="206376">
                <a:tc>
                  <a:txBody>
                    <a:bodyPr/>
                    <a:lstStyle/>
                    <a:p>
                      <a:pPr algn="ctr"/>
                      <a:r>
                        <a:rPr lang="en-US" sz="1000" noProof="0" smtClean="0"/>
                        <a:t>3</a:t>
                      </a:r>
                      <a:endParaRPr lang="en-US" sz="1000" noProof="0"/>
                    </a:p>
                  </a:txBody>
                  <a:tcPr marL="35998" marR="35998" marT="35993" marB="17996"/>
                </a:tc>
                <a:tc>
                  <a:txBody>
                    <a:bodyPr/>
                    <a:lstStyle/>
                    <a:p>
                      <a:pPr algn="ctr"/>
                      <a:r>
                        <a:rPr lang="en-US" sz="1000" noProof="0" smtClean="0"/>
                        <a:t>29.634</a:t>
                      </a:r>
                      <a:endParaRPr lang="en-US" sz="1000" noProof="0"/>
                    </a:p>
                  </a:txBody>
                  <a:tcPr marL="35998" marR="35998" marT="35993" marB="179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noProof="0" smtClean="0"/>
                        <a:t>Filter bending</a:t>
                      </a:r>
                    </a:p>
                  </a:txBody>
                  <a:tcPr marL="35998" marR="35998" marT="35993" marB="17996"/>
                </a:tc>
              </a:tr>
              <a:tr h="206376">
                <a:tc>
                  <a:txBody>
                    <a:bodyPr/>
                    <a:lstStyle/>
                    <a:p>
                      <a:pPr algn="ctr"/>
                      <a:r>
                        <a:rPr lang="en-US" sz="1000" noProof="0" smtClean="0"/>
                        <a:t>4</a:t>
                      </a:r>
                      <a:endParaRPr lang="en-US" sz="1000" noProof="0"/>
                    </a:p>
                  </a:txBody>
                  <a:tcPr marL="35998" marR="35998" marT="35993" marB="17996"/>
                </a:tc>
                <a:tc>
                  <a:txBody>
                    <a:bodyPr/>
                    <a:lstStyle/>
                    <a:p>
                      <a:pPr algn="ctr"/>
                      <a:r>
                        <a:rPr lang="en-US" sz="1000" noProof="0" smtClean="0"/>
                        <a:t>29.731</a:t>
                      </a:r>
                      <a:endParaRPr lang="en-US" sz="1000" noProof="0"/>
                    </a:p>
                  </a:txBody>
                  <a:tcPr marL="35998" marR="35998" marT="35993" marB="179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noProof="0" dirty="0" smtClean="0"/>
                        <a:t>Filter bending</a:t>
                      </a:r>
                    </a:p>
                  </a:txBody>
                  <a:tcPr marL="35998" marR="35998" marT="35993" marB="17996"/>
                </a:tc>
              </a:tr>
              <a:tr h="206376">
                <a:tc>
                  <a:txBody>
                    <a:bodyPr/>
                    <a:lstStyle/>
                    <a:p>
                      <a:pPr algn="ctr"/>
                      <a:r>
                        <a:rPr lang="en-US" sz="1000" noProof="0" smtClean="0"/>
                        <a:t>5</a:t>
                      </a:r>
                      <a:endParaRPr lang="en-US" sz="1000" noProof="0"/>
                    </a:p>
                  </a:txBody>
                  <a:tcPr marL="35998" marR="35998" marT="35993" marB="17996"/>
                </a:tc>
                <a:tc>
                  <a:txBody>
                    <a:bodyPr/>
                    <a:lstStyle/>
                    <a:p>
                      <a:pPr algn="ctr"/>
                      <a:r>
                        <a:rPr lang="en-US" sz="1000" noProof="0" smtClean="0"/>
                        <a:t>33.335</a:t>
                      </a:r>
                      <a:endParaRPr lang="en-US" sz="1000" noProof="0"/>
                    </a:p>
                  </a:txBody>
                  <a:tcPr marL="35998" marR="35998" marT="35993" marB="179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noProof="0" dirty="0" smtClean="0"/>
                        <a:t>Filter bending</a:t>
                      </a:r>
                    </a:p>
                  </a:txBody>
                  <a:tcPr marL="35998" marR="35998" marT="35993" marB="17996"/>
                </a:tc>
              </a:tr>
              <a:tr h="206376">
                <a:tc>
                  <a:txBody>
                    <a:bodyPr/>
                    <a:lstStyle/>
                    <a:p>
                      <a:pPr algn="ctr"/>
                      <a:r>
                        <a:rPr lang="en-US" sz="1000" noProof="0" smtClean="0"/>
                        <a:t>6</a:t>
                      </a:r>
                      <a:endParaRPr lang="en-US" sz="1000" noProof="0"/>
                    </a:p>
                  </a:txBody>
                  <a:tcPr marL="35998" marR="35998" marT="35993" marB="17996"/>
                </a:tc>
                <a:tc>
                  <a:txBody>
                    <a:bodyPr/>
                    <a:lstStyle/>
                    <a:p>
                      <a:pPr algn="ctr"/>
                      <a:r>
                        <a:rPr lang="en-US" sz="1000" noProof="0" smtClean="0"/>
                        <a:t>44.573</a:t>
                      </a:r>
                      <a:endParaRPr lang="en-US" sz="1000" noProof="0"/>
                    </a:p>
                  </a:txBody>
                  <a:tcPr marL="35998" marR="35998" marT="35993" marB="17996"/>
                </a:tc>
                <a:tc>
                  <a:txBody>
                    <a:bodyPr/>
                    <a:lstStyle/>
                    <a:p>
                      <a:endParaRPr lang="en-US" sz="1000" noProof="0" dirty="0"/>
                    </a:p>
                  </a:txBody>
                  <a:tcPr marL="35998" marR="35998" marT="35993" marB="17996"/>
                </a:tc>
              </a:tr>
              <a:tr h="206376">
                <a:tc>
                  <a:txBody>
                    <a:bodyPr/>
                    <a:lstStyle/>
                    <a:p>
                      <a:pPr algn="ctr"/>
                      <a:r>
                        <a:rPr lang="en-US" sz="1000" noProof="0" smtClean="0"/>
                        <a:t>7</a:t>
                      </a:r>
                      <a:endParaRPr lang="en-US" sz="1000" noProof="0"/>
                    </a:p>
                  </a:txBody>
                  <a:tcPr marL="35998" marR="35998" marT="35993" marB="17996"/>
                </a:tc>
                <a:tc>
                  <a:txBody>
                    <a:bodyPr/>
                    <a:lstStyle/>
                    <a:p>
                      <a:pPr algn="ctr"/>
                      <a:r>
                        <a:rPr lang="en-US" sz="1000" noProof="0" smtClean="0"/>
                        <a:t>49.206</a:t>
                      </a:r>
                      <a:endParaRPr lang="en-US" sz="1000" noProof="0"/>
                    </a:p>
                  </a:txBody>
                  <a:tcPr marL="35998" marR="35998" marT="35993" marB="17996"/>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endParaRPr lang="en-US" altLang="fr-FR" sz="1000" noProof="0" dirty="0" smtClean="0"/>
                    </a:p>
                  </a:txBody>
                  <a:tcPr marL="35998" marR="35998" marT="35993" marB="17996"/>
                </a:tc>
              </a:tr>
              <a:tr h="206376">
                <a:tc>
                  <a:txBody>
                    <a:bodyPr/>
                    <a:lstStyle/>
                    <a:p>
                      <a:pPr algn="ctr"/>
                      <a:r>
                        <a:rPr lang="en-US" sz="1000" noProof="0" dirty="0" smtClean="0"/>
                        <a:t>8</a:t>
                      </a:r>
                      <a:endParaRPr lang="en-US" sz="1000" noProof="0" dirty="0"/>
                    </a:p>
                  </a:txBody>
                  <a:tcPr marL="35998" marR="35998" marT="35993" marB="17996"/>
                </a:tc>
                <a:tc>
                  <a:txBody>
                    <a:bodyPr/>
                    <a:lstStyle/>
                    <a:p>
                      <a:pPr algn="ctr"/>
                      <a:r>
                        <a:rPr lang="en-US" sz="1000" noProof="0" smtClean="0"/>
                        <a:t>49.466</a:t>
                      </a:r>
                      <a:endParaRPr lang="en-US" sz="1000" noProof="0"/>
                    </a:p>
                  </a:txBody>
                  <a:tcPr marL="35998" marR="35998" marT="35993" marB="17996"/>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endParaRPr lang="en-US" altLang="fr-FR" sz="1000" noProof="0" dirty="0" smtClean="0"/>
                    </a:p>
                  </a:txBody>
                  <a:tcPr marL="35998" marR="35998" marT="35993" marB="17996"/>
                </a:tc>
              </a:tr>
              <a:tr h="206376">
                <a:tc>
                  <a:txBody>
                    <a:bodyPr/>
                    <a:lstStyle/>
                    <a:p>
                      <a:pPr algn="ctr"/>
                      <a:r>
                        <a:rPr lang="en-US" sz="1000" noProof="0" dirty="0" smtClean="0"/>
                        <a:t>9</a:t>
                      </a:r>
                      <a:endParaRPr lang="en-US" sz="1000" noProof="0" dirty="0"/>
                    </a:p>
                  </a:txBody>
                  <a:tcPr marL="35998" marR="35998" marT="35993" marB="17996"/>
                </a:tc>
                <a:tc>
                  <a:txBody>
                    <a:bodyPr/>
                    <a:lstStyle/>
                    <a:p>
                      <a:pPr algn="ctr"/>
                      <a:r>
                        <a:rPr lang="en-US" sz="1000" noProof="0" smtClean="0"/>
                        <a:t>54.697</a:t>
                      </a:r>
                      <a:endParaRPr lang="en-US" sz="1000" noProof="0"/>
                    </a:p>
                  </a:txBody>
                  <a:tcPr marL="35998" marR="35998" marT="35993" marB="17996"/>
                </a:tc>
                <a:tc>
                  <a:txBody>
                    <a:bodyPr/>
                    <a:lstStyle/>
                    <a:p>
                      <a:endParaRPr lang="en-US" sz="1000" noProof="0" dirty="0"/>
                    </a:p>
                  </a:txBody>
                  <a:tcPr marL="35998" marR="35998" marT="35993" marB="17996"/>
                </a:tc>
              </a:tr>
              <a:tr h="206376">
                <a:tc>
                  <a:txBody>
                    <a:bodyPr/>
                    <a:lstStyle/>
                    <a:p>
                      <a:pPr algn="ctr"/>
                      <a:r>
                        <a:rPr lang="en-US" sz="1000" noProof="0" smtClean="0"/>
                        <a:t>10</a:t>
                      </a:r>
                      <a:endParaRPr lang="en-US" sz="1000" noProof="0"/>
                    </a:p>
                  </a:txBody>
                  <a:tcPr marL="35998" marR="35998" marT="35993" marB="17996"/>
                </a:tc>
                <a:tc>
                  <a:txBody>
                    <a:bodyPr/>
                    <a:lstStyle/>
                    <a:p>
                      <a:pPr algn="ctr"/>
                      <a:r>
                        <a:rPr lang="en-US" sz="1000" noProof="0" smtClean="0"/>
                        <a:t>55.267</a:t>
                      </a:r>
                      <a:endParaRPr lang="en-US" sz="1000" noProof="0"/>
                    </a:p>
                  </a:txBody>
                  <a:tcPr marL="35998" marR="35998" marT="35993" marB="17996"/>
                </a:tc>
                <a:tc>
                  <a:txBody>
                    <a:bodyPr/>
                    <a:lstStyle/>
                    <a:p>
                      <a:endParaRPr lang="en-US" sz="1000" noProof="0" dirty="0"/>
                    </a:p>
                  </a:txBody>
                  <a:tcPr marL="35998" marR="35998" marT="35993" marB="17996"/>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Carousel FEA Model</a:t>
            </a:r>
            <a:endParaRPr lang="en-US" dirty="0"/>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880" y="95250"/>
            <a:ext cx="5206720" cy="3708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Espace réservé du contenu 2"/>
          <p:cNvSpPr txBox="1">
            <a:spLocks/>
          </p:cNvSpPr>
          <p:nvPr/>
        </p:nvSpPr>
        <p:spPr bwMode="auto">
          <a:xfrm>
            <a:off x="3657600" y="3924300"/>
            <a:ext cx="54864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har char="•"/>
              <a:defRPr sz="1400" b="1">
                <a:solidFill>
                  <a:schemeClr val="tx1"/>
                </a:solidFill>
                <a:latin typeface="+mn-lt"/>
                <a:ea typeface="+mn-ea"/>
                <a:cs typeface="+mn-cs"/>
              </a:defRPr>
            </a:lvl1pPr>
            <a:lvl2pPr marL="457200" indent="-222250" algn="l" rtl="0" eaLnBrk="0" fontAlgn="base" hangingPunct="0">
              <a:spcBef>
                <a:spcPct val="20000"/>
              </a:spcBef>
              <a:spcAft>
                <a:spcPct val="0"/>
              </a:spcAft>
              <a:buChar char="–"/>
              <a:defRPr sz="1400" b="1">
                <a:solidFill>
                  <a:srgbClr val="000099"/>
                </a:solidFill>
                <a:latin typeface="+mn-lt"/>
              </a:defRPr>
            </a:lvl2pPr>
            <a:lvl3pPr marL="685800" indent="-222250" algn="l" rtl="0" eaLnBrk="0" fontAlgn="base" hangingPunct="0">
              <a:spcBef>
                <a:spcPct val="20000"/>
              </a:spcBef>
              <a:spcAft>
                <a:spcPct val="0"/>
              </a:spcAft>
              <a:buChar char="•"/>
              <a:defRPr sz="1200">
                <a:solidFill>
                  <a:srgbClr val="CC0000"/>
                </a:solidFill>
                <a:latin typeface="+mn-lt"/>
              </a:defRPr>
            </a:lvl3pPr>
            <a:lvl4pPr marL="914400" indent="-225425" algn="l" rtl="0" eaLnBrk="0" fontAlgn="base" hangingPunct="0">
              <a:spcBef>
                <a:spcPct val="20000"/>
              </a:spcBef>
              <a:spcAft>
                <a:spcPct val="0"/>
              </a:spcAft>
              <a:buFont typeface="Wingdings" pitchFamily="2" charset="2"/>
              <a:buChar char="§"/>
              <a:defRPr sz="1200">
                <a:solidFill>
                  <a:schemeClr val="accent2"/>
                </a:solidFill>
                <a:latin typeface="+mn-lt"/>
              </a:defRPr>
            </a:lvl4pPr>
            <a:lvl5pPr marL="1138238" indent="-228600" algn="l" rtl="0" eaLnBrk="0" fontAlgn="base" hangingPunct="0">
              <a:spcBef>
                <a:spcPct val="20000"/>
              </a:spcBef>
              <a:spcAft>
                <a:spcPct val="0"/>
              </a:spcAft>
              <a:buFont typeface="Courier New" pitchFamily="49" charset="0"/>
              <a:buChar char="o"/>
              <a:defRPr sz="1200">
                <a:solidFill>
                  <a:schemeClr val="tx1"/>
                </a:solidFill>
                <a:latin typeface="+mn-lt"/>
              </a:defRPr>
            </a:lvl5pPr>
            <a:lvl6pPr marL="2514600" indent="-228600" algn="l" rtl="0" fontAlgn="base">
              <a:spcBef>
                <a:spcPct val="20000"/>
              </a:spcBef>
              <a:spcAft>
                <a:spcPct val="0"/>
              </a:spcAft>
              <a:buChar char="»"/>
              <a:defRPr sz="1200">
                <a:solidFill>
                  <a:schemeClr val="tx1"/>
                </a:solidFill>
                <a:latin typeface="+mn-lt"/>
              </a:defRPr>
            </a:lvl6pPr>
            <a:lvl7pPr marL="2971800" indent="-228600" algn="l" rtl="0" fontAlgn="base">
              <a:spcBef>
                <a:spcPct val="20000"/>
              </a:spcBef>
              <a:spcAft>
                <a:spcPct val="0"/>
              </a:spcAft>
              <a:buChar char="»"/>
              <a:defRPr sz="1200">
                <a:solidFill>
                  <a:schemeClr val="tx1"/>
                </a:solidFill>
                <a:latin typeface="+mn-lt"/>
              </a:defRPr>
            </a:lvl7pPr>
            <a:lvl8pPr marL="3429000" indent="-228600" algn="l" rtl="0" fontAlgn="base">
              <a:spcBef>
                <a:spcPct val="20000"/>
              </a:spcBef>
              <a:spcAft>
                <a:spcPct val="0"/>
              </a:spcAft>
              <a:buChar char="»"/>
              <a:defRPr sz="1200">
                <a:solidFill>
                  <a:schemeClr val="tx1"/>
                </a:solidFill>
                <a:latin typeface="+mn-lt"/>
              </a:defRPr>
            </a:lvl8pPr>
            <a:lvl9pPr marL="3886200" indent="-228600" algn="l" rtl="0" fontAlgn="base">
              <a:spcBef>
                <a:spcPct val="20000"/>
              </a:spcBef>
              <a:spcAft>
                <a:spcPct val="0"/>
              </a:spcAft>
              <a:buChar char="»"/>
              <a:defRPr sz="1200">
                <a:solidFill>
                  <a:schemeClr val="tx1"/>
                </a:solidFill>
                <a:latin typeface="+mn-lt"/>
              </a:defRPr>
            </a:lvl9pPr>
          </a:lstStyle>
          <a:p>
            <a:r>
              <a:rPr lang="en-US" kern="0" dirty="0" smtClean="0"/>
              <a:t>Full Carousel assembly modeled including THK Rail and carriages, bearing </a:t>
            </a:r>
            <a:r>
              <a:rPr lang="en-US" kern="0" dirty="0" err="1" smtClean="0"/>
              <a:t>stiffnesses</a:t>
            </a:r>
            <a:r>
              <a:rPr lang="en-US" kern="0" dirty="0" smtClean="0"/>
              <a:t>, tubes, welds, fasteners, pins</a:t>
            </a:r>
          </a:p>
          <a:p>
            <a:r>
              <a:rPr lang="en-US" kern="0" dirty="0" smtClean="0"/>
              <a:t>Every bolted and welded joint is modeled with a rigid element connecting coincident nodes.</a:t>
            </a:r>
          </a:p>
          <a:p>
            <a:r>
              <a:rPr lang="en-US" kern="0" dirty="0"/>
              <a:t>Since the full camera model is used, all of the interface loads into the Carousel are realistic, with realistic interfaces, </a:t>
            </a:r>
            <a:r>
              <a:rPr lang="en-US" kern="0" dirty="0" err="1"/>
              <a:t>stiffnesses</a:t>
            </a:r>
            <a:r>
              <a:rPr lang="en-US" kern="0" dirty="0"/>
              <a:t> and </a:t>
            </a:r>
            <a:r>
              <a:rPr lang="en-US" kern="0" dirty="0" smtClean="0"/>
              <a:t>masses</a:t>
            </a:r>
          </a:p>
          <a:p>
            <a:r>
              <a:rPr lang="en-US" kern="0" dirty="0"/>
              <a:t>Carousel FEA model incorporates all of the latest design features, including the 3mm filter offset</a:t>
            </a:r>
          </a:p>
          <a:p>
            <a:r>
              <a:rPr lang="en-US" kern="0" dirty="0"/>
              <a:t>Total Carousel model represents approximately 125K DOF (~15% of Integrated model</a:t>
            </a:r>
            <a:r>
              <a:rPr lang="en-US" kern="0" dirty="0" smtClean="0"/>
              <a:t>)</a:t>
            </a:r>
            <a:endParaRPr lang="en-US" kern="0" dirty="0"/>
          </a:p>
        </p:txBody>
      </p:sp>
      <p:pic>
        <p:nvPicPr>
          <p:cNvPr id="14338"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748"/>
          <a:stretch/>
        </p:blipFill>
        <p:spPr bwMode="auto">
          <a:xfrm>
            <a:off x="285750" y="3181350"/>
            <a:ext cx="3352800" cy="3346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TextBox 5"/>
          <p:cNvSpPr txBox="1"/>
          <p:nvPr/>
        </p:nvSpPr>
        <p:spPr>
          <a:xfrm>
            <a:off x="6553200" y="2940565"/>
            <a:ext cx="2590800" cy="369332"/>
          </a:xfrm>
          <a:prstGeom prst="rect">
            <a:avLst/>
          </a:prstGeom>
          <a:noFill/>
        </p:spPr>
        <p:txBody>
          <a:bodyPr wrap="square" rtlCol="0">
            <a:spAutoFit/>
          </a:bodyPr>
          <a:lstStyle/>
          <a:p>
            <a:r>
              <a:rPr lang="en-US" dirty="0" smtClean="0"/>
              <a:t>Camera Body Housing</a:t>
            </a:r>
            <a:endParaRPr lang="en-US" dirty="0"/>
          </a:p>
        </p:txBody>
      </p:sp>
      <p:sp>
        <p:nvSpPr>
          <p:cNvPr id="14" name="TextBox 7"/>
          <p:cNvSpPr txBox="1"/>
          <p:nvPr/>
        </p:nvSpPr>
        <p:spPr>
          <a:xfrm>
            <a:off x="6400800" y="3434973"/>
            <a:ext cx="2514601" cy="369332"/>
          </a:xfrm>
          <a:prstGeom prst="rect">
            <a:avLst/>
          </a:prstGeom>
          <a:noFill/>
        </p:spPr>
        <p:txBody>
          <a:bodyPr wrap="square" rtlCol="0">
            <a:spAutoFit/>
          </a:bodyPr>
          <a:lstStyle/>
          <a:p>
            <a:r>
              <a:rPr lang="en-US" dirty="0" smtClean="0"/>
              <a:t>Camera Body Shroud</a:t>
            </a:r>
            <a:endParaRPr lang="en-US" dirty="0"/>
          </a:p>
        </p:txBody>
      </p:sp>
      <p:sp>
        <p:nvSpPr>
          <p:cNvPr id="15" name="TextBox 8"/>
          <p:cNvSpPr txBox="1"/>
          <p:nvPr/>
        </p:nvSpPr>
        <p:spPr>
          <a:xfrm>
            <a:off x="1295400" y="2266067"/>
            <a:ext cx="1447800" cy="369332"/>
          </a:xfrm>
          <a:prstGeom prst="rect">
            <a:avLst/>
          </a:prstGeom>
          <a:noFill/>
        </p:spPr>
        <p:txBody>
          <a:bodyPr wrap="square" rtlCol="0">
            <a:spAutoFit/>
          </a:bodyPr>
          <a:lstStyle/>
          <a:p>
            <a:pPr algn="r"/>
            <a:r>
              <a:rPr lang="en-US" dirty="0" smtClean="0"/>
              <a:t>L1-L2 </a:t>
            </a:r>
            <a:r>
              <a:rPr lang="en-US" dirty="0" err="1" smtClean="0"/>
              <a:t>Assy</a:t>
            </a:r>
            <a:endParaRPr lang="en-US" dirty="0"/>
          </a:p>
        </p:txBody>
      </p:sp>
      <p:sp>
        <p:nvSpPr>
          <p:cNvPr id="16" name="TextBox 9"/>
          <p:cNvSpPr txBox="1"/>
          <p:nvPr/>
        </p:nvSpPr>
        <p:spPr>
          <a:xfrm>
            <a:off x="8001000" y="1743484"/>
            <a:ext cx="1047750" cy="646331"/>
          </a:xfrm>
          <a:prstGeom prst="rect">
            <a:avLst/>
          </a:prstGeom>
          <a:noFill/>
        </p:spPr>
        <p:txBody>
          <a:bodyPr wrap="square" rtlCol="0">
            <a:spAutoFit/>
          </a:bodyPr>
          <a:lstStyle/>
          <a:p>
            <a:r>
              <a:rPr lang="en-US" dirty="0" smtClean="0"/>
              <a:t>Utility Trunk</a:t>
            </a:r>
            <a:endParaRPr lang="en-US" dirty="0"/>
          </a:p>
        </p:txBody>
      </p:sp>
      <p:cxnSp>
        <p:nvCxnSpPr>
          <p:cNvPr id="19" name="Straight Arrow Connector 12"/>
          <p:cNvCxnSpPr>
            <a:stCxn id="16" idx="1"/>
          </p:cNvCxnSpPr>
          <p:nvPr/>
        </p:nvCxnSpPr>
        <p:spPr>
          <a:xfrm flipH="1" flipV="1">
            <a:off x="7772400" y="1756890"/>
            <a:ext cx="228600" cy="30976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4"/>
          <p:cNvCxnSpPr/>
          <p:nvPr/>
        </p:nvCxnSpPr>
        <p:spPr>
          <a:xfrm flipH="1" flipV="1">
            <a:off x="6400800" y="2895601"/>
            <a:ext cx="152400" cy="22963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16"/>
          <p:cNvCxnSpPr>
            <a:stCxn id="14" idx="1"/>
          </p:cNvCxnSpPr>
          <p:nvPr/>
        </p:nvCxnSpPr>
        <p:spPr>
          <a:xfrm flipH="1" flipV="1">
            <a:off x="5791200" y="3181350"/>
            <a:ext cx="609600" cy="438289"/>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19"/>
          <p:cNvCxnSpPr>
            <a:stCxn id="15" idx="3"/>
          </p:cNvCxnSpPr>
          <p:nvPr/>
        </p:nvCxnSpPr>
        <p:spPr>
          <a:xfrm>
            <a:off x="2743200" y="2450733"/>
            <a:ext cx="895350" cy="7995"/>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3" name="TextBox 24"/>
          <p:cNvSpPr txBox="1"/>
          <p:nvPr/>
        </p:nvSpPr>
        <p:spPr>
          <a:xfrm>
            <a:off x="7543800" y="2450733"/>
            <a:ext cx="1608826" cy="369332"/>
          </a:xfrm>
          <a:prstGeom prst="rect">
            <a:avLst/>
          </a:prstGeom>
          <a:noFill/>
        </p:spPr>
        <p:txBody>
          <a:bodyPr wrap="square" rtlCol="0">
            <a:spAutoFit/>
          </a:bodyPr>
          <a:lstStyle/>
          <a:p>
            <a:r>
              <a:rPr lang="en-US" dirty="0" smtClean="0"/>
              <a:t>Back Flange</a:t>
            </a:r>
            <a:endParaRPr lang="en-US" dirty="0"/>
          </a:p>
        </p:txBody>
      </p:sp>
      <p:cxnSp>
        <p:nvCxnSpPr>
          <p:cNvPr id="24" name="Straight Arrow Connector 25"/>
          <p:cNvCxnSpPr>
            <a:stCxn id="23" idx="1"/>
          </p:cNvCxnSpPr>
          <p:nvPr/>
        </p:nvCxnSpPr>
        <p:spPr>
          <a:xfrm flipH="1" flipV="1">
            <a:off x="7010400" y="2362200"/>
            <a:ext cx="533400" cy="273199"/>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533400" y="1077798"/>
            <a:ext cx="1981200" cy="369332"/>
          </a:xfrm>
          <a:prstGeom prst="rect">
            <a:avLst/>
          </a:prstGeom>
          <a:noFill/>
        </p:spPr>
        <p:txBody>
          <a:bodyPr wrap="square" rtlCol="0">
            <a:spAutoFit/>
          </a:bodyPr>
          <a:lstStyle/>
          <a:p>
            <a:r>
              <a:rPr lang="fr-FR" dirty="0" smtClean="0"/>
              <a:t>By SLAC team</a:t>
            </a:r>
            <a:endParaRPr lang="fr-FR" dirty="0"/>
          </a:p>
        </p:txBody>
      </p:sp>
    </p:spTree>
    <p:extLst>
      <p:ext uri="{BB962C8B-B14F-4D97-AF65-F5344CB8AC3E}">
        <p14:creationId xmlns:p14="http://schemas.microsoft.com/office/powerpoint/2010/main" val="24017829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817" y="1042248"/>
            <a:ext cx="4347092" cy="360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4411" y="2567017"/>
            <a:ext cx="2209800" cy="2782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1023" y="3528904"/>
            <a:ext cx="2781935" cy="3050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Carousel FEA Model</a:t>
            </a:r>
            <a:endParaRPr lang="en-US" dirty="0"/>
          </a:p>
        </p:txBody>
      </p:sp>
      <p:sp>
        <p:nvSpPr>
          <p:cNvPr id="11" name="TextBox 10"/>
          <p:cNvSpPr txBox="1"/>
          <p:nvPr/>
        </p:nvSpPr>
        <p:spPr>
          <a:xfrm>
            <a:off x="5659334" y="5424528"/>
            <a:ext cx="1461140" cy="338554"/>
          </a:xfrm>
          <a:prstGeom prst="rect">
            <a:avLst/>
          </a:prstGeom>
          <a:noFill/>
        </p:spPr>
        <p:txBody>
          <a:bodyPr wrap="square" rtlCol="0">
            <a:spAutoFit/>
          </a:bodyPr>
          <a:lstStyle/>
          <a:p>
            <a:r>
              <a:rPr lang="en-US" sz="1600" dirty="0" smtClean="0"/>
              <a:t>THK Rail</a:t>
            </a:r>
            <a:endParaRPr lang="en-US" sz="1600" dirty="0"/>
          </a:p>
        </p:txBody>
      </p:sp>
      <p:cxnSp>
        <p:nvCxnSpPr>
          <p:cNvPr id="12" name="Straight Arrow Connector 11"/>
          <p:cNvCxnSpPr/>
          <p:nvPr/>
        </p:nvCxnSpPr>
        <p:spPr>
          <a:xfrm flipH="1" flipV="1">
            <a:off x="5342682" y="5084204"/>
            <a:ext cx="519681" cy="340324"/>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035909" y="2531998"/>
            <a:ext cx="1066800" cy="830997"/>
          </a:xfrm>
          <a:prstGeom prst="rect">
            <a:avLst/>
          </a:prstGeom>
          <a:noFill/>
        </p:spPr>
        <p:txBody>
          <a:bodyPr wrap="square" rtlCol="0">
            <a:spAutoFit/>
          </a:bodyPr>
          <a:lstStyle/>
          <a:p>
            <a:r>
              <a:rPr lang="en-US" sz="1600" dirty="0" smtClean="0"/>
              <a:t>Motors</a:t>
            </a:r>
            <a:r>
              <a:rPr lang="en-US" sz="1600" dirty="0"/>
              <a:t> </a:t>
            </a:r>
            <a:r>
              <a:rPr lang="en-US" sz="1600" dirty="0" smtClean="0"/>
              <a:t>and Brakes</a:t>
            </a:r>
          </a:p>
        </p:txBody>
      </p:sp>
      <p:cxnSp>
        <p:nvCxnSpPr>
          <p:cNvPr id="18" name="Straight Arrow Connector 17"/>
          <p:cNvCxnSpPr>
            <a:stCxn id="17" idx="1"/>
          </p:cNvCxnSpPr>
          <p:nvPr/>
        </p:nvCxnSpPr>
        <p:spPr>
          <a:xfrm flipH="1" flipV="1">
            <a:off x="7502509" y="1910483"/>
            <a:ext cx="533400" cy="1037014"/>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173841" y="5937052"/>
            <a:ext cx="210742" cy="203704"/>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7022273" y="1124634"/>
            <a:ext cx="221386" cy="11430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187849" y="639225"/>
            <a:ext cx="1066800" cy="584775"/>
          </a:xfrm>
          <a:prstGeom prst="rect">
            <a:avLst/>
          </a:prstGeom>
          <a:noFill/>
        </p:spPr>
        <p:txBody>
          <a:bodyPr wrap="square" rtlCol="0">
            <a:spAutoFit/>
          </a:bodyPr>
          <a:lstStyle/>
          <a:p>
            <a:r>
              <a:rPr lang="en-US" sz="1600" dirty="0" smtClean="0"/>
              <a:t>Back Flange</a:t>
            </a:r>
            <a:endParaRPr lang="en-US" sz="1600" dirty="0"/>
          </a:p>
        </p:txBody>
      </p:sp>
      <p:cxnSp>
        <p:nvCxnSpPr>
          <p:cNvPr id="26" name="Straight Arrow Connector 25"/>
          <p:cNvCxnSpPr/>
          <p:nvPr/>
        </p:nvCxnSpPr>
        <p:spPr>
          <a:xfrm>
            <a:off x="2109869" y="3308866"/>
            <a:ext cx="667367" cy="451262"/>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81716" y="2939534"/>
            <a:ext cx="2399584" cy="338554"/>
          </a:xfrm>
          <a:prstGeom prst="rect">
            <a:avLst/>
          </a:prstGeom>
          <a:noFill/>
        </p:spPr>
        <p:txBody>
          <a:bodyPr wrap="square" rtlCol="0">
            <a:spAutoFit/>
          </a:bodyPr>
          <a:lstStyle/>
          <a:p>
            <a:r>
              <a:rPr lang="en-US" sz="1600" dirty="0" smtClean="0"/>
              <a:t>Rotating Assembly</a:t>
            </a:r>
          </a:p>
        </p:txBody>
      </p:sp>
      <p:sp>
        <p:nvSpPr>
          <p:cNvPr id="55" name="TextBox 54"/>
          <p:cNvSpPr txBox="1"/>
          <p:nvPr/>
        </p:nvSpPr>
        <p:spPr>
          <a:xfrm>
            <a:off x="6137708" y="4869716"/>
            <a:ext cx="1620498" cy="338554"/>
          </a:xfrm>
          <a:prstGeom prst="rect">
            <a:avLst/>
          </a:prstGeom>
          <a:noFill/>
        </p:spPr>
        <p:txBody>
          <a:bodyPr wrap="square" rtlCol="0">
            <a:spAutoFit/>
          </a:bodyPr>
          <a:lstStyle/>
          <a:p>
            <a:r>
              <a:rPr lang="en-US" sz="1600" dirty="0" smtClean="0"/>
              <a:t>Carriages (5)</a:t>
            </a:r>
            <a:endParaRPr lang="en-US" sz="1600" dirty="0"/>
          </a:p>
        </p:txBody>
      </p:sp>
      <p:cxnSp>
        <p:nvCxnSpPr>
          <p:cNvPr id="56" name="Straight Arrow Connector 55"/>
          <p:cNvCxnSpPr>
            <a:stCxn id="55" idx="1"/>
          </p:cNvCxnSpPr>
          <p:nvPr/>
        </p:nvCxnSpPr>
        <p:spPr>
          <a:xfrm flipH="1" flipV="1">
            <a:off x="5722008" y="4572818"/>
            <a:ext cx="415700" cy="466175"/>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7" idx="1"/>
          </p:cNvCxnSpPr>
          <p:nvPr/>
        </p:nvCxnSpPr>
        <p:spPr>
          <a:xfrm flipH="1" flipV="1">
            <a:off x="6019801" y="1752601"/>
            <a:ext cx="2016108" cy="1194896"/>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7" idx="1"/>
          </p:cNvCxnSpPr>
          <p:nvPr/>
        </p:nvCxnSpPr>
        <p:spPr>
          <a:xfrm flipH="1">
            <a:off x="5715001" y="2947497"/>
            <a:ext cx="2320908" cy="176703"/>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7" idx="1"/>
          </p:cNvCxnSpPr>
          <p:nvPr/>
        </p:nvCxnSpPr>
        <p:spPr>
          <a:xfrm flipH="1">
            <a:off x="7769209" y="2947497"/>
            <a:ext cx="266700" cy="581407"/>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6200" y="609600"/>
            <a:ext cx="5410200" cy="2031325"/>
          </a:xfrm>
          <a:prstGeom prst="rect">
            <a:avLst/>
          </a:prstGeom>
          <a:noFill/>
        </p:spPr>
        <p:txBody>
          <a:bodyPr wrap="square" rtlCol="0">
            <a:spAutoFit/>
          </a:bodyPr>
          <a:lstStyle/>
          <a:p>
            <a:r>
              <a:rPr lang="en-US" dirty="0" smtClean="0"/>
              <a:t>Due to the rotating parts of the carousel, many structural connections require separate local coordinate systems (very critical point)</a:t>
            </a:r>
          </a:p>
          <a:p>
            <a:endParaRPr lang="en-US" dirty="0" smtClean="0"/>
          </a:p>
          <a:p>
            <a:r>
              <a:rPr lang="en-US" dirty="0" smtClean="0"/>
              <a:t> In the whole camera, the carousel has the most complex connections and load paths of any structure</a:t>
            </a:r>
            <a:endParaRPr lang="en-US" dirty="0"/>
          </a:p>
        </p:txBody>
      </p:sp>
      <p:cxnSp>
        <p:nvCxnSpPr>
          <p:cNvPr id="59" name="Straight Arrow Connector 58"/>
          <p:cNvCxnSpPr>
            <a:stCxn id="60" idx="2"/>
          </p:cNvCxnSpPr>
          <p:nvPr/>
        </p:nvCxnSpPr>
        <p:spPr>
          <a:xfrm>
            <a:off x="1577444" y="3914642"/>
            <a:ext cx="570542" cy="436610"/>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77652" y="3576088"/>
            <a:ext cx="2399584" cy="338554"/>
          </a:xfrm>
          <a:prstGeom prst="rect">
            <a:avLst/>
          </a:prstGeom>
          <a:noFill/>
        </p:spPr>
        <p:txBody>
          <a:bodyPr wrap="square" rtlCol="0">
            <a:spAutoFit/>
          </a:bodyPr>
          <a:lstStyle/>
          <a:p>
            <a:r>
              <a:rPr lang="en-US" sz="1600" dirty="0" smtClean="0"/>
              <a:t>Pentagon Rods (5)</a:t>
            </a:r>
          </a:p>
        </p:txBody>
      </p:sp>
      <p:cxnSp>
        <p:nvCxnSpPr>
          <p:cNvPr id="62" name="Straight Arrow Connector 61"/>
          <p:cNvCxnSpPr/>
          <p:nvPr/>
        </p:nvCxnSpPr>
        <p:spPr>
          <a:xfrm>
            <a:off x="1901023" y="4813599"/>
            <a:ext cx="417692" cy="228299"/>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86824" y="4444267"/>
            <a:ext cx="1770334" cy="338554"/>
          </a:xfrm>
          <a:prstGeom prst="rect">
            <a:avLst/>
          </a:prstGeom>
          <a:noFill/>
        </p:spPr>
        <p:txBody>
          <a:bodyPr wrap="square" rtlCol="0">
            <a:spAutoFit/>
          </a:bodyPr>
          <a:lstStyle/>
          <a:p>
            <a:r>
              <a:rPr lang="en-US" sz="1600" dirty="0" smtClean="0"/>
              <a:t>Support Posts (5)</a:t>
            </a:r>
          </a:p>
        </p:txBody>
      </p:sp>
      <p:cxnSp>
        <p:nvCxnSpPr>
          <p:cNvPr id="66" name="Straight Arrow Connector 65"/>
          <p:cNvCxnSpPr/>
          <p:nvPr/>
        </p:nvCxnSpPr>
        <p:spPr>
          <a:xfrm flipV="1">
            <a:off x="1862715" y="5538679"/>
            <a:ext cx="692665" cy="364558"/>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82542" y="5896509"/>
            <a:ext cx="2199282" cy="584775"/>
          </a:xfrm>
          <a:prstGeom prst="rect">
            <a:avLst/>
          </a:prstGeom>
          <a:noFill/>
        </p:spPr>
        <p:txBody>
          <a:bodyPr wrap="square" rtlCol="0">
            <a:spAutoFit/>
          </a:bodyPr>
          <a:lstStyle/>
          <a:p>
            <a:r>
              <a:rPr lang="en-US" sz="1600" dirty="0" smtClean="0"/>
              <a:t>Synchro Plates (10)</a:t>
            </a:r>
          </a:p>
          <a:p>
            <a:r>
              <a:rPr lang="en-US" sz="1600" dirty="0" smtClean="0"/>
              <a:t>Shear pins</a:t>
            </a:r>
          </a:p>
        </p:txBody>
      </p:sp>
      <p:sp>
        <p:nvSpPr>
          <p:cNvPr id="70" name="TextBox 69"/>
          <p:cNvSpPr txBox="1"/>
          <p:nvPr/>
        </p:nvSpPr>
        <p:spPr>
          <a:xfrm>
            <a:off x="4223594" y="6292988"/>
            <a:ext cx="1796206" cy="338554"/>
          </a:xfrm>
          <a:prstGeom prst="rect">
            <a:avLst/>
          </a:prstGeom>
          <a:noFill/>
        </p:spPr>
        <p:txBody>
          <a:bodyPr wrap="square" rtlCol="0">
            <a:spAutoFit/>
          </a:bodyPr>
          <a:lstStyle/>
          <a:p>
            <a:r>
              <a:rPr lang="en-US" sz="1600" dirty="0" smtClean="0"/>
              <a:t>Aluminum Ring</a:t>
            </a:r>
            <a:endParaRPr lang="en-US" sz="1600" dirty="0"/>
          </a:p>
        </p:txBody>
      </p:sp>
      <p:cxnSp>
        <p:nvCxnSpPr>
          <p:cNvPr id="71" name="Straight Arrow Connector 70"/>
          <p:cNvCxnSpPr/>
          <p:nvPr/>
        </p:nvCxnSpPr>
        <p:spPr>
          <a:xfrm flipH="1" flipV="1">
            <a:off x="3906942" y="5952664"/>
            <a:ext cx="519681" cy="340324"/>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4695298" y="5956090"/>
            <a:ext cx="1796206" cy="338554"/>
          </a:xfrm>
          <a:prstGeom prst="rect">
            <a:avLst/>
          </a:prstGeom>
          <a:noFill/>
        </p:spPr>
        <p:txBody>
          <a:bodyPr wrap="square" rtlCol="0">
            <a:spAutoFit/>
          </a:bodyPr>
          <a:lstStyle/>
          <a:p>
            <a:r>
              <a:rPr lang="en-US" sz="1600" dirty="0" smtClean="0"/>
              <a:t>Ring Gear</a:t>
            </a:r>
            <a:endParaRPr lang="en-US" sz="1600" dirty="0"/>
          </a:p>
        </p:txBody>
      </p:sp>
      <p:cxnSp>
        <p:nvCxnSpPr>
          <p:cNvPr id="73" name="Straight Arrow Connector 72"/>
          <p:cNvCxnSpPr/>
          <p:nvPr/>
        </p:nvCxnSpPr>
        <p:spPr>
          <a:xfrm flipH="1" flipV="1">
            <a:off x="4378646" y="5626238"/>
            <a:ext cx="519682" cy="329852"/>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33" name="Footer Placeholder 3"/>
          <p:cNvSpPr>
            <a:spLocks noGrp="1"/>
          </p:cNvSpPr>
          <p:nvPr>
            <p:ph type="ftr" sz="quarter" idx="10"/>
          </p:nvPr>
        </p:nvSpPr>
        <p:spPr>
          <a:xfrm>
            <a:off x="152400" y="6629400"/>
            <a:ext cx="3754542" cy="228600"/>
          </a:xfrm>
        </p:spPr>
        <p:txBody>
          <a:bodyPr/>
          <a:lstStyle/>
          <a:p>
            <a:pPr>
              <a:defRPr/>
            </a:pPr>
            <a:r>
              <a:rPr lang="en-US" dirty="0" smtClean="0"/>
              <a:t>Carousel Analysis Update and RFA Review, Sep 2016</a:t>
            </a:r>
            <a:endParaRPr lang="en-US" dirty="0"/>
          </a:p>
        </p:txBody>
      </p:sp>
      <p:sp>
        <p:nvSpPr>
          <p:cNvPr id="34" name="ZoneTexte 33"/>
          <p:cNvSpPr txBox="1"/>
          <p:nvPr/>
        </p:nvSpPr>
        <p:spPr>
          <a:xfrm>
            <a:off x="7103906" y="6210529"/>
            <a:ext cx="1981200" cy="369332"/>
          </a:xfrm>
          <a:prstGeom prst="rect">
            <a:avLst/>
          </a:prstGeom>
          <a:noFill/>
        </p:spPr>
        <p:txBody>
          <a:bodyPr wrap="square" rtlCol="0">
            <a:spAutoFit/>
          </a:bodyPr>
          <a:lstStyle/>
          <a:p>
            <a:r>
              <a:rPr lang="fr-FR" dirty="0" smtClean="0"/>
              <a:t>By SLAC team</a:t>
            </a:r>
            <a:endParaRPr lang="fr-FR" dirty="0"/>
          </a:p>
        </p:txBody>
      </p:sp>
    </p:spTree>
    <p:extLst>
      <p:ext uri="{BB962C8B-B14F-4D97-AF65-F5344CB8AC3E}">
        <p14:creationId xmlns:p14="http://schemas.microsoft.com/office/powerpoint/2010/main" val="63727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Carousel Dynamic Modes</a:t>
            </a:r>
            <a:endParaRPr lang="en-US" dirty="0"/>
          </a:p>
        </p:txBody>
      </p:sp>
      <p:sp>
        <p:nvSpPr>
          <p:cNvPr id="5" name="Slide Number Placeholder 4"/>
          <p:cNvSpPr>
            <a:spLocks noGrp="1"/>
          </p:cNvSpPr>
          <p:nvPr>
            <p:ph type="sldNum" sz="quarter" idx="4294967295"/>
          </p:nvPr>
        </p:nvSpPr>
        <p:spPr>
          <a:xfrm>
            <a:off x="152400" y="6629400"/>
            <a:ext cx="5867400" cy="152400"/>
          </a:xfrm>
          <a:prstGeom prst="rect">
            <a:avLst/>
          </a:prstGeom>
        </p:spPr>
        <p:txBody>
          <a:bodyPr/>
          <a:lstStyle/>
          <a:p>
            <a:pPr>
              <a:defRPr/>
            </a:pPr>
            <a:fld id="{35B5A472-1BCE-49A3-8D32-42242BD463DF}" type="slidenum">
              <a:rPr lang="en-US" smtClean="0"/>
              <a:pPr>
                <a:defRPr/>
              </a:pPr>
              <a:t>16</a:t>
            </a:fld>
            <a:endParaRPr lang="en-US"/>
          </a:p>
        </p:txBody>
      </p:sp>
      <p:pic>
        <p:nvPicPr>
          <p:cNvPr id="184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716961"/>
            <a:ext cx="3276600" cy="3169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838200"/>
            <a:ext cx="3200400" cy="300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arousel Results_quick_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17770" b="22294"/>
          <a:stretch/>
        </p:blipFill>
        <p:spPr>
          <a:xfrm>
            <a:off x="5638800" y="3835437"/>
            <a:ext cx="2895600" cy="2374901"/>
          </a:xfrm>
          <a:prstGeom prst="rect">
            <a:avLst/>
          </a:prstGeom>
        </p:spPr>
      </p:pic>
      <p:pic>
        <p:nvPicPr>
          <p:cNvPr id="8" name="Carousel Results_quick_2.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t="20119" b="23471"/>
          <a:stretch/>
        </p:blipFill>
        <p:spPr>
          <a:xfrm>
            <a:off x="406400" y="3810037"/>
            <a:ext cx="2895600" cy="2235201"/>
          </a:xfrm>
          <a:prstGeom prst="rect">
            <a:avLst/>
          </a:prstGeom>
        </p:spPr>
      </p:pic>
      <p:sp>
        <p:nvSpPr>
          <p:cNvPr id="9" name="TextBox 8"/>
          <p:cNvSpPr txBox="1"/>
          <p:nvPr/>
        </p:nvSpPr>
        <p:spPr>
          <a:xfrm>
            <a:off x="585253" y="5943600"/>
            <a:ext cx="2868093" cy="646331"/>
          </a:xfrm>
          <a:prstGeom prst="rect">
            <a:avLst/>
          </a:prstGeom>
          <a:noFill/>
        </p:spPr>
        <p:txBody>
          <a:bodyPr wrap="none" rtlCol="0">
            <a:spAutoFit/>
          </a:bodyPr>
          <a:lstStyle/>
          <a:p>
            <a:pPr algn="ctr"/>
            <a:r>
              <a:rPr lang="en-US" dirty="0" smtClean="0"/>
              <a:t>Camera Mode2@ 24.8 Hz</a:t>
            </a:r>
          </a:p>
          <a:p>
            <a:pPr algn="ctr"/>
            <a:r>
              <a:rPr lang="en-US" dirty="0" smtClean="0"/>
              <a:t>Carousel Lateral X </a:t>
            </a:r>
            <a:endParaRPr lang="en-US" dirty="0"/>
          </a:p>
        </p:txBody>
      </p:sp>
      <p:sp>
        <p:nvSpPr>
          <p:cNvPr id="12" name="TextBox 11"/>
          <p:cNvSpPr txBox="1"/>
          <p:nvPr/>
        </p:nvSpPr>
        <p:spPr>
          <a:xfrm>
            <a:off x="5676713" y="6210338"/>
            <a:ext cx="3124574" cy="646331"/>
          </a:xfrm>
          <a:prstGeom prst="rect">
            <a:avLst/>
          </a:prstGeom>
          <a:noFill/>
        </p:spPr>
        <p:txBody>
          <a:bodyPr wrap="none" rtlCol="0">
            <a:spAutoFit/>
          </a:bodyPr>
          <a:lstStyle/>
          <a:p>
            <a:pPr algn="ctr"/>
            <a:r>
              <a:rPr lang="en-US" dirty="0" smtClean="0"/>
              <a:t>Camera Mode18@ 37.17 Hz</a:t>
            </a:r>
          </a:p>
          <a:p>
            <a:pPr algn="ctr"/>
            <a:r>
              <a:rPr lang="en-US" dirty="0" smtClean="0"/>
              <a:t>Carousel Rotation</a:t>
            </a:r>
            <a:endParaRPr lang="en-US" dirty="0"/>
          </a:p>
        </p:txBody>
      </p:sp>
      <p:sp>
        <p:nvSpPr>
          <p:cNvPr id="11" name="Footer Placeholder 3"/>
          <p:cNvSpPr>
            <a:spLocks noGrp="1"/>
          </p:cNvSpPr>
          <p:nvPr>
            <p:ph type="ftr" sz="quarter" idx="10"/>
          </p:nvPr>
        </p:nvSpPr>
        <p:spPr>
          <a:xfrm>
            <a:off x="152400" y="6629400"/>
            <a:ext cx="4800600" cy="152400"/>
          </a:xfrm>
        </p:spPr>
        <p:txBody>
          <a:bodyPr/>
          <a:lstStyle/>
          <a:p>
            <a:pPr>
              <a:defRPr/>
            </a:pPr>
            <a:r>
              <a:rPr lang="en-US" dirty="0" smtClean="0"/>
              <a:t>Carousel Analysis Update and RFA Review, Sep 2016</a:t>
            </a:r>
            <a:endParaRPr lang="en-US" dirty="0"/>
          </a:p>
        </p:txBody>
      </p:sp>
      <p:sp>
        <p:nvSpPr>
          <p:cNvPr id="13" name="ZoneTexte 12"/>
          <p:cNvSpPr txBox="1"/>
          <p:nvPr/>
        </p:nvSpPr>
        <p:spPr>
          <a:xfrm>
            <a:off x="4038600" y="152400"/>
            <a:ext cx="1981200" cy="369332"/>
          </a:xfrm>
          <a:prstGeom prst="rect">
            <a:avLst/>
          </a:prstGeom>
          <a:noFill/>
        </p:spPr>
        <p:txBody>
          <a:bodyPr wrap="square" rtlCol="0">
            <a:spAutoFit/>
          </a:bodyPr>
          <a:lstStyle/>
          <a:p>
            <a:r>
              <a:rPr lang="fr-FR" dirty="0" smtClean="0"/>
              <a:t>By SLAC team</a:t>
            </a:r>
            <a:endParaRPr lang="fr-FR" dirty="0"/>
          </a:p>
        </p:txBody>
      </p:sp>
    </p:spTree>
    <p:extLst>
      <p:ext uri="{BB962C8B-B14F-4D97-AF65-F5344CB8AC3E}">
        <p14:creationId xmlns:p14="http://schemas.microsoft.com/office/powerpoint/2010/main" val="12087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 fill="hold"/>
                                        <p:tgtEl>
                                          <p:spTgt spid="7"/>
                                        </p:tgtEl>
                                      </p:cBhvr>
                                    </p:cmd>
                                  </p:childTnLst>
                                </p:cTn>
                              </p:par>
                            </p:childTnLst>
                          </p:cTn>
                        </p:par>
                        <p:par>
                          <p:cTn id="7" fill="hold">
                            <p:stCondLst>
                              <p:cond delay="766"/>
                            </p:stCondLst>
                            <p:childTnLst>
                              <p:par>
                                <p:cTn id="8" presetID="1" presetClass="mediacall" presetSubtype="0" fill="hold" nodeType="afterEffect">
                                  <p:stCondLst>
                                    <p:cond delay="0"/>
                                  </p:stCondLst>
                                  <p:childTnLst>
                                    <p:cmd type="call" cmd="playFrom(0.0)">
                                      <p:cBhvr>
                                        <p:cTn id="9" dur="7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repeatCount="indefinite"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95249" y="5791200"/>
            <a:ext cx="953225" cy="809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615005"/>
            <a:ext cx="2978140" cy="2933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8140" y="1615005"/>
            <a:ext cx="3028400" cy="3031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5573" y="1496245"/>
            <a:ext cx="3072653" cy="305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Camera Body Deflections under 1GX</a:t>
            </a:r>
            <a:endParaRPr lang="en-US" dirty="0"/>
          </a:p>
        </p:txBody>
      </p:sp>
      <p:sp>
        <p:nvSpPr>
          <p:cNvPr id="5" name="Slide Number Placeholder 4"/>
          <p:cNvSpPr>
            <a:spLocks noGrp="1"/>
          </p:cNvSpPr>
          <p:nvPr>
            <p:ph type="sldNum" sz="quarter" idx="4294967295"/>
          </p:nvPr>
        </p:nvSpPr>
        <p:spPr>
          <a:xfrm>
            <a:off x="152400" y="6629400"/>
            <a:ext cx="5867400" cy="152400"/>
          </a:xfrm>
          <a:prstGeom prst="rect">
            <a:avLst/>
          </a:prstGeom>
        </p:spPr>
        <p:txBody>
          <a:bodyPr/>
          <a:lstStyle/>
          <a:p>
            <a:pPr>
              <a:defRPr/>
            </a:pPr>
            <a:fld id="{35B5A472-1BCE-49A3-8D32-42242BD463DF}" type="slidenum">
              <a:rPr lang="en-US" smtClean="0"/>
              <a:pPr>
                <a:defRPr/>
              </a:pPr>
              <a:t>17</a:t>
            </a:fld>
            <a:endParaRPr lang="en-US"/>
          </a:p>
        </p:txBody>
      </p:sp>
      <p:sp>
        <p:nvSpPr>
          <p:cNvPr id="6" name="TextBox 5"/>
          <p:cNvSpPr txBox="1"/>
          <p:nvPr/>
        </p:nvSpPr>
        <p:spPr>
          <a:xfrm>
            <a:off x="289290" y="4234934"/>
            <a:ext cx="2209800" cy="1877437"/>
          </a:xfrm>
          <a:prstGeom prst="rect">
            <a:avLst/>
          </a:prstGeom>
          <a:noFill/>
        </p:spPr>
        <p:txBody>
          <a:bodyPr wrap="square" rtlCol="0">
            <a:spAutoFit/>
          </a:bodyPr>
          <a:lstStyle/>
          <a:p>
            <a:pPr algn="ctr"/>
            <a:r>
              <a:rPr lang="en-US" dirty="0" smtClean="0"/>
              <a:t>X Component</a:t>
            </a:r>
          </a:p>
          <a:p>
            <a:pPr algn="ctr"/>
            <a:r>
              <a:rPr lang="en-US" dirty="0" err="1" smtClean="0"/>
              <a:t>d</a:t>
            </a:r>
            <a:r>
              <a:rPr lang="en-US" baseline="-25000" dirty="0" err="1" smtClean="0"/>
              <a:t>max</a:t>
            </a:r>
            <a:r>
              <a:rPr lang="en-US" dirty="0" smtClean="0"/>
              <a:t>=747</a:t>
            </a:r>
            <a:r>
              <a:rPr lang="en-US" dirty="0" smtClean="0">
                <a:latin typeface="Symbol" panose="05050102010706020507" pitchFamily="18" charset="2"/>
              </a:rPr>
              <a:t>m</a:t>
            </a:r>
            <a:r>
              <a:rPr lang="en-US" dirty="0" smtClean="0"/>
              <a:t>m</a:t>
            </a:r>
          </a:p>
          <a:p>
            <a:pPr algn="ctr"/>
            <a:r>
              <a:rPr lang="en-US" dirty="0" smtClean="0"/>
              <a:t>@ Filter</a:t>
            </a:r>
          </a:p>
          <a:p>
            <a:pPr algn="ctr"/>
            <a:endParaRPr lang="en-US" sz="1400" dirty="0"/>
          </a:p>
          <a:p>
            <a:pPr algn="ctr"/>
            <a:r>
              <a:rPr lang="en-US" sz="1600" dirty="0" err="1" smtClean="0"/>
              <a:t>Unsymmetric</a:t>
            </a:r>
            <a:r>
              <a:rPr lang="en-US" sz="1600" dirty="0" smtClean="0"/>
              <a:t> loading results in greatest displacements</a:t>
            </a:r>
            <a:endParaRPr lang="en-US" sz="1600" dirty="0"/>
          </a:p>
        </p:txBody>
      </p:sp>
      <p:sp>
        <p:nvSpPr>
          <p:cNvPr id="11" name="TextBox 10"/>
          <p:cNvSpPr txBox="1"/>
          <p:nvPr/>
        </p:nvSpPr>
        <p:spPr>
          <a:xfrm>
            <a:off x="3429000" y="4234934"/>
            <a:ext cx="2209800" cy="1477328"/>
          </a:xfrm>
          <a:prstGeom prst="rect">
            <a:avLst/>
          </a:prstGeom>
          <a:noFill/>
        </p:spPr>
        <p:txBody>
          <a:bodyPr wrap="square" rtlCol="0">
            <a:spAutoFit/>
          </a:bodyPr>
          <a:lstStyle/>
          <a:p>
            <a:pPr algn="ctr"/>
            <a:r>
              <a:rPr lang="en-US" dirty="0" smtClean="0"/>
              <a:t>Y Component</a:t>
            </a:r>
          </a:p>
          <a:p>
            <a:pPr algn="ctr"/>
            <a:r>
              <a:rPr lang="en-US" dirty="0" err="1" smtClean="0"/>
              <a:t>d</a:t>
            </a:r>
            <a:r>
              <a:rPr lang="en-US" baseline="-25000" dirty="0" err="1" smtClean="0"/>
              <a:t>max</a:t>
            </a:r>
            <a:r>
              <a:rPr lang="en-US" dirty="0" smtClean="0"/>
              <a:t>=628</a:t>
            </a:r>
            <a:r>
              <a:rPr lang="en-US" dirty="0" smtClean="0">
                <a:latin typeface="Symbol" panose="05050102010706020507" pitchFamily="18" charset="2"/>
              </a:rPr>
              <a:t>m</a:t>
            </a:r>
            <a:r>
              <a:rPr lang="en-US" dirty="0" smtClean="0"/>
              <a:t>m</a:t>
            </a:r>
          </a:p>
          <a:p>
            <a:pPr algn="ctr"/>
            <a:r>
              <a:rPr lang="en-US" dirty="0" smtClean="0"/>
              <a:t>@ Filter</a:t>
            </a:r>
            <a:endParaRPr lang="en-US" sz="1400" dirty="0"/>
          </a:p>
          <a:p>
            <a:pPr algn="ctr"/>
            <a:endParaRPr lang="en-US" dirty="0"/>
          </a:p>
          <a:p>
            <a:pPr algn="ctr"/>
            <a:r>
              <a:rPr lang="en-US" sz="1600" dirty="0" smtClean="0"/>
              <a:t>Symmetric Loading</a:t>
            </a:r>
            <a:endParaRPr lang="en-US" sz="1600" dirty="0"/>
          </a:p>
        </p:txBody>
      </p:sp>
      <p:sp>
        <p:nvSpPr>
          <p:cNvPr id="12" name="TextBox 11"/>
          <p:cNvSpPr txBox="1"/>
          <p:nvPr/>
        </p:nvSpPr>
        <p:spPr>
          <a:xfrm>
            <a:off x="6324600" y="4234934"/>
            <a:ext cx="2514600" cy="1200329"/>
          </a:xfrm>
          <a:prstGeom prst="rect">
            <a:avLst/>
          </a:prstGeom>
          <a:noFill/>
        </p:spPr>
        <p:txBody>
          <a:bodyPr wrap="square" rtlCol="0">
            <a:spAutoFit/>
          </a:bodyPr>
          <a:lstStyle/>
          <a:p>
            <a:pPr algn="ctr"/>
            <a:r>
              <a:rPr lang="en-US" dirty="0" smtClean="0"/>
              <a:t>Z Component</a:t>
            </a:r>
          </a:p>
          <a:p>
            <a:pPr algn="ctr"/>
            <a:r>
              <a:rPr lang="en-US" dirty="0" err="1" smtClean="0"/>
              <a:t>d</a:t>
            </a:r>
            <a:r>
              <a:rPr lang="en-US" baseline="-25000" dirty="0" err="1" smtClean="0"/>
              <a:t>max</a:t>
            </a:r>
            <a:r>
              <a:rPr lang="en-US" dirty="0" smtClean="0"/>
              <a:t>=30.9</a:t>
            </a:r>
            <a:r>
              <a:rPr lang="en-US" dirty="0" smtClean="0">
                <a:latin typeface="Symbol" panose="05050102010706020507" pitchFamily="18" charset="2"/>
              </a:rPr>
              <a:t>m</a:t>
            </a:r>
            <a:r>
              <a:rPr lang="en-US" dirty="0" smtClean="0"/>
              <a:t>m</a:t>
            </a:r>
          </a:p>
          <a:p>
            <a:pPr algn="ctr"/>
            <a:r>
              <a:rPr lang="en-US" dirty="0" smtClean="0"/>
              <a:t>@ Filter</a:t>
            </a:r>
          </a:p>
          <a:p>
            <a:pPr algn="ctr"/>
            <a:endParaRPr lang="en-US" dirty="0"/>
          </a:p>
        </p:txBody>
      </p:sp>
      <p:sp>
        <p:nvSpPr>
          <p:cNvPr id="13" name="TextBox 12"/>
          <p:cNvSpPr txBox="1"/>
          <p:nvPr/>
        </p:nvSpPr>
        <p:spPr>
          <a:xfrm>
            <a:off x="95800" y="731321"/>
            <a:ext cx="2660660" cy="369332"/>
          </a:xfrm>
          <a:prstGeom prst="rect">
            <a:avLst/>
          </a:prstGeom>
          <a:noFill/>
        </p:spPr>
        <p:txBody>
          <a:bodyPr wrap="square" rtlCol="0">
            <a:spAutoFit/>
          </a:bodyPr>
          <a:lstStyle/>
          <a:p>
            <a:pPr algn="ctr"/>
            <a:r>
              <a:rPr lang="en-US" dirty="0" smtClean="0"/>
              <a:t>Gravity in X direction</a:t>
            </a:r>
            <a:endParaRPr lang="en-US" dirty="0"/>
          </a:p>
        </p:txBody>
      </p:sp>
      <p:cxnSp>
        <p:nvCxnSpPr>
          <p:cNvPr id="14" name="Straight Arrow Connector 13"/>
          <p:cNvCxnSpPr/>
          <p:nvPr/>
        </p:nvCxnSpPr>
        <p:spPr>
          <a:xfrm flipH="1" flipV="1">
            <a:off x="1048474" y="1269443"/>
            <a:ext cx="484186" cy="1746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78140" y="694808"/>
            <a:ext cx="2660660" cy="369332"/>
          </a:xfrm>
          <a:prstGeom prst="rect">
            <a:avLst/>
          </a:prstGeom>
          <a:noFill/>
        </p:spPr>
        <p:txBody>
          <a:bodyPr wrap="square" rtlCol="0">
            <a:spAutoFit/>
          </a:bodyPr>
          <a:lstStyle/>
          <a:p>
            <a:pPr algn="ctr"/>
            <a:r>
              <a:rPr lang="en-US" dirty="0" smtClean="0"/>
              <a:t>Gravity in Y direction</a:t>
            </a:r>
            <a:endParaRPr lang="en-US" dirty="0"/>
          </a:p>
        </p:txBody>
      </p:sp>
      <p:cxnSp>
        <p:nvCxnSpPr>
          <p:cNvPr id="24" name="Straight Arrow Connector 23"/>
          <p:cNvCxnSpPr/>
          <p:nvPr/>
        </p:nvCxnSpPr>
        <p:spPr>
          <a:xfrm flipH="1">
            <a:off x="4308470" y="1145162"/>
            <a:ext cx="2225" cy="42318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251570" y="791300"/>
            <a:ext cx="2660660" cy="369332"/>
          </a:xfrm>
          <a:prstGeom prst="rect">
            <a:avLst/>
          </a:prstGeom>
          <a:noFill/>
        </p:spPr>
        <p:txBody>
          <a:bodyPr wrap="square" rtlCol="0">
            <a:spAutoFit/>
          </a:bodyPr>
          <a:lstStyle/>
          <a:p>
            <a:pPr algn="ctr"/>
            <a:r>
              <a:rPr lang="en-US" dirty="0" smtClean="0"/>
              <a:t>Gravity in Z direction</a:t>
            </a:r>
            <a:endParaRPr lang="en-US" dirty="0"/>
          </a:p>
        </p:txBody>
      </p:sp>
      <p:cxnSp>
        <p:nvCxnSpPr>
          <p:cNvPr id="26" name="Straight Arrow Connector 25"/>
          <p:cNvCxnSpPr/>
          <p:nvPr/>
        </p:nvCxnSpPr>
        <p:spPr>
          <a:xfrm flipH="1">
            <a:off x="7172540" y="1356755"/>
            <a:ext cx="676060" cy="2582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200400" y="5927705"/>
            <a:ext cx="5102679" cy="369332"/>
          </a:xfrm>
          <a:prstGeom prst="rect">
            <a:avLst/>
          </a:prstGeom>
          <a:noFill/>
        </p:spPr>
        <p:txBody>
          <a:bodyPr wrap="none" rtlCol="0">
            <a:spAutoFit/>
          </a:bodyPr>
          <a:lstStyle/>
          <a:p>
            <a:r>
              <a:rPr lang="en-US" dirty="0" smtClean="0"/>
              <a:t>Min distance from filter tip to cryostat = 35.6 mm</a:t>
            </a:r>
            <a:endParaRPr lang="en-US" dirty="0"/>
          </a:p>
        </p:txBody>
      </p:sp>
      <p:sp>
        <p:nvSpPr>
          <p:cNvPr id="19" name="Footer Placeholder 3"/>
          <p:cNvSpPr>
            <a:spLocks noGrp="1"/>
          </p:cNvSpPr>
          <p:nvPr>
            <p:ph type="ftr" sz="quarter" idx="10"/>
          </p:nvPr>
        </p:nvSpPr>
        <p:spPr>
          <a:xfrm>
            <a:off x="152400" y="6629400"/>
            <a:ext cx="4800600" cy="152400"/>
          </a:xfrm>
        </p:spPr>
        <p:txBody>
          <a:bodyPr/>
          <a:lstStyle/>
          <a:p>
            <a:pPr>
              <a:defRPr/>
            </a:pPr>
            <a:r>
              <a:rPr lang="en-US" dirty="0" smtClean="0"/>
              <a:t>Carousel Analysis Update and RFA Review, Sep 2016</a:t>
            </a:r>
            <a:endParaRPr lang="en-US" dirty="0"/>
          </a:p>
        </p:txBody>
      </p:sp>
      <p:sp>
        <p:nvSpPr>
          <p:cNvPr id="20" name="ZoneTexte 19"/>
          <p:cNvSpPr txBox="1"/>
          <p:nvPr/>
        </p:nvSpPr>
        <p:spPr>
          <a:xfrm>
            <a:off x="4761139" y="76200"/>
            <a:ext cx="1981200" cy="369332"/>
          </a:xfrm>
          <a:prstGeom prst="rect">
            <a:avLst/>
          </a:prstGeom>
          <a:noFill/>
        </p:spPr>
        <p:txBody>
          <a:bodyPr wrap="square" rtlCol="0">
            <a:spAutoFit/>
          </a:bodyPr>
          <a:lstStyle/>
          <a:p>
            <a:r>
              <a:rPr lang="fr-FR" dirty="0" smtClean="0"/>
              <a:t>By SLAC team</a:t>
            </a:r>
            <a:endParaRPr lang="fr-FR" dirty="0"/>
          </a:p>
        </p:txBody>
      </p:sp>
    </p:spTree>
    <p:extLst>
      <p:ext uri="{BB962C8B-B14F-4D97-AF65-F5344CB8AC3E}">
        <p14:creationId xmlns:p14="http://schemas.microsoft.com/office/powerpoint/2010/main" val="1531899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Allocations: </a:t>
            </a:r>
            <a:r>
              <a:rPr lang="en-US" dirty="0" smtClean="0"/>
              <a:t>natural frequency</a:t>
            </a:r>
            <a:endParaRPr lang="en-US" dirty="0"/>
          </a:p>
        </p:txBody>
      </p:sp>
      <p:sp>
        <p:nvSpPr>
          <p:cNvPr id="5" name="Slide Number Placeholder 4"/>
          <p:cNvSpPr>
            <a:spLocks noGrp="1"/>
          </p:cNvSpPr>
          <p:nvPr>
            <p:ph type="sldNum" sz="quarter" idx="4294967295"/>
          </p:nvPr>
        </p:nvSpPr>
        <p:spPr>
          <a:xfrm>
            <a:off x="152400" y="6629400"/>
            <a:ext cx="5867400" cy="152400"/>
          </a:xfrm>
          <a:prstGeom prst="rect">
            <a:avLst/>
          </a:prstGeom>
        </p:spPr>
        <p:txBody>
          <a:bodyPr/>
          <a:lstStyle/>
          <a:p>
            <a:fld id="{35B5A472-1BCE-49A3-8D32-42242BD463DF}" type="slidenum">
              <a:rPr lang="en-US" smtClean="0"/>
              <a:pPr/>
              <a:t>18</a:t>
            </a:fld>
            <a:endParaRPr lang="en-US"/>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050" y="1457324"/>
            <a:ext cx="7143750"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686800" cy="366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1406624"/>
            <a:ext cx="1924050" cy="4524315"/>
          </a:xfrm>
          <a:prstGeom prst="rect">
            <a:avLst/>
          </a:prstGeom>
          <a:noFill/>
        </p:spPr>
        <p:txBody>
          <a:bodyPr wrap="square" rtlCol="0">
            <a:spAutoFit/>
          </a:bodyPr>
          <a:lstStyle/>
          <a:p>
            <a:pPr algn="ctr"/>
            <a:r>
              <a:rPr lang="en-US" dirty="0" smtClean="0"/>
              <a:t>Although it does not strictly meet subsystem requirement, it meets integrated camera requirement. </a:t>
            </a:r>
          </a:p>
          <a:p>
            <a:pPr algn="ctr"/>
            <a:endParaRPr lang="en-US" dirty="0"/>
          </a:p>
          <a:p>
            <a:pPr algn="ctr"/>
            <a:r>
              <a:rPr lang="en-US" dirty="0" smtClean="0"/>
              <a:t>After extensive parametric analyses, increasing the lateral mode is difficult with the dead weight of four filters</a:t>
            </a:r>
          </a:p>
        </p:txBody>
      </p:sp>
      <p:sp>
        <p:nvSpPr>
          <p:cNvPr id="7" name="Rectangle 6"/>
          <p:cNvSpPr/>
          <p:nvPr/>
        </p:nvSpPr>
        <p:spPr>
          <a:xfrm>
            <a:off x="7823200" y="2037080"/>
            <a:ext cx="863600" cy="172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848600" y="5008880"/>
            <a:ext cx="863600" cy="172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48600" y="5745480"/>
            <a:ext cx="863600" cy="172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48600" y="3332480"/>
            <a:ext cx="863600" cy="17272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3"/>
          <p:cNvSpPr>
            <a:spLocks noGrp="1"/>
          </p:cNvSpPr>
          <p:nvPr>
            <p:ph type="ftr" sz="quarter" idx="10"/>
          </p:nvPr>
        </p:nvSpPr>
        <p:spPr>
          <a:xfrm>
            <a:off x="152400" y="6629400"/>
            <a:ext cx="4800600" cy="152400"/>
          </a:xfrm>
        </p:spPr>
        <p:txBody>
          <a:bodyPr/>
          <a:lstStyle/>
          <a:p>
            <a:pPr>
              <a:defRPr/>
            </a:pPr>
            <a:r>
              <a:rPr lang="en-US" dirty="0" smtClean="0"/>
              <a:t>Carousel Analysis Update and RFA Review, Sep 2016</a:t>
            </a:r>
            <a:endParaRPr lang="en-US" dirty="0"/>
          </a:p>
        </p:txBody>
      </p:sp>
      <p:sp>
        <p:nvSpPr>
          <p:cNvPr id="15" name="ZoneTexte 14"/>
          <p:cNvSpPr txBox="1"/>
          <p:nvPr/>
        </p:nvSpPr>
        <p:spPr>
          <a:xfrm>
            <a:off x="4724400" y="76200"/>
            <a:ext cx="1981200" cy="369332"/>
          </a:xfrm>
          <a:prstGeom prst="rect">
            <a:avLst/>
          </a:prstGeom>
          <a:noFill/>
        </p:spPr>
        <p:txBody>
          <a:bodyPr wrap="square" rtlCol="0">
            <a:spAutoFit/>
          </a:bodyPr>
          <a:lstStyle/>
          <a:p>
            <a:r>
              <a:rPr lang="fr-FR" dirty="0" smtClean="0"/>
              <a:t>By SLAC team</a:t>
            </a:r>
            <a:endParaRPr lang="fr-FR" dirty="0"/>
          </a:p>
        </p:txBody>
      </p:sp>
    </p:spTree>
    <p:extLst>
      <p:ext uri="{BB962C8B-B14F-4D97-AF65-F5344CB8AC3E}">
        <p14:creationId xmlns:p14="http://schemas.microsoft.com/office/powerpoint/2010/main" val="1809011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1" y="1039004"/>
            <a:ext cx="4374900" cy="5385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4600" y="2372535"/>
            <a:ext cx="3402466" cy="4325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Stresses due to Survival Seismic Loads</a:t>
            </a:r>
            <a:endParaRPr lang="en-US" dirty="0"/>
          </a:p>
        </p:txBody>
      </p:sp>
      <p:sp>
        <p:nvSpPr>
          <p:cNvPr id="5" name="Slide Number Placeholder 4"/>
          <p:cNvSpPr>
            <a:spLocks noGrp="1"/>
          </p:cNvSpPr>
          <p:nvPr>
            <p:ph type="sldNum" sz="quarter" idx="4294967295"/>
          </p:nvPr>
        </p:nvSpPr>
        <p:spPr>
          <a:xfrm>
            <a:off x="152400" y="6629400"/>
            <a:ext cx="5867400" cy="152400"/>
          </a:xfrm>
          <a:prstGeom prst="rect">
            <a:avLst/>
          </a:prstGeom>
        </p:spPr>
        <p:txBody>
          <a:bodyPr/>
          <a:lstStyle/>
          <a:p>
            <a:pPr>
              <a:defRPr/>
            </a:pPr>
            <a:fld id="{35B5A472-1BCE-49A3-8D32-42242BD463DF}" type="slidenum">
              <a:rPr lang="en-US" smtClean="0"/>
              <a:pPr>
                <a:defRPr/>
              </a:pPr>
              <a:t>19</a:t>
            </a:fld>
            <a:endParaRPr lang="en-US"/>
          </a:p>
        </p:txBody>
      </p:sp>
      <p:sp>
        <p:nvSpPr>
          <p:cNvPr id="10" name="TextBox 9"/>
          <p:cNvSpPr txBox="1"/>
          <p:nvPr/>
        </p:nvSpPr>
        <p:spPr>
          <a:xfrm>
            <a:off x="4820491" y="6159787"/>
            <a:ext cx="2533650" cy="584775"/>
          </a:xfrm>
          <a:prstGeom prst="rect">
            <a:avLst/>
          </a:prstGeom>
          <a:noFill/>
        </p:spPr>
        <p:txBody>
          <a:bodyPr wrap="square" rtlCol="0">
            <a:spAutoFit/>
          </a:bodyPr>
          <a:lstStyle/>
          <a:p>
            <a:r>
              <a:rPr lang="en-US" sz="1600" dirty="0" smtClean="0"/>
              <a:t>Stress risers at clamp interfaces; 57.8 MPa</a:t>
            </a:r>
            <a:endParaRPr lang="en-US" sz="1600" dirty="0"/>
          </a:p>
        </p:txBody>
      </p:sp>
      <p:cxnSp>
        <p:nvCxnSpPr>
          <p:cNvPr id="11" name="Straight Arrow Connector 10"/>
          <p:cNvCxnSpPr>
            <a:stCxn id="10" idx="1"/>
          </p:cNvCxnSpPr>
          <p:nvPr/>
        </p:nvCxnSpPr>
        <p:spPr>
          <a:xfrm flipH="1" flipV="1">
            <a:off x="4110765" y="6248683"/>
            <a:ext cx="709726" cy="203492"/>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200" y="2382718"/>
            <a:ext cx="2928824" cy="584775"/>
          </a:xfrm>
          <a:prstGeom prst="rect">
            <a:avLst/>
          </a:prstGeom>
          <a:noFill/>
        </p:spPr>
        <p:txBody>
          <a:bodyPr wrap="square" rtlCol="0">
            <a:spAutoFit/>
          </a:bodyPr>
          <a:lstStyle/>
          <a:p>
            <a:r>
              <a:rPr lang="en-US" sz="1600" dirty="0" smtClean="0"/>
              <a:t>Pentagon tube fittings see maximum stress of 68.2 MPa</a:t>
            </a:r>
            <a:endParaRPr lang="en-US" sz="1600" dirty="0"/>
          </a:p>
        </p:txBody>
      </p:sp>
      <p:cxnSp>
        <p:nvCxnSpPr>
          <p:cNvPr id="19" name="Straight Arrow Connector 18"/>
          <p:cNvCxnSpPr/>
          <p:nvPr/>
        </p:nvCxnSpPr>
        <p:spPr>
          <a:xfrm>
            <a:off x="891268" y="2967493"/>
            <a:ext cx="0" cy="631436"/>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15000" y="1273639"/>
            <a:ext cx="2686050" cy="584775"/>
          </a:xfrm>
          <a:prstGeom prst="rect">
            <a:avLst/>
          </a:prstGeom>
          <a:noFill/>
        </p:spPr>
        <p:txBody>
          <a:bodyPr wrap="square" rtlCol="0">
            <a:spAutoFit/>
          </a:bodyPr>
          <a:lstStyle/>
          <a:p>
            <a:pPr algn="r"/>
            <a:r>
              <a:rPr lang="en-US" sz="1600" dirty="0" smtClean="0"/>
              <a:t>Significant shear load in Z-coupling plate; 39.7MPa</a:t>
            </a:r>
            <a:endParaRPr lang="en-US" sz="1600" dirty="0"/>
          </a:p>
        </p:txBody>
      </p:sp>
      <p:cxnSp>
        <p:nvCxnSpPr>
          <p:cNvPr id="28" name="Straight Arrow Connector 27"/>
          <p:cNvCxnSpPr/>
          <p:nvPr/>
        </p:nvCxnSpPr>
        <p:spPr>
          <a:xfrm flipH="1">
            <a:off x="7134225" y="1858414"/>
            <a:ext cx="104775" cy="714323"/>
          </a:xfrm>
          <a:prstGeom prst="straightConnector1">
            <a:avLst/>
          </a:prstGeom>
          <a:ln>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0" y="609600"/>
            <a:ext cx="5583238" cy="1569660"/>
          </a:xfrm>
          <a:prstGeom prst="rect">
            <a:avLst/>
          </a:prstGeom>
        </p:spPr>
        <p:txBody>
          <a:bodyPr wrap="square">
            <a:spAutoFit/>
          </a:bodyPr>
          <a:lstStyle/>
          <a:p>
            <a:r>
              <a:rPr lang="en-US" sz="1600" dirty="0" smtClean="0"/>
              <a:t>Load paths are not very efficient due to space constraints (posts take significant moment loads)</a:t>
            </a:r>
          </a:p>
          <a:p>
            <a:endParaRPr lang="en-US" sz="1600" dirty="0" smtClean="0"/>
          </a:p>
          <a:p>
            <a:r>
              <a:rPr lang="en-US" sz="1600" dirty="0" smtClean="0"/>
              <a:t>The stress fringes shown are maximum stresses from combined survival seismic inertial loads, still healthy margins even with no-test safety factors.</a:t>
            </a:r>
            <a:endParaRPr lang="en-US" sz="1600" dirty="0"/>
          </a:p>
        </p:txBody>
      </p:sp>
      <p:sp>
        <p:nvSpPr>
          <p:cNvPr id="6" name="TextBox 5"/>
          <p:cNvSpPr txBox="1"/>
          <p:nvPr/>
        </p:nvSpPr>
        <p:spPr>
          <a:xfrm>
            <a:off x="7446509" y="613712"/>
            <a:ext cx="1261382" cy="523220"/>
          </a:xfrm>
          <a:prstGeom prst="rect">
            <a:avLst/>
          </a:prstGeom>
          <a:noFill/>
        </p:spPr>
        <p:txBody>
          <a:bodyPr wrap="square" rtlCol="0">
            <a:spAutoFit/>
          </a:bodyPr>
          <a:lstStyle/>
          <a:p>
            <a:r>
              <a:rPr lang="en-US" sz="1400" dirty="0" err="1" smtClean="0"/>
              <a:t>Fty</a:t>
            </a:r>
            <a:r>
              <a:rPr lang="en-US" sz="1400" dirty="0" smtClean="0"/>
              <a:t>=241MPa</a:t>
            </a:r>
          </a:p>
          <a:p>
            <a:r>
              <a:rPr lang="en-US" sz="1400" dirty="0" err="1" smtClean="0"/>
              <a:t>Ftu</a:t>
            </a:r>
            <a:r>
              <a:rPr lang="en-US" sz="1400" dirty="0" smtClean="0"/>
              <a:t>=290MPa</a:t>
            </a:r>
            <a:endParaRPr lang="en-US" sz="1400" dirty="0"/>
          </a:p>
        </p:txBody>
      </p:sp>
      <p:pic>
        <p:nvPicPr>
          <p:cNvPr id="2253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598929"/>
            <a:ext cx="2804562" cy="3259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Footer Placeholder 3"/>
          <p:cNvSpPr>
            <a:spLocks noGrp="1"/>
          </p:cNvSpPr>
          <p:nvPr>
            <p:ph type="ftr" sz="quarter" idx="10"/>
          </p:nvPr>
        </p:nvSpPr>
        <p:spPr>
          <a:xfrm>
            <a:off x="152400" y="6629400"/>
            <a:ext cx="4800600" cy="152400"/>
          </a:xfrm>
        </p:spPr>
        <p:txBody>
          <a:bodyPr/>
          <a:lstStyle/>
          <a:p>
            <a:pPr>
              <a:defRPr/>
            </a:pPr>
            <a:r>
              <a:rPr lang="en-US" dirty="0" smtClean="0"/>
              <a:t>Carousel Analysis Update and RFA Review, Sep 2016</a:t>
            </a:r>
            <a:endParaRPr lang="en-US" dirty="0"/>
          </a:p>
        </p:txBody>
      </p:sp>
      <p:sp>
        <p:nvSpPr>
          <p:cNvPr id="17" name="ZoneTexte 16"/>
          <p:cNvSpPr txBox="1"/>
          <p:nvPr/>
        </p:nvSpPr>
        <p:spPr>
          <a:xfrm>
            <a:off x="5190406" y="76200"/>
            <a:ext cx="1981200" cy="369332"/>
          </a:xfrm>
          <a:prstGeom prst="rect">
            <a:avLst/>
          </a:prstGeom>
          <a:noFill/>
        </p:spPr>
        <p:txBody>
          <a:bodyPr wrap="square" rtlCol="0">
            <a:spAutoFit/>
          </a:bodyPr>
          <a:lstStyle/>
          <a:p>
            <a:r>
              <a:rPr lang="fr-FR" dirty="0" smtClean="0"/>
              <a:t>By SLAC team</a:t>
            </a:r>
            <a:endParaRPr lang="fr-FR" dirty="0"/>
          </a:p>
        </p:txBody>
      </p:sp>
    </p:spTree>
    <p:extLst>
      <p:ext uri="{BB962C8B-B14F-4D97-AF65-F5344CB8AC3E}">
        <p14:creationId xmlns:p14="http://schemas.microsoft.com/office/powerpoint/2010/main" val="193661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pic>
        <p:nvPicPr>
          <p:cNvPr id="45058" name="Picture 2" descr="C:\Users\laporte\Pictures\boulot\LSST\LSSTcolor1titre.jpg"/>
          <p:cNvPicPr>
            <a:picLocks noChangeAspect="1" noChangeArrowheads="1"/>
          </p:cNvPicPr>
          <p:nvPr/>
        </p:nvPicPr>
        <p:blipFill rotWithShape="1">
          <a:blip r:embed="rId2">
            <a:extLst>
              <a:ext uri="{28A0092B-C50C-407E-A947-70E740481C1C}">
                <a14:useLocalDpi xmlns:a14="http://schemas.microsoft.com/office/drawing/2010/main" val="0"/>
              </a:ext>
            </a:extLst>
          </a:blip>
          <a:srcRect b="44981"/>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279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 Forces</a:t>
            </a:r>
            <a:endParaRPr lang="en-US" dirty="0"/>
          </a:p>
        </p:txBody>
      </p:sp>
      <p:sp>
        <p:nvSpPr>
          <p:cNvPr id="3" name="Content Placeholder 2"/>
          <p:cNvSpPr>
            <a:spLocks noGrp="1"/>
          </p:cNvSpPr>
          <p:nvPr>
            <p:ph idx="1"/>
          </p:nvPr>
        </p:nvSpPr>
        <p:spPr/>
        <p:txBody>
          <a:bodyPr/>
          <a:lstStyle/>
          <a:p>
            <a:r>
              <a:rPr lang="en-US" dirty="0" smtClean="0"/>
              <a:t>The forces between the Carousel joints are outputted for the bolted joint analysis</a:t>
            </a:r>
          </a:p>
          <a:p>
            <a:pPr lvl="1"/>
            <a:r>
              <a:rPr lang="en-US" dirty="0" smtClean="0"/>
              <a:t>Every bolted joint is modeled, so bolt forces can be easily extracted and used in the bolt calculation (for preload against gapping and strength calculations)</a:t>
            </a:r>
          </a:p>
          <a:p>
            <a:pPr lvl="1"/>
            <a:r>
              <a:rPr lang="en-US" dirty="0" smtClean="0"/>
              <a:t>All fastener interfaces are designed to be robust and redundant, with high margins of safety</a:t>
            </a:r>
          </a:p>
          <a:p>
            <a:pPr lvl="1"/>
            <a:r>
              <a:rPr lang="en-US" dirty="0"/>
              <a:t>The vector components of the interface forces are combined in linear superposition to derive the worst case forces for all of the static load cases described </a:t>
            </a:r>
            <a:r>
              <a:rPr lang="en-US" dirty="0" smtClean="0"/>
              <a:t>above</a:t>
            </a:r>
          </a:p>
          <a:p>
            <a:pPr lvl="1"/>
            <a:endParaRPr lang="en-US" dirty="0" smtClean="0"/>
          </a:p>
        </p:txBody>
      </p:sp>
      <p:sp>
        <p:nvSpPr>
          <p:cNvPr id="5" name="Slide Number Placeholder 4"/>
          <p:cNvSpPr>
            <a:spLocks noGrp="1"/>
          </p:cNvSpPr>
          <p:nvPr>
            <p:ph type="sldNum" sz="quarter" idx="4294967295"/>
          </p:nvPr>
        </p:nvSpPr>
        <p:spPr>
          <a:xfrm>
            <a:off x="152400" y="6629400"/>
            <a:ext cx="5867400" cy="152400"/>
          </a:xfrm>
          <a:prstGeom prst="rect">
            <a:avLst/>
          </a:prstGeom>
        </p:spPr>
        <p:txBody>
          <a:bodyPr/>
          <a:lstStyle/>
          <a:p>
            <a:pPr>
              <a:defRPr/>
            </a:pPr>
            <a:fld id="{35B5A472-1BCE-49A3-8D32-42242BD463DF}" type="slidenum">
              <a:rPr lang="en-US" smtClean="0"/>
              <a:pPr>
                <a:defRPr/>
              </a:pPr>
              <a:t>20</a:t>
            </a:fld>
            <a:endParaRPr lang="en-US"/>
          </a:p>
        </p:txBody>
      </p:sp>
      <p:sp>
        <p:nvSpPr>
          <p:cNvPr id="6" name="TextBox 5"/>
          <p:cNvSpPr txBox="1"/>
          <p:nvPr/>
        </p:nvSpPr>
        <p:spPr>
          <a:xfrm>
            <a:off x="5029200" y="5950640"/>
            <a:ext cx="4114800" cy="338554"/>
          </a:xfrm>
          <a:prstGeom prst="rect">
            <a:avLst/>
          </a:prstGeom>
          <a:noFill/>
        </p:spPr>
        <p:txBody>
          <a:bodyPr wrap="square" rtlCol="0">
            <a:spAutoFit/>
          </a:bodyPr>
          <a:lstStyle/>
          <a:p>
            <a:r>
              <a:rPr lang="en-US" sz="1600" dirty="0" smtClean="0"/>
              <a:t>329N Pentagon tube pin shear @ 1gZ</a:t>
            </a:r>
            <a:endParaRPr lang="en-US" sz="16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323315"/>
            <a:ext cx="2667000" cy="347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62200"/>
            <a:ext cx="2961361" cy="347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57200" y="5952954"/>
            <a:ext cx="4495800" cy="338554"/>
          </a:xfrm>
          <a:prstGeom prst="rect">
            <a:avLst/>
          </a:prstGeom>
          <a:noFill/>
        </p:spPr>
        <p:txBody>
          <a:bodyPr wrap="square" rtlCol="0">
            <a:spAutoFit/>
          </a:bodyPr>
          <a:lstStyle/>
          <a:p>
            <a:r>
              <a:rPr lang="en-US" sz="1600" dirty="0" smtClean="0"/>
              <a:t>2390N Post fastener prying force @ 1gX</a:t>
            </a:r>
            <a:endParaRPr lang="en-US" sz="1600" dirty="0"/>
          </a:p>
        </p:txBody>
      </p:sp>
      <p:sp>
        <p:nvSpPr>
          <p:cNvPr id="11" name="Footer Placeholder 3"/>
          <p:cNvSpPr>
            <a:spLocks noGrp="1"/>
          </p:cNvSpPr>
          <p:nvPr>
            <p:ph type="ftr" sz="quarter" idx="10"/>
          </p:nvPr>
        </p:nvSpPr>
        <p:spPr>
          <a:xfrm>
            <a:off x="152400" y="6629400"/>
            <a:ext cx="4800600" cy="152400"/>
          </a:xfrm>
        </p:spPr>
        <p:txBody>
          <a:bodyPr/>
          <a:lstStyle/>
          <a:p>
            <a:pPr>
              <a:defRPr/>
            </a:pPr>
            <a:r>
              <a:rPr lang="en-US" dirty="0" smtClean="0"/>
              <a:t>Carousel Analysis Update and RFA Review, Sep 2016</a:t>
            </a:r>
            <a:endParaRPr lang="en-US" dirty="0"/>
          </a:p>
        </p:txBody>
      </p:sp>
    </p:spTree>
    <p:extLst>
      <p:ext uri="{BB962C8B-B14F-4D97-AF65-F5344CB8AC3E}">
        <p14:creationId xmlns:p14="http://schemas.microsoft.com/office/powerpoint/2010/main" val="19161551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571" y="762000"/>
            <a:ext cx="6248400" cy="3741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Weld calculations Line load calculation</a:t>
            </a:r>
            <a:endParaRPr lang="en-US" dirty="0"/>
          </a:p>
        </p:txBody>
      </p:sp>
      <p:sp>
        <p:nvSpPr>
          <p:cNvPr id="5" name="Slide Number Placeholder 4"/>
          <p:cNvSpPr>
            <a:spLocks noGrp="1"/>
          </p:cNvSpPr>
          <p:nvPr>
            <p:ph type="sldNum" sz="quarter" idx="4294967295"/>
          </p:nvPr>
        </p:nvSpPr>
        <p:spPr>
          <a:xfrm>
            <a:off x="152400" y="6629400"/>
            <a:ext cx="5867400" cy="152400"/>
          </a:xfrm>
          <a:prstGeom prst="rect">
            <a:avLst/>
          </a:prstGeom>
        </p:spPr>
        <p:txBody>
          <a:bodyPr/>
          <a:lstStyle/>
          <a:p>
            <a:pPr>
              <a:defRPr/>
            </a:pPr>
            <a:fld id="{35B5A472-1BCE-49A3-8D32-42242BD463DF}" type="slidenum">
              <a:rPr lang="en-US" smtClean="0"/>
              <a:pPr>
                <a:defRPr/>
              </a:pPr>
              <a:t>21</a:t>
            </a:fld>
            <a:endParaRPr lang="en-US"/>
          </a:p>
        </p:txBody>
      </p:sp>
      <p:sp>
        <p:nvSpPr>
          <p:cNvPr id="7" name="Rectangle 6"/>
          <p:cNvSpPr/>
          <p:nvPr/>
        </p:nvSpPr>
        <p:spPr>
          <a:xfrm>
            <a:off x="5914571" y="2281813"/>
            <a:ext cx="533400" cy="438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71571" y="1870801"/>
            <a:ext cx="9144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3604" y="685800"/>
            <a:ext cx="3070396" cy="227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7971" y="2667000"/>
            <a:ext cx="2587969" cy="204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ooter Placeholder 3"/>
          <p:cNvSpPr>
            <a:spLocks noGrp="1"/>
          </p:cNvSpPr>
          <p:nvPr>
            <p:ph type="ftr" sz="quarter" idx="10"/>
          </p:nvPr>
        </p:nvSpPr>
        <p:spPr>
          <a:xfrm>
            <a:off x="152400" y="6629400"/>
            <a:ext cx="4800600" cy="152400"/>
          </a:xfrm>
        </p:spPr>
        <p:txBody>
          <a:bodyPr/>
          <a:lstStyle/>
          <a:p>
            <a:pPr>
              <a:defRPr/>
            </a:pPr>
            <a:r>
              <a:rPr lang="en-US" dirty="0" smtClean="0"/>
              <a:t>Carousel Analysis Update and RFA Review, Sep 2016</a:t>
            </a:r>
            <a:endParaRPr lang="en-US" dirty="0"/>
          </a:p>
        </p:txBody>
      </p:sp>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71" y="4565979"/>
            <a:ext cx="8836369" cy="122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5842000"/>
            <a:ext cx="353377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nvSpPr>
        <p:spPr>
          <a:xfrm>
            <a:off x="4923971" y="76200"/>
            <a:ext cx="1981200" cy="369332"/>
          </a:xfrm>
          <a:prstGeom prst="rect">
            <a:avLst/>
          </a:prstGeom>
          <a:noFill/>
        </p:spPr>
        <p:txBody>
          <a:bodyPr wrap="square" rtlCol="0">
            <a:spAutoFit/>
          </a:bodyPr>
          <a:lstStyle/>
          <a:p>
            <a:r>
              <a:rPr lang="fr-FR" dirty="0" smtClean="0"/>
              <a:t>By SLAC team</a:t>
            </a:r>
            <a:endParaRPr lang="fr-FR" dirty="0"/>
          </a:p>
        </p:txBody>
      </p:sp>
    </p:spTree>
    <p:extLst>
      <p:ext uri="{BB962C8B-B14F-4D97-AF65-F5344CB8AC3E}">
        <p14:creationId xmlns:p14="http://schemas.microsoft.com/office/powerpoint/2010/main" val="931133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 Support Tubes</a:t>
            </a:r>
            <a:endParaRPr lang="en-US" dirty="0"/>
          </a:p>
        </p:txBody>
      </p:sp>
      <p:sp>
        <p:nvSpPr>
          <p:cNvPr id="3" name="Content Placeholder 2"/>
          <p:cNvSpPr>
            <a:spLocks noGrp="1"/>
          </p:cNvSpPr>
          <p:nvPr>
            <p:ph idx="1"/>
          </p:nvPr>
        </p:nvSpPr>
        <p:spPr/>
        <p:txBody>
          <a:bodyPr/>
          <a:lstStyle/>
          <a:p>
            <a:r>
              <a:rPr lang="en-US" dirty="0"/>
              <a:t>Support tubes: Investigate steel posts for the support tubes, welded to or bonded to the end fittings, to simplify the design and allow design issues to be resolved quickly.</a:t>
            </a:r>
          </a:p>
          <a:p>
            <a:endParaRPr lang="en-US" dirty="0"/>
          </a:p>
        </p:txBody>
      </p:sp>
      <p:sp>
        <p:nvSpPr>
          <p:cNvPr id="5" name="Slide Number Placeholder 4"/>
          <p:cNvSpPr>
            <a:spLocks noGrp="1"/>
          </p:cNvSpPr>
          <p:nvPr>
            <p:ph type="sldNum" sz="quarter" idx="4294967295"/>
          </p:nvPr>
        </p:nvSpPr>
        <p:spPr>
          <a:xfrm>
            <a:off x="152400" y="6629400"/>
            <a:ext cx="5867400" cy="152400"/>
          </a:xfrm>
          <a:prstGeom prst="rect">
            <a:avLst/>
          </a:prstGeom>
        </p:spPr>
        <p:txBody>
          <a:bodyPr/>
          <a:lstStyle/>
          <a:p>
            <a:pPr>
              <a:defRPr/>
            </a:pPr>
            <a:fld id="{35B5A472-1BCE-49A3-8D32-42242BD463DF}" type="slidenum">
              <a:rPr lang="en-US" smtClean="0"/>
              <a:pPr>
                <a:defRPr/>
              </a:pPr>
              <a:t>22</a:t>
            </a:fld>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50421"/>
            <a:ext cx="4054475" cy="2073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1400" y="4439567"/>
            <a:ext cx="3219630" cy="2389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914400" y="1271290"/>
            <a:ext cx="7394012" cy="923330"/>
          </a:xfrm>
          <a:prstGeom prst="rect">
            <a:avLst/>
          </a:prstGeom>
          <a:noFill/>
          <a:ln>
            <a:solidFill>
              <a:srgbClr val="00B050"/>
            </a:solidFill>
          </a:ln>
        </p:spPr>
        <p:txBody>
          <a:bodyPr wrap="none" rtlCol="0">
            <a:spAutoFit/>
          </a:bodyPr>
          <a:lstStyle/>
          <a:p>
            <a:pPr marL="285750" indent="-285750">
              <a:buFont typeface="Arial" panose="020B0604020202020204" pitchFamily="34" charset="0"/>
              <a:buChar char="•"/>
            </a:pPr>
            <a:r>
              <a:rPr lang="en-US" dirty="0" smtClean="0"/>
              <a:t>After the </a:t>
            </a:r>
            <a:r>
              <a:rPr lang="en-US" dirty="0" smtClean="0">
                <a:latin typeface="Symbol" panose="05050102010706020507" pitchFamily="18" charset="2"/>
              </a:rPr>
              <a:t>D</a:t>
            </a:r>
            <a:r>
              <a:rPr lang="en-US" dirty="0" smtClean="0"/>
              <a:t>FDR, the posts were changed to welded steel tubes</a:t>
            </a:r>
          </a:p>
          <a:p>
            <a:pPr marL="285750" indent="-285750">
              <a:buFont typeface="Arial" panose="020B0604020202020204" pitchFamily="34" charset="0"/>
              <a:buChar char="•"/>
            </a:pPr>
            <a:r>
              <a:rPr lang="en-US" dirty="0" smtClean="0"/>
              <a:t>The analysis reflects the current design (5mm tube wall)</a:t>
            </a:r>
          </a:p>
          <a:p>
            <a:pPr marL="285750" indent="-285750">
              <a:buFont typeface="Arial" panose="020B0604020202020204" pitchFamily="34" charset="0"/>
              <a:buChar char="•"/>
            </a:pPr>
            <a:r>
              <a:rPr lang="en-US" dirty="0" smtClean="0"/>
              <a:t>The current design supports the stiffness and strength requirements</a:t>
            </a:r>
            <a:endParaRPr lang="en-US" dirty="0"/>
          </a:p>
        </p:txBody>
      </p:sp>
      <p:sp>
        <p:nvSpPr>
          <p:cNvPr id="11" name="Footer Placeholder 3"/>
          <p:cNvSpPr>
            <a:spLocks noGrp="1"/>
          </p:cNvSpPr>
          <p:nvPr>
            <p:ph type="ftr" sz="quarter" idx="10"/>
          </p:nvPr>
        </p:nvSpPr>
        <p:spPr>
          <a:xfrm>
            <a:off x="152400" y="6629400"/>
            <a:ext cx="4800600" cy="152400"/>
          </a:xfrm>
        </p:spPr>
        <p:txBody>
          <a:bodyPr/>
          <a:lstStyle/>
          <a:p>
            <a:pPr>
              <a:defRPr/>
            </a:pPr>
            <a:r>
              <a:rPr lang="en-US" dirty="0" smtClean="0"/>
              <a:t>Carousel Analysis Update and RFA Review, Sep 2016</a:t>
            </a:r>
            <a:endParaRPr lang="en-US" dirty="0"/>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6103" y="2438400"/>
            <a:ext cx="3249322" cy="273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12"/>
          <p:cNvSpPr txBox="1"/>
          <p:nvPr/>
        </p:nvSpPr>
        <p:spPr>
          <a:xfrm>
            <a:off x="4593566" y="76200"/>
            <a:ext cx="1981200" cy="369332"/>
          </a:xfrm>
          <a:prstGeom prst="rect">
            <a:avLst/>
          </a:prstGeom>
          <a:noFill/>
        </p:spPr>
        <p:txBody>
          <a:bodyPr wrap="square" rtlCol="0">
            <a:spAutoFit/>
          </a:bodyPr>
          <a:lstStyle/>
          <a:p>
            <a:r>
              <a:rPr lang="fr-FR" dirty="0" smtClean="0"/>
              <a:t>By SLAC team</a:t>
            </a:r>
            <a:endParaRPr lang="fr-FR" dirty="0"/>
          </a:p>
        </p:txBody>
      </p:sp>
    </p:spTree>
    <p:extLst>
      <p:ext uri="{BB962C8B-B14F-4D97-AF65-F5344CB8AC3E}">
        <p14:creationId xmlns:p14="http://schemas.microsoft.com/office/powerpoint/2010/main" val="38637108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 Pentagon Rods</a:t>
            </a:r>
            <a:endParaRPr lang="en-US" dirty="0"/>
          </a:p>
        </p:txBody>
      </p:sp>
      <p:sp>
        <p:nvSpPr>
          <p:cNvPr id="3" name="Content Placeholder 2"/>
          <p:cNvSpPr>
            <a:spLocks noGrp="1"/>
          </p:cNvSpPr>
          <p:nvPr>
            <p:ph idx="1"/>
          </p:nvPr>
        </p:nvSpPr>
        <p:spPr/>
        <p:txBody>
          <a:bodyPr/>
          <a:lstStyle/>
          <a:p>
            <a:r>
              <a:rPr lang="en-US" dirty="0"/>
              <a:t>Pentagon rods:  Finalize the design of pentagon rod connections of the tubes to end fittings (welded or bonded) and their bolted connections to corner brackets.</a:t>
            </a:r>
          </a:p>
          <a:p>
            <a:endParaRPr lang="en-US" dirty="0"/>
          </a:p>
        </p:txBody>
      </p:sp>
      <p:sp>
        <p:nvSpPr>
          <p:cNvPr id="5" name="Slide Number Placeholder 4"/>
          <p:cNvSpPr>
            <a:spLocks noGrp="1"/>
          </p:cNvSpPr>
          <p:nvPr>
            <p:ph type="sldNum" sz="quarter" idx="4294967295"/>
          </p:nvPr>
        </p:nvSpPr>
        <p:spPr>
          <a:xfrm>
            <a:off x="152400" y="6629400"/>
            <a:ext cx="5867400" cy="152400"/>
          </a:xfrm>
          <a:prstGeom prst="rect">
            <a:avLst/>
          </a:prstGeom>
        </p:spPr>
        <p:txBody>
          <a:bodyPr/>
          <a:lstStyle/>
          <a:p>
            <a:pPr>
              <a:defRPr/>
            </a:pPr>
            <a:fld id="{35B5A472-1BCE-49A3-8D32-42242BD463DF}" type="slidenum">
              <a:rPr lang="en-US" smtClean="0"/>
              <a:pPr>
                <a:defRPr/>
              </a:pPr>
              <a:t>23</a:t>
            </a:fld>
            <a:endParaRPr lang="en-US"/>
          </a:p>
        </p:txBody>
      </p:sp>
      <p:sp>
        <p:nvSpPr>
          <p:cNvPr id="7" name="TextBox 6"/>
          <p:cNvSpPr txBox="1"/>
          <p:nvPr/>
        </p:nvSpPr>
        <p:spPr>
          <a:xfrm>
            <a:off x="304800" y="1371600"/>
            <a:ext cx="8382000" cy="1477328"/>
          </a:xfrm>
          <a:prstGeom prst="rect">
            <a:avLst/>
          </a:prstGeom>
          <a:noFill/>
          <a:ln>
            <a:solidFill>
              <a:srgbClr val="00B050"/>
            </a:solidFill>
          </a:ln>
        </p:spPr>
        <p:txBody>
          <a:bodyPr wrap="square" rtlCol="0">
            <a:spAutoFit/>
          </a:bodyPr>
          <a:lstStyle/>
          <a:p>
            <a:pPr marL="285750" indent="-285750">
              <a:buFont typeface="Arial" panose="020B0604020202020204" pitchFamily="34" charset="0"/>
              <a:buChar char="•"/>
            </a:pPr>
            <a:r>
              <a:rPr lang="en-US" dirty="0" smtClean="0"/>
              <a:t>The pentagon rod design is complete, being aluminum tube with welded end fittings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The analysis reflects the current design</a:t>
            </a:r>
          </a:p>
          <a:p>
            <a:pPr marL="285750" indent="-285750">
              <a:buFont typeface="Arial" panose="020B0604020202020204" pitchFamily="34" charset="0"/>
              <a:buChar char="•"/>
            </a:pPr>
            <a:r>
              <a:rPr lang="en-US" dirty="0" smtClean="0"/>
              <a:t>The current design supports the stiffness and strength requirements</a:t>
            </a:r>
            <a:endParaRPr lang="en-US" dirty="0"/>
          </a:p>
        </p:txBody>
      </p:sp>
      <p:pic>
        <p:nvPicPr>
          <p:cNvPr id="35842" name="Picture 2" descr="C:\Users\daubard\Desktop\hautpied.JPG"/>
          <p:cNvPicPr>
            <a:picLocks noChangeAspect="1" noChangeArrowheads="1"/>
          </p:cNvPicPr>
          <p:nvPr/>
        </p:nvPicPr>
        <p:blipFill>
          <a:blip r:embed="rId2"/>
          <a:srcRect/>
          <a:stretch>
            <a:fillRect/>
          </a:stretch>
        </p:blipFill>
        <p:spPr bwMode="auto">
          <a:xfrm>
            <a:off x="0" y="3543300"/>
            <a:ext cx="3200400" cy="2476500"/>
          </a:xfrm>
          <a:prstGeom prst="rect">
            <a:avLst/>
          </a:prstGeom>
          <a:noFill/>
        </p:spPr>
      </p:pic>
      <p:pic>
        <p:nvPicPr>
          <p:cNvPr id="35841" name="Picture 1" descr="C:\Users\daubard\Desktop\penta.JPG"/>
          <p:cNvPicPr>
            <a:picLocks noChangeAspect="1" noChangeArrowheads="1"/>
          </p:cNvPicPr>
          <p:nvPr/>
        </p:nvPicPr>
        <p:blipFill>
          <a:blip r:embed="rId3"/>
          <a:srcRect/>
          <a:stretch>
            <a:fillRect/>
          </a:stretch>
        </p:blipFill>
        <p:spPr bwMode="auto">
          <a:xfrm>
            <a:off x="2327910" y="5402580"/>
            <a:ext cx="2320290" cy="1234440"/>
          </a:xfrm>
          <a:prstGeom prst="rect">
            <a:avLst/>
          </a:prstGeom>
          <a:noFill/>
        </p:spPr>
      </p:pic>
      <p:sp>
        <p:nvSpPr>
          <p:cNvPr id="11" name="Footer Placeholder 3"/>
          <p:cNvSpPr>
            <a:spLocks noGrp="1"/>
          </p:cNvSpPr>
          <p:nvPr>
            <p:ph type="ftr" sz="quarter" idx="10"/>
          </p:nvPr>
        </p:nvSpPr>
        <p:spPr>
          <a:xfrm>
            <a:off x="152400" y="6629400"/>
            <a:ext cx="4800600" cy="152400"/>
          </a:xfrm>
        </p:spPr>
        <p:txBody>
          <a:bodyPr/>
          <a:lstStyle/>
          <a:p>
            <a:pPr>
              <a:defRPr/>
            </a:pPr>
            <a:r>
              <a:rPr lang="en-US" dirty="0" smtClean="0"/>
              <a:t>Carousel Analysis Update and RFA Review, Sep 2016</a:t>
            </a:r>
            <a:endParaRPr lang="en-US"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513" y="3543300"/>
            <a:ext cx="2986087" cy="2902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906797"/>
            <a:ext cx="3060700" cy="2351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5"/>
          <p:cNvSpPr txBox="1"/>
          <p:nvPr/>
        </p:nvSpPr>
        <p:spPr>
          <a:xfrm>
            <a:off x="2774542" y="4825425"/>
            <a:ext cx="2635658" cy="584775"/>
          </a:xfrm>
          <a:prstGeom prst="rect">
            <a:avLst/>
          </a:prstGeom>
          <a:noFill/>
        </p:spPr>
        <p:txBody>
          <a:bodyPr wrap="none" rtlCol="0">
            <a:spAutoFit/>
          </a:bodyPr>
          <a:lstStyle/>
          <a:p>
            <a:pPr algn="ctr"/>
            <a:r>
              <a:rPr lang="en-US" sz="1600" dirty="0" smtClean="0"/>
              <a:t>Fastener head pull through</a:t>
            </a:r>
          </a:p>
          <a:p>
            <a:pPr algn="ctr"/>
            <a:r>
              <a:rPr lang="en-US" sz="1600" dirty="0" smtClean="0"/>
              <a:t>MS = High</a:t>
            </a:r>
            <a:endParaRPr lang="en-US" sz="1600" dirty="0"/>
          </a:p>
        </p:txBody>
      </p:sp>
      <p:sp>
        <p:nvSpPr>
          <p:cNvPr id="13" name="ZoneTexte 12"/>
          <p:cNvSpPr txBox="1"/>
          <p:nvPr/>
        </p:nvSpPr>
        <p:spPr>
          <a:xfrm>
            <a:off x="4593566" y="76200"/>
            <a:ext cx="1981200" cy="369332"/>
          </a:xfrm>
          <a:prstGeom prst="rect">
            <a:avLst/>
          </a:prstGeom>
          <a:noFill/>
        </p:spPr>
        <p:txBody>
          <a:bodyPr wrap="square" rtlCol="0">
            <a:spAutoFit/>
          </a:bodyPr>
          <a:lstStyle/>
          <a:p>
            <a:r>
              <a:rPr lang="fr-FR" dirty="0" smtClean="0"/>
              <a:t>By SLAC team</a:t>
            </a:r>
            <a:endParaRPr lang="fr-FR" dirty="0"/>
          </a:p>
        </p:txBody>
      </p:sp>
    </p:spTree>
    <p:extLst>
      <p:ext uri="{BB962C8B-B14F-4D97-AF65-F5344CB8AC3E}">
        <p14:creationId xmlns:p14="http://schemas.microsoft.com/office/powerpoint/2010/main" val="206012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 Ring gear analysis write up</a:t>
            </a:r>
            <a:endParaRPr lang="en-US" dirty="0"/>
          </a:p>
        </p:txBody>
      </p:sp>
      <p:sp>
        <p:nvSpPr>
          <p:cNvPr id="3" name="Content Placeholder 2"/>
          <p:cNvSpPr>
            <a:spLocks noGrp="1"/>
          </p:cNvSpPr>
          <p:nvPr>
            <p:ph idx="1"/>
          </p:nvPr>
        </p:nvSpPr>
        <p:spPr/>
        <p:txBody>
          <a:bodyPr/>
          <a:lstStyle/>
          <a:p>
            <a:r>
              <a:rPr lang="en-US" dirty="0"/>
              <a:t>Complete and write up ring gear analysis:  show deflection of final ring gear design and effect on pinion gear teeth meshing, given the non-standard mounting method and design geometry.</a:t>
            </a:r>
          </a:p>
          <a:p>
            <a:endParaRPr lang="en-US" dirty="0"/>
          </a:p>
        </p:txBody>
      </p:sp>
      <p:sp>
        <p:nvSpPr>
          <p:cNvPr id="5" name="Slide Number Placeholder 4"/>
          <p:cNvSpPr>
            <a:spLocks noGrp="1"/>
          </p:cNvSpPr>
          <p:nvPr>
            <p:ph type="sldNum" sz="quarter" idx="4294967295"/>
          </p:nvPr>
        </p:nvSpPr>
        <p:spPr>
          <a:xfrm>
            <a:off x="152400" y="6629400"/>
            <a:ext cx="5867400" cy="152400"/>
          </a:xfrm>
          <a:prstGeom prst="rect">
            <a:avLst/>
          </a:prstGeom>
        </p:spPr>
        <p:txBody>
          <a:bodyPr/>
          <a:lstStyle/>
          <a:p>
            <a:pPr>
              <a:defRPr/>
            </a:pPr>
            <a:fld id="{35B5A472-1BCE-49A3-8D32-42242BD463DF}" type="slidenum">
              <a:rPr lang="en-US" smtClean="0"/>
              <a:pPr>
                <a:defRPr/>
              </a:pPr>
              <a:t>24</a:t>
            </a:fld>
            <a:endParaRPr lang="en-US"/>
          </a:p>
        </p:txBody>
      </p:sp>
      <p:sp>
        <p:nvSpPr>
          <p:cNvPr id="7" name="TextBox 6"/>
          <p:cNvSpPr txBox="1"/>
          <p:nvPr/>
        </p:nvSpPr>
        <p:spPr>
          <a:xfrm>
            <a:off x="990600" y="1143000"/>
            <a:ext cx="7086600" cy="1754326"/>
          </a:xfrm>
          <a:prstGeom prst="rect">
            <a:avLst/>
          </a:prstGeom>
          <a:noFill/>
          <a:ln>
            <a:solidFill>
              <a:srgbClr val="00B050"/>
            </a:solidFill>
          </a:ln>
        </p:spPr>
        <p:txBody>
          <a:bodyPr wrap="square" rtlCol="0">
            <a:spAutoFit/>
          </a:bodyPr>
          <a:lstStyle/>
          <a:p>
            <a:pPr marL="285750" indent="-285750">
              <a:buFont typeface="Arial" panose="020B0604020202020204" pitchFamily="34" charset="0"/>
              <a:buChar char="•"/>
            </a:pPr>
            <a:r>
              <a:rPr lang="en-US" dirty="0" smtClean="0"/>
              <a:t>Updated analysis shows the ring gear macro deformations are insignificant under normal operation and will maintain correct gear mesh during operation</a:t>
            </a:r>
          </a:p>
          <a:p>
            <a:pPr marL="285750" indent="-285750">
              <a:buFont typeface="Arial" panose="020B0604020202020204" pitchFamily="34" charset="0"/>
              <a:buChar char="•"/>
            </a:pPr>
            <a:r>
              <a:rPr lang="en-US" dirty="0" smtClean="0"/>
              <a:t>Detailed stress analysis of tooth and contact was deemed to be the same as in the previous analysis, so further analysis was not needed</a:t>
            </a:r>
            <a:endParaRPr lang="en-US" dirty="0"/>
          </a:p>
        </p:txBody>
      </p:sp>
      <p:sp>
        <p:nvSpPr>
          <p:cNvPr id="9" name="Footer Placeholder 3"/>
          <p:cNvSpPr>
            <a:spLocks noGrp="1"/>
          </p:cNvSpPr>
          <p:nvPr>
            <p:ph type="ftr" sz="quarter" idx="10"/>
          </p:nvPr>
        </p:nvSpPr>
        <p:spPr>
          <a:xfrm>
            <a:off x="152400" y="6629400"/>
            <a:ext cx="4800600" cy="152400"/>
          </a:xfrm>
        </p:spPr>
        <p:txBody>
          <a:bodyPr/>
          <a:lstStyle/>
          <a:p>
            <a:pPr>
              <a:defRPr/>
            </a:pPr>
            <a:r>
              <a:rPr lang="en-US" dirty="0" smtClean="0"/>
              <a:t>Carousel Analysis Update and RFA Review, Sep 2016</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08313"/>
            <a:ext cx="2461081"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247" y="3021013"/>
            <a:ext cx="2425306"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971800"/>
            <a:ext cx="2436626"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a:off x="4420949" y="3929976"/>
            <a:ext cx="0" cy="3398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143000" y="4119562"/>
            <a:ext cx="381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90600" y="3737761"/>
            <a:ext cx="595035" cy="369332"/>
          </a:xfrm>
          <a:prstGeom prst="rect">
            <a:avLst/>
          </a:prstGeom>
          <a:noFill/>
        </p:spPr>
        <p:txBody>
          <a:bodyPr wrap="none" rtlCol="0">
            <a:spAutoFit/>
          </a:bodyPr>
          <a:lstStyle/>
          <a:p>
            <a:r>
              <a:rPr lang="en-US" dirty="0" smtClean="0"/>
              <a:t>1gX</a:t>
            </a:r>
            <a:endParaRPr lang="en-US" dirty="0"/>
          </a:p>
        </p:txBody>
      </p:sp>
      <p:sp>
        <p:nvSpPr>
          <p:cNvPr id="19" name="TextBox 18"/>
          <p:cNvSpPr txBox="1"/>
          <p:nvPr/>
        </p:nvSpPr>
        <p:spPr>
          <a:xfrm>
            <a:off x="3886200" y="3797622"/>
            <a:ext cx="595035" cy="369332"/>
          </a:xfrm>
          <a:prstGeom prst="rect">
            <a:avLst/>
          </a:prstGeom>
          <a:noFill/>
        </p:spPr>
        <p:txBody>
          <a:bodyPr wrap="none" rtlCol="0">
            <a:spAutoFit/>
          </a:bodyPr>
          <a:lstStyle/>
          <a:p>
            <a:r>
              <a:rPr lang="en-US" dirty="0" smtClean="0"/>
              <a:t>1gY</a:t>
            </a:r>
            <a:endParaRPr lang="en-US" dirty="0"/>
          </a:p>
        </p:txBody>
      </p:sp>
      <p:sp>
        <p:nvSpPr>
          <p:cNvPr id="20" name="TextBox 19"/>
          <p:cNvSpPr txBox="1"/>
          <p:nvPr/>
        </p:nvSpPr>
        <p:spPr>
          <a:xfrm>
            <a:off x="7022529" y="3694113"/>
            <a:ext cx="582211" cy="369332"/>
          </a:xfrm>
          <a:prstGeom prst="rect">
            <a:avLst/>
          </a:prstGeom>
          <a:noFill/>
        </p:spPr>
        <p:txBody>
          <a:bodyPr wrap="none" rtlCol="0">
            <a:spAutoFit/>
          </a:bodyPr>
          <a:lstStyle/>
          <a:p>
            <a:r>
              <a:rPr lang="en-US" dirty="0" smtClean="0"/>
              <a:t>1gZ</a:t>
            </a:r>
            <a:endParaRPr lang="en-US" dirty="0"/>
          </a:p>
        </p:txBody>
      </p:sp>
      <p:sp>
        <p:nvSpPr>
          <p:cNvPr id="15" name="Oval 14"/>
          <p:cNvSpPr/>
          <p:nvPr/>
        </p:nvSpPr>
        <p:spPr>
          <a:xfrm>
            <a:off x="7399492" y="3997298"/>
            <a:ext cx="154015" cy="154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404218" y="5294313"/>
            <a:ext cx="2514599" cy="584775"/>
          </a:xfrm>
          <a:prstGeom prst="rect">
            <a:avLst/>
          </a:prstGeom>
          <a:noFill/>
        </p:spPr>
        <p:txBody>
          <a:bodyPr wrap="none" rtlCol="0">
            <a:spAutoFit/>
          </a:bodyPr>
          <a:lstStyle/>
          <a:p>
            <a:r>
              <a:rPr lang="en-US" sz="1600" dirty="0" smtClean="0"/>
              <a:t>Max </a:t>
            </a:r>
            <a:r>
              <a:rPr lang="en-US" sz="1600" dirty="0" err="1" smtClean="0"/>
              <a:t>Disp</a:t>
            </a:r>
            <a:r>
              <a:rPr lang="en-US" sz="1600" dirty="0" smtClean="0"/>
              <a:t> = 16.2 </a:t>
            </a:r>
            <a:r>
              <a:rPr lang="en-US" sz="1600" dirty="0" smtClean="0">
                <a:latin typeface="Symbol" panose="05050102010706020507" pitchFamily="18" charset="2"/>
              </a:rPr>
              <a:t>m</a:t>
            </a:r>
            <a:r>
              <a:rPr lang="en-US" sz="1600" dirty="0" smtClean="0"/>
              <a:t>m</a:t>
            </a:r>
          </a:p>
          <a:p>
            <a:r>
              <a:rPr lang="en-US" sz="1600" dirty="0" err="1"/>
              <a:t>Diametral</a:t>
            </a:r>
            <a:r>
              <a:rPr lang="en-US" sz="1600" dirty="0"/>
              <a:t> Dev. </a:t>
            </a:r>
            <a:r>
              <a:rPr lang="en-US" sz="1600" dirty="0" smtClean="0"/>
              <a:t>= ~1.5 </a:t>
            </a:r>
            <a:r>
              <a:rPr lang="en-US" sz="1600" dirty="0" smtClean="0">
                <a:latin typeface="Symbol" panose="05050102010706020507" pitchFamily="18" charset="2"/>
              </a:rPr>
              <a:t>m</a:t>
            </a:r>
            <a:r>
              <a:rPr lang="en-US" sz="1600" dirty="0" smtClean="0"/>
              <a:t>m</a:t>
            </a:r>
            <a:endParaRPr lang="en-US" sz="1600" dirty="0"/>
          </a:p>
        </p:txBody>
      </p:sp>
      <p:sp>
        <p:nvSpPr>
          <p:cNvPr id="23" name="TextBox 22"/>
          <p:cNvSpPr txBox="1"/>
          <p:nvPr/>
        </p:nvSpPr>
        <p:spPr>
          <a:xfrm>
            <a:off x="3296971" y="5299582"/>
            <a:ext cx="2514599" cy="584775"/>
          </a:xfrm>
          <a:prstGeom prst="rect">
            <a:avLst/>
          </a:prstGeom>
          <a:noFill/>
        </p:spPr>
        <p:txBody>
          <a:bodyPr wrap="none" rtlCol="0">
            <a:spAutoFit/>
          </a:bodyPr>
          <a:lstStyle/>
          <a:p>
            <a:r>
              <a:rPr lang="en-US" sz="1600" dirty="0" smtClean="0"/>
              <a:t>Max </a:t>
            </a:r>
            <a:r>
              <a:rPr lang="en-US" sz="1600" dirty="0" err="1" smtClean="0"/>
              <a:t>Disp</a:t>
            </a:r>
            <a:r>
              <a:rPr lang="en-US" sz="1600" dirty="0" smtClean="0"/>
              <a:t> = 59.8 </a:t>
            </a:r>
            <a:r>
              <a:rPr lang="en-US" sz="1600" dirty="0" smtClean="0">
                <a:latin typeface="Symbol" panose="05050102010706020507" pitchFamily="18" charset="2"/>
              </a:rPr>
              <a:t>m</a:t>
            </a:r>
            <a:r>
              <a:rPr lang="en-US" sz="1600" dirty="0" smtClean="0"/>
              <a:t>m</a:t>
            </a:r>
          </a:p>
          <a:p>
            <a:r>
              <a:rPr lang="en-US" sz="1600" dirty="0" err="1"/>
              <a:t>Diametral</a:t>
            </a:r>
            <a:r>
              <a:rPr lang="en-US" sz="1600" dirty="0"/>
              <a:t> Dev. </a:t>
            </a:r>
            <a:r>
              <a:rPr lang="en-US" sz="1600" dirty="0" smtClean="0"/>
              <a:t>= ~2.5 </a:t>
            </a:r>
            <a:r>
              <a:rPr lang="en-US" sz="1600" dirty="0">
                <a:latin typeface="Symbol" panose="05050102010706020507" pitchFamily="18" charset="2"/>
              </a:rPr>
              <a:t>m</a:t>
            </a:r>
            <a:r>
              <a:rPr lang="en-US" sz="1600" dirty="0"/>
              <a:t>m</a:t>
            </a:r>
          </a:p>
        </p:txBody>
      </p:sp>
      <p:sp>
        <p:nvSpPr>
          <p:cNvPr id="24" name="TextBox 23"/>
          <p:cNvSpPr txBox="1"/>
          <p:nvPr/>
        </p:nvSpPr>
        <p:spPr>
          <a:xfrm>
            <a:off x="233597" y="5299581"/>
            <a:ext cx="2565895" cy="584775"/>
          </a:xfrm>
          <a:prstGeom prst="rect">
            <a:avLst/>
          </a:prstGeom>
          <a:noFill/>
        </p:spPr>
        <p:txBody>
          <a:bodyPr wrap="none" rtlCol="0">
            <a:spAutoFit/>
          </a:bodyPr>
          <a:lstStyle/>
          <a:p>
            <a:r>
              <a:rPr lang="en-US" sz="1600" dirty="0" smtClean="0"/>
              <a:t>Max </a:t>
            </a:r>
            <a:r>
              <a:rPr lang="en-US" sz="1600" dirty="0" err="1" smtClean="0"/>
              <a:t>Disp</a:t>
            </a:r>
            <a:r>
              <a:rPr lang="en-US" sz="1600" dirty="0" smtClean="0"/>
              <a:t> = 79.0 </a:t>
            </a:r>
            <a:r>
              <a:rPr lang="en-US" sz="1600" dirty="0" smtClean="0">
                <a:latin typeface="Symbol" panose="05050102010706020507" pitchFamily="18" charset="2"/>
              </a:rPr>
              <a:t>m</a:t>
            </a:r>
            <a:r>
              <a:rPr lang="en-US" sz="1600" dirty="0" smtClean="0"/>
              <a:t>m</a:t>
            </a:r>
          </a:p>
          <a:p>
            <a:r>
              <a:rPr lang="en-US" sz="1600" dirty="0" err="1" smtClean="0"/>
              <a:t>Diametral</a:t>
            </a:r>
            <a:r>
              <a:rPr lang="en-US" sz="1600" dirty="0" smtClean="0"/>
              <a:t> Dev. = ~3.8</a:t>
            </a:r>
            <a:r>
              <a:rPr lang="en-US" sz="1600" dirty="0" smtClean="0">
                <a:latin typeface="Symbol" panose="05050102010706020507" pitchFamily="18" charset="2"/>
              </a:rPr>
              <a:t> </a:t>
            </a:r>
            <a:r>
              <a:rPr lang="en-US" sz="1600" dirty="0">
                <a:latin typeface="Symbol" panose="05050102010706020507" pitchFamily="18" charset="2"/>
              </a:rPr>
              <a:t>m</a:t>
            </a:r>
            <a:r>
              <a:rPr lang="en-US" sz="1600" dirty="0"/>
              <a:t>m</a:t>
            </a:r>
          </a:p>
        </p:txBody>
      </p:sp>
      <p:sp>
        <p:nvSpPr>
          <p:cNvPr id="26" name="TextBox 25"/>
          <p:cNvSpPr txBox="1"/>
          <p:nvPr/>
        </p:nvSpPr>
        <p:spPr>
          <a:xfrm>
            <a:off x="1333500" y="6063734"/>
            <a:ext cx="6673622" cy="369332"/>
          </a:xfrm>
          <a:prstGeom prst="rect">
            <a:avLst/>
          </a:prstGeom>
          <a:noFill/>
          <a:ln>
            <a:solidFill>
              <a:schemeClr val="tx1"/>
            </a:solidFill>
          </a:ln>
        </p:spPr>
        <p:txBody>
          <a:bodyPr wrap="none" rtlCol="0">
            <a:spAutoFit/>
          </a:bodyPr>
          <a:lstStyle/>
          <a:p>
            <a:r>
              <a:rPr lang="en-US" dirty="0" smtClean="0"/>
              <a:t>Notches do not cause any significant loss in ring gear circularity</a:t>
            </a:r>
            <a:endParaRPr lang="en-US" dirty="0"/>
          </a:p>
        </p:txBody>
      </p:sp>
      <p:sp>
        <p:nvSpPr>
          <p:cNvPr id="18" name="TextBox 17"/>
          <p:cNvSpPr txBox="1"/>
          <p:nvPr/>
        </p:nvSpPr>
        <p:spPr>
          <a:xfrm>
            <a:off x="6480874" y="6581001"/>
            <a:ext cx="2247731" cy="276999"/>
          </a:xfrm>
          <a:prstGeom prst="rect">
            <a:avLst/>
          </a:prstGeom>
          <a:noFill/>
        </p:spPr>
        <p:txBody>
          <a:bodyPr wrap="none" rtlCol="0">
            <a:spAutoFit/>
          </a:bodyPr>
          <a:lstStyle/>
          <a:p>
            <a:r>
              <a:rPr lang="en-US" sz="1200" dirty="0" smtClean="0"/>
              <a:t>Displacements shown at 100X</a:t>
            </a:r>
            <a:endParaRPr lang="en-US" sz="1200" dirty="0"/>
          </a:p>
        </p:txBody>
      </p:sp>
      <p:sp>
        <p:nvSpPr>
          <p:cNvPr id="21" name="ZoneTexte 20"/>
          <p:cNvSpPr txBox="1"/>
          <p:nvPr/>
        </p:nvSpPr>
        <p:spPr>
          <a:xfrm>
            <a:off x="4593566" y="76200"/>
            <a:ext cx="1981200" cy="369332"/>
          </a:xfrm>
          <a:prstGeom prst="rect">
            <a:avLst/>
          </a:prstGeom>
          <a:noFill/>
        </p:spPr>
        <p:txBody>
          <a:bodyPr wrap="square" rtlCol="0">
            <a:spAutoFit/>
          </a:bodyPr>
          <a:lstStyle/>
          <a:p>
            <a:r>
              <a:rPr lang="fr-FR" dirty="0" smtClean="0"/>
              <a:t>By SLAC team</a:t>
            </a:r>
            <a:endParaRPr lang="fr-FR" dirty="0"/>
          </a:p>
        </p:txBody>
      </p:sp>
    </p:spTree>
    <p:extLst>
      <p:ext uri="{BB962C8B-B14F-4D97-AF65-F5344CB8AC3E}">
        <p14:creationId xmlns:p14="http://schemas.microsoft.com/office/powerpoint/2010/main" val="4728892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Pendant ce temps au LPNHE</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A0CBAB18-A822-4251-9BC2-968010D6DE61}" type="slidenum">
              <a:rPr lang="fr-FR" smtClean="0"/>
              <a:pPr>
                <a:defRPr/>
              </a:pPr>
              <a:t>25</a:t>
            </a:fld>
            <a:endParaRPr lang="fr-FR"/>
          </a:p>
        </p:txBody>
      </p:sp>
      <p:pic>
        <p:nvPicPr>
          <p:cNvPr id="1026" name="Picture 2" descr="C:\Users\laporte\Pictures\boulot\LSST\LSSTcolor3.jpg"/>
          <p:cNvPicPr>
            <a:picLocks noChangeAspect="1" noChangeArrowheads="1"/>
          </p:cNvPicPr>
          <p:nvPr/>
        </p:nvPicPr>
        <p:blipFill rotWithShape="1">
          <a:blip r:embed="rId2">
            <a:extLst>
              <a:ext uri="{28A0092B-C50C-407E-A947-70E740481C1C}">
                <a14:useLocalDpi xmlns:a14="http://schemas.microsoft.com/office/drawing/2010/main" val="0"/>
              </a:ext>
            </a:extLst>
          </a:blip>
          <a:srcRect t="51302" r="2439" b="21188"/>
          <a:stretch/>
        </p:blipFill>
        <p:spPr bwMode="auto">
          <a:xfrm>
            <a:off x="0" y="1600200"/>
            <a:ext cx="9144000"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1861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 THK Rail Stiffness</a:t>
            </a:r>
            <a:endParaRPr lang="en-US" dirty="0"/>
          </a:p>
        </p:txBody>
      </p:sp>
      <p:sp>
        <p:nvSpPr>
          <p:cNvPr id="3" name="Content Placeholder 2"/>
          <p:cNvSpPr>
            <a:spLocks noGrp="1"/>
          </p:cNvSpPr>
          <p:nvPr>
            <p:ph idx="1"/>
          </p:nvPr>
        </p:nvSpPr>
        <p:spPr/>
        <p:txBody>
          <a:bodyPr/>
          <a:lstStyle/>
          <a:p>
            <a:r>
              <a:rPr lang="en-US" dirty="0"/>
              <a:t>THK rail stiffness: run tests to empirically determine rotational stiffness of the carriages on the rails. Use this to update the FEA model.</a:t>
            </a:r>
          </a:p>
          <a:p>
            <a:endParaRPr lang="en-US" dirty="0"/>
          </a:p>
        </p:txBody>
      </p:sp>
      <p:sp>
        <p:nvSpPr>
          <p:cNvPr id="5" name="Slide Number Placeholder 4"/>
          <p:cNvSpPr>
            <a:spLocks noGrp="1"/>
          </p:cNvSpPr>
          <p:nvPr>
            <p:ph type="sldNum" sz="quarter" idx="4294967295"/>
          </p:nvPr>
        </p:nvSpPr>
        <p:spPr>
          <a:xfrm>
            <a:off x="152400" y="6629400"/>
            <a:ext cx="5867400" cy="152400"/>
          </a:xfrm>
          <a:prstGeom prst="rect">
            <a:avLst/>
          </a:prstGeom>
        </p:spPr>
        <p:txBody>
          <a:bodyPr/>
          <a:lstStyle/>
          <a:p>
            <a:pPr>
              <a:defRPr/>
            </a:pPr>
            <a:fld id="{35B5A472-1BCE-49A3-8D32-42242BD463DF}" type="slidenum">
              <a:rPr lang="en-US" smtClean="0"/>
              <a:pPr>
                <a:defRPr/>
              </a:pPr>
              <a:t>26</a:t>
            </a:fld>
            <a:endParaRPr lang="en-US"/>
          </a:p>
        </p:txBody>
      </p:sp>
      <p:sp>
        <p:nvSpPr>
          <p:cNvPr id="7" name="TextBox 6"/>
          <p:cNvSpPr txBox="1"/>
          <p:nvPr/>
        </p:nvSpPr>
        <p:spPr>
          <a:xfrm>
            <a:off x="990600" y="1447800"/>
            <a:ext cx="7086600" cy="1754326"/>
          </a:xfrm>
          <a:prstGeom prst="rect">
            <a:avLst/>
          </a:prstGeom>
          <a:noFill/>
          <a:ln>
            <a:solidFill>
              <a:srgbClr val="00B050"/>
            </a:solidFill>
          </a:ln>
        </p:spPr>
        <p:txBody>
          <a:bodyPr wrap="square" rtlCol="0">
            <a:spAutoFit/>
          </a:bodyPr>
          <a:lstStyle/>
          <a:p>
            <a:pPr marL="285750" indent="-285750">
              <a:buFont typeface="Arial" panose="020B0604020202020204" pitchFamily="34" charset="0"/>
              <a:buChar char="•"/>
            </a:pPr>
            <a:r>
              <a:rPr lang="en-US" dirty="0" smtClean="0"/>
              <a:t>This has been answered in: 4-FEA boundary conditions, i.e.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Stiffness testing of the THK Rail and carriage was performed, and the FEA model was correlated to the test results</a:t>
            </a:r>
          </a:p>
          <a:p>
            <a:pPr marL="285750" indent="-285750">
              <a:buFont typeface="Arial" panose="020B0604020202020204" pitchFamily="34" charset="0"/>
              <a:buChar char="•"/>
            </a:pPr>
            <a:r>
              <a:rPr lang="en-US" dirty="0" smtClean="0"/>
              <a:t>We have a high confidence on the fidelity of the FEA model stiffness at this critical interface</a:t>
            </a:r>
            <a:endParaRPr lang="en-US" dirty="0"/>
          </a:p>
        </p:txBody>
      </p:sp>
      <p:pic>
        <p:nvPicPr>
          <p:cNvPr id="20" name="Picture 3"/>
          <p:cNvPicPr>
            <a:picLocks noChangeAspect="1" noChangeArrowheads="1"/>
          </p:cNvPicPr>
          <p:nvPr/>
        </p:nvPicPr>
        <p:blipFill>
          <a:blip r:embed="rId2" cstate="screen"/>
          <a:srcRect/>
          <a:stretch>
            <a:fillRect/>
          </a:stretch>
        </p:blipFill>
        <p:spPr bwMode="auto">
          <a:xfrm>
            <a:off x="381000" y="3475063"/>
            <a:ext cx="3440271" cy="3078137"/>
          </a:xfrm>
          <a:prstGeom prst="rect">
            <a:avLst/>
          </a:prstGeom>
          <a:noFill/>
          <a:ln w="9525">
            <a:noFill/>
            <a:miter lim="800000"/>
            <a:headEnd/>
            <a:tailEnd/>
          </a:ln>
          <a:effectLst/>
        </p:spPr>
      </p:pic>
      <p:sp>
        <p:nvSpPr>
          <p:cNvPr id="21" name="ZoneTexte 20"/>
          <p:cNvSpPr txBox="1"/>
          <p:nvPr/>
        </p:nvSpPr>
        <p:spPr>
          <a:xfrm>
            <a:off x="2743200" y="3505200"/>
            <a:ext cx="1080000" cy="369332"/>
          </a:xfrm>
          <a:prstGeom prst="rect">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en-US" dirty="0" smtClean="0"/>
              <a:t>THK Rail</a:t>
            </a:r>
            <a:endParaRPr lang="en-US" dirty="0"/>
          </a:p>
        </p:txBody>
      </p:sp>
      <p:sp>
        <p:nvSpPr>
          <p:cNvPr id="22" name="ZoneTexte 21"/>
          <p:cNvSpPr txBox="1"/>
          <p:nvPr/>
        </p:nvSpPr>
        <p:spPr>
          <a:xfrm>
            <a:off x="2743200" y="5410200"/>
            <a:ext cx="1080000" cy="646331"/>
          </a:xfrm>
          <a:prstGeom prst="rect">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t>Position indicators</a:t>
            </a:r>
            <a:endParaRPr lang="en-US" dirty="0"/>
          </a:p>
        </p:txBody>
      </p:sp>
      <p:sp>
        <p:nvSpPr>
          <p:cNvPr id="23" name="ZoneTexte 22"/>
          <p:cNvSpPr txBox="1"/>
          <p:nvPr/>
        </p:nvSpPr>
        <p:spPr>
          <a:xfrm>
            <a:off x="2743200" y="6183868"/>
            <a:ext cx="1080000" cy="369332"/>
          </a:xfrm>
          <a:prstGeom prst="rect">
            <a:avLst/>
          </a:prstGeom>
          <a:solidFill>
            <a:srgbClr val="0070C0"/>
          </a:solidFill>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dirty="0" smtClean="0"/>
              <a:t>Loads</a:t>
            </a:r>
            <a:endParaRPr lang="en-US" dirty="0"/>
          </a:p>
        </p:txBody>
      </p:sp>
      <p:cxnSp>
        <p:nvCxnSpPr>
          <p:cNvPr id="24" name="Connecteur droit avec flèche 23"/>
          <p:cNvCxnSpPr>
            <a:stCxn id="21" idx="2"/>
          </p:cNvCxnSpPr>
          <p:nvPr/>
        </p:nvCxnSpPr>
        <p:spPr>
          <a:xfrm flipH="1">
            <a:off x="2667000" y="3874532"/>
            <a:ext cx="616200" cy="240268"/>
          </a:xfrm>
          <a:prstGeom prst="straightConnector1">
            <a:avLst/>
          </a:prstGeom>
          <a:ln>
            <a:solidFill>
              <a:srgbClr val="00B0F0"/>
            </a:solidFill>
            <a:tailEnd type="arrow"/>
          </a:ln>
        </p:spPr>
        <p:style>
          <a:lnRef idx="2">
            <a:schemeClr val="accent6"/>
          </a:lnRef>
          <a:fillRef idx="0">
            <a:schemeClr val="accent6"/>
          </a:fillRef>
          <a:effectRef idx="1">
            <a:schemeClr val="accent6"/>
          </a:effectRef>
          <a:fontRef idx="minor">
            <a:schemeClr val="tx1"/>
          </a:fontRef>
        </p:style>
      </p:cxnSp>
      <p:cxnSp>
        <p:nvCxnSpPr>
          <p:cNvPr id="25" name="Connecteur droit avec flèche 24"/>
          <p:cNvCxnSpPr>
            <a:stCxn id="23" idx="1"/>
          </p:cNvCxnSpPr>
          <p:nvPr/>
        </p:nvCxnSpPr>
        <p:spPr>
          <a:xfrm flipH="1" flipV="1">
            <a:off x="1295400" y="5791200"/>
            <a:ext cx="1447800" cy="577334"/>
          </a:xfrm>
          <a:prstGeom prst="straightConnector1">
            <a:avLst/>
          </a:prstGeom>
          <a:ln>
            <a:solidFill>
              <a:srgbClr val="00B0F0"/>
            </a:solidFill>
            <a:tailEnd type="arrow"/>
          </a:ln>
        </p:spPr>
        <p:style>
          <a:lnRef idx="2">
            <a:schemeClr val="accent3"/>
          </a:lnRef>
          <a:fillRef idx="0">
            <a:schemeClr val="accent3"/>
          </a:fillRef>
          <a:effectRef idx="1">
            <a:schemeClr val="accent3"/>
          </a:effectRef>
          <a:fontRef idx="minor">
            <a:schemeClr val="tx1"/>
          </a:fontRef>
        </p:style>
      </p:cxnSp>
      <p:cxnSp>
        <p:nvCxnSpPr>
          <p:cNvPr id="26" name="Connecteur droit avec flèche 25"/>
          <p:cNvCxnSpPr>
            <a:stCxn id="22" idx="0"/>
          </p:cNvCxnSpPr>
          <p:nvPr/>
        </p:nvCxnSpPr>
        <p:spPr>
          <a:xfrm flipH="1" flipV="1">
            <a:off x="2438400" y="4419600"/>
            <a:ext cx="844800" cy="990600"/>
          </a:xfrm>
          <a:prstGeom prst="straightConnector1">
            <a:avLst/>
          </a:prstGeom>
          <a:ln>
            <a:solidFill>
              <a:srgbClr val="00B0F0"/>
            </a:solidFill>
            <a:tailEnd type="arrow"/>
          </a:ln>
        </p:spPr>
        <p:style>
          <a:lnRef idx="2">
            <a:schemeClr val="accent5"/>
          </a:lnRef>
          <a:fillRef idx="0">
            <a:schemeClr val="accent5"/>
          </a:fillRef>
          <a:effectRef idx="1">
            <a:schemeClr val="accent5"/>
          </a:effectRef>
          <a:fontRef idx="minor">
            <a:schemeClr val="tx1"/>
          </a:fontRef>
        </p:style>
      </p:cxnSp>
      <p:graphicFrame>
        <p:nvGraphicFramePr>
          <p:cNvPr id="27" name="Espace réservé du contenu 3"/>
          <p:cNvGraphicFramePr>
            <a:graphicFrameLocks/>
          </p:cNvGraphicFramePr>
          <p:nvPr/>
        </p:nvGraphicFramePr>
        <p:xfrm>
          <a:off x="4038600" y="3352800"/>
          <a:ext cx="487680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17" name="Footer Placeholder 3"/>
          <p:cNvSpPr>
            <a:spLocks noGrp="1"/>
          </p:cNvSpPr>
          <p:nvPr>
            <p:ph type="ftr" sz="quarter" idx="10"/>
          </p:nvPr>
        </p:nvSpPr>
        <p:spPr>
          <a:xfrm>
            <a:off x="152400" y="6629400"/>
            <a:ext cx="4800600" cy="152400"/>
          </a:xfrm>
        </p:spPr>
        <p:txBody>
          <a:bodyPr/>
          <a:lstStyle/>
          <a:p>
            <a:pPr>
              <a:defRPr/>
            </a:pPr>
            <a:r>
              <a:rPr lang="en-US" dirty="0" smtClean="0"/>
              <a:t>Carousel Analysis Update and RFA Review, Sep 2016</a:t>
            </a:r>
            <a:endParaRPr lang="en-US" dirty="0"/>
          </a:p>
        </p:txBody>
      </p:sp>
      <p:sp>
        <p:nvSpPr>
          <p:cNvPr id="15" name="ZoneTexte 14"/>
          <p:cNvSpPr txBox="1"/>
          <p:nvPr/>
        </p:nvSpPr>
        <p:spPr>
          <a:xfrm>
            <a:off x="4593566" y="76200"/>
            <a:ext cx="1981200" cy="369332"/>
          </a:xfrm>
          <a:prstGeom prst="rect">
            <a:avLst/>
          </a:prstGeom>
          <a:noFill/>
        </p:spPr>
        <p:txBody>
          <a:bodyPr wrap="square" rtlCol="0">
            <a:spAutoFit/>
          </a:bodyPr>
          <a:lstStyle/>
          <a:p>
            <a:r>
              <a:rPr lang="fr-FR" dirty="0" smtClean="0"/>
              <a:t>By LPNHE team</a:t>
            </a:r>
            <a:endParaRPr lang="fr-FR" dirty="0"/>
          </a:p>
        </p:txBody>
      </p:sp>
    </p:spTree>
    <p:extLst>
      <p:ext uri="{BB962C8B-B14F-4D97-AF65-F5344CB8AC3E}">
        <p14:creationId xmlns:p14="http://schemas.microsoft.com/office/powerpoint/2010/main" val="6726411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 Pin Flexure Testing</a:t>
            </a:r>
            <a:endParaRPr lang="en-US" dirty="0"/>
          </a:p>
        </p:txBody>
      </p:sp>
      <p:sp>
        <p:nvSpPr>
          <p:cNvPr id="3" name="Content Placeholder 2"/>
          <p:cNvSpPr>
            <a:spLocks noGrp="1"/>
          </p:cNvSpPr>
          <p:nvPr>
            <p:ph idx="1"/>
          </p:nvPr>
        </p:nvSpPr>
        <p:spPr/>
        <p:txBody>
          <a:bodyPr/>
          <a:lstStyle/>
          <a:p>
            <a:r>
              <a:rPr lang="en-US" dirty="0"/>
              <a:t>Pin flexure testing:  test case-hardened pin to define allowable loads to be used for the pin. Don’t rely on the analysis to develop this, since stress margins were very small and material properties of the case-hardening were not clear. </a:t>
            </a:r>
          </a:p>
        </p:txBody>
      </p:sp>
      <p:sp>
        <p:nvSpPr>
          <p:cNvPr id="5" name="Slide Number Placeholder 4"/>
          <p:cNvSpPr>
            <a:spLocks noGrp="1"/>
          </p:cNvSpPr>
          <p:nvPr>
            <p:ph type="sldNum" sz="quarter" idx="4294967295"/>
          </p:nvPr>
        </p:nvSpPr>
        <p:spPr>
          <a:xfrm>
            <a:off x="152400" y="6629400"/>
            <a:ext cx="5867400" cy="152400"/>
          </a:xfrm>
          <a:prstGeom prst="rect">
            <a:avLst/>
          </a:prstGeom>
        </p:spPr>
        <p:txBody>
          <a:bodyPr/>
          <a:lstStyle/>
          <a:p>
            <a:pPr>
              <a:defRPr/>
            </a:pPr>
            <a:fld id="{35B5A472-1BCE-49A3-8D32-42242BD463DF}" type="slidenum">
              <a:rPr lang="en-US" smtClean="0"/>
              <a:pPr>
                <a:defRPr/>
              </a:pPr>
              <a:t>27</a:t>
            </a:fld>
            <a:endParaRPr lang="en-US"/>
          </a:p>
        </p:txBody>
      </p:sp>
      <p:sp>
        <p:nvSpPr>
          <p:cNvPr id="7" name="TextBox 6"/>
          <p:cNvSpPr txBox="1"/>
          <p:nvPr/>
        </p:nvSpPr>
        <p:spPr>
          <a:xfrm>
            <a:off x="1019175" y="1676400"/>
            <a:ext cx="7086600" cy="1477328"/>
          </a:xfrm>
          <a:prstGeom prst="rect">
            <a:avLst/>
          </a:prstGeom>
          <a:noFill/>
          <a:ln>
            <a:solidFill>
              <a:srgbClr val="00B050"/>
            </a:solidFill>
          </a:ln>
        </p:spPr>
        <p:txBody>
          <a:bodyPr wrap="square" rtlCol="0">
            <a:spAutoFit/>
          </a:bodyPr>
          <a:lstStyle/>
          <a:p>
            <a:pPr marL="285750" indent="-285750">
              <a:buFont typeface="Arial" panose="020B0604020202020204" pitchFamily="34" charset="0"/>
              <a:buChar char="•"/>
            </a:pPr>
            <a:r>
              <a:rPr lang="en-US" dirty="0" smtClean="0"/>
              <a:t>This has been answered in 7-Pin Analysis, i.e.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Pin analysis was deemed impractical.  Instead a strength test simulating the worst case pin loading was performed and shown to have significant margin of safety</a:t>
            </a:r>
            <a:endParaRPr lang="en-US" dirty="0"/>
          </a:p>
        </p:txBody>
      </p:sp>
      <p:pic>
        <p:nvPicPr>
          <p:cNvPr id="12" name="Picture 7" descr="C:\Users\daubard\Desktop\bhbakcgmhkjcllea.jpg"/>
          <p:cNvPicPr>
            <a:picLocks noChangeAspect="1" noChangeArrowheads="1"/>
          </p:cNvPicPr>
          <p:nvPr/>
        </p:nvPicPr>
        <p:blipFill>
          <a:blip r:embed="rId2"/>
          <a:srcRect/>
          <a:stretch>
            <a:fillRect/>
          </a:stretch>
        </p:blipFill>
        <p:spPr bwMode="auto">
          <a:xfrm>
            <a:off x="76200" y="3352800"/>
            <a:ext cx="2286000" cy="3048000"/>
          </a:xfrm>
          <a:prstGeom prst="rect">
            <a:avLst/>
          </a:prstGeom>
          <a:noFill/>
        </p:spPr>
      </p:pic>
      <p:pic>
        <p:nvPicPr>
          <p:cNvPr id="14" name="Picture 2" descr="L:\Tests (procedures, rapports)\Test pion\detail test pion.PNG"/>
          <p:cNvPicPr>
            <a:picLocks noChangeAspect="1" noChangeArrowheads="1"/>
          </p:cNvPicPr>
          <p:nvPr/>
        </p:nvPicPr>
        <p:blipFill>
          <a:blip r:embed="rId3" cstate="print"/>
          <a:srcRect/>
          <a:stretch>
            <a:fillRect/>
          </a:stretch>
        </p:blipFill>
        <p:spPr bwMode="auto">
          <a:xfrm>
            <a:off x="1676400" y="4343400"/>
            <a:ext cx="778778" cy="2086266"/>
          </a:xfrm>
          <a:prstGeom prst="rect">
            <a:avLst/>
          </a:prstGeom>
          <a:noFill/>
        </p:spPr>
      </p:pic>
      <p:sp>
        <p:nvSpPr>
          <p:cNvPr id="15" name="ZoneTexte 14"/>
          <p:cNvSpPr txBox="1"/>
          <p:nvPr/>
        </p:nvSpPr>
        <p:spPr>
          <a:xfrm>
            <a:off x="1066800" y="3352800"/>
            <a:ext cx="797013" cy="276999"/>
          </a:xfrm>
          <a:prstGeom prst="rect">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en-US" sz="1200" dirty="0" smtClean="0"/>
              <a:t>Load cell</a:t>
            </a:r>
            <a:endParaRPr lang="en-US" sz="1200" dirty="0"/>
          </a:p>
        </p:txBody>
      </p:sp>
      <p:cxnSp>
        <p:nvCxnSpPr>
          <p:cNvPr id="16" name="Connecteur droit avec flèche 15"/>
          <p:cNvCxnSpPr>
            <a:stCxn id="15" idx="2"/>
          </p:cNvCxnSpPr>
          <p:nvPr/>
        </p:nvCxnSpPr>
        <p:spPr>
          <a:xfrm flipH="1">
            <a:off x="914400" y="3629799"/>
            <a:ext cx="550907" cy="256401"/>
          </a:xfrm>
          <a:prstGeom prst="straightConnector1">
            <a:avLst/>
          </a:prstGeom>
          <a:ln>
            <a:solidFill>
              <a:srgbClr val="0070C0"/>
            </a:solidFill>
            <a:tailEnd type="arrow"/>
          </a:ln>
        </p:spPr>
        <p:style>
          <a:lnRef idx="2">
            <a:schemeClr val="accent6"/>
          </a:lnRef>
          <a:fillRef idx="0">
            <a:schemeClr val="accent6"/>
          </a:fillRef>
          <a:effectRef idx="1">
            <a:schemeClr val="accent6"/>
          </a:effectRef>
          <a:fontRef idx="minor">
            <a:schemeClr val="tx1"/>
          </a:fontRef>
        </p:style>
      </p:cxnSp>
      <p:sp>
        <p:nvSpPr>
          <p:cNvPr id="17" name="ZoneTexte 16"/>
          <p:cNvSpPr txBox="1"/>
          <p:nvPr/>
        </p:nvSpPr>
        <p:spPr>
          <a:xfrm>
            <a:off x="609600" y="5638800"/>
            <a:ext cx="714234" cy="276999"/>
          </a:xfrm>
          <a:prstGeom prst="rect">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r>
              <a:rPr lang="en-US" sz="1200" dirty="0" smtClean="0"/>
              <a:t>Test pin</a:t>
            </a:r>
            <a:endParaRPr lang="en-US" sz="1200" dirty="0"/>
          </a:p>
        </p:txBody>
      </p:sp>
      <p:cxnSp>
        <p:nvCxnSpPr>
          <p:cNvPr id="18" name="Connecteur droit avec flèche 17"/>
          <p:cNvCxnSpPr>
            <a:stCxn id="17" idx="3"/>
          </p:cNvCxnSpPr>
          <p:nvPr/>
        </p:nvCxnSpPr>
        <p:spPr>
          <a:xfrm>
            <a:off x="1323834" y="5777300"/>
            <a:ext cx="733566" cy="242500"/>
          </a:xfrm>
          <a:prstGeom prst="straightConnector1">
            <a:avLst/>
          </a:prstGeom>
          <a:ln>
            <a:solidFill>
              <a:srgbClr val="0070C0"/>
            </a:solidFill>
            <a:tailEnd type="arrow"/>
          </a:ln>
        </p:spPr>
        <p:style>
          <a:lnRef idx="2">
            <a:schemeClr val="accent6"/>
          </a:lnRef>
          <a:fillRef idx="0">
            <a:schemeClr val="accent6"/>
          </a:fillRef>
          <a:effectRef idx="1">
            <a:schemeClr val="accent6"/>
          </a:effectRef>
          <a:fontRef idx="minor">
            <a:schemeClr val="tx1"/>
          </a:fontRef>
        </p:style>
      </p:cxnSp>
      <p:sp>
        <p:nvSpPr>
          <p:cNvPr id="19" name="ZoneTexte 18"/>
          <p:cNvSpPr txBox="1"/>
          <p:nvPr/>
        </p:nvSpPr>
        <p:spPr>
          <a:xfrm>
            <a:off x="76200" y="4567535"/>
            <a:ext cx="864000" cy="461665"/>
          </a:xfrm>
          <a:prstGeom prst="rect">
            <a:avLst/>
          </a:prstGeom>
          <a:solidFill>
            <a:srgbClr val="0070C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200" dirty="0" smtClean="0"/>
              <a:t>Position indicators</a:t>
            </a:r>
            <a:endParaRPr lang="en-US" sz="1200" dirty="0"/>
          </a:p>
        </p:txBody>
      </p:sp>
      <p:cxnSp>
        <p:nvCxnSpPr>
          <p:cNvPr id="20" name="Connecteur droit avec flèche 19"/>
          <p:cNvCxnSpPr>
            <a:stCxn id="19" idx="3"/>
          </p:cNvCxnSpPr>
          <p:nvPr/>
        </p:nvCxnSpPr>
        <p:spPr>
          <a:xfrm>
            <a:off x="940200" y="4798368"/>
            <a:ext cx="888600" cy="840432"/>
          </a:xfrm>
          <a:prstGeom prst="straightConnector1">
            <a:avLst/>
          </a:prstGeom>
          <a:ln>
            <a:solidFill>
              <a:srgbClr val="0070C0"/>
            </a:solidFill>
            <a:tailEnd type="arrow"/>
          </a:ln>
        </p:spPr>
        <p:style>
          <a:lnRef idx="2">
            <a:schemeClr val="accent6"/>
          </a:lnRef>
          <a:fillRef idx="0">
            <a:schemeClr val="accent6"/>
          </a:fillRef>
          <a:effectRef idx="1">
            <a:schemeClr val="accent6"/>
          </a:effectRef>
          <a:fontRef idx="minor">
            <a:schemeClr val="tx1"/>
          </a:fontRef>
        </p:style>
      </p:cxnSp>
      <p:cxnSp>
        <p:nvCxnSpPr>
          <p:cNvPr id="21" name="Connecteur droit avec flèche 20"/>
          <p:cNvCxnSpPr>
            <a:stCxn id="19" idx="0"/>
          </p:cNvCxnSpPr>
          <p:nvPr/>
        </p:nvCxnSpPr>
        <p:spPr>
          <a:xfrm flipV="1">
            <a:off x="508200" y="4114800"/>
            <a:ext cx="330000" cy="452735"/>
          </a:xfrm>
          <a:prstGeom prst="straightConnector1">
            <a:avLst/>
          </a:prstGeom>
          <a:ln>
            <a:solidFill>
              <a:srgbClr val="0070C0"/>
            </a:solidFill>
            <a:tailEnd type="arrow"/>
          </a:ln>
        </p:spPr>
        <p:style>
          <a:lnRef idx="2">
            <a:schemeClr val="accent6"/>
          </a:lnRef>
          <a:fillRef idx="0">
            <a:schemeClr val="accent6"/>
          </a:fillRef>
          <a:effectRef idx="1">
            <a:schemeClr val="accent6"/>
          </a:effectRef>
          <a:fontRef idx="minor">
            <a:schemeClr val="tx1"/>
          </a:fontRef>
        </p:style>
      </p:cxnSp>
      <p:cxnSp>
        <p:nvCxnSpPr>
          <p:cNvPr id="22" name="Connecteur droit avec flèche 21"/>
          <p:cNvCxnSpPr>
            <a:stCxn id="15" idx="2"/>
          </p:cNvCxnSpPr>
          <p:nvPr/>
        </p:nvCxnSpPr>
        <p:spPr>
          <a:xfrm>
            <a:off x="1465307" y="3629799"/>
            <a:ext cx="592093" cy="1323201"/>
          </a:xfrm>
          <a:prstGeom prst="straightConnector1">
            <a:avLst/>
          </a:prstGeom>
          <a:ln>
            <a:solidFill>
              <a:srgbClr val="0070C0"/>
            </a:solidFill>
            <a:tailEnd type="arrow"/>
          </a:ln>
        </p:spPr>
        <p:style>
          <a:lnRef idx="2">
            <a:schemeClr val="accent6"/>
          </a:lnRef>
          <a:fillRef idx="0">
            <a:schemeClr val="accent6"/>
          </a:fillRef>
          <a:effectRef idx="1">
            <a:schemeClr val="accent6"/>
          </a:effectRef>
          <a:fontRef idx="minor">
            <a:schemeClr val="tx1"/>
          </a:fontRef>
        </p:style>
      </p:cxnSp>
      <p:graphicFrame>
        <p:nvGraphicFramePr>
          <p:cNvPr id="23" name="Graphique 22"/>
          <p:cNvGraphicFramePr>
            <a:graphicFrameLocks/>
          </p:cNvGraphicFramePr>
          <p:nvPr/>
        </p:nvGraphicFramePr>
        <p:xfrm>
          <a:off x="6172200" y="3276600"/>
          <a:ext cx="2971800" cy="3429000"/>
        </p:xfrm>
        <a:graphic>
          <a:graphicData uri="http://schemas.openxmlformats.org/drawingml/2006/chart">
            <c:chart xmlns:c="http://schemas.openxmlformats.org/drawingml/2006/chart" xmlns:r="http://schemas.openxmlformats.org/officeDocument/2006/relationships" r:id="rId4"/>
          </a:graphicData>
        </a:graphic>
      </p:graphicFrame>
      <p:pic>
        <p:nvPicPr>
          <p:cNvPr id="24" name="Picture 8" descr="C:\Users\daubard\Desktop\Filter pin Test Plan-2_003.jpg"/>
          <p:cNvPicPr>
            <a:picLocks noChangeAspect="1" noChangeArrowheads="1"/>
          </p:cNvPicPr>
          <p:nvPr/>
        </p:nvPicPr>
        <p:blipFill>
          <a:blip r:embed="rId5">
            <a:clrChange>
              <a:clrFrom>
                <a:srgbClr val="FFFFFF"/>
              </a:clrFrom>
              <a:clrTo>
                <a:srgbClr val="FFFFFF">
                  <a:alpha val="0"/>
                </a:srgbClr>
              </a:clrTo>
            </a:clrChange>
          </a:blip>
          <a:srcRect l="5118" t="8399" r="10236" b="12598"/>
          <a:stretch>
            <a:fillRect/>
          </a:stretch>
        </p:blipFill>
        <p:spPr bwMode="auto">
          <a:xfrm>
            <a:off x="2225985" y="3844187"/>
            <a:ext cx="3870015" cy="2709013"/>
          </a:xfrm>
          <a:prstGeom prst="rect">
            <a:avLst/>
          </a:prstGeom>
          <a:noFill/>
        </p:spPr>
      </p:pic>
      <p:sp>
        <p:nvSpPr>
          <p:cNvPr id="25" name="ZoneTexte 24"/>
          <p:cNvSpPr txBox="1"/>
          <p:nvPr/>
        </p:nvSpPr>
        <p:spPr>
          <a:xfrm>
            <a:off x="1905000" y="3286780"/>
            <a:ext cx="4235455" cy="523220"/>
          </a:xfrm>
          <a:prstGeom prst="rect">
            <a:avLst/>
          </a:prstGeom>
          <a:solidFill>
            <a:srgbClr val="00B050"/>
          </a:solidFill>
        </p:spPr>
        <p:txBody>
          <a:bodyPr wrap="none" rtlCol="0">
            <a:spAutoFit/>
          </a:bodyPr>
          <a:lstStyle/>
          <a:p>
            <a:r>
              <a:rPr lang="en-US" sz="1400" dirty="0" smtClean="0"/>
              <a:t>No visible permanent deformation before 3000N</a:t>
            </a:r>
          </a:p>
          <a:p>
            <a:r>
              <a:rPr lang="en-US" sz="1400" dirty="0" smtClean="0"/>
              <a:t>No rupture before 5000N (&gt; 1655N of the test plan)</a:t>
            </a:r>
          </a:p>
        </p:txBody>
      </p:sp>
      <p:sp>
        <p:nvSpPr>
          <p:cNvPr id="26" name="Footer Placeholder 3"/>
          <p:cNvSpPr>
            <a:spLocks noGrp="1"/>
          </p:cNvSpPr>
          <p:nvPr>
            <p:ph type="ftr" sz="quarter" idx="10"/>
          </p:nvPr>
        </p:nvSpPr>
        <p:spPr>
          <a:xfrm>
            <a:off x="152400" y="6629400"/>
            <a:ext cx="4800600" cy="152400"/>
          </a:xfrm>
        </p:spPr>
        <p:txBody>
          <a:bodyPr/>
          <a:lstStyle/>
          <a:p>
            <a:pPr>
              <a:defRPr/>
            </a:pPr>
            <a:r>
              <a:rPr lang="en-US" dirty="0" smtClean="0"/>
              <a:t>Carousel Analysis Update and RFA Review, Sep 2016</a:t>
            </a:r>
            <a:endParaRPr lang="en-US" dirty="0"/>
          </a:p>
        </p:txBody>
      </p:sp>
      <p:sp>
        <p:nvSpPr>
          <p:cNvPr id="27" name="ZoneTexte 26"/>
          <p:cNvSpPr txBox="1"/>
          <p:nvPr/>
        </p:nvSpPr>
        <p:spPr>
          <a:xfrm>
            <a:off x="4593566" y="76200"/>
            <a:ext cx="1981200" cy="369332"/>
          </a:xfrm>
          <a:prstGeom prst="rect">
            <a:avLst/>
          </a:prstGeom>
          <a:noFill/>
        </p:spPr>
        <p:txBody>
          <a:bodyPr wrap="square" rtlCol="0">
            <a:spAutoFit/>
          </a:bodyPr>
          <a:lstStyle/>
          <a:p>
            <a:r>
              <a:rPr lang="fr-FR" dirty="0" smtClean="0"/>
              <a:t>By LPNHE team</a:t>
            </a:r>
            <a:endParaRPr lang="fr-FR" dirty="0"/>
          </a:p>
        </p:txBody>
      </p:sp>
    </p:spTree>
    <p:extLst>
      <p:ext uri="{BB962C8B-B14F-4D97-AF65-F5344CB8AC3E}">
        <p14:creationId xmlns:p14="http://schemas.microsoft.com/office/powerpoint/2010/main" val="11718048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FEA</a:t>
            </a:r>
            <a:endParaRPr lang="en-US" dirty="0"/>
          </a:p>
        </p:txBody>
      </p:sp>
      <p:sp>
        <p:nvSpPr>
          <p:cNvPr id="3" name="Content Placeholder 2"/>
          <p:cNvSpPr>
            <a:spLocks noGrp="1"/>
          </p:cNvSpPr>
          <p:nvPr>
            <p:ph idx="1"/>
          </p:nvPr>
        </p:nvSpPr>
        <p:spPr/>
        <p:txBody>
          <a:bodyPr/>
          <a:lstStyle/>
          <a:p>
            <a:r>
              <a:rPr lang="en-US" dirty="0" smtClean="0"/>
              <a:t>A comprehensive system structural analysis of the Carousel Assembly has been completed</a:t>
            </a:r>
          </a:p>
          <a:p>
            <a:r>
              <a:rPr lang="en-US" dirty="0" smtClean="0"/>
              <a:t>The current design is proven to have adequate margins of safety against stress, and meets stiffness criteria</a:t>
            </a:r>
          </a:p>
          <a:p>
            <a:r>
              <a:rPr lang="en-US" dirty="0" smtClean="0"/>
              <a:t>Analysis issues explained in the Tier 1 and Tier 2 RFA’s have been addressed and are found to not be an issue</a:t>
            </a:r>
          </a:p>
          <a:p>
            <a:endParaRPr lang="en-US" dirty="0" smtClean="0"/>
          </a:p>
          <a:p>
            <a:r>
              <a:rPr lang="en-US" dirty="0" smtClean="0"/>
              <a:t>All RFA’s related to the structural analysis of the Carousel can now be closed</a:t>
            </a:r>
            <a:endParaRPr lang="en-US" dirty="0"/>
          </a:p>
        </p:txBody>
      </p:sp>
      <p:sp>
        <p:nvSpPr>
          <p:cNvPr id="5" name="Slide Number Placeholder 4"/>
          <p:cNvSpPr>
            <a:spLocks noGrp="1"/>
          </p:cNvSpPr>
          <p:nvPr>
            <p:ph type="sldNum" sz="quarter" idx="4294967295"/>
          </p:nvPr>
        </p:nvSpPr>
        <p:spPr>
          <a:xfrm>
            <a:off x="152400" y="6629400"/>
            <a:ext cx="5867400" cy="152400"/>
          </a:xfrm>
          <a:prstGeom prst="rect">
            <a:avLst/>
          </a:prstGeom>
        </p:spPr>
        <p:txBody>
          <a:bodyPr/>
          <a:lstStyle/>
          <a:p>
            <a:pPr>
              <a:defRPr/>
            </a:pPr>
            <a:fld id="{35B5A472-1BCE-49A3-8D32-42242BD463DF}" type="slidenum">
              <a:rPr lang="en-US" smtClean="0"/>
              <a:pPr>
                <a:defRPr/>
              </a:pPr>
              <a:t>28</a:t>
            </a:fld>
            <a:endParaRPr lang="en-US"/>
          </a:p>
        </p:txBody>
      </p:sp>
      <p:sp>
        <p:nvSpPr>
          <p:cNvPr id="6" name="Footer Placeholder 3"/>
          <p:cNvSpPr>
            <a:spLocks noGrp="1"/>
          </p:cNvSpPr>
          <p:nvPr>
            <p:ph type="ftr" sz="quarter" idx="10"/>
          </p:nvPr>
        </p:nvSpPr>
        <p:spPr>
          <a:xfrm>
            <a:off x="152400" y="6629400"/>
            <a:ext cx="4800600" cy="152400"/>
          </a:xfrm>
        </p:spPr>
        <p:txBody>
          <a:bodyPr/>
          <a:lstStyle/>
          <a:p>
            <a:pPr>
              <a:defRPr/>
            </a:pPr>
            <a:r>
              <a:rPr lang="en-US" dirty="0" smtClean="0"/>
              <a:t>Carousel Analysis Update and RFA Review, Sep 2016</a:t>
            </a:r>
            <a:endParaRPr lang="en-US" dirty="0"/>
          </a:p>
        </p:txBody>
      </p:sp>
      <p:sp>
        <p:nvSpPr>
          <p:cNvPr id="7" name="ZoneTexte 6"/>
          <p:cNvSpPr txBox="1"/>
          <p:nvPr/>
        </p:nvSpPr>
        <p:spPr>
          <a:xfrm>
            <a:off x="4593566" y="76200"/>
            <a:ext cx="1981200" cy="369332"/>
          </a:xfrm>
          <a:prstGeom prst="rect">
            <a:avLst/>
          </a:prstGeom>
          <a:noFill/>
        </p:spPr>
        <p:txBody>
          <a:bodyPr wrap="square" rtlCol="0">
            <a:spAutoFit/>
          </a:bodyPr>
          <a:lstStyle/>
          <a:p>
            <a:r>
              <a:rPr lang="fr-FR" dirty="0" smtClean="0"/>
              <a:t>By SLAC team</a:t>
            </a:r>
            <a:endParaRPr lang="fr-FR" dirty="0"/>
          </a:p>
        </p:txBody>
      </p:sp>
    </p:spTree>
    <p:extLst>
      <p:ext uri="{BB962C8B-B14F-4D97-AF65-F5344CB8AC3E}">
        <p14:creationId xmlns:p14="http://schemas.microsoft.com/office/powerpoint/2010/main" val="31988688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p:cNvSpPr>
            <a:spLocks noGrp="1"/>
          </p:cNvSpPr>
          <p:nvPr>
            <p:ph type="ctrTitle"/>
          </p:nvPr>
        </p:nvSpPr>
        <p:spPr>
          <a:xfrm>
            <a:off x="0" y="19051"/>
            <a:ext cx="9144000" cy="1200150"/>
          </a:xfrm>
        </p:spPr>
        <p:txBody>
          <a:bodyPr/>
          <a:lstStyle/>
          <a:p>
            <a:pPr algn="ctr">
              <a:defRPr/>
            </a:pPr>
            <a:r>
              <a:rPr dirty="0" smtClean="0"/>
              <a:t>Le </a:t>
            </a:r>
            <a:r>
              <a:rPr dirty="0" err="1" smtClean="0"/>
              <a:t>futur</a:t>
            </a:r>
            <a:r>
              <a:rPr dirty="0" smtClean="0"/>
              <a:t> du carrousel</a:t>
            </a:r>
            <a:endParaRPr dirty="0"/>
          </a:p>
        </p:txBody>
      </p:sp>
      <p:sp>
        <p:nvSpPr>
          <p:cNvPr id="25603" name="Espace réservé du contenu 46"/>
          <p:cNvSpPr>
            <a:spLocks noGrp="1"/>
          </p:cNvSpPr>
          <p:nvPr>
            <p:ph sz="quarter" idx="12"/>
          </p:nvPr>
        </p:nvSpPr>
        <p:spPr>
          <a:xfrm>
            <a:off x="457200" y="1371600"/>
            <a:ext cx="7918450" cy="5181600"/>
          </a:xfrm>
        </p:spPr>
        <p:txBody>
          <a:bodyPr/>
          <a:lstStyle/>
          <a:p>
            <a:pPr algn="l"/>
            <a:r>
              <a:rPr lang="en-US" altLang="fr-FR" dirty="0" smtClean="0"/>
              <a:t>24/10/2016 : </a:t>
            </a:r>
            <a:r>
              <a:rPr lang="en-US" altLang="fr-FR" dirty="0" err="1" smtClean="0"/>
              <a:t>Bâti</a:t>
            </a:r>
            <a:r>
              <a:rPr lang="en-US" altLang="fr-FR" dirty="0" smtClean="0"/>
              <a:t> (LPC Clermont) </a:t>
            </a:r>
            <a:r>
              <a:rPr lang="en-US" altLang="fr-FR" dirty="0" err="1" smtClean="0"/>
              <a:t>dispo</a:t>
            </a:r>
            <a:r>
              <a:rPr lang="en-US" altLang="fr-FR" dirty="0" smtClean="0"/>
              <a:t> </a:t>
            </a:r>
            <a:r>
              <a:rPr lang="en-US" altLang="fr-FR" dirty="0" err="1" smtClean="0"/>
              <a:t>dans</a:t>
            </a:r>
            <a:r>
              <a:rPr lang="en-US" altLang="fr-FR" dirty="0" smtClean="0"/>
              <a:t> le hall (LPNHE)</a:t>
            </a:r>
          </a:p>
          <a:p>
            <a:pPr algn="l"/>
            <a:endParaRPr lang="en-US" altLang="fr-FR" dirty="0"/>
          </a:p>
          <a:p>
            <a:pPr algn="l"/>
            <a:r>
              <a:rPr lang="en-US" altLang="fr-FR" dirty="0" smtClean="0"/>
              <a:t>10/2016 : Unbalanced test </a:t>
            </a:r>
          </a:p>
          <a:p>
            <a:pPr algn="l"/>
            <a:endParaRPr lang="en-US" altLang="fr-FR" dirty="0"/>
          </a:p>
          <a:p>
            <a:pPr algn="l"/>
            <a:r>
              <a:rPr lang="en-US" altLang="fr-FR" dirty="0" smtClean="0"/>
              <a:t>10/2016 : Début </a:t>
            </a:r>
            <a:r>
              <a:rPr lang="en-US" altLang="fr-FR" dirty="0" err="1" smtClean="0"/>
              <a:t>commande</a:t>
            </a:r>
            <a:r>
              <a:rPr lang="en-US" altLang="fr-FR" dirty="0" smtClean="0"/>
              <a:t> pieces finales à Paris</a:t>
            </a:r>
          </a:p>
          <a:p>
            <a:pPr algn="l"/>
            <a:endParaRPr lang="en-US" altLang="fr-FR" dirty="0" smtClean="0"/>
          </a:p>
          <a:p>
            <a:pPr algn="l"/>
            <a:r>
              <a:rPr lang="en-US" altLang="fr-FR" dirty="0" smtClean="0"/>
              <a:t>10/2017 : </a:t>
            </a:r>
            <a:r>
              <a:rPr lang="en-US" altLang="fr-FR" dirty="0" err="1" smtClean="0"/>
              <a:t>backflange</a:t>
            </a:r>
            <a:r>
              <a:rPr lang="en-US" altLang="fr-FR" dirty="0" smtClean="0"/>
              <a:t> final à Paris pour </a:t>
            </a:r>
            <a:r>
              <a:rPr lang="en-US" altLang="fr-FR" dirty="0" err="1" smtClean="0"/>
              <a:t>intégration</a:t>
            </a:r>
            <a:endParaRPr lang="en-US" altLang="fr-FR" dirty="0"/>
          </a:p>
          <a:p>
            <a:pPr algn="l"/>
            <a:endParaRPr lang="en-US" altLang="fr-FR" dirty="0" smtClean="0"/>
          </a:p>
          <a:p>
            <a:pPr algn="l"/>
            <a:r>
              <a:rPr lang="en-US" altLang="fr-FR" dirty="0" smtClean="0"/>
              <a:t>04/2018 : </a:t>
            </a:r>
            <a:r>
              <a:rPr lang="en-US" altLang="fr-FR" dirty="0" err="1" smtClean="0"/>
              <a:t>Intégration</a:t>
            </a:r>
            <a:r>
              <a:rPr lang="en-US" altLang="fr-FR" dirty="0" smtClean="0"/>
              <a:t> finale à SLAC</a:t>
            </a:r>
          </a:p>
          <a:p>
            <a:pPr algn="l"/>
            <a:endParaRPr lang="en-US" altLang="fr-FR" dirty="0" smtClean="0"/>
          </a:p>
          <a:p>
            <a:pPr algn="l"/>
            <a:r>
              <a:rPr lang="en-US" altLang="fr-FR" dirty="0" smtClean="0"/>
              <a:t>12/2019 : </a:t>
            </a:r>
            <a:r>
              <a:rPr lang="en-US" altLang="fr-FR" dirty="0" err="1" smtClean="0"/>
              <a:t>Opérationel</a:t>
            </a:r>
            <a:r>
              <a:rPr lang="en-US" altLang="fr-FR" dirty="0" smtClean="0"/>
              <a:t> au Chili</a:t>
            </a:r>
          </a:p>
        </p:txBody>
      </p:sp>
      <p:sp>
        <p:nvSpPr>
          <p:cNvPr id="49" name="Espace réservé du numéro de diapositive 48"/>
          <p:cNvSpPr>
            <a:spLocks noGrp="1"/>
          </p:cNvSpPr>
          <p:nvPr>
            <p:ph type="sldNum" sz="quarter" idx="13"/>
          </p:nvPr>
        </p:nvSpPr>
        <p:spPr/>
        <p:txBody>
          <a:bodyPr/>
          <a:lstStyle/>
          <a:p>
            <a:pPr>
              <a:defRPr/>
            </a:pPr>
            <a:fld id="{F12C2D01-F033-48DF-BA45-D818980EC158}" type="slidenum">
              <a:rPr lang="en-US" smtClean="0"/>
              <a:pPr>
                <a:defRPr/>
              </a:pPr>
              <a:t>29</a:t>
            </a:fld>
            <a:endParaRPr lang="en-US"/>
          </a:p>
        </p:txBody>
      </p:sp>
    </p:spTree>
    <p:extLst>
      <p:ext uri="{BB962C8B-B14F-4D97-AF65-F5344CB8AC3E}">
        <p14:creationId xmlns:p14="http://schemas.microsoft.com/office/powerpoint/2010/main" val="1747191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pic>
        <p:nvPicPr>
          <p:cNvPr id="45058" name="Picture 2" descr="C:\Users\laporte\Pictures\boulot\LSST\LSSTcolor1titre.jpg"/>
          <p:cNvPicPr>
            <a:picLocks noChangeAspect="1" noChangeArrowheads="1"/>
          </p:cNvPicPr>
          <p:nvPr/>
        </p:nvPicPr>
        <p:blipFill rotWithShape="1">
          <a:blip r:embed="rId2">
            <a:extLst>
              <a:ext uri="{28A0092B-C50C-407E-A947-70E740481C1C}">
                <a14:useLocalDpi xmlns:a14="http://schemas.microsoft.com/office/drawing/2010/main" val="0"/>
              </a:ext>
            </a:extLst>
          </a:blip>
          <a:srcRect t="55679"/>
          <a:stretch/>
        </p:blipFill>
        <p:spPr bwMode="auto">
          <a:xfrm>
            <a:off x="0" y="838200"/>
            <a:ext cx="914400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300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defRPr/>
            </a:pPr>
            <a:r>
              <a:rPr lang="en-US" dirty="0" smtClean="0"/>
              <a:t>Filter Exchange System – </a:t>
            </a:r>
            <a:r>
              <a:rPr lang="en-US" dirty="0" err="1" smtClean="0"/>
              <a:t>Découpage</a:t>
            </a:r>
            <a:endParaRPr lang="en-US" dirty="0" smtClean="0"/>
          </a:p>
        </p:txBody>
      </p:sp>
      <p:sp>
        <p:nvSpPr>
          <p:cNvPr id="27" name="Espace réservé du numéro de diapositive 26"/>
          <p:cNvSpPr>
            <a:spLocks noGrp="1"/>
          </p:cNvSpPr>
          <p:nvPr>
            <p:ph type="sldNum" sz="quarter" idx="10"/>
          </p:nvPr>
        </p:nvSpPr>
        <p:spPr/>
        <p:txBody>
          <a:bodyPr/>
          <a:lstStyle/>
          <a:p>
            <a:pPr>
              <a:defRPr/>
            </a:pPr>
            <a:fld id="{458CAE1D-FC80-49A1-84AC-086102A41657}" type="slidenum">
              <a:rPr lang="fr-FR" smtClean="0"/>
              <a:pPr>
                <a:defRPr/>
              </a:pPr>
              <a:t>4</a:t>
            </a:fld>
            <a:endParaRPr lang="fr-FR"/>
          </a:p>
        </p:txBody>
      </p:sp>
      <p:pic>
        <p:nvPicPr>
          <p:cNvPr id="9220" name="Picture 3" descr="Mech_No Bod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6938" y="2974975"/>
            <a:ext cx="39751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descr="WholeCamIso-ManChg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355725"/>
            <a:ext cx="3884613"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3" descr="Mech_No Bod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6938" y="2974975"/>
            <a:ext cx="39751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oneTexte 28"/>
          <p:cNvSpPr txBox="1"/>
          <p:nvPr/>
        </p:nvSpPr>
        <p:spPr>
          <a:xfrm>
            <a:off x="152400" y="1306512"/>
            <a:ext cx="903288" cy="369888"/>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pPr>
              <a:defRPr/>
            </a:pPr>
            <a:r>
              <a:rPr lang="en-US" dirty="0"/>
              <a:t>Loader</a:t>
            </a:r>
          </a:p>
        </p:txBody>
      </p:sp>
      <p:cxnSp>
        <p:nvCxnSpPr>
          <p:cNvPr id="31" name="Connecteur droit avec flèche 30"/>
          <p:cNvCxnSpPr/>
          <p:nvPr/>
        </p:nvCxnSpPr>
        <p:spPr>
          <a:xfrm>
            <a:off x="603250" y="1676400"/>
            <a:ext cx="768350" cy="5445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8" name="ZoneTexte 37"/>
          <p:cNvSpPr txBox="1"/>
          <p:nvPr/>
        </p:nvSpPr>
        <p:spPr>
          <a:xfrm>
            <a:off x="4633913" y="1981200"/>
            <a:ext cx="1620837" cy="369888"/>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pPr>
              <a:defRPr/>
            </a:pPr>
            <a:r>
              <a:rPr lang="en-US" dirty="0"/>
              <a:t>Auto-Changer</a:t>
            </a:r>
          </a:p>
        </p:txBody>
      </p:sp>
      <p:cxnSp>
        <p:nvCxnSpPr>
          <p:cNvPr id="39" name="Connecteur droit avec flèche 38"/>
          <p:cNvCxnSpPr/>
          <p:nvPr/>
        </p:nvCxnSpPr>
        <p:spPr>
          <a:xfrm>
            <a:off x="5445125" y="2351088"/>
            <a:ext cx="26988" cy="11541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4" name="ZoneTexte 43"/>
          <p:cNvSpPr txBox="1"/>
          <p:nvPr/>
        </p:nvSpPr>
        <p:spPr>
          <a:xfrm>
            <a:off x="1468438" y="5649912"/>
            <a:ext cx="1274762" cy="369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defRPr/>
            </a:pPr>
            <a:r>
              <a:rPr lang="en-US" dirty="0">
                <a:solidFill>
                  <a:schemeClr val="accent1">
                    <a:lumMod val="25000"/>
                  </a:schemeClr>
                </a:solidFill>
              </a:rPr>
              <a:t>Focal Plan</a:t>
            </a:r>
          </a:p>
        </p:txBody>
      </p:sp>
      <p:cxnSp>
        <p:nvCxnSpPr>
          <p:cNvPr id="45" name="Connecteur droit avec flèche 44"/>
          <p:cNvCxnSpPr>
            <a:stCxn id="44" idx="0"/>
          </p:cNvCxnSpPr>
          <p:nvPr/>
        </p:nvCxnSpPr>
        <p:spPr>
          <a:xfrm flipH="1" flipV="1">
            <a:off x="2078038" y="3744912"/>
            <a:ext cx="28575" cy="1905000"/>
          </a:xfrm>
          <a:prstGeom prst="straightConnector1">
            <a:avLst/>
          </a:prstGeom>
          <a:ln>
            <a:headEnd type="none"/>
            <a:tailEnd type="arrow"/>
          </a:ln>
        </p:spPr>
        <p:style>
          <a:lnRef idx="2">
            <a:schemeClr val="accent1">
              <a:shade val="50000"/>
            </a:schemeClr>
          </a:lnRef>
          <a:fillRef idx="1">
            <a:schemeClr val="accent1"/>
          </a:fillRef>
          <a:effectRef idx="0">
            <a:schemeClr val="accent1"/>
          </a:effectRef>
          <a:fontRef idx="minor">
            <a:schemeClr val="lt1"/>
          </a:fontRef>
        </p:style>
      </p:cxnSp>
      <p:sp>
        <p:nvSpPr>
          <p:cNvPr id="48" name="ZoneTexte 47"/>
          <p:cNvSpPr txBox="1"/>
          <p:nvPr/>
        </p:nvSpPr>
        <p:spPr>
          <a:xfrm>
            <a:off x="3048000" y="5040312"/>
            <a:ext cx="1044575" cy="369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defRPr/>
            </a:pPr>
            <a:r>
              <a:rPr lang="en-US" dirty="0">
                <a:solidFill>
                  <a:schemeClr val="accent1">
                    <a:lumMod val="25000"/>
                  </a:schemeClr>
                </a:solidFill>
              </a:rPr>
              <a:t>Cryostat</a:t>
            </a:r>
          </a:p>
        </p:txBody>
      </p:sp>
      <p:cxnSp>
        <p:nvCxnSpPr>
          <p:cNvPr id="49" name="Connecteur droit avec flèche 48"/>
          <p:cNvCxnSpPr>
            <a:stCxn id="48" idx="0"/>
          </p:cNvCxnSpPr>
          <p:nvPr/>
        </p:nvCxnSpPr>
        <p:spPr>
          <a:xfrm flipH="1" flipV="1">
            <a:off x="2819400" y="3592512"/>
            <a:ext cx="750888" cy="1447800"/>
          </a:xfrm>
          <a:prstGeom prst="straightConnector1">
            <a:avLst/>
          </a:prstGeom>
          <a:ln>
            <a:headEnd type="none"/>
            <a:tailEnd type="arrow"/>
          </a:ln>
        </p:spPr>
        <p:style>
          <a:lnRef idx="2">
            <a:schemeClr val="accent1">
              <a:shade val="50000"/>
            </a:schemeClr>
          </a:lnRef>
          <a:fillRef idx="1">
            <a:schemeClr val="accent1"/>
          </a:fillRef>
          <a:effectRef idx="0">
            <a:schemeClr val="accent1"/>
          </a:effectRef>
          <a:fontRef idx="minor">
            <a:schemeClr val="lt1"/>
          </a:fontRef>
        </p:style>
      </p:cxnSp>
      <p:sp>
        <p:nvSpPr>
          <p:cNvPr id="51" name="ZoneTexte 50"/>
          <p:cNvSpPr txBox="1"/>
          <p:nvPr/>
        </p:nvSpPr>
        <p:spPr>
          <a:xfrm>
            <a:off x="2514600" y="1306512"/>
            <a:ext cx="2338388" cy="369888"/>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pPr>
              <a:defRPr/>
            </a:pPr>
            <a:r>
              <a:rPr lang="en-US" dirty="0"/>
              <a:t>Filter Control System</a:t>
            </a:r>
          </a:p>
        </p:txBody>
      </p:sp>
      <p:cxnSp>
        <p:nvCxnSpPr>
          <p:cNvPr id="52" name="Connecteur droit avec flèche 51"/>
          <p:cNvCxnSpPr/>
          <p:nvPr/>
        </p:nvCxnSpPr>
        <p:spPr>
          <a:xfrm flipH="1">
            <a:off x="3657600" y="1676400"/>
            <a:ext cx="26988" cy="16113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4" name="ZoneTexte 53"/>
          <p:cNvSpPr txBox="1"/>
          <p:nvPr/>
        </p:nvSpPr>
        <p:spPr>
          <a:xfrm>
            <a:off x="7758113" y="5867400"/>
            <a:ext cx="928687" cy="369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defRPr/>
            </a:pPr>
            <a:r>
              <a:rPr lang="en-US" dirty="0">
                <a:solidFill>
                  <a:schemeClr val="accent1">
                    <a:lumMod val="25000"/>
                  </a:schemeClr>
                </a:solidFill>
              </a:rPr>
              <a:t>Shutter</a:t>
            </a:r>
          </a:p>
        </p:txBody>
      </p:sp>
      <p:cxnSp>
        <p:nvCxnSpPr>
          <p:cNvPr id="55" name="Connecteur droit avec flèche 54"/>
          <p:cNvCxnSpPr>
            <a:stCxn id="54" idx="1"/>
          </p:cNvCxnSpPr>
          <p:nvPr/>
        </p:nvCxnSpPr>
        <p:spPr>
          <a:xfrm flipH="1" flipV="1">
            <a:off x="6615113" y="5257800"/>
            <a:ext cx="1143000" cy="793750"/>
          </a:xfrm>
          <a:prstGeom prst="straightConnector1">
            <a:avLst/>
          </a:prstGeom>
          <a:ln>
            <a:headEnd type="none"/>
            <a:tailEnd type="arrow"/>
          </a:ln>
        </p:spPr>
        <p:style>
          <a:lnRef idx="2">
            <a:schemeClr val="accent1">
              <a:shade val="50000"/>
            </a:schemeClr>
          </a:lnRef>
          <a:fillRef idx="1">
            <a:schemeClr val="accent1"/>
          </a:fillRef>
          <a:effectRef idx="0">
            <a:schemeClr val="accent1"/>
          </a:effectRef>
          <a:fontRef idx="minor">
            <a:schemeClr val="lt1"/>
          </a:fontRef>
        </p:style>
      </p:cxnSp>
      <p:sp>
        <p:nvSpPr>
          <p:cNvPr id="59" name="ZoneTexte 58"/>
          <p:cNvSpPr txBox="1"/>
          <p:nvPr/>
        </p:nvSpPr>
        <p:spPr>
          <a:xfrm>
            <a:off x="6553200" y="1981200"/>
            <a:ext cx="1108075" cy="369888"/>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pPr>
              <a:defRPr/>
            </a:pPr>
            <a:r>
              <a:rPr lang="en-US" dirty="0"/>
              <a:t>Carousel</a:t>
            </a:r>
          </a:p>
        </p:txBody>
      </p:sp>
      <p:cxnSp>
        <p:nvCxnSpPr>
          <p:cNvPr id="60" name="Connecteur droit avec flèche 59"/>
          <p:cNvCxnSpPr/>
          <p:nvPr/>
        </p:nvCxnSpPr>
        <p:spPr>
          <a:xfrm>
            <a:off x="7107238" y="2351088"/>
            <a:ext cx="55562" cy="13065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69" name="ZoneTexte 68"/>
          <p:cNvSpPr txBox="1"/>
          <p:nvPr/>
        </p:nvSpPr>
        <p:spPr>
          <a:xfrm>
            <a:off x="3048000" y="5867400"/>
            <a:ext cx="1504950" cy="369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defRPr/>
            </a:pPr>
            <a:r>
              <a:rPr lang="en-US" dirty="0">
                <a:solidFill>
                  <a:schemeClr val="accent1">
                    <a:lumMod val="25000"/>
                  </a:schemeClr>
                </a:solidFill>
              </a:rPr>
              <a:t>On-line Filter</a:t>
            </a:r>
          </a:p>
        </p:txBody>
      </p:sp>
      <p:cxnSp>
        <p:nvCxnSpPr>
          <p:cNvPr id="70" name="Connecteur droit avec flèche 69"/>
          <p:cNvCxnSpPr>
            <a:stCxn id="69" idx="3"/>
          </p:cNvCxnSpPr>
          <p:nvPr/>
        </p:nvCxnSpPr>
        <p:spPr>
          <a:xfrm flipV="1">
            <a:off x="4552950" y="4800600"/>
            <a:ext cx="1223963" cy="1250950"/>
          </a:xfrm>
          <a:prstGeom prst="straightConnector1">
            <a:avLst/>
          </a:prstGeom>
          <a:ln>
            <a:headEnd type="none"/>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 name="ZoneTexte 1"/>
          <p:cNvSpPr txBox="1"/>
          <p:nvPr/>
        </p:nvSpPr>
        <p:spPr>
          <a:xfrm>
            <a:off x="6553200" y="1619250"/>
            <a:ext cx="1081087" cy="369332"/>
          </a:xfrm>
          <a:prstGeom prst="rect">
            <a:avLst/>
          </a:prstGeom>
          <a:noFill/>
        </p:spPr>
        <p:txBody>
          <a:bodyPr wrap="square" rtlCol="0">
            <a:spAutoFit/>
          </a:bodyPr>
          <a:lstStyle/>
          <a:p>
            <a:r>
              <a:rPr lang="fr-FR" dirty="0" smtClean="0"/>
              <a:t>LPNHE</a:t>
            </a:r>
            <a:endParaRPr lang="fr-FR" dirty="0"/>
          </a:p>
        </p:txBody>
      </p:sp>
      <p:sp>
        <p:nvSpPr>
          <p:cNvPr id="24" name="ZoneTexte 23"/>
          <p:cNvSpPr txBox="1"/>
          <p:nvPr/>
        </p:nvSpPr>
        <p:spPr>
          <a:xfrm>
            <a:off x="138113" y="922099"/>
            <a:ext cx="1081087" cy="369332"/>
          </a:xfrm>
          <a:prstGeom prst="rect">
            <a:avLst/>
          </a:prstGeom>
          <a:noFill/>
        </p:spPr>
        <p:txBody>
          <a:bodyPr wrap="square" rtlCol="0">
            <a:spAutoFit/>
          </a:bodyPr>
          <a:lstStyle/>
          <a:p>
            <a:pPr algn="ctr"/>
            <a:r>
              <a:rPr lang="fr-FR" dirty="0" smtClean="0"/>
              <a:t>LPSC</a:t>
            </a:r>
            <a:endParaRPr lang="fr-FR" dirty="0"/>
          </a:p>
        </p:txBody>
      </p:sp>
      <p:sp>
        <p:nvSpPr>
          <p:cNvPr id="25" name="ZoneTexte 24"/>
          <p:cNvSpPr txBox="1"/>
          <p:nvPr/>
        </p:nvSpPr>
        <p:spPr>
          <a:xfrm>
            <a:off x="5029200" y="1632466"/>
            <a:ext cx="1081087" cy="369332"/>
          </a:xfrm>
          <a:prstGeom prst="rect">
            <a:avLst/>
          </a:prstGeom>
          <a:noFill/>
        </p:spPr>
        <p:txBody>
          <a:bodyPr wrap="square" rtlCol="0">
            <a:spAutoFit/>
          </a:bodyPr>
          <a:lstStyle/>
          <a:p>
            <a:r>
              <a:rPr lang="fr-FR" dirty="0" smtClean="0"/>
              <a:t>CPPM</a:t>
            </a:r>
            <a:endParaRPr lang="fr-FR" dirty="0"/>
          </a:p>
        </p:txBody>
      </p:sp>
      <p:sp>
        <p:nvSpPr>
          <p:cNvPr id="26" name="ZoneTexte 25"/>
          <p:cNvSpPr txBox="1"/>
          <p:nvPr/>
        </p:nvSpPr>
        <p:spPr>
          <a:xfrm>
            <a:off x="3144044" y="905166"/>
            <a:ext cx="1081087" cy="369332"/>
          </a:xfrm>
          <a:prstGeom prst="rect">
            <a:avLst/>
          </a:prstGeom>
          <a:noFill/>
        </p:spPr>
        <p:txBody>
          <a:bodyPr wrap="square" rtlCol="0">
            <a:spAutoFit/>
          </a:bodyPr>
          <a:lstStyle/>
          <a:p>
            <a:pPr algn="ctr"/>
            <a:r>
              <a:rPr lang="fr-FR" dirty="0" smtClean="0"/>
              <a:t>APC</a:t>
            </a:r>
            <a:endParaRPr lang="fr-FR"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Spécifications</a:t>
            </a:r>
            <a:endParaRPr lang="fr-FR" dirty="0"/>
          </a:p>
        </p:txBody>
      </p:sp>
      <p:sp>
        <p:nvSpPr>
          <p:cNvPr id="3" name="Espace réservé du contenu 2"/>
          <p:cNvSpPr>
            <a:spLocks noGrp="1"/>
          </p:cNvSpPr>
          <p:nvPr>
            <p:ph idx="1"/>
          </p:nvPr>
        </p:nvSpPr>
        <p:spPr>
          <a:xfrm>
            <a:off x="0" y="914400"/>
            <a:ext cx="8991600" cy="5410200"/>
          </a:xfrm>
        </p:spPr>
        <p:txBody>
          <a:bodyPr/>
          <a:lstStyle/>
          <a:p>
            <a:r>
              <a:rPr lang="fr-FR" sz="1600" dirty="0" smtClean="0"/>
              <a:t>Durée de vie : 15 ans </a:t>
            </a:r>
            <a:r>
              <a:rPr lang="fr-FR" sz="1600" dirty="0"/>
              <a:t>(</a:t>
            </a:r>
            <a:r>
              <a:rPr lang="fr-FR" sz="1600" dirty="0" smtClean="0"/>
              <a:t>C-EXCH-001)</a:t>
            </a:r>
          </a:p>
          <a:p>
            <a:r>
              <a:rPr lang="fr-FR" sz="1600" dirty="0" smtClean="0"/>
              <a:t>Un filtre doit pouvoir être changer sans démonter la caméra du télescope (C-EXCH-096)</a:t>
            </a:r>
          </a:p>
          <a:p>
            <a:r>
              <a:rPr lang="fr-FR" sz="1600" dirty="0" smtClean="0"/>
              <a:t>Le système changeur de filtre doit accepter des filtres de masse différente (30 à 44 </a:t>
            </a:r>
            <a:r>
              <a:rPr lang="fr-FR" sz="1600" dirty="0" err="1" smtClean="0"/>
              <a:t>kgs</a:t>
            </a:r>
            <a:r>
              <a:rPr lang="fr-FR" sz="1600" dirty="0" smtClean="0"/>
              <a:t>) </a:t>
            </a:r>
            <a:r>
              <a:rPr lang="fr-FR" sz="1600" dirty="0"/>
              <a:t>(</a:t>
            </a:r>
            <a:r>
              <a:rPr lang="fr-FR" sz="1600" dirty="0" smtClean="0"/>
              <a:t>C-EXCH-009)</a:t>
            </a:r>
          </a:p>
          <a:p>
            <a:r>
              <a:rPr lang="fr-FR" sz="1600" dirty="0" smtClean="0"/>
              <a:t>Un filtre doit être changer en moins de 89 secondes </a:t>
            </a:r>
            <a:r>
              <a:rPr lang="fr-FR" sz="1600" dirty="0"/>
              <a:t>(</a:t>
            </a:r>
            <a:r>
              <a:rPr lang="fr-FR" sz="1600" dirty="0" smtClean="0"/>
              <a:t>C-EXCH-013)</a:t>
            </a:r>
          </a:p>
          <a:p>
            <a:r>
              <a:rPr lang="fr-FR" sz="1600" dirty="0" smtClean="0"/>
              <a:t>Température de fonctionnement : -5°C à 30 °C </a:t>
            </a:r>
            <a:r>
              <a:rPr lang="fr-FR" sz="1600" dirty="0"/>
              <a:t>(</a:t>
            </a:r>
            <a:r>
              <a:rPr lang="fr-FR" sz="1600" dirty="0" smtClean="0"/>
              <a:t>C-EXCH-143)</a:t>
            </a:r>
          </a:p>
          <a:p>
            <a:r>
              <a:rPr lang="fr-FR" sz="1600" dirty="0" smtClean="0"/>
              <a:t>Température de survie : -15°C à 40° C </a:t>
            </a:r>
            <a:r>
              <a:rPr lang="fr-FR" sz="1600" dirty="0"/>
              <a:t>(</a:t>
            </a:r>
            <a:r>
              <a:rPr lang="fr-FR" sz="1600" dirty="0" smtClean="0"/>
              <a:t>C-EXCH-144)</a:t>
            </a:r>
          </a:p>
          <a:p>
            <a:endParaRPr lang="fr-FR" sz="1600" dirty="0" smtClean="0"/>
          </a:p>
          <a:p>
            <a:endParaRPr lang="fr-FR" sz="1600" dirty="0" smtClean="0"/>
          </a:p>
          <a:p>
            <a:endParaRPr lang="fr-FR" sz="1600" dirty="0"/>
          </a:p>
          <a:p>
            <a:endParaRPr lang="fr-FR" sz="1600" dirty="0" smtClean="0"/>
          </a:p>
          <a:p>
            <a:r>
              <a:rPr lang="fr-FR" sz="1600" dirty="0" smtClean="0"/>
              <a:t>Le carrousel doit peser moins de 250 </a:t>
            </a:r>
            <a:r>
              <a:rPr lang="fr-FR" sz="1600" dirty="0" err="1" smtClean="0"/>
              <a:t>kgs</a:t>
            </a:r>
            <a:r>
              <a:rPr lang="fr-FR" sz="1600" dirty="0" smtClean="0"/>
              <a:t> (C-EXCH-046)</a:t>
            </a:r>
          </a:p>
          <a:p>
            <a:r>
              <a:rPr lang="fr-FR" sz="1600" dirty="0" smtClean="0"/>
              <a:t>La position du centre de gravité du carrousel est contrainte </a:t>
            </a:r>
            <a:r>
              <a:rPr lang="fr-FR" sz="1600" dirty="0"/>
              <a:t>(</a:t>
            </a:r>
            <a:r>
              <a:rPr lang="fr-FR" sz="1600" dirty="0" smtClean="0"/>
              <a:t>C-EXCH-047)</a:t>
            </a:r>
          </a:p>
          <a:p>
            <a:r>
              <a:rPr lang="fr-FR" sz="1600" dirty="0" smtClean="0"/>
              <a:t>Le carrousel doit avoir 5 positions de filtre disponible </a:t>
            </a:r>
            <a:r>
              <a:rPr lang="fr-FR" sz="1600" dirty="0"/>
              <a:t>(</a:t>
            </a:r>
            <a:r>
              <a:rPr lang="fr-FR" sz="1600" dirty="0" smtClean="0"/>
              <a:t>C-EXCH-049)</a:t>
            </a:r>
          </a:p>
          <a:p>
            <a:r>
              <a:rPr lang="fr-FR" sz="1600" dirty="0" smtClean="0"/>
              <a:t>Le carrousel doit pouvoir faire 35 000 rotations </a:t>
            </a:r>
            <a:r>
              <a:rPr lang="fr-FR" sz="1600" dirty="0"/>
              <a:t>(</a:t>
            </a:r>
            <a:r>
              <a:rPr lang="fr-FR" sz="1600" dirty="0" smtClean="0"/>
              <a:t>C-EXCH-050)</a:t>
            </a:r>
          </a:p>
          <a:p>
            <a:r>
              <a:rPr lang="fr-FR" sz="1600" dirty="0" smtClean="0"/>
              <a:t>Le carrousel doit pouvoir verrouiller et déverrouiller les filtres 30 000 fois </a:t>
            </a:r>
            <a:r>
              <a:rPr lang="fr-FR" sz="1600" dirty="0"/>
              <a:t>(</a:t>
            </a:r>
            <a:r>
              <a:rPr lang="fr-FR" sz="1600" dirty="0" smtClean="0"/>
              <a:t>C-EXCH-106</a:t>
            </a:r>
            <a:r>
              <a:rPr lang="fr-FR" sz="1600" dirty="0"/>
              <a:t>)</a:t>
            </a:r>
            <a:endParaRPr lang="fr-FR" sz="1600" dirty="0" smtClean="0"/>
          </a:p>
          <a:p>
            <a:r>
              <a:rPr lang="fr-FR" sz="1600" dirty="0" smtClean="0"/>
              <a:t>Sismique</a:t>
            </a:r>
          </a:p>
          <a:p>
            <a:r>
              <a:rPr lang="fr-FR" sz="1600" dirty="0" smtClean="0"/>
              <a:t>Sécurité</a:t>
            </a:r>
          </a:p>
          <a:p>
            <a:r>
              <a:rPr lang="fr-FR" sz="1600" dirty="0" smtClean="0"/>
              <a:t>Maintenance</a:t>
            </a:r>
          </a:p>
          <a:p>
            <a:endParaRPr lang="fr-FR" sz="1600" dirty="0"/>
          </a:p>
          <a:p>
            <a:endParaRPr lang="fr-FR" sz="1600" dirty="0" smtClean="0"/>
          </a:p>
          <a:p>
            <a:endParaRPr lang="fr-FR" sz="1600" dirty="0" smtClean="0"/>
          </a:p>
          <a:p>
            <a:endParaRPr lang="fr-FR" sz="1600" dirty="0"/>
          </a:p>
        </p:txBody>
      </p:sp>
      <p:sp>
        <p:nvSpPr>
          <p:cNvPr id="4" name="Espace réservé du numéro de diapositive 3"/>
          <p:cNvSpPr>
            <a:spLocks noGrp="1"/>
          </p:cNvSpPr>
          <p:nvPr>
            <p:ph type="sldNum" sz="quarter" idx="10"/>
          </p:nvPr>
        </p:nvSpPr>
        <p:spPr/>
        <p:txBody>
          <a:bodyPr/>
          <a:lstStyle/>
          <a:p>
            <a:pPr>
              <a:defRPr/>
            </a:pPr>
            <a:fld id="{A0CBAB18-A822-4251-9BC2-968010D6DE61}" type="slidenum">
              <a:rPr lang="fr-FR" smtClean="0"/>
              <a:pPr>
                <a:defRPr/>
              </a:pPr>
              <a:t>5</a:t>
            </a:fld>
            <a:endParaRPr lang="fr-FR"/>
          </a:p>
        </p:txBody>
      </p:sp>
      <p:pic>
        <p:nvPicPr>
          <p:cNvPr id="5" name="Picture 1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0" y="1981200"/>
            <a:ext cx="2495469" cy="240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572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Espace réservé du numéro de diapositive 48"/>
          <p:cNvSpPr>
            <a:spLocks noGrp="1"/>
          </p:cNvSpPr>
          <p:nvPr>
            <p:ph type="sldNum" sz="quarter" idx="13"/>
          </p:nvPr>
        </p:nvSpPr>
        <p:spPr/>
        <p:txBody>
          <a:bodyPr/>
          <a:lstStyle/>
          <a:p>
            <a:pPr>
              <a:defRPr/>
            </a:pPr>
            <a:fld id="{F12C2D01-F033-48DF-BA45-D818980EC158}" type="slidenum">
              <a:rPr lang="en-US" smtClean="0"/>
              <a:pPr>
                <a:defRPr/>
              </a:pPr>
              <a:t>6</a:t>
            </a:fld>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37" r="10625"/>
          <a:stretch/>
        </p:blipFill>
        <p:spPr bwMode="auto">
          <a:xfrm>
            <a:off x="0" y="-95250"/>
            <a:ext cx="9143999" cy="65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ctrTitle"/>
          </p:nvPr>
        </p:nvSpPr>
        <p:spPr/>
        <p:txBody>
          <a:bodyPr/>
          <a:lstStyle/>
          <a:p>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0CBAB18-A822-4251-9BC2-968010D6DE61}" type="slidenum">
              <a:rPr lang="fr-FR" smtClean="0"/>
              <a:pPr>
                <a:defRPr/>
              </a:pPr>
              <a:t>7</a:t>
            </a:fld>
            <a:endParaRPr lang="fr-FR"/>
          </a:p>
        </p:txBody>
      </p:sp>
      <p:pic>
        <p:nvPicPr>
          <p:cNvPr id="6" name="Picture 2" descr="C:\Users\laporte\Desktop\158___09\IMG_3700.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67" t="16848" r="7859"/>
          <a:stretch/>
        </p:blipFill>
        <p:spPr bwMode="auto">
          <a:xfrm>
            <a:off x="139192" y="152400"/>
            <a:ext cx="8660864" cy="6629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97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en-US" dirty="0" smtClean="0"/>
              <a:t>Carousel – </a:t>
            </a:r>
            <a:r>
              <a:rPr lang="fr-FR" dirty="0" smtClean="0"/>
              <a:t>maintien filtre</a:t>
            </a:r>
            <a:endParaRPr lang="fr-FR" dirty="0"/>
          </a:p>
        </p:txBody>
      </p:sp>
      <p:sp>
        <p:nvSpPr>
          <p:cNvPr id="45" name="Espace réservé du numéro de diapositive 44"/>
          <p:cNvSpPr>
            <a:spLocks noGrp="1"/>
          </p:cNvSpPr>
          <p:nvPr>
            <p:ph type="sldNum" sz="quarter" idx="10"/>
          </p:nvPr>
        </p:nvSpPr>
        <p:spPr/>
        <p:txBody>
          <a:bodyPr/>
          <a:lstStyle/>
          <a:p>
            <a:pPr>
              <a:defRPr/>
            </a:pPr>
            <a:fld id="{111A361F-66A3-4FBD-B859-1FB0DF9E63D9}" type="slidenum">
              <a:rPr lang="fr-BE" smtClean="0"/>
              <a:pPr>
                <a:defRPr/>
              </a:pPr>
              <a:t>8</a:t>
            </a:fld>
            <a:endParaRPr lang="fr-BE"/>
          </a:p>
        </p:txBody>
      </p:sp>
      <p:pic>
        <p:nvPicPr>
          <p:cNvPr id="33798" name="Picture 9" descr="X:\commun\Projets\LSST\Carousel\Presentations\2011-04-26_SLAC\clamp0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4755" t="6624" b="6624"/>
          <a:stretch>
            <a:fillRect/>
          </a:stretch>
        </p:blipFill>
        <p:spPr bwMode="auto">
          <a:xfrm>
            <a:off x="304800" y="811213"/>
            <a:ext cx="2901950"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3" descr="Z:\commun\Projets\LSST\Carousel\Specifications\Clamp_X+_et_X-\X- (3billes)\OSNLT410_verrouillage_3_billes_proto_4\Photos montage\IMG_1393_m.JPG"/>
          <p:cNvPicPr>
            <a:picLocks noChangeAspect="1" noChangeArrowheads="1"/>
          </p:cNvPicPr>
          <p:nvPr/>
        </p:nvPicPr>
        <p:blipFill rotWithShape="1">
          <a:blip r:embed="rId3">
            <a:extLst>
              <a:ext uri="{28A0092B-C50C-407E-A947-70E740481C1C}">
                <a14:useLocalDpi xmlns:a14="http://schemas.microsoft.com/office/drawing/2010/main" val="0"/>
              </a:ext>
            </a:extLst>
          </a:blip>
          <a:srcRect l="13812" r="9692"/>
          <a:stretch/>
        </p:blipFill>
        <p:spPr bwMode="auto">
          <a:xfrm>
            <a:off x="152400" y="3581400"/>
            <a:ext cx="1923544" cy="1885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862"/>
          <a:stretch>
            <a:fillRect/>
          </a:stretch>
        </p:blipFill>
        <p:spPr bwMode="auto">
          <a:xfrm>
            <a:off x="6618344" y="776361"/>
            <a:ext cx="2318042"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2" descr="U:\LSST\PDR\2013-11-04 PDR\Images\clamps X+ (13) d.JPG"/>
          <p:cNvPicPr>
            <a:picLocks noChangeAspect="1" noChangeArrowheads="1"/>
          </p:cNvPicPr>
          <p:nvPr/>
        </p:nvPicPr>
        <p:blipFill rotWithShape="1">
          <a:blip r:embed="rId5">
            <a:extLst>
              <a:ext uri="{28A0092B-C50C-407E-A947-70E740481C1C}">
                <a14:useLocalDpi xmlns:a14="http://schemas.microsoft.com/office/drawing/2010/main" val="0"/>
              </a:ext>
            </a:extLst>
          </a:blip>
          <a:srcRect l="5785" r="26977" b="8624"/>
          <a:stretch/>
        </p:blipFill>
        <p:spPr bwMode="auto">
          <a:xfrm rot="5400000">
            <a:off x="6725831" y="3421469"/>
            <a:ext cx="2103068" cy="214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4"/>
          <p:cNvGrpSpPr>
            <a:grpSpLocks noChangeAspect="1"/>
          </p:cNvGrpSpPr>
          <p:nvPr/>
        </p:nvGrpSpPr>
        <p:grpSpPr bwMode="auto">
          <a:xfrm>
            <a:off x="3382963" y="685800"/>
            <a:ext cx="2108200" cy="1447800"/>
            <a:chOff x="2063" y="6508"/>
            <a:chExt cx="3839" cy="2639"/>
          </a:xfrm>
        </p:grpSpPr>
        <p:sp>
          <p:nvSpPr>
            <p:cNvPr id="31" name="AutoShape 5"/>
            <p:cNvSpPr>
              <a:spLocks noChangeAspect="1" noChangeArrowheads="1"/>
            </p:cNvSpPr>
            <p:nvPr/>
          </p:nvSpPr>
          <p:spPr bwMode="auto">
            <a:xfrm>
              <a:off x="2183" y="6508"/>
              <a:ext cx="3699" cy="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1400" b="1">
                  <a:solidFill>
                    <a:schemeClr val="tx1"/>
                  </a:solidFill>
                  <a:latin typeface="Arial" charset="0"/>
                </a:defRPr>
              </a:lvl1pPr>
              <a:lvl2pPr marL="742950" indent="-285750" eaLnBrk="0" hangingPunct="0">
                <a:spcBef>
                  <a:spcPct val="20000"/>
                </a:spcBef>
                <a:buChar char="–"/>
                <a:defRPr sz="1400" b="1">
                  <a:solidFill>
                    <a:srgbClr val="000099"/>
                  </a:solidFill>
                  <a:latin typeface="Arial" charset="0"/>
                </a:defRPr>
              </a:lvl2pPr>
              <a:lvl3pPr marL="1143000" indent="-228600" eaLnBrk="0" hangingPunct="0">
                <a:spcBef>
                  <a:spcPct val="20000"/>
                </a:spcBef>
                <a:buChar char="•"/>
                <a:defRPr sz="1200">
                  <a:solidFill>
                    <a:srgbClr val="CC0000"/>
                  </a:solidFill>
                  <a:latin typeface="Arial" charset="0"/>
                </a:defRPr>
              </a:lvl3pPr>
              <a:lvl4pPr marL="1600200" indent="-228600" eaLnBrk="0" hangingPunct="0">
                <a:spcBef>
                  <a:spcPct val="20000"/>
                </a:spcBef>
                <a:buFont typeface="Wingdings" pitchFamily="2" charset="2"/>
                <a:buChar char="§"/>
                <a:defRPr sz="1200">
                  <a:solidFill>
                    <a:schemeClr val="accent2"/>
                  </a:solidFill>
                  <a:latin typeface="Arial" charset="0"/>
                </a:defRPr>
              </a:lvl4pPr>
              <a:lvl5pPr marL="2057400" indent="-228600" eaLnBrk="0" hangingPunct="0">
                <a:spcBef>
                  <a:spcPct val="20000"/>
                </a:spcBef>
                <a:buFont typeface="Courier New" pitchFamily="49" charset="0"/>
                <a:buChar char="o"/>
                <a:defRPr sz="1200">
                  <a:solidFill>
                    <a:schemeClr val="tx1"/>
                  </a:solidFill>
                  <a:latin typeface="Arial" charset="0"/>
                </a:defRPr>
              </a:lvl5pPr>
              <a:lvl6pPr marL="2514600" indent="-228600" eaLnBrk="0" fontAlgn="base" hangingPunct="0">
                <a:spcBef>
                  <a:spcPct val="20000"/>
                </a:spcBef>
                <a:spcAft>
                  <a:spcPct val="0"/>
                </a:spcAft>
                <a:buFont typeface="Courier New" pitchFamily="49" charset="0"/>
                <a:buChar char="o"/>
                <a:defRPr sz="1200">
                  <a:solidFill>
                    <a:schemeClr val="tx1"/>
                  </a:solidFill>
                  <a:latin typeface="Arial" charset="0"/>
                </a:defRPr>
              </a:lvl6pPr>
              <a:lvl7pPr marL="2971800" indent="-228600" eaLnBrk="0" fontAlgn="base" hangingPunct="0">
                <a:spcBef>
                  <a:spcPct val="20000"/>
                </a:spcBef>
                <a:spcAft>
                  <a:spcPct val="0"/>
                </a:spcAft>
                <a:buFont typeface="Courier New" pitchFamily="49" charset="0"/>
                <a:buChar char="o"/>
                <a:defRPr sz="1200">
                  <a:solidFill>
                    <a:schemeClr val="tx1"/>
                  </a:solidFill>
                  <a:latin typeface="Arial" charset="0"/>
                </a:defRPr>
              </a:lvl7pPr>
              <a:lvl8pPr marL="3429000" indent="-228600" eaLnBrk="0" fontAlgn="base" hangingPunct="0">
                <a:spcBef>
                  <a:spcPct val="20000"/>
                </a:spcBef>
                <a:spcAft>
                  <a:spcPct val="0"/>
                </a:spcAft>
                <a:buFont typeface="Courier New" pitchFamily="49" charset="0"/>
                <a:buChar char="o"/>
                <a:defRPr sz="1200">
                  <a:solidFill>
                    <a:schemeClr val="tx1"/>
                  </a:solidFill>
                  <a:latin typeface="Arial" charset="0"/>
                </a:defRPr>
              </a:lvl8pPr>
              <a:lvl9pPr marL="3886200" indent="-228600" eaLnBrk="0" fontAlgn="base" hangingPunct="0">
                <a:spcBef>
                  <a:spcPct val="20000"/>
                </a:spcBef>
                <a:spcAft>
                  <a:spcPct val="0"/>
                </a:spcAft>
                <a:buFont typeface="Courier New" pitchFamily="49" charset="0"/>
                <a:buChar char="o"/>
                <a:defRPr sz="1200">
                  <a:solidFill>
                    <a:schemeClr val="tx1"/>
                  </a:solidFill>
                  <a:latin typeface="Arial" charset="0"/>
                </a:defRPr>
              </a:lvl9pPr>
            </a:lstStyle>
            <a:p>
              <a:pPr eaLnBrk="1" hangingPunct="1">
                <a:spcBef>
                  <a:spcPct val="0"/>
                </a:spcBef>
                <a:buFontTx/>
                <a:buNone/>
              </a:pPr>
              <a:endParaRPr lang="fr-FR" altLang="fr-FR" b="0"/>
            </a:p>
          </p:txBody>
        </p:sp>
        <p:sp>
          <p:nvSpPr>
            <p:cNvPr id="32" name="Line 6"/>
            <p:cNvSpPr>
              <a:spLocks noChangeShapeType="1"/>
            </p:cNvSpPr>
            <p:nvPr/>
          </p:nvSpPr>
          <p:spPr bwMode="auto">
            <a:xfrm>
              <a:off x="5245" y="7216"/>
              <a:ext cx="1" cy="11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3" name="Rectangle 7"/>
            <p:cNvSpPr>
              <a:spLocks noChangeArrowheads="1"/>
            </p:cNvSpPr>
            <p:nvPr/>
          </p:nvSpPr>
          <p:spPr bwMode="auto">
            <a:xfrm>
              <a:off x="2723" y="7425"/>
              <a:ext cx="2835" cy="57"/>
            </a:xfrm>
            <a:prstGeom prst="rect">
              <a:avLst/>
            </a:prstGeom>
            <a:solidFill>
              <a:srgbClr val="000000"/>
            </a:solidFill>
            <a:ln>
              <a:noFill/>
            </a:ln>
            <a:extLs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spcBef>
                  <a:spcPct val="20000"/>
                </a:spcBef>
                <a:buChar char="•"/>
                <a:defRPr sz="1400" b="1">
                  <a:solidFill>
                    <a:schemeClr val="tx1"/>
                  </a:solidFill>
                  <a:latin typeface="Arial" charset="0"/>
                </a:defRPr>
              </a:lvl1pPr>
              <a:lvl2pPr marL="742950" indent="-285750" eaLnBrk="0" hangingPunct="0">
                <a:spcBef>
                  <a:spcPct val="20000"/>
                </a:spcBef>
                <a:buChar char="–"/>
                <a:defRPr sz="1400" b="1">
                  <a:solidFill>
                    <a:srgbClr val="000099"/>
                  </a:solidFill>
                  <a:latin typeface="Arial" charset="0"/>
                </a:defRPr>
              </a:lvl2pPr>
              <a:lvl3pPr marL="1143000" indent="-228600" eaLnBrk="0" hangingPunct="0">
                <a:spcBef>
                  <a:spcPct val="20000"/>
                </a:spcBef>
                <a:buChar char="•"/>
                <a:defRPr sz="1200">
                  <a:solidFill>
                    <a:srgbClr val="CC0000"/>
                  </a:solidFill>
                  <a:latin typeface="Arial" charset="0"/>
                </a:defRPr>
              </a:lvl3pPr>
              <a:lvl4pPr marL="1600200" indent="-228600" eaLnBrk="0" hangingPunct="0">
                <a:spcBef>
                  <a:spcPct val="20000"/>
                </a:spcBef>
                <a:buFont typeface="Wingdings" pitchFamily="2" charset="2"/>
                <a:buChar char="§"/>
                <a:defRPr sz="1200">
                  <a:solidFill>
                    <a:schemeClr val="accent2"/>
                  </a:solidFill>
                  <a:latin typeface="Arial" charset="0"/>
                </a:defRPr>
              </a:lvl4pPr>
              <a:lvl5pPr marL="2057400" indent="-228600" eaLnBrk="0" hangingPunct="0">
                <a:spcBef>
                  <a:spcPct val="20000"/>
                </a:spcBef>
                <a:buFont typeface="Courier New" pitchFamily="49" charset="0"/>
                <a:buChar char="o"/>
                <a:defRPr sz="1200">
                  <a:solidFill>
                    <a:schemeClr val="tx1"/>
                  </a:solidFill>
                  <a:latin typeface="Arial" charset="0"/>
                </a:defRPr>
              </a:lvl5pPr>
              <a:lvl6pPr marL="2514600" indent="-228600" eaLnBrk="0" fontAlgn="base" hangingPunct="0">
                <a:spcBef>
                  <a:spcPct val="20000"/>
                </a:spcBef>
                <a:spcAft>
                  <a:spcPct val="0"/>
                </a:spcAft>
                <a:buFont typeface="Courier New" pitchFamily="49" charset="0"/>
                <a:buChar char="o"/>
                <a:defRPr sz="1200">
                  <a:solidFill>
                    <a:schemeClr val="tx1"/>
                  </a:solidFill>
                  <a:latin typeface="Arial" charset="0"/>
                </a:defRPr>
              </a:lvl6pPr>
              <a:lvl7pPr marL="2971800" indent="-228600" eaLnBrk="0" fontAlgn="base" hangingPunct="0">
                <a:spcBef>
                  <a:spcPct val="20000"/>
                </a:spcBef>
                <a:spcAft>
                  <a:spcPct val="0"/>
                </a:spcAft>
                <a:buFont typeface="Courier New" pitchFamily="49" charset="0"/>
                <a:buChar char="o"/>
                <a:defRPr sz="1200">
                  <a:solidFill>
                    <a:schemeClr val="tx1"/>
                  </a:solidFill>
                  <a:latin typeface="Arial" charset="0"/>
                </a:defRPr>
              </a:lvl7pPr>
              <a:lvl8pPr marL="3429000" indent="-228600" eaLnBrk="0" fontAlgn="base" hangingPunct="0">
                <a:spcBef>
                  <a:spcPct val="20000"/>
                </a:spcBef>
                <a:spcAft>
                  <a:spcPct val="0"/>
                </a:spcAft>
                <a:buFont typeface="Courier New" pitchFamily="49" charset="0"/>
                <a:buChar char="o"/>
                <a:defRPr sz="1200">
                  <a:solidFill>
                    <a:schemeClr val="tx1"/>
                  </a:solidFill>
                  <a:latin typeface="Arial" charset="0"/>
                </a:defRPr>
              </a:lvl8pPr>
              <a:lvl9pPr marL="3886200" indent="-228600" eaLnBrk="0" fontAlgn="base" hangingPunct="0">
                <a:spcBef>
                  <a:spcPct val="20000"/>
                </a:spcBef>
                <a:spcAft>
                  <a:spcPct val="0"/>
                </a:spcAft>
                <a:buFont typeface="Courier New" pitchFamily="49" charset="0"/>
                <a:buChar char="o"/>
                <a:defRPr sz="1200">
                  <a:solidFill>
                    <a:schemeClr val="tx1"/>
                  </a:solidFill>
                  <a:latin typeface="Arial" charset="0"/>
                </a:defRPr>
              </a:lvl9pPr>
            </a:lstStyle>
            <a:p>
              <a:pPr eaLnBrk="1" hangingPunct="1">
                <a:spcBef>
                  <a:spcPct val="0"/>
                </a:spcBef>
                <a:buFontTx/>
                <a:buNone/>
              </a:pPr>
              <a:endParaRPr lang="fr-FR" altLang="fr-FR" b="0"/>
            </a:p>
          </p:txBody>
        </p:sp>
        <p:sp>
          <p:nvSpPr>
            <p:cNvPr id="34" name="Line 8"/>
            <p:cNvSpPr>
              <a:spLocks noChangeShapeType="1"/>
            </p:cNvSpPr>
            <p:nvPr/>
          </p:nvSpPr>
          <p:spPr bwMode="auto">
            <a:xfrm>
              <a:off x="2735" y="7696"/>
              <a:ext cx="1" cy="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35" name="Group 9"/>
            <p:cNvGrpSpPr>
              <a:grpSpLocks/>
            </p:cNvGrpSpPr>
            <p:nvPr/>
          </p:nvGrpSpPr>
          <p:grpSpPr bwMode="auto">
            <a:xfrm>
              <a:off x="2452" y="7167"/>
              <a:ext cx="566" cy="567"/>
              <a:chOff x="2452" y="7167"/>
              <a:chExt cx="566" cy="567"/>
            </a:xfrm>
          </p:grpSpPr>
          <p:sp>
            <p:nvSpPr>
              <p:cNvPr id="58" name="AutoShape 10"/>
              <p:cNvSpPr>
                <a:spLocks noChangeArrowheads="1"/>
              </p:cNvSpPr>
              <p:nvPr/>
            </p:nvSpPr>
            <p:spPr bwMode="auto">
              <a:xfrm rot="2700000">
                <a:off x="2451" y="7168"/>
                <a:ext cx="567" cy="56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600 w 21600"/>
                  <a:gd name="T13" fmla="*/ 10800 h 21600"/>
                  <a:gd name="T14" fmla="*/ 0 w 21600"/>
                  <a:gd name="T15" fmla="*/ 21600 h 21600"/>
                </a:gdLst>
                <a:ahLst/>
                <a:cxnLst>
                  <a:cxn ang="T8">
                    <a:pos x="T0" y="T1"/>
                  </a:cxn>
                  <a:cxn ang="T9">
                    <a:pos x="T2" y="T3"/>
                  </a:cxn>
                  <a:cxn ang="T10">
                    <a:pos x="T4" y="T5"/>
                  </a:cxn>
                  <a:cxn ang="T11">
                    <a:pos x="T6" y="T7"/>
                  </a:cxn>
                </a:cxnLst>
                <a:rect l="T12" t="T13" r="T14" b="T15"/>
                <a:pathLst>
                  <a:path w="21600" h="21600">
                    <a:moveTo>
                      <a:pt x="18873" y="10809"/>
                    </a:moveTo>
                    <a:cubicBezTo>
                      <a:pt x="18868" y="15265"/>
                      <a:pt x="15255" y="18873"/>
                      <a:pt x="10800" y="18874"/>
                    </a:cubicBezTo>
                    <a:cubicBezTo>
                      <a:pt x="6344" y="18874"/>
                      <a:pt x="2731" y="15265"/>
                      <a:pt x="2726" y="10809"/>
                    </a:cubicBezTo>
                    <a:lnTo>
                      <a:pt x="0" y="10813"/>
                    </a:lnTo>
                    <a:cubicBezTo>
                      <a:pt x="7" y="16772"/>
                      <a:pt x="4840" y="21600"/>
                      <a:pt x="10800" y="21600"/>
                    </a:cubicBezTo>
                    <a:cubicBezTo>
                      <a:pt x="16759" y="21599"/>
                      <a:pt x="21592" y="16772"/>
                      <a:pt x="21599" y="10813"/>
                    </a:cubicBezTo>
                    <a:lnTo>
                      <a:pt x="18873" y="10809"/>
                    </a:lnTo>
                    <a:close/>
                  </a:path>
                </a:pathLst>
              </a:custGeom>
              <a:solidFill>
                <a:srgbClr val="FFFFFF"/>
              </a:solidFill>
              <a:ln w="9525">
                <a:solidFill>
                  <a:srgbClr val="000000"/>
                </a:solidFill>
                <a:miter lim="800000"/>
                <a:headEnd/>
                <a:tailEnd/>
              </a:ln>
            </p:spPr>
            <p:txBody>
              <a:bodyPr/>
              <a:lstStyle/>
              <a:p>
                <a:endParaRPr lang="fr-FR"/>
              </a:p>
            </p:txBody>
          </p:sp>
          <p:sp>
            <p:nvSpPr>
              <p:cNvPr id="59" name="Oval 11"/>
              <p:cNvSpPr>
                <a:spLocks noChangeArrowheads="1"/>
              </p:cNvSpPr>
              <p:nvPr/>
            </p:nvSpPr>
            <p:spPr bwMode="auto">
              <a:xfrm>
                <a:off x="2550" y="7266"/>
                <a:ext cx="369" cy="369"/>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1400" b="1">
                    <a:solidFill>
                      <a:schemeClr val="tx1"/>
                    </a:solidFill>
                    <a:latin typeface="Arial" charset="0"/>
                  </a:defRPr>
                </a:lvl1pPr>
                <a:lvl2pPr marL="742950" indent="-285750" eaLnBrk="0" hangingPunct="0">
                  <a:spcBef>
                    <a:spcPct val="20000"/>
                  </a:spcBef>
                  <a:buChar char="–"/>
                  <a:defRPr sz="1400" b="1">
                    <a:solidFill>
                      <a:srgbClr val="000099"/>
                    </a:solidFill>
                    <a:latin typeface="Arial" charset="0"/>
                  </a:defRPr>
                </a:lvl2pPr>
                <a:lvl3pPr marL="1143000" indent="-228600" eaLnBrk="0" hangingPunct="0">
                  <a:spcBef>
                    <a:spcPct val="20000"/>
                  </a:spcBef>
                  <a:buChar char="•"/>
                  <a:defRPr sz="1200">
                    <a:solidFill>
                      <a:srgbClr val="CC0000"/>
                    </a:solidFill>
                    <a:latin typeface="Arial" charset="0"/>
                  </a:defRPr>
                </a:lvl3pPr>
                <a:lvl4pPr marL="1600200" indent="-228600" eaLnBrk="0" hangingPunct="0">
                  <a:spcBef>
                    <a:spcPct val="20000"/>
                  </a:spcBef>
                  <a:buFont typeface="Wingdings" pitchFamily="2" charset="2"/>
                  <a:buChar char="§"/>
                  <a:defRPr sz="1200">
                    <a:solidFill>
                      <a:schemeClr val="accent2"/>
                    </a:solidFill>
                    <a:latin typeface="Arial" charset="0"/>
                  </a:defRPr>
                </a:lvl4pPr>
                <a:lvl5pPr marL="2057400" indent="-228600" eaLnBrk="0" hangingPunct="0">
                  <a:spcBef>
                    <a:spcPct val="20000"/>
                  </a:spcBef>
                  <a:buFont typeface="Courier New" pitchFamily="49" charset="0"/>
                  <a:buChar char="o"/>
                  <a:defRPr sz="1200">
                    <a:solidFill>
                      <a:schemeClr val="tx1"/>
                    </a:solidFill>
                    <a:latin typeface="Arial" charset="0"/>
                  </a:defRPr>
                </a:lvl5pPr>
                <a:lvl6pPr marL="2514600" indent="-228600" eaLnBrk="0" fontAlgn="base" hangingPunct="0">
                  <a:spcBef>
                    <a:spcPct val="20000"/>
                  </a:spcBef>
                  <a:spcAft>
                    <a:spcPct val="0"/>
                  </a:spcAft>
                  <a:buFont typeface="Courier New" pitchFamily="49" charset="0"/>
                  <a:buChar char="o"/>
                  <a:defRPr sz="1200">
                    <a:solidFill>
                      <a:schemeClr val="tx1"/>
                    </a:solidFill>
                    <a:latin typeface="Arial" charset="0"/>
                  </a:defRPr>
                </a:lvl6pPr>
                <a:lvl7pPr marL="2971800" indent="-228600" eaLnBrk="0" fontAlgn="base" hangingPunct="0">
                  <a:spcBef>
                    <a:spcPct val="20000"/>
                  </a:spcBef>
                  <a:spcAft>
                    <a:spcPct val="0"/>
                  </a:spcAft>
                  <a:buFont typeface="Courier New" pitchFamily="49" charset="0"/>
                  <a:buChar char="o"/>
                  <a:defRPr sz="1200">
                    <a:solidFill>
                      <a:schemeClr val="tx1"/>
                    </a:solidFill>
                    <a:latin typeface="Arial" charset="0"/>
                  </a:defRPr>
                </a:lvl7pPr>
                <a:lvl8pPr marL="3429000" indent="-228600" eaLnBrk="0" fontAlgn="base" hangingPunct="0">
                  <a:spcBef>
                    <a:spcPct val="20000"/>
                  </a:spcBef>
                  <a:spcAft>
                    <a:spcPct val="0"/>
                  </a:spcAft>
                  <a:buFont typeface="Courier New" pitchFamily="49" charset="0"/>
                  <a:buChar char="o"/>
                  <a:defRPr sz="1200">
                    <a:solidFill>
                      <a:schemeClr val="tx1"/>
                    </a:solidFill>
                    <a:latin typeface="Arial" charset="0"/>
                  </a:defRPr>
                </a:lvl8pPr>
                <a:lvl9pPr marL="3886200" indent="-228600" eaLnBrk="0" fontAlgn="base" hangingPunct="0">
                  <a:spcBef>
                    <a:spcPct val="20000"/>
                  </a:spcBef>
                  <a:spcAft>
                    <a:spcPct val="0"/>
                  </a:spcAft>
                  <a:buFont typeface="Courier New" pitchFamily="49" charset="0"/>
                  <a:buChar char="o"/>
                  <a:defRPr sz="1200">
                    <a:solidFill>
                      <a:schemeClr val="tx1"/>
                    </a:solidFill>
                    <a:latin typeface="Arial" charset="0"/>
                  </a:defRPr>
                </a:lvl9pPr>
              </a:lstStyle>
              <a:p>
                <a:pPr eaLnBrk="1" hangingPunct="1">
                  <a:spcBef>
                    <a:spcPct val="0"/>
                  </a:spcBef>
                  <a:buFontTx/>
                  <a:buNone/>
                </a:pPr>
                <a:endParaRPr lang="fr-FR" altLang="fr-FR" b="0"/>
              </a:p>
            </p:txBody>
          </p:sp>
        </p:grpSp>
        <p:sp>
          <p:nvSpPr>
            <p:cNvPr id="36" name="Rectangle 12" descr="Diagonales larges vers le haut"/>
            <p:cNvSpPr>
              <a:spLocks noChangeArrowheads="1"/>
            </p:cNvSpPr>
            <p:nvPr/>
          </p:nvSpPr>
          <p:spPr bwMode="auto">
            <a:xfrm>
              <a:off x="2508" y="8235"/>
              <a:ext cx="454" cy="227"/>
            </a:xfrm>
            <a:prstGeom prst="rect">
              <a:avLst/>
            </a:prstGeom>
            <a:pattFill prst="wdUpDiag">
              <a:fgClr>
                <a:srgbClr val="00000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1400" b="1">
                  <a:solidFill>
                    <a:schemeClr val="tx1"/>
                  </a:solidFill>
                  <a:latin typeface="Arial" charset="0"/>
                </a:defRPr>
              </a:lvl1pPr>
              <a:lvl2pPr marL="742950" indent="-285750" eaLnBrk="0" hangingPunct="0">
                <a:spcBef>
                  <a:spcPct val="20000"/>
                </a:spcBef>
                <a:buChar char="–"/>
                <a:defRPr sz="1400" b="1">
                  <a:solidFill>
                    <a:srgbClr val="000099"/>
                  </a:solidFill>
                  <a:latin typeface="Arial" charset="0"/>
                </a:defRPr>
              </a:lvl2pPr>
              <a:lvl3pPr marL="1143000" indent="-228600" eaLnBrk="0" hangingPunct="0">
                <a:spcBef>
                  <a:spcPct val="20000"/>
                </a:spcBef>
                <a:buChar char="•"/>
                <a:defRPr sz="1200">
                  <a:solidFill>
                    <a:srgbClr val="CC0000"/>
                  </a:solidFill>
                  <a:latin typeface="Arial" charset="0"/>
                </a:defRPr>
              </a:lvl3pPr>
              <a:lvl4pPr marL="1600200" indent="-228600" eaLnBrk="0" hangingPunct="0">
                <a:spcBef>
                  <a:spcPct val="20000"/>
                </a:spcBef>
                <a:buFont typeface="Wingdings" pitchFamily="2" charset="2"/>
                <a:buChar char="§"/>
                <a:defRPr sz="1200">
                  <a:solidFill>
                    <a:schemeClr val="accent2"/>
                  </a:solidFill>
                  <a:latin typeface="Arial" charset="0"/>
                </a:defRPr>
              </a:lvl4pPr>
              <a:lvl5pPr marL="2057400" indent="-228600" eaLnBrk="0" hangingPunct="0">
                <a:spcBef>
                  <a:spcPct val="20000"/>
                </a:spcBef>
                <a:buFont typeface="Courier New" pitchFamily="49" charset="0"/>
                <a:buChar char="o"/>
                <a:defRPr sz="1200">
                  <a:solidFill>
                    <a:schemeClr val="tx1"/>
                  </a:solidFill>
                  <a:latin typeface="Arial" charset="0"/>
                </a:defRPr>
              </a:lvl5pPr>
              <a:lvl6pPr marL="2514600" indent="-228600" eaLnBrk="0" fontAlgn="base" hangingPunct="0">
                <a:spcBef>
                  <a:spcPct val="20000"/>
                </a:spcBef>
                <a:spcAft>
                  <a:spcPct val="0"/>
                </a:spcAft>
                <a:buFont typeface="Courier New" pitchFamily="49" charset="0"/>
                <a:buChar char="o"/>
                <a:defRPr sz="1200">
                  <a:solidFill>
                    <a:schemeClr val="tx1"/>
                  </a:solidFill>
                  <a:latin typeface="Arial" charset="0"/>
                </a:defRPr>
              </a:lvl6pPr>
              <a:lvl7pPr marL="2971800" indent="-228600" eaLnBrk="0" fontAlgn="base" hangingPunct="0">
                <a:spcBef>
                  <a:spcPct val="20000"/>
                </a:spcBef>
                <a:spcAft>
                  <a:spcPct val="0"/>
                </a:spcAft>
                <a:buFont typeface="Courier New" pitchFamily="49" charset="0"/>
                <a:buChar char="o"/>
                <a:defRPr sz="1200">
                  <a:solidFill>
                    <a:schemeClr val="tx1"/>
                  </a:solidFill>
                  <a:latin typeface="Arial" charset="0"/>
                </a:defRPr>
              </a:lvl7pPr>
              <a:lvl8pPr marL="3429000" indent="-228600" eaLnBrk="0" fontAlgn="base" hangingPunct="0">
                <a:spcBef>
                  <a:spcPct val="20000"/>
                </a:spcBef>
                <a:spcAft>
                  <a:spcPct val="0"/>
                </a:spcAft>
                <a:buFont typeface="Courier New" pitchFamily="49" charset="0"/>
                <a:buChar char="o"/>
                <a:defRPr sz="1200">
                  <a:solidFill>
                    <a:schemeClr val="tx1"/>
                  </a:solidFill>
                  <a:latin typeface="Arial" charset="0"/>
                </a:defRPr>
              </a:lvl8pPr>
              <a:lvl9pPr marL="3886200" indent="-228600" eaLnBrk="0" fontAlgn="base" hangingPunct="0">
                <a:spcBef>
                  <a:spcPct val="20000"/>
                </a:spcBef>
                <a:spcAft>
                  <a:spcPct val="0"/>
                </a:spcAft>
                <a:buFont typeface="Courier New" pitchFamily="49" charset="0"/>
                <a:buChar char="o"/>
                <a:defRPr sz="1200">
                  <a:solidFill>
                    <a:schemeClr val="tx1"/>
                  </a:solidFill>
                  <a:latin typeface="Arial" charset="0"/>
                </a:defRPr>
              </a:lvl9pPr>
            </a:lstStyle>
            <a:p>
              <a:pPr eaLnBrk="1" hangingPunct="1">
                <a:spcBef>
                  <a:spcPct val="0"/>
                </a:spcBef>
                <a:buFontTx/>
                <a:buNone/>
              </a:pPr>
              <a:endParaRPr lang="fr-FR" altLang="fr-FR" b="0"/>
            </a:p>
          </p:txBody>
        </p:sp>
        <p:sp>
          <p:nvSpPr>
            <p:cNvPr id="37" name="Line 13"/>
            <p:cNvSpPr>
              <a:spLocks noChangeShapeType="1"/>
            </p:cNvSpPr>
            <p:nvPr/>
          </p:nvSpPr>
          <p:spPr bwMode="auto">
            <a:xfrm>
              <a:off x="2508" y="8235"/>
              <a:ext cx="45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8" name="Rectangle 14" descr="Diagonales larges vers le haut"/>
            <p:cNvSpPr>
              <a:spLocks noChangeArrowheads="1"/>
            </p:cNvSpPr>
            <p:nvPr/>
          </p:nvSpPr>
          <p:spPr bwMode="auto">
            <a:xfrm>
              <a:off x="5018" y="8235"/>
              <a:ext cx="454" cy="227"/>
            </a:xfrm>
            <a:prstGeom prst="rect">
              <a:avLst/>
            </a:prstGeom>
            <a:pattFill prst="wdUpDiag">
              <a:fgClr>
                <a:srgbClr val="000000"/>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1400" b="1">
                  <a:solidFill>
                    <a:schemeClr val="tx1"/>
                  </a:solidFill>
                  <a:latin typeface="Arial" charset="0"/>
                </a:defRPr>
              </a:lvl1pPr>
              <a:lvl2pPr marL="742950" indent="-285750" eaLnBrk="0" hangingPunct="0">
                <a:spcBef>
                  <a:spcPct val="20000"/>
                </a:spcBef>
                <a:buChar char="–"/>
                <a:defRPr sz="1400" b="1">
                  <a:solidFill>
                    <a:srgbClr val="000099"/>
                  </a:solidFill>
                  <a:latin typeface="Arial" charset="0"/>
                </a:defRPr>
              </a:lvl2pPr>
              <a:lvl3pPr marL="1143000" indent="-228600" eaLnBrk="0" hangingPunct="0">
                <a:spcBef>
                  <a:spcPct val="20000"/>
                </a:spcBef>
                <a:buChar char="•"/>
                <a:defRPr sz="1200">
                  <a:solidFill>
                    <a:srgbClr val="CC0000"/>
                  </a:solidFill>
                  <a:latin typeface="Arial" charset="0"/>
                </a:defRPr>
              </a:lvl3pPr>
              <a:lvl4pPr marL="1600200" indent="-228600" eaLnBrk="0" hangingPunct="0">
                <a:spcBef>
                  <a:spcPct val="20000"/>
                </a:spcBef>
                <a:buFont typeface="Wingdings" pitchFamily="2" charset="2"/>
                <a:buChar char="§"/>
                <a:defRPr sz="1200">
                  <a:solidFill>
                    <a:schemeClr val="accent2"/>
                  </a:solidFill>
                  <a:latin typeface="Arial" charset="0"/>
                </a:defRPr>
              </a:lvl4pPr>
              <a:lvl5pPr marL="2057400" indent="-228600" eaLnBrk="0" hangingPunct="0">
                <a:spcBef>
                  <a:spcPct val="20000"/>
                </a:spcBef>
                <a:buFont typeface="Courier New" pitchFamily="49" charset="0"/>
                <a:buChar char="o"/>
                <a:defRPr sz="1200">
                  <a:solidFill>
                    <a:schemeClr val="tx1"/>
                  </a:solidFill>
                  <a:latin typeface="Arial" charset="0"/>
                </a:defRPr>
              </a:lvl5pPr>
              <a:lvl6pPr marL="2514600" indent="-228600" eaLnBrk="0" fontAlgn="base" hangingPunct="0">
                <a:spcBef>
                  <a:spcPct val="20000"/>
                </a:spcBef>
                <a:spcAft>
                  <a:spcPct val="0"/>
                </a:spcAft>
                <a:buFont typeface="Courier New" pitchFamily="49" charset="0"/>
                <a:buChar char="o"/>
                <a:defRPr sz="1200">
                  <a:solidFill>
                    <a:schemeClr val="tx1"/>
                  </a:solidFill>
                  <a:latin typeface="Arial" charset="0"/>
                </a:defRPr>
              </a:lvl6pPr>
              <a:lvl7pPr marL="2971800" indent="-228600" eaLnBrk="0" fontAlgn="base" hangingPunct="0">
                <a:spcBef>
                  <a:spcPct val="20000"/>
                </a:spcBef>
                <a:spcAft>
                  <a:spcPct val="0"/>
                </a:spcAft>
                <a:buFont typeface="Courier New" pitchFamily="49" charset="0"/>
                <a:buChar char="o"/>
                <a:defRPr sz="1200">
                  <a:solidFill>
                    <a:schemeClr val="tx1"/>
                  </a:solidFill>
                  <a:latin typeface="Arial" charset="0"/>
                </a:defRPr>
              </a:lvl7pPr>
              <a:lvl8pPr marL="3429000" indent="-228600" eaLnBrk="0" fontAlgn="base" hangingPunct="0">
                <a:spcBef>
                  <a:spcPct val="20000"/>
                </a:spcBef>
                <a:spcAft>
                  <a:spcPct val="0"/>
                </a:spcAft>
                <a:buFont typeface="Courier New" pitchFamily="49" charset="0"/>
                <a:buChar char="o"/>
                <a:defRPr sz="1200">
                  <a:solidFill>
                    <a:schemeClr val="tx1"/>
                  </a:solidFill>
                  <a:latin typeface="Arial" charset="0"/>
                </a:defRPr>
              </a:lvl8pPr>
              <a:lvl9pPr marL="3886200" indent="-228600" eaLnBrk="0" fontAlgn="base" hangingPunct="0">
                <a:spcBef>
                  <a:spcPct val="20000"/>
                </a:spcBef>
                <a:spcAft>
                  <a:spcPct val="0"/>
                </a:spcAft>
                <a:buFont typeface="Courier New" pitchFamily="49" charset="0"/>
                <a:buChar char="o"/>
                <a:defRPr sz="1200">
                  <a:solidFill>
                    <a:schemeClr val="tx1"/>
                  </a:solidFill>
                  <a:latin typeface="Arial" charset="0"/>
                </a:defRPr>
              </a:lvl9pPr>
            </a:lstStyle>
            <a:p>
              <a:pPr eaLnBrk="1" hangingPunct="1">
                <a:spcBef>
                  <a:spcPct val="0"/>
                </a:spcBef>
                <a:buFontTx/>
                <a:buNone/>
              </a:pPr>
              <a:endParaRPr lang="fr-FR" altLang="fr-FR" b="0"/>
            </a:p>
          </p:txBody>
        </p:sp>
        <p:sp>
          <p:nvSpPr>
            <p:cNvPr id="39" name="Line 15"/>
            <p:cNvSpPr>
              <a:spLocks noChangeShapeType="1"/>
            </p:cNvSpPr>
            <p:nvPr/>
          </p:nvSpPr>
          <p:spPr bwMode="auto">
            <a:xfrm>
              <a:off x="5018" y="8235"/>
              <a:ext cx="45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0" name="Line 16"/>
            <p:cNvSpPr>
              <a:spLocks noChangeShapeType="1"/>
            </p:cNvSpPr>
            <p:nvPr/>
          </p:nvSpPr>
          <p:spPr bwMode="auto">
            <a:xfrm>
              <a:off x="4067" y="7455"/>
              <a:ext cx="0" cy="8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2" name="Rectangle 17"/>
            <p:cNvSpPr>
              <a:spLocks noChangeArrowheads="1"/>
            </p:cNvSpPr>
            <p:nvPr/>
          </p:nvSpPr>
          <p:spPr bwMode="auto">
            <a:xfrm>
              <a:off x="3926" y="8119"/>
              <a:ext cx="283" cy="283"/>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1400" b="1">
                  <a:solidFill>
                    <a:schemeClr val="tx1"/>
                  </a:solidFill>
                  <a:latin typeface="Arial" charset="0"/>
                </a:defRPr>
              </a:lvl1pPr>
              <a:lvl2pPr marL="742950" indent="-285750" eaLnBrk="0" hangingPunct="0">
                <a:spcBef>
                  <a:spcPct val="20000"/>
                </a:spcBef>
                <a:buChar char="–"/>
                <a:defRPr sz="1400" b="1">
                  <a:solidFill>
                    <a:srgbClr val="000099"/>
                  </a:solidFill>
                  <a:latin typeface="Arial" charset="0"/>
                </a:defRPr>
              </a:lvl2pPr>
              <a:lvl3pPr marL="1143000" indent="-228600" eaLnBrk="0" hangingPunct="0">
                <a:spcBef>
                  <a:spcPct val="20000"/>
                </a:spcBef>
                <a:buChar char="•"/>
                <a:defRPr sz="1200">
                  <a:solidFill>
                    <a:srgbClr val="CC0000"/>
                  </a:solidFill>
                  <a:latin typeface="Arial" charset="0"/>
                </a:defRPr>
              </a:lvl3pPr>
              <a:lvl4pPr marL="1600200" indent="-228600" eaLnBrk="0" hangingPunct="0">
                <a:spcBef>
                  <a:spcPct val="20000"/>
                </a:spcBef>
                <a:buFont typeface="Wingdings" pitchFamily="2" charset="2"/>
                <a:buChar char="§"/>
                <a:defRPr sz="1200">
                  <a:solidFill>
                    <a:schemeClr val="accent2"/>
                  </a:solidFill>
                  <a:latin typeface="Arial" charset="0"/>
                </a:defRPr>
              </a:lvl4pPr>
              <a:lvl5pPr marL="2057400" indent="-228600" eaLnBrk="0" hangingPunct="0">
                <a:spcBef>
                  <a:spcPct val="20000"/>
                </a:spcBef>
                <a:buFont typeface="Courier New" pitchFamily="49" charset="0"/>
                <a:buChar char="o"/>
                <a:defRPr sz="1200">
                  <a:solidFill>
                    <a:schemeClr val="tx1"/>
                  </a:solidFill>
                  <a:latin typeface="Arial" charset="0"/>
                </a:defRPr>
              </a:lvl5pPr>
              <a:lvl6pPr marL="2514600" indent="-228600" eaLnBrk="0" fontAlgn="base" hangingPunct="0">
                <a:spcBef>
                  <a:spcPct val="20000"/>
                </a:spcBef>
                <a:spcAft>
                  <a:spcPct val="0"/>
                </a:spcAft>
                <a:buFont typeface="Courier New" pitchFamily="49" charset="0"/>
                <a:buChar char="o"/>
                <a:defRPr sz="1200">
                  <a:solidFill>
                    <a:schemeClr val="tx1"/>
                  </a:solidFill>
                  <a:latin typeface="Arial" charset="0"/>
                </a:defRPr>
              </a:lvl6pPr>
              <a:lvl7pPr marL="2971800" indent="-228600" eaLnBrk="0" fontAlgn="base" hangingPunct="0">
                <a:spcBef>
                  <a:spcPct val="20000"/>
                </a:spcBef>
                <a:spcAft>
                  <a:spcPct val="0"/>
                </a:spcAft>
                <a:buFont typeface="Courier New" pitchFamily="49" charset="0"/>
                <a:buChar char="o"/>
                <a:defRPr sz="1200">
                  <a:solidFill>
                    <a:schemeClr val="tx1"/>
                  </a:solidFill>
                  <a:latin typeface="Arial" charset="0"/>
                </a:defRPr>
              </a:lvl7pPr>
              <a:lvl8pPr marL="3429000" indent="-228600" eaLnBrk="0" fontAlgn="base" hangingPunct="0">
                <a:spcBef>
                  <a:spcPct val="20000"/>
                </a:spcBef>
                <a:spcAft>
                  <a:spcPct val="0"/>
                </a:spcAft>
                <a:buFont typeface="Courier New" pitchFamily="49" charset="0"/>
                <a:buChar char="o"/>
                <a:defRPr sz="1200">
                  <a:solidFill>
                    <a:schemeClr val="tx1"/>
                  </a:solidFill>
                  <a:latin typeface="Arial" charset="0"/>
                </a:defRPr>
              </a:lvl8pPr>
              <a:lvl9pPr marL="3886200" indent="-228600" eaLnBrk="0" fontAlgn="base" hangingPunct="0">
                <a:spcBef>
                  <a:spcPct val="20000"/>
                </a:spcBef>
                <a:spcAft>
                  <a:spcPct val="0"/>
                </a:spcAft>
                <a:buFont typeface="Courier New" pitchFamily="49" charset="0"/>
                <a:buChar char="o"/>
                <a:defRPr sz="1200">
                  <a:solidFill>
                    <a:schemeClr val="tx1"/>
                  </a:solidFill>
                  <a:latin typeface="Arial" charset="0"/>
                </a:defRPr>
              </a:lvl9pPr>
            </a:lstStyle>
            <a:p>
              <a:pPr eaLnBrk="1" hangingPunct="1">
                <a:spcBef>
                  <a:spcPct val="0"/>
                </a:spcBef>
                <a:buFontTx/>
                <a:buNone/>
              </a:pPr>
              <a:endParaRPr lang="fr-FR" altLang="fr-FR" b="0"/>
            </a:p>
          </p:txBody>
        </p:sp>
        <p:sp>
          <p:nvSpPr>
            <p:cNvPr id="43" name="Oval 18"/>
            <p:cNvSpPr>
              <a:spLocks noChangeArrowheads="1"/>
            </p:cNvSpPr>
            <p:nvPr/>
          </p:nvSpPr>
          <p:spPr bwMode="auto">
            <a:xfrm>
              <a:off x="3954" y="8147"/>
              <a:ext cx="227" cy="227"/>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1400" b="1">
                  <a:solidFill>
                    <a:schemeClr val="tx1"/>
                  </a:solidFill>
                  <a:latin typeface="Arial" charset="0"/>
                </a:defRPr>
              </a:lvl1pPr>
              <a:lvl2pPr marL="742950" indent="-285750" eaLnBrk="0" hangingPunct="0">
                <a:spcBef>
                  <a:spcPct val="20000"/>
                </a:spcBef>
                <a:buChar char="–"/>
                <a:defRPr sz="1400" b="1">
                  <a:solidFill>
                    <a:srgbClr val="000099"/>
                  </a:solidFill>
                  <a:latin typeface="Arial" charset="0"/>
                </a:defRPr>
              </a:lvl2pPr>
              <a:lvl3pPr marL="1143000" indent="-228600" eaLnBrk="0" hangingPunct="0">
                <a:spcBef>
                  <a:spcPct val="20000"/>
                </a:spcBef>
                <a:buChar char="•"/>
                <a:defRPr sz="1200">
                  <a:solidFill>
                    <a:srgbClr val="CC0000"/>
                  </a:solidFill>
                  <a:latin typeface="Arial" charset="0"/>
                </a:defRPr>
              </a:lvl3pPr>
              <a:lvl4pPr marL="1600200" indent="-228600" eaLnBrk="0" hangingPunct="0">
                <a:spcBef>
                  <a:spcPct val="20000"/>
                </a:spcBef>
                <a:buFont typeface="Wingdings" pitchFamily="2" charset="2"/>
                <a:buChar char="§"/>
                <a:defRPr sz="1200">
                  <a:solidFill>
                    <a:schemeClr val="accent2"/>
                  </a:solidFill>
                  <a:latin typeface="Arial" charset="0"/>
                </a:defRPr>
              </a:lvl4pPr>
              <a:lvl5pPr marL="2057400" indent="-228600" eaLnBrk="0" hangingPunct="0">
                <a:spcBef>
                  <a:spcPct val="20000"/>
                </a:spcBef>
                <a:buFont typeface="Courier New" pitchFamily="49" charset="0"/>
                <a:buChar char="o"/>
                <a:defRPr sz="1200">
                  <a:solidFill>
                    <a:schemeClr val="tx1"/>
                  </a:solidFill>
                  <a:latin typeface="Arial" charset="0"/>
                </a:defRPr>
              </a:lvl5pPr>
              <a:lvl6pPr marL="2514600" indent="-228600" eaLnBrk="0" fontAlgn="base" hangingPunct="0">
                <a:spcBef>
                  <a:spcPct val="20000"/>
                </a:spcBef>
                <a:spcAft>
                  <a:spcPct val="0"/>
                </a:spcAft>
                <a:buFont typeface="Courier New" pitchFamily="49" charset="0"/>
                <a:buChar char="o"/>
                <a:defRPr sz="1200">
                  <a:solidFill>
                    <a:schemeClr val="tx1"/>
                  </a:solidFill>
                  <a:latin typeface="Arial" charset="0"/>
                </a:defRPr>
              </a:lvl6pPr>
              <a:lvl7pPr marL="2971800" indent="-228600" eaLnBrk="0" fontAlgn="base" hangingPunct="0">
                <a:spcBef>
                  <a:spcPct val="20000"/>
                </a:spcBef>
                <a:spcAft>
                  <a:spcPct val="0"/>
                </a:spcAft>
                <a:buFont typeface="Courier New" pitchFamily="49" charset="0"/>
                <a:buChar char="o"/>
                <a:defRPr sz="1200">
                  <a:solidFill>
                    <a:schemeClr val="tx1"/>
                  </a:solidFill>
                  <a:latin typeface="Arial" charset="0"/>
                </a:defRPr>
              </a:lvl7pPr>
              <a:lvl8pPr marL="3429000" indent="-228600" eaLnBrk="0" fontAlgn="base" hangingPunct="0">
                <a:spcBef>
                  <a:spcPct val="20000"/>
                </a:spcBef>
                <a:spcAft>
                  <a:spcPct val="0"/>
                </a:spcAft>
                <a:buFont typeface="Courier New" pitchFamily="49" charset="0"/>
                <a:buChar char="o"/>
                <a:defRPr sz="1200">
                  <a:solidFill>
                    <a:schemeClr val="tx1"/>
                  </a:solidFill>
                  <a:latin typeface="Arial" charset="0"/>
                </a:defRPr>
              </a:lvl8pPr>
              <a:lvl9pPr marL="3886200" indent="-228600" eaLnBrk="0" fontAlgn="base" hangingPunct="0">
                <a:spcBef>
                  <a:spcPct val="20000"/>
                </a:spcBef>
                <a:spcAft>
                  <a:spcPct val="0"/>
                </a:spcAft>
                <a:buFont typeface="Courier New" pitchFamily="49" charset="0"/>
                <a:buChar char="o"/>
                <a:defRPr sz="1200">
                  <a:solidFill>
                    <a:schemeClr val="tx1"/>
                  </a:solidFill>
                  <a:latin typeface="Arial" charset="0"/>
                </a:defRPr>
              </a:lvl9pPr>
            </a:lstStyle>
            <a:p>
              <a:pPr eaLnBrk="1" hangingPunct="1">
                <a:spcBef>
                  <a:spcPct val="0"/>
                </a:spcBef>
                <a:buFontTx/>
                <a:buNone/>
              </a:pPr>
              <a:endParaRPr lang="fr-FR" altLang="fr-FR" b="0"/>
            </a:p>
          </p:txBody>
        </p:sp>
        <p:sp>
          <p:nvSpPr>
            <p:cNvPr id="44" name="Line 19"/>
            <p:cNvSpPr>
              <a:spLocks noChangeShapeType="1"/>
            </p:cNvSpPr>
            <p:nvPr/>
          </p:nvSpPr>
          <p:spPr bwMode="auto">
            <a:xfrm rot="2700000" flipH="1">
              <a:off x="3955" y="8261"/>
              <a:ext cx="22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6" name="Line 20"/>
            <p:cNvSpPr>
              <a:spLocks noChangeShapeType="1"/>
            </p:cNvSpPr>
            <p:nvPr/>
          </p:nvSpPr>
          <p:spPr bwMode="auto">
            <a:xfrm rot="18900000" flipH="1">
              <a:off x="3955" y="8261"/>
              <a:ext cx="22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7" name="Text Box 21"/>
            <p:cNvSpPr txBox="1">
              <a:spLocks noChangeArrowheads="1"/>
            </p:cNvSpPr>
            <p:nvPr/>
          </p:nvSpPr>
          <p:spPr bwMode="auto">
            <a:xfrm>
              <a:off x="2063" y="6644"/>
              <a:ext cx="1246" cy="463"/>
            </a:xfrm>
            <a:prstGeom prst="rect">
              <a:avLst/>
            </a:prstGeom>
            <a:noFill/>
            <a:ln w="9525">
              <a:noFill/>
              <a:miter lim="800000"/>
              <a:headEnd/>
              <a:tailEnd/>
            </a:ln>
          </p:spPr>
          <p:txBody>
            <a:bodyPr>
              <a:spAutoFit/>
            </a:bodyPr>
            <a:lstStyle/>
            <a:p>
              <a:pPr>
                <a:defRPr/>
              </a:pPr>
              <a:r>
                <a:rPr lang="en-US" sz="1050" dirty="0">
                  <a:latin typeface="Times New Roman" pitchFamily="18" charset="0"/>
                  <a:cs typeface="Arial" pitchFamily="34" charset="0"/>
                </a:rPr>
                <a:t>Ball joint</a:t>
              </a:r>
              <a:endParaRPr lang="en-US" sz="1400" dirty="0">
                <a:latin typeface="Arial" pitchFamily="34" charset="0"/>
                <a:cs typeface="Arial" pitchFamily="34" charset="0"/>
              </a:endParaRPr>
            </a:p>
          </p:txBody>
        </p:sp>
        <p:sp>
          <p:nvSpPr>
            <p:cNvPr id="54" name="Text Box 22"/>
            <p:cNvSpPr txBox="1">
              <a:spLocks noChangeArrowheads="1"/>
            </p:cNvSpPr>
            <p:nvPr/>
          </p:nvSpPr>
          <p:spPr bwMode="auto">
            <a:xfrm>
              <a:off x="4676" y="6508"/>
              <a:ext cx="1226" cy="758"/>
            </a:xfrm>
            <a:prstGeom prst="rect">
              <a:avLst/>
            </a:prstGeom>
            <a:noFill/>
            <a:ln w="9525">
              <a:noFill/>
              <a:miter lim="800000"/>
              <a:headEnd/>
              <a:tailEnd/>
            </a:ln>
          </p:spPr>
          <p:txBody>
            <a:bodyPr>
              <a:spAutoFit/>
            </a:bodyPr>
            <a:lstStyle/>
            <a:p>
              <a:pPr>
                <a:defRPr/>
              </a:pPr>
              <a:r>
                <a:rPr lang="en-US" sz="1050" dirty="0">
                  <a:latin typeface="Times New Roman" pitchFamily="18" charset="0"/>
                  <a:cs typeface="Arial" pitchFamily="34" charset="0"/>
                </a:rPr>
                <a:t>Sliding ball joint</a:t>
              </a:r>
              <a:endParaRPr lang="en-US" sz="1400" dirty="0">
                <a:latin typeface="Arial" pitchFamily="34" charset="0"/>
                <a:cs typeface="Arial" pitchFamily="34" charset="0"/>
              </a:endParaRPr>
            </a:p>
          </p:txBody>
        </p:sp>
        <p:sp>
          <p:nvSpPr>
            <p:cNvPr id="55" name="Text Box 23"/>
            <p:cNvSpPr txBox="1">
              <a:spLocks noChangeArrowheads="1"/>
            </p:cNvSpPr>
            <p:nvPr/>
          </p:nvSpPr>
          <p:spPr bwMode="auto">
            <a:xfrm>
              <a:off x="3624" y="8429"/>
              <a:ext cx="905" cy="477"/>
            </a:xfrm>
            <a:prstGeom prst="rect">
              <a:avLst/>
            </a:prstGeom>
            <a:noFill/>
            <a:ln w="9525">
              <a:noFill/>
              <a:miter lim="800000"/>
              <a:headEnd/>
              <a:tailEnd/>
            </a:ln>
          </p:spPr>
          <p:txBody>
            <a:bodyPr>
              <a:spAutoFit/>
            </a:bodyPr>
            <a:lstStyle/>
            <a:p>
              <a:pPr>
                <a:defRPr/>
              </a:pPr>
              <a:r>
                <a:rPr lang="en-US" sz="1050">
                  <a:latin typeface="Times New Roman" pitchFamily="18" charset="0"/>
                  <a:cs typeface="Arial" pitchFamily="34" charset="0"/>
                </a:rPr>
                <a:t>Point</a:t>
              </a:r>
              <a:endParaRPr lang="en-US" sz="1400">
                <a:latin typeface="Arial" pitchFamily="34" charset="0"/>
                <a:cs typeface="Arial" pitchFamily="34" charset="0"/>
              </a:endParaRPr>
            </a:p>
          </p:txBody>
        </p:sp>
        <p:sp>
          <p:nvSpPr>
            <p:cNvPr id="56" name="Line 24"/>
            <p:cNvSpPr>
              <a:spLocks noChangeShapeType="1"/>
            </p:cNvSpPr>
            <p:nvPr/>
          </p:nvSpPr>
          <p:spPr bwMode="auto">
            <a:xfrm>
              <a:off x="3636" y="6635"/>
              <a:ext cx="1" cy="51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57" name="Text Box 25"/>
            <p:cNvSpPr txBox="1">
              <a:spLocks noChangeArrowheads="1"/>
            </p:cNvSpPr>
            <p:nvPr/>
          </p:nvSpPr>
          <p:spPr bwMode="auto">
            <a:xfrm>
              <a:off x="3589" y="6725"/>
              <a:ext cx="405" cy="477"/>
            </a:xfrm>
            <a:prstGeom prst="rect">
              <a:avLst/>
            </a:prstGeom>
            <a:noFill/>
            <a:ln w="9525">
              <a:noFill/>
              <a:miter lim="800000"/>
              <a:headEnd/>
              <a:tailEnd/>
            </a:ln>
          </p:spPr>
          <p:txBody>
            <a:bodyPr>
              <a:spAutoFit/>
            </a:bodyPr>
            <a:lstStyle/>
            <a:p>
              <a:pPr>
                <a:defRPr/>
              </a:pPr>
              <a:r>
                <a:rPr lang="en-US" sz="1050">
                  <a:latin typeface="Times New Roman" pitchFamily="18" charset="0"/>
                  <a:cs typeface="Arial" pitchFamily="34" charset="0"/>
                </a:rPr>
                <a:t>Z</a:t>
              </a:r>
              <a:endParaRPr lang="en-US" sz="1400">
                <a:latin typeface="Arial" pitchFamily="34" charset="0"/>
                <a:cs typeface="Arial" pitchFamily="34" charset="0"/>
              </a:endParaRPr>
            </a:p>
          </p:txBody>
        </p:sp>
      </p:grpSp>
      <p:pic>
        <p:nvPicPr>
          <p:cNvPr id="60" name="Picture 2" descr="V:\users\laport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1235" y="4199355"/>
            <a:ext cx="4069601" cy="25353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Carousel – </a:t>
            </a:r>
            <a:r>
              <a:rPr lang="en-US" dirty="0" err="1" smtClean="0"/>
              <a:t>mécanisme</a:t>
            </a:r>
            <a:r>
              <a:rPr lang="en-US" dirty="0" smtClean="0"/>
              <a:t> de </a:t>
            </a:r>
            <a:r>
              <a:rPr lang="en-US" dirty="0" err="1" smtClean="0"/>
              <a:t>déverouillage</a:t>
            </a:r>
            <a:endParaRPr lang="en-US" dirty="0" smtClean="0"/>
          </a:p>
        </p:txBody>
      </p:sp>
      <p:sp>
        <p:nvSpPr>
          <p:cNvPr id="39939" name="Espace réservé du contenu 13"/>
          <p:cNvSpPr>
            <a:spLocks noGrp="1"/>
          </p:cNvSpPr>
          <p:nvPr>
            <p:ph sz="half" idx="1"/>
          </p:nvPr>
        </p:nvSpPr>
        <p:spPr/>
        <p:txBody>
          <a:bodyPr/>
          <a:lstStyle/>
          <a:p>
            <a:r>
              <a:rPr lang="en-US" altLang="fr-FR" dirty="0" smtClean="0"/>
              <a:t>Design baseline</a:t>
            </a:r>
          </a:p>
          <a:p>
            <a:pPr lvl="1"/>
            <a:r>
              <a:rPr lang="en-US" altLang="fr-FR" dirty="0" smtClean="0"/>
              <a:t>Fixe actuator on the flange</a:t>
            </a:r>
          </a:p>
          <a:p>
            <a:pPr lvl="2"/>
            <a:r>
              <a:rPr lang="en-US" altLang="fr-FR" dirty="0" smtClean="0"/>
              <a:t>Detailed design done</a:t>
            </a:r>
          </a:p>
          <a:p>
            <a:pPr lvl="2"/>
            <a:r>
              <a:rPr lang="en-US" altLang="fr-FR" dirty="0" smtClean="0"/>
              <a:t>Maintenance: entire actuator replacement (2 screws + 1 connector)</a:t>
            </a:r>
          </a:p>
          <a:p>
            <a:pPr lvl="2"/>
            <a:endParaRPr lang="en-US" altLang="fr-FR" dirty="0" smtClean="0"/>
          </a:p>
          <a:p>
            <a:pPr lvl="1"/>
            <a:r>
              <a:rPr lang="en-US" altLang="fr-FR" dirty="0" smtClean="0"/>
              <a:t>Magnetic coupling transmit power on the carousel</a:t>
            </a:r>
          </a:p>
          <a:p>
            <a:pPr lvl="2"/>
            <a:r>
              <a:rPr lang="en-US" altLang="fr-FR" dirty="0" smtClean="0"/>
              <a:t>Misalignment allowed → successfully tested</a:t>
            </a:r>
          </a:p>
          <a:p>
            <a:pPr lvl="2">
              <a:buFont typeface="Wingdings" pitchFamily="2" charset="2"/>
              <a:buChar char="Ø"/>
            </a:pPr>
            <a:r>
              <a:rPr lang="en-US" altLang="fr-FR" dirty="0" smtClean="0"/>
              <a:t>0.6 Nm magnetic coupling can pull 80N thru a reducer</a:t>
            </a:r>
          </a:p>
          <a:p>
            <a:pPr lvl="2"/>
            <a:endParaRPr lang="en-US" altLang="fr-FR" dirty="0" smtClean="0"/>
          </a:p>
          <a:p>
            <a:pPr lvl="1"/>
            <a:r>
              <a:rPr lang="en-US" altLang="fr-FR" dirty="0" smtClean="0"/>
              <a:t>Unlocking force transmitted to clamps by cable</a:t>
            </a:r>
          </a:p>
        </p:txBody>
      </p:sp>
      <p:pic>
        <p:nvPicPr>
          <p:cNvPr id="39942" name="Picture 2" descr="X:\commun\Projets\LSST\Carousel\Presentations\2009-07-07_teleconf_SLAC\Stuff\misalign-par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652463"/>
            <a:ext cx="3238500"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13" descr="X:\commun\Projets\LSST\Carousel\Presentations\2011-04-26_SLAC\IMG_0863_1.jpg"/>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8505" t="15112" r="5670" b="15112"/>
          <a:stretch>
            <a:fillRect/>
          </a:stretch>
        </p:blipFill>
        <p:spPr bwMode="auto">
          <a:xfrm rot="-9000000">
            <a:off x="5308600" y="1698625"/>
            <a:ext cx="327025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373" r="369"/>
          <a:stretch>
            <a:fillRect/>
          </a:stretch>
        </p:blipFill>
        <p:spPr bwMode="auto">
          <a:xfrm>
            <a:off x="228600" y="4011486"/>
            <a:ext cx="388302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descr="C:\Users\laporte\Desktop\158___09\IMG_3699.JPG"/>
          <p:cNvPicPr>
            <a:picLocks noChangeAspect="1" noChangeArrowheads="1"/>
          </p:cNvPicPr>
          <p:nvPr/>
        </p:nvPicPr>
        <p:blipFill rotWithShape="1">
          <a:blip r:embed="rId5">
            <a:extLst>
              <a:ext uri="{28A0092B-C50C-407E-A947-70E740481C1C}">
                <a14:useLocalDpi xmlns:a14="http://schemas.microsoft.com/office/drawing/2010/main" val="0"/>
              </a:ext>
            </a:extLst>
          </a:blip>
          <a:srcRect l="11175" t="26995" r="12206" b="21531"/>
          <a:stretch/>
        </p:blipFill>
        <p:spPr bwMode="auto">
          <a:xfrm>
            <a:off x="4255516" y="4011486"/>
            <a:ext cx="4663895" cy="23499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47009</TotalTime>
  <Words>1708</Words>
  <Application>Microsoft Office PowerPoint</Application>
  <PresentationFormat>Affichage à l'écran (4:3)</PresentationFormat>
  <Paragraphs>301</Paragraphs>
  <Slides>29</Slides>
  <Notes>1</Notes>
  <HiddenSlides>0</HiddenSlides>
  <MMClips>2</MMClips>
  <ScaleCrop>false</ScaleCrop>
  <HeadingPairs>
    <vt:vector size="4" baseType="variant">
      <vt:variant>
        <vt:lpstr>Thème</vt:lpstr>
      </vt:variant>
      <vt:variant>
        <vt:i4>1</vt:i4>
      </vt:variant>
      <vt:variant>
        <vt:lpstr>Titres des diapositives</vt:lpstr>
      </vt:variant>
      <vt:variant>
        <vt:i4>29</vt:i4>
      </vt:variant>
    </vt:vector>
  </HeadingPairs>
  <TitlesOfParts>
    <vt:vector size="30" baseType="lpstr">
      <vt:lpstr>Default Design</vt:lpstr>
      <vt:lpstr>Carrousel  Biennale 2016  Pise</vt:lpstr>
      <vt:lpstr>Présentation PowerPoint</vt:lpstr>
      <vt:lpstr>Présentation PowerPoint</vt:lpstr>
      <vt:lpstr>Filter Exchange System – Découpage</vt:lpstr>
      <vt:lpstr>Spécifications</vt:lpstr>
      <vt:lpstr>Présentation PowerPoint</vt:lpstr>
      <vt:lpstr>Présentation PowerPoint</vt:lpstr>
      <vt:lpstr>Carousel – maintien filtre</vt:lpstr>
      <vt:lpstr>Carousel – mécanisme de déverouillage</vt:lpstr>
      <vt:lpstr>Guidage, slip-ring et moteur/freins</vt:lpstr>
      <vt:lpstr>Le carrousel dans le temps</vt:lpstr>
      <vt:lpstr>Validation de la conception : FEA</vt:lpstr>
      <vt:lpstr>Carousel – Structure Analysis: Natural modes</vt:lpstr>
      <vt:lpstr>Carousel FEA Model</vt:lpstr>
      <vt:lpstr>Carousel FEA Model</vt:lpstr>
      <vt:lpstr>Carousel Dynamic Modes</vt:lpstr>
      <vt:lpstr>Camera Body Deflections under 1GX</vt:lpstr>
      <vt:lpstr>Allocations: natural frequency</vt:lpstr>
      <vt:lpstr>Stresses due to Survival Seismic Loads</vt:lpstr>
      <vt:lpstr>Interface Forces</vt:lpstr>
      <vt:lpstr>Weld calculations Line load calculation</vt:lpstr>
      <vt:lpstr>1 – Support Tubes</vt:lpstr>
      <vt:lpstr>2 – Pentagon Rods</vt:lpstr>
      <vt:lpstr>8 – Ring gear analysis write up</vt:lpstr>
      <vt:lpstr>Pendant ce temps au LPNHE</vt:lpstr>
      <vt:lpstr>9 – THK Rail Stiffness</vt:lpstr>
      <vt:lpstr>10 – Pin Flexure Testing</vt:lpstr>
      <vt:lpstr>Conclusions FEA</vt:lpstr>
      <vt:lpstr>Le futur du carrousel</vt:lpstr>
    </vt:vector>
  </TitlesOfParts>
  <Company>Stanford Linear Accelerator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nordby</dc:creator>
  <cp:lastModifiedBy>Didier Laporte</cp:lastModifiedBy>
  <cp:revision>1565</cp:revision>
  <cp:lastPrinted>2016-09-28T14:38:05Z</cp:lastPrinted>
  <dcterms:created xsi:type="dcterms:W3CDTF">2005-09-15T22:09:41Z</dcterms:created>
  <dcterms:modified xsi:type="dcterms:W3CDTF">2016-10-04T14:34:01Z</dcterms:modified>
</cp:coreProperties>
</file>