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71" r:id="rId3"/>
    <p:sldId id="269" r:id="rId4"/>
    <p:sldId id="270" r:id="rId5"/>
    <p:sldId id="288" r:id="rId6"/>
    <p:sldId id="274" r:id="rId7"/>
    <p:sldId id="277" r:id="rId8"/>
    <p:sldId id="276" r:id="rId9"/>
    <p:sldId id="275" r:id="rId10"/>
    <p:sldId id="282" r:id="rId11"/>
    <p:sldId id="283" r:id="rId12"/>
    <p:sldId id="265" r:id="rId13"/>
    <p:sldId id="292" r:id="rId14"/>
    <p:sldId id="299" r:id="rId15"/>
    <p:sldId id="307" r:id="rId16"/>
    <p:sldId id="266" r:id="rId17"/>
    <p:sldId id="267" r:id="rId18"/>
    <p:sldId id="263" r:id="rId19"/>
    <p:sldId id="264" r:id="rId20"/>
    <p:sldId id="284" r:id="rId21"/>
    <p:sldId id="285" r:id="rId22"/>
    <p:sldId id="293" r:id="rId23"/>
    <p:sldId id="286" r:id="rId24"/>
    <p:sldId id="287" r:id="rId25"/>
    <p:sldId id="296" r:id="rId26"/>
    <p:sldId id="290" r:id="rId27"/>
    <p:sldId id="306" r:id="rId28"/>
    <p:sldId id="308" r:id="rId29"/>
    <p:sldId id="259" r:id="rId30"/>
    <p:sldId id="289" r:id="rId31"/>
    <p:sldId id="258" r:id="rId32"/>
    <p:sldId id="280" r:id="rId33"/>
    <p:sldId id="294" r:id="rId34"/>
    <p:sldId id="295" r:id="rId35"/>
    <p:sldId id="297" r:id="rId36"/>
    <p:sldId id="298" r:id="rId37"/>
    <p:sldId id="273" r:id="rId38"/>
    <p:sldId id="257" r:id="rId39"/>
    <p:sldId id="300" r:id="rId40"/>
    <p:sldId id="301" r:id="rId41"/>
    <p:sldId id="302" r:id="rId42"/>
    <p:sldId id="303" r:id="rId43"/>
    <p:sldId id="304" r:id="rId44"/>
    <p:sldId id="30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FE448-A78B-2646-A2CC-1CFBC473C599}" type="datetimeFigureOut">
              <a:rPr lang="en-US" smtClean="0"/>
              <a:t>29/05/16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D3CC7-C1A8-AD44-B45B-7BC9E81CF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6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AA7C8-C567-9F4A-BD87-099185E014D1}" type="datetimeFigureOut">
              <a:rPr lang="en-US" smtClean="0"/>
              <a:t>29/05/16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0E343-8574-7647-BED1-3DC580A1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7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baseline="0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0712E-B2B0-5149-8FCF-322E2A20C26C}" type="slidenum">
              <a:rPr lang="en-US"/>
              <a:pPr/>
              <a:t>16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36FE-ECA8-5D48-A99E-B03159CB2F31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9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D7C98-7E9E-2644-8B53-7CCB451E07EF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4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C7E6-5589-6245-A61A-6238A54276A8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1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B440-2C22-B543-91DC-547B1F0B36C9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4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CAFF-8E92-134F-85FB-D42886641555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2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C70D-6A0D-634A-A836-5CF1CAA45951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3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9828-0A74-0244-AB63-F84B9E622DED}" type="datetime1">
              <a:rPr lang="en-US" smtClean="0"/>
              <a:t>29/05/16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0F9F-98FA-744F-80AF-D9BA31157B9B}" type="datetime1">
              <a:rPr lang="en-US" smtClean="0"/>
              <a:t>29/05/16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3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0896-BE0B-9641-8EF6-71AB56ED493C}" type="datetime1">
              <a:rPr lang="en-US" smtClean="0"/>
              <a:t>29/05/16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7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5AEC-59FF-A749-88BE-EBE794DD1438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7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83A1-8233-BB4B-B944-1CADE5A2DD10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4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7D924-F31A-024E-A26E-50BCAFD595B7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3219" y="635014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Charles Timmermans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0702" y="6356350"/>
            <a:ext cx="1036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F58A-17DF-B945-8325-0697D6459E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4715" y="6307104"/>
            <a:ext cx="1225826" cy="536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48649" y="6197884"/>
            <a:ext cx="1928355" cy="617412"/>
          </a:xfrm>
          <a:prstGeom prst="rect">
            <a:avLst/>
          </a:prstGeom>
        </p:spPr>
      </p:pic>
      <p:pic>
        <p:nvPicPr>
          <p:cNvPr id="10" name="Picture 9" descr="auger_logo.pd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60" y="-4610"/>
            <a:ext cx="640740" cy="12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1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AERA: Radio detection of cosmic </a:t>
            </a:r>
            <a:r>
              <a:rPr lang="en-US" dirty="0"/>
              <a:t>r</a:t>
            </a:r>
            <a:r>
              <a:rPr lang="en-US" dirty="0" smtClean="0"/>
              <a:t>ays in </a:t>
            </a:r>
            <a:r>
              <a:rPr lang="en-US" dirty="0"/>
              <a:t>t</a:t>
            </a:r>
            <a:r>
              <a:rPr lang="en-US" dirty="0" smtClean="0"/>
              <a:t>he Pierre Auger Observatory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Charles Timmermans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DE379-F451-254B-B7BB-79C31C85F2C7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Charles Timmermans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8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 and better detector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Promises of Radio detection:</a:t>
            </a:r>
          </a:p>
          <a:p>
            <a:pPr lvl="1"/>
            <a:r>
              <a:rPr lang="en-US" dirty="0" smtClean="0"/>
              <a:t>cheap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100% duty cycle</a:t>
            </a:r>
          </a:p>
          <a:p>
            <a:pPr lvl="1"/>
            <a:r>
              <a:rPr lang="en-US" dirty="0" smtClean="0"/>
              <a:t>No particle fluctuations in front </a:t>
            </a:r>
            <a:r>
              <a:rPr lang="en-US" dirty="0" smtClean="0">
                <a:sym typeface="Wingdings"/>
              </a:rPr>
              <a:t> excellent directionality</a:t>
            </a:r>
          </a:p>
          <a:p>
            <a:pPr lvl="1"/>
            <a:r>
              <a:rPr lang="en-US" dirty="0" smtClean="0">
                <a:sym typeface="Wingdings"/>
              </a:rPr>
              <a:t>Radio signal not attenuated in atmosphere  excellent energy resolution</a:t>
            </a:r>
          </a:p>
          <a:p>
            <a:pPr lvl="1"/>
            <a:r>
              <a:rPr lang="en-US" dirty="0" smtClean="0">
                <a:sym typeface="Wingdings"/>
              </a:rPr>
              <a:t>Shape of radio front good measure of depth of shower maximum  event-by-event measurement of nature of cosmic rays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2AB5-24AE-2B41-A2D6-F90F1C5DFB11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5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Detection of air showers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Detectability: characterization of signal</a:t>
            </a:r>
          </a:p>
          <a:p>
            <a:r>
              <a:rPr lang="en-US" dirty="0"/>
              <a:t>Angular Resolution</a:t>
            </a:r>
          </a:p>
          <a:p>
            <a:r>
              <a:rPr lang="en-US" dirty="0" smtClean="0"/>
              <a:t>Understanding radio emission mechanisms</a:t>
            </a:r>
          </a:p>
          <a:p>
            <a:r>
              <a:rPr lang="en-US" dirty="0" smtClean="0"/>
              <a:t>Energy Measurement</a:t>
            </a:r>
          </a:p>
          <a:p>
            <a:r>
              <a:rPr lang="en-US" dirty="0" smtClean="0"/>
              <a:t>Composition of cosmic rays</a:t>
            </a:r>
          </a:p>
          <a:p>
            <a:r>
              <a:rPr lang="en-US" dirty="0" smtClean="0"/>
              <a:t>Future utilization of Radio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8F6-C482-7D4A-9087-77E6A6345CA5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7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3401-FE59-4846-B760-DE478CA6A0BF}" type="slidenum">
              <a:rPr lang="en-US"/>
              <a:pPr/>
              <a:t>12</a:t>
            </a:fld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Radio Detection: Detectability</a:t>
            </a:r>
            <a:br>
              <a:rPr lang="en-US" dirty="0" smtClean="0"/>
            </a:br>
            <a:r>
              <a:rPr lang="en-US" dirty="0" err="1" smtClean="0"/>
              <a:t>Jelley</a:t>
            </a:r>
            <a:r>
              <a:rPr lang="en-US" dirty="0" smtClean="0"/>
              <a:t> </a:t>
            </a:r>
            <a:r>
              <a:rPr lang="en-US" dirty="0"/>
              <a:t>1965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34247" r="30254" b="34247"/>
          <a:stretch>
            <a:fillRect/>
          </a:stretch>
        </p:blipFill>
        <p:spPr bwMode="auto">
          <a:xfrm rot="10920000">
            <a:off x="457200" y="1687513"/>
            <a:ext cx="5151438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" y="5775325"/>
            <a:ext cx="2782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41B00"/>
                </a:solidFill>
              </a:rPr>
              <a:t>(from Nature, 23-1-1965)</a:t>
            </a:r>
            <a:endParaRPr lang="en-US" sz="200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5" t="34247" r="24203" b="29965"/>
          <a:stretch>
            <a:fillRect/>
          </a:stretch>
        </p:blipFill>
        <p:spPr bwMode="auto">
          <a:xfrm>
            <a:off x="5472113" y="1600200"/>
            <a:ext cx="2986087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621213" y="5775325"/>
            <a:ext cx="4065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41B00"/>
                </a:solidFill>
              </a:rPr>
              <a:t>(from Il Nuovo Cimento, 21-12-1966)</a:t>
            </a:r>
            <a:endParaRPr lang="en-US" sz="2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A18C2-BEDC-324B-84DA-D9292344AA7F}" type="datetime1">
              <a:rPr lang="en-US" smtClean="0"/>
              <a:t>29/05/16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Mechanism: </a:t>
            </a:r>
            <a:r>
              <a:rPr lang="en-US" dirty="0" smtClean="0"/>
              <a:t>earlier experiments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2" y="1297994"/>
            <a:ext cx="5098264" cy="505835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A4089-24FB-5C45-82C5-24D8E94525C8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2019" y="2116788"/>
            <a:ext cx="2728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Mostly geomagnetic</a:t>
            </a:r>
          </a:p>
          <a:p>
            <a:r>
              <a:rPr lang="en-US" sz="2400" dirty="0" smtClean="0"/>
              <a:t>~14% charge excess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539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days: Energy measurement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22" y="1417638"/>
            <a:ext cx="4408257" cy="488568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A2989-6221-3F40-899C-69B1B7805BE0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9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9"/>
            <a:ext cx="8229600" cy="1143000"/>
          </a:xfrm>
        </p:spPr>
        <p:txBody>
          <a:bodyPr/>
          <a:lstStyle/>
          <a:p>
            <a:r>
              <a:rPr lang="en-US" dirty="0" smtClean="0"/>
              <a:t>Early days: Shower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B440-2C22-B543-91DC-547B1F0B36C9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05" y="972154"/>
            <a:ext cx="3999417" cy="53852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64702" y="2459504"/>
            <a:ext cx="3054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First attempts to use the radio lateral distribution to infer the shower shape</a:t>
            </a:r>
          </a:p>
        </p:txBody>
      </p:sp>
    </p:spTree>
    <p:extLst>
      <p:ext uri="{BB962C8B-B14F-4D97-AF65-F5344CB8AC3E}">
        <p14:creationId xmlns:p14="http://schemas.microsoft.com/office/powerpoint/2010/main" val="251963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C204C-4CF8-044A-9C51-63FAE4CDEE8F}" type="slidenum">
              <a:rPr lang="en-US"/>
              <a:pPr/>
              <a:t>16</a:t>
            </a:fld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Modern experiments started around 2000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6" y="1676400"/>
            <a:ext cx="2308361" cy="2196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39" y="3957539"/>
            <a:ext cx="3376138" cy="2247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842" y="1676400"/>
            <a:ext cx="2909592" cy="2196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750" y="1673420"/>
            <a:ext cx="1741953" cy="2199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288" y="3872937"/>
            <a:ext cx="3009969" cy="2332512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63E5-70DE-1547-B06D-6E3012C6C356}" type="datetime1">
              <a:rPr lang="en-US" smtClean="0"/>
              <a:t>29/05/16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D408-7BE5-544B-B231-6620E72C0670}" type="slidenum">
              <a:rPr lang="en-US"/>
              <a:pPr/>
              <a:t>17</a:t>
            </a:fld>
            <a:endParaRPr lang="en-US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57450" y="4993830"/>
            <a:ext cx="668655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Testing of  different antenna </a:t>
            </a:r>
            <a:r>
              <a:rPr lang="en-US" sz="3600" dirty="0"/>
              <a:t>d</a:t>
            </a:r>
            <a:r>
              <a:rPr lang="en-US" sz="3600" dirty="0" smtClean="0"/>
              <a:t>esigns</a:t>
            </a:r>
            <a:endParaRPr lang="en-US" sz="3600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52663"/>
            <a:ext cx="31242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43100"/>
            <a:ext cx="222091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46037" y="410899"/>
            <a:ext cx="66865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Starting around 2005 </a:t>
            </a:r>
            <a:r>
              <a:rPr lang="en-US" dirty="0"/>
              <a:t>i</a:t>
            </a:r>
            <a:r>
              <a:rPr lang="en-US" dirty="0" smtClean="0"/>
              <a:t>n Argentina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677A-9BBB-EB4F-9E2C-E3119CB24BD6}" type="datetime1">
              <a:rPr lang="en-US" smtClean="0"/>
              <a:t>29/05/16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25C1-2E44-9A42-89C5-841E3E57C182}" type="slidenum">
              <a:rPr lang="en-US"/>
              <a:pPr/>
              <a:t>18</a:t>
            </a:fld>
            <a:endParaRPr 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DAQ-Setup</a:t>
            </a:r>
          </a:p>
        </p:txBody>
      </p:sp>
      <p:pic>
        <p:nvPicPr>
          <p:cNvPr id="71684" name="Picture 4" descr="img070520-223951.jpg                                           00A7D7CCMacintosh HD                   BCFBA33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3325"/>
            <a:ext cx="6019800" cy="4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0" y="1279525"/>
            <a:ext cx="19796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Filtering</a:t>
            </a:r>
          </a:p>
          <a:p>
            <a:r>
              <a:rPr lang="en-US"/>
              <a:t>A: 25-70 MHz</a:t>
            </a:r>
          </a:p>
          <a:p>
            <a:r>
              <a:rPr lang="en-US"/>
              <a:t>B: 50-70 MHz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0" y="3276600"/>
            <a:ext cx="1890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Amplification</a:t>
            </a:r>
          </a:p>
          <a:p>
            <a:r>
              <a:rPr lang="en-US"/>
              <a:t>30 dB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6324600" y="381000"/>
            <a:ext cx="228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400 MHz Scopes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288925" y="470852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DAQ-pc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1219200"/>
            <a:ext cx="1905000" cy="1295400"/>
          </a:xfrm>
          <a:prstGeom prst="rect">
            <a:avLst/>
          </a:prstGeom>
          <a:noFill/>
          <a:ln w="12700">
            <a:solidFill>
              <a:srgbClr val="EA2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76200" y="3200400"/>
            <a:ext cx="1752600" cy="838200"/>
          </a:xfrm>
          <a:prstGeom prst="rect">
            <a:avLst/>
          </a:prstGeom>
          <a:noFill/>
          <a:ln w="12700">
            <a:solidFill>
              <a:srgbClr val="EA2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6400800" y="304800"/>
            <a:ext cx="2209800" cy="609600"/>
          </a:xfrm>
          <a:prstGeom prst="rect">
            <a:avLst/>
          </a:prstGeom>
          <a:noFill/>
          <a:ln w="12700">
            <a:solidFill>
              <a:srgbClr val="EA2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228600" y="4648200"/>
            <a:ext cx="1371600" cy="609600"/>
          </a:xfrm>
          <a:prstGeom prst="rect">
            <a:avLst/>
          </a:prstGeom>
          <a:noFill/>
          <a:ln w="12700">
            <a:solidFill>
              <a:srgbClr val="EA2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H="1" flipV="1">
            <a:off x="1905000" y="1981200"/>
            <a:ext cx="2057400" cy="1676400"/>
          </a:xfrm>
          <a:prstGeom prst="line">
            <a:avLst/>
          </a:prstGeom>
          <a:noFill/>
          <a:ln w="19050">
            <a:solidFill>
              <a:srgbClr val="EA2B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 flipH="1" flipV="1">
            <a:off x="1828800" y="3657600"/>
            <a:ext cx="1981200" cy="228600"/>
          </a:xfrm>
          <a:prstGeom prst="line">
            <a:avLst/>
          </a:prstGeom>
          <a:noFill/>
          <a:ln w="19050">
            <a:solidFill>
              <a:srgbClr val="EA2B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 flipV="1">
            <a:off x="5029200" y="914400"/>
            <a:ext cx="1828800" cy="1828800"/>
          </a:xfrm>
          <a:prstGeom prst="line">
            <a:avLst/>
          </a:prstGeom>
          <a:noFill/>
          <a:ln w="19050">
            <a:solidFill>
              <a:srgbClr val="EA2B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6" name="Line 16"/>
          <p:cNvSpPr>
            <a:spLocks noChangeShapeType="1"/>
          </p:cNvSpPr>
          <p:nvPr/>
        </p:nvSpPr>
        <p:spPr bwMode="auto">
          <a:xfrm flipH="1">
            <a:off x="1600200" y="4572000"/>
            <a:ext cx="3505200" cy="381000"/>
          </a:xfrm>
          <a:prstGeom prst="line">
            <a:avLst/>
          </a:prstGeom>
          <a:noFill/>
          <a:ln w="19050">
            <a:solidFill>
              <a:srgbClr val="EA2B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0850-E02B-A84A-B270-1B7A03575A14}" type="datetime1">
              <a:rPr lang="en-US" smtClean="0"/>
              <a:t>29/05/16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5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4" y="682401"/>
            <a:ext cx="3891981" cy="2918985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AF1EB-A5BC-8C4B-BC9B-2C03C9E8AF50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Shower in Antenna data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267200" y="5375701"/>
            <a:ext cx="47317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Triggered on a piece of scintillator (2007)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20" y="1229645"/>
            <a:ext cx="4414838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IMG_12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0" y="3802489"/>
            <a:ext cx="3891981" cy="291898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ADC5-E933-504D-830F-052D2F7C44F3}" type="datetime1">
              <a:rPr lang="en-US" smtClean="0"/>
              <a:t>29/05/16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7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2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" y="840879"/>
            <a:ext cx="9144000" cy="5355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Study of Cosmic Rays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810847">
            <a:off x="894691" y="5297900"/>
            <a:ext cx="3602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Rigidity is the key!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DF39-3481-CD49-85D1-A11122ABF955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5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48" r="4885"/>
          <a:stretch/>
        </p:blipFill>
        <p:spPr>
          <a:xfrm>
            <a:off x="4593560" y="1880171"/>
            <a:ext cx="4515169" cy="3839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same time in Auger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392"/>
          <a:stretch/>
        </p:blipFill>
        <p:spPr>
          <a:xfrm>
            <a:off x="0" y="1240059"/>
            <a:ext cx="4468135" cy="3244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634306"/>
            <a:ext cx="495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Self triggering pioneered by a French team (B. </a:t>
            </a:r>
            <a:r>
              <a:rPr lang="en-US" sz="2400" dirty="0" err="1" smtClean="0"/>
              <a:t>Revenu</a:t>
            </a:r>
            <a:r>
              <a:rPr lang="en-US" sz="2400" dirty="0" smtClean="0"/>
              <a:t>, R. Dallier)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336C-4746-8548-884A-0D1F45650954}" type="datetime1">
              <a:rPr lang="en-US" smtClean="0"/>
              <a:t>29/05/16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6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Radio signal confirmed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55" y="1738946"/>
            <a:ext cx="4182813" cy="376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194" y="5613406"/>
            <a:ext cx="6836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Deflection of particles in Earth’ magnetic field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9157"/>
          <a:stretch/>
        </p:blipFill>
        <p:spPr>
          <a:xfrm>
            <a:off x="129405" y="1175992"/>
            <a:ext cx="4292242" cy="402973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6EC3-0AA4-3D45-9EDF-E897441D3656}" type="datetime1">
              <a:rPr lang="en-US" smtClean="0"/>
              <a:t>29/05/16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3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in mind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7989"/>
            <a:ext cx="4730919" cy="5007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977" y="1630707"/>
            <a:ext cx="307282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Earth’ magnetic field is not the same everywhere and varies with time!</a:t>
            </a:r>
          </a:p>
          <a:p>
            <a:endParaRPr lang="en-US" sz="2800" dirty="0"/>
          </a:p>
          <a:p>
            <a:r>
              <a:rPr lang="en-US" sz="2800" dirty="0" smtClean="0">
                <a:sym typeface="Wingdings"/>
              </a:rPr>
              <a:t> Measurements require slight modification when applied to other sites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E3098-FC4D-2743-9DE5-E6470171F206}" type="datetime1">
              <a:rPr lang="en-US" smtClean="0"/>
              <a:t>29/05/16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5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Resolution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" y="1352505"/>
            <a:ext cx="4707220" cy="3378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746454"/>
            <a:ext cx="4152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2009: Auger 100m baseline prototype setup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674" y="1242256"/>
            <a:ext cx="3861625" cy="3304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210" y="4672609"/>
            <a:ext cx="4003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LOPES collaboration (2014) reported an angular resolution of less than 1 degree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234" y="1383865"/>
            <a:ext cx="4556616" cy="336258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8201-79A9-DB48-BBC9-C03CDA05BFFA}" type="datetime1">
              <a:rPr lang="en-US" smtClean="0"/>
              <a:t>29/05/16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6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Prototype work: AERA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5765281" cy="4291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281" y="2038388"/>
            <a:ext cx="328489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stages:</a:t>
            </a:r>
          </a:p>
          <a:p>
            <a:endParaRPr lang="en-US" dirty="0"/>
          </a:p>
          <a:p>
            <a:r>
              <a:rPr lang="en-US" dirty="0" smtClean="0"/>
              <a:t>	1a: LPDA (144m)        (2011)</a:t>
            </a:r>
          </a:p>
          <a:p>
            <a:r>
              <a:rPr lang="en-US" dirty="0"/>
              <a:t>	</a:t>
            </a:r>
            <a:r>
              <a:rPr lang="en-US" dirty="0" smtClean="0"/>
              <a:t>2a: Butterfly (250 m) (2013)</a:t>
            </a:r>
          </a:p>
          <a:p>
            <a:r>
              <a:rPr lang="en-US" dirty="0"/>
              <a:t>	</a:t>
            </a:r>
            <a:r>
              <a:rPr lang="en-US" dirty="0" smtClean="0"/>
              <a:t>2b: Butterfly (375 m) (2013)</a:t>
            </a:r>
          </a:p>
          <a:p>
            <a:r>
              <a:rPr lang="en-US" dirty="0"/>
              <a:t>	</a:t>
            </a:r>
            <a:r>
              <a:rPr lang="en-US" dirty="0" smtClean="0"/>
              <a:t>3: Butterfly (750 m)   (2015)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05" y="3792715"/>
            <a:ext cx="2904302" cy="2038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9783" y="5884961"/>
            <a:ext cx="413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Timing: Radio transmitter at </a:t>
            </a:r>
            <a:r>
              <a:rPr lang="en-US" sz="2000" dirty="0" err="1" smtClean="0"/>
              <a:t>Coihueco</a:t>
            </a:r>
            <a:endParaRPr lang="en-US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8B7B-561C-7A42-B2F6-1A3A9F6EC4E9}" type="datetime1">
              <a:rPr lang="en-US" smtClean="0"/>
              <a:t>29/05/16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9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187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AERA and other modern radio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B04D-F2C6-5846-974E-0550784C3D86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AERA Stations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" y="1630709"/>
            <a:ext cx="4799766" cy="4484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727" y="2807053"/>
            <a:ext cx="4377270" cy="329284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0437-FCC0-D340-942F-4914ABF63C7E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AERA: </a:t>
            </a:r>
            <a:r>
              <a:rPr lang="en-US" dirty="0" err="1" smtClean="0"/>
              <a:t>Superhybrid</a:t>
            </a:r>
            <a:r>
              <a:rPr lang="en-US" dirty="0" smtClean="0"/>
              <a:t> events!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257"/>
            <a:ext cx="9144000" cy="52257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B0CC-B66B-A647-A64E-7E089C9C4427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4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AERA: Self-trigger tests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0F9F-98FA-744F-80AF-D9BA31157B9B}" type="datetime1">
              <a:rPr lang="en-US" smtClean="0"/>
              <a:t>29/05/16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3674"/>
          <a:stretch/>
        </p:blipFill>
        <p:spPr>
          <a:xfrm>
            <a:off x="2304619" y="3294646"/>
            <a:ext cx="6678686" cy="2754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04" y="1337746"/>
            <a:ext cx="2556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Removing </a:t>
            </a:r>
            <a:r>
              <a:rPr lang="en-US" sz="2000" dirty="0"/>
              <a:t>RFI lines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Dynamically </a:t>
            </a:r>
            <a:r>
              <a:rPr lang="en-US" sz="2000" dirty="0"/>
              <a:t>set threshold, based upon constant 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Threshold very constant over time (shows Galactic variation)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Self trigger on EW channel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Efficiency ~30%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253" y="1072678"/>
            <a:ext cx="6745747" cy="2756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30" y="5763036"/>
            <a:ext cx="600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Moved to external trigger mode for statistics!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416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434" r="6254"/>
          <a:stretch/>
        </p:blipFill>
        <p:spPr>
          <a:xfrm>
            <a:off x="2761816" y="3246185"/>
            <a:ext cx="6382184" cy="3043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and angular resolution</a:t>
            </a:r>
            <a:endParaRPr lang="en-US" dirty="0"/>
          </a:p>
        </p:txBody>
      </p:sp>
      <p:pic>
        <p:nvPicPr>
          <p:cNvPr id="4" name="Picture 3" descr="2015-12-02_skizzeWeb-v2_w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8386"/>
            <a:ext cx="3654734" cy="2260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3540" y="2182999"/>
            <a:ext cx="4670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Using a simple USB device to know airplane locations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202215"/>
            <a:ext cx="24457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Angular agreement within 0.3 degrees</a:t>
            </a:r>
            <a:endParaRPr lang="en-US" sz="2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B07-E636-0749-9DA1-B61AFBC87502}" type="datetime1">
              <a:rPr lang="en-US" smtClean="0"/>
              <a:t>29/05/16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fig_04a_Layout_of_Pierre_Auger_Observatory.ai"/>
          <p:cNvPicPr>
            <a:picLocks noChangeAspect="1"/>
          </p:cNvPicPr>
          <p:nvPr/>
        </p:nvPicPr>
        <p:blipFill>
          <a:blip r:embed="rId3"/>
          <a:srcRect l="10799" t="12606" r="11811" b="16929"/>
          <a:stretch>
            <a:fillRect/>
          </a:stretch>
        </p:blipFill>
        <p:spPr>
          <a:xfrm>
            <a:off x="587848" y="0"/>
            <a:ext cx="8056090" cy="6872210"/>
          </a:xfrm>
          <a:prstGeom prst="rect">
            <a:avLst/>
          </a:prstGeom>
        </p:spPr>
      </p:pic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284847" y="32908"/>
            <a:ext cx="3049265" cy="1316370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rgbClr val="FF0000"/>
                </a:solidFill>
                <a:latin typeface="Arial" pitchFamily="-1" charset="0"/>
                <a:ea typeface="ＭＳ Ｐゴシック" pitchFamily="-1" charset="-128"/>
              </a:rPr>
              <a:t>       Auger:</a:t>
            </a:r>
            <a:br>
              <a:rPr lang="en-GB" sz="2700" b="1" dirty="0">
                <a:solidFill>
                  <a:srgbClr val="FF0000"/>
                </a:solidFill>
                <a:latin typeface="Arial" pitchFamily="-1" charset="0"/>
                <a:ea typeface="ＭＳ Ｐゴシック" pitchFamily="-1" charset="-128"/>
              </a:rPr>
            </a:br>
            <a:r>
              <a:rPr lang="en-GB" sz="2700" b="1" dirty="0">
                <a:solidFill>
                  <a:srgbClr val="FF0000"/>
                </a:solidFill>
                <a:latin typeface="Arial" pitchFamily="-1" charset="0"/>
                <a:ea typeface="ＭＳ Ｐゴシック" pitchFamily="-1" charset="-128"/>
              </a:rPr>
              <a:t>	3000 km</a:t>
            </a:r>
            <a:r>
              <a:rPr lang="en-GB" sz="2700" b="1" baseline="30000" dirty="0">
                <a:solidFill>
                  <a:srgbClr val="FF0000"/>
                </a:solidFill>
                <a:latin typeface="Arial" pitchFamily="-1" charset="0"/>
                <a:ea typeface="ＭＳ Ｐゴシック" pitchFamily="-1" charset="-128"/>
              </a:rPr>
              <a:t>2</a:t>
            </a:r>
            <a:endParaRPr lang="en-GB" sz="2700" b="1" i="1" baseline="30000" dirty="0">
              <a:solidFill>
                <a:srgbClr val="FF0000"/>
              </a:solidFill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dianummer 3"/>
          <p:cNvSpPr txBox="1">
            <a:spLocks/>
          </p:cNvSpPr>
          <p:nvPr/>
        </p:nvSpPr>
        <p:spPr bwMode="auto">
          <a:xfrm>
            <a:off x="660797" y="6429376"/>
            <a:ext cx="2133079" cy="3650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25312" tIns="25312" rIns="25312" bIns="25312" numCol="1" anchor="ctr" anchorCtr="0" compatLnSpc="1">
            <a:prstTxWarp prst="textNoShape">
              <a:avLst/>
            </a:prstTxWarp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D73A8568-62EF-A240-AC49-A519DD863824}" type="slidenum">
              <a:rPr lang="nl-NL" sz="800">
                <a:solidFill>
                  <a:schemeClr val="bg1"/>
                </a:solidFill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r>
              <a:rPr lang="nl-NL" sz="800" dirty="0">
                <a:solidFill>
                  <a:schemeClr val="bg1"/>
                </a:solidFill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t> / 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4015" y="3250644"/>
            <a:ext cx="1302832" cy="7141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Laser facilities</a:t>
            </a:r>
          </a:p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for monitoring</a:t>
            </a:r>
          </a:p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and calibration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1719" y="4393406"/>
            <a:ext cx="810636" cy="4977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weather</a:t>
            </a:r>
          </a:p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balloons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7235" y="4645768"/>
            <a:ext cx="1422939" cy="4977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"/>
                <a:cs typeface="Arial"/>
              </a:rPr>
              <a:t>Lidar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 monitoring</a:t>
            </a:r>
          </a:p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and calibration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0BF5-4919-8243-BA7D-299ED6E53FA3}" type="datetime1">
              <a:rPr lang="en-US" smtClean="0"/>
              <a:t>29/05/16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Secondary emission mechanism: Charge excess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57" y="3088942"/>
            <a:ext cx="7190043" cy="340254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1957"/>
            <a:ext cx="3197189" cy="28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7D85-07CF-CF4D-BBD8-26A6A151D3A8}" type="datetime1">
              <a:rPr lang="en-US" smtClean="0"/>
              <a:t>29/05/16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1" y="332048"/>
            <a:ext cx="4054387" cy="3362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296" y="274638"/>
            <a:ext cx="4825704" cy="5905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4335"/>
            <a:ext cx="4170468" cy="3483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8948" y="37198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Average for AERA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0FF0-E746-CC47-A486-4FEEE9639D9B}" type="datetime1">
              <a:rPr lang="en-US" smtClean="0"/>
              <a:t>29/05/16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8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90" y="1613030"/>
            <a:ext cx="4031044" cy="362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7" y="1733327"/>
            <a:ext cx="4182813" cy="376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Radio Emission of air showers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348258" y="1104038"/>
            <a:ext cx="3375422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Main mechanisms:</a:t>
            </a:r>
          </a:p>
        </p:txBody>
      </p:sp>
      <p:sp>
        <p:nvSpPr>
          <p:cNvPr id="16390" name="Rectangle 6"/>
          <p:cNvSpPr>
            <a:spLocks/>
          </p:cNvSpPr>
          <p:nvPr/>
        </p:nvSpPr>
        <p:spPr bwMode="auto">
          <a:xfrm>
            <a:off x="8930" y="5495162"/>
            <a:ext cx="419695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200" dirty="0">
                <a:ea typeface="ＭＳ Ｐゴシック" charset="0"/>
                <a:cs typeface="Gill Sans" charset="0"/>
              </a:rPr>
              <a:t>Deflection of charged particles in geo-magnetic field</a:t>
            </a: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4866680" y="5499627"/>
            <a:ext cx="419695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200" dirty="0">
                <a:ea typeface="ＭＳ Ｐゴシック" charset="0"/>
                <a:cs typeface="Gill Sans" charset="0"/>
              </a:rPr>
              <a:t>Excess of a </a:t>
            </a:r>
            <a:r>
              <a:rPr lang="en-US" sz="2200" dirty="0" smtClean="0">
                <a:ea typeface="ＭＳ Ｐゴシック" charset="0"/>
                <a:cs typeface="Gill Sans" charset="0"/>
              </a:rPr>
              <a:t>negative </a:t>
            </a:r>
            <a:r>
              <a:rPr lang="en-US" sz="2200" dirty="0">
                <a:ea typeface="ＭＳ Ｐゴシック" charset="0"/>
                <a:cs typeface="Gill Sans" charset="0"/>
              </a:rPr>
              <a:t>charge in the shower front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9154" y="3575018"/>
            <a:ext cx="75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~14 %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AC0-7659-0B4D-B3C7-03B29E5BA532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Lateral Distribution of Radio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5000"/>
            <a:ext cx="8229600" cy="4525963"/>
          </a:xfrm>
        </p:spPr>
        <p:txBody>
          <a:bodyPr/>
          <a:lstStyle/>
          <a:p>
            <a:r>
              <a:rPr lang="en-US" dirty="0" smtClean="0"/>
              <a:t>2 mechanisms: No longer a radially symmetric lateral distribution!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84" r="1159"/>
          <a:stretch/>
        </p:blipFill>
        <p:spPr>
          <a:xfrm>
            <a:off x="203810" y="2383273"/>
            <a:ext cx="8940190" cy="44747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01B-A7FA-4A44-A74E-0ABCCE011ED8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0351"/>
            <a:ext cx="9144000" cy="1204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27"/>
            <a:ext cx="9144000" cy="3546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909" y="5276049"/>
            <a:ext cx="8341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Comparison to high density LOFAR data shows that this shape is a good description of the data</a:t>
            </a:r>
            <a:endParaRPr lang="en-US" sz="2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E5E1-68EC-4C49-825C-533F7BC7A471}" type="datetime1">
              <a:rPr lang="en-US" smtClean="0"/>
              <a:t>29/05/16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9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Dependence on shower parameters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615031"/>
            <a:ext cx="4390934" cy="309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66" y="4708931"/>
            <a:ext cx="9144000" cy="120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864" y="1417210"/>
            <a:ext cx="4473666" cy="328196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AED5-C902-6045-9BB6-CFAEA527BB79}" type="datetime1">
              <a:rPr lang="en-US" smtClean="0"/>
              <a:t>29/05/16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8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086" y="1104040"/>
            <a:ext cx="4085847" cy="280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measurement from radio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670"/>
            <a:ext cx="3894086" cy="3700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850" y="1417638"/>
            <a:ext cx="171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Tunka</a:t>
            </a:r>
            <a:r>
              <a:rPr lang="en-US" sz="2800" dirty="0" smtClean="0"/>
              <a:t>-Rex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671944" y="1417638"/>
            <a:ext cx="114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LOFAR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8644"/>
          <a:stretch/>
        </p:blipFill>
        <p:spPr>
          <a:xfrm>
            <a:off x="3811256" y="3825896"/>
            <a:ext cx="4255179" cy="3063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1944" y="4139496"/>
            <a:ext cx="1883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CODALEMA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429" y="4954847"/>
            <a:ext cx="2685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field</a:t>
            </a:r>
          </a:p>
          <a:p>
            <a:r>
              <a:rPr lang="en-US" dirty="0"/>
              <a:t>S</a:t>
            </a:r>
            <a:r>
              <a:rPr lang="en-US" dirty="0" smtClean="0"/>
              <a:t>ignal at a certain distance</a:t>
            </a:r>
          </a:p>
          <a:p>
            <a:r>
              <a:rPr lang="en-US" dirty="0" smtClean="0"/>
              <a:t>Fit parameter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A2CD-036B-5742-AB20-30A3C3EDA419}" type="datetime1">
              <a:rPr lang="en-US" smtClean="0"/>
              <a:t>29/05/16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2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LDF fit using AERA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077" t="7386" b="3566"/>
          <a:stretch/>
        </p:blipFill>
        <p:spPr>
          <a:xfrm>
            <a:off x="94055" y="1323558"/>
            <a:ext cx="6341276" cy="4870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5331" y="2624990"/>
            <a:ext cx="2708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AERA uses the total energy in radio!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5A4F-3650-0F46-BD38-968DF28EFE10}" type="datetime1">
              <a:rPr lang="en-US" smtClean="0"/>
              <a:t>29/05/16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4817"/>
            <a:ext cx="9144000" cy="1078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55"/>
            <a:ext cx="5095242" cy="5095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715" y="4277300"/>
            <a:ext cx="5107643" cy="116463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43A5-985B-CB48-BCC3-9B369B48C2A6}" type="datetime1">
              <a:rPr lang="en-US" smtClean="0"/>
              <a:t>29/05/16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0" y="250455"/>
            <a:ext cx="3797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3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Shower development and </a:t>
            </a:r>
            <a:r>
              <a:rPr lang="en-US" dirty="0" smtClean="0"/>
              <a:t>radio LDF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080"/>
            <a:ext cx="9144000" cy="3947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652" y="5214753"/>
            <a:ext cx="8689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the LDF: 2 showers of same energy and direction. Different </a:t>
            </a:r>
            <a:r>
              <a:rPr lang="en-US" sz="2800" dirty="0" err="1" smtClean="0"/>
              <a:t>Xmax</a:t>
            </a:r>
            <a:r>
              <a:rPr lang="en-US" sz="2800" dirty="0" smtClean="0"/>
              <a:t> 794 (left) and 573 (right) g/cm</a:t>
            </a:r>
            <a:r>
              <a:rPr lang="en-US" sz="2800" baseline="30000" dirty="0" smtClean="0"/>
              <a:t>2</a:t>
            </a:r>
            <a:endParaRPr lang="en-US" sz="2800" baseline="30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3080-7FCD-934B-8129-CEE5429BC5A1}" type="datetime1">
              <a:rPr lang="en-US" smtClean="0"/>
              <a:t>29/05/16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9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9" descr="Auger_Hybri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13025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GB" sz="2800">
              <a:solidFill>
                <a:srgbClr val="FFFFFF"/>
              </a:solidFill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26563"/>
            <a:ext cx="9144000" cy="482203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GB" sz="2700" dirty="0">
                <a:solidFill>
                  <a:srgbClr val="FF0000"/>
                </a:solidFill>
                <a:latin typeface="Arial" pitchFamily="-1" charset="0"/>
                <a:ea typeface="ＭＳ Ｐゴシック" pitchFamily="-1" charset="-128"/>
              </a:rPr>
              <a:t>State-of-the-Art: Pierre Auger Observatory</a:t>
            </a:r>
            <a:endParaRPr lang="en-GB" sz="2700" i="1" dirty="0">
              <a:solidFill>
                <a:srgbClr val="FF0000"/>
              </a:solidFill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61328" y="5758009"/>
            <a:ext cx="1431276" cy="68047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ctr"/>
            <a:r>
              <a:rPr lang="en-GB" sz="2000" i="1" dirty="0">
                <a:solidFill>
                  <a:srgbClr val="FFFF00"/>
                </a:solidFill>
              </a:rPr>
              <a:t>Surface</a:t>
            </a:r>
          </a:p>
          <a:p>
            <a:pPr algn="ctr"/>
            <a:r>
              <a:rPr lang="en-GB" sz="2000" i="1" dirty="0">
                <a:solidFill>
                  <a:srgbClr val="FFFF00"/>
                </a:solidFill>
              </a:rPr>
              <a:t>Detector </a:t>
            </a:r>
            <a:r>
              <a:rPr lang="en-GB" sz="2000" b="1" i="1" dirty="0">
                <a:solidFill>
                  <a:srgbClr val="FFFF00"/>
                </a:solidFill>
              </a:rPr>
              <a:t>SD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3908" y="1006256"/>
            <a:ext cx="5466076" cy="426607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FF00"/>
                </a:solidFill>
              </a:rPr>
              <a:t>Established in 1995</a:t>
            </a:r>
          </a:p>
          <a:p>
            <a:pPr>
              <a:defRPr/>
            </a:pPr>
            <a:endParaRPr lang="en-GB" sz="17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FFFF00"/>
                </a:solidFill>
              </a:rPr>
              <a:t>Collecting </a:t>
            </a:r>
            <a:r>
              <a:rPr lang="en-GB" sz="2000" dirty="0">
                <a:solidFill>
                  <a:srgbClr val="FFFF00"/>
                </a:solidFill>
              </a:rPr>
              <a:t>data since 2004</a:t>
            </a:r>
          </a:p>
          <a:p>
            <a:pPr>
              <a:defRPr/>
            </a:pPr>
            <a:r>
              <a:rPr lang="en-GB" sz="2000" dirty="0">
                <a:solidFill>
                  <a:srgbClr val="FFFF00"/>
                </a:solidFill>
              </a:rPr>
              <a:t>~500 scientists, 90 institutions, 16 </a:t>
            </a:r>
            <a:r>
              <a:rPr lang="en-GB" sz="2000" dirty="0" smtClean="0">
                <a:solidFill>
                  <a:srgbClr val="FFFF00"/>
                </a:solidFill>
              </a:rPr>
              <a:t>countries</a:t>
            </a:r>
            <a:endParaRPr lang="en-GB" sz="17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GB" sz="1700" dirty="0">
              <a:solidFill>
                <a:srgbClr val="FFFF00"/>
              </a:solidFill>
            </a:endParaRPr>
          </a:p>
          <a:p>
            <a:pPr algn="r"/>
            <a:endParaRPr lang="en-GB" sz="1700" dirty="0">
              <a:solidFill>
                <a:srgbClr val="FFFF00"/>
              </a:solidFill>
            </a:endParaRPr>
          </a:p>
          <a:p>
            <a:pPr algn="r"/>
            <a:r>
              <a:rPr lang="en-GB" sz="2000" i="1" dirty="0" smtClean="0">
                <a:solidFill>
                  <a:srgbClr val="FFFF00"/>
                </a:solidFill>
              </a:rPr>
              <a:t>Fluorescence</a:t>
            </a:r>
            <a:endParaRPr lang="en-GB" sz="2000" i="1" dirty="0">
              <a:solidFill>
                <a:srgbClr val="FFFF00"/>
              </a:solidFill>
            </a:endParaRPr>
          </a:p>
          <a:p>
            <a:pPr algn="r"/>
            <a:r>
              <a:rPr lang="en-GB" sz="2000" i="1" dirty="0">
                <a:solidFill>
                  <a:srgbClr val="FFFF00"/>
                </a:solidFill>
              </a:rPr>
              <a:t>  Detector </a:t>
            </a:r>
            <a:r>
              <a:rPr lang="en-GB" sz="2000" b="1" i="1" dirty="0">
                <a:solidFill>
                  <a:srgbClr val="FFFF00"/>
                </a:solidFill>
              </a:rPr>
              <a:t>FD</a:t>
            </a:r>
          </a:p>
          <a:p>
            <a:pPr algn="r"/>
            <a:endParaRPr lang="en-GB" sz="1700" b="1" i="1" dirty="0">
              <a:solidFill>
                <a:srgbClr val="FFFF00"/>
              </a:solidFill>
            </a:endParaRPr>
          </a:p>
          <a:p>
            <a:pPr algn="r"/>
            <a:endParaRPr lang="en-GB" sz="1700" b="1" i="1" dirty="0">
              <a:solidFill>
                <a:srgbClr val="FFFF00"/>
              </a:solidFill>
            </a:endParaRPr>
          </a:p>
          <a:p>
            <a:pPr algn="r"/>
            <a:endParaRPr lang="en-GB" sz="1700" b="1" i="1" dirty="0">
              <a:solidFill>
                <a:srgbClr val="FFFF00"/>
              </a:solidFill>
            </a:endParaRPr>
          </a:p>
          <a:p>
            <a:pPr algn="r"/>
            <a:endParaRPr lang="en-GB" sz="1700" b="1" i="1" dirty="0">
              <a:solidFill>
                <a:srgbClr val="FFFF00"/>
              </a:solidFill>
            </a:endParaRPr>
          </a:p>
          <a:p>
            <a:pPr algn="r"/>
            <a:endParaRPr lang="en-GB" sz="1700" b="1" i="1" dirty="0">
              <a:solidFill>
                <a:srgbClr val="FFFF00"/>
              </a:solidFill>
            </a:endParaRPr>
          </a:p>
          <a:p>
            <a:pPr algn="r"/>
            <a:r>
              <a:rPr lang="en-GB" sz="1700" b="1" i="1" dirty="0">
                <a:solidFill>
                  <a:srgbClr val="FFFF00"/>
                </a:solidFill>
              </a:rPr>
              <a:t>					   </a:t>
            </a:r>
            <a:r>
              <a:rPr lang="en-GB" sz="2000" b="1" i="1" dirty="0">
                <a:solidFill>
                  <a:srgbClr val="FFFF00"/>
                </a:solidFill>
              </a:rPr>
              <a:t>  </a:t>
            </a:r>
            <a:r>
              <a:rPr lang="en-GB" sz="2000" i="1" dirty="0">
                <a:solidFill>
                  <a:srgbClr val="FFFF00"/>
                </a:solidFill>
              </a:rPr>
              <a:t>Hybrid detection</a:t>
            </a:r>
          </a:p>
          <a:p>
            <a:pPr algn="r"/>
            <a:endParaRPr lang="en-GB" sz="1700" b="1" i="1" dirty="0">
              <a:solidFill>
                <a:srgbClr val="FFFF00"/>
              </a:solidFill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 l="5006" t="4094" r="5006" b="17740"/>
          <a:stretch>
            <a:fillRect/>
          </a:stretch>
        </p:blipFill>
        <p:spPr bwMode="auto">
          <a:xfrm>
            <a:off x="508645" y="3884675"/>
            <a:ext cx="3303896" cy="26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3286125" y="857250"/>
            <a:ext cx="4545097" cy="3000375"/>
            <a:chOff x="4673600" y="1219200"/>
            <a:chExt cx="6464138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950200" y="1219200"/>
              <a:ext cx="3187538" cy="42291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cxnSp>
          <p:nvCxnSpPr>
            <p:cNvPr id="12" name="Straight Connector 11"/>
            <p:cNvCxnSpPr/>
            <p:nvPr/>
          </p:nvCxnSpPr>
          <p:spPr bwMode="auto">
            <a:xfrm rot="5400000" flipH="1" flipV="1">
              <a:off x="4673600" y="1219200"/>
              <a:ext cx="3276600" cy="32766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4673600" y="4953000"/>
              <a:ext cx="3276600" cy="5334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7807683" y="5518547"/>
            <a:ext cx="627934" cy="776883"/>
            <a:chOff x="11104260" y="7848600"/>
            <a:chExt cx="893062" cy="11049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1150600" y="7848600"/>
              <a:ext cx="685800" cy="30480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11104260" y="8128000"/>
              <a:ext cx="893062" cy="825500"/>
            </a:xfrm>
            <a:custGeom>
              <a:avLst/>
              <a:gdLst>
                <a:gd name="connsiteX0" fmla="*/ 757540 w 893062"/>
                <a:gd name="connsiteY0" fmla="*/ 0 h 825500"/>
                <a:gd name="connsiteX1" fmla="*/ 827390 w 893062"/>
                <a:gd name="connsiteY1" fmla="*/ 101600 h 825500"/>
                <a:gd name="connsiteX2" fmla="*/ 795640 w 893062"/>
                <a:gd name="connsiteY2" fmla="*/ 152400 h 825500"/>
                <a:gd name="connsiteX3" fmla="*/ 852790 w 893062"/>
                <a:gd name="connsiteY3" fmla="*/ 260350 h 825500"/>
                <a:gd name="connsiteX4" fmla="*/ 814690 w 893062"/>
                <a:gd name="connsiteY4" fmla="*/ 349250 h 825500"/>
                <a:gd name="connsiteX5" fmla="*/ 846440 w 893062"/>
                <a:gd name="connsiteY5" fmla="*/ 463550 h 825500"/>
                <a:gd name="connsiteX6" fmla="*/ 846440 w 893062"/>
                <a:gd name="connsiteY6" fmla="*/ 584200 h 825500"/>
                <a:gd name="connsiteX7" fmla="*/ 859140 w 893062"/>
                <a:gd name="connsiteY7" fmla="*/ 673100 h 825500"/>
                <a:gd name="connsiteX8" fmla="*/ 878190 w 893062"/>
                <a:gd name="connsiteY8" fmla="*/ 742950 h 825500"/>
                <a:gd name="connsiteX9" fmla="*/ 884540 w 893062"/>
                <a:gd name="connsiteY9" fmla="*/ 800100 h 825500"/>
                <a:gd name="connsiteX10" fmla="*/ 795640 w 893062"/>
                <a:gd name="connsiteY10" fmla="*/ 819150 h 825500"/>
                <a:gd name="connsiteX11" fmla="*/ 78090 w 893062"/>
                <a:gd name="connsiteY11" fmla="*/ 825500 h 825500"/>
                <a:gd name="connsiteX12" fmla="*/ 39990 w 893062"/>
                <a:gd name="connsiteY12" fmla="*/ 711200 h 825500"/>
                <a:gd name="connsiteX13" fmla="*/ 59040 w 893062"/>
                <a:gd name="connsiteY13" fmla="*/ 609600 h 825500"/>
                <a:gd name="connsiteX14" fmla="*/ 65390 w 893062"/>
                <a:gd name="connsiteY14" fmla="*/ 590550 h 825500"/>
                <a:gd name="connsiteX15" fmla="*/ 59040 w 893062"/>
                <a:gd name="connsiteY15" fmla="*/ 450850 h 825500"/>
                <a:gd name="connsiteX16" fmla="*/ 46340 w 893062"/>
                <a:gd name="connsiteY16" fmla="*/ 393700 h 825500"/>
                <a:gd name="connsiteX17" fmla="*/ 14590 w 893062"/>
                <a:gd name="connsiteY17" fmla="*/ 304800 h 825500"/>
                <a:gd name="connsiteX18" fmla="*/ 8240 w 893062"/>
                <a:gd name="connsiteY18" fmla="*/ 285750 h 825500"/>
                <a:gd name="connsiteX19" fmla="*/ 8240 w 893062"/>
                <a:gd name="connsiteY19" fmla="*/ 285750 h 825500"/>
                <a:gd name="connsiteX20" fmla="*/ 1890 w 893062"/>
                <a:gd name="connsiteY20" fmla="*/ 127000 h 825500"/>
                <a:gd name="connsiteX21" fmla="*/ 20940 w 893062"/>
                <a:gd name="connsiteY21" fmla="*/ 107950 h 825500"/>
                <a:gd name="connsiteX22" fmla="*/ 20940 w 893062"/>
                <a:gd name="connsiteY22" fmla="*/ 63500 h 825500"/>
                <a:gd name="connsiteX23" fmla="*/ 39990 w 893062"/>
                <a:gd name="connsiteY23" fmla="*/ 25400 h 825500"/>
                <a:gd name="connsiteX24" fmla="*/ 757540 w 893062"/>
                <a:gd name="connsiteY24" fmla="*/ 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3062" h="825500">
                  <a:moveTo>
                    <a:pt x="757540" y="0"/>
                  </a:moveTo>
                  <a:lnTo>
                    <a:pt x="827390" y="101600"/>
                  </a:lnTo>
                  <a:lnTo>
                    <a:pt x="795640" y="152400"/>
                  </a:lnTo>
                  <a:lnTo>
                    <a:pt x="852790" y="260350"/>
                  </a:lnTo>
                  <a:lnTo>
                    <a:pt x="814690" y="349250"/>
                  </a:lnTo>
                  <a:lnTo>
                    <a:pt x="846440" y="463550"/>
                  </a:lnTo>
                  <a:cubicBezTo>
                    <a:pt x="852901" y="586314"/>
                    <a:pt x="893062" y="584200"/>
                    <a:pt x="846440" y="584200"/>
                  </a:cubicBezTo>
                  <a:lnTo>
                    <a:pt x="859140" y="673100"/>
                  </a:lnTo>
                  <a:cubicBezTo>
                    <a:pt x="872427" y="739535"/>
                    <a:pt x="856576" y="721336"/>
                    <a:pt x="878190" y="742950"/>
                  </a:cubicBezTo>
                  <a:lnTo>
                    <a:pt x="884540" y="800100"/>
                  </a:lnTo>
                  <a:lnTo>
                    <a:pt x="795640" y="819150"/>
                  </a:lnTo>
                  <a:lnTo>
                    <a:pt x="78090" y="825500"/>
                  </a:lnTo>
                  <a:cubicBezTo>
                    <a:pt x="39286" y="715554"/>
                    <a:pt x="39990" y="755709"/>
                    <a:pt x="39990" y="711200"/>
                  </a:cubicBezTo>
                  <a:cubicBezTo>
                    <a:pt x="46340" y="677333"/>
                    <a:pt x="51942" y="643318"/>
                    <a:pt x="59040" y="609600"/>
                  </a:cubicBezTo>
                  <a:cubicBezTo>
                    <a:pt x="60419" y="603050"/>
                    <a:pt x="65390" y="590550"/>
                    <a:pt x="65390" y="590550"/>
                  </a:cubicBezTo>
                  <a:cubicBezTo>
                    <a:pt x="58706" y="463559"/>
                    <a:pt x="59040" y="510172"/>
                    <a:pt x="59040" y="450850"/>
                  </a:cubicBezTo>
                  <a:cubicBezTo>
                    <a:pt x="43196" y="411239"/>
                    <a:pt x="46340" y="430499"/>
                    <a:pt x="46340" y="393700"/>
                  </a:cubicBezTo>
                  <a:cubicBezTo>
                    <a:pt x="35757" y="364067"/>
                    <a:pt x="25063" y="334473"/>
                    <a:pt x="14590" y="304800"/>
                  </a:cubicBezTo>
                  <a:cubicBezTo>
                    <a:pt x="12362" y="298488"/>
                    <a:pt x="8240" y="285750"/>
                    <a:pt x="8240" y="285750"/>
                  </a:cubicBezTo>
                  <a:lnTo>
                    <a:pt x="8240" y="285750"/>
                  </a:lnTo>
                  <a:cubicBezTo>
                    <a:pt x="6123" y="232833"/>
                    <a:pt x="0" y="179925"/>
                    <a:pt x="1890" y="127000"/>
                  </a:cubicBezTo>
                  <a:cubicBezTo>
                    <a:pt x="2633" y="106189"/>
                    <a:pt x="10600" y="107950"/>
                    <a:pt x="20940" y="107950"/>
                  </a:cubicBezTo>
                  <a:lnTo>
                    <a:pt x="20940" y="63500"/>
                  </a:lnTo>
                  <a:lnTo>
                    <a:pt x="39990" y="25400"/>
                  </a:lnTo>
                  <a:lnTo>
                    <a:pt x="757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FFFF"/>
                </a:gs>
                <a:gs pos="53000">
                  <a:srgbClr val="CAFFFF"/>
                </a:gs>
                <a:gs pos="100000">
                  <a:srgbClr val="66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pic>
          <p:nvPicPr>
            <p:cNvPr id="17" name="Picture 16" descr="fotobuis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11303000" y="7924800"/>
              <a:ext cx="446834" cy="348725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1883-0E7F-C14A-AAEC-2FD050D76696}" type="datetime1">
              <a:rPr lang="en-US" smtClean="0"/>
              <a:t>29/05/16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1116C-4743-5D46-8D06-64F6F1CF92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51" y="274638"/>
            <a:ext cx="8229600" cy="1143000"/>
          </a:xfrm>
        </p:spPr>
        <p:txBody>
          <a:bodyPr/>
          <a:lstStyle/>
          <a:p>
            <a:r>
              <a:rPr lang="en-US" dirty="0" smtClean="0"/>
              <a:t>LDF </a:t>
            </a:r>
            <a:r>
              <a:rPr lang="en-US" dirty="0" smtClean="0"/>
              <a:t>Approach on measuring </a:t>
            </a:r>
            <a:r>
              <a:rPr lang="en-US" dirty="0" err="1" smtClean="0"/>
              <a:t>Xmax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850" y="1417638"/>
            <a:ext cx="3528847" cy="3517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1" y="1417638"/>
            <a:ext cx="3754208" cy="3643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123976"/>
            <a:ext cx="784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Create a series of simulated showers of the right energy and direction and match the radio LDF of the shower (LOFAR)</a:t>
            </a:r>
            <a:endParaRPr lang="en-US" sz="2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A0E0-9F01-8947-8E27-9D762C2519C9}" type="datetime1">
              <a:rPr lang="en-US" smtClean="0"/>
              <a:t>29/05/16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2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standard methods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66" y="1417638"/>
            <a:ext cx="5067912" cy="4709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9344" y="1881588"/>
            <a:ext cx="1738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Tunka</a:t>
            </a:r>
            <a:r>
              <a:rPr lang="en-US" sz="2800" dirty="0" smtClean="0"/>
              <a:t>-REX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B834-C237-F64F-B22E-394B570F98FF}" type="datetime1">
              <a:rPr lang="en-US" smtClean="0"/>
              <a:t>29/05/16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5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1" y="492523"/>
            <a:ext cx="2952639" cy="2909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743" y="492523"/>
            <a:ext cx="3102866" cy="3383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AERA efforts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6802" y="3646629"/>
            <a:ext cx="1749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Wavefront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76961" y="3476629"/>
            <a:ext cx="2082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Width of LDF</a:t>
            </a:r>
            <a:endParaRPr lang="en-US" sz="2800" dirty="0"/>
          </a:p>
        </p:txBody>
      </p:sp>
      <p:pic>
        <p:nvPicPr>
          <p:cNvPr id="8" name="Picture 7" descr="metho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48" y="2677063"/>
            <a:ext cx="4033486" cy="2985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9782" y="5853554"/>
            <a:ext cx="496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Pulse width in individual stations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19778411">
            <a:off x="485685" y="3492441"/>
            <a:ext cx="6733942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Stay tuned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D3BF-27AB-FB44-ABAA-173BC7FC2828}" type="datetime1">
              <a:rPr lang="en-US" smtClean="0"/>
              <a:t>29/05/16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6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signal </a:t>
            </a:r>
            <a:r>
              <a:rPr lang="en-US" dirty="0" err="1" smtClean="0"/>
              <a:t>vs</a:t>
            </a:r>
            <a:r>
              <a:rPr lang="en-US" dirty="0" smtClean="0"/>
              <a:t> Zenith angle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527" t="11435"/>
          <a:stretch/>
        </p:blipFill>
        <p:spPr>
          <a:xfrm>
            <a:off x="344909" y="1724790"/>
            <a:ext cx="5847770" cy="4756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2678" y="1865909"/>
            <a:ext cx="2951321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Footprint of a 5 </a:t>
            </a:r>
            <a:r>
              <a:rPr lang="en-US" sz="2800" dirty="0" err="1" smtClean="0"/>
              <a:t>EeV</a:t>
            </a:r>
            <a:r>
              <a:rPr lang="en-US" sz="2800" dirty="0" smtClean="0"/>
              <a:t> shower depending on zenith angle.</a:t>
            </a:r>
          </a:p>
          <a:p>
            <a:endParaRPr lang="en-US" sz="2800" dirty="0"/>
          </a:p>
          <a:p>
            <a:r>
              <a:rPr lang="en-US" sz="2800" dirty="0" smtClean="0"/>
              <a:t>Radio can be used even in a ‘sparse’ array</a:t>
            </a:r>
            <a:endParaRPr lang="en-US" sz="2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4BA-F37D-084F-A3AB-A2C79834B560}" type="datetime1">
              <a:rPr lang="en-US" smtClean="0"/>
              <a:t>29/05/16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3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 signal is well understood</a:t>
            </a:r>
          </a:p>
          <a:p>
            <a:r>
              <a:rPr lang="en-US" dirty="0" smtClean="0"/>
              <a:t>It has been shown that:</a:t>
            </a:r>
          </a:p>
          <a:p>
            <a:pPr lvl="1"/>
            <a:r>
              <a:rPr lang="en-US" dirty="0" smtClean="0"/>
              <a:t>The angular resolution is excellent</a:t>
            </a:r>
          </a:p>
          <a:p>
            <a:pPr lvl="1"/>
            <a:r>
              <a:rPr lang="en-US" dirty="0" smtClean="0"/>
              <a:t>The energy resolution matches current techniques</a:t>
            </a:r>
          </a:p>
          <a:p>
            <a:pPr lvl="1"/>
            <a:r>
              <a:rPr lang="en-US" dirty="0" smtClean="0"/>
              <a:t>Shower development can be obtained</a:t>
            </a:r>
          </a:p>
          <a:p>
            <a:r>
              <a:rPr lang="en-US" dirty="0" smtClean="0"/>
              <a:t>If one wants to study horizontal showers, radio is a natural technique to use.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4DEB-0CF1-CC45-8A27-6DE1CF645663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3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Auger Observatory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262" y="1382353"/>
            <a:ext cx="4424519" cy="4213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37" y="4265900"/>
            <a:ext cx="3479378" cy="2093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380" y="2122724"/>
            <a:ext cx="2141323" cy="203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59063"/>
            <a:ext cx="1673380" cy="1392140"/>
          </a:xfrm>
          <a:prstGeom prst="rect">
            <a:avLst/>
          </a:prstGeom>
        </p:spPr>
      </p:pic>
      <p:pic>
        <p:nvPicPr>
          <p:cNvPr id="10" name="Picture 9" descr="FD.gif"/>
          <p:cNvPicPr>
            <a:picLocks noChangeAspect="1"/>
          </p:cNvPicPr>
          <p:nvPr/>
        </p:nvPicPr>
        <p:blipFill>
          <a:blip r:embed="rId6"/>
          <a:srcRect l="12148" b="8512"/>
          <a:stretch>
            <a:fillRect/>
          </a:stretch>
        </p:blipFill>
        <p:spPr>
          <a:xfrm>
            <a:off x="7156830" y="4265900"/>
            <a:ext cx="2030601" cy="201193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008378" y="5448167"/>
            <a:ext cx="1148452" cy="6826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08378" y="4531494"/>
            <a:ext cx="1148452" cy="916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31267" y="4198605"/>
            <a:ext cx="824600" cy="18211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631267" y="3982332"/>
            <a:ext cx="703892" cy="387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16429" y="3877893"/>
            <a:ext cx="462704" cy="1185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419198" y="3877893"/>
            <a:ext cx="1295072" cy="1185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4021667"/>
            <a:ext cx="1423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</a:p>
          <a:p>
            <a:r>
              <a:rPr lang="en-US" dirty="0" smtClean="0"/>
              <a:t>Direction</a:t>
            </a:r>
          </a:p>
          <a:p>
            <a:r>
              <a:rPr lang="en-US" dirty="0" smtClean="0"/>
              <a:t>100% uptime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800391" y="1382353"/>
            <a:ext cx="1371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Composition</a:t>
            </a:r>
          </a:p>
          <a:p>
            <a:r>
              <a:rPr lang="en-US" dirty="0" smtClean="0"/>
              <a:t>Energy</a:t>
            </a:r>
          </a:p>
          <a:p>
            <a:r>
              <a:rPr lang="en-US" dirty="0" smtClean="0"/>
              <a:t>Direction</a:t>
            </a:r>
          </a:p>
          <a:p>
            <a:r>
              <a:rPr lang="en-US" dirty="0" smtClean="0"/>
              <a:t>10% uptime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4E50-3272-F443-9100-7A3477EF7992}" type="datetime1">
              <a:rPr lang="en-US" smtClean="0"/>
              <a:t>29/05/16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0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56" y="3909856"/>
            <a:ext cx="5704743" cy="2948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183" y="1755077"/>
            <a:ext cx="3097815" cy="2083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002" y="1556882"/>
            <a:ext cx="3218923" cy="2433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Results of the Auger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075492"/>
            <a:ext cx="39464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Very strong flux suppression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Top-down scenarios ruled out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Challenging level of isotropy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7% dipole at E&gt;8x10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Unexpected mass composition or change of </a:t>
            </a:r>
            <a:r>
              <a:rPr lang="en-US" dirty="0" err="1" smtClean="0"/>
              <a:t>hadronic</a:t>
            </a:r>
            <a:r>
              <a:rPr lang="en-US" dirty="0" smtClean="0"/>
              <a:t> interactions for E&gt;10</a:t>
            </a:r>
            <a:r>
              <a:rPr lang="en-US" baseline="30000" dirty="0" smtClean="0"/>
              <a:t>18.5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Air showers have surprisingly high number of </a:t>
            </a:r>
            <a:r>
              <a:rPr lang="en-US" dirty="0" err="1" smtClean="0"/>
              <a:t>muons</a:t>
            </a:r>
            <a:r>
              <a:rPr lang="en-US" dirty="0" smtClean="0"/>
              <a:t> (not yet understood)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8CDF-4902-F34A-8756-0A529DA5C0DF}" type="datetime1">
              <a:rPr lang="en-US" smtClean="0"/>
              <a:t>29/05/16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0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45" y="28320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Challenge: Mass composition at the highest energies!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1D4D-3315-EF4E-919C-2726E8DF26A3}" type="datetime1">
              <a:rPr lang="en-US" smtClean="0"/>
              <a:t>29/05/16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9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Surface Detector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0060"/>
            <a:ext cx="5330407" cy="2862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110" y="2285268"/>
            <a:ext cx="4217663" cy="383577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D44F0-7FF3-2C4F-A8B0-1097BBD140CD}" type="datetime1">
              <a:rPr lang="en-US" smtClean="0"/>
              <a:t>29/05/16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9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531" y="1421820"/>
            <a:ext cx="6018628" cy="5436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Cosmic Ray composition from the surface detector information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175" y="2094160"/>
            <a:ext cx="3182557" cy="160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Problem: The interpretation has a large model dependence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6908-D5C6-874B-A718-BD7AB23A466B}" type="datetime1">
              <a:rPr lang="en-US" smtClean="0"/>
              <a:t>29/05/16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Charles Timmermans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F58A-17DF-B945-8325-0697D6459E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6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5434</TotalTime>
  <Words>981</Words>
  <Application>Microsoft Macintosh PowerPoint</Application>
  <PresentationFormat>On-screen Show (4:3)</PresentationFormat>
  <Paragraphs>298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AERA: Radio detection of cosmic rays in the Pierre Auger Observatory</vt:lpstr>
      <vt:lpstr>Study of Cosmic Rays</vt:lpstr>
      <vt:lpstr>       Auger:  3000 km2</vt:lpstr>
      <vt:lpstr>State-of-the-Art: Pierre Auger Observatory</vt:lpstr>
      <vt:lpstr>The Auger Observatory</vt:lpstr>
      <vt:lpstr>Key Results of the Auger Observatory</vt:lpstr>
      <vt:lpstr>Challenge: Mass composition at the highest energies!</vt:lpstr>
      <vt:lpstr>Use the Surface Detector</vt:lpstr>
      <vt:lpstr>Cosmic Ray composition from the surface detector information</vt:lpstr>
      <vt:lpstr>Larger and better detector arrays</vt:lpstr>
      <vt:lpstr>Radio Detection of air showers</vt:lpstr>
      <vt:lpstr>Radio Detection: Detectability Jelley 1965</vt:lpstr>
      <vt:lpstr>Mechanism: earlier experiments</vt:lpstr>
      <vt:lpstr>Early days: Energy measurement</vt:lpstr>
      <vt:lpstr>Early days: Shower development</vt:lpstr>
      <vt:lpstr>Modern experiments started around 2000</vt:lpstr>
      <vt:lpstr>Testing of  different antenna designs</vt:lpstr>
      <vt:lpstr>DAQ-Setup</vt:lpstr>
      <vt:lpstr>Shower in Antenna data</vt:lpstr>
      <vt:lpstr>At the same time in Auger</vt:lpstr>
      <vt:lpstr>Nature of Radio signal confirmed</vt:lpstr>
      <vt:lpstr>Keep in mind…</vt:lpstr>
      <vt:lpstr>Angular Resolution</vt:lpstr>
      <vt:lpstr>Combining Prototype work: AERA</vt:lpstr>
      <vt:lpstr>AERA and other modern radio detectors</vt:lpstr>
      <vt:lpstr>AERA Stations</vt:lpstr>
      <vt:lpstr>AERA: Superhybrid events!</vt:lpstr>
      <vt:lpstr>AERA: Self-trigger tests</vt:lpstr>
      <vt:lpstr>Timing and angular resolution</vt:lpstr>
      <vt:lpstr>Secondary emission mechanism: Charge excess </vt:lpstr>
      <vt:lpstr>PowerPoint Presentation</vt:lpstr>
      <vt:lpstr>Radio Emission of air showers</vt:lpstr>
      <vt:lpstr>Lateral Distribution of Radio Signals</vt:lpstr>
      <vt:lpstr>PowerPoint Presentation</vt:lpstr>
      <vt:lpstr>Dependence on shower parameters</vt:lpstr>
      <vt:lpstr>Energy measurement from radio</vt:lpstr>
      <vt:lpstr>LDF fit using AERA data</vt:lpstr>
      <vt:lpstr>PowerPoint Presentation</vt:lpstr>
      <vt:lpstr>Shower development and radio LDF</vt:lpstr>
      <vt:lpstr>LDF Approach on measuring Xmax</vt:lpstr>
      <vt:lpstr>Comparison to standard methods</vt:lpstr>
      <vt:lpstr>AERA efforts</vt:lpstr>
      <vt:lpstr>Radio signal vs Zenith angle</vt:lpstr>
      <vt:lpstr>Conclusion</vt:lpstr>
    </vt:vector>
  </TitlesOfParts>
  <Company>Nikhef/Radboud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detection of Cosmic Rays</dc:title>
  <dc:creator>Charles Timmermans</dc:creator>
  <cp:lastModifiedBy>Charles Timmermans</cp:lastModifiedBy>
  <cp:revision>56</cp:revision>
  <dcterms:created xsi:type="dcterms:W3CDTF">2016-05-24T09:50:01Z</dcterms:created>
  <dcterms:modified xsi:type="dcterms:W3CDTF">2016-05-29T18:56:19Z</dcterms:modified>
</cp:coreProperties>
</file>