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0" r:id="rId3"/>
    <p:sldId id="291" r:id="rId4"/>
    <p:sldId id="257" r:id="rId5"/>
    <p:sldId id="261" r:id="rId6"/>
    <p:sldId id="289" r:id="rId7"/>
    <p:sldId id="292" r:id="rId8"/>
    <p:sldId id="272" r:id="rId9"/>
    <p:sldId id="258" r:id="rId10"/>
    <p:sldId id="262" r:id="rId11"/>
    <p:sldId id="266" r:id="rId12"/>
    <p:sldId id="265" r:id="rId13"/>
    <p:sldId id="269" r:id="rId14"/>
    <p:sldId id="264" r:id="rId15"/>
    <p:sldId id="267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7" r:id="rId28"/>
    <p:sldId id="283" r:id="rId29"/>
    <p:sldId id="284" r:id="rId30"/>
    <p:sldId id="285" r:id="rId31"/>
    <p:sldId id="259" r:id="rId32"/>
    <p:sldId id="293" r:id="rId33"/>
    <p:sldId id="286" r:id="rId3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99"/>
    <a:srgbClr val="D60093"/>
    <a:srgbClr val="FFFF00"/>
    <a:srgbClr val="FF9933"/>
    <a:srgbClr val="008000"/>
    <a:srgbClr val="CC3300"/>
    <a:srgbClr val="CC0066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40E-A5C5-4D84-A1A3-ECC464093AC0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81EBB-2C7B-4196-B4A2-D1B0E25D4AC1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3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54B2-A7B2-4620-9899-635E1E741AB2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5E2C-3CD3-40B6-8128-26FDC8FE9733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C842-4587-4ED6-897D-D6A48D90D606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03F8-22CB-458F-82A4-6943653149B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621-C79A-487C-A6EB-C7F94014B6E5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DD86-C1FF-41C8-B1A5-731A7331CB78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0532-C7B4-4560-86C8-6A6FB71C4CFA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599B-12B8-4D55-B563-15D252DB53C7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4517-BB11-4D88-A998-C3867B62875D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554E-8175-4FC6-BAE3-494FCD367F88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A676-050A-4875-BD39-640A42261E1D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5762" y="116632"/>
            <a:ext cx="6327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First noise measurements</a:t>
            </a:r>
          </a:p>
          <a:p>
            <a:pPr algn="ctr"/>
            <a:r>
              <a:rPr lang="en-US" sz="4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in the FATALIC option</a:t>
            </a:r>
            <a:endParaRPr lang="en-US" sz="4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19672" y="1484784"/>
            <a:ext cx="6098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Monday ATLAS/LPC Tile  meeting 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Roméo Bonnefoy, Dominique Pallin and </a:t>
            </a:r>
            <a:r>
              <a:rPr lang="en-US" u="sng" dirty="0" smtClean="0">
                <a:latin typeface="Comic Sans MS" panose="030F0702030302020204" pitchFamily="66" charset="0"/>
              </a:rPr>
              <a:t>François Vazeille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o</a:t>
            </a:r>
            <a:r>
              <a:rPr lang="en-US" dirty="0" smtClean="0">
                <a:latin typeface="Comic Sans MS" panose="030F0702030302020204" pitchFamily="66" charset="0"/>
              </a:rPr>
              <a:t>n behalf of the LPC team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2016 April 4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9592" y="2924944"/>
            <a:ext cx="7380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The main electronic components of the readout</a:t>
            </a:r>
          </a:p>
          <a:p>
            <a:pPr marL="285750" indent="-285750" hangingPunct="0">
              <a:buFont typeface="Symbol"/>
              <a:buChar char="·"/>
            </a:pPr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Performance specifications on electronic noise</a:t>
            </a:r>
          </a:p>
          <a:p>
            <a:pPr marL="285750" indent="-285750" hangingPunct="0">
              <a:buFont typeface="Symbol"/>
              <a:buChar char="·"/>
            </a:pPr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Summary of various step studies </a:t>
            </a:r>
          </a:p>
          <a:p>
            <a:pPr hangingPunct="0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  and present results from 3 All-in-One cards</a:t>
            </a:r>
          </a:p>
          <a:p>
            <a:pPr marL="285750" indent="-285750" hangingPunct="0">
              <a:buFont typeface="Symbol"/>
              <a:buChar char="·"/>
            </a:pPr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Conclusion and next actions</a:t>
            </a:r>
            <a:endParaRPr lang="fr-FR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85A3-936A-4F73-A465-91B4116B6EEA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 dirty="0"/>
          </a:p>
        </p:txBody>
      </p:sp>
      <p:sp>
        <p:nvSpPr>
          <p:cNvPr id="2" name="ZoneTexte 1"/>
          <p:cNvSpPr txBox="1"/>
          <p:nvPr/>
        </p:nvSpPr>
        <p:spPr>
          <a:xfrm>
            <a:off x="683568" y="4941168"/>
            <a:ext cx="765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mic Sans MS" panose="030F0702030302020204" pitchFamily="66" charset="0"/>
              </a:rPr>
              <a:t>From talk given at the Wednesday Tile Upgrade meeting of March 23</a:t>
            </a:r>
            <a:endParaRPr 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8032" y="5457998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Reminder:  there are 2 other concurrent options to FATALIC</a:t>
            </a:r>
          </a:p>
          <a:p>
            <a:r>
              <a:rPr lang="en-US" i="1" dirty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           - Chicago: evolution of 3-in-1 cards with discrete components, linear.</a:t>
            </a:r>
          </a:p>
          <a:p>
            <a:r>
              <a:rPr lang="en-US" i="1" dirty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           - Argonne: QIE option, with evolution of CMS asic, non linear.</a:t>
            </a:r>
            <a:endParaRPr lang="en-US" i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F89E-344F-4B47-8177-F9C0473E3C1F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16632"/>
            <a:ext cx="843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 Long systematic study, step by step, with improvements</a:t>
            </a:r>
            <a:endParaRPr lang="en-US" sz="24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0" y="1023190"/>
            <a:ext cx="2008746" cy="13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25109" y="68340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FATALIC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5363" y="2348880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1. Alone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53784" y="2348880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2. Inside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PMT Block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50025" y="2348879"/>
            <a:ext cx="327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3. Inside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FATALIC Test Bench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5233" y="5445224"/>
            <a:ext cx="2456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4. Inside Drawer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Main Board proto</a:t>
            </a:r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09848" y="5417929"/>
            <a:ext cx="2510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6. Inside Large box</a:t>
            </a:r>
          </a:p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       at LPC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Main Board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Daughter Board</a:t>
            </a:r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François Vazeille\Desktop\Noise\CERN_tes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28" y="3403406"/>
            <a:ext cx="3140148" cy="23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989892" y="5445224"/>
            <a:ext cx="2281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5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. Inside TileCal</a:t>
            </a:r>
          </a:p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    at CERN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Main Board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Daughter Board</a:t>
            </a:r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2" descr="C:\Users\François Vazeille\Desktop\Noise\000_0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rançois Vazeille\Desktop\LPC_tests-MB on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" y="3996175"/>
            <a:ext cx="2985238" cy="11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07" y="983951"/>
            <a:ext cx="2225285" cy="13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7158"/>
            <a:ext cx="1443384" cy="12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243684" y="4283804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HV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308304" y="406778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5" grpId="0"/>
      <p:bldP spid="18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-36512" y="188640"/>
            <a:ext cx="9201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 There was a step O</a:t>
            </a:r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(Laurent Royer, TWEPP 2015 Lisbon)</a:t>
            </a:r>
          </a:p>
          <a:p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  intrinsic noise estimates from simulations of FATALIC alone.</a:t>
            </a:r>
            <a:endParaRPr lang="en-US" sz="24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3537"/>
            <a:ext cx="6397415" cy="26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512" y="1484784"/>
            <a:ext cx="225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Gain noise: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ADC counts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71800" y="1489973"/>
            <a:ext cx="225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ADC noise: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0.85 ADC count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02" y="2131115"/>
            <a:ext cx="2208486" cy="155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382936" y="3705999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ADC noise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2" name="Connecteur droit avec flèche 11"/>
          <p:cNvCxnSpPr>
            <a:stCxn id="6" idx="2"/>
          </p:cNvCxnSpPr>
          <p:nvPr/>
        </p:nvCxnSpPr>
        <p:spPr>
          <a:xfrm>
            <a:off x="1307830" y="2131115"/>
            <a:ext cx="743890" cy="777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2"/>
          </p:cNvCxnSpPr>
          <p:nvPr/>
        </p:nvCxnSpPr>
        <p:spPr>
          <a:xfrm flipH="1">
            <a:off x="3275856" y="2136304"/>
            <a:ext cx="624262" cy="7726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115616" y="5229200"/>
            <a:ext cx="71689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noise  (quadratic sum) =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2.2 ADC counts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the High Gain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or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5.5 fC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274003"/>
            <a:ext cx="852348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 Experimental set-up (Example of Step 6):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2000" dirty="0" smtClean="0">
                <a:latin typeface="Comic Sans MS" panose="030F0702030302020204" pitchFamily="66" charset="0"/>
              </a:rPr>
              <a:t>PMT </a:t>
            </a:r>
            <a:r>
              <a:rPr lang="en-US" sz="2000" dirty="0">
                <a:latin typeface="Comic Sans MS" panose="030F0702030302020204" pitchFamily="66" charset="0"/>
              </a:rPr>
              <a:t>Block-Drawer-Main Board-Daughter Board inside </a:t>
            </a:r>
            <a:r>
              <a:rPr lang="en-US" sz="2000" dirty="0" smtClean="0">
                <a:latin typeface="Comic Sans MS" panose="030F0702030302020204" pitchFamily="66" charset="0"/>
              </a:rPr>
              <a:t>a Big </a:t>
            </a:r>
            <a:r>
              <a:rPr lang="en-US" sz="2000" dirty="0">
                <a:latin typeface="Comic Sans MS" panose="030F0702030302020204" pitchFamily="66" charset="0"/>
              </a:rPr>
              <a:t>Test </a:t>
            </a:r>
            <a:r>
              <a:rPr lang="en-US" sz="2000" dirty="0" smtClean="0">
                <a:latin typeface="Comic Sans MS" panose="030F0702030302020204" pitchFamily="66" charset="0"/>
              </a:rPr>
              <a:t>Box</a:t>
            </a: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+ LV/HV powers + laptop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573325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Monitoring and data recording by LabVIEW on laptop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François Vazeille\Desktop\Noise\000_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703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ançois Vazeille\Desktop\Noise\000_0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7032"/>
            <a:ext cx="4179602" cy="3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3563888" y="3536549"/>
            <a:ext cx="629214" cy="382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lipse 10"/>
          <p:cNvSpPr/>
          <p:nvPr/>
        </p:nvSpPr>
        <p:spPr>
          <a:xfrm>
            <a:off x="2195736" y="3559120"/>
            <a:ext cx="288032" cy="308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95940" y="1676172"/>
            <a:ext cx="619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FPGA memory </a:t>
            </a:r>
            <a:r>
              <a:rPr lang="en-US" dirty="0" smtClean="0">
                <a:latin typeface="Comic Sans MS" panose="030F0702030302020204" pitchFamily="66" charset="0"/>
              </a:rPr>
              <a:t>of Main Board read out by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USB interface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Connecteur droit avec flèche 11"/>
          <p:cNvCxnSpPr>
            <a:endCxn id="11" idx="0"/>
          </p:cNvCxnSpPr>
          <p:nvPr/>
        </p:nvCxnSpPr>
        <p:spPr>
          <a:xfrm>
            <a:off x="1907704" y="2045504"/>
            <a:ext cx="432048" cy="15136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8" idx="7"/>
          </p:cNvCxnSpPr>
          <p:nvPr/>
        </p:nvCxnSpPr>
        <p:spPr>
          <a:xfrm flipH="1">
            <a:off x="4100956" y="2045504"/>
            <a:ext cx="2127228" cy="15470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076056" y="463924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USB link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60232" y="312707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51006" y="3577684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HV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6660232" y="1052736"/>
            <a:ext cx="1656184" cy="16422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4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 dirty="0"/>
          </a:p>
        </p:txBody>
      </p:sp>
      <p:pic>
        <p:nvPicPr>
          <p:cNvPr id="2050" name="Picture 2" descr="C:\Users\FRANOI~1\AppData\Local\Temp\All In One 21 Alon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4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668344" y="292494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Gain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39952" y="292494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 Gain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07704" y="1988840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Gain selection (0 or 1)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043608" y="2204864"/>
            <a:ext cx="86409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952450" y="34290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RMS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Connecteur droit avec flèche 11"/>
          <p:cNvCxnSpPr>
            <a:endCxn id="13" idx="0"/>
          </p:cNvCxnSpPr>
          <p:nvPr/>
        </p:nvCxnSpPr>
        <p:spPr>
          <a:xfrm flipH="1">
            <a:off x="683568" y="3685674"/>
            <a:ext cx="1268882" cy="45083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226368" y="4136504"/>
            <a:ext cx="9144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3491880" y="4077072"/>
            <a:ext cx="342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FFT (Fast Fourier Transform)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0753" y="5507940"/>
            <a:ext cx="8651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▪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Data:</a:t>
            </a:r>
            <a:r>
              <a:rPr lang="en-US" dirty="0" smtClean="0">
                <a:latin typeface="Comic Sans MS" panose="030F0702030302020204" pitchFamily="66" charset="0"/>
              </a:rPr>
              <a:t> 5460 </a:t>
            </a:r>
            <a:r>
              <a:rPr lang="en-US" dirty="0">
                <a:latin typeface="Comic Sans MS" panose="030F0702030302020204" pitchFamily="66" charset="0"/>
              </a:rPr>
              <a:t>samples at 40 </a:t>
            </a:r>
            <a:r>
              <a:rPr lang="en-US" dirty="0" smtClean="0">
                <a:latin typeface="Comic Sans MS" panose="030F0702030302020204" pitchFamily="66" charset="0"/>
              </a:rPr>
              <a:t>MHz.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▪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Frequency spectra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136.5 µs range  15 kHz to 20 MHz (Shannon theorem).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▪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RMS accuracy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 </a:t>
            </a:r>
            <a:r>
              <a:rPr lang="en-US" dirty="0">
                <a:latin typeface="Comic Sans MS" panose="030F0702030302020204" pitchFamily="66" charset="0"/>
              </a:rPr>
              <a:t>~ 0.15 to 0.20 ADC </a:t>
            </a:r>
            <a:r>
              <a:rPr lang="en-US" dirty="0" smtClean="0">
                <a:latin typeface="Comic Sans MS" panose="030F0702030302020204" pitchFamily="66" charset="0"/>
              </a:rPr>
              <a:t>count.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▪ 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Charge calibration</a:t>
            </a:r>
            <a:r>
              <a:rPr lang="en-US" dirty="0">
                <a:latin typeface="Comic Sans MS" panose="030F0702030302020204" pitchFamily="66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1 ADC count = (2.40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0.05) fC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.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34" y="456418"/>
            <a:ext cx="2008746" cy="13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282813" y="11663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FATALIC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2473" y="326718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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Step 1: All-in-One alone</a:t>
            </a:r>
            <a:endParaRPr lang="en-US" sz="24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54830"/>
              </p:ext>
            </p:extLst>
          </p:nvPr>
        </p:nvGraphicFramePr>
        <p:xfrm>
          <a:off x="35496" y="2289067"/>
          <a:ext cx="9000048" cy="9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08"/>
                <a:gridCol w="1500008"/>
                <a:gridCol w="1500008"/>
                <a:gridCol w="1500008"/>
                <a:gridCol w="1500008"/>
                <a:gridCol w="1500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All-in-One#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Mean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Noise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(ADC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counts)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2.7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3.0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3.0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2.7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2.85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0.17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51520" y="3645024"/>
            <a:ext cx="856895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Measured intrinsic noise not far from simulation of 2.2 ADC counts.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Equivalent noise in charge units: 6.84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0.43 fC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83792" y="4797152"/>
            <a:ext cx="6074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Comments: </a:t>
            </a:r>
          </a:p>
          <a:p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- The USB link can manage only 3 channels.</a:t>
            </a:r>
          </a:p>
          <a:p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- Cards #13, 15 and 23 were used up to Step 5,</a:t>
            </a:r>
          </a:p>
          <a:p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but in Step 6, #23 was killed … and replaced by #21.</a:t>
            </a:r>
          </a:p>
        </p:txBody>
      </p:sp>
    </p:spTree>
    <p:extLst>
      <p:ext uri="{BB962C8B-B14F-4D97-AF65-F5344CB8AC3E}">
        <p14:creationId xmlns:p14="http://schemas.microsoft.com/office/powerpoint/2010/main" val="16043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-65930" y="116632"/>
            <a:ext cx="9246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Grounding aspects: what will be the effect of the environment</a:t>
            </a:r>
          </a:p>
          <a:p>
            <a:pPr algn="ctr"/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a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nd how to cure the noises coming from it ?</a:t>
            </a:r>
            <a:endParaRPr lang="en-US" sz="24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06" y="3140968"/>
            <a:ext cx="2008746" cy="13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François Vazeille\Desktop\Noise\000_0065b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46" y="1268760"/>
            <a:ext cx="3727732" cy="15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rançois Vazeille\Desktop\Noise\GeorgeCloo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93" y="4293096"/>
            <a:ext cx="283148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18593" y="576448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else ?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66048" y="292494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Test Box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C:\Users\François Vazeille\Desktop\Noise\000_0073b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8" y="1881582"/>
            <a:ext cx="3867715" cy="1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-68511" y="1453426"/>
            <a:ext cx="534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PMT Block+Drawer+Main Board+Daughter Board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7" name="Picture 5" descr="C:\Users\François Vazeille\Desktop\Noise\000_0071bi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6" y="4358016"/>
            <a:ext cx="3139458" cy="188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78456" y="3912324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LV+HV+Laptop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382156" y="2924944"/>
            <a:ext cx="1685788" cy="576064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2382156" y="4098292"/>
            <a:ext cx="1685788" cy="370634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868144" y="2044586"/>
            <a:ext cx="1440160" cy="1456422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76056" y="4358016"/>
            <a:ext cx="1042537" cy="655160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308304" y="3913626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operator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70423" y="6133812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Many “things”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round FATALIC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1" grpId="0"/>
      <p:bldP spid="1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4903147" y="1553569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PMT Block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11964" y="1553568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Test Bench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03" y="188640"/>
            <a:ext cx="2225285" cy="13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32" y="260648"/>
            <a:ext cx="1443384" cy="12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52473" y="326718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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Steps 2 and 3:</a:t>
            </a:r>
          </a:p>
          <a:p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PMT Block alone</a:t>
            </a:r>
          </a:p>
          <a:p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and inside FATALIC test box</a:t>
            </a:r>
            <a:endParaRPr lang="en-US" sz="24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3883" y="2060848"/>
            <a:ext cx="868859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▪Dramatic: </a:t>
            </a: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Intrinsic noise increased about 4-5 times when connecting the PMT/Divider.</a:t>
            </a:r>
          </a:p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+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Noise peak at 2.6-2.7 MHz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 sensitivity to the environment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: position in the Test Box, cover or not…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1571" y="4279636"/>
            <a:ext cx="3240360" cy="11521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88852" y="4675680"/>
            <a:ext cx="9144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PMT block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0003" y="4675680"/>
            <a:ext cx="914400" cy="3600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MB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4" name="Connecteur droit avec flèche 13"/>
          <p:cNvCxnSpPr>
            <a:stCxn id="13" idx="3"/>
          </p:cNvCxnSpPr>
          <p:nvPr/>
        </p:nvCxnSpPr>
        <p:spPr>
          <a:xfrm>
            <a:off x="6274403" y="4855700"/>
            <a:ext cx="8137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160203" y="4675680"/>
            <a:ext cx="12282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LabVIEW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2091" y="3429000"/>
            <a:ext cx="91440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HV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7" name="Connecteur droit avec flèche 16"/>
          <p:cNvCxnSpPr>
            <a:stCxn id="16" idx="1"/>
          </p:cNvCxnSpPr>
          <p:nvPr/>
        </p:nvCxnSpPr>
        <p:spPr>
          <a:xfrm flipH="1">
            <a:off x="4603252" y="3717032"/>
            <a:ext cx="1548839" cy="958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224099" y="6093296"/>
            <a:ext cx="914400" cy="57606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L</a:t>
            </a:r>
            <a:r>
              <a:rPr lang="en-US" dirty="0" smtClean="0">
                <a:latin typeface="Comic Sans MS" panose="030F0702030302020204" pitchFamily="66" charset="0"/>
              </a:rPr>
              <a:t>V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9" name="Connecteur droit avec flèche 18"/>
          <p:cNvCxnSpPr>
            <a:stCxn id="18" idx="0"/>
          </p:cNvCxnSpPr>
          <p:nvPr/>
        </p:nvCxnSpPr>
        <p:spPr>
          <a:xfrm flipH="1" flipV="1">
            <a:off x="6274403" y="5035720"/>
            <a:ext cx="406896" cy="105757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03252" y="4788338"/>
            <a:ext cx="756751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1615587" y="466638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Test box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 dirty="0"/>
          </a:p>
        </p:txBody>
      </p:sp>
      <p:pic>
        <p:nvPicPr>
          <p:cNvPr id="4" name="Picture 2" descr="C:\Users\François Vazeille\Desktop\Noise\Pic à 2.7MH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" y="1484784"/>
            <a:ext cx="9144000" cy="14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rançois Vazeille\Desktop\Noise\Pic à 2.7MHz 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147096" cy="148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843808" y="285107"/>
            <a:ext cx="311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Peak at 2.6-2.7 MHz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547664" y="908720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7956376" y="3573016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044201" y="363573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Zoom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50696" y="5939988"/>
            <a:ext cx="429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Other peaks arose also at any moment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2340836" y="260648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Theoretical approach</a:t>
            </a:r>
            <a:endParaRPr lang="en-US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3" descr="C:\Users\François Vazeille\Desktop\Remote-HV\Figure 3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943" y="-986607"/>
            <a:ext cx="2923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512" y="836712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Divider scheme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4077072"/>
            <a:ext cx="4177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2 different grounds: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Analog ground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 FATALIC ground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  <a:sym typeface="Symbol"/>
              </a:rPr>
              <a:t>Power ground   HV ground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4677877" y="4466991"/>
            <a:ext cx="288032" cy="49003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109925" y="4529707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With a 10  </a:t>
            </a:r>
            <a:r>
              <a:rPr lang="en-US" b="1" dirty="0" smtClean="0">
                <a:latin typeface="Comic Sans MS" panose="030F0702030302020204" pitchFamily="66" charset="0"/>
                <a:sym typeface="Symbol"/>
              </a:rPr>
              <a:t>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resistor connection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1614" y="5301208"/>
            <a:ext cx="83968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▪ Official ATLAS divider scheme.</a:t>
            </a:r>
            <a:endParaRPr lang="en-US" dirty="0" smtClean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▪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suited to a current readout: case of FATALIC with current conveyors.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588224" y="1052736"/>
            <a:ext cx="144016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lipse 11"/>
          <p:cNvSpPr/>
          <p:nvPr/>
        </p:nvSpPr>
        <p:spPr>
          <a:xfrm>
            <a:off x="7308304" y="2035696"/>
            <a:ext cx="59330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5496" y="764704"/>
            <a:ext cx="92015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Comments:</a:t>
            </a:r>
          </a:p>
          <a:p>
            <a:endParaRPr lang="en-US" i="1" dirty="0" smtClean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- These 2 grounds resulted from long studies in the Test Beam, in order to mitigate</a:t>
            </a:r>
          </a:p>
          <a:p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the noise increase from channel 1 to channel 48 (close to patch panel).</a:t>
            </a:r>
          </a:p>
          <a:p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- We have just discovered that the present Chicago 3-in-1 cards connected these</a:t>
            </a:r>
          </a:p>
          <a:p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grounds, whereas the 11 000 produced passive Dividers had the 2 grounds.</a:t>
            </a:r>
          </a:p>
          <a:p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-  I do not remember when this change was performed.</a:t>
            </a:r>
            <a:endParaRPr lang="en-US" i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3714680"/>
            <a:ext cx="8964488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- We decided to connect these 2 grounds (to suppress the 10  resistor)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then to compare 3 kinds of active Dividers, with more or less additional 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grounds.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- We implemented the usual “Noise killers” 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(Filter with 1 k  resistor on the HV power and on the return).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The 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main electronic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components of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the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readout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21562" y="1052736"/>
            <a:ext cx="756084" cy="5375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PMT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2070" y="1849448"/>
            <a:ext cx="1080120" cy="4572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Divider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2708920"/>
            <a:ext cx="1056398" cy="122413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1522" y="2852936"/>
            <a:ext cx="60121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FATALIC</a:t>
            </a:r>
            <a:endParaRPr lang="en-US" sz="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06496" y="3522494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All-in-One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4048" y="4365104"/>
            <a:ext cx="1512168" cy="21602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68276" y="450912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Main board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0062" y="5445224"/>
            <a:ext cx="1224136" cy="9144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Daughter</a:t>
            </a: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Board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6056" y="836712"/>
            <a:ext cx="1326232" cy="3240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580112" y="1590288"/>
            <a:ext cx="0" cy="25916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580112" y="2306648"/>
            <a:ext cx="0" cy="41156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012160" y="3933056"/>
            <a:ext cx="0" cy="4172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814481" y="1590288"/>
            <a:ext cx="0" cy="28499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5814480" y="2267824"/>
            <a:ext cx="1" cy="45038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60032" y="692696"/>
            <a:ext cx="1758280" cy="5976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lèche droite 32"/>
          <p:cNvSpPr/>
          <p:nvPr/>
        </p:nvSpPr>
        <p:spPr>
          <a:xfrm>
            <a:off x="6400720" y="5781266"/>
            <a:ext cx="978408" cy="242316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7452320" y="5589240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Back End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electronics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Flèche vers le bas 34"/>
          <p:cNvSpPr/>
          <p:nvPr/>
        </p:nvSpPr>
        <p:spPr>
          <a:xfrm>
            <a:off x="5580112" y="476672"/>
            <a:ext cx="159061" cy="498416"/>
          </a:xfrm>
          <a:prstGeom prst="down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3059832" y="207240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PMT Block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Connecteur droit avec flèche 37"/>
          <p:cNvCxnSpPr>
            <a:stCxn id="36" idx="3"/>
          </p:cNvCxnSpPr>
          <p:nvPr/>
        </p:nvCxnSpPr>
        <p:spPr>
          <a:xfrm>
            <a:off x="4368203" y="2257074"/>
            <a:ext cx="70007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059832" y="269962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Drawer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1" name="Connecteur droit avec flèche 40"/>
          <p:cNvCxnSpPr>
            <a:stCxn id="40" idx="3"/>
          </p:cNvCxnSpPr>
          <p:nvPr/>
        </p:nvCxnSpPr>
        <p:spPr>
          <a:xfrm>
            <a:off x="4036381" y="2884294"/>
            <a:ext cx="8236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251889" y="11663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Signal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04065" y="4437112"/>
            <a:ext cx="1008112" cy="914400"/>
          </a:xfrm>
          <a:prstGeom prst="rect">
            <a:avLst/>
          </a:prstGeom>
          <a:solidFill>
            <a:srgbClr val="D6009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Low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Voltage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70489" y="1620848"/>
            <a:ext cx="1008112" cy="914400"/>
          </a:xfrm>
          <a:prstGeom prst="rect">
            <a:avLst/>
          </a:prstGeom>
          <a:solidFill>
            <a:srgbClr val="D6009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High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Voltage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7" name="Connecteur droit avec flèche 46"/>
          <p:cNvCxnSpPr>
            <a:stCxn id="45" idx="1"/>
          </p:cNvCxnSpPr>
          <p:nvPr/>
        </p:nvCxnSpPr>
        <p:spPr>
          <a:xfrm flipH="1">
            <a:off x="6282191" y="2078048"/>
            <a:ext cx="888298" cy="0"/>
          </a:xfrm>
          <a:prstGeom prst="straightConnector1">
            <a:avLst/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6490830" y="4878452"/>
            <a:ext cx="888298" cy="0"/>
          </a:xfrm>
          <a:prstGeom prst="straightConnector1">
            <a:avLst/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107504" y="3351485"/>
            <a:ext cx="458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In blue: Signal and/or digital information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red : Grounding aspects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5508104" y="3933056"/>
            <a:ext cx="0" cy="417200"/>
          </a:xfrm>
          <a:prstGeom prst="straightConnector1">
            <a:avLst/>
          </a:prstGeom>
          <a:ln w="285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09928" y="4510861"/>
            <a:ext cx="38715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We will play with all these objects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t</a:t>
            </a:r>
            <a:r>
              <a:rPr lang="en-US" dirty="0" smtClean="0">
                <a:latin typeface="Comic Sans MS" panose="030F0702030302020204" pitchFamily="66" charset="0"/>
              </a:rPr>
              <a:t>o minimize the noise level.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83568" y="5717075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mic Sans MS" panose="030F0702030302020204" pitchFamily="66" charset="0"/>
              </a:rPr>
              <a:t>Daughter Board: Stockholm.</a:t>
            </a:r>
          </a:p>
          <a:p>
            <a:r>
              <a:rPr lang="en-US" i="1" dirty="0" smtClean="0">
                <a:latin typeface="Comic Sans MS" panose="030F0702030302020204" pitchFamily="66" charset="0"/>
              </a:rPr>
              <a:t>Back End: Valencia.</a:t>
            </a:r>
            <a:endParaRPr lang="en-US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 dirty="0"/>
          </a:p>
        </p:txBody>
      </p:sp>
      <p:pic>
        <p:nvPicPr>
          <p:cNvPr id="4" name="Picture 2" descr="C:\Users\François Vazeille\Desktop\Noise\000_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" y="416110"/>
            <a:ext cx="3831292" cy="28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rançois Vazeille\Desktop\Noise\000_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709730" cy="27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rançois Vazeille\Desktop\Noise\000_0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0" y="4011915"/>
            <a:ext cx="3794780" cy="28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François Vazeille\Desktop\Noise\000_0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4829" y="3577769"/>
            <a:ext cx="2811418" cy="37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87624" y="22090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1. Standard Divider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77447" y="44624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2. Modified Divider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32040" y="2636912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single ground +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some additional ground connections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55776" y="3501008"/>
            <a:ext cx="42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3. Modified Divider + new grounds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99592" y="401159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Recto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7617" y="405837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Verso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 dirty="0"/>
          </a:p>
        </p:txBody>
      </p:sp>
      <p:pic>
        <p:nvPicPr>
          <p:cNvPr id="4" name="Picture 2" descr="C:\Users\François Vazeille\Desktop\Noise\Noise ki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81539"/>
            <a:ext cx="9180512" cy="15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rançois Vazeille\Desktop\Noise\Noise killer 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70" y="4077072"/>
            <a:ext cx="9172228" cy="15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1547664" y="98072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7956376" y="3573016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044201" y="363573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Zoom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59632" y="341614"/>
            <a:ext cx="708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Effect of Noise killer: kills Peak at 2.6-2.7 MHz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21114"/>
              </p:ext>
            </p:extLst>
          </p:nvPr>
        </p:nvGraphicFramePr>
        <p:xfrm>
          <a:off x="1187624" y="1109856"/>
          <a:ext cx="63367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864096"/>
                <a:gridCol w="921938"/>
                <a:gridCol w="1238302"/>
                <a:gridCol w="1152128"/>
                <a:gridCol w="1080120"/>
              </a:tblGrid>
              <a:tr h="30135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Divider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Standard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Modified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More grounds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PMT block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outside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Body floating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13.52 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 3.44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3.77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 0.40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3.75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 0.25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Body grounded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5.67 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 0.74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4,75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 1.04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4.88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 1.66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2880">
                <a:tc rowSpan="4"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PMT block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inside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test box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Body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floating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Close wall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16.35 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 1.96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4.47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 0.47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4.32  0.24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Far wall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17,17 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 5.02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4.67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 0.42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4.15  0.22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Body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grounded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Close wall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5.05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 0.62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6.50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 1.60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5.83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 1.01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48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Far wall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7.63 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 1.57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6.02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 1.63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5.60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 1.23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2542" y="332656"/>
            <a:ext cx="447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Tests with All-in-One # 13, 15 and 23.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Results in ADC counts.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03" y="4135620"/>
            <a:ext cx="3240360" cy="11521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04084" y="4531664"/>
            <a:ext cx="9144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PMT block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0819" y="452237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Test box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218484" y="4891704"/>
            <a:ext cx="0" cy="697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327163" y="5287748"/>
            <a:ext cx="0" cy="301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3218484" y="5589240"/>
            <a:ext cx="1086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967123" y="5589240"/>
            <a:ext cx="25136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327163" y="558924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327163" y="525382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Wall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67944" y="3897403"/>
            <a:ext cx="4987263" cy="2339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Obvious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effect of a single Divider ground.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Comic Sans MS" panose="030F0702030302020204" pitchFamily="66" charset="0"/>
              </a:rPr>
              <a:t>No clear difference </a:t>
            </a:r>
            <a:r>
              <a:rPr lang="en-US" dirty="0" smtClean="0">
                <a:latin typeface="Comic Sans MS" panose="030F0702030302020204" pitchFamily="66" charset="0"/>
              </a:rPr>
              <a:t>in between 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modified and more grounded Dividers.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Worst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 the Test box, 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with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sensitivity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to the PMT Block location.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Comic Sans MS" panose="030F0702030302020204" pitchFamily="66" charset="0"/>
              </a:rPr>
              <a:t>Best results in box </a:t>
            </a:r>
            <a:r>
              <a:rPr lang="en-US" dirty="0" smtClean="0">
                <a:latin typeface="Comic Sans MS" panose="030F0702030302020204" pitchFamily="66" charset="0"/>
              </a:rPr>
              <a:t>with Body floating,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with noise at a level of 10-11 fC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but very uncomplete set-up !</a:t>
            </a:r>
          </a:p>
        </p:txBody>
      </p:sp>
    </p:spTree>
    <p:extLst>
      <p:ext uri="{BB962C8B-B14F-4D97-AF65-F5344CB8AC3E}">
        <p14:creationId xmlns:p14="http://schemas.microsoft.com/office/powerpoint/2010/main" val="11477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23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252473" y="116632"/>
            <a:ext cx="4889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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Step 4: inside Drawer</a:t>
            </a:r>
          </a:p>
          <a:p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with Main Board proto</a:t>
            </a:r>
          </a:p>
          <a:p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and a single Stand-off</a:t>
            </a:r>
          </a:p>
          <a:p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(Only 1 Drawer thread in front)</a:t>
            </a:r>
          </a:p>
        </p:txBody>
      </p:sp>
      <p:pic>
        <p:nvPicPr>
          <p:cNvPr id="5" name="Picture 4" descr="C:\Users\François Vazeille\Desktop\LPC_tests-MB on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8045"/>
            <a:ext cx="2985238" cy="11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72309"/>
              </p:ext>
            </p:extLst>
          </p:nvPr>
        </p:nvGraphicFramePr>
        <p:xfrm>
          <a:off x="1475656" y="2381488"/>
          <a:ext cx="6336704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836204"/>
                <a:gridCol w="183620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Divider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Modified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+ More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Metallic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stand off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20 mm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 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12.63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1.66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14.522.21</a:t>
                      </a:r>
                      <a:endParaRPr lang="en-US" sz="1200" dirty="0"/>
                    </a:p>
                  </a:txBody>
                  <a:tcPr/>
                </a:tc>
              </a:tr>
              <a:tr h="288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 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13.25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1.84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14.452.66</a:t>
                      </a:r>
                      <a:endParaRPr lang="en-US" sz="1200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Plastic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stand off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10 mm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 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5.00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0.92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6.371.95</a:t>
                      </a:r>
                      <a:endParaRPr lang="en-US" sz="1200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 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1.04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6.402.00</a:t>
                      </a:r>
                      <a:endParaRPr lang="en-US" sz="1200" dirty="0"/>
                    </a:p>
                  </a:txBody>
                  <a:tcPr/>
                </a:tc>
              </a:tr>
              <a:tr h="2612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Plastic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stand-off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30 mm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 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3.880.58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4.570.95</a:t>
                      </a:r>
                      <a:endParaRPr lang="en-US" sz="1200" dirty="0"/>
                    </a:p>
                  </a:txBody>
                  <a:tcPr/>
                </a:tc>
              </a:tr>
              <a:tr h="261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 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3.930.52</a:t>
                      </a:r>
                      <a:endParaRPr lang="en-US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4.671.95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01898" y="4782051"/>
            <a:ext cx="805861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unique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stand-off: ground loops in the case of a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metallic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stand-off ?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ground loops with the modified Divider with more grounds ?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Better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results with plastic stand-off’,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and better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far away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Drawer body: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decrease of a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capacitive effect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effect of HV supply.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 Must be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redone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with the complete Main Board and more stand-off’s.</a:t>
            </a:r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2542" y="1702549"/>
            <a:ext cx="447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Tests with All-in-One # 13, 15 and 23.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Results in ADC counts.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252473" y="116632"/>
            <a:ext cx="5344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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Step 5: Whole set-up with Drawer</a:t>
            </a:r>
          </a:p>
          <a:p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inside a TileCal module at CERN</a:t>
            </a:r>
          </a:p>
        </p:txBody>
      </p:sp>
      <p:pic>
        <p:nvPicPr>
          <p:cNvPr id="5" name="Picture 2" descr="C:\Users\François Vazeille\Desktop\Noise\CERN_tes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32" y="137785"/>
            <a:ext cx="3140148" cy="23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41857" y="1052736"/>
            <a:ext cx="46666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During </a:t>
            </a:r>
            <a:r>
              <a:rPr lang="en-US" smtClean="0">
                <a:latin typeface="Comic Sans MS" panose="030F0702030302020204" pitchFamily="66" charset="0"/>
              </a:rPr>
              <a:t>the February expert </a:t>
            </a:r>
            <a:r>
              <a:rPr lang="en-US" dirty="0" smtClean="0">
                <a:latin typeface="Comic Sans MS" panose="030F0702030302020204" pitchFamily="66" charset="0"/>
              </a:rPr>
              <a:t>week.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More stand-off’s, but some are missing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because of the Drawer thread locations.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Test with only the All-in-One card #13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Remote HV with 20 m long cable.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74010"/>
              </p:ext>
            </p:extLst>
          </p:nvPr>
        </p:nvGraphicFramePr>
        <p:xfrm>
          <a:off x="107504" y="2636912"/>
          <a:ext cx="4801055" cy="237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07"/>
                <a:gridCol w="1512168"/>
                <a:gridCol w="792088"/>
                <a:gridCol w="864096"/>
                <a:gridCol w="864096"/>
              </a:tblGrid>
              <a:tr h="5040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Set-up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Inside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Module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Outside Module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88032">
                <a:tc rowSpan="2">
                  <a:txBody>
                    <a:bodyPr/>
                    <a:lstStyle/>
                    <a:p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Plastic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10 mm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Modified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Base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+ additional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6.5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Modified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Base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off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5.6/6.0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4.7/4.8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2973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Plastic</a:t>
                      </a:r>
                    </a:p>
                    <a:p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20 mm*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Modified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Base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4.6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9168"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Metallic</a:t>
                      </a:r>
                    </a:p>
                    <a:p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12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mm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Modified Base</a:t>
                      </a:r>
                    </a:p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off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4.8/4.6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7.8/6.8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4.8/5.0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932041" y="335699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Results in ADC counts.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/ separates repeated measurements.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* Drawer partially outside Module.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4679" y="5085184"/>
            <a:ext cx="7593745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Better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results with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metallic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stand-off’s: noise slightly below  12 fC.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Drawer body/PMT Block/ MB/DB grounds at the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 potential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HV effect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within uncertainties.  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Better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results with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modified Base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 not too much grounds.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Sensitivity to the environment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inside/outside TileCal  module.  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252473" y="116632"/>
            <a:ext cx="4291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 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Step </a:t>
            </a:r>
            <a:r>
              <a:rPr lang="en-US" sz="2400" dirty="0">
                <a:solidFill>
                  <a:srgbClr val="CC3300"/>
                </a:solidFill>
                <a:latin typeface="Comic Sans MS" panose="030F0702030302020204" pitchFamily="66" charset="0"/>
              </a:rPr>
              <a:t>6</a:t>
            </a:r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: Whole set-up with </a:t>
            </a:r>
            <a:endParaRPr lang="en-US" sz="2400" dirty="0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   large Test box at LPC</a:t>
            </a:r>
          </a:p>
        </p:txBody>
      </p:sp>
      <p:pic>
        <p:nvPicPr>
          <p:cNvPr id="5" name="Picture 2" descr="C:\Users\François Vazeille\Desktop\Noise\000_0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62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-3518" y="1052736"/>
            <a:ext cx="651973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▪ Goals: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- To reproduce the CERN set-up.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- To perform systematic studies with 3 All-in-One cards.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 To bring new improvements if possible.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2492896"/>
            <a:ext cx="9025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▪ Is </a:t>
            </a:r>
            <a:r>
              <a:rPr lang="en-US" sz="2400" dirty="0">
                <a:latin typeface="Comic Sans MS" panose="030F0702030302020204" pitchFamily="66" charset="0"/>
              </a:rPr>
              <a:t>it possible to reproduce at home what we had at </a:t>
            </a:r>
            <a:r>
              <a:rPr lang="en-US" sz="2400" dirty="0" smtClean="0">
                <a:latin typeface="Comic Sans MS" panose="030F0702030302020204" pitchFamily="66" charset="0"/>
              </a:rPr>
              <a:t>CERN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 using the All-in-One #13 ? </a:t>
            </a:r>
            <a:r>
              <a:rPr lang="en-US" dirty="0" smtClean="0">
                <a:latin typeface="Comic Sans MS" panose="030F0702030302020204" pitchFamily="66" charset="0"/>
              </a:rPr>
              <a:t>One example of the results: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66290"/>
              </p:ext>
            </p:extLst>
          </p:nvPr>
        </p:nvGraphicFramePr>
        <p:xfrm>
          <a:off x="107504" y="3452807"/>
          <a:ext cx="4535829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549"/>
                <a:gridCol w="1296144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Site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CERN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LPC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Daughter Board 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4.8/4.6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5.1-5.3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Daughter Board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4.8/4.6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644008" y="3380799"/>
            <a:ext cx="4733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Slightly better at CERN,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but not far </a:t>
            </a:r>
            <a:r>
              <a:rPr lang="en-US" dirty="0" smtClean="0">
                <a:latin typeface="Comic Sans MS" panose="030F0702030302020204" pitchFamily="66" charset="0"/>
              </a:rPr>
              <a:t>if we consider uncertainties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of </a:t>
            </a:r>
            <a:r>
              <a:rPr lang="en-US" dirty="0">
                <a:latin typeface="Comic Sans MS" panose="030F0702030302020204" pitchFamily="66" charset="0"/>
              </a:rPr>
              <a:t>0.15 to 0.20 ADC </a:t>
            </a:r>
            <a:r>
              <a:rPr lang="en-US" dirty="0" smtClean="0">
                <a:latin typeface="Comic Sans MS" panose="030F0702030302020204" pitchFamily="66" charset="0"/>
              </a:rPr>
              <a:t>count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nd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fatigue wear </a:t>
            </a:r>
            <a:r>
              <a:rPr lang="en-US" dirty="0" smtClean="0">
                <a:latin typeface="Comic Sans MS" panose="030F0702030302020204" pitchFamily="66" charset="0"/>
              </a:rPr>
              <a:t>of connectors.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496" y="4976008"/>
            <a:ext cx="91262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Mounting/dismounting a lot of times the connectors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damage</a:t>
            </a:r>
            <a:r>
              <a:rPr lang="en-US" dirty="0" smtClean="0">
                <a:latin typeface="Comic Sans MS" panose="030F0702030302020204" pitchFamily="66" charset="0"/>
              </a:rPr>
              <a:t> the performance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 Suddenly, the noise reached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35 ADC counts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! 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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Can we find safer connectors ? </a:t>
            </a: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- During the tests, a bad mounting of the PMT Block destroyed the All-in-One #23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 Replaced by a new card #21.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97456" y="6368568"/>
            <a:ext cx="2133600" cy="365125"/>
          </a:xfrm>
        </p:spPr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400800" y="5915918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241484"/>
            <a:ext cx="682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▪ New connectors on Divider/All-in-One cards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7936" y="836712"/>
            <a:ext cx="82461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Previous scheme: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3 pin connectors </a:t>
            </a:r>
            <a:r>
              <a:rPr lang="en-US" dirty="0" smtClean="0">
                <a:latin typeface="Comic Sans MS" panose="030F0702030302020204" pitchFamily="66" charset="0"/>
              </a:rPr>
              <a:t>(Central: anode signal, Sides: ground).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Changes: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 pin connectors </a:t>
            </a:r>
            <a:r>
              <a:rPr lang="en-US" dirty="0" smtClean="0">
                <a:latin typeface="Comic Sans MS" panose="030F0702030302020204" pitchFamily="66" charset="0"/>
              </a:rPr>
              <a:t>(Central: anode signal, Others: ground).</a:t>
            </a:r>
          </a:p>
          <a:p>
            <a:pPr marL="285750" indent="-285750">
              <a:buFontTx/>
              <a:buChar char="-"/>
            </a:pP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Comments:</a:t>
            </a:r>
          </a:p>
          <a:p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- The Divider type is this one with common ground + additional wires,</a:t>
            </a:r>
          </a:p>
          <a:p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   that gave the best results till now.</a:t>
            </a:r>
          </a:p>
          <a:p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-  The ground distribution is not perfect on the All-in-One board.</a:t>
            </a:r>
            <a:endParaRPr lang="en-US" i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:\Users\François Vazeille\Desktop\Noise\000_0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44" y="2976050"/>
            <a:ext cx="4444360" cy="33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François Vazeille\Desktop\Noise\000_0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4520988" cy="33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048241" y="5919663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NEW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40729" y="5919663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NEW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203493" y="116633"/>
            <a:ext cx="6248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Distribution and frequency spectra for the 3 gains</a:t>
            </a:r>
            <a:endParaRPr lang="en-U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François Vazeille\Desktop\Noise\Bruit All In One n°13 Gain H&amp;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44000" cy="29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François Vazeille\Desktop\Noise\Bruit All In One n°13 Gain L&amp;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61049"/>
            <a:ext cx="9202465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58034" y="796643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High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40858" y="3861049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Low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94738" y="764705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47138" y="3861049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Espace réservé de la date 3"/>
          <p:cNvSpPr txBox="1">
            <a:spLocks/>
          </p:cNvSpPr>
          <p:nvPr/>
        </p:nvSpPr>
        <p:spPr>
          <a:xfrm>
            <a:off x="457200" y="62843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0B39D2-5909-489C-84C0-C7289E7CFDB4}" type="datetime1">
              <a:rPr lang="fr-FR" smtClean="0"/>
              <a:pPr/>
              <a:t>03/04/2016</a:t>
            </a:fld>
            <a:endParaRPr lang="fr-BE" dirty="0"/>
          </a:p>
        </p:txBody>
      </p:sp>
      <p:sp>
        <p:nvSpPr>
          <p:cNvPr id="12" name="Espace réservé du numéro de diapositive 4"/>
          <p:cNvSpPr txBox="1">
            <a:spLocks/>
          </p:cNvSpPr>
          <p:nvPr/>
        </p:nvSpPr>
        <p:spPr>
          <a:xfrm>
            <a:off x="6553200" y="62843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4668DC-857F-487D-BFFA-8C0CA5037977}" type="slidenum">
              <a:rPr lang="fr-BE" smtClean="0"/>
              <a:pPr/>
              <a:t>27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91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28</a:t>
            </a:fld>
            <a:endParaRPr lang="fr-BE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82172"/>
              </p:ext>
            </p:extLst>
          </p:nvPr>
        </p:nvGraphicFramePr>
        <p:xfrm>
          <a:off x="1547664" y="836712"/>
          <a:ext cx="2448274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4"/>
                <a:gridCol w="648072"/>
                <a:gridCol w="11521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In/out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Box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Average</a:t>
                      </a: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High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Gain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3.60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0.26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Out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3.62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0.32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Med.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Gain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1.32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0.06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Out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1.32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0.08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Low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Gain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1.16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0.08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Out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1.17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0.07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36303" y="3424932"/>
            <a:ext cx="890019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The noise is very low 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3.6 counts </a:t>
            </a:r>
            <a:r>
              <a:rPr lang="en-US" dirty="0" smtClean="0">
                <a:latin typeface="Comic Sans MS" panose="030F0702030302020204" pitchFamily="66" charset="0"/>
              </a:rPr>
              <a:t>for the High Gain without HV.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By taking into account the uncertainty + this one on scale factor of 2.40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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0.05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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Noise of 8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.64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0.65 fC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  <a:sym typeface="Symbol"/>
              </a:rPr>
              <a:t>There is no difference inside and outside test box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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very low sensitivity to the environment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  <a:sym typeface="Symbol"/>
              </a:rPr>
              <a:t>The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noise levels of other gains are small also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86399" y="155853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All-in-One #13, 15 and 21.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Results in ADC counts.</a:t>
            </a:r>
          </a:p>
        </p:txBody>
      </p:sp>
    </p:spTree>
    <p:extLst>
      <p:ext uri="{BB962C8B-B14F-4D97-AF65-F5344CB8AC3E}">
        <p14:creationId xmlns:p14="http://schemas.microsoft.com/office/powerpoint/2010/main" val="5289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29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-36512" y="260648"/>
            <a:ext cx="94019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▪ New “discovery”: </a:t>
            </a:r>
            <a:r>
              <a:rPr lang="en-US" sz="2000" dirty="0" smtClean="0">
                <a:latin typeface="Comic Sans MS" panose="030F0702030302020204" pitchFamily="66" charset="0"/>
              </a:rPr>
              <a:t>the last dynode (D8) is connected to 4 pins of socket,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but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till now in ATLAS</a:t>
            </a:r>
            <a:r>
              <a:rPr 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only 1 (D8A) is used </a:t>
            </a:r>
            <a:r>
              <a:rPr lang="en-US" sz="2000" dirty="0" smtClean="0">
                <a:latin typeface="Comic Sans MS" panose="030F0702030302020204" pitchFamily="66" charset="0"/>
              </a:rPr>
              <a:t>(Decoupled/ground.)</a:t>
            </a:r>
          </a:p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 </a:t>
            </a:r>
            <a:r>
              <a:rPr lang="en-US" sz="2000" dirty="0" smtClean="0">
                <a:latin typeface="Comic Sans MS" panose="030F0702030302020204" pitchFamily="66" charset="0"/>
              </a:rPr>
              <a:t>(D8 is roughly a dynamic ground/anode).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484784"/>
            <a:ext cx="848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Symbol"/>
              <a:buChar char="Þ"/>
            </a:pPr>
            <a:r>
              <a:rPr lang="en-US" dirty="0" smtClean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Modification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 use of the 4 pins with 22 nF capacitors to the ground.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C:\Users\François Vazeille\Desktop\Noise\active_base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" y="2348880"/>
            <a:ext cx="638999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rançois Vazeille\Desktop\Noise\Divider_201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60" y="2492896"/>
            <a:ext cx="1848612" cy="18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2699792" y="234888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915816" y="234888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699792" y="3861048"/>
            <a:ext cx="0" cy="28803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2987824" y="3861048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051720" y="385175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D8A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15816" y="234888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D8C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40637" y="23693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D8D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007198" y="385175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D8B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04248" y="4549967"/>
            <a:ext cx="22220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New active Divider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with: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single ground,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m</a:t>
            </a:r>
            <a:r>
              <a:rPr lang="en-US" dirty="0" smtClean="0">
                <a:latin typeface="Comic Sans MS" panose="030F0702030302020204" pitchFamily="66" charset="0"/>
              </a:rPr>
              <a:t>ore grounds,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4 D8 pins.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498585"/>
            <a:ext cx="6397415" cy="26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8242" y="3856980"/>
            <a:ext cx="74270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FATALIC has 3 gains (High: ~64, Medium: ~8, Low: ~1).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</a:rPr>
              <a:t>A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12-bit ADC per Gain.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Rough ranges:</a:t>
            </a:r>
          </a:p>
          <a:p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     High     : “0” to 17.5 pC</a:t>
            </a:r>
          </a:p>
          <a:p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     Medium: 17.5 to 140 pC</a:t>
            </a:r>
          </a:p>
          <a:p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      Low     : 140 to 1200 pC (and even above without saturation),</a:t>
            </a:r>
          </a:p>
          <a:p>
            <a:r>
              <a:rPr lang="en-US" i="1" dirty="0">
                <a:solidFill>
                  <a:srgbClr val="CC0066"/>
                </a:solidFill>
                <a:latin typeface="Comic Sans MS" panose="030F0702030302020204" pitchFamily="66" charset="0"/>
              </a:rPr>
              <a:t>w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ith overlaps  of the Medium gain with the others. </a:t>
            </a:r>
            <a:endParaRPr lang="en-US" i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40163" y="4653136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“0” means electronic noise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735907" y="4869160"/>
            <a:ext cx="23042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30</a:t>
            </a:fld>
            <a:endParaRPr lang="fr-BE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62855"/>
              </p:ext>
            </p:extLst>
          </p:nvPr>
        </p:nvGraphicFramePr>
        <p:xfrm>
          <a:off x="395536" y="923608"/>
          <a:ext cx="22559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744"/>
                <a:gridCol w="57606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Gain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Mean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RMS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High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3.35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/>
                        </a:rPr>
                        <a:t>0.30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3.47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0.51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Medium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1.36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0.12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1.37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0.11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Low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1.17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0.03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1.17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  <a:sym typeface="Symbol"/>
                        </a:rPr>
                        <a:t>0.03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85739"/>
              </p:ext>
            </p:extLst>
          </p:nvPr>
        </p:nvGraphicFramePr>
        <p:xfrm>
          <a:off x="3275856" y="908720"/>
          <a:ext cx="274813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928"/>
                <a:gridCol w="792088"/>
                <a:gridCol w="576064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In/out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Test Box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Gain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off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HV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In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High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3.00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2.90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Medium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1.25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1.26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Low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Out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High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Medium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1.28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1.26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59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Low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1.15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95536" y="332656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Results in ADC counts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3011840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Means over 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cards# 13, 15,21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39952" y="302334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Card# 21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3861048"/>
            <a:ext cx="8928992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gain noise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fC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 HV off (On):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8.04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0.74 fC 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8.33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1.24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fC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).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External noise: 1.76 ADC counts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&lt; intrinsic noise of 2.85 ADC counts.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- Noise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independent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from the environment.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- Rough estimates  (from the  noise levels of the 3 gains)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of the analog (Shaping) and digital (ADC) noise parts for HV off: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                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Analog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:  3.3 ADC counts (Simulation: 2 ADC counts).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                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Digital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:  1.1 ADC count  (Simulation: 0.8 ADC count).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      Perhaps some margin of improvement of the analog noise.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57650"/>
              </p:ext>
            </p:extLst>
          </p:nvPr>
        </p:nvGraphicFramePr>
        <p:xfrm>
          <a:off x="6444208" y="1556792"/>
          <a:ext cx="223224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576064"/>
              </a:tblGrid>
              <a:tr h="123613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PMT Block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outside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Drawer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High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3.00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Medium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1.27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Low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1.14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948264" y="2361654"/>
            <a:ext cx="1308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PMT Block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lone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Card# 21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88640"/>
            <a:ext cx="4761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Conclusion and next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actions</a:t>
            </a:r>
            <a:endParaRPr lang="fr-FR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64AC-A83B-401B-AA39-4BE25BCDD85A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95760" y="6237312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>
                <a:latin typeface="Comic Sans MS" panose="030F0702030302020204" pitchFamily="66" charset="0"/>
              </a:rPr>
              <a:t>31</a:t>
            </a:fld>
            <a:endParaRPr lang="fr-BE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580" y="908720"/>
            <a:ext cx="9191940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·"/>
            </a:pPr>
            <a:r>
              <a:rPr lang="en-US" sz="20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The 3 main noise objectives of the FATALIC read out are reached: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1. 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A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High Gain electronic noise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of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8.04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0.74 fC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&lt; 12 fC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It fits even the noise level of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8 fC: crucial for the Luminosity calibrations.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2. An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external RMS noise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1.76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ADC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count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&lt; 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intrinsic noise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2.85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ADC counts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3. The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noise levels of the 3 Gains </a:t>
            </a:r>
            <a:r>
              <a:rPr lang="en-US" dirty="0" smtClean="0">
                <a:latin typeface="Comic Sans MS" panose="030F0702030302020204" pitchFamily="66" charset="0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independent of the environment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Symbol"/>
              <a:buChar char="·"/>
            </a:pPr>
            <a:r>
              <a:rPr lang="en-US" sz="20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The HV induced noise is negligible, within the uncertainties.</a:t>
            </a:r>
          </a:p>
          <a:p>
            <a:pPr marL="285750" indent="-285750">
              <a:buFont typeface="Symbol"/>
              <a:buChar char="·"/>
            </a:pPr>
            <a:endParaRPr lang="en-US" dirty="0">
              <a:latin typeface="Comic Sans MS" panose="030F0702030302020204" pitchFamily="66" charset="0"/>
              <a:sym typeface="Symbol"/>
            </a:endParaRPr>
          </a:p>
          <a:p>
            <a:pPr marL="285750" indent="-285750">
              <a:buFont typeface="Symbol"/>
              <a:buChar char="·"/>
            </a:pPr>
            <a:r>
              <a:rPr lang="en-US" sz="2000" dirty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G</a:t>
            </a:r>
            <a:r>
              <a:rPr lang="en-US" sz="20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round improvements are identified on the Dividers/All-in-One boards.</a:t>
            </a:r>
          </a:p>
          <a:p>
            <a:pPr marL="285750" indent="-285750">
              <a:buFont typeface="Symbol"/>
              <a:buChar char="·"/>
            </a:pPr>
            <a:endParaRPr lang="en-US" dirty="0">
              <a:latin typeface="Comic Sans MS" panose="030F0702030302020204" pitchFamily="66" charset="0"/>
              <a:sym typeface="Symbol"/>
            </a:endParaRPr>
          </a:p>
          <a:p>
            <a:pPr marL="285750" indent="-285750">
              <a:buFont typeface="Symbol"/>
              <a:buChar char="·"/>
            </a:pPr>
            <a:r>
              <a:rPr lang="en-US" sz="20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Is it possible to improve again the electronic noise ?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Difficult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because the noise is already very low,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but not impossible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because of 3 reasons: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- The RMS values are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calculated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over the whole frequency spectra,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while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only the high frequency noise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should be considered. (5.7 to 20 MHz).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-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Cleaner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modifications will be made on the new Dividers and All-in-One cards.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- A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reduction of the analog noise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could come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from the following change on All-in-One: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to reduce the distance in between FATALIC and connector.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077" y="5569643"/>
            <a:ext cx="1772419" cy="11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7646230" y="5589240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32</a:t>
            </a:fld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79512" y="26064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 And the 2 other options ?</a:t>
            </a:r>
            <a:endParaRPr lang="en-US" sz="2000" dirty="0">
              <a:solidFill>
                <a:srgbClr val="CC3300"/>
              </a:solidFill>
              <a:latin typeface="Comic Sans MS" panose="030F0702030302020204" pitchFamily="66" charset="0"/>
              <a:sym typeface="Symbo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908720"/>
            <a:ext cx="7515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▪ Chicago 3-in-1</a:t>
            </a:r>
            <a:r>
              <a:rPr lang="en-US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: 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15 to 20 fC</a:t>
            </a:r>
            <a:r>
              <a:rPr lang="en-US" dirty="0" smtClean="0">
                <a:latin typeface="Comic Sans MS" panose="030F0702030302020204" pitchFamily="66" charset="0"/>
              </a:rPr>
              <a:t>, in realistic conditions (Test Beam).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2520" y="1484784"/>
            <a:ext cx="3711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▪ Argonne QIE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very clear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1203" y="1988840"/>
            <a:ext cx="873508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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Intrinsic noise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- No input current, no capacitance:  </a:t>
            </a:r>
            <a:r>
              <a:rPr lang="en-US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 2.0</a:t>
            </a:r>
            <a:r>
              <a:rPr 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fC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- DC current injector noise: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 3.3 fC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sz="2000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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In realistic conditions</a:t>
            </a:r>
            <a:r>
              <a:rPr lang="en-US" dirty="0" smtClean="0">
                <a:latin typeface="Comic Sans MS" panose="030F0702030302020204" pitchFamily="66" charset="0"/>
              </a:rPr>
              <a:t>, with PMT/Divider and other electronics: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number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 </a:t>
            </a:r>
            <a:r>
              <a:rPr lang="en-US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Moreover, they must add the quantization error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coming from the “linearization” of the readout 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(logarithmic 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response).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QIE quantization error = Q</a:t>
            </a:r>
            <a:r>
              <a:rPr lang="en-US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Bin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/Sqrt(12)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19" y="3607479"/>
            <a:ext cx="2509585" cy="284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33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5496" y="260648"/>
            <a:ext cx="907011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  <a:latin typeface="Comic Sans MS" panose="030F0702030302020204" pitchFamily="66" charset="0"/>
                <a:sym typeface="Symbol"/>
              </a:rPr>
              <a:t> Next actions</a:t>
            </a:r>
          </a:p>
          <a:p>
            <a:endParaRPr lang="en-US" sz="1200" dirty="0"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   ▪ To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produce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modified active Dividers and All-in-One cards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for new noise tests and the next test beam in June.</a:t>
            </a:r>
          </a:p>
          <a:p>
            <a:endParaRPr lang="en-US" sz="1200" dirty="0"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   ▪ To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perform the second phase of the noise study at LPC/CERN </a:t>
            </a:r>
          </a:p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   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on a complete Drawer through the MB-DB communication </a:t>
            </a:r>
            <a:r>
              <a:rPr lang="en-US" sz="1200" dirty="0" smtClean="0">
                <a:latin typeface="Comic Sans MS" panose="030F0702030302020204" pitchFamily="66" charset="0"/>
                <a:sym typeface="Symbol"/>
              </a:rPr>
              <a:t>(and switching LV power supply)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 Better statistics (12 channels).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 Same measurements + High frequency noise measurements.</a:t>
            </a:r>
          </a:p>
        </p:txBody>
      </p:sp>
      <p:sp>
        <p:nvSpPr>
          <p:cNvPr id="5" name="Ellipse 4"/>
          <p:cNvSpPr/>
          <p:nvPr/>
        </p:nvSpPr>
        <p:spPr>
          <a:xfrm>
            <a:off x="2780184" y="4971801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7524328" y="4971801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7092280" y="4971801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6660232" y="4951747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6228184" y="4971801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5796136" y="4971801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lipse 10"/>
          <p:cNvSpPr/>
          <p:nvPr/>
        </p:nvSpPr>
        <p:spPr>
          <a:xfrm>
            <a:off x="5364088" y="4971801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lipse 11"/>
          <p:cNvSpPr/>
          <p:nvPr/>
        </p:nvSpPr>
        <p:spPr>
          <a:xfrm>
            <a:off x="4932040" y="4971801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4499992" y="4971801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4067944" y="4971801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3635896" y="4971801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3203848" y="4971801"/>
            <a:ext cx="360040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27784" y="4755777"/>
            <a:ext cx="547260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2780184" y="4386445"/>
            <a:ext cx="5104184" cy="929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915816" y="4395737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843808" y="3923039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Standard Main Board </a:t>
            </a:r>
            <a:endParaRPr lang="en-US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5472100" y="3991878"/>
            <a:ext cx="2412268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777955" y="3631838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Daughter Board </a:t>
            </a:r>
            <a:endParaRPr lang="en-US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4860032" y="4395737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740352" y="4395737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3528" y="3337682"/>
            <a:ext cx="914400" cy="683206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10 V</a:t>
            </a:r>
          </a:p>
          <a:p>
            <a:pPr algn="ctr"/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LV</a:t>
            </a:r>
            <a:endParaRPr lang="en-US" sz="1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5724128" y="4395737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23528" y="5762148"/>
            <a:ext cx="914400" cy="827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690 V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HV</a:t>
            </a:r>
          </a:p>
        </p:txBody>
      </p:sp>
      <p:cxnSp>
        <p:nvCxnSpPr>
          <p:cNvPr id="28" name="Connecteur droit 27"/>
          <p:cNvCxnSpPr>
            <a:stCxn id="27" idx="3"/>
          </p:cNvCxnSpPr>
          <p:nvPr/>
        </p:nvCxnSpPr>
        <p:spPr>
          <a:xfrm>
            <a:off x="1237928" y="6175759"/>
            <a:ext cx="1605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2843808" y="5641938"/>
            <a:ext cx="4820" cy="5467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403648" y="6175759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1.5 m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 or 100 m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Connecteur droit 30"/>
          <p:cNvCxnSpPr>
            <a:stCxn id="25" idx="2"/>
          </p:cNvCxnSpPr>
          <p:nvPr/>
        </p:nvCxnSpPr>
        <p:spPr>
          <a:xfrm>
            <a:off x="780728" y="4020888"/>
            <a:ext cx="0" cy="363816"/>
          </a:xfrm>
          <a:prstGeom prst="line">
            <a:avLst/>
          </a:prstGeom>
          <a:ln w="285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780728" y="4384704"/>
            <a:ext cx="1999456" cy="9292"/>
          </a:xfrm>
          <a:prstGeom prst="straightConnector1">
            <a:avLst/>
          </a:prstGeom>
          <a:ln w="28575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30016" y="3673916"/>
            <a:ext cx="6790456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2780184" y="5632646"/>
            <a:ext cx="5104184" cy="929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3779912" y="5258092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3419872" y="5258092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4211960" y="5258092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4644008" y="5258092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5127692" y="5208393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5544108" y="5234286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5976156" y="5239779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6408204" y="5258092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2987824" y="5258092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7704740" y="5234286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7272300" y="5258092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6840252" y="5234286"/>
            <a:ext cx="0" cy="3838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5292080" y="2708920"/>
            <a:ext cx="376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With noise data from DB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8" name="Flèche vers le haut 47"/>
          <p:cNvSpPr/>
          <p:nvPr/>
        </p:nvSpPr>
        <p:spPr>
          <a:xfrm>
            <a:off x="5156801" y="3164104"/>
            <a:ext cx="350949" cy="48920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ZoneTexte 49"/>
          <p:cNvSpPr txBox="1"/>
          <p:nvPr/>
        </p:nvSpPr>
        <p:spPr>
          <a:xfrm>
            <a:off x="3707904" y="6008102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HV Bus board with Noise killers</a:t>
            </a:r>
            <a:endParaRPr lang="en-US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5976156" y="3991878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524328" y="3991878"/>
            <a:ext cx="0" cy="3600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424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Performance specifications on electronic 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noise</a:t>
            </a:r>
          </a:p>
          <a:p>
            <a:pPr algn="ctr" hangingPunct="0"/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  <a:sym typeface="Symbol"/>
            </a:endParaRPr>
          </a:p>
          <a:p>
            <a:pPr algn="ctr" hangingPunct="0"/>
            <a:r>
              <a:rPr lang="en-US" i="1" dirty="0" smtClean="0">
                <a:latin typeface="Comic Sans MS" panose="030F0702030302020204" pitchFamily="66" charset="0"/>
                <a:sym typeface="Symbol"/>
              </a:rPr>
              <a:t>[</a:t>
            </a:r>
            <a:r>
              <a:rPr lang="en-US" i="1" dirty="0">
                <a:latin typeface="Comic Sans MS" panose="030F0702030302020204" pitchFamily="66" charset="0"/>
                <a:sym typeface="Symbol"/>
              </a:rPr>
              <a:t>From </a:t>
            </a:r>
            <a:r>
              <a:rPr lang="en-US" i="1" dirty="0">
                <a:latin typeface="Comic Sans MS" panose="030F0702030302020204" pitchFamily="66" charset="0"/>
              </a:rPr>
              <a:t>Performance Specifications for the ATLAS TileCAL Front End </a:t>
            </a:r>
            <a:r>
              <a:rPr lang="en-US" i="1" dirty="0" smtClean="0">
                <a:latin typeface="Comic Sans MS" panose="030F0702030302020204" pitchFamily="66" charset="0"/>
              </a:rPr>
              <a:t>Electronics sLHC </a:t>
            </a:r>
            <a:r>
              <a:rPr lang="en-US" i="1" dirty="0">
                <a:latin typeface="Comic Sans MS" panose="030F0702030302020204" pitchFamily="66" charset="0"/>
              </a:rPr>
              <a:t>Upgrade Environment, The </a:t>
            </a:r>
            <a:r>
              <a:rPr lang="en-US" i="1" dirty="0" smtClean="0">
                <a:latin typeface="Comic Sans MS" panose="030F0702030302020204" pitchFamily="66" charset="0"/>
              </a:rPr>
              <a:t>TileCal </a:t>
            </a:r>
            <a:r>
              <a:rPr lang="en-US" i="1" dirty="0">
                <a:latin typeface="Comic Sans MS" panose="030F0702030302020204" pitchFamily="66" charset="0"/>
              </a:rPr>
              <a:t>group (March 24, 2009)]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6288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b="1" dirty="0" smtClean="0">
                <a:solidFill>
                  <a:srgbClr val="CC0066"/>
                </a:solidFill>
              </a:rPr>
              <a:t>“4</a:t>
            </a:r>
            <a:r>
              <a:rPr lang="en-US" b="1" i="1" dirty="0">
                <a:solidFill>
                  <a:srgbClr val="CC0066"/>
                </a:solidFill>
              </a:rPr>
              <a:t>.  Electronic Noise</a:t>
            </a:r>
            <a:endParaRPr lang="fr-FR" i="1" dirty="0">
              <a:solidFill>
                <a:srgbClr val="CC0066"/>
              </a:solidFill>
            </a:endParaRPr>
          </a:p>
          <a:p>
            <a:pPr hangingPunct="0"/>
            <a:r>
              <a:rPr lang="en-US" i="1" dirty="0">
                <a:solidFill>
                  <a:srgbClr val="CC0066"/>
                </a:solidFill>
              </a:rPr>
              <a:t> </a:t>
            </a:r>
            <a:endParaRPr lang="fr-FR" i="1" dirty="0">
              <a:solidFill>
                <a:srgbClr val="CC0066"/>
              </a:solidFill>
            </a:endParaRPr>
          </a:p>
          <a:p>
            <a:r>
              <a:rPr lang="en-US" i="1" dirty="0">
                <a:solidFill>
                  <a:srgbClr val="CC0066"/>
                </a:solidFill>
              </a:rPr>
              <a:t>The intrinsic noise of the electronics, as measured through the digitization path, expressed in terms of equivalent input charge, shall not be greater than 12 fC RMS at </a:t>
            </a:r>
            <a:r>
              <a:rPr lang="en-US" i="1" dirty="0" smtClean="0">
                <a:solidFill>
                  <a:srgbClr val="CC0066"/>
                </a:solidFill>
              </a:rPr>
              <a:t>pedestal.”</a:t>
            </a:r>
            <a:endParaRPr lang="en-US" i="1" dirty="0">
              <a:solidFill>
                <a:srgbClr val="CC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4625260"/>
            <a:ext cx="8905002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This constraint of </a:t>
            </a:r>
            <a:r>
              <a:rPr 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12 fC RMS 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was a main issue</a:t>
            </a:r>
          </a:p>
          <a:p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in the design of FATALIC and </a:t>
            </a:r>
          </a:p>
          <a:p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in its implementation in the whole readout inside a Mini-Drawer.</a:t>
            </a:r>
            <a:endParaRPr lang="en-US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3574757"/>
            <a:ext cx="90036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It is justified by the rule of an electronic noise being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half the minimum charge of interest of 24 fC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corresponding to 1 photo-electron.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6D0B-A1C2-4C02-937F-DC7B12D6ED11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168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564352" y="1484784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b="1" i="1" dirty="0"/>
              <a:t> </a:t>
            </a:r>
            <a:r>
              <a:rPr lang="en-US" b="1" i="1" dirty="0" smtClean="0"/>
              <a:t>“1</a:t>
            </a:r>
            <a:r>
              <a:rPr lang="en-US" b="1" i="1" dirty="0"/>
              <a:t>.  Smallest Signal to Measure</a:t>
            </a:r>
            <a:endParaRPr lang="fr-FR" i="1" dirty="0"/>
          </a:p>
          <a:p>
            <a:pPr hangingPunct="0"/>
            <a:r>
              <a:rPr lang="en-US" i="1" dirty="0"/>
              <a:t> </a:t>
            </a:r>
            <a:endParaRPr lang="fr-FR" i="1" dirty="0"/>
          </a:p>
          <a:p>
            <a:pPr hangingPunct="0"/>
            <a:r>
              <a:rPr lang="en-US" i="1" dirty="0"/>
              <a:t>The smallest signal of interest from the detector, expressed in terms of equivalent input charge delivered to the front end electronics, is 24 fC. </a:t>
            </a:r>
            <a:endParaRPr lang="fr-FR" i="1" dirty="0"/>
          </a:p>
          <a:p>
            <a:pPr hangingPunct="0"/>
            <a:r>
              <a:rPr lang="en-US" i="1" dirty="0"/>
              <a:t> </a:t>
            </a:r>
            <a:endParaRPr lang="fr-FR" i="1" dirty="0"/>
          </a:p>
          <a:p>
            <a:pPr hangingPunct="0"/>
            <a:r>
              <a:rPr lang="en-US" b="1" i="1" dirty="0"/>
              <a:t>Discussion: 	</a:t>
            </a:r>
            <a:r>
              <a:rPr lang="en-US" i="1" dirty="0"/>
              <a:t>The minimum hadronic signal of interest from the detector is a muon with energy 20 MeV, which produces 1 photo-electron delivered to the photo-multiplier tube.  The photo-multiplier tubes operate at a nominal gain of ~1.5E5.  The minimum charge signal of interest is thus 24 fC.</a:t>
            </a:r>
            <a:endParaRPr lang="fr-FR" i="1" dirty="0"/>
          </a:p>
          <a:p>
            <a:pPr hangingPunct="0"/>
            <a:r>
              <a:rPr lang="en-US" i="1" dirty="0"/>
              <a:t> </a:t>
            </a:r>
            <a:endParaRPr lang="fr-FR" i="1" dirty="0"/>
          </a:p>
          <a:p>
            <a:pPr hangingPunct="0"/>
            <a:r>
              <a:rPr lang="en-US" i="1" dirty="0"/>
              <a:t>Q</a:t>
            </a:r>
            <a:r>
              <a:rPr lang="en-US" i="1" baseline="-25000" dirty="0"/>
              <a:t>min</a:t>
            </a:r>
            <a:r>
              <a:rPr lang="en-US" i="1" dirty="0"/>
              <a:t> = 1 photo-electron  *  </a:t>
            </a:r>
            <a:r>
              <a:rPr lang="en-US" i="1" dirty="0">
                <a:solidFill>
                  <a:srgbClr val="FF0000"/>
                </a:solidFill>
              </a:rPr>
              <a:t>1.5E5 pmt gain  </a:t>
            </a:r>
            <a:r>
              <a:rPr lang="en-US" i="1" dirty="0"/>
              <a:t>*  1.6E-19 Coulombs/electron  =  </a:t>
            </a:r>
            <a:r>
              <a:rPr lang="en-US" i="1" dirty="0">
                <a:solidFill>
                  <a:srgbClr val="FF0000"/>
                </a:solidFill>
              </a:rPr>
              <a:t>24 </a:t>
            </a:r>
            <a:r>
              <a:rPr lang="en-US" i="1" dirty="0" smtClean="0">
                <a:solidFill>
                  <a:srgbClr val="FF0000"/>
                </a:solidFill>
              </a:rPr>
              <a:t>fC”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260648"/>
            <a:ext cx="7241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</a:t>
            </a:r>
            <a:r>
              <a:rPr lang="en-US" sz="2000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 is impossible to find this paper on the web</a:t>
            </a:r>
            <a:r>
              <a:rPr lang="en-US" sz="2000" i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!</a:t>
            </a:r>
          </a:p>
          <a:p>
            <a:r>
              <a:rPr lang="en-US" sz="2000" i="1" dirty="0" smtClean="0">
                <a:latin typeface="Comic Sans MS" panose="030F0702030302020204" pitchFamily="66" charset="0"/>
              </a:rPr>
              <a:t>- This paper is in the indico agenda</a:t>
            </a:r>
            <a:r>
              <a:rPr lang="en-US" sz="2000" i="1" dirty="0">
                <a:latin typeface="Comic Sans MS" panose="030F0702030302020204" pitchFamily="66" charset="0"/>
              </a:rPr>
              <a:t>.</a:t>
            </a:r>
            <a:endParaRPr lang="en-US" sz="2000" i="1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-  It should be put on CDS as an </a:t>
            </a:r>
            <a:r>
              <a:rPr lang="en-US" sz="2000" dirty="0">
                <a:latin typeface="Comic Sans MS" panose="030F0702030302020204" pitchFamily="66" charset="0"/>
              </a:rPr>
              <a:t>official ATLAS </a:t>
            </a:r>
            <a:r>
              <a:rPr lang="en-US" sz="2000" dirty="0" smtClean="0">
                <a:latin typeface="Comic Sans MS" panose="030F0702030302020204" pitchFamily="66" charset="0"/>
              </a:rPr>
              <a:t>reference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  <a:endParaRPr lang="en-US" sz="2000" i="1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4869160"/>
            <a:ext cx="8496944" cy="1046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In this well documented document, the PMT gain is 1.5 10 </a:t>
            </a:r>
            <a:r>
              <a:rPr lang="en-US" i="1" baseline="300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5</a:t>
            </a:r>
            <a:r>
              <a:rPr lang="en-US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instead of 10 </a:t>
            </a:r>
            <a:r>
              <a:rPr lang="en-US" i="1" baseline="300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5</a:t>
            </a:r>
          </a:p>
          <a:p>
            <a:pPr algn="ctr"/>
            <a:r>
              <a:rPr lang="en-US" sz="2400" b="1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WHY ?  </a:t>
            </a:r>
          </a:p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we set 10 </a:t>
            </a:r>
            <a:r>
              <a:rPr lang="en-US" sz="2000" i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, the electronic noise request should become  </a:t>
            </a:r>
            <a:r>
              <a:rPr lang="en-US" sz="2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 fC</a:t>
            </a:r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098304" cy="223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14" y="1916832"/>
            <a:ext cx="6141690" cy="43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63702" y="3896687"/>
            <a:ext cx="2039416" cy="252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51266" y="3212976"/>
            <a:ext cx="3026791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is no longer the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ame specification: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times more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nd even 3 times above: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?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Easier to reach ?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Pure QIE approach ?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Connecteur droit avec flèche 8"/>
          <p:cNvCxnSpPr>
            <a:stCxn id="7" idx="3"/>
            <a:endCxn id="6" idx="1"/>
          </p:cNvCxnSpPr>
          <p:nvPr/>
        </p:nvCxnSpPr>
        <p:spPr>
          <a:xfrm flipV="1">
            <a:off x="3278057" y="4022884"/>
            <a:ext cx="385645" cy="3134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470879" y="468759"/>
            <a:ext cx="494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Gary Drake talk on performances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476672"/>
            <a:ext cx="8768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Main interests of having a very low noise,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ith the rule: it must be at most half the last significant physical value.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497" y="1700808"/>
            <a:ext cx="9108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1. To fit the PMT performances</a:t>
            </a:r>
            <a:r>
              <a:rPr lang="en-US" dirty="0" smtClean="0">
                <a:latin typeface="Comic Sans MS" panose="030F0702030302020204" pitchFamily="66" charset="0"/>
              </a:rPr>
              <a:t>: measurement of a single photo-electron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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8 fC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for a PMT gain of 10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5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12 fC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in the TileCal paper.</a:t>
            </a:r>
          </a:p>
          <a:p>
            <a:endParaRPr lang="en-US" baseline="30000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2. To measure muons in the smallest cells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(350 MeV),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with a ratio signal/noise &gt;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10 on </a:t>
            </a:r>
            <a:r>
              <a:rPr lang="en-US" smtClean="0">
                <a:latin typeface="Comic Sans MS" panose="030F0702030302020204" pitchFamily="66" charset="0"/>
                <a:sym typeface="Symbol"/>
              </a:rPr>
              <a:t>a single PMT.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- 1 PMT   350/(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10x2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) MeV =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17.5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MeV.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- 1.15 pC/GeV for muons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20.125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fC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If we take larger cells (D cells), the energy (the charge) will be bigger.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3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. To perform Cs calibrations of every cell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( current measurement in 10 ms),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to contribute to the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LHC Luminosity measurements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(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10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34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cm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-2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s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-1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),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and even better to the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vDM (van der Meer) low Luminosity calibrations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                                                                           (10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30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cm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-2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s</a:t>
            </a:r>
            <a:r>
              <a:rPr lang="en-US" baseline="30000" dirty="0" smtClean="0">
                <a:latin typeface="Comic Sans MS" panose="030F0702030302020204" pitchFamily="66" charset="0"/>
                <a:sym typeface="Symbol"/>
              </a:rPr>
              <a:t>-1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),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via pulse mode or current measurements, at least on A and B cells.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  Signals at a level of 1 photoelectron 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noise of 8 fC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7982665" y="4653136"/>
            <a:ext cx="45719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8028384" y="4798893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7DA8-3082-4AD3-B11E-3029005A7654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404664"/>
            <a:ext cx="7019870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Main objectives of the FATALIC readout</a:t>
            </a:r>
          </a:p>
          <a:p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electronic noise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 12 fC on the High Gain.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An external RMS noise &lt; intrinsic noise.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A noise practically independent from the environment.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From the point 1 to the point 3,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these goals will be more and more difficult to reach.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3573016"/>
            <a:ext cx="7717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why not to be better than 12 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fC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476201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Noise study started </a:t>
            </a:r>
            <a:r>
              <a:rPr lang="en-US" b="1" dirty="0" smtClean="0">
                <a:latin typeface="Comic Sans MS" panose="030F0702030302020204" pitchFamily="66" charset="0"/>
              </a:rPr>
              <a:t>beginning of January </a:t>
            </a:r>
            <a:r>
              <a:rPr lang="en-US" dirty="0" smtClean="0">
                <a:latin typeface="Comic Sans MS" panose="030F0702030302020204" pitchFamily="66" charset="0"/>
              </a:rPr>
              <a:t>while first results were </a:t>
            </a:r>
            <a:r>
              <a:rPr lang="en-US" b="1" dirty="0" smtClean="0">
                <a:latin typeface="Comic Sans MS" panose="030F0702030302020204" pitchFamily="66" charset="0"/>
              </a:rPr>
              <a:t>disturbing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 Empirical and systematic studies of trouble sources.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85293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Summary of various step studies</a:t>
            </a:r>
          </a:p>
          <a:p>
            <a:pPr algn="ctr" hangingPunct="0"/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and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present results from 3 All-in-One 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cards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  <a:sym typeface="Symbo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F89E-344F-4B47-8177-F9C0473E3C1F}" type="datetime1">
              <a:rPr lang="fr-FR" smtClean="0"/>
              <a:t>03/04/2016</a:t>
            </a:fld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123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3062</Words>
  <Application>Microsoft Office PowerPoint</Application>
  <PresentationFormat>Affichage à l'écran (4:3)</PresentationFormat>
  <Paragraphs>649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Vazeille</dc:creator>
  <cp:lastModifiedBy>François Vazeille</cp:lastModifiedBy>
  <cp:revision>209</cp:revision>
  <cp:lastPrinted>2016-03-23T13:06:57Z</cp:lastPrinted>
  <dcterms:created xsi:type="dcterms:W3CDTF">2016-03-16T15:21:21Z</dcterms:created>
  <dcterms:modified xsi:type="dcterms:W3CDTF">2016-04-03T08:40:00Z</dcterms:modified>
</cp:coreProperties>
</file>