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304" r:id="rId9"/>
    <p:sldId id="305" r:id="rId10"/>
    <p:sldId id="264" r:id="rId11"/>
    <p:sldId id="265" r:id="rId12"/>
    <p:sldId id="266" r:id="rId13"/>
    <p:sldId id="267" r:id="rId14"/>
    <p:sldId id="298" r:id="rId15"/>
    <p:sldId id="299" r:id="rId16"/>
    <p:sldId id="300" r:id="rId17"/>
    <p:sldId id="302" r:id="rId18"/>
    <p:sldId id="30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09" r:id="rId42"/>
    <p:sldId id="310" r:id="rId43"/>
    <p:sldId id="311" r:id="rId44"/>
    <p:sldId id="312" r:id="rId45"/>
    <p:sldId id="313" r:id="rId46"/>
    <p:sldId id="307" r:id="rId47"/>
    <p:sldId id="308" r:id="rId4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82"/>
  </p:normalViewPr>
  <p:slideViewPr>
    <p:cSldViewPr snapToGrid="0" snapToObjects="1">
      <p:cViewPr varScale="1">
        <p:scale>
          <a:sx n="126" d="100"/>
          <a:sy n="126" d="100"/>
        </p:scale>
        <p:origin x="7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244D-2804-C147-9DF4-3DBC84377C1D}" type="datetimeFigureOut">
              <a:rPr lang="en-US" smtClean="0"/>
              <a:t>6/16/16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5A0E9-3024-4947-B941-A040E8737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5A0E9-3024-4947-B941-A040E8737D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9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3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7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0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892969" y="901898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892969" y="3429000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9" name="Shape 119"/>
          <p:cNvSpPr/>
          <p:nvPr/>
        </p:nvSpPr>
        <p:spPr>
          <a:xfrm>
            <a:off x="-5954" y="6460768"/>
            <a:ext cx="9155907" cy="391279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120" name="Shape 120"/>
          <p:cNvSpPr/>
          <p:nvPr/>
        </p:nvSpPr>
        <p:spPr>
          <a:xfrm>
            <a:off x="5769344" y="6485079"/>
            <a:ext cx="3659454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sz="1758"/>
              <a:t>Université de Genève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5625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7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1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9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5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5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50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9896B-1141-754A-A596-08EA94CF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9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63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1.png"/><Relationship Id="rId5" Type="http://schemas.openxmlformats.org/officeDocument/2006/relationships/image" Target="../media/image74.png"/><Relationship Id="rId6" Type="http://schemas.openxmlformats.org/officeDocument/2006/relationships/image" Target="../media/image73.png"/><Relationship Id="rId7" Type="http://schemas.openxmlformats.org/officeDocument/2006/relationships/image" Target="../media/image75.png"/><Relationship Id="rId8" Type="http://schemas.openxmlformats.org/officeDocument/2006/relationships/image" Target="../media/image63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1.png"/><Relationship Id="rId5" Type="http://schemas.openxmlformats.org/officeDocument/2006/relationships/image" Target="../media/image76.png"/><Relationship Id="rId6" Type="http://schemas.openxmlformats.org/officeDocument/2006/relationships/image" Target="../media/image75.png"/><Relationship Id="rId7" Type="http://schemas.openxmlformats.org/officeDocument/2006/relationships/image" Target="../media/image73.png"/><Relationship Id="rId8" Type="http://schemas.openxmlformats.org/officeDocument/2006/relationships/image" Target="../media/image77.png"/><Relationship Id="rId9" Type="http://schemas.openxmlformats.org/officeDocument/2006/relationships/image" Target="../media/image63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62.png"/><Relationship Id="rId4" Type="http://schemas.openxmlformats.org/officeDocument/2006/relationships/image" Target="../media/image61.png"/><Relationship Id="rId5" Type="http://schemas.openxmlformats.org/officeDocument/2006/relationships/image" Target="../media/image78.png"/><Relationship Id="rId6" Type="http://schemas.openxmlformats.org/officeDocument/2006/relationships/image" Target="../media/image73.png"/><Relationship Id="rId7" Type="http://schemas.openxmlformats.org/officeDocument/2006/relationships/image" Target="../media/image75.png"/><Relationship Id="rId8" Type="http://schemas.openxmlformats.org/officeDocument/2006/relationships/image" Target="../media/image77.png"/><Relationship Id="rId9" Type="http://schemas.openxmlformats.org/officeDocument/2006/relationships/image" Target="../media/image79.png"/><Relationship Id="rId10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png"/><Relationship Id="rId12" Type="http://schemas.openxmlformats.org/officeDocument/2006/relationships/image" Target="../media/image88.png"/><Relationship Id="rId13" Type="http://schemas.openxmlformats.org/officeDocument/2006/relationships/image" Target="../media/image63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Relationship Id="rId3" Type="http://schemas.openxmlformats.org/officeDocument/2006/relationships/image" Target="../media/image62.png"/><Relationship Id="rId4" Type="http://schemas.openxmlformats.org/officeDocument/2006/relationships/image" Target="../media/image61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63.png"/><Relationship Id="rId14" Type="http://schemas.openxmlformats.org/officeDocument/2006/relationships/image" Target="../media/image67.png"/><Relationship Id="rId15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62.png"/><Relationship Id="rId6" Type="http://schemas.openxmlformats.org/officeDocument/2006/relationships/image" Target="../media/image61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4" Type="http://schemas.openxmlformats.org/officeDocument/2006/relationships/image" Target="../media/image108.tiff"/><Relationship Id="rId5" Type="http://schemas.openxmlformats.org/officeDocument/2006/relationships/image" Target="../media/image109.tiff"/><Relationship Id="rId6" Type="http://schemas.openxmlformats.org/officeDocument/2006/relationships/image" Target="../media/image1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11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12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4" Type="http://schemas.openxmlformats.org/officeDocument/2006/relationships/image" Target="../media/image115.tiff"/><Relationship Id="rId5" Type="http://schemas.openxmlformats.org/officeDocument/2006/relationships/image" Target="../media/image1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emf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2552" y="235902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and characterization of HV/HR-CMOS sensors for radiation hardness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467227"/>
            <a:ext cx="6400800" cy="1752600"/>
          </a:xfrm>
        </p:spPr>
        <p:txBody>
          <a:bodyPr/>
          <a:lstStyle/>
          <a:p>
            <a:r>
              <a:rPr lang="en-US" dirty="0" smtClean="0"/>
              <a:t>Mathieu Benoit</a:t>
            </a:r>
          </a:p>
          <a:p>
            <a:r>
              <a:rPr lang="en-US" dirty="0" smtClean="0"/>
              <a:t>University of </a:t>
            </a:r>
            <a:r>
              <a:rPr lang="en-US" dirty="0" smtClean="0"/>
              <a:t>Geneva</a:t>
            </a:r>
            <a:endParaRPr lang="en-US" dirty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0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CMOS pixels Families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1196752"/>
            <a:ext cx="28642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HV-CMOS Pixels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196752"/>
            <a:ext cx="28542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HR-CMOS Pixels 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772816"/>
            <a:ext cx="2159000" cy="63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772816"/>
            <a:ext cx="2159000" cy="635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059832" y="1844824"/>
            <a:ext cx="504056" cy="432048"/>
          </a:xfrm>
          <a:prstGeom prst="ellipse">
            <a:avLst/>
          </a:pr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28184" y="1916832"/>
            <a:ext cx="504056" cy="432048"/>
          </a:xfrm>
          <a:prstGeom prst="ellipse">
            <a:avLst/>
          </a:pr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544" y="2636912"/>
            <a:ext cx="4104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Analog pixels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Preserve charge deposition information for ASIC to measure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Very simple circuitry, 1-2 stage amplifier only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Good for very small pixels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See talk by S. </a:t>
            </a:r>
            <a:r>
              <a:rPr lang="en-US" dirty="0" err="1" smtClean="0"/>
              <a:t>Kulis</a:t>
            </a:r>
            <a:r>
              <a:rPr lang="en-US" dirty="0" smtClean="0"/>
              <a:t> on CLIC vertex detector for nice results on small (25x25um</a:t>
            </a:r>
            <a:r>
              <a:rPr lang="en-US" baseline="30000" dirty="0" smtClean="0"/>
              <a:t>2</a:t>
            </a:r>
            <a:r>
              <a:rPr lang="en-US" dirty="0" smtClean="0"/>
              <a:t>) pixels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12568" y="2420888"/>
            <a:ext cx="406794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Digital pixels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No information on deposited charge is propagated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More complex circuitry, Discriminator , Trim DAC in sensor pixel  but bigger signal for capacitive coupling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Good for very larger pixels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Allow for “smart pixel” design with sub pixel position encoding, time-walk compensation circuitry</a:t>
            </a: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10</a:t>
            </a:fld>
            <a:endParaRPr lang="fr-CH"/>
          </a:p>
        </p:txBody>
      </p:sp>
      <p:sp>
        <p:nvSpPr>
          <p:cNvPr id="28" name="Right Arrow 27"/>
          <p:cNvSpPr/>
          <p:nvPr/>
        </p:nvSpPr>
        <p:spPr>
          <a:xfrm>
            <a:off x="4283968" y="1772816"/>
            <a:ext cx="504056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0800000">
            <a:off x="4283968" y="2060848"/>
            <a:ext cx="504056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95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CMOS pixels Families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19872" y="980728"/>
            <a:ext cx="2250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CMOS Pixels 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484784"/>
            <a:ext cx="2159000" cy="635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55976" y="1484784"/>
            <a:ext cx="1296144" cy="576064"/>
          </a:xfrm>
          <a:prstGeom prst="ellipse">
            <a:avLst/>
          </a:pr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714329">
            <a:off x="4320187" y="2350156"/>
            <a:ext cx="79208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7846392">
            <a:off x="3374058" y="2357834"/>
            <a:ext cx="79208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7544" y="2636912"/>
            <a:ext cx="4104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Analog pixels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Preserve charge deposition information for ASIC to measure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Very simple circuitry, 1-2 stage amplifier only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Good for very small pixels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See talk by S. </a:t>
            </a:r>
            <a:r>
              <a:rPr lang="en-US" dirty="0" err="1" smtClean="0"/>
              <a:t>Kulis</a:t>
            </a:r>
            <a:r>
              <a:rPr lang="en-US" dirty="0" smtClean="0"/>
              <a:t> on CLIC vertex detector for nice results on small (25x25um</a:t>
            </a:r>
            <a:r>
              <a:rPr lang="en-US" baseline="30000" dirty="0" smtClean="0"/>
              <a:t>2</a:t>
            </a:r>
            <a:r>
              <a:rPr lang="en-US" dirty="0" smtClean="0"/>
              <a:t>) pixels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12568" y="2420888"/>
            <a:ext cx="406794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Digital pixels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No information on deposited charge is propagated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More complex circuitry, Discriminator , Trim DAC in sensor pixel  but bigger signal for capacitive coupling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Good for very larger pixels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Allow for “smart pixel” design with sub pixel position encoding, time-walk compensation circuitry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2629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CMOS pixels Families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19872" y="980728"/>
            <a:ext cx="2250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CMOS Pixels 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556792"/>
            <a:ext cx="2159000" cy="63500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2714329">
            <a:off x="4464204" y="2350156"/>
            <a:ext cx="79208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7846392">
            <a:off x="3590082" y="2357834"/>
            <a:ext cx="79208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7584" y="2852936"/>
            <a:ext cx="4104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Backside biasing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Field distribution as in standard planar technology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Avoid High-Voltage on the top side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Require backside processing of the wafers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32040" y="2852936"/>
            <a:ext cx="40679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Top side biasing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Field distribution far from the text book planar diode -&gt; </a:t>
            </a:r>
            <a:r>
              <a:rPr lang="en-US" sz="2400" b="1" dirty="0" smtClean="0"/>
              <a:t>Co-Planar diode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No backside processing required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932040" y="1484784"/>
          <a:ext cx="2160240" cy="60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5" imgW="774700" imgH="215900" progId="Equation.3">
                  <p:embed/>
                </p:oleObj>
              </mc:Choice>
              <mc:Fallback>
                <p:oleObj name="Equation" r:id="rId5" imgW="774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1484784"/>
                        <a:ext cx="2160240" cy="602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45895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Back-side versus top biasing</a:t>
            </a:r>
            <a:endParaRPr lang="en-US" dirty="0"/>
          </a:p>
        </p:txBody>
      </p:sp>
      <p:pic>
        <p:nvPicPr>
          <p:cNvPr id="14" name="Picture 13" descr="PastedGraphic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" r="49136" b="49032"/>
          <a:stretch/>
        </p:blipFill>
        <p:spPr>
          <a:xfrm>
            <a:off x="251520" y="3429000"/>
            <a:ext cx="4480172" cy="2448272"/>
          </a:xfrm>
          <a:prstGeom prst="rect">
            <a:avLst/>
          </a:prstGeom>
        </p:spPr>
      </p:pic>
      <p:pic>
        <p:nvPicPr>
          <p:cNvPr id="20" name="Picture 19" descr="PastedGraphic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6" t="50266" b="-829"/>
          <a:stretch/>
        </p:blipFill>
        <p:spPr>
          <a:xfrm>
            <a:off x="4734649" y="3356992"/>
            <a:ext cx="4418408" cy="24145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3568" y="4221088"/>
            <a:ext cx="361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S bias, Low resistivity (20 Ohm*cm)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48064" y="4221088"/>
            <a:ext cx="364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S Bias, High resistivity (1k Ohm*cm)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 descr="PastedGraphic-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131"/>
            <a:ext cx="9144000" cy="265188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99592" y="2348880"/>
            <a:ext cx="7372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-120V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884368" y="2348880"/>
            <a:ext cx="7372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-120V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55976" y="2060848"/>
            <a:ext cx="6078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3.3V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691680" y="2492896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 flipV="1">
            <a:off x="3851920" y="1412776"/>
            <a:ext cx="504056" cy="8327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3"/>
          </p:cNvCxnSpPr>
          <p:nvPr/>
        </p:nvCxnSpPr>
        <p:spPr>
          <a:xfrm flipV="1">
            <a:off x="4963872" y="1340768"/>
            <a:ext cx="616240" cy="9047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7" idx="1"/>
          </p:cNvCxnSpPr>
          <p:nvPr/>
        </p:nvCxnSpPr>
        <p:spPr>
          <a:xfrm flipH="1" flipV="1">
            <a:off x="7668344" y="1412776"/>
            <a:ext cx="216024" cy="11207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06230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Effect of Top and backside biasing</a:t>
            </a:r>
            <a:endParaRPr lang="en-US" dirty="0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14</a:t>
            </a:fld>
            <a:endParaRPr lang="fr-CH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" y="901906"/>
            <a:ext cx="7165581" cy="47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3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Effect of Top and backside biasing</a:t>
            </a:r>
            <a:endParaRPr lang="en-US" dirty="0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15</a:t>
            </a:fld>
            <a:endParaRPr lang="fr-CH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089925"/>
            <a:ext cx="6898640" cy="44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72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substrate resistivity and radiation damage 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897007"/>
            <a:ext cx="7886700" cy="4106974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25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H35DEMO Sensor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68269"/>
            <a:ext cx="6367993" cy="33191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433" y="1668269"/>
            <a:ext cx="2493080" cy="317509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18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490" y="111126"/>
            <a:ext cx="7886700" cy="1325563"/>
          </a:xfrm>
        </p:spPr>
        <p:txBody>
          <a:bodyPr/>
          <a:lstStyle/>
          <a:p>
            <a:r>
              <a:rPr lang="en-US" dirty="0" smtClean="0"/>
              <a:t>H35DEMO </a:t>
            </a:r>
            <a:r>
              <a:rPr lang="en-US" dirty="0" smtClean="0"/>
              <a:t>Sensor, TCT results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9" y="1522528"/>
            <a:ext cx="5842000" cy="393534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305" y="1192849"/>
            <a:ext cx="3360695" cy="22973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899" y="3952359"/>
            <a:ext cx="3222833" cy="1355948"/>
          </a:xfrm>
          <a:prstGeom prst="rect">
            <a:avLst/>
          </a:prstGeom>
        </p:spPr>
      </p:pic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68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 : AMS H18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44536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32778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Introduction to HV-CMOS processes </a:t>
            </a:r>
          </a:p>
          <a:p>
            <a:pPr lvl="1"/>
            <a:r>
              <a:rPr lang="en-US" dirty="0"/>
              <a:t>What, why and how ?</a:t>
            </a:r>
          </a:p>
          <a:p>
            <a:pPr lvl="1"/>
            <a:r>
              <a:rPr lang="en-US" dirty="0"/>
              <a:t>Available foundries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TCAD simulation and radiation damage </a:t>
            </a:r>
          </a:p>
          <a:p>
            <a:endParaRPr lang="en-US" dirty="0"/>
          </a:p>
          <a:p>
            <a:r>
              <a:rPr lang="en-US" dirty="0"/>
              <a:t>Test-beam and lab characterization </a:t>
            </a:r>
            <a:r>
              <a:rPr lang="en-US" dirty="0" smtClean="0"/>
              <a:t>results</a:t>
            </a:r>
          </a:p>
          <a:p>
            <a:endParaRPr lang="en-US" dirty="0"/>
          </a:p>
          <a:p>
            <a:r>
              <a:rPr lang="en-US" dirty="0" smtClean="0"/>
              <a:t>Next steps 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16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CCPD sensor family</a:t>
            </a:r>
            <a:endParaRPr lang="en-CA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179512" y="1340769"/>
            <a:ext cx="6408712" cy="439248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CA" sz="5800" b="1" dirty="0" smtClean="0"/>
              <a:t>CCPDv2 (AMS H18)</a:t>
            </a:r>
          </a:p>
          <a:p>
            <a:r>
              <a:rPr lang="en-US" sz="2800" dirty="0" smtClean="0"/>
              <a:t>Chip </a:t>
            </a:r>
            <a:r>
              <a:rPr lang="en-US" sz="2800" dirty="0"/>
              <a:t>size: 2.2mm x 4.4mm</a:t>
            </a:r>
          </a:p>
          <a:p>
            <a:r>
              <a:rPr lang="en-US" sz="2800" dirty="0" smtClean="0"/>
              <a:t>Pixel </a:t>
            </a:r>
            <a:r>
              <a:rPr lang="en-US" sz="2800" dirty="0"/>
              <a:t>matrix: 60x24 (sub-)pixels of 33 </a:t>
            </a:r>
            <a:r>
              <a:rPr lang="en-US" sz="2800" dirty="0" err="1"/>
              <a:t>μm</a:t>
            </a:r>
            <a:r>
              <a:rPr lang="en-US" sz="2800" dirty="0"/>
              <a:t> x 125 </a:t>
            </a:r>
            <a:r>
              <a:rPr lang="en-US" sz="2800" dirty="0" err="1"/>
              <a:t>μm</a:t>
            </a:r>
            <a:endParaRPr lang="en-US" sz="2800" dirty="0"/>
          </a:p>
          <a:p>
            <a:r>
              <a:rPr lang="en-US" sz="2800" dirty="0" smtClean="0"/>
              <a:t>21 </a:t>
            </a:r>
            <a:r>
              <a:rPr lang="en-US" sz="2800" dirty="0"/>
              <a:t>IO pads at the lower side for CCPD operation</a:t>
            </a:r>
          </a:p>
          <a:p>
            <a:r>
              <a:rPr lang="en-US" sz="2800" dirty="0" smtClean="0"/>
              <a:t>40 </a:t>
            </a:r>
            <a:r>
              <a:rPr lang="en-US" sz="2800" dirty="0"/>
              <a:t>strip-readout pads (100 </a:t>
            </a:r>
            <a:r>
              <a:rPr lang="en-US" sz="2800" dirty="0" err="1"/>
              <a:t>μm</a:t>
            </a:r>
            <a:r>
              <a:rPr lang="en-US" sz="2800" dirty="0"/>
              <a:t> pitch) at the lower</a:t>
            </a:r>
          </a:p>
          <a:p>
            <a:r>
              <a:rPr lang="en-US" sz="2800" dirty="0"/>
              <a:t>side and 22 IO pads at the upper side for (virtual)</a:t>
            </a:r>
          </a:p>
          <a:p>
            <a:r>
              <a:rPr lang="en-US" sz="2800" dirty="0"/>
              <a:t>strip operation</a:t>
            </a:r>
          </a:p>
          <a:p>
            <a:r>
              <a:rPr lang="en-US" sz="2800" dirty="0" smtClean="0"/>
              <a:t>On </a:t>
            </a:r>
            <a:r>
              <a:rPr lang="en-US" sz="2800" dirty="0"/>
              <a:t>chip bias DACs</a:t>
            </a:r>
          </a:p>
          <a:p>
            <a:r>
              <a:rPr lang="en-US" sz="2800" dirty="0" smtClean="0"/>
              <a:t>Pixels </a:t>
            </a:r>
            <a:r>
              <a:rPr lang="en-US" sz="2800" dirty="0"/>
              <a:t>contain charge sensitive </a:t>
            </a:r>
            <a:r>
              <a:rPr lang="en-US" sz="2800" dirty="0" smtClean="0"/>
              <a:t>amplifier</a:t>
            </a:r>
            <a:r>
              <a:rPr lang="en-US" sz="2800" dirty="0"/>
              <a:t>, comparator</a:t>
            </a:r>
          </a:p>
          <a:p>
            <a:r>
              <a:rPr lang="en-US" sz="2800" dirty="0"/>
              <a:t>and tune DAC</a:t>
            </a:r>
          </a:p>
          <a:p>
            <a:r>
              <a:rPr lang="en-US" sz="2800" dirty="0" smtClean="0"/>
              <a:t>Configuration </a:t>
            </a:r>
            <a:r>
              <a:rPr lang="en-US" sz="2800" dirty="0"/>
              <a:t>via FPGA or </a:t>
            </a:r>
            <a:r>
              <a:rPr lang="en-US" sz="2800" dirty="0" err="1"/>
              <a:t>μC</a:t>
            </a:r>
            <a:r>
              <a:rPr lang="en-US" sz="2800" dirty="0"/>
              <a:t>: 4 CMOS lines (1.8V)</a:t>
            </a:r>
          </a:p>
          <a:p>
            <a:r>
              <a:rPr lang="en-US" sz="2800" dirty="0"/>
              <a:t>3 possible operation modes</a:t>
            </a:r>
          </a:p>
          <a:p>
            <a:pPr lvl="1"/>
            <a:r>
              <a:rPr lang="en-US" sz="2400" dirty="0" smtClean="0"/>
              <a:t>standalone </a:t>
            </a:r>
            <a:r>
              <a:rPr lang="en-US" sz="2400" dirty="0"/>
              <a:t>on test PCB</a:t>
            </a:r>
          </a:p>
          <a:p>
            <a:pPr lvl="1"/>
            <a:r>
              <a:rPr lang="en-US" sz="2400" dirty="0" smtClean="0"/>
              <a:t>strip</a:t>
            </a:r>
            <a:r>
              <a:rPr lang="en-US" sz="2400" dirty="0"/>
              <a:t>-like </a:t>
            </a:r>
            <a:r>
              <a:rPr lang="en-US" sz="2400" dirty="0" smtClean="0"/>
              <a:t>operation</a:t>
            </a:r>
          </a:p>
          <a:p>
            <a:pPr lvl="1"/>
            <a:r>
              <a:rPr lang="en-US" sz="2600" dirty="0" smtClean="0"/>
              <a:t>pixel </a:t>
            </a:r>
            <a:r>
              <a:rPr lang="en-US" sz="2600" dirty="0"/>
              <a:t>(FE-I4) readout</a:t>
            </a:r>
            <a:endParaRPr lang="en-CA" sz="2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116632"/>
            <a:ext cx="1080120" cy="144016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20</a:t>
            </a:fld>
            <a:endParaRPr lang="fr-C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807" y="4221088"/>
            <a:ext cx="3664193" cy="1489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461" y="1772816"/>
            <a:ext cx="347653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en-CA" dirty="0" smtClean="0"/>
              <a:t>The CCPD sensor family</a:t>
            </a:r>
            <a:endParaRPr lang="en-CA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179512" y="980728"/>
            <a:ext cx="4608512" cy="3888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b="1" dirty="0" smtClean="0"/>
              <a:t>CCPDv4 (AMS H18)</a:t>
            </a:r>
          </a:p>
          <a:p>
            <a:r>
              <a:rPr lang="en-CA" sz="1600" dirty="0"/>
              <a:t>focused on ATLAS-pixel readout, several </a:t>
            </a:r>
            <a:r>
              <a:rPr lang="en-CA" sz="1600" dirty="0" smtClean="0"/>
              <a:t>noise improvements</a:t>
            </a:r>
            <a:r>
              <a:rPr lang="en-CA" sz="1600" dirty="0"/>
              <a:t>, segmented pixels, analogue </a:t>
            </a:r>
            <a:r>
              <a:rPr lang="en-CA" sz="1600" dirty="0" smtClean="0"/>
              <a:t>pixels</a:t>
            </a:r>
          </a:p>
          <a:p>
            <a:r>
              <a:rPr lang="en-CA" sz="1600" dirty="0" smtClean="0"/>
              <a:t>4 types of pixels : </a:t>
            </a:r>
          </a:p>
          <a:p>
            <a:pPr lvl="1"/>
            <a:r>
              <a:rPr lang="en-CA" sz="1400" b="1" dirty="0" err="1" smtClean="0"/>
              <a:t>Samp</a:t>
            </a:r>
            <a:r>
              <a:rPr lang="en-CA" sz="1400" b="1" dirty="0"/>
              <a:t> </a:t>
            </a:r>
            <a:r>
              <a:rPr lang="en-CA" sz="1400" b="1" dirty="0" smtClean="0"/>
              <a:t>: Standard </a:t>
            </a:r>
            <a:r>
              <a:rPr lang="en-CA" sz="1400" b="1" dirty="0"/>
              <a:t>pixels (as in CCPDv3-1, contain comparator and tune DAC)  with the current-mode amplitude coding – several </a:t>
            </a:r>
            <a:r>
              <a:rPr lang="en-CA" sz="1400" b="1" dirty="0" smtClean="0"/>
              <a:t>improvements</a:t>
            </a:r>
          </a:p>
          <a:p>
            <a:pPr lvl="1"/>
            <a:r>
              <a:rPr lang="en-CA" sz="1400" b="1" dirty="0" err="1" smtClean="0"/>
              <a:t>Stime</a:t>
            </a:r>
            <a:r>
              <a:rPr lang="en-CA" sz="1400" b="1" dirty="0"/>
              <a:t> : Standard pixels with (new) voltage-mode amplitude coding or the pulse length coding</a:t>
            </a:r>
          </a:p>
          <a:p>
            <a:pPr lvl="1"/>
            <a:r>
              <a:rPr lang="en-CA" sz="1400" b="1" dirty="0"/>
              <a:t>N: “</a:t>
            </a:r>
            <a:r>
              <a:rPr lang="en-CA" sz="1400" b="1" dirty="0" err="1"/>
              <a:t>NewPixels</a:t>
            </a:r>
            <a:r>
              <a:rPr lang="en-CA" sz="1400" b="1" dirty="0"/>
              <a:t>” – the pixels with separated electronic and electrode, sub pixel size 25um x 125um (as in CCPDv3 contain comparator and tune DAC</a:t>
            </a:r>
            <a:r>
              <a:rPr lang="en-CA" sz="1400" b="1" dirty="0" smtClean="0"/>
              <a:t>)</a:t>
            </a:r>
          </a:p>
          <a:p>
            <a:pPr lvl="1"/>
            <a:r>
              <a:rPr lang="en-CA" sz="1400" b="1" dirty="0"/>
              <a:t>A: New: Analog pixels - size 25um x 350um – contain only amplifier  -  electronics similar as in CLIC pixels (CCPDv3). New analog summing scheme.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1052736"/>
            <a:ext cx="1898940" cy="2232248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4932040" y="3356992"/>
            <a:ext cx="4068688" cy="2247528"/>
            <a:chOff x="1295400" y="2823669"/>
            <a:chExt cx="6705600" cy="3500931"/>
          </a:xfrm>
        </p:grpSpPr>
        <p:sp>
          <p:nvSpPr>
            <p:cNvPr id="7" name="Rechteck 50"/>
            <p:cNvSpPr>
              <a:spLocks noChangeArrowheads="1"/>
            </p:cNvSpPr>
            <p:nvPr/>
          </p:nvSpPr>
          <p:spPr bwMode="auto">
            <a:xfrm>
              <a:off x="1828800" y="34290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8" name="Rechteck 1"/>
            <p:cNvSpPr>
              <a:spLocks noChangeArrowheads="1"/>
            </p:cNvSpPr>
            <p:nvPr/>
          </p:nvSpPr>
          <p:spPr bwMode="auto">
            <a:xfrm>
              <a:off x="1447800" y="44196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9" name="Rechteck 17"/>
            <p:cNvSpPr>
              <a:spLocks noChangeArrowheads="1"/>
            </p:cNvSpPr>
            <p:nvPr/>
          </p:nvSpPr>
          <p:spPr bwMode="auto">
            <a:xfrm>
              <a:off x="1447800" y="34290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11" name="Rechteck 49"/>
            <p:cNvSpPr>
              <a:spLocks noChangeArrowheads="1"/>
            </p:cNvSpPr>
            <p:nvPr/>
          </p:nvSpPr>
          <p:spPr bwMode="auto">
            <a:xfrm>
              <a:off x="1828800" y="44196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13" name="Rechteck 51"/>
            <p:cNvSpPr>
              <a:spLocks noChangeArrowheads="1"/>
            </p:cNvSpPr>
            <p:nvPr/>
          </p:nvSpPr>
          <p:spPr bwMode="auto">
            <a:xfrm>
              <a:off x="2209800" y="44196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14" name="Rechteck 52"/>
            <p:cNvSpPr>
              <a:spLocks noChangeArrowheads="1"/>
            </p:cNvSpPr>
            <p:nvPr/>
          </p:nvSpPr>
          <p:spPr bwMode="auto">
            <a:xfrm>
              <a:off x="2209800" y="34290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grpSp>
          <p:nvGrpSpPr>
            <p:cNvPr id="15" name="Gruppieren 13"/>
            <p:cNvGrpSpPr>
              <a:grpSpLocks/>
            </p:cNvGrpSpPr>
            <p:nvPr/>
          </p:nvGrpSpPr>
          <p:grpSpPr bwMode="auto">
            <a:xfrm>
              <a:off x="1828800" y="3581400"/>
              <a:ext cx="304800" cy="228600"/>
              <a:chOff x="1066800" y="4953000"/>
              <a:chExt cx="990600" cy="457200"/>
            </a:xfrm>
          </p:grpSpPr>
          <p:cxnSp>
            <p:nvCxnSpPr>
              <p:cNvPr id="16" name="Gerade Verbindung 3"/>
              <p:cNvCxnSpPr>
                <a:cxnSpLocks noChangeShapeType="1"/>
              </p:cNvCxnSpPr>
              <p:nvPr/>
            </p:nvCxnSpPr>
            <p:spPr bwMode="auto">
              <a:xfrm>
                <a:off x="1752600" y="49530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 Verbindung 7"/>
              <p:cNvCxnSpPr>
                <a:cxnSpLocks noChangeShapeType="1"/>
              </p:cNvCxnSpPr>
              <p:nvPr/>
            </p:nvCxnSpPr>
            <p:spPr bwMode="auto">
              <a:xfrm>
                <a:off x="1371600" y="495300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Gerade Verbindung 11"/>
              <p:cNvCxnSpPr>
                <a:cxnSpLocks noChangeShapeType="1"/>
              </p:cNvCxnSpPr>
              <p:nvPr/>
            </p:nvCxnSpPr>
            <p:spPr bwMode="auto">
              <a:xfrm>
                <a:off x="1371600" y="54102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Gerade Verbindung 9"/>
              <p:cNvCxnSpPr>
                <a:cxnSpLocks noChangeShapeType="1"/>
              </p:cNvCxnSpPr>
              <p:nvPr/>
            </p:nvCxnSpPr>
            <p:spPr bwMode="auto">
              <a:xfrm flipV="1">
                <a:off x="1676400" y="4953000"/>
                <a:ext cx="7620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Gerade Verbindung 15"/>
              <p:cNvCxnSpPr>
                <a:cxnSpLocks noChangeShapeType="1"/>
              </p:cNvCxnSpPr>
              <p:nvPr/>
            </p:nvCxnSpPr>
            <p:spPr bwMode="auto">
              <a:xfrm>
                <a:off x="1066800" y="49530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1" name="Gruppieren 21"/>
            <p:cNvGrpSpPr>
              <a:grpSpLocks/>
            </p:cNvGrpSpPr>
            <p:nvPr/>
          </p:nvGrpSpPr>
          <p:grpSpPr bwMode="auto">
            <a:xfrm>
              <a:off x="2209800" y="3581400"/>
              <a:ext cx="304800" cy="381000"/>
              <a:chOff x="1066800" y="4953000"/>
              <a:chExt cx="990600" cy="457200"/>
            </a:xfrm>
          </p:grpSpPr>
          <p:cxnSp>
            <p:nvCxnSpPr>
              <p:cNvPr id="22" name="Gerade Verbindung 22"/>
              <p:cNvCxnSpPr>
                <a:cxnSpLocks noChangeShapeType="1"/>
              </p:cNvCxnSpPr>
              <p:nvPr/>
            </p:nvCxnSpPr>
            <p:spPr bwMode="auto">
              <a:xfrm>
                <a:off x="1752600" y="49530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Gerade Verbindung 23"/>
              <p:cNvCxnSpPr>
                <a:cxnSpLocks noChangeShapeType="1"/>
              </p:cNvCxnSpPr>
              <p:nvPr/>
            </p:nvCxnSpPr>
            <p:spPr bwMode="auto">
              <a:xfrm>
                <a:off x="1371600" y="495300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Gerade Verbindung 24"/>
              <p:cNvCxnSpPr>
                <a:cxnSpLocks noChangeShapeType="1"/>
              </p:cNvCxnSpPr>
              <p:nvPr/>
            </p:nvCxnSpPr>
            <p:spPr bwMode="auto">
              <a:xfrm>
                <a:off x="1371600" y="54102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Gerade Verbindung 25"/>
              <p:cNvCxnSpPr>
                <a:cxnSpLocks noChangeShapeType="1"/>
              </p:cNvCxnSpPr>
              <p:nvPr/>
            </p:nvCxnSpPr>
            <p:spPr bwMode="auto">
              <a:xfrm flipV="1">
                <a:off x="1676400" y="4953000"/>
                <a:ext cx="7620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Gerade Verbindung 26"/>
              <p:cNvCxnSpPr>
                <a:cxnSpLocks noChangeShapeType="1"/>
              </p:cNvCxnSpPr>
              <p:nvPr/>
            </p:nvCxnSpPr>
            <p:spPr bwMode="auto">
              <a:xfrm>
                <a:off x="1066800" y="49530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7" name="Gruppieren 27"/>
            <p:cNvGrpSpPr>
              <a:grpSpLocks/>
            </p:cNvGrpSpPr>
            <p:nvPr/>
          </p:nvGrpSpPr>
          <p:grpSpPr bwMode="auto">
            <a:xfrm>
              <a:off x="1447800" y="3581400"/>
              <a:ext cx="304800" cy="152400"/>
              <a:chOff x="1066800" y="4953000"/>
              <a:chExt cx="990600" cy="457200"/>
            </a:xfrm>
          </p:grpSpPr>
          <p:cxnSp>
            <p:nvCxnSpPr>
              <p:cNvPr id="28" name="Gerade Verbindung 28"/>
              <p:cNvCxnSpPr>
                <a:cxnSpLocks noChangeShapeType="1"/>
              </p:cNvCxnSpPr>
              <p:nvPr/>
            </p:nvCxnSpPr>
            <p:spPr bwMode="auto">
              <a:xfrm>
                <a:off x="1752600" y="49530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Gerade Verbindung 29"/>
              <p:cNvCxnSpPr>
                <a:cxnSpLocks noChangeShapeType="1"/>
              </p:cNvCxnSpPr>
              <p:nvPr/>
            </p:nvCxnSpPr>
            <p:spPr bwMode="auto">
              <a:xfrm>
                <a:off x="1371600" y="495300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Gerade Verbindung 30"/>
              <p:cNvCxnSpPr>
                <a:cxnSpLocks noChangeShapeType="1"/>
              </p:cNvCxnSpPr>
              <p:nvPr/>
            </p:nvCxnSpPr>
            <p:spPr bwMode="auto">
              <a:xfrm>
                <a:off x="1371600" y="54102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Gerade Verbindung 31"/>
              <p:cNvCxnSpPr>
                <a:cxnSpLocks noChangeShapeType="1"/>
              </p:cNvCxnSpPr>
              <p:nvPr/>
            </p:nvCxnSpPr>
            <p:spPr bwMode="auto">
              <a:xfrm flipV="1">
                <a:off x="1676400" y="4953000"/>
                <a:ext cx="7620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Gerade Verbindung 32"/>
              <p:cNvCxnSpPr>
                <a:cxnSpLocks noChangeShapeType="1"/>
              </p:cNvCxnSpPr>
              <p:nvPr/>
            </p:nvCxnSpPr>
            <p:spPr bwMode="auto">
              <a:xfrm>
                <a:off x="1066800" y="49530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3" name="Ellipse 14"/>
            <p:cNvSpPr>
              <a:spLocks noChangeArrowheads="1"/>
            </p:cNvSpPr>
            <p:nvPr/>
          </p:nvSpPr>
          <p:spPr bwMode="auto">
            <a:xfrm>
              <a:off x="1295400" y="5715000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grpSp>
          <p:nvGrpSpPr>
            <p:cNvPr id="34" name="Gruppieren 69"/>
            <p:cNvGrpSpPr>
              <a:grpSpLocks/>
            </p:cNvGrpSpPr>
            <p:nvPr/>
          </p:nvGrpSpPr>
          <p:grpSpPr bwMode="auto">
            <a:xfrm>
              <a:off x="1600200" y="5334000"/>
              <a:ext cx="762000" cy="381000"/>
              <a:chOff x="1600200" y="4648200"/>
              <a:chExt cx="762000" cy="381000"/>
            </a:xfrm>
          </p:grpSpPr>
          <p:cxnSp>
            <p:nvCxnSpPr>
              <p:cNvPr id="35" name="Gerade Verbindung 45"/>
              <p:cNvCxnSpPr>
                <a:cxnSpLocks noChangeShapeType="1"/>
              </p:cNvCxnSpPr>
              <p:nvPr/>
            </p:nvCxnSpPr>
            <p:spPr bwMode="auto">
              <a:xfrm>
                <a:off x="1600200" y="4648200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Gerade Verbindung 53"/>
              <p:cNvCxnSpPr>
                <a:cxnSpLocks noChangeShapeType="1"/>
              </p:cNvCxnSpPr>
              <p:nvPr/>
            </p:nvCxnSpPr>
            <p:spPr bwMode="auto">
              <a:xfrm flipH="1">
                <a:off x="1600200" y="4648200"/>
                <a:ext cx="3810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Gerade Verbindung 55"/>
              <p:cNvCxnSpPr>
                <a:cxnSpLocks noChangeShapeType="1"/>
              </p:cNvCxnSpPr>
              <p:nvPr/>
            </p:nvCxnSpPr>
            <p:spPr bwMode="auto">
              <a:xfrm flipH="1">
                <a:off x="1600200" y="4648200"/>
                <a:ext cx="7620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8" name="Ellipse 64"/>
            <p:cNvSpPr>
              <a:spLocks noChangeArrowheads="1"/>
            </p:cNvSpPr>
            <p:nvPr/>
          </p:nvSpPr>
          <p:spPr bwMode="auto">
            <a:xfrm>
              <a:off x="2057400" y="5715000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grpSp>
          <p:nvGrpSpPr>
            <p:cNvPr id="39" name="Gruppieren 73"/>
            <p:cNvGrpSpPr>
              <a:grpSpLocks/>
            </p:cNvGrpSpPr>
            <p:nvPr/>
          </p:nvGrpSpPr>
          <p:grpSpPr bwMode="auto">
            <a:xfrm flipH="1">
              <a:off x="1600200" y="4343400"/>
              <a:ext cx="762000" cy="381000"/>
              <a:chOff x="1600200" y="4648200"/>
              <a:chExt cx="762000" cy="381000"/>
            </a:xfrm>
          </p:grpSpPr>
          <p:cxnSp>
            <p:nvCxnSpPr>
              <p:cNvPr id="40" name="Gerade Verbindung 74"/>
              <p:cNvCxnSpPr>
                <a:cxnSpLocks noChangeShapeType="1"/>
              </p:cNvCxnSpPr>
              <p:nvPr/>
            </p:nvCxnSpPr>
            <p:spPr bwMode="auto">
              <a:xfrm>
                <a:off x="1600200" y="4648200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Gerade Verbindung 75"/>
              <p:cNvCxnSpPr>
                <a:cxnSpLocks noChangeShapeType="1"/>
              </p:cNvCxnSpPr>
              <p:nvPr/>
            </p:nvCxnSpPr>
            <p:spPr bwMode="auto">
              <a:xfrm flipH="1">
                <a:off x="1600200" y="4648200"/>
                <a:ext cx="3810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Gerade Verbindung 76"/>
              <p:cNvCxnSpPr>
                <a:cxnSpLocks noChangeShapeType="1"/>
              </p:cNvCxnSpPr>
              <p:nvPr/>
            </p:nvCxnSpPr>
            <p:spPr bwMode="auto">
              <a:xfrm flipH="1">
                <a:off x="1600200" y="4648200"/>
                <a:ext cx="7620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" name="Gerade Verbindung 71"/>
            <p:cNvCxnSpPr>
              <a:cxnSpLocks noChangeShapeType="1"/>
              <a:endCxn id="38" idx="0"/>
            </p:cNvCxnSpPr>
            <p:nvPr/>
          </p:nvCxnSpPr>
          <p:spPr bwMode="auto">
            <a:xfrm>
              <a:off x="2362200" y="4724400"/>
              <a:ext cx="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Rechteck 79"/>
            <p:cNvSpPr>
              <a:spLocks noChangeArrowheads="1"/>
            </p:cNvSpPr>
            <p:nvPr/>
          </p:nvSpPr>
          <p:spPr bwMode="auto">
            <a:xfrm>
              <a:off x="3581400" y="34290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45" name="Rechteck 80"/>
            <p:cNvSpPr>
              <a:spLocks noChangeArrowheads="1"/>
            </p:cNvSpPr>
            <p:nvPr/>
          </p:nvSpPr>
          <p:spPr bwMode="auto">
            <a:xfrm>
              <a:off x="3200400" y="44196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46" name="Rechteck 81"/>
            <p:cNvSpPr>
              <a:spLocks noChangeArrowheads="1"/>
            </p:cNvSpPr>
            <p:nvPr/>
          </p:nvSpPr>
          <p:spPr bwMode="auto">
            <a:xfrm>
              <a:off x="3200400" y="34290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47" name="Rechteck 82"/>
            <p:cNvSpPr>
              <a:spLocks noChangeArrowheads="1"/>
            </p:cNvSpPr>
            <p:nvPr/>
          </p:nvSpPr>
          <p:spPr bwMode="auto">
            <a:xfrm>
              <a:off x="3581400" y="44196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48" name="Rechteck 83"/>
            <p:cNvSpPr>
              <a:spLocks noChangeArrowheads="1"/>
            </p:cNvSpPr>
            <p:nvPr/>
          </p:nvSpPr>
          <p:spPr bwMode="auto">
            <a:xfrm>
              <a:off x="3962400" y="44196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49" name="Rechteck 84"/>
            <p:cNvSpPr>
              <a:spLocks noChangeArrowheads="1"/>
            </p:cNvSpPr>
            <p:nvPr/>
          </p:nvSpPr>
          <p:spPr bwMode="auto">
            <a:xfrm>
              <a:off x="3962400" y="3429000"/>
              <a:ext cx="304800" cy="914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50" name="Ellipse 103"/>
            <p:cNvSpPr>
              <a:spLocks noChangeArrowheads="1"/>
            </p:cNvSpPr>
            <p:nvPr/>
          </p:nvSpPr>
          <p:spPr bwMode="auto">
            <a:xfrm>
              <a:off x="3048000" y="5715000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grpSp>
          <p:nvGrpSpPr>
            <p:cNvPr id="51" name="Gruppieren 104"/>
            <p:cNvGrpSpPr>
              <a:grpSpLocks/>
            </p:cNvGrpSpPr>
            <p:nvPr/>
          </p:nvGrpSpPr>
          <p:grpSpPr bwMode="auto">
            <a:xfrm>
              <a:off x="3352800" y="5334000"/>
              <a:ext cx="762000" cy="381000"/>
              <a:chOff x="1600200" y="4648200"/>
              <a:chExt cx="762000" cy="381000"/>
            </a:xfrm>
          </p:grpSpPr>
          <p:cxnSp>
            <p:nvCxnSpPr>
              <p:cNvPr id="52" name="Gerade Verbindung 105"/>
              <p:cNvCxnSpPr>
                <a:cxnSpLocks noChangeShapeType="1"/>
              </p:cNvCxnSpPr>
              <p:nvPr/>
            </p:nvCxnSpPr>
            <p:spPr bwMode="auto">
              <a:xfrm>
                <a:off x="1600200" y="4648200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Gerade Verbindung 106"/>
              <p:cNvCxnSpPr>
                <a:cxnSpLocks noChangeShapeType="1"/>
              </p:cNvCxnSpPr>
              <p:nvPr/>
            </p:nvCxnSpPr>
            <p:spPr bwMode="auto">
              <a:xfrm flipH="1">
                <a:off x="1600200" y="4648200"/>
                <a:ext cx="3810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Gerade Verbindung 107"/>
              <p:cNvCxnSpPr>
                <a:cxnSpLocks noChangeShapeType="1"/>
              </p:cNvCxnSpPr>
              <p:nvPr/>
            </p:nvCxnSpPr>
            <p:spPr bwMode="auto">
              <a:xfrm flipH="1">
                <a:off x="1600200" y="4648200"/>
                <a:ext cx="7620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5" name="Ellipse 108"/>
            <p:cNvSpPr>
              <a:spLocks noChangeArrowheads="1"/>
            </p:cNvSpPr>
            <p:nvPr/>
          </p:nvSpPr>
          <p:spPr bwMode="auto">
            <a:xfrm>
              <a:off x="3810000" y="5715000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grpSp>
          <p:nvGrpSpPr>
            <p:cNvPr id="56" name="Gruppieren 109"/>
            <p:cNvGrpSpPr>
              <a:grpSpLocks/>
            </p:cNvGrpSpPr>
            <p:nvPr/>
          </p:nvGrpSpPr>
          <p:grpSpPr bwMode="auto">
            <a:xfrm flipH="1">
              <a:off x="3352800" y="4343400"/>
              <a:ext cx="762000" cy="381000"/>
              <a:chOff x="1600200" y="4648200"/>
              <a:chExt cx="762000" cy="381000"/>
            </a:xfrm>
          </p:grpSpPr>
          <p:cxnSp>
            <p:nvCxnSpPr>
              <p:cNvPr id="57" name="Gerade Verbindung 110"/>
              <p:cNvCxnSpPr>
                <a:cxnSpLocks noChangeShapeType="1"/>
              </p:cNvCxnSpPr>
              <p:nvPr/>
            </p:nvCxnSpPr>
            <p:spPr bwMode="auto">
              <a:xfrm>
                <a:off x="1600200" y="4648200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Gerade Verbindung 111"/>
              <p:cNvCxnSpPr>
                <a:cxnSpLocks noChangeShapeType="1"/>
              </p:cNvCxnSpPr>
              <p:nvPr/>
            </p:nvCxnSpPr>
            <p:spPr bwMode="auto">
              <a:xfrm flipH="1">
                <a:off x="1600200" y="4648200"/>
                <a:ext cx="3810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Gerade Verbindung 112"/>
              <p:cNvCxnSpPr>
                <a:cxnSpLocks noChangeShapeType="1"/>
              </p:cNvCxnSpPr>
              <p:nvPr/>
            </p:nvCxnSpPr>
            <p:spPr bwMode="auto">
              <a:xfrm flipH="1">
                <a:off x="1600200" y="4648200"/>
                <a:ext cx="7620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0" name="Gerade Verbindung 113"/>
            <p:cNvCxnSpPr>
              <a:cxnSpLocks noChangeShapeType="1"/>
              <a:endCxn id="55" idx="0"/>
            </p:cNvCxnSpPr>
            <p:nvPr/>
          </p:nvCxnSpPr>
          <p:spPr bwMode="auto">
            <a:xfrm>
              <a:off x="4114800" y="4724400"/>
              <a:ext cx="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61" name="Gruppieren 131"/>
            <p:cNvGrpSpPr>
              <a:grpSpLocks/>
            </p:cNvGrpSpPr>
            <p:nvPr/>
          </p:nvGrpSpPr>
          <p:grpSpPr bwMode="auto">
            <a:xfrm>
              <a:off x="3200400" y="3581400"/>
              <a:ext cx="228600" cy="457200"/>
              <a:chOff x="6172200" y="2590800"/>
              <a:chExt cx="228600" cy="457200"/>
            </a:xfrm>
          </p:grpSpPr>
          <p:cxnSp>
            <p:nvCxnSpPr>
              <p:cNvPr id="62" name="Gerade Verbindung 77"/>
              <p:cNvCxnSpPr>
                <a:cxnSpLocks noChangeShapeType="1"/>
              </p:cNvCxnSpPr>
              <p:nvPr/>
            </p:nvCxnSpPr>
            <p:spPr bwMode="auto">
              <a:xfrm>
                <a:off x="6172200" y="2590800"/>
                <a:ext cx="76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Gerade Verbindung 120"/>
              <p:cNvCxnSpPr>
                <a:cxnSpLocks noChangeShapeType="1"/>
              </p:cNvCxnSpPr>
              <p:nvPr/>
            </p:nvCxnSpPr>
            <p:spPr bwMode="auto">
              <a:xfrm>
                <a:off x="6248400" y="259080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Gerade Verbindung 125"/>
              <p:cNvCxnSpPr>
                <a:cxnSpLocks noChangeShapeType="1"/>
              </p:cNvCxnSpPr>
              <p:nvPr/>
            </p:nvCxnSpPr>
            <p:spPr bwMode="auto">
              <a:xfrm>
                <a:off x="6324600" y="259080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Gerade Verbindung 126"/>
              <p:cNvCxnSpPr>
                <a:cxnSpLocks noChangeShapeType="1"/>
              </p:cNvCxnSpPr>
              <p:nvPr/>
            </p:nvCxnSpPr>
            <p:spPr bwMode="auto">
              <a:xfrm>
                <a:off x="6248400" y="3048000"/>
                <a:ext cx="76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Gerade Verbindung 138"/>
              <p:cNvCxnSpPr>
                <a:cxnSpLocks noChangeShapeType="1"/>
              </p:cNvCxnSpPr>
              <p:nvPr/>
            </p:nvCxnSpPr>
            <p:spPr bwMode="auto">
              <a:xfrm>
                <a:off x="6324600" y="2590800"/>
                <a:ext cx="76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7" name="Gruppieren 137"/>
            <p:cNvGrpSpPr>
              <a:grpSpLocks/>
            </p:cNvGrpSpPr>
            <p:nvPr/>
          </p:nvGrpSpPr>
          <p:grpSpPr bwMode="auto">
            <a:xfrm>
              <a:off x="3581400" y="3581400"/>
              <a:ext cx="304800" cy="457200"/>
              <a:chOff x="6553200" y="2590800"/>
              <a:chExt cx="304800" cy="457200"/>
            </a:xfrm>
          </p:grpSpPr>
          <p:cxnSp>
            <p:nvCxnSpPr>
              <p:cNvPr id="68" name="Gerade Verbindung 132"/>
              <p:cNvCxnSpPr>
                <a:cxnSpLocks noChangeShapeType="1"/>
              </p:cNvCxnSpPr>
              <p:nvPr/>
            </p:nvCxnSpPr>
            <p:spPr bwMode="auto">
              <a:xfrm>
                <a:off x="6553200" y="2590800"/>
                <a:ext cx="76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Gerade Verbindung 133"/>
              <p:cNvCxnSpPr>
                <a:cxnSpLocks noChangeShapeType="1"/>
              </p:cNvCxnSpPr>
              <p:nvPr/>
            </p:nvCxnSpPr>
            <p:spPr bwMode="auto">
              <a:xfrm>
                <a:off x="6629400" y="259080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Gerade Verbindung 134"/>
              <p:cNvCxnSpPr>
                <a:cxnSpLocks noChangeShapeType="1"/>
              </p:cNvCxnSpPr>
              <p:nvPr/>
            </p:nvCxnSpPr>
            <p:spPr bwMode="auto">
              <a:xfrm>
                <a:off x="6781800" y="259080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Gerade Verbindung 135"/>
              <p:cNvCxnSpPr>
                <a:cxnSpLocks noChangeShapeType="1"/>
              </p:cNvCxnSpPr>
              <p:nvPr/>
            </p:nvCxnSpPr>
            <p:spPr bwMode="auto">
              <a:xfrm>
                <a:off x="6629400" y="3048000"/>
                <a:ext cx="15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Gerade Verbindung 139"/>
              <p:cNvCxnSpPr>
                <a:cxnSpLocks noChangeShapeType="1"/>
              </p:cNvCxnSpPr>
              <p:nvPr/>
            </p:nvCxnSpPr>
            <p:spPr bwMode="auto">
              <a:xfrm>
                <a:off x="6781800" y="2590800"/>
                <a:ext cx="76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3" name="Gruppieren 145"/>
            <p:cNvGrpSpPr>
              <a:grpSpLocks/>
            </p:cNvGrpSpPr>
            <p:nvPr/>
          </p:nvGrpSpPr>
          <p:grpSpPr bwMode="auto">
            <a:xfrm>
              <a:off x="3962400" y="3581400"/>
              <a:ext cx="457200" cy="457200"/>
              <a:chOff x="6934200" y="2590800"/>
              <a:chExt cx="381000" cy="457200"/>
            </a:xfrm>
          </p:grpSpPr>
          <p:cxnSp>
            <p:nvCxnSpPr>
              <p:cNvPr id="74" name="Gerade Verbindung 140"/>
              <p:cNvCxnSpPr>
                <a:cxnSpLocks noChangeShapeType="1"/>
              </p:cNvCxnSpPr>
              <p:nvPr/>
            </p:nvCxnSpPr>
            <p:spPr bwMode="auto">
              <a:xfrm>
                <a:off x="6934200" y="2590800"/>
                <a:ext cx="76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Gerade Verbindung 141"/>
              <p:cNvCxnSpPr>
                <a:cxnSpLocks noChangeShapeType="1"/>
              </p:cNvCxnSpPr>
              <p:nvPr/>
            </p:nvCxnSpPr>
            <p:spPr bwMode="auto">
              <a:xfrm>
                <a:off x="7010400" y="259080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Gerade Verbindung 142"/>
              <p:cNvCxnSpPr>
                <a:cxnSpLocks noChangeShapeType="1"/>
              </p:cNvCxnSpPr>
              <p:nvPr/>
            </p:nvCxnSpPr>
            <p:spPr bwMode="auto">
              <a:xfrm>
                <a:off x="7239000" y="259080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Gerade Verbindung 143"/>
              <p:cNvCxnSpPr>
                <a:cxnSpLocks noChangeShapeType="1"/>
              </p:cNvCxnSpPr>
              <p:nvPr/>
            </p:nvCxnSpPr>
            <p:spPr bwMode="auto">
              <a:xfrm>
                <a:off x="7010400" y="3048000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Gerade Verbindung 144"/>
              <p:cNvCxnSpPr>
                <a:cxnSpLocks noChangeShapeType="1"/>
              </p:cNvCxnSpPr>
              <p:nvPr/>
            </p:nvCxnSpPr>
            <p:spPr bwMode="auto">
              <a:xfrm>
                <a:off x="7239000" y="2590800"/>
                <a:ext cx="76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9" name="Rechteck 149"/>
            <p:cNvSpPr>
              <a:spLocks noChangeArrowheads="1"/>
            </p:cNvSpPr>
            <p:nvPr/>
          </p:nvSpPr>
          <p:spPr bwMode="auto">
            <a:xfrm>
              <a:off x="5257800" y="3429000"/>
              <a:ext cx="304800" cy="1905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80" name="Ellipse 150"/>
            <p:cNvSpPr>
              <a:spLocks noChangeArrowheads="1"/>
            </p:cNvSpPr>
            <p:nvPr/>
          </p:nvSpPr>
          <p:spPr bwMode="auto">
            <a:xfrm>
              <a:off x="5105400" y="5715000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81" name="Ellipse 151"/>
            <p:cNvSpPr>
              <a:spLocks noChangeArrowheads="1"/>
            </p:cNvSpPr>
            <p:nvPr/>
          </p:nvSpPr>
          <p:spPr bwMode="auto">
            <a:xfrm>
              <a:off x="5867400" y="5715000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cxnSp>
          <p:nvCxnSpPr>
            <p:cNvPr id="82" name="Gerade Verbindung 147"/>
            <p:cNvCxnSpPr>
              <a:cxnSpLocks noChangeShapeType="1"/>
              <a:stCxn id="80" idx="0"/>
              <a:endCxn id="79" idx="2"/>
            </p:cNvCxnSpPr>
            <p:nvPr/>
          </p:nvCxnSpPr>
          <p:spPr bwMode="auto">
            <a:xfrm flipV="1">
              <a:off x="5410200" y="53340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157"/>
            <p:cNvCxnSpPr>
              <a:cxnSpLocks noChangeShapeType="1"/>
              <a:stCxn id="85" idx="2"/>
              <a:endCxn id="80" idx="0"/>
            </p:cNvCxnSpPr>
            <p:nvPr/>
          </p:nvCxnSpPr>
          <p:spPr bwMode="auto">
            <a:xfrm flipH="1">
              <a:off x="5410200" y="5334000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3072"/>
            <p:cNvCxnSpPr>
              <a:cxnSpLocks noChangeShapeType="1"/>
              <a:stCxn id="85" idx="2"/>
              <a:endCxn id="81" idx="0"/>
            </p:cNvCxnSpPr>
            <p:nvPr/>
          </p:nvCxnSpPr>
          <p:spPr bwMode="auto">
            <a:xfrm>
              <a:off x="5791200" y="5334000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5" name="Rechteck 169"/>
            <p:cNvSpPr>
              <a:spLocks noChangeArrowheads="1"/>
            </p:cNvSpPr>
            <p:nvPr/>
          </p:nvSpPr>
          <p:spPr bwMode="auto">
            <a:xfrm>
              <a:off x="5638800" y="3429000"/>
              <a:ext cx="304800" cy="1905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86" name="Rechteck 192"/>
            <p:cNvSpPr>
              <a:spLocks noChangeArrowheads="1"/>
            </p:cNvSpPr>
            <p:nvPr/>
          </p:nvSpPr>
          <p:spPr bwMode="auto">
            <a:xfrm>
              <a:off x="6019800" y="3429000"/>
              <a:ext cx="304800" cy="1905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87" name="Ellipse 193"/>
            <p:cNvSpPr>
              <a:spLocks noChangeArrowheads="1"/>
            </p:cNvSpPr>
            <p:nvPr/>
          </p:nvSpPr>
          <p:spPr bwMode="auto">
            <a:xfrm>
              <a:off x="5867400" y="5715000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88" name="Ellipse 194"/>
            <p:cNvSpPr>
              <a:spLocks noChangeArrowheads="1"/>
            </p:cNvSpPr>
            <p:nvPr/>
          </p:nvSpPr>
          <p:spPr bwMode="auto">
            <a:xfrm>
              <a:off x="6629400" y="5715000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cxnSp>
          <p:nvCxnSpPr>
            <p:cNvPr id="89" name="Gerade Verbindung 195"/>
            <p:cNvCxnSpPr>
              <a:cxnSpLocks noChangeShapeType="1"/>
              <a:stCxn id="87" idx="0"/>
              <a:endCxn id="86" idx="2"/>
            </p:cNvCxnSpPr>
            <p:nvPr/>
          </p:nvCxnSpPr>
          <p:spPr bwMode="auto">
            <a:xfrm flipV="1">
              <a:off x="6172200" y="53340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196"/>
            <p:cNvCxnSpPr>
              <a:cxnSpLocks noChangeShapeType="1"/>
              <a:stCxn id="92" idx="2"/>
              <a:endCxn id="87" idx="0"/>
            </p:cNvCxnSpPr>
            <p:nvPr/>
          </p:nvCxnSpPr>
          <p:spPr bwMode="auto">
            <a:xfrm flipH="1">
              <a:off x="6172200" y="5334000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197"/>
            <p:cNvCxnSpPr>
              <a:cxnSpLocks noChangeShapeType="1"/>
              <a:stCxn id="92" idx="2"/>
              <a:endCxn id="88" idx="0"/>
            </p:cNvCxnSpPr>
            <p:nvPr/>
          </p:nvCxnSpPr>
          <p:spPr bwMode="auto">
            <a:xfrm>
              <a:off x="6553200" y="5334000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2" name="Rechteck 198"/>
            <p:cNvSpPr>
              <a:spLocks noChangeArrowheads="1"/>
            </p:cNvSpPr>
            <p:nvPr/>
          </p:nvSpPr>
          <p:spPr bwMode="auto">
            <a:xfrm>
              <a:off x="6400800" y="3429000"/>
              <a:ext cx="304800" cy="1905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93" name="Rechteck 199"/>
            <p:cNvSpPr>
              <a:spLocks noChangeArrowheads="1"/>
            </p:cNvSpPr>
            <p:nvPr/>
          </p:nvSpPr>
          <p:spPr bwMode="auto">
            <a:xfrm>
              <a:off x="6781800" y="3429000"/>
              <a:ext cx="304800" cy="1905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94" name="Ellipse 200"/>
            <p:cNvSpPr>
              <a:spLocks noChangeArrowheads="1"/>
            </p:cNvSpPr>
            <p:nvPr/>
          </p:nvSpPr>
          <p:spPr bwMode="auto">
            <a:xfrm>
              <a:off x="6629400" y="5715000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95" name="Ellipse 201"/>
            <p:cNvSpPr>
              <a:spLocks noChangeArrowheads="1"/>
            </p:cNvSpPr>
            <p:nvPr/>
          </p:nvSpPr>
          <p:spPr bwMode="auto">
            <a:xfrm>
              <a:off x="7391400" y="5715000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cxnSp>
          <p:nvCxnSpPr>
            <p:cNvPr id="96" name="Gerade Verbindung 202"/>
            <p:cNvCxnSpPr>
              <a:cxnSpLocks noChangeShapeType="1"/>
              <a:stCxn id="94" idx="0"/>
              <a:endCxn id="93" idx="2"/>
            </p:cNvCxnSpPr>
            <p:nvPr/>
          </p:nvCxnSpPr>
          <p:spPr bwMode="auto">
            <a:xfrm flipV="1">
              <a:off x="6934200" y="53340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203"/>
            <p:cNvCxnSpPr>
              <a:cxnSpLocks noChangeShapeType="1"/>
              <a:stCxn id="99" idx="2"/>
              <a:endCxn id="94" idx="0"/>
            </p:cNvCxnSpPr>
            <p:nvPr/>
          </p:nvCxnSpPr>
          <p:spPr bwMode="auto">
            <a:xfrm flipH="1">
              <a:off x="6934200" y="5334000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204"/>
            <p:cNvCxnSpPr>
              <a:cxnSpLocks noChangeShapeType="1"/>
              <a:stCxn id="99" idx="2"/>
              <a:endCxn id="95" idx="0"/>
            </p:cNvCxnSpPr>
            <p:nvPr/>
          </p:nvCxnSpPr>
          <p:spPr bwMode="auto">
            <a:xfrm>
              <a:off x="7315200" y="5334000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9" name="Rechteck 205"/>
            <p:cNvSpPr>
              <a:spLocks noChangeArrowheads="1"/>
            </p:cNvSpPr>
            <p:nvPr/>
          </p:nvSpPr>
          <p:spPr bwMode="auto">
            <a:xfrm>
              <a:off x="7162800" y="3429000"/>
              <a:ext cx="304800" cy="1905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de-DE"/>
            </a:p>
          </p:txBody>
        </p:sp>
        <p:cxnSp>
          <p:nvCxnSpPr>
            <p:cNvPr id="100" name="Gerade Verbindung 206"/>
            <p:cNvCxnSpPr>
              <a:cxnSpLocks noChangeShapeType="1"/>
            </p:cNvCxnSpPr>
            <p:nvPr/>
          </p:nvCxnSpPr>
          <p:spPr bwMode="auto">
            <a:xfrm>
              <a:off x="5029200" y="5334000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01" name="Gruppieren 3091"/>
            <p:cNvGrpSpPr>
              <a:grpSpLocks/>
            </p:cNvGrpSpPr>
            <p:nvPr/>
          </p:nvGrpSpPr>
          <p:grpSpPr bwMode="auto">
            <a:xfrm>
              <a:off x="4876800" y="3657600"/>
              <a:ext cx="914400" cy="228600"/>
              <a:chOff x="6553200" y="3048000"/>
              <a:chExt cx="914400" cy="228600"/>
            </a:xfrm>
          </p:grpSpPr>
          <p:cxnSp>
            <p:nvCxnSpPr>
              <p:cNvPr id="102" name="Gerade Verbindung 3086"/>
              <p:cNvCxnSpPr>
                <a:cxnSpLocks noChangeShapeType="1"/>
              </p:cNvCxnSpPr>
              <p:nvPr/>
            </p:nvCxnSpPr>
            <p:spPr bwMode="auto">
              <a:xfrm>
                <a:off x="6553200" y="32766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Gerade Verbindung 3088"/>
              <p:cNvCxnSpPr>
                <a:cxnSpLocks noChangeShapeType="1"/>
              </p:cNvCxnSpPr>
              <p:nvPr/>
            </p:nvCxnSpPr>
            <p:spPr bwMode="auto">
              <a:xfrm flipV="1">
                <a:off x="6858000" y="3048000"/>
                <a:ext cx="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Gerade Verbindung 3090"/>
              <p:cNvCxnSpPr>
                <a:cxnSpLocks noChangeShapeType="1"/>
              </p:cNvCxnSpPr>
              <p:nvPr/>
            </p:nvCxnSpPr>
            <p:spPr bwMode="auto">
              <a:xfrm>
                <a:off x="6858000" y="3048000"/>
                <a:ext cx="304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Gerade Verbindung 185"/>
              <p:cNvCxnSpPr>
                <a:cxnSpLocks noChangeShapeType="1"/>
              </p:cNvCxnSpPr>
              <p:nvPr/>
            </p:nvCxnSpPr>
            <p:spPr bwMode="auto">
              <a:xfrm>
                <a:off x="7162800" y="32766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6" name="Gruppieren 187"/>
            <p:cNvGrpSpPr>
              <a:grpSpLocks/>
            </p:cNvGrpSpPr>
            <p:nvPr/>
          </p:nvGrpSpPr>
          <p:grpSpPr bwMode="auto">
            <a:xfrm>
              <a:off x="5486400" y="4038600"/>
              <a:ext cx="914400" cy="228600"/>
              <a:chOff x="6553200" y="3048000"/>
              <a:chExt cx="914400" cy="228600"/>
            </a:xfrm>
          </p:grpSpPr>
          <p:cxnSp>
            <p:nvCxnSpPr>
              <p:cNvPr id="107" name="Gerade Verbindung 188"/>
              <p:cNvCxnSpPr>
                <a:cxnSpLocks noChangeShapeType="1"/>
              </p:cNvCxnSpPr>
              <p:nvPr/>
            </p:nvCxnSpPr>
            <p:spPr bwMode="auto">
              <a:xfrm>
                <a:off x="6553200" y="32766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Gerade Verbindung 189"/>
              <p:cNvCxnSpPr>
                <a:cxnSpLocks noChangeShapeType="1"/>
              </p:cNvCxnSpPr>
              <p:nvPr/>
            </p:nvCxnSpPr>
            <p:spPr bwMode="auto">
              <a:xfrm flipV="1">
                <a:off x="6858000" y="3048000"/>
                <a:ext cx="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Gerade Verbindung 190"/>
              <p:cNvCxnSpPr>
                <a:cxnSpLocks noChangeShapeType="1"/>
              </p:cNvCxnSpPr>
              <p:nvPr/>
            </p:nvCxnSpPr>
            <p:spPr bwMode="auto">
              <a:xfrm>
                <a:off x="6858000" y="3048000"/>
                <a:ext cx="304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Gerade Verbindung 191"/>
              <p:cNvCxnSpPr>
                <a:cxnSpLocks noChangeShapeType="1"/>
              </p:cNvCxnSpPr>
              <p:nvPr/>
            </p:nvCxnSpPr>
            <p:spPr bwMode="auto">
              <a:xfrm>
                <a:off x="7162800" y="32766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1" name="Textfeld 78"/>
            <p:cNvSpPr txBox="1">
              <a:spLocks noChangeArrowheads="1"/>
            </p:cNvSpPr>
            <p:nvPr/>
          </p:nvSpPr>
          <p:spPr bwMode="auto">
            <a:xfrm>
              <a:off x="1295400" y="2823669"/>
              <a:ext cx="6016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de-DE" dirty="0" err="1"/>
                <a:t>SAmp</a:t>
              </a:r>
              <a:endParaRPr lang="de-DE" dirty="0"/>
            </a:p>
          </p:txBody>
        </p:sp>
        <p:sp>
          <p:nvSpPr>
            <p:cNvPr id="112" name="Textfeld 78"/>
            <p:cNvSpPr txBox="1">
              <a:spLocks noChangeArrowheads="1"/>
            </p:cNvSpPr>
            <p:nvPr/>
          </p:nvSpPr>
          <p:spPr bwMode="auto">
            <a:xfrm>
              <a:off x="3075545" y="2823669"/>
              <a:ext cx="622301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de-DE" dirty="0" err="1"/>
                <a:t>STime</a:t>
              </a:r>
              <a:endParaRPr lang="de-DE" dirty="0"/>
            </a:p>
          </p:txBody>
        </p:sp>
        <p:sp>
          <p:nvSpPr>
            <p:cNvPr id="113" name="Textfeld 78"/>
            <p:cNvSpPr txBox="1">
              <a:spLocks noChangeArrowheads="1"/>
            </p:cNvSpPr>
            <p:nvPr/>
          </p:nvSpPr>
          <p:spPr bwMode="auto">
            <a:xfrm>
              <a:off x="5211718" y="2823669"/>
              <a:ext cx="1095374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de-DE" dirty="0"/>
                <a:t>Analog </a:t>
              </a:r>
              <a:r>
                <a:rPr lang="de-DE" dirty="0" err="1"/>
                <a:t>pixels</a:t>
              </a:r>
              <a:endParaRPr lang="de-DE" dirty="0"/>
            </a:p>
          </p:txBody>
        </p:sp>
        <p:cxnSp>
          <p:nvCxnSpPr>
            <p:cNvPr id="114" name="Gerade Verbindung mit Pfeil 3093"/>
            <p:cNvCxnSpPr>
              <a:cxnSpLocks noChangeShapeType="1"/>
              <a:stCxn id="85" idx="2"/>
            </p:cNvCxnSpPr>
            <p:nvPr/>
          </p:nvCxnSpPr>
          <p:spPr bwMode="auto">
            <a:xfrm flipH="1">
              <a:off x="5562600" y="53340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" name="Gerade Verbindung mit Pfeil 212"/>
            <p:cNvCxnSpPr>
              <a:cxnSpLocks noChangeShapeType="1"/>
            </p:cNvCxnSpPr>
            <p:nvPr/>
          </p:nvCxnSpPr>
          <p:spPr bwMode="auto">
            <a:xfrm>
              <a:off x="5791200" y="53340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9" name="Textfeld 219"/>
            <p:cNvSpPr txBox="1">
              <a:spLocks noChangeArrowheads="1"/>
            </p:cNvSpPr>
            <p:nvPr/>
          </p:nvSpPr>
          <p:spPr bwMode="auto">
            <a:xfrm>
              <a:off x="6019801" y="5257801"/>
              <a:ext cx="304348" cy="575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de-DE" dirty="0"/>
            </a:p>
          </p:txBody>
        </p:sp>
        <p:cxnSp>
          <p:nvCxnSpPr>
            <p:cNvPr id="120" name="Gerade Verbindung mit Pfeil 3099"/>
            <p:cNvCxnSpPr>
              <a:cxnSpLocks noChangeShapeType="1"/>
            </p:cNvCxnSpPr>
            <p:nvPr/>
          </p:nvCxnSpPr>
          <p:spPr bwMode="auto">
            <a:xfrm>
              <a:off x="7086600" y="37338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2" name="Gerade Verbindung mit Pfeil 223"/>
            <p:cNvCxnSpPr>
              <a:cxnSpLocks noChangeShapeType="1"/>
            </p:cNvCxnSpPr>
            <p:nvPr/>
          </p:nvCxnSpPr>
          <p:spPr bwMode="auto">
            <a:xfrm>
              <a:off x="3200400" y="49530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3" name="Textfeld 78"/>
            <p:cNvSpPr txBox="1">
              <a:spLocks noChangeArrowheads="1"/>
            </p:cNvSpPr>
            <p:nvPr/>
          </p:nvSpPr>
          <p:spPr bwMode="auto">
            <a:xfrm>
              <a:off x="3124200" y="4648200"/>
              <a:ext cx="568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de-DE"/>
                <a:t>33um</a:t>
              </a:r>
            </a:p>
          </p:txBody>
        </p:sp>
      </p:grpSp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5761" y="1027087"/>
            <a:ext cx="905295" cy="196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08104" y="2492896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/>
              <a:t>NewPixels</a:t>
            </a:r>
            <a:endParaRPr lang="en-CA" dirty="0"/>
          </a:p>
        </p:txBody>
      </p:sp>
      <p:sp>
        <p:nvSpPr>
          <p:cNvPr id="127" name="Espace réservé du pied de page 1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128" name="Espace réservé du numéro de diapositive 1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40630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CCPD flip-chip gluing at SET with FC150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916" y="902977"/>
            <a:ext cx="2784309" cy="2088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0386" y="2558817"/>
            <a:ext cx="13533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ACCμRA</a:t>
            </a:r>
            <a:r>
              <a:rPr lang="en-US" dirty="0" smtClean="0"/>
              <a:t> 100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980728"/>
            <a:ext cx="56886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partnership with SET, we have started a set of gluing using the FC150 to understand better the gluing process parameters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Glue viscosity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Pressure and temperature applied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r>
              <a:rPr lang="en-US" sz="1600" dirty="0" smtClean="0"/>
              <a:t>Analysis of sample cross-sections ongoing, but results very positive so far : 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Good glue layer uniformity over large area (~2x2cm)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Thin layer of glue can be obtained (~3um 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Good alignment (1-1.5um)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3645024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ACCμRA</a:t>
            </a:r>
            <a:r>
              <a:rPr lang="en-US" dirty="0"/>
              <a:t> 100 purchased by </a:t>
            </a:r>
            <a:r>
              <a:rPr lang="en-US" dirty="0" err="1"/>
              <a:t>UNIGe</a:t>
            </a:r>
            <a:r>
              <a:rPr lang="en-US" dirty="0"/>
              <a:t> and CERN-</a:t>
            </a:r>
            <a:r>
              <a:rPr lang="en-US" dirty="0" smtClean="0"/>
              <a:t>CLIC to be installed in July in Geneva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Automatic accurate glue dispenser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+-1um post-bonding accuracy</a:t>
            </a:r>
            <a:endParaRPr lang="en-US" dirty="0"/>
          </a:p>
          <a:p>
            <a:endParaRPr lang="en-US" dirty="0"/>
          </a:p>
        </p:txBody>
      </p:sp>
      <p:sp>
        <p:nvSpPr>
          <p:cNvPr id="13" name="ZoneTexte 4"/>
          <p:cNvSpPr txBox="1"/>
          <p:nvPr/>
        </p:nvSpPr>
        <p:spPr>
          <a:xfrm>
            <a:off x="348280" y="5921694"/>
            <a:ext cx="500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DPNC</a:t>
            </a:r>
            <a:endParaRPr lang="fr-CH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22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420" y="3359077"/>
            <a:ext cx="4535805" cy="34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95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Principle of Test-Beam Characterization</a:t>
            </a:r>
            <a:endParaRPr lang="en-US" sz="3600" dirty="0"/>
          </a:p>
        </p:txBody>
      </p:sp>
      <p:sp>
        <p:nvSpPr>
          <p:cNvPr id="7" name="ZoneTexte 4"/>
          <p:cNvSpPr txBox="1"/>
          <p:nvPr/>
        </p:nvSpPr>
        <p:spPr>
          <a:xfrm>
            <a:off x="348280" y="5921694"/>
            <a:ext cx="500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DPNC</a:t>
            </a:r>
            <a:endParaRPr lang="fr-CH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23</a:t>
            </a:fld>
            <a:endParaRPr lang="fr-CH"/>
          </a:p>
        </p:txBody>
      </p:sp>
      <p:pic>
        <p:nvPicPr>
          <p:cNvPr id="5" name="Picture 4" descr="DSC_009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84784"/>
            <a:ext cx="5724128" cy="381608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707904" y="3140968"/>
            <a:ext cx="504056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91880" y="2924944"/>
            <a:ext cx="118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Pion Beam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268760"/>
            <a:ext cx="32403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high-energy pion beam can be thought of a focused laser-like beam that interact very little with matter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Very straight trajectory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Localized interaction </a:t>
            </a:r>
          </a:p>
          <a:p>
            <a:endParaRPr lang="en-US" sz="1600" dirty="0" smtClean="0"/>
          </a:p>
          <a:p>
            <a:r>
              <a:rPr lang="en-US" sz="1600" dirty="0" smtClean="0"/>
              <a:t>Test beam characterization is performed using known pixel detectors to form a “telescope” that is used to perform a blind analysis of the Device under Test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Trajectories of particle reconstructed by the telescope and interpolated to the device under test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Pointing resolution O(um)</a:t>
            </a:r>
          </a:p>
          <a:p>
            <a:endParaRPr lang="en-US" sz="16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97352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sldNum" sz="quarter" idx="2"/>
          </p:nvPr>
        </p:nvSpPr>
        <p:spPr>
          <a:xfrm>
            <a:off x="4482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xfrm>
            <a:off x="892969" y="-47625"/>
            <a:ext cx="7358063" cy="79474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>
              <a:defRPr sz="45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Efficiency map non-irradiated sample</a:t>
            </a:r>
          </a:p>
        </p:txBody>
      </p:sp>
      <p:sp>
        <p:nvSpPr>
          <p:cNvPr id="239" name="Shape 239"/>
          <p:cNvSpPr/>
          <p:nvPr/>
        </p:nvSpPr>
        <p:spPr>
          <a:xfrm>
            <a:off x="53667" y="1409815"/>
            <a:ext cx="3201264" cy="3263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51758" indent="-251758">
              <a:buSzPct val="75000"/>
              <a:buChar char="•"/>
              <a:defRPr sz="2900">
                <a:latin typeface="Geneva"/>
                <a:ea typeface="Geneva"/>
                <a:cs typeface="Geneva"/>
                <a:sym typeface="Geneva"/>
              </a:defRPr>
            </a:pPr>
            <a:endParaRPr sz="2039"/>
          </a:p>
          <a:p>
            <a:pPr marL="251758" indent="-251758">
              <a:buSzPct val="75000"/>
              <a:buChar char="•"/>
              <a:defRPr sz="2900">
                <a:latin typeface="Geneva"/>
                <a:ea typeface="Geneva"/>
                <a:cs typeface="Geneva"/>
                <a:sym typeface="Geneva"/>
              </a:defRPr>
            </a:pPr>
            <a:endParaRPr sz="2039"/>
          </a:p>
          <a:p>
            <a:pPr marL="251758" indent="-251758">
              <a:buSzPct val="75000"/>
              <a:buChar char="•"/>
              <a:defRPr sz="2400">
                <a:latin typeface="Geneva"/>
                <a:ea typeface="Geneva"/>
                <a:cs typeface="Geneva"/>
                <a:sym typeface="Geneva"/>
              </a:defRPr>
            </a:pPr>
            <a:r>
              <a:rPr sz="1687"/>
              <a:t>To avoid edge-effects  the outermost columns and rows have been excluded in the following studies</a:t>
            </a:r>
          </a:p>
          <a:p>
            <a:pPr algn="l">
              <a:defRPr sz="2900">
                <a:latin typeface="Geneva"/>
                <a:ea typeface="Geneva"/>
                <a:cs typeface="Geneva"/>
                <a:sym typeface="Geneva"/>
              </a:defRPr>
            </a:pPr>
            <a:endParaRPr sz="2039"/>
          </a:p>
          <a:p>
            <a:pPr algn="l">
              <a:defRPr sz="2900">
                <a:latin typeface="Geneva"/>
                <a:ea typeface="Geneva"/>
                <a:cs typeface="Geneva"/>
                <a:sym typeface="Geneva"/>
              </a:defRPr>
            </a:pPr>
            <a:endParaRPr sz="2039"/>
          </a:p>
          <a:p>
            <a:pPr algn="l">
              <a:defRPr sz="2900">
                <a:latin typeface="Geneva"/>
                <a:ea typeface="Geneva"/>
                <a:cs typeface="Geneva"/>
                <a:sym typeface="Geneva"/>
              </a:defRPr>
            </a:pPr>
            <a:endParaRPr sz="2039"/>
          </a:p>
          <a:p>
            <a:pPr marL="251758" indent="-251758">
              <a:buSzPct val="75000"/>
              <a:buChar char="•"/>
              <a:defRPr sz="2700">
                <a:latin typeface="Geneva"/>
                <a:ea typeface="Geneva"/>
                <a:cs typeface="Geneva"/>
                <a:sym typeface="Geneva"/>
              </a:defRPr>
            </a:pPr>
            <a:r>
              <a:rPr sz="1898"/>
              <a:t>overall efficiency:     </a:t>
            </a:r>
            <a:r>
              <a:rPr sz="1898">
                <a:solidFill>
                  <a:schemeClr val="accent5"/>
                </a:solidFill>
              </a:rPr>
              <a:t>99.71 %</a:t>
            </a:r>
            <a:r>
              <a:rPr sz="1898"/>
              <a:t>                               </a:t>
            </a:r>
          </a:p>
        </p:txBody>
      </p:sp>
      <p:sp>
        <p:nvSpPr>
          <p:cNvPr id="240" name="Shape 240"/>
          <p:cNvSpPr/>
          <p:nvPr/>
        </p:nvSpPr>
        <p:spPr>
          <a:xfrm>
            <a:off x="5072514" y="2040024"/>
            <a:ext cx="2244731" cy="3059844"/>
          </a:xfrm>
          <a:prstGeom prst="rect">
            <a:avLst/>
          </a:prstGeom>
          <a:ln w="63500">
            <a:solidFill>
              <a:srgbClr val="DCDEE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pic>
        <p:nvPicPr>
          <p:cNvPr id="241" name="globeff_effresults_85V_trial_alternate_opposite-oppos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338" y="621906"/>
            <a:ext cx="5887953" cy="5710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Schermata 2016-02-21 alle 20.11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9689" y="1390235"/>
            <a:ext cx="69837" cy="18623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1683872104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4482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892969" y="-71437"/>
            <a:ext cx="7358063" cy="79474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>
              <a:defRPr sz="45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Efficiency map irradiated sample</a:t>
            </a:r>
          </a:p>
        </p:txBody>
      </p:sp>
      <p:sp>
        <p:nvSpPr>
          <p:cNvPr id="247" name="Shape 247"/>
          <p:cNvSpPr/>
          <p:nvPr/>
        </p:nvSpPr>
        <p:spPr>
          <a:xfrm>
            <a:off x="300174" y="884463"/>
            <a:ext cx="2647603" cy="1889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51758" indent="-251758">
              <a:buSzPct val="75000"/>
              <a:buChar char="•"/>
              <a:defRPr sz="2400">
                <a:latin typeface="Geneva"/>
                <a:ea typeface="Geneva"/>
                <a:cs typeface="Geneva"/>
                <a:sym typeface="Geneva"/>
              </a:defRPr>
            </a:pPr>
            <a:r>
              <a:rPr sz="1687" u="sng">
                <a:solidFill>
                  <a:schemeClr val="accent5"/>
                </a:solidFill>
              </a:rPr>
              <a:t>Not-tuned</a:t>
            </a:r>
            <a:r>
              <a:rPr sz="1687">
                <a:solidFill>
                  <a:schemeClr val="accent5"/>
                </a:solidFill>
              </a:rPr>
              <a:t> </a:t>
            </a:r>
            <a:r>
              <a:rPr sz="1687"/>
              <a:t>-&gt;        non-homogeneus map                          </a:t>
            </a:r>
          </a:p>
          <a:p>
            <a:pPr algn="l">
              <a:defRPr sz="2400">
                <a:latin typeface="Geneva"/>
                <a:ea typeface="Geneva"/>
                <a:cs typeface="Geneva"/>
                <a:sym typeface="Geneva"/>
              </a:defRPr>
            </a:pPr>
            <a:endParaRPr sz="1687"/>
          </a:p>
          <a:p>
            <a:pPr marL="251758" indent="-251758">
              <a:buSzPct val="75000"/>
              <a:buChar char="•"/>
              <a:defRPr sz="2400">
                <a:latin typeface="Geneva"/>
                <a:ea typeface="Geneva"/>
                <a:cs typeface="Geneva"/>
                <a:sym typeface="Geneva"/>
              </a:defRPr>
            </a:pPr>
            <a:r>
              <a:rPr sz="1687"/>
              <a:t>overall efficiency:  </a:t>
            </a:r>
            <a:r>
              <a:rPr sz="1687">
                <a:solidFill>
                  <a:schemeClr val="accent5"/>
                </a:solidFill>
              </a:rPr>
              <a:t>94.4 % </a:t>
            </a:r>
            <a:r>
              <a:rPr sz="1687"/>
              <a:t>,</a:t>
            </a:r>
            <a:r>
              <a:rPr sz="1687">
                <a:solidFill>
                  <a:schemeClr val="accent5"/>
                </a:solidFill>
              </a:rPr>
              <a:t> </a:t>
            </a:r>
            <a:r>
              <a:rPr sz="1687"/>
              <a:t>expected improvements after tuning </a:t>
            </a:r>
          </a:p>
        </p:txBody>
      </p:sp>
      <p:sp>
        <p:nvSpPr>
          <p:cNvPr id="248" name="Shape 248"/>
          <p:cNvSpPr/>
          <p:nvPr/>
        </p:nvSpPr>
        <p:spPr>
          <a:xfrm>
            <a:off x="5397065" y="2044978"/>
            <a:ext cx="2061205" cy="3076980"/>
          </a:xfrm>
          <a:prstGeom prst="rect">
            <a:avLst/>
          </a:prstGeom>
          <a:ln w="63500">
            <a:solidFill>
              <a:srgbClr val="DCDEE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pic>
        <p:nvPicPr>
          <p:cNvPr id="249" name="globeff_effresults-Caribou03-Batch5_Stime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266528" y="536479"/>
            <a:ext cx="5964799" cy="578495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  <p:pic>
        <p:nvPicPr>
          <p:cNvPr id="251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04990" y="3272940"/>
            <a:ext cx="2876283" cy="277092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550206" y="5923137"/>
            <a:ext cx="4057656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1900"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1336"/>
              <a:t>Thanks to M. Vicente for the plot</a:t>
            </a:r>
          </a:p>
        </p:txBody>
      </p:sp>
      <p:pic>
        <p:nvPicPr>
          <p:cNvPr id="25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112" y="3489275"/>
            <a:ext cx="1209175" cy="176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25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3131" y="3740226"/>
            <a:ext cx="1209175" cy="197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09537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286" name="InPixeff_effresults_85V_trial_alternate_opposite-opposite_ef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996" y="1678153"/>
            <a:ext cx="4908008" cy="4760029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xfrm>
            <a:off x="892969" y="83344"/>
            <a:ext cx="7358063" cy="794743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In-Pixel Efficiency</a:t>
            </a:r>
          </a:p>
        </p:txBody>
      </p:sp>
      <p:sp>
        <p:nvSpPr>
          <p:cNvPr id="288" name="Shape 288"/>
          <p:cNvSpPr/>
          <p:nvPr/>
        </p:nvSpPr>
        <p:spPr>
          <a:xfrm>
            <a:off x="211697" y="736113"/>
            <a:ext cx="8944065" cy="883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51758" indent="-251758">
              <a:lnSpc>
                <a:spcPct val="150000"/>
              </a:lnSpc>
              <a:buSzPct val="75000"/>
              <a:buChar char="•"/>
              <a:defRPr sz="2500">
                <a:latin typeface="Geneva"/>
                <a:ea typeface="Geneva"/>
                <a:cs typeface="Geneva"/>
                <a:sym typeface="Geneva"/>
              </a:defRPr>
            </a:pPr>
            <a:r>
              <a:rPr sz="1758"/>
              <a:t>Using track information we can look at the efficiency inside one (virtual) pixel </a:t>
            </a:r>
          </a:p>
          <a:p>
            <a:pPr marL="251758" indent="-251758">
              <a:lnSpc>
                <a:spcPct val="150000"/>
              </a:lnSpc>
              <a:buSzPct val="75000"/>
              <a:buChar char="•"/>
              <a:defRPr sz="2500">
                <a:latin typeface="Geneva"/>
                <a:ea typeface="Geneva"/>
                <a:cs typeface="Geneva"/>
                <a:sym typeface="Geneva"/>
              </a:defRPr>
            </a:pPr>
            <a:r>
              <a:rPr sz="1758"/>
              <a:t>Efficiency uniformly distributed inside one (virtual) pixel</a:t>
            </a:r>
          </a:p>
        </p:txBody>
      </p:sp>
      <p:sp>
        <p:nvSpPr>
          <p:cNvPr id="289" name="Shape 289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  <p:sp>
        <p:nvSpPr>
          <p:cNvPr id="290" name="Shape 290"/>
          <p:cNvSpPr/>
          <p:nvPr/>
        </p:nvSpPr>
        <p:spPr>
          <a:xfrm>
            <a:off x="3063711" y="2982515"/>
            <a:ext cx="2850093" cy="84532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91" name="Shape 291"/>
          <p:cNvSpPr/>
          <p:nvPr/>
        </p:nvSpPr>
        <p:spPr>
          <a:xfrm>
            <a:off x="3063711" y="3858859"/>
            <a:ext cx="2850093" cy="84532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92" name="Shape 292"/>
          <p:cNvSpPr/>
          <p:nvPr/>
        </p:nvSpPr>
        <p:spPr>
          <a:xfrm>
            <a:off x="3063711" y="4730572"/>
            <a:ext cx="2850093" cy="78597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376480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187616" y="11906"/>
            <a:ext cx="8768769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defTabSz="391414">
              <a:defRPr sz="3015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120"/>
              <a:t>In-Pixel efficiency contribution for different C.S.  Non-irradiated sample</a:t>
            </a:r>
          </a:p>
        </p:txBody>
      </p:sp>
      <p:sp>
        <p:nvSpPr>
          <p:cNvPr id="296" name="Shape 296"/>
          <p:cNvSpPr/>
          <p:nvPr/>
        </p:nvSpPr>
        <p:spPr>
          <a:xfrm>
            <a:off x="97397" y="750601"/>
            <a:ext cx="90730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2039"/>
              <a:t>C.S.=1</a:t>
            </a:r>
          </a:p>
        </p:txBody>
      </p:sp>
      <p:sp>
        <p:nvSpPr>
          <p:cNvPr id="297" name="Shape 297"/>
          <p:cNvSpPr/>
          <p:nvPr/>
        </p:nvSpPr>
        <p:spPr>
          <a:xfrm>
            <a:off x="97397" y="3440739"/>
            <a:ext cx="90730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2039"/>
              <a:t>C.S.=3</a:t>
            </a:r>
          </a:p>
        </p:txBody>
      </p:sp>
      <p:sp>
        <p:nvSpPr>
          <p:cNvPr id="298" name="Shape 298"/>
          <p:cNvSpPr/>
          <p:nvPr/>
        </p:nvSpPr>
        <p:spPr>
          <a:xfrm>
            <a:off x="4437226" y="750601"/>
            <a:ext cx="90730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2039"/>
              <a:t>C.S.=2</a:t>
            </a:r>
          </a:p>
        </p:txBody>
      </p:sp>
      <p:sp>
        <p:nvSpPr>
          <p:cNvPr id="299" name="Shape 299"/>
          <p:cNvSpPr/>
          <p:nvPr/>
        </p:nvSpPr>
        <p:spPr>
          <a:xfrm>
            <a:off x="4437226" y="3440739"/>
            <a:ext cx="90730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2039"/>
              <a:t>C.S.=4</a:t>
            </a:r>
          </a:p>
        </p:txBody>
      </p:sp>
      <p:pic>
        <p:nvPicPr>
          <p:cNvPr id="300" name="InPixeff_effresults_80HV_0.87V-oppositeCS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8062" y="377926"/>
            <a:ext cx="3257018" cy="3158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nPixeff_effresults_80HV_0.87V-oppositeCS_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217" y="409994"/>
            <a:ext cx="3223953" cy="3126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nPixeff_effresults_80HV_0.87V-oppositeCS_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7752" y="3474657"/>
            <a:ext cx="3187328" cy="3091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nPixeff_effresults_80HV_0.87V-oppositeCS_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73042" y="3439136"/>
            <a:ext cx="3223954" cy="312674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549344406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362966" y="4329013"/>
            <a:ext cx="3796492" cy="13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12528" indent="-312528">
              <a:buSzPct val="75000"/>
              <a:buChar char="•"/>
              <a:defRPr sz="2400">
                <a:latin typeface="Geneva"/>
                <a:ea typeface="Geneva"/>
                <a:cs typeface="Geneva"/>
                <a:sym typeface="Geneva"/>
              </a:defRPr>
            </a:pPr>
            <a:r>
              <a:rPr sz="1687"/>
              <a:t>CS &gt; 1 is strongly reduced</a:t>
            </a:r>
          </a:p>
          <a:p>
            <a:pPr algn="l">
              <a:defRPr sz="2400">
                <a:latin typeface="Geneva"/>
                <a:ea typeface="Geneva"/>
                <a:cs typeface="Geneva"/>
                <a:sym typeface="Geneva"/>
              </a:defRPr>
            </a:pPr>
            <a:r>
              <a:rPr sz="1687"/>
              <a:t>compared with the non-irradiated sample  -&gt; </a:t>
            </a:r>
            <a:r>
              <a:rPr sz="1687">
                <a:solidFill>
                  <a:schemeClr val="accent5"/>
                </a:solidFill>
              </a:rPr>
              <a:t>diffusion suppression</a:t>
            </a:r>
            <a:r>
              <a:rPr sz="1687"/>
              <a:t> </a:t>
            </a:r>
            <a:r>
              <a:rPr sz="1687">
                <a:solidFill>
                  <a:schemeClr val="accent5"/>
                </a:solidFill>
              </a:rPr>
              <a:t>due to trapping</a:t>
            </a:r>
          </a:p>
          <a:p>
            <a:pPr algn="l">
              <a:defRPr sz="2400">
                <a:latin typeface="Geneva"/>
                <a:ea typeface="Geneva"/>
                <a:cs typeface="Geneva"/>
                <a:sym typeface="Geneva"/>
              </a:defRPr>
            </a:pPr>
            <a:endParaRPr sz="1687">
              <a:solidFill>
                <a:schemeClr val="accent5"/>
              </a:solidFill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61679" y="679163"/>
            <a:ext cx="90730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2039"/>
              <a:t>C.S.=1</a:t>
            </a:r>
          </a:p>
        </p:txBody>
      </p:sp>
      <p:sp>
        <p:nvSpPr>
          <p:cNvPr id="309" name="Shape 309"/>
          <p:cNvSpPr/>
          <p:nvPr/>
        </p:nvSpPr>
        <p:spPr>
          <a:xfrm>
            <a:off x="4436861" y="679163"/>
            <a:ext cx="90730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2039"/>
              <a:t>C.S.=2</a:t>
            </a:r>
          </a:p>
        </p:txBody>
      </p:sp>
      <p:sp>
        <p:nvSpPr>
          <p:cNvPr id="310" name="Shape 310"/>
          <p:cNvSpPr/>
          <p:nvPr/>
        </p:nvSpPr>
        <p:spPr>
          <a:xfrm>
            <a:off x="546060" y="-9187"/>
            <a:ext cx="8504318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defTabSz="403097">
              <a:defRPr sz="3105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183"/>
              <a:t>In-Pixel efficiency contribution for different C.S.  Irradiated  sample</a:t>
            </a:r>
          </a:p>
        </p:txBody>
      </p:sp>
      <p:pic>
        <p:nvPicPr>
          <p:cNvPr id="311" name="InPixeff_effresults-Caribou03-Batch5_Stime_CS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237" y="360712"/>
            <a:ext cx="3473516" cy="3368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nPixeff_effresults-Caribou03-Batch5_Stime_CS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6176" y="360712"/>
            <a:ext cx="3473516" cy="3368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C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3813" y="3521758"/>
            <a:ext cx="4384348" cy="2984759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799233189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Timing_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7999" y="935952"/>
            <a:ext cx="4449705" cy="268395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318" name="Shape 318"/>
          <p:cNvSpPr>
            <a:spLocks noGrp="1"/>
          </p:cNvSpPr>
          <p:nvPr>
            <p:ph type="body" sz="quarter" idx="1"/>
          </p:nvPr>
        </p:nvSpPr>
        <p:spPr>
          <a:xfrm>
            <a:off x="1" y="121603"/>
            <a:ext cx="8973526" cy="79474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defTabSz="479044">
              <a:defRPr sz="369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Timing  Studies, distribution for matched  clusters    </a:t>
            </a:r>
          </a:p>
        </p:txBody>
      </p:sp>
      <p:pic>
        <p:nvPicPr>
          <p:cNvPr id="319" name="timing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05" y="3717278"/>
            <a:ext cx="4198789" cy="2532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timing_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50250" y="3679734"/>
            <a:ext cx="4323277" cy="2607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Schermata 2016-01-30 alle 15.37.0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4778" y="1089629"/>
            <a:ext cx="2383741" cy="348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Schermata 2016-01-30 alle 15.37.0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2730" y="4200530"/>
            <a:ext cx="2320271" cy="339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Schermata 2016-01-30 alle 15.37.0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32125" y="4200530"/>
            <a:ext cx="2320272" cy="339329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814746" y="3469466"/>
            <a:ext cx="836769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 u="sng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1898"/>
              <a:t>C.S.=1</a:t>
            </a:r>
          </a:p>
        </p:txBody>
      </p:sp>
      <p:sp>
        <p:nvSpPr>
          <p:cNvPr id="325" name="Shape 325"/>
          <p:cNvSpPr/>
          <p:nvPr/>
        </p:nvSpPr>
        <p:spPr>
          <a:xfrm>
            <a:off x="5220252" y="3469466"/>
            <a:ext cx="836769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 u="sng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1898"/>
              <a:t>C.S.=2</a:t>
            </a:r>
          </a:p>
        </p:txBody>
      </p:sp>
      <p:pic>
        <p:nvPicPr>
          <p:cNvPr id="326" name="Image 32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900000">
            <a:off x="4295855" y="2257344"/>
            <a:ext cx="2346646" cy="718783"/>
          </a:xfrm>
          <a:prstGeom prst="rect">
            <a:avLst/>
          </a:prstGeom>
        </p:spPr>
      </p:pic>
      <p:sp>
        <p:nvSpPr>
          <p:cNvPr id="328" name="Shape 328"/>
          <p:cNvSpPr/>
          <p:nvPr/>
        </p:nvSpPr>
        <p:spPr>
          <a:xfrm>
            <a:off x="6663419" y="1674983"/>
            <a:ext cx="2103332" cy="64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00953" indent="-300953">
              <a:buSzPct val="75000"/>
              <a:buChar char="•"/>
              <a:defRPr sz="2700">
                <a:latin typeface="Geneva"/>
                <a:ea typeface="Geneva"/>
                <a:cs typeface="Geneva"/>
                <a:sym typeface="Geneva"/>
              </a:defRPr>
            </a:pPr>
            <a:r>
              <a:rPr sz="1828"/>
              <a:t>Long tail arises from C.S. &gt; 1</a:t>
            </a:r>
            <a:r>
              <a:rPr sz="1898"/>
              <a:t>  </a:t>
            </a:r>
          </a:p>
        </p:txBody>
      </p:sp>
      <p:pic>
        <p:nvPicPr>
          <p:cNvPr id="329" name="Schermata 2016-02-01 alle 00.10.1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25681" y="3768800"/>
            <a:ext cx="292639" cy="405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Schermata 2016-02-01 alle 00.10.1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9562" y="3910831"/>
            <a:ext cx="292639" cy="405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Schermata 2016-02-01 alle 13.12.0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56109" y="6115428"/>
            <a:ext cx="667205" cy="135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Schermata 2016-02-01 alle 13.12.0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17212" y="6114177"/>
            <a:ext cx="667206" cy="135703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  <p:sp>
        <p:nvSpPr>
          <p:cNvPr id="334" name="Shape 334"/>
          <p:cNvSpPr/>
          <p:nvPr/>
        </p:nvSpPr>
        <p:spPr>
          <a:xfrm>
            <a:off x="1022394" y="532538"/>
            <a:ext cx="6644769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370416" indent="-370416">
              <a:buSzPct val="75000"/>
              <a:buChar char="•"/>
              <a:defRPr sz="2700"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1898"/>
              <a:t>Scan over 16 BC in clock bin of 25 ns around trigger</a:t>
            </a:r>
          </a:p>
        </p:txBody>
      </p:sp>
    </p:spTree>
    <p:extLst>
      <p:ext uri="{BB962C8B-B14F-4D97-AF65-F5344CB8AC3E}">
        <p14:creationId xmlns:p14="http://schemas.microsoft.com/office/powerpoint/2010/main" val="20199553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HV-CMOS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72156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TM!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4644" y="1945414"/>
            <a:ext cx="5731039" cy="345681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body" sz="quarter" idx="1"/>
          </p:nvPr>
        </p:nvSpPr>
        <p:spPr>
          <a:xfrm>
            <a:off x="892969" y="47625"/>
            <a:ext cx="7358063" cy="794743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Timing Studies</a:t>
            </a:r>
          </a:p>
        </p:txBody>
      </p:sp>
      <p:sp>
        <p:nvSpPr>
          <p:cNvPr id="339" name="Shape 339"/>
          <p:cNvSpPr/>
          <p:nvPr/>
        </p:nvSpPr>
        <p:spPr>
          <a:xfrm>
            <a:off x="313036" y="1029064"/>
            <a:ext cx="8316092" cy="54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444500" indent="-444500" algn="l">
              <a:lnSpc>
                <a:spcPct val="150000"/>
              </a:lnSpc>
              <a:buSzPct val="75000"/>
              <a:buChar char="•"/>
              <a:defRPr sz="2900"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2039"/>
              <a:t>Selecting the fastest hit in cluster the tail is strongly reduced </a:t>
            </a:r>
          </a:p>
        </p:txBody>
      </p:sp>
      <p:pic>
        <p:nvPicPr>
          <p:cNvPr id="340" name="Schermata 2016-01-30 alle 15.37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7933" y="2082680"/>
            <a:ext cx="2462351" cy="36010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313036" y="5538313"/>
            <a:ext cx="8316092" cy="54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444500" indent="-444500" algn="l">
              <a:lnSpc>
                <a:spcPct val="150000"/>
              </a:lnSpc>
              <a:buSzPct val="75000"/>
              <a:buChar char="•"/>
              <a:defRPr sz="2900">
                <a:solidFill>
                  <a:schemeClr val="accent5"/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2039"/>
              <a:t>In the following I will show results taking fastest hit in clusters</a:t>
            </a:r>
          </a:p>
        </p:txBody>
      </p:sp>
      <p:pic>
        <p:nvPicPr>
          <p:cNvPr id="342" name="Schermata 2016-02-01 alle 00.10.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6873" y="2143125"/>
            <a:ext cx="433941" cy="601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Schermata 2016-02-01 alle 13.12.0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49719" y="5278422"/>
            <a:ext cx="738371" cy="150177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1914844906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3Samp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3202" y="2152434"/>
            <a:ext cx="6137596" cy="3853588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892969" y="47625"/>
            <a:ext cx="7358063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>
              <a:defRPr sz="45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3164"/>
              <a:t>Timing Comparison of the 3 samples</a:t>
            </a:r>
          </a:p>
        </p:txBody>
      </p:sp>
      <p:pic>
        <p:nvPicPr>
          <p:cNvPr id="349" name="Schermata 2016-01-31 alle 19.00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3604" y="2555797"/>
            <a:ext cx="293686" cy="1044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Schermata 2016-01-31 alle 18.22.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8055" y="5844564"/>
            <a:ext cx="1118838" cy="267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Schermata 2016-01-31 alle 22.44.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93924" y="2242983"/>
            <a:ext cx="2148161" cy="642613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850490" y="952335"/>
            <a:ext cx="7200369" cy="101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312528" indent="-312528">
              <a:lnSpc>
                <a:spcPct val="150000"/>
              </a:lnSpc>
              <a:buSzPct val="75000"/>
              <a:buChar char="•"/>
              <a:defRPr sz="2900">
                <a:latin typeface="Geneva"/>
                <a:ea typeface="Geneva"/>
                <a:cs typeface="Geneva"/>
                <a:sym typeface="Geneva"/>
              </a:defRPr>
            </a:pPr>
            <a:r>
              <a:rPr sz="2039"/>
              <a:t>Significant impact of the tuning</a:t>
            </a:r>
          </a:p>
          <a:p>
            <a:pPr marL="312528" indent="-312528">
              <a:lnSpc>
                <a:spcPct val="150000"/>
              </a:lnSpc>
              <a:buSzPct val="75000"/>
              <a:buChar char="•"/>
              <a:defRPr sz="2900">
                <a:latin typeface="Geneva"/>
                <a:ea typeface="Geneva"/>
                <a:cs typeface="Geneva"/>
                <a:sym typeface="Geneva"/>
              </a:defRPr>
            </a:pPr>
            <a:r>
              <a:rPr sz="2039"/>
              <a:t>Expected improvements in both efficiency and timing </a:t>
            </a:r>
          </a:p>
        </p:txBody>
      </p:sp>
      <p:sp>
        <p:nvSpPr>
          <p:cNvPr id="353" name="Shape 353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  <p:pic>
        <p:nvPicPr>
          <p:cNvPr id="354" name="Schermata 2016-02-22 alle 08.54.2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01697" y="2850161"/>
            <a:ext cx="1008905" cy="1304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840120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chermata 2016-02-21 alle 16.28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3768" y="2793258"/>
            <a:ext cx="4119053" cy="2746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NOCum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98" y="2578684"/>
            <a:ext cx="4696532" cy="2948792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892969" y="47625"/>
            <a:ext cx="7358063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>
              <a:defRPr sz="45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3164"/>
              <a:t>Timing Studies</a:t>
            </a:r>
          </a:p>
        </p:txBody>
      </p:sp>
      <p:pic>
        <p:nvPicPr>
          <p:cNvPr id="360" name="Schermata 2016-01-31 alle 18.22.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6489" y="5346826"/>
            <a:ext cx="824019" cy="197301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>
            <a:off x="563446" y="940933"/>
            <a:ext cx="8017108" cy="94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51758" indent="-251758">
              <a:lnSpc>
                <a:spcPct val="150000"/>
              </a:lnSpc>
              <a:buSzPct val="75000"/>
              <a:buChar char="•"/>
              <a:defRPr sz="2700">
                <a:latin typeface="Geneva"/>
                <a:ea typeface="Geneva"/>
                <a:cs typeface="Geneva"/>
                <a:sym typeface="Geneva"/>
              </a:defRPr>
            </a:pPr>
            <a:r>
              <a:rPr sz="1898"/>
              <a:t>Timing improves for higher HV</a:t>
            </a:r>
          </a:p>
          <a:p>
            <a:pPr marL="251758" indent="-251758">
              <a:lnSpc>
                <a:spcPct val="150000"/>
              </a:lnSpc>
              <a:buSzPct val="75000"/>
              <a:buChar char="•"/>
              <a:defRPr sz="2700">
                <a:latin typeface="Geneva"/>
                <a:ea typeface="Geneva"/>
                <a:cs typeface="Geneva"/>
                <a:sym typeface="Geneva"/>
              </a:defRPr>
            </a:pPr>
            <a:r>
              <a:rPr sz="1898"/>
              <a:t>Efficiency ~ 80 % in time bins = 2 &amp; 3 [BC] for HV=85 V</a:t>
            </a:r>
          </a:p>
        </p:txBody>
      </p:sp>
      <p:grpSp>
        <p:nvGrpSpPr>
          <p:cNvPr id="364" name="Group 364"/>
          <p:cNvGrpSpPr/>
          <p:nvPr/>
        </p:nvGrpSpPr>
        <p:grpSpPr>
          <a:xfrm>
            <a:off x="2201762" y="2346490"/>
            <a:ext cx="2191244" cy="472835"/>
            <a:chOff x="0" y="0"/>
            <a:chExt cx="3116434" cy="672475"/>
          </a:xfrm>
        </p:grpSpPr>
        <p:pic>
          <p:nvPicPr>
            <p:cNvPr id="362" name="Schermata 2016-01-31 alle 22.44.1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47991" cy="672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Schermata 2016-02-01 alle 00.41.36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72702" y="54228"/>
              <a:ext cx="943733" cy="285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7" name="Group 367"/>
          <p:cNvGrpSpPr/>
          <p:nvPr/>
        </p:nvGrpSpPr>
        <p:grpSpPr>
          <a:xfrm>
            <a:off x="6727655" y="2346490"/>
            <a:ext cx="2191243" cy="472835"/>
            <a:chOff x="0" y="0"/>
            <a:chExt cx="3116434" cy="672475"/>
          </a:xfrm>
        </p:grpSpPr>
        <p:pic>
          <p:nvPicPr>
            <p:cNvPr id="365" name="Schermata 2016-01-31 alle 22.44.1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47991" cy="672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Schermata 2016-02-01 alle 00.41.36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72702" y="54228"/>
              <a:ext cx="943733" cy="285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8" name="Schermata 2016-02-21 alle 16.31.27.png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2271669" y="2793258"/>
            <a:ext cx="1056966" cy="19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Schermata 2016-02-21 alle 16.31.27.png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6780039" y="2793258"/>
            <a:ext cx="1056966" cy="19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Schermata 2016-02-21 alle 18.25.0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60914" y="3647590"/>
            <a:ext cx="878564" cy="810982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hape 371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  <p:pic>
        <p:nvPicPr>
          <p:cNvPr id="372" name="Schermata 2016-02-22 alle 10.32.5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65792" y="2805909"/>
            <a:ext cx="238552" cy="7264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9325033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623228" y="47625"/>
            <a:ext cx="7897545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defTabSz="514095">
              <a:defRPr sz="3959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784"/>
              <a:t>In-Pixel efficiency contribution per BC. HV= 80 V</a:t>
            </a:r>
          </a:p>
        </p:txBody>
      </p:sp>
      <p:pic>
        <p:nvPicPr>
          <p:cNvPr id="376" name="HV_80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6056" y="615040"/>
            <a:ext cx="4215264" cy="264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Schermata 2016-01-31 alle 18.22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4901" y="3165597"/>
            <a:ext cx="708403" cy="16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Schermata 2016-01-31 alle 19.00.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5412" y="834344"/>
            <a:ext cx="199133" cy="708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 37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678710">
            <a:off x="3263486" y="1670955"/>
            <a:ext cx="2603678" cy="473143"/>
          </a:xfrm>
          <a:prstGeom prst="rect">
            <a:avLst/>
          </a:prstGeom>
        </p:spPr>
      </p:pic>
      <p:pic>
        <p:nvPicPr>
          <p:cNvPr id="381" name="InPixeff_effresults_80HV_0.87V-opposite_timing_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5649" y="659350"/>
            <a:ext cx="2998897" cy="2908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6" name="Group 386"/>
          <p:cNvGrpSpPr/>
          <p:nvPr/>
        </p:nvGrpSpPr>
        <p:grpSpPr>
          <a:xfrm>
            <a:off x="6085412" y="1307065"/>
            <a:ext cx="2230656" cy="631759"/>
            <a:chOff x="0" y="0"/>
            <a:chExt cx="3172487" cy="898500"/>
          </a:xfrm>
        </p:grpSpPr>
        <p:grpSp>
          <p:nvGrpSpPr>
            <p:cNvPr id="384" name="Group 384"/>
            <p:cNvGrpSpPr/>
            <p:nvPr/>
          </p:nvGrpSpPr>
          <p:grpSpPr>
            <a:xfrm>
              <a:off x="0" y="0"/>
              <a:ext cx="3172488" cy="657811"/>
              <a:chOff x="0" y="0"/>
              <a:chExt cx="3172487" cy="657810"/>
            </a:xfrm>
          </p:grpSpPr>
          <p:pic>
            <p:nvPicPr>
              <p:cNvPr id="382" name="Schermata 2016-01-31 alle 22.44.15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2198967" cy="6578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3" name="Schermata 2016-02-01 alle 00.41.36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190595" y="14564"/>
                <a:ext cx="981893" cy="2975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85" name="Schermata 2016-02-21 alle 16.31.27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5631" y="664012"/>
              <a:ext cx="1256189" cy="234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7" name="Shape 387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325661844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390" name="HV_80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6056" y="615040"/>
            <a:ext cx="4215264" cy="264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Schermata 2016-01-31 alle 18.22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4901" y="3165597"/>
            <a:ext cx="708403" cy="16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Schermata 2016-01-31 alle 19.00.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5412" y="834344"/>
            <a:ext cx="199133" cy="708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 39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678710">
            <a:off x="2836300" y="2607335"/>
            <a:ext cx="3492513" cy="1041058"/>
          </a:xfrm>
          <a:prstGeom prst="rect">
            <a:avLst/>
          </a:prstGeom>
        </p:spPr>
      </p:pic>
      <p:sp>
        <p:nvSpPr>
          <p:cNvPr id="395" name="Shape 395"/>
          <p:cNvSpPr/>
          <p:nvPr/>
        </p:nvSpPr>
        <p:spPr>
          <a:xfrm>
            <a:off x="623228" y="47625"/>
            <a:ext cx="7897545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defTabSz="514095">
              <a:defRPr sz="3959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784"/>
              <a:t>In-Pixel efficiency contribution per BC. HV= 80 V</a:t>
            </a:r>
          </a:p>
        </p:txBody>
      </p:sp>
      <p:pic>
        <p:nvPicPr>
          <p:cNvPr id="396" name="InPixeff_effresults_80HV_0.87V-opposite_timing_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5649" y="659350"/>
            <a:ext cx="2998897" cy="29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nPixeff_effresults_80HV_0.87V-opposite_timing_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5649" y="3591882"/>
            <a:ext cx="2998897" cy="2908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2" name="Group 402"/>
          <p:cNvGrpSpPr/>
          <p:nvPr/>
        </p:nvGrpSpPr>
        <p:grpSpPr>
          <a:xfrm>
            <a:off x="6085412" y="1307065"/>
            <a:ext cx="2230656" cy="631759"/>
            <a:chOff x="0" y="0"/>
            <a:chExt cx="3172487" cy="898500"/>
          </a:xfrm>
        </p:grpSpPr>
        <p:grpSp>
          <p:nvGrpSpPr>
            <p:cNvPr id="400" name="Group 400"/>
            <p:cNvGrpSpPr/>
            <p:nvPr/>
          </p:nvGrpSpPr>
          <p:grpSpPr>
            <a:xfrm>
              <a:off x="0" y="0"/>
              <a:ext cx="3172488" cy="657811"/>
              <a:chOff x="0" y="0"/>
              <a:chExt cx="3172487" cy="657810"/>
            </a:xfrm>
          </p:grpSpPr>
          <p:pic>
            <p:nvPicPr>
              <p:cNvPr id="398" name="Schermata 2016-01-31 alle 22.44.15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198967" cy="6578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9" name="Schermata 2016-02-01 alle 00.41.36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2190595" y="14564"/>
                <a:ext cx="981893" cy="2975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01" name="Schermata 2016-02-21 alle 16.31.27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5631" y="664012"/>
              <a:ext cx="1256189" cy="234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3" name="Shape 403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1610279552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406" name="HV_80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6056" y="615040"/>
            <a:ext cx="4215264" cy="264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Schermata 2016-01-31 alle 18.22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4901" y="3165597"/>
            <a:ext cx="708403" cy="16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Schermata 2016-01-31 alle 19.00.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5412" y="834344"/>
            <a:ext cx="199133" cy="708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 40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678710">
            <a:off x="4925203" y="2943465"/>
            <a:ext cx="1103543" cy="319072"/>
          </a:xfrm>
          <a:prstGeom prst="rect">
            <a:avLst/>
          </a:prstGeom>
        </p:spPr>
      </p:pic>
      <p:sp>
        <p:nvSpPr>
          <p:cNvPr id="411" name="Shape 411"/>
          <p:cNvSpPr/>
          <p:nvPr/>
        </p:nvSpPr>
        <p:spPr>
          <a:xfrm>
            <a:off x="623228" y="47625"/>
            <a:ext cx="7897545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defTabSz="514095">
              <a:defRPr sz="3959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784"/>
              <a:t>In-Pixel efficiency contribution per BC. HV= 80 V</a:t>
            </a:r>
          </a:p>
        </p:txBody>
      </p:sp>
      <p:pic>
        <p:nvPicPr>
          <p:cNvPr id="412" name="InPixeff_effresults_80HV_0.87V-opposite_timing_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902" y="3591882"/>
            <a:ext cx="2998896" cy="29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nPixeff_effresults_80HV_0.87V-opposite_timing_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5649" y="659350"/>
            <a:ext cx="2998897" cy="29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nPixeff_effresults_80HV_0.87V-opposite_timing_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85530" y="3591882"/>
            <a:ext cx="2998897" cy="2908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" name="Group 419"/>
          <p:cNvGrpSpPr/>
          <p:nvPr/>
        </p:nvGrpSpPr>
        <p:grpSpPr>
          <a:xfrm>
            <a:off x="6085412" y="1307065"/>
            <a:ext cx="2230656" cy="631759"/>
            <a:chOff x="0" y="0"/>
            <a:chExt cx="3172487" cy="898500"/>
          </a:xfrm>
        </p:grpSpPr>
        <p:grpSp>
          <p:nvGrpSpPr>
            <p:cNvPr id="417" name="Group 417"/>
            <p:cNvGrpSpPr/>
            <p:nvPr/>
          </p:nvGrpSpPr>
          <p:grpSpPr>
            <a:xfrm>
              <a:off x="0" y="0"/>
              <a:ext cx="3172488" cy="657811"/>
              <a:chOff x="0" y="0"/>
              <a:chExt cx="3172487" cy="657810"/>
            </a:xfrm>
          </p:grpSpPr>
          <p:pic>
            <p:nvPicPr>
              <p:cNvPr id="415" name="Schermata 2016-01-31 alle 22.44.15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2198967" cy="6578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6" name="Schermata 2016-02-01 alle 00.41.36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2190595" y="14564"/>
                <a:ext cx="981893" cy="2975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18" name="Schermata 2016-02-21 alle 16.31.27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5631" y="664012"/>
              <a:ext cx="1256189" cy="234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0" name="Shape 420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1379510970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423" name="HV_80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6056" y="615040"/>
            <a:ext cx="4215264" cy="264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Schermata 2016-01-31 alle 18.22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4901" y="3165597"/>
            <a:ext cx="708403" cy="16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Schermata 2016-01-31 alle 19.00.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5412" y="834344"/>
            <a:ext cx="199133" cy="708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 425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678710">
            <a:off x="6406222" y="2560622"/>
            <a:ext cx="897687" cy="1323604"/>
          </a:xfrm>
          <a:prstGeom prst="rect">
            <a:avLst/>
          </a:prstGeom>
        </p:spPr>
      </p:pic>
      <p:sp>
        <p:nvSpPr>
          <p:cNvPr id="428" name="Shape 428"/>
          <p:cNvSpPr/>
          <p:nvPr/>
        </p:nvSpPr>
        <p:spPr>
          <a:xfrm>
            <a:off x="623228" y="45282"/>
            <a:ext cx="7897545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defTabSz="514095">
              <a:defRPr sz="3959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784"/>
              <a:t>In-Pixel efficiency contribution per BC. HV= 80 V</a:t>
            </a:r>
          </a:p>
        </p:txBody>
      </p:sp>
      <p:pic>
        <p:nvPicPr>
          <p:cNvPr id="429" name="InPixeff_effresults_80HV_0.87V-opposite_timing_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5649" y="659350"/>
            <a:ext cx="2998897" cy="29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nPixeff_effresults_80HV_0.87V-opposite_timing_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074" y="3591882"/>
            <a:ext cx="2998897" cy="29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nPixeff_effresults_80HV_0.87V-opposite_timing_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10446" y="3591882"/>
            <a:ext cx="2998897" cy="29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nPixeff_effresults_80HV_0.87V-opposite_timing_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77817" y="3591882"/>
            <a:ext cx="2998897" cy="2908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7" name="Group 437"/>
          <p:cNvGrpSpPr/>
          <p:nvPr/>
        </p:nvGrpSpPr>
        <p:grpSpPr>
          <a:xfrm>
            <a:off x="6085412" y="1307065"/>
            <a:ext cx="2230656" cy="631759"/>
            <a:chOff x="0" y="0"/>
            <a:chExt cx="3172487" cy="898500"/>
          </a:xfrm>
        </p:grpSpPr>
        <p:grpSp>
          <p:nvGrpSpPr>
            <p:cNvPr id="435" name="Group 435"/>
            <p:cNvGrpSpPr/>
            <p:nvPr/>
          </p:nvGrpSpPr>
          <p:grpSpPr>
            <a:xfrm>
              <a:off x="0" y="0"/>
              <a:ext cx="3172488" cy="657811"/>
              <a:chOff x="0" y="0"/>
              <a:chExt cx="3172487" cy="657810"/>
            </a:xfrm>
          </p:grpSpPr>
          <p:pic>
            <p:nvPicPr>
              <p:cNvPr id="433" name="Schermata 2016-01-31 alle 22.44.15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2198967" cy="6578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4" name="Schermata 2016-02-01 alle 00.41.36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190595" y="14564"/>
                <a:ext cx="981893" cy="2975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36" name="Schermata 2016-02-21 alle 16.31.27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5631" y="664012"/>
              <a:ext cx="1256189" cy="234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8" name="Shape 438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1207419778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HV_20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0194" y="600526"/>
            <a:ext cx="4257345" cy="2673042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hape 4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442" name="Schermata 2016-01-31 alle 18.22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4901" y="3165597"/>
            <a:ext cx="708403" cy="16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Schermata 2016-01-31 alle 19.00.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2434" y="929594"/>
            <a:ext cx="199133" cy="708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 443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678710">
            <a:off x="3200002" y="1521792"/>
            <a:ext cx="2229850" cy="639635"/>
          </a:xfrm>
          <a:prstGeom prst="rect">
            <a:avLst/>
          </a:prstGeom>
        </p:spPr>
      </p:pic>
      <p:pic>
        <p:nvPicPr>
          <p:cNvPr id="446" name="Image 44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8678710">
            <a:off x="2860426" y="1894036"/>
            <a:ext cx="3448108" cy="1054859"/>
          </a:xfrm>
          <a:prstGeom prst="rect">
            <a:avLst/>
          </a:prstGeom>
        </p:spPr>
      </p:pic>
      <p:pic>
        <p:nvPicPr>
          <p:cNvPr id="448" name="Image 447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8678710">
            <a:off x="4897127" y="2483093"/>
            <a:ext cx="1289059" cy="723038"/>
          </a:xfrm>
          <a:prstGeom prst="rect">
            <a:avLst/>
          </a:prstGeom>
        </p:spPr>
      </p:pic>
      <p:pic>
        <p:nvPicPr>
          <p:cNvPr id="450" name="Image 449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8678710">
            <a:off x="6078603" y="2754211"/>
            <a:ext cx="264817" cy="791724"/>
          </a:xfrm>
          <a:prstGeom prst="rect">
            <a:avLst/>
          </a:prstGeom>
        </p:spPr>
      </p:pic>
      <p:sp>
        <p:nvSpPr>
          <p:cNvPr id="452" name="Shape 452"/>
          <p:cNvSpPr/>
          <p:nvPr/>
        </p:nvSpPr>
        <p:spPr>
          <a:xfrm>
            <a:off x="623228" y="12"/>
            <a:ext cx="7897545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defTabSz="514095">
              <a:defRPr sz="3959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784"/>
              <a:t>In-Pixel efficiency contribution per BC. HV= 20 V</a:t>
            </a:r>
          </a:p>
        </p:txBody>
      </p:sp>
      <p:pic>
        <p:nvPicPr>
          <p:cNvPr id="453" name="InPixeff_effresults_HV_scan_20_V_0.87_TH-opposite_timing_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3087" y="621908"/>
            <a:ext cx="3084264" cy="2991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nPixeff_effresults_HV_scan_20_V_0.87_TH-opposite_timing_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29944" y="3568295"/>
            <a:ext cx="3084264" cy="2991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nPixeff_effresults_HV_scan_20_V_0.87_TH-opposite_timing_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029869" y="3568295"/>
            <a:ext cx="3084263" cy="2991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nPixeff_effresults_HV_scan_20_V_0.87_TH-opposite_timing_5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084415" y="3540095"/>
            <a:ext cx="3142418" cy="30476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1" name="Group 461"/>
          <p:cNvGrpSpPr/>
          <p:nvPr/>
        </p:nvGrpSpPr>
        <p:grpSpPr>
          <a:xfrm>
            <a:off x="6064319" y="1307065"/>
            <a:ext cx="2230656" cy="631759"/>
            <a:chOff x="0" y="0"/>
            <a:chExt cx="3172487" cy="898500"/>
          </a:xfrm>
        </p:grpSpPr>
        <p:grpSp>
          <p:nvGrpSpPr>
            <p:cNvPr id="459" name="Group 459"/>
            <p:cNvGrpSpPr/>
            <p:nvPr/>
          </p:nvGrpSpPr>
          <p:grpSpPr>
            <a:xfrm>
              <a:off x="0" y="0"/>
              <a:ext cx="3172488" cy="657811"/>
              <a:chOff x="0" y="0"/>
              <a:chExt cx="3172487" cy="657810"/>
            </a:xfrm>
          </p:grpSpPr>
          <p:pic>
            <p:nvPicPr>
              <p:cNvPr id="457" name="Schermata 2016-01-31 alle 22.44.15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2198967" cy="6578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8" name="Schermata 2016-02-01 alle 00.41.36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190595" y="14564"/>
                <a:ext cx="981893" cy="2975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60" name="Schermata 2016-02-21 alle 16.31.27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75631" y="664012"/>
              <a:ext cx="1256189" cy="234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2" name="Shape 462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1531228343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InPixeff_effresults_80HV_0.87V-opposite_timing_CS_2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6454" y="2545366"/>
            <a:ext cx="3405234" cy="3302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nPixeff_effresults_80HV_0.87V-opposite_timing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6821" y="462805"/>
            <a:ext cx="3597872" cy="3489394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467" name="Shape 467"/>
          <p:cNvSpPr/>
          <p:nvPr/>
        </p:nvSpPr>
        <p:spPr>
          <a:xfrm>
            <a:off x="892969" y="47625"/>
            <a:ext cx="7358063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>
              <a:defRPr sz="45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3164"/>
              <a:t>Timing= 2 BC as a function of C.S.</a:t>
            </a:r>
          </a:p>
        </p:txBody>
      </p:sp>
      <p:pic>
        <p:nvPicPr>
          <p:cNvPr id="478" name="Image 47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3822" y="1557287"/>
            <a:ext cx="1153285" cy="1055453"/>
          </a:xfrm>
          <a:prstGeom prst="rect">
            <a:avLst/>
          </a:prstGeom>
        </p:spPr>
      </p:pic>
      <p:pic>
        <p:nvPicPr>
          <p:cNvPr id="480" name="Image 479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47904" y="1538544"/>
            <a:ext cx="955122" cy="1121728"/>
          </a:xfrm>
          <a:prstGeom prst="rect">
            <a:avLst/>
          </a:prstGeom>
        </p:spPr>
      </p:pic>
      <p:sp>
        <p:nvSpPr>
          <p:cNvPr id="470" name="Shape 470"/>
          <p:cNvSpPr/>
          <p:nvPr/>
        </p:nvSpPr>
        <p:spPr>
          <a:xfrm>
            <a:off x="823679" y="1774539"/>
            <a:ext cx="90730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2039"/>
              <a:t>C.S.=1</a:t>
            </a:r>
          </a:p>
        </p:txBody>
      </p:sp>
      <p:sp>
        <p:nvSpPr>
          <p:cNvPr id="471" name="Shape 471"/>
          <p:cNvSpPr/>
          <p:nvPr/>
        </p:nvSpPr>
        <p:spPr>
          <a:xfrm>
            <a:off x="7387542" y="1774539"/>
            <a:ext cx="90730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2039"/>
              <a:t>C.S.=2</a:t>
            </a:r>
          </a:p>
        </p:txBody>
      </p:sp>
      <p:sp>
        <p:nvSpPr>
          <p:cNvPr id="472" name="Shape 472"/>
          <p:cNvSpPr/>
          <p:nvPr/>
        </p:nvSpPr>
        <p:spPr>
          <a:xfrm>
            <a:off x="-39233" y="5851278"/>
            <a:ext cx="904093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500">
                <a:latin typeface="Geneva"/>
                <a:ea typeface="Geneva"/>
                <a:cs typeface="Geneva"/>
                <a:sym typeface="Geneva"/>
              </a:defRPr>
            </a:pPr>
            <a:r>
              <a:rPr sz="1758"/>
              <a:t>smaller HVCMOS PitchY -&gt;higher charge sharing-&gt;smaller amplitude-&gt;slower hits-&gt;</a:t>
            </a:r>
          </a:p>
          <a:p>
            <a:pPr>
              <a:defRPr sz="25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rPr sz="1758"/>
              <a:t>Time Walk!</a:t>
            </a:r>
          </a:p>
        </p:txBody>
      </p:sp>
      <p:sp>
        <p:nvSpPr>
          <p:cNvPr id="473" name="Shape 473"/>
          <p:cNvSpPr/>
          <p:nvPr/>
        </p:nvSpPr>
        <p:spPr>
          <a:xfrm>
            <a:off x="3546318" y="2107812"/>
            <a:ext cx="2121979" cy="597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18000" y="21600"/>
                  <a:pt x="14400" y="21600"/>
                  <a:pt x="10800" y="21600"/>
                </a:cubicBezTo>
                <a:cubicBezTo>
                  <a:pt x="7200" y="21600"/>
                  <a:pt x="3600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ln w="635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4" name="Shape 474"/>
          <p:cNvSpPr/>
          <p:nvPr/>
        </p:nvSpPr>
        <p:spPr>
          <a:xfrm>
            <a:off x="3546318" y="2699773"/>
            <a:ext cx="2121979" cy="597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18000" y="21600"/>
                  <a:pt x="14400" y="21600"/>
                  <a:pt x="10800" y="21600"/>
                </a:cubicBezTo>
                <a:cubicBezTo>
                  <a:pt x="7200" y="21600"/>
                  <a:pt x="3600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ln w="635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5" name="Shape 475"/>
          <p:cNvSpPr/>
          <p:nvPr/>
        </p:nvSpPr>
        <p:spPr>
          <a:xfrm>
            <a:off x="3546318" y="1413300"/>
            <a:ext cx="2121979" cy="693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18000" y="21600"/>
                  <a:pt x="14400" y="21600"/>
                  <a:pt x="10800" y="21600"/>
                </a:cubicBezTo>
                <a:cubicBezTo>
                  <a:pt x="7200" y="21600"/>
                  <a:pt x="3600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ln w="635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pic>
        <p:nvPicPr>
          <p:cNvPr id="476" name="InPixeff_effresults_80HV_0.87V-opposite_timing_CS_1_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4516" y="2582835"/>
            <a:ext cx="3327965" cy="3227625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hape 477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2058218800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InPixeff_effresults-Caribou03-Batch5_Stime_BC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6" y="3533952"/>
            <a:ext cx="2998457" cy="2908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InPixeff_effresults-Caribou03-Batch5_Stime_BC_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5691" y="3532161"/>
            <a:ext cx="2998456" cy="2908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timing_85_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51650" y="557637"/>
            <a:ext cx="4184900" cy="2627557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hape 4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487" name="Schermata 2016-01-31 alle 18.22.5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94901" y="3165597"/>
            <a:ext cx="708403" cy="16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Schermata 2016-01-31 alle 19.00.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85412" y="834344"/>
            <a:ext cx="199133" cy="708027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hape 489"/>
          <p:cNvSpPr/>
          <p:nvPr/>
        </p:nvSpPr>
        <p:spPr>
          <a:xfrm>
            <a:off x="333493" y="12"/>
            <a:ext cx="8477014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defTabSz="397256">
              <a:defRPr sz="306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151"/>
              <a:t>In-Pixel efficiency contribution per BC. HV= 80 V, irradiated sample</a:t>
            </a:r>
          </a:p>
        </p:txBody>
      </p:sp>
      <p:pic>
        <p:nvPicPr>
          <p:cNvPr id="490" name="Image 489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8678710">
            <a:off x="3462685" y="1381274"/>
            <a:ext cx="2198453" cy="683669"/>
          </a:xfrm>
          <a:prstGeom prst="rect">
            <a:avLst/>
          </a:prstGeom>
        </p:spPr>
      </p:pic>
      <p:pic>
        <p:nvPicPr>
          <p:cNvPr id="492" name="Image 491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8678710">
            <a:off x="4885137" y="2504610"/>
            <a:ext cx="1536874" cy="619710"/>
          </a:xfrm>
          <a:prstGeom prst="rect">
            <a:avLst/>
          </a:prstGeom>
        </p:spPr>
      </p:pic>
      <p:pic>
        <p:nvPicPr>
          <p:cNvPr id="494" name="Image 493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8678710">
            <a:off x="6355680" y="2663683"/>
            <a:ext cx="255087" cy="868328"/>
          </a:xfrm>
          <a:prstGeom prst="rect">
            <a:avLst/>
          </a:prstGeom>
        </p:spPr>
      </p:pic>
      <p:pic>
        <p:nvPicPr>
          <p:cNvPr id="496" name="InPixeff_effresults-Caribou03-Batch5_Stime_BC_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007" y="712400"/>
            <a:ext cx="2998456" cy="2908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nPixeff_effresults-Caribou03-Batch5_Stime_BC_5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122654" y="3556075"/>
            <a:ext cx="2952835" cy="2863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 497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8678710">
            <a:off x="2683325" y="1927699"/>
            <a:ext cx="3768619" cy="650914"/>
          </a:xfrm>
          <a:prstGeom prst="rect">
            <a:avLst/>
          </a:prstGeom>
        </p:spPr>
      </p:pic>
      <p:grpSp>
        <p:nvGrpSpPr>
          <p:cNvPr id="502" name="Group 502"/>
          <p:cNvGrpSpPr/>
          <p:nvPr/>
        </p:nvGrpSpPr>
        <p:grpSpPr>
          <a:xfrm>
            <a:off x="6239269" y="1117225"/>
            <a:ext cx="2230656" cy="462523"/>
            <a:chOff x="0" y="0"/>
            <a:chExt cx="3172487" cy="657810"/>
          </a:xfrm>
        </p:grpSpPr>
        <p:pic>
          <p:nvPicPr>
            <p:cNvPr id="500" name="Schermata 2016-01-31 alle 22.44.15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2198967" cy="65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1" name="Schermata 2016-02-01 alle 00.41.36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190595" y="14564"/>
              <a:ext cx="981893" cy="297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03" name="Schermata 2016-02-21 alle 18.22.22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337268" y="1610889"/>
            <a:ext cx="1013664" cy="181252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504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</p:spTree>
    <p:extLst>
      <p:ext uri="{BB962C8B-B14F-4D97-AF65-F5344CB8AC3E}">
        <p14:creationId xmlns:p14="http://schemas.microsoft.com/office/powerpoint/2010/main" val="81678572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/>
              <a:t>What is HV-CMOS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3"/>
            <a:ext cx="8568952" cy="23762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HV-CMOS is a family of CMOS processes where addition are made to allow for “High-Voltage (~120V)” to be used in the circuitry </a:t>
            </a:r>
          </a:p>
          <a:p>
            <a:pPr lvl="1"/>
            <a:r>
              <a:rPr lang="en-US" dirty="0" smtClean="0"/>
              <a:t> HV-NMOS,HV-PMOS, DMOS etc.. </a:t>
            </a:r>
          </a:p>
          <a:p>
            <a:pPr lvl="1"/>
            <a:r>
              <a:rPr lang="en-US" dirty="0" smtClean="0"/>
              <a:t>Isolated LV-NMOS transistors , NPN bipolar transistors </a:t>
            </a:r>
          </a:p>
          <a:p>
            <a:r>
              <a:rPr lang="en-US" dirty="0" smtClean="0"/>
              <a:t>HV-CMOS processes allow for the combination of standard CMOS circuitry and HV circuitry in the same chip</a:t>
            </a:r>
          </a:p>
          <a:p>
            <a:r>
              <a:rPr lang="en-US" dirty="0" smtClean="0"/>
              <a:t>Focused on the Automotive, medical and photonics industry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573016"/>
            <a:ext cx="2951456" cy="196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3573016"/>
            <a:ext cx="1807346" cy="1934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3573016"/>
            <a:ext cx="2018419" cy="2060848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98563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809625" y="47625"/>
            <a:ext cx="7358063" cy="79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>
              <a:defRPr sz="45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3164"/>
              <a:t>In-Pixel mean timing</a:t>
            </a:r>
          </a:p>
        </p:txBody>
      </p:sp>
      <p:sp>
        <p:nvSpPr>
          <p:cNvPr id="508" name="Shape 508"/>
          <p:cNvSpPr/>
          <p:nvPr/>
        </p:nvSpPr>
        <p:spPr>
          <a:xfrm>
            <a:off x="485630" y="952352"/>
            <a:ext cx="8615171" cy="109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12528" indent="-312528">
              <a:lnSpc>
                <a:spcPct val="200000"/>
              </a:lnSpc>
              <a:buSzPct val="75000"/>
              <a:buChar char="•"/>
              <a:defRPr sz="2700">
                <a:latin typeface="Geneva"/>
                <a:ea typeface="Geneva"/>
                <a:cs typeface="Geneva"/>
                <a:sym typeface="Geneva"/>
              </a:defRPr>
            </a:pPr>
            <a:r>
              <a:rPr sz="1898"/>
              <a:t>For each bin: </a:t>
            </a:r>
          </a:p>
          <a:p>
            <a:pPr marL="312528" indent="-312528">
              <a:lnSpc>
                <a:spcPct val="150000"/>
              </a:lnSpc>
              <a:buSzPct val="75000"/>
              <a:buChar char="•"/>
              <a:defRPr sz="2700">
                <a:latin typeface="Geneva"/>
                <a:ea typeface="Geneva"/>
                <a:cs typeface="Geneva"/>
                <a:sym typeface="Geneva"/>
              </a:defRPr>
            </a:pPr>
            <a:r>
              <a:rPr sz="1898"/>
              <a:t>Irradiation -&gt; Smaller signal amplitude due to trapping -&gt; Time-walk</a:t>
            </a:r>
          </a:p>
        </p:txBody>
      </p:sp>
      <p:sp>
        <p:nvSpPr>
          <p:cNvPr id="509" name="Shape 509"/>
          <p:cNvSpPr/>
          <p:nvPr/>
        </p:nvSpPr>
        <p:spPr>
          <a:xfrm>
            <a:off x="261768" y="2926575"/>
            <a:ext cx="2478244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6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1828"/>
              <a:t>Non-Irradiated, tuned</a:t>
            </a:r>
          </a:p>
        </p:txBody>
      </p:sp>
      <p:pic>
        <p:nvPicPr>
          <p:cNvPr id="5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6402" y="1098563"/>
            <a:ext cx="2453785" cy="485646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Shape 511"/>
          <p:cNvSpPr/>
          <p:nvPr/>
        </p:nvSpPr>
        <p:spPr>
          <a:xfrm>
            <a:off x="3125982" y="2934760"/>
            <a:ext cx="2981586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6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1828"/>
              <a:t>Non-Irradiated, non-tuned</a:t>
            </a:r>
          </a:p>
        </p:txBody>
      </p:sp>
      <p:sp>
        <p:nvSpPr>
          <p:cNvPr id="512" name="Shape 512"/>
          <p:cNvSpPr/>
          <p:nvPr/>
        </p:nvSpPr>
        <p:spPr>
          <a:xfrm>
            <a:off x="6489236" y="2926575"/>
            <a:ext cx="2447786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6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1828"/>
              <a:t>Irradiated, non-tuned</a:t>
            </a:r>
          </a:p>
        </p:txBody>
      </p:sp>
      <p:pic>
        <p:nvPicPr>
          <p:cNvPr id="513" name="InPixeff_effresults-Caribou03-Batch5_Stime_tim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4165" y="3378829"/>
            <a:ext cx="3108392" cy="3014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nPixeff_effresults_80HV_0.87V-opposite_timi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8792" y="3365842"/>
            <a:ext cx="3108392" cy="3014672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15"/>
          <p:cNvSpPr/>
          <p:nvPr/>
        </p:nvSpPr>
        <p:spPr>
          <a:xfrm>
            <a:off x="86404" y="6478730"/>
            <a:ext cx="25351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23/02/2016         F. A. Di Bello</a:t>
            </a:r>
          </a:p>
        </p:txBody>
      </p:sp>
      <p:pic>
        <p:nvPicPr>
          <p:cNvPr id="516" name="InPixeff_effresults-Caribou02-Batch5_Stime_timin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55222" y="3365842"/>
            <a:ext cx="3108392" cy="3014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219164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4665"/>
            <a:ext cx="7886700" cy="1325563"/>
          </a:xfrm>
        </p:spPr>
        <p:txBody>
          <a:bodyPr/>
          <a:lstStyle/>
          <a:p>
            <a:r>
              <a:rPr lang="en-US" dirty="0" err="1" smtClean="0"/>
              <a:t>CLICPix</a:t>
            </a:r>
            <a:r>
              <a:rPr lang="en-US" dirty="0" smtClean="0"/>
              <a:t> and CCPD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41</a:t>
            </a:fld>
            <a:endParaRPr lang="en-US"/>
          </a:p>
        </p:txBody>
      </p:sp>
      <p:pic>
        <p:nvPicPr>
          <p:cNvPr id="6" name="Image 5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348280" y="5921694"/>
            <a:ext cx="500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DPNC</a:t>
            </a:r>
            <a:endParaRPr lang="fr-CH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294" y="14779"/>
            <a:ext cx="1671382" cy="20518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0" y="130684"/>
            <a:ext cx="1148080" cy="181999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694" y="2098665"/>
            <a:ext cx="2448306" cy="19947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6" y="4125516"/>
            <a:ext cx="9144000" cy="273248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48280" y="1209040"/>
            <a:ext cx="5534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CLIC , we explored the limits of the HV-CMOS technology </a:t>
            </a:r>
          </a:p>
          <a:p>
            <a:endParaRPr lang="en-US" dirty="0" smtClean="0"/>
          </a:p>
          <a:p>
            <a:r>
              <a:rPr lang="en-US" dirty="0" err="1" smtClean="0"/>
              <a:t>CLICPix</a:t>
            </a:r>
            <a:r>
              <a:rPr lang="en-US" dirty="0" smtClean="0"/>
              <a:t> : 65nm ASIC with 25x25um pixels (non-rad hard) </a:t>
            </a:r>
          </a:p>
          <a:p>
            <a:endParaRPr lang="en-US" dirty="0"/>
          </a:p>
          <a:p>
            <a:r>
              <a:rPr lang="en-US" dirty="0" smtClean="0"/>
              <a:t>CCPDv3 : Simple CMOS structure , only two stage amplification, no discriminator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" y="-267375"/>
            <a:ext cx="7886700" cy="1325563"/>
          </a:xfrm>
        </p:spPr>
        <p:txBody>
          <a:bodyPr/>
          <a:lstStyle/>
          <a:p>
            <a:r>
              <a:rPr lang="en-US" dirty="0" err="1" smtClean="0"/>
              <a:t>CLICPix</a:t>
            </a:r>
            <a:r>
              <a:rPr lang="en-US" dirty="0" smtClean="0"/>
              <a:t> and CCPD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42</a:t>
            </a:fld>
            <a:endParaRPr lang="en-US"/>
          </a:p>
        </p:txBody>
      </p:sp>
      <p:pic>
        <p:nvPicPr>
          <p:cNvPr id="6" name="Image 5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348280" y="5921694"/>
            <a:ext cx="500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DPNC</a:t>
            </a:r>
            <a:endParaRPr lang="fr-CH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811617"/>
            <a:ext cx="8006080" cy="49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6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" y="-267375"/>
            <a:ext cx="7886700" cy="1325563"/>
          </a:xfrm>
        </p:spPr>
        <p:txBody>
          <a:bodyPr/>
          <a:lstStyle/>
          <a:p>
            <a:r>
              <a:rPr lang="en-US" dirty="0" err="1" smtClean="0"/>
              <a:t>CLICPix</a:t>
            </a:r>
            <a:r>
              <a:rPr lang="en-US" dirty="0" smtClean="0"/>
              <a:t> and CCPD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43</a:t>
            </a:fld>
            <a:endParaRPr lang="en-US"/>
          </a:p>
        </p:txBody>
      </p:sp>
      <p:pic>
        <p:nvPicPr>
          <p:cNvPr id="6" name="Image 5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348280" y="5921694"/>
            <a:ext cx="500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DPNC</a:t>
            </a:r>
            <a:endParaRPr lang="fr-CH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726919"/>
            <a:ext cx="8280400" cy="513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614" y="-155829"/>
            <a:ext cx="7886700" cy="1325563"/>
          </a:xfrm>
        </p:spPr>
        <p:txBody>
          <a:bodyPr/>
          <a:lstStyle/>
          <a:p>
            <a:r>
              <a:rPr lang="en-US" dirty="0" err="1" smtClean="0"/>
              <a:t>CLICPix</a:t>
            </a:r>
            <a:r>
              <a:rPr lang="en-US" dirty="0" smtClean="0"/>
              <a:t> and CCPD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44</a:t>
            </a:fld>
            <a:endParaRPr lang="en-US"/>
          </a:p>
        </p:txBody>
      </p:sp>
      <p:pic>
        <p:nvPicPr>
          <p:cNvPr id="6" name="Image 5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348280" y="5921694"/>
            <a:ext cx="500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DPNC</a:t>
            </a:r>
            <a:endParaRPr lang="fr-CH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>
          <a:xfrm>
            <a:off x="713289" y="959124"/>
            <a:ext cx="7706625" cy="3960440"/>
          </a:xfrm>
        </p:spPr>
      </p:pic>
      <p:cxnSp>
        <p:nvCxnSpPr>
          <p:cNvPr id="9" name="Straight Arrow Connector 43"/>
          <p:cNvCxnSpPr/>
          <p:nvPr/>
        </p:nvCxnSpPr>
        <p:spPr bwMode="auto">
          <a:xfrm>
            <a:off x="1979712" y="2996282"/>
            <a:ext cx="201622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0" name="TextBox 48"/>
          <p:cNvSpPr txBox="1"/>
          <p:nvPr/>
        </p:nvSpPr>
        <p:spPr>
          <a:xfrm>
            <a:off x="1983160" y="2657728"/>
            <a:ext cx="86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15µm</a:t>
            </a:r>
          </a:p>
        </p:txBody>
      </p:sp>
      <p:cxnSp>
        <p:nvCxnSpPr>
          <p:cNvPr id="11" name="Straight Arrow Connector 49"/>
          <p:cNvCxnSpPr/>
          <p:nvPr/>
        </p:nvCxnSpPr>
        <p:spPr bwMode="auto">
          <a:xfrm flipV="1">
            <a:off x="2771800" y="1916162"/>
            <a:ext cx="0" cy="20168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2" name="TextBox 50"/>
          <p:cNvSpPr txBox="1"/>
          <p:nvPr/>
        </p:nvSpPr>
        <p:spPr>
          <a:xfrm>
            <a:off x="2699792" y="2074640"/>
            <a:ext cx="86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15µm</a:t>
            </a:r>
          </a:p>
        </p:txBody>
      </p:sp>
      <p:cxnSp>
        <p:nvCxnSpPr>
          <p:cNvPr id="13" name="Straight Arrow Connector 51"/>
          <p:cNvCxnSpPr/>
          <p:nvPr/>
        </p:nvCxnSpPr>
        <p:spPr bwMode="auto">
          <a:xfrm>
            <a:off x="4499992" y="2074640"/>
            <a:ext cx="28632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TextBox 52"/>
          <p:cNvSpPr txBox="1"/>
          <p:nvPr/>
        </p:nvSpPr>
        <p:spPr>
          <a:xfrm>
            <a:off x="4321044" y="1746885"/>
            <a:ext cx="86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2</a:t>
            </a:r>
            <a:r>
              <a:rPr lang="en-US" sz="160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µm</a:t>
            </a:r>
            <a:endParaRPr lang="en-US" sz="16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15" name="Straight Arrow Connector 53"/>
          <p:cNvCxnSpPr/>
          <p:nvPr/>
        </p:nvCxnSpPr>
        <p:spPr bwMode="auto">
          <a:xfrm>
            <a:off x="3995936" y="3356322"/>
            <a:ext cx="50405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55"/>
          <p:cNvSpPr txBox="1"/>
          <p:nvPr/>
        </p:nvSpPr>
        <p:spPr>
          <a:xfrm>
            <a:off x="3978934" y="3041141"/>
            <a:ext cx="86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4µm</a:t>
            </a:r>
            <a:endParaRPr lang="en-US" sz="16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17" name="Straight Arrow Connector 56"/>
          <p:cNvCxnSpPr/>
          <p:nvPr/>
        </p:nvCxnSpPr>
        <p:spPr bwMode="auto">
          <a:xfrm>
            <a:off x="3978934" y="2413194"/>
            <a:ext cx="332937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TextBox 57"/>
          <p:cNvSpPr txBox="1"/>
          <p:nvPr/>
        </p:nvSpPr>
        <p:spPr>
          <a:xfrm>
            <a:off x="4754656" y="2117032"/>
            <a:ext cx="86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25µm</a:t>
            </a:r>
            <a:endParaRPr lang="en-US" sz="16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19" name="Straight Arrow Connector 14"/>
          <p:cNvCxnSpPr/>
          <p:nvPr/>
        </p:nvCxnSpPr>
        <p:spPr bwMode="auto">
          <a:xfrm>
            <a:off x="1008492" y="1916162"/>
            <a:ext cx="971220" cy="3688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0" name="TextBox 61"/>
          <p:cNvSpPr txBox="1"/>
          <p:nvPr/>
        </p:nvSpPr>
        <p:spPr>
          <a:xfrm>
            <a:off x="63949" y="1622319"/>
            <a:ext cx="109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bump pad</a:t>
            </a:r>
            <a:endParaRPr lang="en-US" sz="1600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21" name="Straight Arrow Connector 62"/>
          <p:cNvCxnSpPr/>
          <p:nvPr/>
        </p:nvCxnSpPr>
        <p:spPr bwMode="auto">
          <a:xfrm>
            <a:off x="928688" y="3644354"/>
            <a:ext cx="232260" cy="895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TextBox 64"/>
          <p:cNvSpPr txBox="1"/>
          <p:nvPr/>
        </p:nvSpPr>
        <p:spPr>
          <a:xfrm>
            <a:off x="0" y="3297808"/>
            <a:ext cx="116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g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uard ring</a:t>
            </a:r>
            <a:endParaRPr lang="en-US" sz="1600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3949" y="4664887"/>
            <a:ext cx="9080051" cy="136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rgbClr val="003366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rgbClr val="003366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rgbClr val="003366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rgbClr val="003366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rgbClr val="003366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rgbClr val="003366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rgbClr val="003366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rgbClr val="003366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Bump pad size is about 15 x 15 µm</a:t>
            </a:r>
            <a:r>
              <a:rPr lang="en-US" sz="2000" kern="0" baseline="30000" dirty="0" smtClean="0"/>
              <a:t>2</a:t>
            </a:r>
            <a:endParaRPr lang="en-US" sz="2000" kern="0" dirty="0" smtClean="0"/>
          </a:p>
          <a:p>
            <a:r>
              <a:rPr lang="en-US" sz="2000" kern="0" dirty="0" smtClean="0"/>
              <a:t>Guard rings around the bump pads are connected to the same low-noise, low-impedance voltage (i.e. </a:t>
            </a:r>
            <a:r>
              <a:rPr lang="en-US" sz="2000" kern="0" dirty="0" err="1" smtClean="0"/>
              <a:t>V</a:t>
            </a:r>
            <a:r>
              <a:rPr lang="en-US" sz="2000" kern="0" baseline="-25000" dirty="0" err="1" smtClean="0"/>
              <a:t>ssa</a:t>
            </a:r>
            <a:r>
              <a:rPr lang="en-US" sz="2000" kern="0" dirty="0" smtClean="0"/>
              <a:t>) and they minimize inter-pad (capacitive) coupling</a:t>
            </a:r>
          </a:p>
        </p:txBody>
      </p:sp>
    </p:spTree>
    <p:extLst>
      <p:ext uri="{BB962C8B-B14F-4D97-AF65-F5344CB8AC3E}">
        <p14:creationId xmlns:p14="http://schemas.microsoft.com/office/powerpoint/2010/main" val="12748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614" y="-155829"/>
            <a:ext cx="7886700" cy="1325563"/>
          </a:xfrm>
        </p:spPr>
        <p:txBody>
          <a:bodyPr/>
          <a:lstStyle/>
          <a:p>
            <a:r>
              <a:rPr lang="en-US" dirty="0" err="1" smtClean="0"/>
              <a:t>CLICPix</a:t>
            </a:r>
            <a:r>
              <a:rPr lang="en-US" dirty="0" smtClean="0"/>
              <a:t> and CCPD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45</a:t>
            </a:fld>
            <a:endParaRPr lang="en-US"/>
          </a:p>
        </p:txBody>
      </p:sp>
      <p:pic>
        <p:nvPicPr>
          <p:cNvPr id="6" name="Image 5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348280" y="5921694"/>
            <a:ext cx="500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DPNC</a:t>
            </a:r>
            <a:endParaRPr lang="fr-CH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4" y="780819"/>
            <a:ext cx="4947817" cy="274210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723" y="38885"/>
            <a:ext cx="3952277" cy="25019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70" y="3541759"/>
            <a:ext cx="6360160" cy="30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7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4665"/>
            <a:ext cx="7886700" cy="1325563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396455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HV/HR CMOS is evolving quite fast and is the focus of a lot of studies from the community </a:t>
            </a:r>
          </a:p>
          <a:p>
            <a:pPr lvl="1"/>
            <a:r>
              <a:rPr lang="en-US" dirty="0" smtClean="0"/>
              <a:t>Commercial process ($$$)</a:t>
            </a:r>
          </a:p>
          <a:p>
            <a:pPr lvl="1"/>
            <a:r>
              <a:rPr lang="en-US" dirty="0" smtClean="0"/>
              <a:t>Possibility to go monolithic !</a:t>
            </a:r>
          </a:p>
          <a:p>
            <a:pPr lvl="1"/>
            <a:r>
              <a:rPr lang="en-US" dirty="0" smtClean="0"/>
              <a:t>Possibly able to meet HL-LHC specifications (~25ns timing, 95% efficiency at 1.5neq/cm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</a:p>
          <a:p>
            <a:pPr lvl="1"/>
            <a:endParaRPr lang="en-US" dirty="0"/>
          </a:p>
          <a:p>
            <a:r>
              <a:rPr lang="en-US" dirty="0" smtClean="0"/>
              <a:t>Multiple foundry propose HV-HR process with various interesting features </a:t>
            </a:r>
          </a:p>
          <a:p>
            <a:pPr lvl="1"/>
            <a:r>
              <a:rPr lang="en-US" dirty="0" smtClean="0"/>
              <a:t>High-resistivity substrate, High-Voltage, Backside processing</a:t>
            </a:r>
          </a:p>
          <a:p>
            <a:r>
              <a:rPr lang="en-US" dirty="0" smtClean="0"/>
              <a:t>Next step : Large size monolithic demonstrators being designed with multiple foundries </a:t>
            </a:r>
          </a:p>
          <a:p>
            <a:pPr lvl="1"/>
            <a:r>
              <a:rPr lang="en-US" dirty="0" smtClean="0"/>
              <a:t>Submission in engineering runs by the end of the year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46</a:t>
            </a:fld>
            <a:endParaRPr lang="en-US"/>
          </a:p>
        </p:txBody>
      </p:sp>
      <p:pic>
        <p:nvPicPr>
          <p:cNvPr id="6" name="Image 5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348280" y="5921694"/>
            <a:ext cx="500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DPNC</a:t>
            </a:r>
            <a:endParaRPr lang="fr-CH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93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570" y="-43878"/>
            <a:ext cx="7886700" cy="1325563"/>
          </a:xfrm>
        </p:spPr>
        <p:txBody>
          <a:bodyPr/>
          <a:lstStyle/>
          <a:p>
            <a:r>
              <a:rPr lang="en-US" dirty="0" smtClean="0"/>
              <a:t>Collaboration  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5770" y="1138999"/>
            <a:ext cx="78867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</a:t>
            </a:r>
            <a:r>
              <a:rPr lang="en-US" dirty="0"/>
              <a:t>fully </a:t>
            </a:r>
            <a:r>
              <a:rPr lang="en-US" dirty="0" err="1"/>
              <a:t>equiped</a:t>
            </a:r>
            <a:r>
              <a:rPr lang="en-US" dirty="0"/>
              <a:t> </a:t>
            </a:r>
            <a:r>
              <a:rPr lang="en-US" dirty="0" smtClean="0"/>
              <a:t> &gt;100m</a:t>
            </a:r>
            <a:r>
              <a:rPr lang="en-US" baseline="30000" dirty="0" smtClean="0"/>
              <a:t>2</a:t>
            </a:r>
            <a:r>
              <a:rPr lang="en-US" dirty="0" smtClean="0"/>
              <a:t>  clean </a:t>
            </a:r>
            <a:r>
              <a:rPr lang="en-US" dirty="0"/>
              <a:t>room </a:t>
            </a:r>
            <a:r>
              <a:rPr lang="en-US" dirty="0" smtClean="0"/>
              <a:t>with: </a:t>
            </a:r>
          </a:p>
          <a:p>
            <a:endParaRPr lang="en-US" dirty="0" smtClean="0"/>
          </a:p>
          <a:p>
            <a:pPr lvl="1"/>
            <a:r>
              <a:rPr lang="en-US" dirty="0" err="1" smtClean="0"/>
              <a:t>Delvotec</a:t>
            </a:r>
            <a:r>
              <a:rPr lang="en-US" dirty="0" smtClean="0"/>
              <a:t>  </a:t>
            </a:r>
            <a:r>
              <a:rPr lang="en-US" dirty="0"/>
              <a:t>wire </a:t>
            </a:r>
            <a:r>
              <a:rPr lang="en-US" dirty="0" smtClean="0"/>
              <a:t>bonder (can do irradiated stuff)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Accura</a:t>
            </a:r>
            <a:r>
              <a:rPr lang="en-US" dirty="0" smtClean="0"/>
              <a:t> 100 flip-chip </a:t>
            </a:r>
            <a:r>
              <a:rPr lang="en-US" dirty="0"/>
              <a:t>bonder, </a:t>
            </a:r>
            <a:endParaRPr lang="en-US" dirty="0" smtClean="0"/>
          </a:p>
          <a:p>
            <a:pPr lvl="1"/>
            <a:r>
              <a:rPr lang="en-US" dirty="0" smtClean="0"/>
              <a:t>Particulars TCT setup</a:t>
            </a:r>
          </a:p>
          <a:p>
            <a:pPr lvl="1"/>
            <a:r>
              <a:rPr lang="en-US" dirty="0" smtClean="0"/>
              <a:t>CM300 300mm semi-automatic probe station with climate control (-60 to 300 C)</a:t>
            </a:r>
            <a:endParaRPr lang="en-US" dirty="0"/>
          </a:p>
          <a:p>
            <a:pPr lvl="1"/>
            <a:r>
              <a:rPr lang="en-US" dirty="0"/>
              <a:t>multiple climate </a:t>
            </a:r>
            <a:r>
              <a:rPr lang="en-US" dirty="0" smtClean="0"/>
              <a:t>chambers (up to 2m objects ), </a:t>
            </a:r>
            <a:r>
              <a:rPr lang="en-US" dirty="0"/>
              <a:t>and cooling systems is available </a:t>
            </a:r>
            <a:endParaRPr lang="en-US" dirty="0" smtClean="0"/>
          </a:p>
          <a:p>
            <a:pPr lvl="1"/>
            <a:r>
              <a:rPr lang="en-US" dirty="0" smtClean="0"/>
              <a:t>Mechanical </a:t>
            </a:r>
            <a:r>
              <a:rPr lang="en-US" dirty="0"/>
              <a:t>and electronic labs </a:t>
            </a:r>
            <a:endParaRPr lang="en-US" dirty="0" smtClean="0"/>
          </a:p>
          <a:p>
            <a:r>
              <a:rPr lang="en-US" dirty="0" smtClean="0"/>
              <a:t>A team of students trained in TCAD and </a:t>
            </a:r>
            <a:r>
              <a:rPr lang="en-US" dirty="0" err="1" smtClean="0"/>
              <a:t>Testbeam</a:t>
            </a:r>
            <a:r>
              <a:rPr lang="en-US" dirty="0" smtClean="0"/>
              <a:t> characterization and analysis</a:t>
            </a:r>
            <a:endParaRPr lang="en-US" dirty="0"/>
          </a:p>
          <a:p>
            <a:r>
              <a:rPr lang="en-US" dirty="0" smtClean="0"/>
              <a:t>ASIC designers </a:t>
            </a:r>
            <a:r>
              <a:rPr lang="en-US" dirty="0"/>
              <a:t>(</a:t>
            </a:r>
            <a:r>
              <a:rPr lang="en-US" dirty="0" err="1" smtClean="0"/>
              <a:t>Fadoua</a:t>
            </a:r>
            <a:r>
              <a:rPr lang="en-US" dirty="0"/>
              <a:t> </a:t>
            </a:r>
            <a:r>
              <a:rPr lang="en-US" dirty="0" err="1" smtClean="0"/>
              <a:t>Guezzi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Pierpaolo</a:t>
            </a:r>
            <a:r>
              <a:rPr lang="en-US" dirty="0"/>
              <a:t> Valerio), </a:t>
            </a:r>
            <a:endParaRPr lang="en-US" dirty="0" smtClean="0"/>
          </a:p>
          <a:p>
            <a:r>
              <a:rPr lang="en-US" dirty="0" smtClean="0"/>
              <a:t>electronic </a:t>
            </a:r>
            <a:r>
              <a:rPr lang="en-US" dirty="0"/>
              <a:t>engineers (Yannick Favre, Stephane </a:t>
            </a:r>
            <a:r>
              <a:rPr lang="en-US" dirty="0" err="1" smtClean="0"/>
              <a:t>Debieux</a:t>
            </a:r>
            <a:r>
              <a:rPr lang="en-US" dirty="0" smtClean="0"/>
              <a:t>, and </a:t>
            </a:r>
            <a:r>
              <a:rPr lang="en-US" dirty="0"/>
              <a:t>Daniel La </a:t>
            </a:r>
            <a:r>
              <a:rPr lang="en-US" dirty="0" err="1"/>
              <a:t>Marra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mechanical </a:t>
            </a:r>
            <a:r>
              <a:rPr lang="en-US" dirty="0"/>
              <a:t>engineers </a:t>
            </a:r>
            <a:r>
              <a:rPr lang="en-US" dirty="0" smtClean="0"/>
              <a:t>(Franck </a:t>
            </a:r>
            <a:r>
              <a:rPr lang="en-US" dirty="0" err="1" smtClean="0"/>
              <a:t>Cadoux</a:t>
            </a:r>
            <a:r>
              <a:rPr lang="en-US" dirty="0" smtClean="0"/>
              <a:t> and Sebastien Michal ) </a:t>
            </a:r>
          </a:p>
          <a:p>
            <a:r>
              <a:rPr lang="en-US" dirty="0" smtClean="0"/>
              <a:t>As well multiple </a:t>
            </a:r>
            <a:r>
              <a:rPr lang="en-US" dirty="0"/>
              <a:t>technicians are on staff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A semi-permanent installation of a FEI4-based beam telescope </a:t>
            </a:r>
            <a:r>
              <a:rPr lang="en-US" dirty="0" smtClean="0"/>
              <a:t> </a:t>
            </a:r>
            <a:r>
              <a:rPr lang="en-US" dirty="0"/>
              <a:t>at one of </a:t>
            </a:r>
            <a:r>
              <a:rPr lang="en-US" dirty="0" smtClean="0"/>
              <a:t>the CERN </a:t>
            </a:r>
            <a:r>
              <a:rPr lang="en-US" dirty="0"/>
              <a:t>SPS north area beam lines is available. This allows testing of single sensor </a:t>
            </a:r>
            <a:r>
              <a:rPr lang="en-US" dirty="0" smtClean="0"/>
              <a:t>and integrated </a:t>
            </a:r>
            <a:r>
              <a:rPr lang="en-US" dirty="0"/>
              <a:t>prototypes in a realistic setting with fast turn-around times.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Reseau Semiconducteurs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896B-1141-754A-A596-08EA94CF805A}" type="slidenum">
              <a:rPr lang="en-US" smtClean="0"/>
              <a:t>47</a:t>
            </a:fld>
            <a:endParaRPr lang="en-US"/>
          </a:p>
        </p:txBody>
      </p:sp>
      <p:pic>
        <p:nvPicPr>
          <p:cNvPr id="6" name="Image 5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348280" y="5921694"/>
            <a:ext cx="500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DPNC</a:t>
            </a:r>
            <a:endParaRPr lang="fr-CH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5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HV-CMOS for particle detection?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5626968" cy="4525963"/>
          </a:xfrm>
        </p:spPr>
        <p:txBody>
          <a:bodyPr>
            <a:normAutofit fontScale="92500" lnSpcReduction="10000"/>
          </a:bodyPr>
          <a:lstStyle/>
          <a:p>
            <a:endParaRPr lang="en-US" sz="2000" dirty="0" smtClean="0"/>
          </a:p>
          <a:p>
            <a:r>
              <a:rPr lang="en-US" sz="2000" dirty="0" smtClean="0"/>
              <a:t>Current </a:t>
            </a:r>
            <a:r>
              <a:rPr lang="en-US" sz="2000" dirty="0"/>
              <a:t>technology relies on </a:t>
            </a:r>
            <a:r>
              <a:rPr lang="en-US" sz="2000" b="1" dirty="0"/>
              <a:t>Passive High-Resistivity sensors</a:t>
            </a:r>
          </a:p>
          <a:p>
            <a:pPr lvl="1"/>
            <a:r>
              <a:rPr lang="en-US" sz="1800" b="1" dirty="0" smtClean="0"/>
              <a:t>Specialty </a:t>
            </a:r>
            <a:r>
              <a:rPr lang="en-US" sz="1800" b="1" dirty="0"/>
              <a:t>foundries </a:t>
            </a:r>
            <a:r>
              <a:rPr lang="en-US" sz="1800" dirty="0"/>
              <a:t>-&gt; small production </a:t>
            </a:r>
            <a:r>
              <a:rPr lang="en-US" sz="1800" dirty="0" smtClean="0"/>
              <a:t>capabilities (6” wafers)</a:t>
            </a:r>
            <a:endParaRPr lang="en-US" sz="1800" dirty="0"/>
          </a:p>
          <a:p>
            <a:pPr lvl="1"/>
            <a:r>
              <a:rPr lang="en-US" sz="1800" b="1" dirty="0"/>
              <a:t>high-cost </a:t>
            </a:r>
            <a:r>
              <a:rPr lang="en-US" sz="1800" dirty="0"/>
              <a:t>per unit </a:t>
            </a:r>
          </a:p>
          <a:p>
            <a:pPr lvl="1"/>
            <a:r>
              <a:rPr lang="en-US" sz="1800" b="1" dirty="0"/>
              <a:t>Small signal </a:t>
            </a:r>
            <a:r>
              <a:rPr lang="en-US" sz="1800" dirty="0"/>
              <a:t>-&gt; requires micro-soldering for DC coupling -</a:t>
            </a:r>
            <a:r>
              <a:rPr lang="en-US" sz="1800" dirty="0" smtClean="0"/>
              <a:t>&gt;  large cost</a:t>
            </a:r>
            <a:endParaRPr lang="en-US" sz="1800" dirty="0"/>
          </a:p>
          <a:p>
            <a:pPr lvl="1"/>
            <a:endParaRPr lang="en-US" sz="1800" dirty="0"/>
          </a:p>
          <a:p>
            <a:r>
              <a:rPr lang="en-US" sz="2000" dirty="0"/>
              <a:t>CMOS Technology present many advantages</a:t>
            </a:r>
          </a:p>
          <a:p>
            <a:pPr lvl="1"/>
            <a:r>
              <a:rPr lang="en-US" sz="1800" b="1" dirty="0"/>
              <a:t>Large scale, low-cost </a:t>
            </a:r>
            <a:r>
              <a:rPr lang="en-US" sz="1800" dirty="0"/>
              <a:t>production possible </a:t>
            </a:r>
            <a:endParaRPr lang="en-US" sz="1400" dirty="0"/>
          </a:p>
          <a:p>
            <a:pPr lvl="1"/>
            <a:r>
              <a:rPr lang="en-US" sz="1800" b="1" dirty="0"/>
              <a:t>In-Pixel amplification </a:t>
            </a:r>
            <a:r>
              <a:rPr lang="en-US" sz="1800" dirty="0"/>
              <a:t>and logic possible (Well insulation) -&gt; Capacitive coupling to readout CMOS ASIC</a:t>
            </a:r>
          </a:p>
          <a:p>
            <a:pPr lvl="1"/>
            <a:r>
              <a:rPr lang="en-US" sz="1800" dirty="0"/>
              <a:t>Eventually , possibility to integrate </a:t>
            </a:r>
            <a:r>
              <a:rPr lang="en-US" sz="1800" b="1" dirty="0"/>
              <a:t>full electronics in-p</a:t>
            </a:r>
            <a:r>
              <a:rPr lang="en-US" sz="1800" dirty="0"/>
              <a:t>ixel</a:t>
            </a:r>
          </a:p>
          <a:p>
            <a:pPr lvl="1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908720"/>
            <a:ext cx="2952328" cy="1973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402" y="2852936"/>
            <a:ext cx="3123078" cy="1626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4653136"/>
            <a:ext cx="1891214" cy="9788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60232" y="4077072"/>
            <a:ext cx="100811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436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4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HV-CMOS for particle detection?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1124744"/>
            <a:ext cx="504056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Large scale production capability</a:t>
            </a:r>
          </a:p>
          <a:p>
            <a:pPr lvl="1"/>
            <a:r>
              <a:rPr lang="en-US" dirty="0" smtClean="0"/>
              <a:t>HV-CMOS foundries typically use 8” wafers (48 x 2.5 x 2 cm</a:t>
            </a:r>
            <a:r>
              <a:rPr lang="en-US" baseline="30000" dirty="0" smtClean="0"/>
              <a:t>2</a:t>
            </a:r>
            <a:r>
              <a:rPr lang="en-US" dirty="0" smtClean="0"/>
              <a:t> die per wafer)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roduction capability is usually 20k-50k Wafers/month </a:t>
            </a:r>
          </a:p>
          <a:p>
            <a:pPr lvl="1"/>
            <a:r>
              <a:rPr lang="en-US" dirty="0" smtClean="0"/>
              <a:t>Cost reduction is achieved by the downscaling of unit cost as produced surface is increased (10-100m</a:t>
            </a:r>
            <a:r>
              <a:rPr lang="en-US" baseline="30000" dirty="0" smtClean="0"/>
              <a:t>2</a:t>
            </a:r>
            <a:r>
              <a:rPr lang="en-US" dirty="0" smtClean="0"/>
              <a:t>) : 5-10€/cm</a:t>
            </a:r>
            <a:r>
              <a:rPr lang="en-US" baseline="30000" dirty="0" smtClean="0"/>
              <a:t>2</a:t>
            </a:r>
          </a:p>
          <a:p>
            <a:r>
              <a:rPr lang="en-US" b="1" dirty="0" smtClean="0"/>
              <a:t>In-Pixel amplification and logic can be implemented </a:t>
            </a:r>
          </a:p>
          <a:p>
            <a:pPr lvl="1"/>
            <a:r>
              <a:rPr lang="en-US" dirty="0" smtClean="0"/>
              <a:t>Large amplified signal can be transmitted capacitively</a:t>
            </a:r>
          </a:p>
          <a:p>
            <a:pPr lvl="1"/>
            <a:r>
              <a:rPr lang="en-US" dirty="0" smtClean="0"/>
              <a:t>Sub-Pixel resolution could be achieved by encoding sub-pixel address into the signal transmitted to the readout ASIC </a:t>
            </a:r>
          </a:p>
          <a:p>
            <a:pPr lvl="1"/>
            <a:r>
              <a:rPr lang="en-US" dirty="0" smtClean="0"/>
              <a:t>For larger radius of the ATLAS inner tracker, all readout electronics can be implemented in the circuit -&gt; </a:t>
            </a:r>
            <a:r>
              <a:rPr lang="en-US" dirty="0" err="1" smtClean="0"/>
              <a:t>Monolitic</a:t>
            </a:r>
            <a:r>
              <a:rPr lang="en-US" dirty="0" smtClean="0"/>
              <a:t> pixel detectors ! 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533980"/>
            <a:ext cx="3473416" cy="2138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268760"/>
            <a:ext cx="3844593" cy="2088232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6417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HV-CMOS sensors for HEP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671" y="836712"/>
            <a:ext cx="4680520" cy="4104456"/>
          </a:xfrm>
        </p:spPr>
        <p:txBody>
          <a:bodyPr>
            <a:noAutofit/>
          </a:bodyPr>
          <a:lstStyle/>
          <a:p>
            <a:r>
              <a:rPr lang="en-US" sz="2400" dirty="0" smtClean="0"/>
              <a:t>Desired properties of HV-CMOS Process</a:t>
            </a:r>
            <a:endParaRPr lang="en-US" sz="1600" dirty="0" smtClean="0"/>
          </a:p>
          <a:p>
            <a:pPr lvl="1"/>
            <a:r>
              <a:rPr lang="en-US" sz="2000" dirty="0" smtClean="0"/>
              <a:t>All CMOS electronics in </a:t>
            </a:r>
            <a:r>
              <a:rPr lang="en-US" sz="2000" dirty="0" err="1" smtClean="0"/>
              <a:t>DNWell</a:t>
            </a:r>
            <a:endParaRPr lang="en-US" sz="2000" dirty="0" smtClean="0"/>
          </a:p>
          <a:p>
            <a:pPr lvl="1"/>
            <a:r>
              <a:rPr lang="en-US" sz="2000" dirty="0" smtClean="0"/>
              <a:t>Full in-pixel CMOS isolation</a:t>
            </a:r>
          </a:p>
          <a:p>
            <a:pPr lvl="1"/>
            <a:r>
              <a:rPr lang="en-US" sz="2000" dirty="0" smtClean="0"/>
              <a:t>High-Resistivity, fully depleted substrate for large signal, fast-rise time , high-voltage tolerance</a:t>
            </a:r>
          </a:p>
          <a:p>
            <a:pPr lvl="1"/>
            <a:r>
              <a:rPr lang="en-US" sz="2000" dirty="0" smtClean="0"/>
              <a:t>Thin substrate for low material budget (50-150 um)</a:t>
            </a:r>
          </a:p>
          <a:p>
            <a:pPr lvl="1"/>
            <a:r>
              <a:rPr lang="en-US" sz="2000" dirty="0"/>
              <a:t>B</a:t>
            </a:r>
            <a:r>
              <a:rPr lang="en-US" sz="2000" dirty="0" smtClean="0"/>
              <a:t>ackside contact with implant (maximized depletion and E-Field)</a:t>
            </a:r>
          </a:p>
          <a:p>
            <a:pPr lvl="1"/>
            <a:r>
              <a:rPr lang="en-US" sz="2000" dirty="0" smtClean="0"/>
              <a:t>Radiation tolerant up to 100-1000 </a:t>
            </a:r>
            <a:r>
              <a:rPr lang="en-US" sz="2000" dirty="0" err="1" smtClean="0"/>
              <a:t>Mrad</a:t>
            </a:r>
            <a:r>
              <a:rPr lang="en-US" sz="2000" dirty="0" smtClean="0"/>
              <a:t> , 1e15-1e16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eq</a:t>
            </a:r>
            <a:r>
              <a:rPr lang="en-US" sz="2000" dirty="0" smtClean="0"/>
              <a:t>/cm</a:t>
            </a:r>
            <a:r>
              <a:rPr lang="en-US" sz="2000" baseline="30000" dirty="0" smtClean="0"/>
              <a:t>2</a:t>
            </a:r>
          </a:p>
          <a:p>
            <a:pPr lvl="1"/>
            <a:endParaRPr lang="en-US" sz="1600" dirty="0"/>
          </a:p>
          <a:p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4528" t="1743"/>
          <a:stretch/>
        </p:blipFill>
        <p:spPr>
          <a:xfrm>
            <a:off x="5004048" y="1268760"/>
            <a:ext cx="3829912" cy="25597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6016" y="422108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Timing accuracy &lt; 25 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Charged particle detection accuracy &gt;99.5% (80e/um of depleted volume)</a:t>
            </a:r>
            <a:endParaRPr lang="en-US" dirty="0"/>
          </a:p>
          <a:p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Reseau Semiconducteurs</a:t>
            </a:r>
            <a:endParaRPr lang="fr-CH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0888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HV-CMOS Foundries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1052736"/>
          <a:ext cx="822960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LFoundry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XFAB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ESPROS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High-Voltage process with module up to 120V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Possibility to use high-resistivity  p-type wafers (experimental)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CMOS 350nm and 180nm available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No full CMOS insulation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No backside processing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High-Voltage process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High-resistivity p-type wafers part of standard process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CMOS 150 nm available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Full CMOS insulation 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No backside processing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SOI</a:t>
                      </a:r>
                      <a:r>
                        <a:rPr lang="en-US" baseline="0" dirty="0" smtClean="0"/>
                        <a:t> 150nm CMOS process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1.8/5V modules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100 Ohm*cm standard wafer material, possibility to go up to 1 </a:t>
                      </a:r>
                      <a:r>
                        <a:rPr lang="en-US" dirty="0" err="1" smtClean="0"/>
                        <a:t>kOhm</a:t>
                      </a:r>
                      <a:r>
                        <a:rPr lang="en-US" dirty="0" smtClean="0"/>
                        <a:t>*cm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No backside biasing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Sensor</a:t>
                      </a:r>
                      <a:r>
                        <a:rPr lang="en-US" baseline="0" dirty="0" smtClean="0"/>
                        <a:t> and CMOS volumes decoupled (SOI)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150nm CMOS process with 14V module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High-resistivity , 50um thin n-type wafers used a standard processing material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Full</a:t>
                      </a:r>
                      <a:r>
                        <a:rPr lang="en-US" baseline="0" dirty="0" smtClean="0"/>
                        <a:t> CMOS isolation</a:t>
                      </a:r>
                      <a:endParaRPr lang="en-US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Backside processing part of the standard process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VERTEX2015, Santa Fe, NM</a:t>
            </a:r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39893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9008"/>
            <a:ext cx="9144000" cy="1078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0" y="6043546"/>
            <a:ext cx="5009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Physique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HV-CMOS Foundries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VERTEX2015, Santa Fe, NM</a:t>
            </a:r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A539-EABA-4C1B-801F-51099F8620D0}" type="slidenum">
              <a:rPr lang="fr-CH" smtClean="0"/>
              <a:pPr/>
              <a:t>9</a:t>
            </a:fld>
            <a:endParaRPr lang="fr-CH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330" y="921576"/>
            <a:ext cx="5679440" cy="159753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10" y="2413143"/>
            <a:ext cx="5516880" cy="1735915"/>
          </a:xfrm>
          <a:prstGeom prst="rect">
            <a:avLst/>
          </a:prstGeom>
        </p:spPr>
      </p:pic>
      <p:pic>
        <p:nvPicPr>
          <p:cNvPr id="11" name="Picture 8" descr="CMOS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5" y="4298175"/>
            <a:ext cx="3721517" cy="205817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65" y="4254235"/>
            <a:ext cx="4228087" cy="206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755362" y="1421288"/>
            <a:ext cx="1519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AMS H18/H35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2067912" y="2957007"/>
            <a:ext cx="1057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LFoundry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229011" y="3677897"/>
            <a:ext cx="1838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TowerJazz</a:t>
            </a:r>
            <a:r>
              <a:rPr lang="en-US" dirty="0" smtClean="0"/>
              <a:t> &amp; </a:t>
            </a:r>
            <a:r>
              <a:rPr lang="en-US" dirty="0" err="1" smtClean="0"/>
              <a:t>XFab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444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2228</Words>
  <Application>Microsoft Macintosh PowerPoint</Application>
  <PresentationFormat>Présentation à l'écran (4:3)</PresentationFormat>
  <Paragraphs>430</Paragraphs>
  <Slides>47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6" baseType="lpstr">
      <vt:lpstr>Calibri</vt:lpstr>
      <vt:lpstr>Calibri Light</vt:lpstr>
      <vt:lpstr>Futura</vt:lpstr>
      <vt:lpstr>Geneva</vt:lpstr>
      <vt:lpstr>ＭＳ Ｐゴシック</vt:lpstr>
      <vt:lpstr>Wingdings</vt:lpstr>
      <vt:lpstr>Arial</vt:lpstr>
      <vt:lpstr>Thème Office</vt:lpstr>
      <vt:lpstr>Equation</vt:lpstr>
      <vt:lpstr>Simulation and characterization of HV/HR-CMOS sensors for radiation hardness</vt:lpstr>
      <vt:lpstr>Outline</vt:lpstr>
      <vt:lpstr>Introduction to HV-CMOS </vt:lpstr>
      <vt:lpstr>What is HV-CMOS</vt:lpstr>
      <vt:lpstr>Why HV-CMOS for particle detection?</vt:lpstr>
      <vt:lpstr>Why HV-CMOS for particle detection?</vt:lpstr>
      <vt:lpstr>HV-CMOS sensors for HEP</vt:lpstr>
      <vt:lpstr>HV-CMOS Foundries </vt:lpstr>
      <vt:lpstr>HV-CMOS Foundries </vt:lpstr>
      <vt:lpstr>CMOS pixels Families</vt:lpstr>
      <vt:lpstr>CMOS pixels Families </vt:lpstr>
      <vt:lpstr>CMOS pixels Families</vt:lpstr>
      <vt:lpstr>Back-side versus top biasing</vt:lpstr>
      <vt:lpstr>Effect of Top and backside biasing</vt:lpstr>
      <vt:lpstr>Effect of Top and backside biasing</vt:lpstr>
      <vt:lpstr>Effect of substrate resistivity and radiation damage </vt:lpstr>
      <vt:lpstr>H35DEMO Sensor</vt:lpstr>
      <vt:lpstr>H35DEMO Sensor, TCT results</vt:lpstr>
      <vt:lpstr>Experimental results : AMS H18</vt:lpstr>
      <vt:lpstr>The CCPD sensor family</vt:lpstr>
      <vt:lpstr>The CCPD sensor family</vt:lpstr>
      <vt:lpstr>CCPD flip-chip gluing at SET with FC150</vt:lpstr>
      <vt:lpstr>Principle of Test-Beam Characterization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CLICPix and CCPD</vt:lpstr>
      <vt:lpstr>CLICPix and CCPD</vt:lpstr>
      <vt:lpstr>CLICPix and CCPD</vt:lpstr>
      <vt:lpstr>CLICPix and CCPD</vt:lpstr>
      <vt:lpstr>CLICPix and CCPD</vt:lpstr>
      <vt:lpstr>Conclusion</vt:lpstr>
      <vt:lpstr>Collaboration  ?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HV-HR-CMOS sensor for heavy radiation damage applications</dc:title>
  <dc:creator>Utilisateur de Microsoft Office</dc:creator>
  <cp:lastModifiedBy>Utilisateur de Microsoft Office</cp:lastModifiedBy>
  <cp:revision>19</cp:revision>
  <cp:lastPrinted>2016-06-16T09:25:09Z</cp:lastPrinted>
  <dcterms:created xsi:type="dcterms:W3CDTF">2016-06-16T08:04:29Z</dcterms:created>
  <dcterms:modified xsi:type="dcterms:W3CDTF">2016-06-16T10:29:51Z</dcterms:modified>
</cp:coreProperties>
</file>