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sldIdLst>
    <p:sldId id="256" r:id="rId2"/>
    <p:sldId id="258" r:id="rId3"/>
    <p:sldId id="304" r:id="rId4"/>
    <p:sldId id="285" r:id="rId5"/>
    <p:sldId id="315" r:id="rId6"/>
    <p:sldId id="298" r:id="rId7"/>
    <p:sldId id="284" r:id="rId8"/>
    <p:sldId id="313" r:id="rId9"/>
    <p:sldId id="302" r:id="rId10"/>
    <p:sldId id="264" r:id="rId11"/>
    <p:sldId id="309" r:id="rId12"/>
    <p:sldId id="293" r:id="rId13"/>
    <p:sldId id="310" r:id="rId14"/>
    <p:sldId id="287" r:id="rId15"/>
    <p:sldId id="274" r:id="rId16"/>
    <p:sldId id="275" r:id="rId17"/>
    <p:sldId id="303" r:id="rId18"/>
    <p:sldId id="311" r:id="rId19"/>
    <p:sldId id="289" r:id="rId20"/>
    <p:sldId id="314" r:id="rId21"/>
    <p:sldId id="300" r:id="rId22"/>
    <p:sldId id="288" r:id="rId23"/>
    <p:sldId id="312" r:id="rId24"/>
    <p:sldId id="326" r:id="rId25"/>
    <p:sldId id="327" r:id="rId26"/>
    <p:sldId id="290" r:id="rId27"/>
    <p:sldId id="299" r:id="rId28"/>
    <p:sldId id="292" r:id="rId29"/>
    <p:sldId id="291" r:id="rId30"/>
    <p:sldId id="295" r:id="rId31"/>
    <p:sldId id="296" r:id="rId32"/>
    <p:sldId id="324" r:id="rId33"/>
    <p:sldId id="332" r:id="rId34"/>
    <p:sldId id="301" r:id="rId35"/>
    <p:sldId id="306" r:id="rId36"/>
    <p:sldId id="307" r:id="rId37"/>
    <p:sldId id="333" r:id="rId38"/>
    <p:sldId id="321" r:id="rId39"/>
    <p:sldId id="280" r:id="rId40"/>
    <p:sldId id="328" r:id="rId41"/>
    <p:sldId id="329" r:id="rId42"/>
    <p:sldId id="33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8" d="100"/>
          <a:sy n="98" d="100"/>
        </p:scale>
        <p:origin x="-5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5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6DAB3-DCAE-BE43-96CE-189089683089}" type="datetimeFigureOut">
              <a:rPr lang="en-US" smtClean="0"/>
              <a:pPr/>
              <a:t>10/24/16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6AFBE4-8696-AB43-AEAC-93EB0FF385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DA6AFBE4-8696-AB43-AEAC-93EB0FF3857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ICE group came in with estimate of $11.8 billion and said</a:t>
            </a:r>
            <a:r>
              <a:rPr lang="en-US" baseline="0" dirty="0" smtClean="0"/>
              <a:t> it could go higher. Texas had committed $875 million of the total, but another $1.7 billion was needed.</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Leon Panetta quote: The SSC had become the poster child for Congressional pork.</a:t>
            </a:r>
          </a:p>
          <a:p>
            <a:r>
              <a:rPr lang="en-US" dirty="0" smtClean="0"/>
              <a:t>Essentially the same House Members who voted on the 1991 Slattery amendment. </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Senate 1992</a:t>
            </a:r>
            <a:r>
              <a:rPr lang="en-US" baseline="0" dirty="0" smtClean="0"/>
              <a:t> vote: 62-32 to continue the SSC. Conference committee “compromised” and kept SSC in budget at $517M. House accepted it 245-143.</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Emerged</a:t>
            </a:r>
            <a:r>
              <a:rPr lang="en-US" baseline="0" dirty="0" smtClean="0"/>
              <a:t> only 18 months ago, after FOIA request on DOE Secretary Hazel O’Leary. </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House voted 280-150 to kill SSC in June</a:t>
            </a:r>
            <a:r>
              <a:rPr lang="en-US" baseline="0" dirty="0" smtClean="0"/>
              <a:t> 1993, followed by Senate 57-</a:t>
            </a:r>
            <a:r>
              <a:rPr lang="en-US" baseline="0" smtClean="0"/>
              <a:t>42 vote </a:t>
            </a:r>
            <a:r>
              <a:rPr lang="en-US" baseline="0" dirty="0" smtClean="0"/>
              <a:t>in favor. House rejected conference bill 282-143, almost two to one.</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r>
              <a:rPr lang="en-US" baseline="0" dirty="0" smtClean="0"/>
              <a:t>Getting this accomplished has been quite a project in itself! My most difficult experience in project management.</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LEP project cost</a:t>
            </a:r>
            <a:r>
              <a:rPr lang="en-US" baseline="0" dirty="0" smtClean="0"/>
              <a:t> over $1 billion, when CERN labor costs included.</a:t>
            </a:r>
          </a:p>
          <a:p>
            <a:r>
              <a:rPr lang="en-US" baseline="0" dirty="0" smtClean="0"/>
              <a:t>— first HEP project to cross this threshold</a:t>
            </a:r>
          </a:p>
          <a:p>
            <a:r>
              <a:rPr lang="en-US" baseline="0" dirty="0" err="1" smtClean="0"/>
              <a:t>Panfosky</a:t>
            </a:r>
            <a:r>
              <a:rPr lang="en-US" baseline="0" dirty="0" smtClean="0"/>
              <a:t> and Wilson were both lab directors and project managers. </a:t>
            </a:r>
            <a:r>
              <a:rPr lang="en-US" baseline="0" dirty="0" err="1" smtClean="0"/>
              <a:t>Schopper</a:t>
            </a:r>
            <a:r>
              <a:rPr lang="en-US" baseline="0" dirty="0" smtClean="0"/>
              <a:t> and Picasso split the responsibilities involved.</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“bare bones” design. The Full Monty: 40 </a:t>
            </a:r>
            <a:r>
              <a:rPr lang="en-US" dirty="0" err="1" smtClean="0"/>
              <a:t>TeV</a:t>
            </a:r>
            <a:r>
              <a:rPr lang="en-US" dirty="0" smtClean="0"/>
              <a:t>. DOE didn’t add any contingency</a:t>
            </a:r>
            <a:r>
              <a:rPr lang="en-US" baseline="0" dirty="0" smtClean="0"/>
              <a:t> despite recognizing that 5 cm apertures might be needed after more R&amp;D.</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Director of Energy Research Alvin </a:t>
            </a:r>
            <a:r>
              <a:rPr lang="en-US" dirty="0" err="1" smtClean="0"/>
              <a:t>Trivelpiece</a:t>
            </a:r>
            <a:r>
              <a:rPr lang="en-US" dirty="0" smtClean="0"/>
              <a:t>,</a:t>
            </a:r>
            <a:r>
              <a:rPr lang="en-US" baseline="0" dirty="0" smtClean="0"/>
              <a:t> the other primary proponent of SSC project in Reagan years. </a:t>
            </a:r>
            <a:r>
              <a:rPr lang="en-US" baseline="0" dirty="0" err="1" smtClean="0"/>
              <a:t>Keyworth</a:t>
            </a:r>
            <a:r>
              <a:rPr lang="en-US" baseline="0" dirty="0" smtClean="0"/>
              <a:t> had left Administration in 1985.</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Making this unwieldy “teaming” arrangement work was going to require</a:t>
            </a:r>
            <a:r>
              <a:rPr lang="en-US" baseline="0" dirty="0" smtClean="0"/>
              <a:t> strong project management.</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Glaring vacancy: Project Manager</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“Admiral Watkins</a:t>
            </a:r>
            <a:r>
              <a:rPr lang="en-US" baseline="0" dirty="0" smtClean="0"/>
              <a:t> had to be scraped off the ceiling when he learned of the cost increase.”</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Siskin had the billion-dollar project management experience Watkins was looking for.</a:t>
            </a:r>
          </a:p>
          <a:p>
            <a:r>
              <a:rPr lang="en-US" dirty="0" smtClean="0"/>
              <a:t>Had worked at S &amp; W supervising turn-around of problem nuclear reactor facilities.</a:t>
            </a:r>
          </a:p>
          <a:p>
            <a:r>
              <a:rPr lang="en-US" dirty="0" smtClean="0"/>
              <a:t>He was an “engineer’s engineer” registered in many states and professions.</a:t>
            </a:r>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a:t>
            </a:r>
            <a:r>
              <a:rPr lang="en-US" baseline="0" dirty="0" smtClean="0"/>
              <a:t> things had happened at Brookhaven and SLAC during AEC days</a:t>
            </a:r>
          </a:p>
          <a:p>
            <a:r>
              <a:rPr lang="en-US" baseline="0" dirty="0" smtClean="0"/>
              <a:t>AEC took over construction management of first nuclear reactor. Bob?</a:t>
            </a:r>
          </a:p>
          <a:p>
            <a:r>
              <a:rPr lang="en-US" baseline="0" dirty="0" err="1" smtClean="0"/>
              <a:t>Panofksy</a:t>
            </a:r>
            <a:r>
              <a:rPr lang="en-US" baseline="0" dirty="0" smtClean="0"/>
              <a:t> (and David Packard) convinced John Mc Cone to let Stanford control management of SLAC construction.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DA6AFBE4-8696-AB43-AEAC-93EB0FF38577}"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F85AAC-D313-3340-B779-12C4491AB879}" type="datetimeFigureOut">
              <a:rPr lang="en-US" smtClean="0"/>
              <a:pPr/>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85AAC-D313-3340-B779-12C4491AB879}" type="datetimeFigureOut">
              <a:rPr lang="en-US" smtClean="0"/>
              <a:pPr/>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85AAC-D313-3340-B779-12C4491AB879}" type="datetimeFigureOut">
              <a:rPr lang="en-US" smtClean="0"/>
              <a:pPr/>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85AAC-D313-3340-B779-12C4491AB879}" type="datetimeFigureOut">
              <a:rPr lang="en-US" smtClean="0"/>
              <a:pPr/>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F85AAC-D313-3340-B779-12C4491AB879}" type="datetimeFigureOut">
              <a:rPr lang="en-US" smtClean="0"/>
              <a:pPr/>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F85AAC-D313-3340-B779-12C4491AB879}" type="datetimeFigureOut">
              <a:rPr lang="en-US" smtClean="0"/>
              <a:pPr/>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F85AAC-D313-3340-B779-12C4491AB879}" type="datetimeFigureOut">
              <a:rPr lang="en-US" smtClean="0"/>
              <a:pPr/>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F85AAC-D313-3340-B779-12C4491AB879}" type="datetimeFigureOut">
              <a:rPr lang="en-US" smtClean="0"/>
              <a:pPr/>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85AAC-D313-3340-B779-12C4491AB879}" type="datetimeFigureOut">
              <a:rPr lang="en-US" smtClean="0"/>
              <a:pPr/>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F85AAC-D313-3340-B779-12C4491AB879}" type="datetimeFigureOut">
              <a:rPr lang="en-US" smtClean="0"/>
              <a:pPr/>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F85AAC-D313-3340-B779-12C4491AB879}" type="datetimeFigureOut">
              <a:rPr lang="en-US" smtClean="0"/>
              <a:pPr/>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9436B-04CC-DF41-92AD-8BE4597568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85AAC-D313-3340-B779-12C4491AB879}" type="datetimeFigureOut">
              <a:rPr lang="en-US" smtClean="0"/>
              <a:pPr/>
              <a:t>10/24/16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9436B-04CC-DF41-92AD-8BE4597568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df"/><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tiff"/><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df"/><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df"/><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df"/><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df"/><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df"/><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image" Target="../media/image36.pdf"/></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tiff"/><Relationship Id="rId1" Type="http://schemas.openxmlformats.org/officeDocument/2006/relationships/slideLayout" Target="../slideLayouts/slideLayout7.xml"/><Relationship Id="rId2" Type="http://schemas.openxmlformats.org/officeDocument/2006/relationships/image" Target="../media/image39.pd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spcBef>
                <a:spcPts val="1200"/>
              </a:spcBef>
            </a:pPr>
            <a:r>
              <a:rPr lang="en-US" sz="6667" dirty="0" smtClean="0">
                <a:solidFill>
                  <a:srgbClr val="800000"/>
                </a:solidFill>
              </a:rPr>
              <a:t>A Bridge Too Far</a:t>
            </a:r>
            <a:r>
              <a:rPr lang="en-US" dirty="0" smtClean="0"/>
              <a:t/>
            </a:r>
            <a:br>
              <a:rPr lang="en-US" dirty="0" smtClean="0"/>
            </a:br>
            <a:r>
              <a:rPr lang="en-US" sz="3111" dirty="0" smtClean="0">
                <a:solidFill>
                  <a:srgbClr val="0000FF"/>
                </a:solidFill>
              </a:rPr>
              <a:t>The Demise of the Superconducting Super Collider </a:t>
            </a:r>
            <a:endParaRPr lang="en-US" sz="3111" dirty="0">
              <a:solidFill>
                <a:srgbClr val="0000FF"/>
              </a:solidFill>
            </a:endParaRPr>
          </a:p>
        </p:txBody>
      </p:sp>
      <p:sp>
        <p:nvSpPr>
          <p:cNvPr id="3" name="Subtitle 2"/>
          <p:cNvSpPr>
            <a:spLocks noGrp="1"/>
          </p:cNvSpPr>
          <p:nvPr>
            <p:ph type="subTitle" idx="1"/>
          </p:nvPr>
        </p:nvSpPr>
        <p:spPr>
          <a:xfrm>
            <a:off x="1371600" y="3886200"/>
            <a:ext cx="6400800" cy="2579822"/>
          </a:xfrm>
        </p:spPr>
        <p:txBody>
          <a:bodyPr>
            <a:normAutofit fontScale="92500" lnSpcReduction="10000"/>
          </a:bodyPr>
          <a:lstStyle/>
          <a:p>
            <a:pPr>
              <a:spcAft>
                <a:spcPts val="600"/>
              </a:spcAft>
            </a:pPr>
            <a:r>
              <a:rPr lang="en-US" dirty="0" smtClean="0">
                <a:solidFill>
                  <a:schemeClr val="tx1"/>
                </a:solidFill>
              </a:rPr>
              <a:t>Michael Riordan</a:t>
            </a:r>
          </a:p>
          <a:p>
            <a:pPr>
              <a:spcAft>
                <a:spcPts val="600"/>
              </a:spcAft>
            </a:pPr>
            <a:r>
              <a:rPr lang="en-US" sz="2595" i="1" dirty="0" smtClean="0">
                <a:solidFill>
                  <a:schemeClr val="tx1"/>
                </a:solidFill>
              </a:rPr>
              <a:t>UC Santa Cruz, Emeritus</a:t>
            </a:r>
            <a:endParaRPr lang="en-US" sz="2595" i="1" dirty="0" smtClean="0">
              <a:solidFill>
                <a:srgbClr val="008000"/>
              </a:solidFill>
            </a:endParaRPr>
          </a:p>
          <a:p>
            <a:pPr>
              <a:spcBef>
                <a:spcPts val="1200"/>
              </a:spcBef>
            </a:pPr>
            <a:r>
              <a:rPr lang="en-US" sz="2595" dirty="0" smtClean="0">
                <a:solidFill>
                  <a:srgbClr val="008000"/>
                </a:solidFill>
              </a:rPr>
              <a:t>Laboratory for Nuclear and High Energy Physics</a:t>
            </a:r>
            <a:endParaRPr lang="en-US" sz="2595" dirty="0" smtClean="0">
              <a:solidFill>
                <a:srgbClr val="008000"/>
              </a:solidFill>
            </a:endParaRPr>
          </a:p>
          <a:p>
            <a:pPr>
              <a:spcBef>
                <a:spcPts val="1200"/>
              </a:spcBef>
            </a:pPr>
            <a:r>
              <a:rPr lang="en-US" sz="2595" dirty="0" smtClean="0">
                <a:solidFill>
                  <a:srgbClr val="008000"/>
                </a:solidFill>
              </a:rPr>
              <a:t>Paris, France</a:t>
            </a:r>
          </a:p>
          <a:p>
            <a:pPr>
              <a:spcBef>
                <a:spcPts val="1200"/>
              </a:spcBef>
            </a:pPr>
            <a:r>
              <a:rPr lang="en-US" sz="2400" dirty="0" smtClean="0">
                <a:solidFill>
                  <a:srgbClr val="008000"/>
                </a:solidFill>
              </a:rPr>
              <a:t>24 October 2016</a:t>
            </a:r>
            <a:endParaRPr lang="en-US" sz="2400" dirty="0">
              <a:solidFill>
                <a:srgbClr val="008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3008313" cy="919646"/>
          </a:xfrm>
        </p:spPr>
        <p:txBody>
          <a:bodyPr/>
          <a:lstStyle/>
          <a:p>
            <a:r>
              <a:rPr lang="en-US" dirty="0" smtClean="0">
                <a:solidFill>
                  <a:srgbClr val="800000"/>
                </a:solidFill>
              </a:rPr>
              <a:t>The Proposed URA Team</a:t>
            </a:r>
            <a:r>
              <a:rPr lang="en-US" dirty="0" smtClean="0">
                <a:solidFill>
                  <a:srgbClr val="008000"/>
                </a:solidFill>
              </a:rPr>
              <a:t>*</a:t>
            </a:r>
            <a:endParaRPr lang="en-US" dirty="0">
              <a:solidFill>
                <a:srgbClr val="008000"/>
              </a:solidFill>
            </a:endParaRPr>
          </a:p>
        </p:txBody>
      </p:sp>
      <p:pic>
        <p:nvPicPr>
          <p:cNvPr id="10" name="Content Placeholder 9" descr="URA-SSC Team.jpg"/>
          <p:cNvPicPr>
            <a:picLocks noGrp="1" noChangeAspect="1"/>
          </p:cNvPicPr>
          <p:nvPr>
            <p:ph idx="1"/>
          </p:nvPr>
        </p:nvPicPr>
        <p:blipFill>
          <a:blip r:embed="rId3"/>
          <a:srcRect t="-9763" b="-9763"/>
          <a:stretch>
            <a:fillRect/>
          </a:stretch>
        </p:blipFill>
        <p:spPr>
          <a:xfrm>
            <a:off x="3575050" y="0"/>
            <a:ext cx="5568950" cy="6490123"/>
          </a:xfrm>
        </p:spPr>
      </p:pic>
      <p:sp>
        <p:nvSpPr>
          <p:cNvPr id="9" name="Text Placeholder 8"/>
          <p:cNvSpPr>
            <a:spLocks noGrp="1"/>
          </p:cNvSpPr>
          <p:nvPr>
            <p:ph type="body" sz="half" idx="2"/>
          </p:nvPr>
        </p:nvSpPr>
        <p:spPr>
          <a:xfrm>
            <a:off x="457200" y="1192696"/>
            <a:ext cx="3008313" cy="4677845"/>
          </a:xfrm>
        </p:spPr>
        <p:txBody>
          <a:bodyPr>
            <a:normAutofit/>
          </a:bodyPr>
          <a:lstStyle/>
          <a:p>
            <a:endParaRPr lang="en-US" dirty="0" smtClean="0"/>
          </a:p>
          <a:p>
            <a:r>
              <a:rPr lang="en-US" b="1" dirty="0" smtClean="0">
                <a:solidFill>
                  <a:srgbClr val="0000FF"/>
                </a:solidFill>
              </a:rPr>
              <a:t>Universities Research Association, Inc.</a:t>
            </a:r>
          </a:p>
          <a:p>
            <a:r>
              <a:rPr lang="en-US" dirty="0" smtClean="0"/>
              <a:t>• non-profit corp. of ~ 80 universities</a:t>
            </a:r>
          </a:p>
          <a:p>
            <a:r>
              <a:rPr lang="en-US" dirty="0" smtClean="0"/>
              <a:t>• corporate offices in Washington, DC</a:t>
            </a:r>
          </a:p>
          <a:p>
            <a:r>
              <a:rPr lang="en-US" dirty="0" smtClean="0"/>
              <a:t>• had managed </a:t>
            </a:r>
            <a:r>
              <a:rPr lang="en-US" dirty="0" err="1" smtClean="0"/>
              <a:t>Fermilab</a:t>
            </a:r>
            <a:r>
              <a:rPr lang="en-US" dirty="0" smtClean="0"/>
              <a:t> since 1968</a:t>
            </a:r>
          </a:p>
          <a:p>
            <a:endParaRPr lang="en-US" dirty="0" smtClean="0"/>
          </a:p>
          <a:p>
            <a:r>
              <a:rPr lang="en-US" b="1" dirty="0" smtClean="0">
                <a:solidFill>
                  <a:srgbClr val="0000FF"/>
                </a:solidFill>
              </a:rPr>
              <a:t>Sverdrup Corporation, St. Louis</a:t>
            </a:r>
          </a:p>
          <a:p>
            <a:r>
              <a:rPr lang="en-US" dirty="0" smtClean="0"/>
              <a:t>• construction management firm</a:t>
            </a:r>
          </a:p>
          <a:p>
            <a:r>
              <a:rPr lang="en-US" dirty="0" smtClean="0"/>
              <a:t>• Trident Submarine Base, Georgia</a:t>
            </a:r>
          </a:p>
          <a:p>
            <a:r>
              <a:rPr lang="en-US" dirty="0" smtClean="0"/>
              <a:t>• Baltimore Harbor Tunnel</a:t>
            </a:r>
          </a:p>
          <a:p>
            <a:endParaRPr lang="en-US" dirty="0" smtClean="0"/>
          </a:p>
          <a:p>
            <a:r>
              <a:rPr lang="en-US" b="1" dirty="0" smtClean="0">
                <a:solidFill>
                  <a:srgbClr val="0000FF"/>
                </a:solidFill>
              </a:rPr>
              <a:t>EG&amp;G, Inc., Boston</a:t>
            </a:r>
          </a:p>
          <a:p>
            <a:r>
              <a:rPr lang="en-US" dirty="0" smtClean="0"/>
              <a:t>• operations management firm</a:t>
            </a:r>
          </a:p>
          <a:p>
            <a:r>
              <a:rPr lang="en-US" dirty="0" smtClean="0"/>
              <a:t>• Idaho Engineering Laboratory</a:t>
            </a:r>
          </a:p>
          <a:p>
            <a:r>
              <a:rPr lang="en-US" dirty="0" smtClean="0"/>
              <a:t>• Nevada Test Facility</a:t>
            </a:r>
          </a:p>
          <a:p>
            <a:endParaRPr lang="en-US" dirty="0" smtClean="0"/>
          </a:p>
          <a:p>
            <a:r>
              <a:rPr lang="en-US" dirty="0" smtClean="0">
                <a:solidFill>
                  <a:srgbClr val="008000"/>
                </a:solidFill>
              </a:rPr>
              <a:t>* from URA SSC Management and Operations Proposal, November 1988 </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txBox="1">
            <a:spLocks/>
          </p:cNvSpPr>
          <p:nvPr/>
        </p:nvSpPr>
        <p:spPr>
          <a:xfrm>
            <a:off x="457200" y="274638"/>
            <a:ext cx="8229600" cy="90256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800000"/>
                </a:solidFill>
                <a:effectLst/>
                <a:uLnTx/>
                <a:uFillTx/>
                <a:latin typeface="+mj-lt"/>
                <a:ea typeface="+mj-ea"/>
                <a:cs typeface="+mj-cs"/>
              </a:rPr>
              <a:t>Proposed SSC Leadership, November 1988</a:t>
            </a:r>
            <a:endParaRPr kumimoji="0" lang="en-US" sz="3600" b="0" i="0" u="none" strike="noStrike" kern="1200" cap="none" spc="0" normalizeH="0" baseline="0" noProof="0" dirty="0">
              <a:ln>
                <a:noFill/>
              </a:ln>
              <a:solidFill>
                <a:srgbClr val="800000"/>
              </a:solidFill>
              <a:effectLst/>
              <a:uLnTx/>
              <a:uFillTx/>
              <a:latin typeface="+mj-lt"/>
              <a:ea typeface="+mj-ea"/>
              <a:cs typeface="+mj-cs"/>
            </a:endParaRPr>
          </a:p>
        </p:txBody>
      </p:sp>
      <p:pic>
        <p:nvPicPr>
          <p:cNvPr id="6" name="Content Placeholder 6" descr="SSCOrgChart1.jpg"/>
          <p:cNvPicPr>
            <a:picLocks noChangeAspect="1"/>
          </p:cNvPicPr>
          <p:nvPr/>
        </p:nvPicPr>
        <p:blipFill>
          <a:blip r:embed="rId3"/>
          <a:srcRect l="-981" r="-981"/>
          <a:stretch>
            <a:fillRect/>
          </a:stretch>
        </p:blipFill>
        <p:spPr>
          <a:xfrm>
            <a:off x="0" y="1111640"/>
            <a:ext cx="9117956" cy="527005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7"/>
          <p:cNvSpPr txBox="1">
            <a:spLocks/>
          </p:cNvSpPr>
          <p:nvPr/>
        </p:nvSpPr>
        <p:spPr>
          <a:xfrm>
            <a:off x="0" y="0"/>
            <a:ext cx="8686800" cy="1192696"/>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2800" dirty="0" smtClean="0">
                <a:solidFill>
                  <a:srgbClr val="800000"/>
                </a:solidFill>
                <a:latin typeface="+mj-lt"/>
                <a:ea typeface="+mj-ea"/>
                <a:cs typeface="+mj-cs"/>
              </a:rPr>
              <a:t> Roy </a:t>
            </a:r>
            <a:r>
              <a:rPr lang="en-US" sz="2800" dirty="0" err="1" smtClean="0">
                <a:solidFill>
                  <a:srgbClr val="800000"/>
                </a:solidFill>
                <a:latin typeface="+mj-lt"/>
                <a:ea typeface="+mj-ea"/>
                <a:cs typeface="+mj-cs"/>
              </a:rPr>
              <a:t>Schwitters</a:t>
            </a:r>
            <a:r>
              <a:rPr lang="en-US" sz="2800" dirty="0" smtClean="0">
                <a:solidFill>
                  <a:srgbClr val="800000"/>
                </a:solidFill>
                <a:latin typeface="+mj-lt"/>
                <a:ea typeface="+mj-ea"/>
                <a:cs typeface="+mj-cs"/>
              </a:rPr>
              <a:t> a</a:t>
            </a:r>
            <a:r>
              <a:rPr kumimoji="0" lang="en-US" sz="2800" b="0" i="0" u="none" strike="noStrike" kern="1200" cap="none" spc="0" normalizeH="0" baseline="0" noProof="0" dirty="0" err="1" smtClean="0">
                <a:ln>
                  <a:noFill/>
                </a:ln>
                <a:solidFill>
                  <a:srgbClr val="800000"/>
                </a:solidFill>
                <a:effectLst/>
                <a:uLnTx/>
                <a:uFillTx/>
                <a:latin typeface="+mj-lt"/>
                <a:ea typeface="+mj-ea"/>
                <a:cs typeface="+mj-cs"/>
              </a:rPr>
              <a:t>t</a:t>
            </a:r>
            <a:r>
              <a:rPr kumimoji="0" lang="en-US" sz="2800" b="0" i="0" u="none" strike="noStrike" kern="1200" cap="none" spc="0" normalizeH="0" baseline="0" noProof="0" dirty="0" smtClean="0">
                <a:ln>
                  <a:noFill/>
                </a:ln>
                <a:solidFill>
                  <a:srgbClr val="800000"/>
                </a:solidFill>
                <a:effectLst/>
                <a:uLnTx/>
                <a:uFillTx/>
                <a:latin typeface="+mj-lt"/>
                <a:ea typeface="+mj-ea"/>
                <a:cs typeface="+mj-cs"/>
              </a:rPr>
              <a:t> Waxahachie </a:t>
            </a:r>
            <a:r>
              <a:rPr lang="en-US" sz="2800" dirty="0" smtClean="0">
                <a:solidFill>
                  <a:srgbClr val="800000"/>
                </a:solidFill>
                <a:latin typeface="+mj-lt"/>
                <a:ea typeface="+mj-ea"/>
                <a:cs typeface="+mj-cs"/>
              </a:rPr>
              <a:t>Site</a:t>
            </a:r>
            <a:endParaRPr kumimoji="0" lang="en-US" sz="2800" b="0" i="0" u="none" strike="noStrike" kern="1200" cap="none" spc="0" normalizeH="0" baseline="0" noProof="0" dirty="0">
              <a:ln>
                <a:noFill/>
              </a:ln>
              <a:solidFill>
                <a:srgbClr val="800000"/>
              </a:solidFill>
              <a:effectLst/>
              <a:uLnTx/>
              <a:uFillTx/>
              <a:latin typeface="+mj-lt"/>
              <a:ea typeface="+mj-ea"/>
              <a:cs typeface="+mj-cs"/>
            </a:endParaRPr>
          </a:p>
        </p:txBody>
      </p:sp>
      <p:pic>
        <p:nvPicPr>
          <p:cNvPr id="6" name="Content Placeholder 9" descr="RFSLife.jpg"/>
          <p:cNvPicPr>
            <a:picLocks noChangeAspect="1"/>
          </p:cNvPicPr>
          <p:nvPr/>
        </p:nvPicPr>
        <p:blipFill>
          <a:blip r:embed="rId2"/>
          <a:srcRect l="-10610" r="-10610"/>
          <a:stretch>
            <a:fillRect/>
          </a:stretch>
        </p:blipFill>
        <p:spPr>
          <a:xfrm>
            <a:off x="-699769" y="909054"/>
            <a:ext cx="6571070" cy="3555999"/>
          </a:xfrm>
          <a:prstGeom prst="rect">
            <a:avLst/>
          </a:prstGeom>
        </p:spPr>
      </p:pic>
      <p:pic>
        <p:nvPicPr>
          <p:cNvPr id="8" name="Picture 7" descr="EllisCountyCourthouse.JPG"/>
          <p:cNvPicPr>
            <a:picLocks noChangeAspect="1"/>
          </p:cNvPicPr>
          <p:nvPr/>
        </p:nvPicPr>
        <p:blipFill>
          <a:blip r:embed="rId3"/>
          <a:stretch>
            <a:fillRect/>
          </a:stretch>
        </p:blipFill>
        <p:spPr>
          <a:xfrm>
            <a:off x="5521158" y="172117"/>
            <a:ext cx="3445042" cy="4588796"/>
          </a:xfrm>
          <a:prstGeom prst="rect">
            <a:avLst/>
          </a:prstGeom>
        </p:spPr>
      </p:pic>
      <p:pic>
        <p:nvPicPr>
          <p:cNvPr id="9" name="Picture 8" descr="WaxahachieSite.tif"/>
          <p:cNvPicPr>
            <a:picLocks noChangeAspect="1"/>
          </p:cNvPicPr>
          <p:nvPr/>
        </p:nvPicPr>
        <p:blipFill>
          <a:blip r:embed="rId4"/>
          <a:stretch>
            <a:fillRect/>
          </a:stretch>
        </p:blipFill>
        <p:spPr>
          <a:xfrm>
            <a:off x="1804736" y="4037477"/>
            <a:ext cx="7339264" cy="283886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ormAutofit/>
          </a:bodyPr>
          <a:lstStyle/>
          <a:p>
            <a:r>
              <a:rPr lang="en-US" sz="3200" dirty="0" smtClean="0">
                <a:solidFill>
                  <a:schemeClr val="accent2">
                    <a:lumMod val="75000"/>
                  </a:schemeClr>
                </a:solidFill>
              </a:rPr>
              <a:t>Site-Specific Design Changes</a:t>
            </a:r>
            <a:endParaRPr lang="en-US" sz="3200" dirty="0">
              <a:solidFill>
                <a:schemeClr val="accent2">
                  <a:lumMod val="75000"/>
                </a:schemeClr>
              </a:solidFill>
            </a:endParaRPr>
          </a:p>
        </p:txBody>
      </p:sp>
      <p:pic>
        <p:nvPicPr>
          <p:cNvPr id="5" name="Content Placeholder 4" descr="HelenEdwards.jpg"/>
          <p:cNvPicPr>
            <a:picLocks noGrp="1" noChangeAspect="1"/>
          </p:cNvPicPr>
          <p:nvPr>
            <p:ph idx="1"/>
          </p:nvPr>
        </p:nvPicPr>
        <p:blipFill>
          <a:blip r:embed="rId2"/>
          <a:srcRect l="-9263" r="-9263"/>
          <a:stretch>
            <a:fillRect/>
          </a:stretch>
        </p:blipFill>
        <p:spPr>
          <a:xfrm>
            <a:off x="3918580" y="273050"/>
            <a:ext cx="5225420" cy="6155115"/>
          </a:xfrm>
        </p:spPr>
      </p:pic>
      <p:sp>
        <p:nvSpPr>
          <p:cNvPr id="4" name="Text Placeholder 3"/>
          <p:cNvSpPr>
            <a:spLocks noGrp="1"/>
          </p:cNvSpPr>
          <p:nvPr>
            <p:ph type="body" sz="half" idx="2"/>
          </p:nvPr>
        </p:nvSpPr>
        <p:spPr>
          <a:xfrm>
            <a:off x="457199" y="1435100"/>
            <a:ext cx="3461381" cy="5194429"/>
          </a:xfrm>
        </p:spPr>
        <p:txBody>
          <a:bodyPr>
            <a:normAutofit lnSpcReduction="10000"/>
          </a:bodyPr>
          <a:lstStyle/>
          <a:p>
            <a:endParaRPr lang="en-US" dirty="0" smtClean="0"/>
          </a:p>
          <a:p>
            <a:r>
              <a:rPr lang="en-US" sz="2000" dirty="0" smtClean="0"/>
              <a:t>• Site-specific design team led by </a:t>
            </a:r>
            <a:r>
              <a:rPr lang="en-US" sz="2000" dirty="0" smtClean="0">
                <a:solidFill>
                  <a:srgbClr val="0000FF"/>
                </a:solidFill>
              </a:rPr>
              <a:t>Helen Edwards</a:t>
            </a:r>
          </a:p>
          <a:p>
            <a:pPr indent="-457200"/>
            <a:r>
              <a:rPr lang="en-US" sz="2000" dirty="0" smtClean="0"/>
              <a:t>• Dipole magnet aperture increased from 4 cm to 5 cm</a:t>
            </a:r>
            <a:r>
              <a:rPr lang="en-US" sz="2000" dirty="0" smtClean="0">
                <a:solidFill>
                  <a:srgbClr val="008000"/>
                </a:solidFill>
              </a:rPr>
              <a:t>*</a:t>
            </a:r>
          </a:p>
          <a:p>
            <a:pPr indent="-457200"/>
            <a:r>
              <a:rPr lang="en-US" sz="2000" dirty="0" smtClean="0"/>
              <a:t>• High Energy Booster energy increased from 1 </a:t>
            </a:r>
            <a:r>
              <a:rPr lang="en-US" sz="2000" dirty="0" err="1" smtClean="0"/>
              <a:t>TeV</a:t>
            </a:r>
            <a:r>
              <a:rPr lang="en-US" sz="2000" dirty="0" smtClean="0"/>
              <a:t> to 2 </a:t>
            </a:r>
            <a:r>
              <a:rPr lang="en-US" sz="2000" dirty="0" err="1" smtClean="0"/>
              <a:t>TeV</a:t>
            </a:r>
            <a:endParaRPr lang="en-US" sz="2000" dirty="0" smtClean="0"/>
          </a:p>
          <a:p>
            <a:pPr indent="-457200"/>
            <a:r>
              <a:rPr lang="en-US" sz="2000" dirty="0" smtClean="0"/>
              <a:t>• Dipole magnet length to be reduced from 17.4 </a:t>
            </a:r>
            <a:r>
              <a:rPr lang="en-US" sz="2000" dirty="0" err="1" smtClean="0"/>
              <a:t>m</a:t>
            </a:r>
            <a:r>
              <a:rPr lang="en-US" sz="2000" dirty="0" smtClean="0"/>
              <a:t> to 15.8 </a:t>
            </a:r>
            <a:r>
              <a:rPr lang="en-US" sz="2000" dirty="0" err="1" smtClean="0"/>
              <a:t>m</a:t>
            </a:r>
            <a:endParaRPr lang="en-US" sz="2000" dirty="0" smtClean="0"/>
          </a:p>
          <a:p>
            <a:pPr indent="-457200"/>
            <a:r>
              <a:rPr lang="en-US" sz="2000" dirty="0" smtClean="0"/>
              <a:t>• Number of dipole magnets increased from 8600 to 8800</a:t>
            </a:r>
          </a:p>
          <a:p>
            <a:pPr indent="-457200"/>
            <a:r>
              <a:rPr lang="en-US" sz="2000" dirty="0" smtClean="0"/>
              <a:t>• Main ring circumference increased from 52 to 54 miles</a:t>
            </a:r>
          </a:p>
          <a:p>
            <a:pPr indent="-457200"/>
            <a:r>
              <a:rPr lang="en-US" sz="2000" dirty="0" smtClean="0"/>
              <a:t>• Estimated cost increase: $1-2 billion, including other items</a:t>
            </a:r>
          </a:p>
          <a:p>
            <a:pPr indent="-457200"/>
            <a:r>
              <a:rPr lang="en-US" sz="2000" dirty="0" smtClean="0">
                <a:solidFill>
                  <a:srgbClr val="008000"/>
                </a:solidFill>
              </a:rPr>
              <a:t>*</a:t>
            </a:r>
            <a:r>
              <a:rPr lang="en-US" sz="2000" dirty="0" smtClean="0"/>
              <a:t> </a:t>
            </a:r>
            <a:r>
              <a:rPr lang="en-US" sz="1600" dirty="0" smtClean="0">
                <a:solidFill>
                  <a:srgbClr val="008000"/>
                </a:solidFill>
              </a:rPr>
              <a:t>but </a:t>
            </a:r>
            <a:r>
              <a:rPr lang="en-US" sz="1600" dirty="0" err="1" smtClean="0">
                <a:solidFill>
                  <a:srgbClr val="008000"/>
                </a:solidFill>
              </a:rPr>
              <a:t>quadrupole</a:t>
            </a:r>
            <a:r>
              <a:rPr lang="en-US" sz="1600" dirty="0" smtClean="0">
                <a:solidFill>
                  <a:srgbClr val="008000"/>
                </a:solidFill>
              </a:rPr>
              <a:t> magnet aperture curiously remained at 4 cm???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solidFill>
                  <a:srgbClr val="800000"/>
                </a:solidFill>
              </a:rPr>
              <a:t>A Little Help from the Nuclear Navy</a:t>
            </a:r>
            <a:endParaRPr lang="en-US" sz="4000" dirty="0">
              <a:solidFill>
                <a:srgbClr val="800000"/>
              </a:solidFill>
            </a:endParaRPr>
          </a:p>
        </p:txBody>
      </p:sp>
      <p:sp>
        <p:nvSpPr>
          <p:cNvPr id="6" name="Text Placeholder 5"/>
          <p:cNvSpPr>
            <a:spLocks noGrp="1"/>
          </p:cNvSpPr>
          <p:nvPr>
            <p:ph type="body" idx="1"/>
          </p:nvPr>
        </p:nvSpPr>
        <p:spPr>
          <a:xfrm>
            <a:off x="457200" y="1417639"/>
            <a:ext cx="4040188" cy="370559"/>
          </a:xfrm>
        </p:spPr>
        <p:txBody>
          <a:bodyPr>
            <a:normAutofit fontScale="92500" lnSpcReduction="20000"/>
          </a:bodyPr>
          <a:lstStyle/>
          <a:p>
            <a:pPr algn="ctr"/>
            <a:r>
              <a:rPr lang="en-US" b="0" dirty="0" smtClean="0">
                <a:solidFill>
                  <a:srgbClr val="0000FF"/>
                </a:solidFill>
              </a:rPr>
              <a:t>Admiral James A. Watkins</a:t>
            </a:r>
            <a:endParaRPr lang="en-US" b="0" dirty="0">
              <a:solidFill>
                <a:srgbClr val="0000FF"/>
              </a:solidFill>
            </a:endParaRPr>
          </a:p>
        </p:txBody>
      </p:sp>
      <p:pic>
        <p:nvPicPr>
          <p:cNvPr id="10" name="Content Placeholder 9" descr="AdmiralWatkins.jpg"/>
          <p:cNvPicPr>
            <a:picLocks noGrp="1" noChangeAspect="1"/>
          </p:cNvPicPr>
          <p:nvPr>
            <p:ph sz="half" idx="2"/>
          </p:nvPr>
        </p:nvPicPr>
        <p:blipFill>
          <a:blip r:embed="rId3"/>
          <a:srcRect l="-1603" r="-1603"/>
          <a:stretch>
            <a:fillRect/>
          </a:stretch>
        </p:blipFill>
        <p:spPr>
          <a:xfrm>
            <a:off x="61824" y="1788199"/>
            <a:ext cx="4435564" cy="4337964"/>
          </a:xfrm>
        </p:spPr>
      </p:pic>
      <p:sp>
        <p:nvSpPr>
          <p:cNvPr id="8" name="Text Placeholder 7"/>
          <p:cNvSpPr>
            <a:spLocks noGrp="1"/>
          </p:cNvSpPr>
          <p:nvPr>
            <p:ph type="body" sz="quarter" idx="3"/>
          </p:nvPr>
        </p:nvSpPr>
        <p:spPr>
          <a:xfrm>
            <a:off x="4645025" y="1417639"/>
            <a:ext cx="4041775" cy="370560"/>
          </a:xfrm>
        </p:spPr>
        <p:txBody>
          <a:bodyPr>
            <a:normAutofit fontScale="92500" lnSpcReduction="20000"/>
          </a:bodyPr>
          <a:lstStyle/>
          <a:p>
            <a:pPr algn="ctr"/>
            <a:r>
              <a:rPr lang="en-US" b="0" dirty="0" smtClean="0">
                <a:solidFill>
                  <a:srgbClr val="0000FF"/>
                </a:solidFill>
              </a:rPr>
              <a:t>Edward J. Siskin, P.E.</a:t>
            </a:r>
            <a:endParaRPr lang="en-US" b="0" dirty="0">
              <a:solidFill>
                <a:srgbClr val="0000FF"/>
              </a:solidFill>
            </a:endParaRPr>
          </a:p>
        </p:txBody>
      </p:sp>
      <p:pic>
        <p:nvPicPr>
          <p:cNvPr id="13" name="Content Placeholder 12" descr="Edward Siskin.jpg"/>
          <p:cNvPicPr>
            <a:picLocks noGrp="1" noChangeAspect="1"/>
          </p:cNvPicPr>
          <p:nvPr>
            <p:ph sz="quarter" idx="4"/>
          </p:nvPr>
        </p:nvPicPr>
        <p:blipFill>
          <a:blip r:embed="rId4"/>
          <a:srcRect l="-5730" r="-5730"/>
          <a:stretch>
            <a:fillRect/>
          </a:stretch>
        </p:blipFill>
        <p:spPr>
          <a:xfrm>
            <a:off x="4497388" y="1788199"/>
            <a:ext cx="4584943" cy="4337964"/>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800000"/>
                </a:solidFill>
                <a:effectLst/>
                <a:uLnTx/>
                <a:uFillTx/>
                <a:latin typeface="+mj-lt"/>
                <a:ea typeface="+mj-ea"/>
                <a:cs typeface="+mj-cs"/>
              </a:rPr>
              <a:t>Edward J. Siskin, SSC General Manager</a:t>
            </a:r>
            <a:endParaRPr kumimoji="0" lang="en-US" sz="3600" b="0" i="0" u="none" strike="noStrike" kern="1200" cap="none" spc="0" normalizeH="0" baseline="0" noProof="0" dirty="0">
              <a:ln>
                <a:noFill/>
              </a:ln>
              <a:solidFill>
                <a:srgbClr val="800000"/>
              </a:solidFill>
              <a:effectLst/>
              <a:uLnTx/>
              <a:uFillTx/>
              <a:latin typeface="+mj-lt"/>
              <a:ea typeface="+mj-ea"/>
              <a:cs typeface="+mj-cs"/>
            </a:endParaRPr>
          </a:p>
        </p:txBody>
      </p:sp>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B.S. degree, Electrical Engineering, Univ. Pennsylvania, 1963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Naval Reactors Division, Atomic Energy Commission, 1970-84</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reported to Admiral Hyman G. Rickover</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lang="en-US" sz="2000" dirty="0" smtClean="0"/>
              <a:t>	— knew Admiral Watkins from this experience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Executive Vice President, Stone &amp; Webster Corp.</a:t>
            </a:r>
            <a:r>
              <a:rPr kumimoji="0" lang="en-US" sz="2400" b="0" i="0" u="none" strike="noStrike" kern="1200" cap="none" spc="0" normalizeH="0" baseline="0" noProof="0" dirty="0" smtClean="0">
                <a:ln>
                  <a:noFill/>
                </a:ln>
                <a:solidFill>
                  <a:srgbClr val="008000"/>
                </a:solidFill>
                <a:effectLst/>
                <a:uLnTx/>
                <a:uFillTx/>
                <a:latin typeface="+mn-lt"/>
                <a:ea typeface="+mn-ea"/>
                <a:cs typeface="+mn-cs"/>
              </a:rPr>
              <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1984-89</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responsible for S&amp;W operations in southeastern United States</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 included all S&amp;W nuclear work and chemical plant safety work</a:t>
            </a:r>
          </a:p>
          <a:p>
            <a:pPr marL="342900" marR="0" lvl="0" indent="-342900" algn="l" defTabSz="457200" rtl="0" eaLnBrk="1" fontAlgn="auto" latinLnBrk="0" hangingPunct="1">
              <a:lnSpc>
                <a:spcPct val="100000"/>
              </a:lnSpc>
              <a:spcBef>
                <a:spcPts val="6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Registered Professional Engineer in Electrical, Mechanical, Chemical, Civil and Nuclear Engineering</a:t>
            </a:r>
          </a:p>
          <a:p>
            <a:pPr marL="342900" marR="0" lvl="0" indent="-342900" algn="l" defTabSz="457200" rtl="0" eaLnBrk="1" fontAlgn="auto" latinLnBrk="0" hangingPunct="1">
              <a:lnSpc>
                <a:spcPct val="100000"/>
              </a:lnSpc>
              <a:spcBef>
                <a:spcPts val="6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600"/>
              </a:spcBef>
              <a:spcAft>
                <a:spcPts val="0"/>
              </a:spcAft>
              <a:buClrTx/>
              <a:buSzTx/>
              <a:buFont typeface="Arial"/>
              <a:buNone/>
              <a:tabLst/>
              <a:defRPr/>
            </a:pPr>
            <a:r>
              <a:rPr kumimoji="0" lang="en-US" sz="2000" b="0" i="0" u="none" strike="noStrike" kern="1200" cap="none" spc="0" normalizeH="0" baseline="0" noProof="0" dirty="0" smtClean="0">
                <a:ln>
                  <a:noFill/>
                </a:ln>
                <a:solidFill>
                  <a:srgbClr val="008000"/>
                </a:solidFill>
                <a:effectLst/>
                <a:uLnTx/>
                <a:uFillTx/>
                <a:latin typeface="+mn-lt"/>
                <a:ea typeface="+mn-ea"/>
                <a:cs typeface="+mn-cs"/>
              </a:rPr>
              <a:t>* Stone &amp; Webster </a:t>
            </a:r>
            <a:r>
              <a:rPr lang="en-US" sz="2000" dirty="0" smtClean="0">
                <a:solidFill>
                  <a:srgbClr val="008000"/>
                </a:solidFill>
              </a:rPr>
              <a:t>served as</a:t>
            </a:r>
            <a:r>
              <a:rPr kumimoji="0" lang="en-US" sz="2000" b="0" i="0" u="none" strike="noStrike" kern="1200" cap="none" spc="0" normalizeH="0" baseline="0" noProof="0" dirty="0" smtClean="0">
                <a:ln>
                  <a:noFill/>
                </a:ln>
                <a:solidFill>
                  <a:srgbClr val="008000"/>
                </a:solidFill>
                <a:effectLst/>
                <a:uLnTx/>
                <a:uFillTx/>
                <a:latin typeface="+mn-lt"/>
                <a:ea typeface="+mn-ea"/>
                <a:cs typeface="+mn-cs"/>
              </a:rPr>
              <a:t> Oak Ridge construction manager </a:t>
            </a:r>
            <a:r>
              <a:rPr lang="en-US" sz="2000" dirty="0" smtClean="0">
                <a:solidFill>
                  <a:srgbClr val="008000"/>
                </a:solidFill>
              </a:rPr>
              <a:t>during</a:t>
            </a:r>
            <a:r>
              <a:rPr kumimoji="0" lang="en-US" sz="2000" b="0" i="0" u="none" strike="noStrike" kern="1200" cap="none" spc="0" normalizeH="0" baseline="0" noProof="0" dirty="0" smtClean="0">
                <a:ln>
                  <a:noFill/>
                </a:ln>
                <a:solidFill>
                  <a:srgbClr val="008000"/>
                </a:solidFill>
                <a:effectLst/>
                <a:uLnTx/>
                <a:uFillTx/>
                <a:latin typeface="+mn-lt"/>
                <a:ea typeface="+mn-ea"/>
                <a:cs typeface="+mn-cs"/>
              </a:rPr>
              <a:t> WWII.</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Memorandum to the Secretary of Energy</a:t>
            </a:r>
            <a:r>
              <a:rPr lang="en-US" dirty="0" smtClean="0">
                <a:solidFill>
                  <a:srgbClr val="FF0000"/>
                </a:solidFill>
              </a:rPr>
              <a:t/>
            </a:r>
            <a:br>
              <a:rPr lang="en-US" dirty="0" smtClean="0">
                <a:solidFill>
                  <a:srgbClr val="FF0000"/>
                </a:solidFill>
              </a:rPr>
            </a:br>
            <a:r>
              <a:rPr lang="en-US" sz="1800" b="0" dirty="0" smtClean="0">
                <a:solidFill>
                  <a:srgbClr val="0000FF"/>
                </a:solidFill>
              </a:rPr>
              <a:t>— September 14, 1990</a:t>
            </a:r>
            <a:endParaRPr lang="en-US" sz="1800" b="0" dirty="0">
              <a:solidFill>
                <a:srgbClr val="0000FF"/>
              </a:solidFill>
            </a:endParaRPr>
          </a:p>
        </p:txBody>
      </p:sp>
      <p:pic>
        <p:nvPicPr>
          <p:cNvPr id="5" name="Content Placeholder 4" descr="NUTSmemo.tif"/>
          <p:cNvPicPr>
            <a:picLocks noGrp="1" noChangeAspect="1"/>
          </p:cNvPicPr>
          <p:nvPr>
            <p:ph idx="1"/>
          </p:nvPr>
        </p:nvPicPr>
        <p:blipFill>
          <a:blip r:embed="rId3"/>
          <a:srcRect l="-3522" r="-3522"/>
          <a:stretch>
            <a:fillRect/>
          </a:stretch>
        </p:blipFill>
        <p:spPr>
          <a:xfrm>
            <a:off x="3575049" y="273050"/>
            <a:ext cx="5568951" cy="6376622"/>
          </a:xfrm>
        </p:spPr>
      </p:pic>
      <p:sp>
        <p:nvSpPr>
          <p:cNvPr id="4" name="Text Placeholder 3"/>
          <p:cNvSpPr>
            <a:spLocks noGrp="1"/>
          </p:cNvSpPr>
          <p:nvPr>
            <p:ph type="body" sz="half" idx="2"/>
          </p:nvPr>
        </p:nvSpPr>
        <p:spPr/>
        <p:txBody>
          <a:bodyPr>
            <a:normAutofit/>
          </a:bodyPr>
          <a:lstStyle/>
          <a:p>
            <a:endParaRPr lang="en-US" dirty="0" smtClean="0"/>
          </a:p>
          <a:p>
            <a:r>
              <a:rPr lang="en-US" sz="1600" dirty="0" smtClean="0"/>
              <a:t>“The URA position at the meeting was that it was unacceptable to them to have the AE/CM contract broken out and that while they admitted there were problems, they saw no advantage to changing their current management structure. They were very firm in their position that all aspects of the Lab had to report to the Laboratory Director or the scientific community would feel they were cut out of the process.”</a:t>
            </a:r>
          </a:p>
          <a:p>
            <a:r>
              <a:rPr lang="en-US" sz="1600" dirty="0" smtClean="0"/>
              <a:t>	</a:t>
            </a:r>
            <a:r>
              <a:rPr lang="en-US" sz="2000" dirty="0" smtClean="0">
                <a:solidFill>
                  <a:srgbClr val="0000FF"/>
                </a:solidFill>
              </a:rPr>
              <a:t>— Joseph </a:t>
            </a:r>
            <a:r>
              <a:rPr lang="en-US" sz="2000" dirty="0" err="1" smtClean="0">
                <a:solidFill>
                  <a:srgbClr val="0000FF"/>
                </a:solidFill>
              </a:rPr>
              <a:t>Cipriano</a:t>
            </a:r>
            <a:r>
              <a:rPr lang="en-US" sz="1600" dirty="0" smtClean="0">
                <a:solidFill>
                  <a:srgbClr val="0000FF"/>
                </a:solidFill>
              </a:rPr>
              <a:t>, </a:t>
            </a:r>
          </a:p>
          <a:p>
            <a:r>
              <a:rPr lang="en-US" sz="1600" dirty="0" smtClean="0">
                <a:solidFill>
                  <a:srgbClr val="0000FF"/>
                </a:solidFill>
              </a:rPr>
              <a:t>	      Director, DOE Site Office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471404" y="5204490"/>
            <a:ext cx="6071476" cy="588602"/>
          </a:xfrm>
        </p:spPr>
        <p:txBody>
          <a:bodyPr>
            <a:noAutofit/>
          </a:bodyPr>
          <a:lstStyle/>
          <a:p>
            <a:r>
              <a:rPr lang="en-US" sz="2200" b="0" dirty="0" smtClean="0">
                <a:solidFill>
                  <a:srgbClr val="800000"/>
                </a:solidFill>
              </a:rPr>
              <a:t>Total Estimated Cost of the SSC, 1991: $8.25 billion</a:t>
            </a:r>
            <a:endParaRPr lang="en-US" sz="2200" b="0" dirty="0">
              <a:solidFill>
                <a:srgbClr val="800000"/>
              </a:solidFill>
            </a:endParaRPr>
          </a:p>
        </p:txBody>
      </p:sp>
      <p:sp>
        <p:nvSpPr>
          <p:cNvPr id="7" name="Text Placeholder 6"/>
          <p:cNvSpPr>
            <a:spLocks noGrp="1"/>
          </p:cNvSpPr>
          <p:nvPr>
            <p:ph type="body" sz="half" idx="2"/>
          </p:nvPr>
        </p:nvSpPr>
        <p:spPr>
          <a:xfrm>
            <a:off x="1471404" y="5793092"/>
            <a:ext cx="5807284" cy="867415"/>
          </a:xfrm>
        </p:spPr>
        <p:txBody>
          <a:bodyPr/>
          <a:lstStyle/>
          <a:p>
            <a:r>
              <a:rPr lang="en-US" dirty="0" smtClean="0"/>
              <a:t>— based on 40 </a:t>
            </a:r>
            <a:r>
              <a:rPr lang="en-US" dirty="0" err="1" smtClean="0"/>
              <a:t>TeV</a:t>
            </a:r>
            <a:r>
              <a:rPr lang="en-US" dirty="0" smtClean="0"/>
              <a:t> Main Ring with 5 cm dipole apertures and 2 </a:t>
            </a:r>
            <a:r>
              <a:rPr lang="en-US" dirty="0" err="1" smtClean="0"/>
              <a:t>TeV</a:t>
            </a:r>
            <a:r>
              <a:rPr lang="en-US" dirty="0" smtClean="0"/>
              <a:t> injector</a:t>
            </a:r>
          </a:p>
          <a:p>
            <a:r>
              <a:rPr lang="en-US" dirty="0" smtClean="0"/>
              <a:t>— includes lab infrastructure, detectors, computers, contingency and inflation</a:t>
            </a:r>
            <a:endParaRPr lang="en-US" dirty="0"/>
          </a:p>
        </p:txBody>
      </p:sp>
      <p:pic>
        <p:nvPicPr>
          <p:cNvPr id="10" name="Picture Placeholder 9" descr="SSCFundingProfile.tif"/>
          <p:cNvPicPr>
            <a:picLocks noGrp="1" noChangeAspect="1"/>
          </p:cNvPicPr>
          <p:nvPr>
            <p:ph type="pic" idx="1"/>
          </p:nvPr>
        </p:nvPicPr>
        <p:blipFill>
          <a:blip r:embed="rId3"/>
          <a:srcRect l="-12063" r="-12063"/>
          <a:stretch>
            <a:fillRect/>
          </a:stretch>
        </p:blipFill>
        <p:spPr>
          <a:xfrm>
            <a:off x="712469" y="51464"/>
            <a:ext cx="7578481" cy="5153026"/>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1362986" y="4800600"/>
            <a:ext cx="6210872" cy="566738"/>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accent2">
                    <a:lumMod val="75000"/>
                  </a:schemeClr>
                </a:solidFill>
                <a:effectLst/>
                <a:uLnTx/>
                <a:uFillTx/>
                <a:latin typeface="+mj-lt"/>
                <a:ea typeface="+mj-ea"/>
                <a:cs typeface="+mj-cs"/>
              </a:rPr>
              <a:t>May 1991 House Vote: A seemingly comfortable victory margin</a:t>
            </a:r>
            <a:endParaRPr kumimoji="0" lang="en-US" sz="1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6" name="Picture Placeholder 4" descr="House1991Vote.jpg"/>
          <p:cNvPicPr>
            <a:picLocks noChangeAspect="1"/>
          </p:cNvPicPr>
          <p:nvPr/>
        </p:nvPicPr>
        <p:blipFill>
          <a:blip r:embed="rId2"/>
          <a:srcRect t="-7919" b="-7919"/>
          <a:stretch>
            <a:fillRect/>
          </a:stretch>
        </p:blipFill>
        <p:spPr>
          <a:xfrm>
            <a:off x="1362986" y="596556"/>
            <a:ext cx="6210872" cy="4547754"/>
          </a:xfrm>
          <a:prstGeom prst="rect">
            <a:avLst/>
          </a:prstGeom>
        </p:spPr>
      </p:pic>
      <p:sp>
        <p:nvSpPr>
          <p:cNvPr id="7" name="Text Placeholder 3"/>
          <p:cNvSpPr txBox="1">
            <a:spLocks/>
          </p:cNvSpPr>
          <p:nvPr/>
        </p:nvSpPr>
        <p:spPr>
          <a:xfrm>
            <a:off x="1792288" y="5367338"/>
            <a:ext cx="5486400" cy="80486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smtClean="0">
                <a:ln>
                  <a:noFill/>
                </a:ln>
                <a:solidFill>
                  <a:srgbClr val="0000FF"/>
                </a:solidFill>
                <a:effectLst/>
                <a:uLnTx/>
                <a:uFillTx/>
                <a:latin typeface="+mn-lt"/>
                <a:ea typeface="+mn-ea"/>
                <a:cs typeface="+mn-cs"/>
              </a:rPr>
              <a:t>Slattery Amendment to kill the SSC  defeated by 251 by 165.</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smtClean="0">
                <a:ln>
                  <a:noFill/>
                </a:ln>
                <a:solidFill>
                  <a:schemeClr val="tx1"/>
                </a:solidFill>
                <a:effectLst/>
                <a:uLnTx/>
                <a:uFillTx/>
                <a:latin typeface="+mn-lt"/>
                <a:ea typeface="+mn-ea"/>
                <a:cs typeface="+mn-cs"/>
              </a:rPr>
              <a:t>But note rough North vs. South, Rust Belt vs. Sun Belt voting pattern</a:t>
            </a:r>
            <a:r>
              <a:rPr kumimoji="0" lang="en-US" sz="1400" b="0" i="0" u="none" strike="noStrike" kern="1200" cap="none" spc="0" normalizeH="0" baseline="0" noProof="0" smtClean="0">
                <a:ln>
                  <a:noFill/>
                </a:ln>
                <a:solidFill>
                  <a:schemeClr val="tx1"/>
                </a:solidFill>
                <a:effectLst/>
                <a:uLnTx/>
                <a:uFillTx/>
                <a:latin typeface="+mn-lt"/>
                <a:ea typeface="+mn-ea"/>
                <a:cs typeface="+mn-cs"/>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2">
                    <a:lumMod val="75000"/>
                  </a:schemeClr>
                </a:solidFill>
                <a:effectLst/>
                <a:uLnTx/>
                <a:uFillTx/>
                <a:latin typeface="+mj-lt"/>
                <a:ea typeface="+mj-ea"/>
                <a:cs typeface="+mj-cs"/>
              </a:rPr>
              <a:t>The SSC Project Manager Parade:</a:t>
            </a:r>
            <a:endParaRPr kumimoji="0" lang="en-US" sz="40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N. Douglas </a:t>
            </a:r>
            <a:r>
              <a:rPr kumimoji="0" lang="en-US" sz="24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Pewitt</a:t>
            </a: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(acting), March to October 1989</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 former high government official in OMB, DOE and OSTP</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Richard J. Briggs, October 1989 to March 1990</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lang="en-US" sz="2000" noProof="0" dirty="0" smtClean="0">
                <a:solidFill>
                  <a:schemeClr val="tx1">
                    <a:lumMod val="75000"/>
                    <a:lumOff val="25000"/>
                  </a:schemeClr>
                </a:solidFill>
              </a:rPr>
              <a:t>p</a:t>
            </a: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roject </a:t>
            </a:r>
            <a:r>
              <a:rPr lang="en-US" sz="2000" noProof="0" dirty="0" smtClean="0">
                <a:solidFill>
                  <a:schemeClr val="tx1">
                    <a:lumMod val="75000"/>
                    <a:lumOff val="25000"/>
                  </a:schemeClr>
                </a:solidFill>
              </a:rPr>
              <a:t>manager</a:t>
            </a: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on LLNL induction accelerator (~</a:t>
            </a:r>
            <a:r>
              <a:rPr kumimoji="0" lang="en-US" sz="20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$100 M project)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N. Douglas </a:t>
            </a:r>
            <a:r>
              <a:rPr kumimoji="0" lang="en-US" sz="24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Pewitt</a:t>
            </a: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(acting), March to May 1990</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Theodore </a:t>
            </a:r>
            <a:r>
              <a:rPr kumimoji="0" lang="en-US" sz="24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Kozman</a:t>
            </a: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(acting), May to September 1990</a:t>
            </a:r>
          </a:p>
          <a:p>
            <a:pPr marL="342900" marR="0" lvl="0" indent="-342900" algn="l" defTabSz="457200" rtl="0" eaLnBrk="1" fontAlgn="auto" latinLnBrk="0" hangingPunct="1">
              <a:lnSpc>
                <a:spcPct val="100000"/>
              </a:lnSpc>
              <a:spcBef>
                <a:spcPts val="3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LLNL/LBL mechanical engineer, headed SSC Accelerator Systems Div.</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Paul Reardon, September 1990 to December 1991</a:t>
            </a:r>
          </a:p>
          <a:p>
            <a:pPr marL="342900" marR="0" lvl="0" indent="-342900" algn="l" defTabSz="457200" rtl="0" eaLnBrk="1" fontAlgn="auto" latinLnBrk="0" hangingPunct="1">
              <a:lnSpc>
                <a:spcPct val="100000"/>
              </a:lnSpc>
              <a:spcAft>
                <a:spcPts val="0"/>
              </a:spcAft>
              <a:buClrTx/>
              <a:buSzTx/>
              <a:tabLst/>
              <a:defRPr/>
            </a:pPr>
            <a:r>
              <a:rPr lang="en-US" sz="2400" dirty="0" smtClean="0">
                <a:solidFill>
                  <a:schemeClr val="tx1">
                    <a:lumMod val="75000"/>
                    <a:lumOff val="25000"/>
                  </a:schemeClr>
                </a:solidFill>
              </a:rPr>
              <a:t>	</a:t>
            </a:r>
            <a:r>
              <a:rPr lang="en-US" sz="2000" dirty="0" smtClean="0">
                <a:solidFill>
                  <a:schemeClr val="tx1">
                    <a:lumMod val="75000"/>
                    <a:lumOff val="25000"/>
                  </a:schemeClr>
                </a:solidFill>
              </a:rPr>
              <a:t>— former </a:t>
            </a:r>
            <a:r>
              <a:rPr lang="en-US" sz="2000" dirty="0" err="1" smtClean="0">
                <a:solidFill>
                  <a:schemeClr val="tx1">
                    <a:lumMod val="75000"/>
                    <a:lumOff val="25000"/>
                  </a:schemeClr>
                </a:solidFill>
              </a:rPr>
              <a:t>Fermilab</a:t>
            </a:r>
            <a:r>
              <a:rPr lang="en-US" sz="2000" dirty="0" smtClean="0">
                <a:solidFill>
                  <a:schemeClr val="tx1">
                    <a:lumMod val="75000"/>
                    <a:lumOff val="25000"/>
                  </a:schemeClr>
                </a:solidFill>
              </a:rPr>
              <a:t> Business Manager, BNL Associate Director (RHIC)</a:t>
            </a:r>
            <a:endPar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400" dirty="0" smtClean="0">
                <a:solidFill>
                  <a:srgbClr val="0000FF"/>
                </a:solidFill>
              </a:rPr>
              <a:t>John Rees, January 1992 to October 1993</a:t>
            </a:r>
          </a:p>
          <a:p>
            <a:pPr marL="342900" marR="0" lvl="0" indent="-342900" algn="l" defTabSz="457200" rtl="0" eaLnBrk="1" fontAlgn="auto" latinLnBrk="0" hangingPunct="1">
              <a:lnSpc>
                <a:spcPct val="100000"/>
              </a:lnSpc>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noProof="0" dirty="0" smtClean="0"/>
              <a:t>project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manager on SLAC PEP and </a:t>
            </a:r>
            <a:r>
              <a:rPr lang="en-US" sz="2000" dirty="0" smtClean="0"/>
              <a:t>SLC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colliders (~ $100 M projects)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98052" y="273050"/>
            <a:ext cx="3167462" cy="1162050"/>
          </a:xfrm>
        </p:spPr>
        <p:txBody>
          <a:bodyPr>
            <a:normAutofit/>
          </a:bodyPr>
          <a:lstStyle/>
          <a:p>
            <a:r>
              <a:rPr lang="en-US" sz="2400" dirty="0" smtClean="0">
                <a:solidFill>
                  <a:srgbClr val="800000"/>
                </a:solidFill>
              </a:rPr>
              <a:t>Large Projects in </a:t>
            </a:r>
            <a:br>
              <a:rPr lang="en-US" sz="2400" dirty="0" smtClean="0">
                <a:solidFill>
                  <a:srgbClr val="800000"/>
                </a:solidFill>
              </a:rPr>
            </a:br>
            <a:r>
              <a:rPr lang="en-US" sz="2400" dirty="0" smtClean="0">
                <a:solidFill>
                  <a:srgbClr val="800000"/>
                </a:solidFill>
              </a:rPr>
              <a:t>High-Energy Physics</a:t>
            </a:r>
            <a:endParaRPr lang="en-US" sz="2400" dirty="0">
              <a:solidFill>
                <a:srgbClr val="800000"/>
              </a:solidFill>
            </a:endParaRPr>
          </a:p>
        </p:txBody>
      </p:sp>
      <p:sp>
        <p:nvSpPr>
          <p:cNvPr id="7" name="Text Placeholder 6"/>
          <p:cNvSpPr>
            <a:spLocks noGrp="1"/>
          </p:cNvSpPr>
          <p:nvPr>
            <p:ph type="body" sz="half" idx="2"/>
          </p:nvPr>
        </p:nvSpPr>
        <p:spPr>
          <a:xfrm>
            <a:off x="298051" y="1435100"/>
            <a:ext cx="3343351" cy="5173458"/>
          </a:xfrm>
        </p:spPr>
        <p:txBody>
          <a:bodyPr>
            <a:normAutofit lnSpcReduction="10000"/>
          </a:bodyPr>
          <a:lstStyle/>
          <a:p>
            <a:endParaRPr lang="en-US" dirty="0" smtClean="0"/>
          </a:p>
          <a:p>
            <a:r>
              <a:rPr lang="en-US" b="1" dirty="0" smtClean="0">
                <a:solidFill>
                  <a:srgbClr val="0000FF"/>
                </a:solidFill>
              </a:rPr>
              <a:t>Stanford Linear Accelerator Center</a:t>
            </a:r>
          </a:p>
          <a:p>
            <a:r>
              <a:rPr lang="en-US" dirty="0" smtClean="0"/>
              <a:t>• construction 1961 to 1966</a:t>
            </a:r>
          </a:p>
          <a:p>
            <a:r>
              <a:rPr lang="en-US" dirty="0" smtClean="0"/>
              <a:t>• $114 million (~ 550 million 1990$)</a:t>
            </a:r>
          </a:p>
          <a:p>
            <a:r>
              <a:rPr lang="en-US" dirty="0" smtClean="0"/>
              <a:t>• </a:t>
            </a:r>
            <a:r>
              <a:rPr lang="en-US" dirty="0" smtClean="0">
                <a:solidFill>
                  <a:srgbClr val="008000"/>
                </a:solidFill>
              </a:rPr>
              <a:t>Wolfgang Panofsky</a:t>
            </a:r>
            <a:r>
              <a:rPr lang="en-US" dirty="0" smtClean="0"/>
              <a:t>, SLAC Director</a:t>
            </a:r>
          </a:p>
          <a:p>
            <a:endParaRPr lang="en-US" dirty="0" smtClean="0"/>
          </a:p>
          <a:p>
            <a:r>
              <a:rPr lang="en-US" b="1" dirty="0" smtClean="0">
                <a:solidFill>
                  <a:srgbClr val="0000FF"/>
                </a:solidFill>
              </a:rPr>
              <a:t>Fermi National Accelerator Laboratory</a:t>
            </a:r>
          </a:p>
          <a:p>
            <a:r>
              <a:rPr lang="en-US" dirty="0" smtClean="0"/>
              <a:t>• construction 1968 to 1972</a:t>
            </a:r>
          </a:p>
          <a:p>
            <a:r>
              <a:rPr lang="en-US" dirty="0" smtClean="0"/>
              <a:t>• $243 million (~ 750 million 1990$)</a:t>
            </a:r>
          </a:p>
          <a:p>
            <a:r>
              <a:rPr lang="en-US" dirty="0" smtClean="0"/>
              <a:t>• </a:t>
            </a:r>
            <a:r>
              <a:rPr lang="en-US" dirty="0" smtClean="0">
                <a:solidFill>
                  <a:srgbClr val="008000"/>
                </a:solidFill>
              </a:rPr>
              <a:t>Robert Wilson</a:t>
            </a:r>
            <a:r>
              <a:rPr lang="en-US" dirty="0" smtClean="0"/>
              <a:t>, </a:t>
            </a:r>
            <a:r>
              <a:rPr lang="en-US" dirty="0" err="1" smtClean="0"/>
              <a:t>Fermilab</a:t>
            </a:r>
            <a:r>
              <a:rPr lang="en-US" dirty="0" smtClean="0"/>
              <a:t> Director</a:t>
            </a:r>
          </a:p>
          <a:p>
            <a:endParaRPr lang="en-US" dirty="0" smtClean="0"/>
          </a:p>
          <a:p>
            <a:r>
              <a:rPr lang="en-US" b="1" dirty="0" smtClean="0">
                <a:solidFill>
                  <a:srgbClr val="0000FF"/>
                </a:solidFill>
              </a:rPr>
              <a:t>CERN Large Electron Positron Collider</a:t>
            </a:r>
          </a:p>
          <a:p>
            <a:r>
              <a:rPr lang="en-US" dirty="0" smtClean="0"/>
              <a:t>• construction 1983 to 1989</a:t>
            </a:r>
          </a:p>
          <a:p>
            <a:r>
              <a:rPr lang="en-US" dirty="0" smtClean="0"/>
              <a:t>• 910 million Swiss francs* (budgeted)</a:t>
            </a:r>
          </a:p>
          <a:p>
            <a:r>
              <a:rPr lang="en-US" dirty="0" smtClean="0"/>
              <a:t>• about $550 million at 1.65 CHF/$</a:t>
            </a:r>
          </a:p>
          <a:p>
            <a:r>
              <a:rPr lang="en-US" dirty="0" smtClean="0"/>
              <a:t>• </a:t>
            </a:r>
            <a:r>
              <a:rPr lang="en-US" dirty="0" err="1" smtClean="0">
                <a:solidFill>
                  <a:srgbClr val="008000"/>
                </a:solidFill>
              </a:rPr>
              <a:t>Herwig</a:t>
            </a:r>
            <a:r>
              <a:rPr lang="en-US" dirty="0" smtClean="0">
                <a:solidFill>
                  <a:srgbClr val="008000"/>
                </a:solidFill>
              </a:rPr>
              <a:t> </a:t>
            </a:r>
            <a:r>
              <a:rPr lang="en-US" dirty="0" err="1" smtClean="0">
                <a:solidFill>
                  <a:srgbClr val="008000"/>
                </a:solidFill>
              </a:rPr>
              <a:t>Schopper</a:t>
            </a:r>
            <a:r>
              <a:rPr lang="en-US" dirty="0" smtClean="0"/>
              <a:t>, CERN Director General</a:t>
            </a:r>
          </a:p>
          <a:p>
            <a:r>
              <a:rPr lang="en-US" dirty="0" smtClean="0"/>
              <a:t>• Emilio Picasso, LEP Project Manager</a:t>
            </a:r>
          </a:p>
          <a:p>
            <a:endParaRPr lang="en-US" dirty="0" smtClean="0"/>
          </a:p>
          <a:p>
            <a:r>
              <a:rPr lang="en-US" dirty="0" smtClean="0"/>
              <a:t>*external costs of equipment only, as projected, in 1983 Swiss francs. They eventually exceeded 1 billion CHF.</a:t>
            </a:r>
          </a:p>
          <a:p>
            <a:endParaRPr lang="en-US" dirty="0"/>
          </a:p>
          <a:p>
            <a:endParaRPr lang="en-US" dirty="0"/>
          </a:p>
        </p:txBody>
      </p:sp>
      <p:pic>
        <p:nvPicPr>
          <p:cNvPr id="9" name="Content Placeholder 8" descr="SSCschematic.jpg"/>
          <p:cNvPicPr>
            <a:picLocks noGrp="1" noChangeAspect="1"/>
          </p:cNvPicPr>
          <p:nvPr>
            <p:ph idx="1"/>
          </p:nvPr>
        </p:nvPicPr>
        <p:blipFill>
          <a:blip r:embed="rId3"/>
          <a:srcRect l="-6537" r="-6537"/>
          <a:stretch>
            <a:fillRect/>
          </a:stretch>
        </p:blipFill>
        <p:spPr>
          <a:xfrm>
            <a:off x="3291516" y="273049"/>
            <a:ext cx="5852484" cy="6335509"/>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70329" y="2130425"/>
            <a:ext cx="8199421" cy="1470025"/>
          </a:xfrm>
        </p:spPr>
        <p:txBody>
          <a:bodyPr>
            <a:normAutofit fontScale="90000"/>
          </a:bodyPr>
          <a:lstStyle/>
          <a:p>
            <a:r>
              <a:rPr lang="en-US" sz="4000" dirty="0" smtClean="0"/>
              <a:t>“Congressional support for the Super Collider is a mile wide and an inch deep</a:t>
            </a:r>
            <a:r>
              <a:rPr lang="en-US" dirty="0" smtClean="0"/>
              <a:t>.”</a:t>
            </a:r>
            <a:endParaRPr lang="en-US" dirty="0"/>
          </a:p>
        </p:txBody>
      </p:sp>
      <p:sp>
        <p:nvSpPr>
          <p:cNvPr id="5" name="Subtitle 4"/>
          <p:cNvSpPr>
            <a:spLocks noGrp="1"/>
          </p:cNvSpPr>
          <p:nvPr>
            <p:ph type="subTitle" idx="1"/>
          </p:nvPr>
        </p:nvSpPr>
        <p:spPr/>
        <p:txBody>
          <a:bodyPr>
            <a:normAutofit/>
          </a:bodyPr>
          <a:lstStyle/>
          <a:p>
            <a:pPr algn="r"/>
            <a:r>
              <a:rPr lang="en-US" sz="2800" dirty="0" smtClean="0">
                <a:solidFill>
                  <a:schemeClr val="accent2">
                    <a:lumMod val="75000"/>
                  </a:schemeClr>
                </a:solidFill>
              </a:rPr>
              <a:t>— NY Congressman Sherwood L. Boehlert</a:t>
            </a:r>
            <a:endParaRPr lang="en-US" sz="28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800000"/>
                </a:solidFill>
              </a:rPr>
              <a:t>House Leaders of the SSC Opposition</a:t>
            </a:r>
            <a:endParaRPr lang="en-US" sz="3600" dirty="0">
              <a:solidFill>
                <a:srgbClr val="800000"/>
              </a:solidFill>
            </a:endParaRPr>
          </a:p>
        </p:txBody>
      </p:sp>
      <p:sp>
        <p:nvSpPr>
          <p:cNvPr id="3" name="Text Placeholder 2"/>
          <p:cNvSpPr>
            <a:spLocks noGrp="1"/>
          </p:cNvSpPr>
          <p:nvPr>
            <p:ph type="body" idx="1"/>
          </p:nvPr>
        </p:nvSpPr>
        <p:spPr>
          <a:xfrm>
            <a:off x="457200" y="1208186"/>
            <a:ext cx="4040188" cy="542134"/>
          </a:xfrm>
        </p:spPr>
        <p:txBody>
          <a:bodyPr>
            <a:normAutofit/>
          </a:bodyPr>
          <a:lstStyle/>
          <a:p>
            <a:pPr algn="ctr"/>
            <a:r>
              <a:rPr lang="en-US" b="0" dirty="0" smtClean="0">
                <a:solidFill>
                  <a:srgbClr val="0000FF"/>
                </a:solidFill>
              </a:rPr>
              <a:t>Sherry Boehlert, R-NY</a:t>
            </a:r>
            <a:endParaRPr lang="en-US" b="0" dirty="0">
              <a:solidFill>
                <a:srgbClr val="0000FF"/>
              </a:solidFill>
            </a:endParaRPr>
          </a:p>
        </p:txBody>
      </p:sp>
      <p:pic>
        <p:nvPicPr>
          <p:cNvPr id="7" name="Content Placeholder 6" descr="SherryBoehlert.jpg"/>
          <p:cNvPicPr>
            <a:picLocks noGrp="1" noChangeAspect="1"/>
          </p:cNvPicPr>
          <p:nvPr>
            <p:ph sz="half" idx="2"/>
          </p:nvPr>
        </p:nvPicPr>
        <p:blipFill>
          <a:blip r:embed="rId2"/>
          <a:srcRect l="-14843" r="-14843"/>
          <a:stretch>
            <a:fillRect/>
          </a:stretch>
        </p:blipFill>
        <p:spPr>
          <a:xfrm>
            <a:off x="1" y="1750321"/>
            <a:ext cx="4899206" cy="4693332"/>
          </a:xfrm>
        </p:spPr>
      </p:pic>
      <p:sp>
        <p:nvSpPr>
          <p:cNvPr id="5" name="Text Placeholder 4"/>
          <p:cNvSpPr>
            <a:spLocks noGrp="1"/>
          </p:cNvSpPr>
          <p:nvPr>
            <p:ph type="body" sz="quarter" idx="3"/>
          </p:nvPr>
        </p:nvSpPr>
        <p:spPr>
          <a:xfrm>
            <a:off x="4645025" y="1208187"/>
            <a:ext cx="4041775" cy="542134"/>
          </a:xfrm>
        </p:spPr>
        <p:txBody>
          <a:bodyPr/>
          <a:lstStyle/>
          <a:p>
            <a:pPr algn="ctr"/>
            <a:r>
              <a:rPr lang="en-US" b="0" dirty="0" smtClean="0">
                <a:solidFill>
                  <a:srgbClr val="0000FF"/>
                </a:solidFill>
              </a:rPr>
              <a:t>Jim Slattery, D-KS</a:t>
            </a:r>
            <a:endParaRPr lang="en-US" b="0" dirty="0">
              <a:solidFill>
                <a:srgbClr val="0000FF"/>
              </a:solidFill>
            </a:endParaRPr>
          </a:p>
        </p:txBody>
      </p:sp>
      <p:pic>
        <p:nvPicPr>
          <p:cNvPr id="8" name="Content Placeholder 7" descr="JimSlattery.jpg"/>
          <p:cNvPicPr>
            <a:picLocks noGrp="1" noChangeAspect="1"/>
          </p:cNvPicPr>
          <p:nvPr>
            <p:ph sz="quarter" idx="4"/>
          </p:nvPr>
        </p:nvPicPr>
        <p:blipFill>
          <a:blip r:embed="rId3"/>
          <a:srcRect l="-16024" r="-16024"/>
          <a:stretch>
            <a:fillRect/>
          </a:stretch>
        </p:blipFill>
        <p:spPr>
          <a:xfrm>
            <a:off x="4243049" y="1750322"/>
            <a:ext cx="4900951" cy="4693332"/>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800600"/>
            <a:ext cx="5486400" cy="566738"/>
          </a:xfrm>
        </p:spPr>
        <p:txBody>
          <a:bodyPr/>
          <a:lstStyle/>
          <a:p>
            <a:r>
              <a:rPr lang="en-US" dirty="0" smtClean="0">
                <a:solidFill>
                  <a:srgbClr val="800000"/>
                </a:solidFill>
              </a:rPr>
              <a:t>June 1992 House Vote:  Lightning Strikes the SSC</a:t>
            </a:r>
            <a:endParaRPr lang="en-US" dirty="0">
              <a:solidFill>
                <a:srgbClr val="800000"/>
              </a:solidFill>
            </a:endParaRPr>
          </a:p>
        </p:txBody>
      </p:sp>
      <p:sp>
        <p:nvSpPr>
          <p:cNvPr id="7" name="Text Placeholder 6"/>
          <p:cNvSpPr>
            <a:spLocks noGrp="1"/>
          </p:cNvSpPr>
          <p:nvPr>
            <p:ph type="body" sz="half" idx="2"/>
          </p:nvPr>
        </p:nvSpPr>
        <p:spPr/>
        <p:txBody>
          <a:bodyPr>
            <a:normAutofit lnSpcReduction="10000"/>
          </a:bodyPr>
          <a:lstStyle/>
          <a:p>
            <a:r>
              <a:rPr lang="en-US" dirty="0" smtClean="0">
                <a:solidFill>
                  <a:srgbClr val="0000FF"/>
                </a:solidFill>
              </a:rPr>
              <a:t>Vote Margin Was 232 to kill the SSC versus 181 to continue funding it.</a:t>
            </a:r>
          </a:p>
          <a:p>
            <a:r>
              <a:rPr lang="en-US" dirty="0" smtClean="0"/>
              <a:t>Compare that with the 251 to 165 margin in favor of the project in 1991.</a:t>
            </a:r>
          </a:p>
          <a:p>
            <a:r>
              <a:rPr lang="en-US" dirty="0" smtClean="0"/>
              <a:t>And this was essentially the same House members voting both times.</a:t>
            </a:r>
            <a:endParaRPr lang="en-US" dirty="0"/>
          </a:p>
        </p:txBody>
      </p:sp>
      <p:pic>
        <p:nvPicPr>
          <p:cNvPr id="10" name="Picture Placeholder 9" descr="1992HouseVote.pdf"/>
          <p:cNvPicPr>
            <a:picLocks noGrp="1" noChangeAspect="1"/>
          </p:cNvPicPr>
          <p:nvPr>
            <p:ph type="pic" idx="1"/>
          </p:nvPr>
        </p:nvPicPr>
        <mc:AlternateContent>
          <mc:Choice xmlns:ma="http://schemas.microsoft.com/office/mac/drawingml/2008/main" Requires="ma">
            <p:blipFill>
              <a:blip r:embed="rId3"/>
              <a:srcRect l="-36275" r="-36275"/>
              <a:stretch>
                <a:fillRect/>
              </a:stretch>
            </p:blipFill>
          </mc:Choice>
          <mc:Fallback>
            <p:blipFill>
              <a:blip r:embed="rId4"/>
              <a:srcRect l="-36275" r="-36275"/>
              <a:stretch>
                <a:fillRect/>
              </a:stretch>
            </p:blipFill>
          </mc:Fallback>
        </mc:AlternateContent>
        <p:spPr>
          <a:xfrm>
            <a:off x="-991261" y="-1223677"/>
            <a:ext cx="11111155" cy="833338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1362986" y="4800600"/>
            <a:ext cx="6210872" cy="566738"/>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accent2">
                    <a:lumMod val="75000"/>
                  </a:schemeClr>
                </a:solidFill>
                <a:effectLst/>
                <a:uLnTx/>
                <a:uFillTx/>
                <a:latin typeface="+mj-lt"/>
                <a:ea typeface="+mj-ea"/>
                <a:cs typeface="+mj-cs"/>
              </a:rPr>
              <a:t>May 1991 House Vote: A seemingly comfortable victory margin</a:t>
            </a:r>
            <a:endParaRPr kumimoji="0" lang="en-US" sz="1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6" name="Picture Placeholder 4" descr="House1991Vote.jpg"/>
          <p:cNvPicPr>
            <a:picLocks noChangeAspect="1"/>
          </p:cNvPicPr>
          <p:nvPr/>
        </p:nvPicPr>
        <p:blipFill>
          <a:blip r:embed="rId2"/>
          <a:srcRect t="-7919" b="-7919"/>
          <a:stretch>
            <a:fillRect/>
          </a:stretch>
        </p:blipFill>
        <p:spPr>
          <a:xfrm>
            <a:off x="1362986" y="596556"/>
            <a:ext cx="6210872" cy="4547754"/>
          </a:xfrm>
          <a:prstGeom prst="rect">
            <a:avLst/>
          </a:prstGeom>
        </p:spPr>
      </p:pic>
      <p:sp>
        <p:nvSpPr>
          <p:cNvPr id="7" name="Text Placeholder 3"/>
          <p:cNvSpPr txBox="1">
            <a:spLocks/>
          </p:cNvSpPr>
          <p:nvPr/>
        </p:nvSpPr>
        <p:spPr>
          <a:xfrm>
            <a:off x="1792288" y="5367338"/>
            <a:ext cx="5486400" cy="80486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smtClean="0">
                <a:ln>
                  <a:noFill/>
                </a:ln>
                <a:solidFill>
                  <a:srgbClr val="0000FF"/>
                </a:solidFill>
                <a:effectLst/>
                <a:uLnTx/>
                <a:uFillTx/>
                <a:latin typeface="+mn-lt"/>
                <a:ea typeface="+mn-ea"/>
                <a:cs typeface="+mn-cs"/>
              </a:rPr>
              <a:t>Slattery Amendment to kill the SSC  defeated by 251 by 165.</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0" i="0" u="none" strike="noStrike" kern="1200" cap="none" spc="0" normalizeH="0" baseline="0" noProof="0" smtClean="0">
                <a:ln>
                  <a:noFill/>
                </a:ln>
                <a:solidFill>
                  <a:schemeClr val="tx1"/>
                </a:solidFill>
                <a:effectLst/>
                <a:uLnTx/>
                <a:uFillTx/>
                <a:latin typeface="+mn-lt"/>
                <a:ea typeface="+mn-ea"/>
                <a:cs typeface="+mn-cs"/>
              </a:rPr>
              <a:t>But note rough North vs. South, Rust Belt vs. Sun Belt voting pattern</a:t>
            </a:r>
            <a:r>
              <a:rPr kumimoji="0" lang="en-US" sz="1400" b="0" i="0" u="none" strike="noStrike" kern="1200" cap="none" spc="0" normalizeH="0" baseline="0" noProof="0" smtClean="0">
                <a:ln>
                  <a:noFill/>
                </a:ln>
                <a:solidFill>
                  <a:schemeClr val="tx1"/>
                </a:solidFill>
                <a:effectLst/>
                <a:uLnTx/>
                <a:uFillTx/>
                <a:latin typeface="+mn-lt"/>
                <a:ea typeface="+mn-ea"/>
                <a:cs typeface="+mn-cs"/>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4"/>
          <p:cNvSpPr txBox="1">
            <a:spLocks/>
          </p:cNvSpPr>
          <p:nvPr/>
        </p:nvSpPr>
        <p:spPr>
          <a:xfrm>
            <a:off x="1792288" y="4800600"/>
            <a:ext cx="5486400" cy="566738"/>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smtClean="0">
                <a:ln>
                  <a:noFill/>
                </a:ln>
                <a:solidFill>
                  <a:srgbClr val="800000"/>
                </a:solidFill>
                <a:effectLst/>
                <a:uLnTx/>
                <a:uFillTx/>
                <a:latin typeface="+mj-lt"/>
                <a:ea typeface="+mj-ea"/>
                <a:cs typeface="+mj-cs"/>
              </a:rPr>
              <a:t>June 1992 House Vote:  Lightning Strikes the SSC</a:t>
            </a:r>
            <a:endParaRPr kumimoji="0" lang="en-US" sz="2000" b="1" i="0" u="none" strike="noStrike" kern="1200" cap="none" spc="0" normalizeH="0" baseline="0" noProof="0" dirty="0">
              <a:ln>
                <a:noFill/>
              </a:ln>
              <a:solidFill>
                <a:srgbClr val="800000"/>
              </a:solidFill>
              <a:effectLst/>
              <a:uLnTx/>
              <a:uFillTx/>
              <a:latin typeface="+mj-lt"/>
              <a:ea typeface="+mj-ea"/>
              <a:cs typeface="+mj-cs"/>
            </a:endParaRPr>
          </a:p>
        </p:txBody>
      </p:sp>
      <p:sp>
        <p:nvSpPr>
          <p:cNvPr id="3" name="Text Placeholder 6"/>
          <p:cNvSpPr txBox="1">
            <a:spLocks/>
          </p:cNvSpPr>
          <p:nvPr/>
        </p:nvSpPr>
        <p:spPr>
          <a:xfrm>
            <a:off x="1792288" y="5367338"/>
            <a:ext cx="5486400" cy="804862"/>
          </a:xfrm>
          <a:prstGeom prst="rect">
            <a:avLst/>
          </a:prstGeo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smtClean="0">
                <a:ln>
                  <a:noFill/>
                </a:ln>
                <a:solidFill>
                  <a:srgbClr val="0000FF"/>
                </a:solidFill>
                <a:effectLst/>
                <a:uLnTx/>
                <a:uFillTx/>
                <a:latin typeface="+mn-lt"/>
                <a:ea typeface="+mn-ea"/>
                <a:cs typeface="+mn-cs"/>
              </a:rPr>
              <a:t>Vote Margin Was 232 to kill the SSC versus 181 to continue funding it.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smtClean="0">
                <a:ln>
                  <a:noFill/>
                </a:ln>
                <a:solidFill>
                  <a:schemeClr val="tx1"/>
                </a:solidFill>
                <a:effectLst/>
                <a:uLnTx/>
                <a:uFillTx/>
                <a:latin typeface="+mn-lt"/>
                <a:ea typeface="+mn-ea"/>
                <a:cs typeface="+mn-cs"/>
              </a:rPr>
              <a:t>Compare that with the 251 to 165 margin in favor of the project in 1991.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smtClean="0">
                <a:ln>
                  <a:noFill/>
                </a:ln>
                <a:solidFill>
                  <a:schemeClr val="tx1"/>
                </a:solidFill>
                <a:effectLst/>
                <a:uLnTx/>
                <a:uFillTx/>
                <a:latin typeface="+mn-lt"/>
                <a:ea typeface="+mn-ea"/>
                <a:cs typeface="+mn-cs"/>
              </a:rPr>
              <a:t>And this was essentially the same House members voting both times.</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Placeholder 9" descr="1992HouseVote.pdf"/>
          <p:cNvPicPr>
            <a:picLocks noChangeAspect="1"/>
          </p:cNvPicPr>
          <p:nvPr/>
        </p:nvPicPr>
        <mc:AlternateContent>
          <mc:Choice xmlns:ma="http://schemas.microsoft.com/office/mac/drawingml/2008/main" Requires="ma">
            <p:blipFill>
              <a:blip r:embed="rId2"/>
              <a:srcRect l="-36275" r="-36275"/>
              <a:stretch>
                <a:fillRect/>
              </a:stretch>
            </p:blipFill>
          </mc:Choice>
          <mc:Fallback>
            <p:blipFill>
              <a:blip r:embed="rId3"/>
              <a:srcRect l="-36275" r="-36275"/>
              <a:stretch>
                <a:fillRect/>
              </a:stretch>
            </p:blipFill>
          </mc:Fallback>
        </mc:AlternateContent>
        <p:spPr>
          <a:xfrm>
            <a:off x="-991261" y="-1223677"/>
            <a:ext cx="11111155" cy="833338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SSC had become the poster child for Congressional pork”</a:t>
            </a:r>
            <a:endParaRPr lang="en-US" dirty="0"/>
          </a:p>
        </p:txBody>
      </p:sp>
      <p:sp>
        <p:nvSpPr>
          <p:cNvPr id="5" name="Subtitle 4"/>
          <p:cNvSpPr>
            <a:spLocks noGrp="1"/>
          </p:cNvSpPr>
          <p:nvPr>
            <p:ph type="subTitle" idx="1"/>
          </p:nvPr>
        </p:nvSpPr>
        <p:spPr/>
        <p:txBody>
          <a:bodyPr/>
          <a:lstStyle/>
          <a:p>
            <a:r>
              <a:rPr lang="en-US" dirty="0" smtClean="0">
                <a:solidFill>
                  <a:srgbClr val="800000"/>
                </a:solidFill>
              </a:rPr>
              <a:t>— CA Congressman Leon E. </a:t>
            </a:r>
            <a:r>
              <a:rPr lang="en-US" smtClean="0">
                <a:solidFill>
                  <a:srgbClr val="800000"/>
                </a:solidFill>
              </a:rPr>
              <a:t>Panetta</a:t>
            </a:r>
            <a:endParaRPr lang="en-US" dirty="0">
              <a:solidFill>
                <a:srgbClr val="8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64335" y="4812695"/>
            <a:ext cx="6148918" cy="759228"/>
          </a:xfrm>
        </p:spPr>
        <p:txBody>
          <a:bodyPr>
            <a:noAutofit/>
          </a:bodyPr>
          <a:lstStyle/>
          <a:p>
            <a:r>
              <a:rPr lang="en-US" sz="2400" b="0" dirty="0" smtClean="0">
                <a:solidFill>
                  <a:srgbClr val="FF0000"/>
                </a:solidFill>
              </a:rPr>
              <a:t>President Bush Visits the SSC Lab, July 30, </a:t>
            </a:r>
            <a:r>
              <a:rPr lang="en-US" sz="2400" b="0" dirty="0" smtClean="0">
                <a:solidFill>
                  <a:srgbClr val="800000"/>
                </a:solidFill>
              </a:rPr>
              <a:t>President Bush Visits the SSC Lab, July 30, 1992</a:t>
            </a:r>
            <a:endParaRPr lang="en-US" sz="2400" b="0" dirty="0">
              <a:solidFill>
                <a:srgbClr val="800000"/>
              </a:solidFill>
            </a:endParaRPr>
          </a:p>
        </p:txBody>
      </p:sp>
      <p:pic>
        <p:nvPicPr>
          <p:cNvPr id="5" name="Picture Placeholder 4" descr="BushAtSSCLab.tif"/>
          <p:cNvPicPr>
            <a:picLocks noGrp="1" noChangeAspect="1"/>
          </p:cNvPicPr>
          <p:nvPr>
            <p:ph type="pic" idx="1"/>
          </p:nvPr>
        </p:nvPicPr>
        <p:blipFill>
          <a:blip r:embed="rId2"/>
          <a:srcRect t="-3857" b="-3857"/>
          <a:stretch>
            <a:fillRect/>
          </a:stretch>
        </p:blipFill>
        <p:spPr>
          <a:xfrm>
            <a:off x="820889" y="-185875"/>
            <a:ext cx="7403484" cy="5537511"/>
          </a:xfrm>
        </p:spPr>
      </p:pic>
      <p:sp>
        <p:nvSpPr>
          <p:cNvPr id="4" name="Text Placeholder 3"/>
          <p:cNvSpPr>
            <a:spLocks noGrp="1"/>
          </p:cNvSpPr>
          <p:nvPr>
            <p:ph type="body" sz="half" idx="2"/>
          </p:nvPr>
        </p:nvSpPr>
        <p:spPr>
          <a:xfrm>
            <a:off x="1843127" y="5571923"/>
            <a:ext cx="5653286" cy="984804"/>
          </a:xfrm>
        </p:spPr>
        <p:txBody>
          <a:bodyPr>
            <a:noAutofit/>
          </a:bodyPr>
          <a:lstStyle/>
          <a:p>
            <a:r>
              <a:rPr lang="en-US" sz="1600" dirty="0" smtClean="0"/>
              <a:t>To  Bush’s right are Presidential Science Advisor Allan Bromley and Congressman Joe Barton (R-TX) of the Ennis district ; to his left are Deputy Undersecretary of Energy Linda </a:t>
            </a:r>
            <a:r>
              <a:rPr lang="en-US" sz="1600" dirty="0" err="1" smtClean="0"/>
              <a:t>Stuntz</a:t>
            </a:r>
            <a:r>
              <a:rPr lang="en-US" sz="1600" dirty="0" smtClean="0"/>
              <a:t> and Roy </a:t>
            </a:r>
            <a:r>
              <a:rPr lang="en-US" sz="1600" dirty="0" err="1" smtClean="0"/>
              <a:t>Schwitters</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smtClean="0">
                <a:solidFill>
                  <a:schemeClr val="accent2">
                    <a:lumMod val="75000"/>
                  </a:schemeClr>
                </a:solidFill>
              </a:rPr>
              <a:t>Senator J. Bennett </a:t>
            </a:r>
            <a:r>
              <a:rPr lang="en-US" sz="3000" smtClean="0">
                <a:solidFill>
                  <a:schemeClr val="accent2">
                    <a:lumMod val="75000"/>
                  </a:schemeClr>
                </a:solidFill>
              </a:rPr>
              <a:t>Johnston at </a:t>
            </a:r>
            <a:r>
              <a:rPr lang="en-US" sz="3000" dirty="0" smtClean="0">
                <a:solidFill>
                  <a:schemeClr val="accent2">
                    <a:lumMod val="75000"/>
                  </a:schemeClr>
                </a:solidFill>
              </a:rPr>
              <a:t>SLAC in 1992</a:t>
            </a:r>
            <a:endParaRPr lang="en-US" sz="3000" dirty="0">
              <a:solidFill>
                <a:schemeClr val="accent2">
                  <a:lumMod val="75000"/>
                </a:schemeClr>
              </a:solidFill>
            </a:endParaRPr>
          </a:p>
        </p:txBody>
      </p:sp>
      <p:pic>
        <p:nvPicPr>
          <p:cNvPr id="5" name="Content Placeholder 4" descr="JohnstonAtSLAC.jpg"/>
          <p:cNvPicPr>
            <a:picLocks noGrp="1" noChangeAspect="1"/>
          </p:cNvPicPr>
          <p:nvPr>
            <p:ph idx="1"/>
          </p:nvPr>
        </p:nvPicPr>
        <p:blipFill>
          <a:blip r:embed="rId3"/>
          <a:srcRect t="-579" b="-579"/>
          <a:stretch>
            <a:fillRect/>
          </a:stretch>
        </p:blipFill>
        <p:spPr>
          <a:xfrm>
            <a:off x="168463" y="1417638"/>
            <a:ext cx="8798974" cy="515204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4141"/>
          </a:xfrm>
        </p:spPr>
        <p:txBody>
          <a:bodyPr>
            <a:normAutofit fontScale="90000"/>
          </a:bodyPr>
          <a:lstStyle/>
          <a:p>
            <a:r>
              <a:rPr lang="en-US" sz="4000" dirty="0" smtClean="0">
                <a:solidFill>
                  <a:srgbClr val="800000"/>
                </a:solidFill>
              </a:rPr>
              <a:t>SSC North Campus and Tunnel, Early 1993</a:t>
            </a:r>
            <a:endParaRPr lang="en-US" sz="4000" dirty="0">
              <a:solidFill>
                <a:srgbClr val="800000"/>
              </a:solidFill>
            </a:endParaRPr>
          </a:p>
        </p:txBody>
      </p:sp>
      <p:pic>
        <p:nvPicPr>
          <p:cNvPr id="8" name="Content Placeholder 7" descr="SSCNorthCampusEarly1993.tif"/>
          <p:cNvPicPr>
            <a:picLocks noGrp="1" noChangeAspect="1"/>
          </p:cNvPicPr>
          <p:nvPr>
            <p:ph sz="half" idx="1"/>
          </p:nvPr>
        </p:nvPicPr>
        <p:blipFill>
          <a:blip r:embed="rId2"/>
          <a:srcRect t="-7374" b="-7374"/>
          <a:stretch>
            <a:fillRect/>
          </a:stretch>
        </p:blipFill>
        <p:spPr>
          <a:xfrm>
            <a:off x="168464" y="1087828"/>
            <a:ext cx="4315256" cy="5038336"/>
          </a:xfrm>
        </p:spPr>
      </p:pic>
      <p:pic>
        <p:nvPicPr>
          <p:cNvPr id="9" name="Content Placeholder 8" descr="TunnelVisions.jpg"/>
          <p:cNvPicPr>
            <a:picLocks noGrp="1" noChangeAspect="1"/>
          </p:cNvPicPr>
          <p:nvPr>
            <p:ph sz="half" idx="2"/>
          </p:nvPr>
        </p:nvPicPr>
        <p:blipFill>
          <a:blip r:embed="rId3"/>
          <a:srcRect t="-6106" b="-6106"/>
          <a:stretch>
            <a:fillRect/>
          </a:stretch>
        </p:blipFill>
        <p:spPr>
          <a:xfrm>
            <a:off x="4648200" y="1087828"/>
            <a:ext cx="4332196" cy="503833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0" y="274639"/>
            <a:ext cx="9144000" cy="610868"/>
          </a:xfrm>
        </p:spPr>
        <p:txBody>
          <a:bodyPr>
            <a:noAutofit/>
          </a:bodyPr>
          <a:lstStyle/>
          <a:p>
            <a:r>
              <a:rPr lang="en-US" sz="3200" dirty="0" smtClean="0">
                <a:solidFill>
                  <a:srgbClr val="800000"/>
                </a:solidFill>
              </a:rPr>
              <a:t>Clinton-Miyazawa Press Conference, April 16, 1993</a:t>
            </a:r>
            <a:endParaRPr lang="en-US" sz="3200" dirty="0">
              <a:solidFill>
                <a:srgbClr val="800000"/>
              </a:solidFill>
            </a:endParaRPr>
          </a:p>
        </p:txBody>
      </p:sp>
      <p:pic>
        <p:nvPicPr>
          <p:cNvPr id="9" name="Content Placeholder 8" descr="ClintonMiyazawa.jpg"/>
          <p:cNvPicPr>
            <a:picLocks noGrp="1" noChangeAspect="1"/>
          </p:cNvPicPr>
          <p:nvPr>
            <p:ph idx="1"/>
          </p:nvPr>
        </p:nvPicPr>
        <p:blipFill>
          <a:blip r:embed="rId2"/>
          <a:srcRect l="-11071" r="-11071"/>
          <a:stretch>
            <a:fillRect/>
          </a:stretch>
        </p:blipFill>
        <p:spPr>
          <a:xfrm>
            <a:off x="-557584" y="885506"/>
            <a:ext cx="10160430" cy="551168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“In all failures, the beginning is certainly half the whole.”</a:t>
            </a:r>
            <a:endParaRPr lang="en-US" dirty="0"/>
          </a:p>
        </p:txBody>
      </p:sp>
      <p:sp>
        <p:nvSpPr>
          <p:cNvPr id="10" name="Subtitle 9"/>
          <p:cNvSpPr>
            <a:spLocks noGrp="1"/>
          </p:cNvSpPr>
          <p:nvPr>
            <p:ph type="subTitle" idx="1"/>
          </p:nvPr>
        </p:nvSpPr>
        <p:spPr/>
        <p:txBody>
          <a:bodyPr/>
          <a:lstStyle/>
          <a:p>
            <a:pPr algn="r"/>
            <a:r>
              <a:rPr lang="en-US" dirty="0" smtClean="0"/>
              <a:t> </a:t>
            </a:r>
            <a:r>
              <a:rPr lang="en-US" dirty="0" smtClean="0">
                <a:solidFill>
                  <a:srgbClr val="800000"/>
                </a:solidFill>
              </a:rPr>
              <a:t>— George Eliot, </a:t>
            </a:r>
            <a:r>
              <a:rPr lang="en-US" i="1" dirty="0" smtClean="0">
                <a:solidFill>
                  <a:srgbClr val="800000"/>
                </a:solidFill>
              </a:rPr>
              <a:t>Middlemarch</a:t>
            </a:r>
            <a:endParaRPr lang="en-US" i="1" dirty="0">
              <a:solidFill>
                <a:srgbClr val="8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275906"/>
          </a:xfrm>
        </p:spPr>
        <p:txBody>
          <a:bodyPr/>
          <a:lstStyle/>
          <a:p>
            <a:pPr algn="ctr">
              <a:spcBef>
                <a:spcPts val="1200"/>
              </a:spcBef>
            </a:pPr>
            <a:r>
              <a:rPr lang="en-US" dirty="0" smtClean="0">
                <a:solidFill>
                  <a:srgbClr val="800000"/>
                </a:solidFill>
              </a:rPr>
              <a:t>Todd Stern/John </a:t>
            </a:r>
            <a:r>
              <a:rPr lang="en-US" dirty="0" err="1" smtClean="0">
                <a:solidFill>
                  <a:srgbClr val="800000"/>
                </a:solidFill>
              </a:rPr>
              <a:t>Podesta</a:t>
            </a:r>
            <a:r>
              <a:rPr lang="en-US" dirty="0" smtClean="0">
                <a:solidFill>
                  <a:srgbClr val="800000"/>
                </a:solidFill>
              </a:rPr>
              <a:t> Memo for Mack </a:t>
            </a:r>
            <a:r>
              <a:rPr lang="en-US" dirty="0" err="1" smtClean="0">
                <a:solidFill>
                  <a:srgbClr val="800000"/>
                </a:solidFill>
              </a:rPr>
              <a:t>McLarty</a:t>
            </a:r>
            <a:r>
              <a:rPr lang="en-US" dirty="0" smtClean="0">
                <a:solidFill>
                  <a:srgbClr val="008000"/>
                </a:solidFill>
              </a:rPr>
              <a:t>*</a:t>
            </a:r>
            <a:r>
              <a:rPr lang="en-US" dirty="0" smtClean="0">
                <a:solidFill>
                  <a:srgbClr val="FF0000"/>
                </a:solidFill>
              </a:rPr>
              <a:t/>
            </a:r>
            <a:br>
              <a:rPr lang="en-US" dirty="0" smtClean="0">
                <a:solidFill>
                  <a:srgbClr val="FF0000"/>
                </a:solidFill>
              </a:rPr>
            </a:br>
            <a:r>
              <a:rPr lang="en-US" sz="1800" b="0" dirty="0" smtClean="0">
                <a:solidFill>
                  <a:srgbClr val="0000FF"/>
                </a:solidFill>
              </a:rPr>
              <a:t>March 18, 1993</a:t>
            </a:r>
            <a:endParaRPr lang="en-US" sz="1800" b="0" dirty="0">
              <a:solidFill>
                <a:srgbClr val="0000FF"/>
              </a:solidFill>
            </a:endParaRPr>
          </a:p>
        </p:txBody>
      </p:sp>
      <p:pic>
        <p:nvPicPr>
          <p:cNvPr id="5" name="Content Placeholder 4" descr="SternMemo.jpg"/>
          <p:cNvPicPr>
            <a:picLocks noGrp="1" noChangeAspect="1"/>
          </p:cNvPicPr>
          <p:nvPr>
            <p:ph idx="1"/>
          </p:nvPr>
        </p:nvPicPr>
        <p:blipFill>
          <a:blip r:embed="rId3"/>
          <a:srcRect t="-524" b="-524"/>
          <a:stretch>
            <a:fillRect/>
          </a:stretch>
        </p:blipFill>
        <p:spPr>
          <a:xfrm>
            <a:off x="3575050" y="273049"/>
            <a:ext cx="5111750" cy="6387341"/>
          </a:xfrm>
        </p:spPr>
      </p:pic>
      <p:sp>
        <p:nvSpPr>
          <p:cNvPr id="4" name="Text Placeholder 3"/>
          <p:cNvSpPr>
            <a:spLocks noGrp="1"/>
          </p:cNvSpPr>
          <p:nvPr>
            <p:ph type="body" sz="half" idx="2"/>
          </p:nvPr>
        </p:nvSpPr>
        <p:spPr>
          <a:xfrm>
            <a:off x="457200" y="1634102"/>
            <a:ext cx="3008313" cy="4499761"/>
          </a:xfrm>
        </p:spPr>
        <p:txBody>
          <a:bodyPr>
            <a:normAutofit/>
          </a:bodyPr>
          <a:lstStyle/>
          <a:p>
            <a:r>
              <a:rPr lang="en-US" dirty="0" smtClean="0"/>
              <a:t>	</a:t>
            </a:r>
            <a:r>
              <a:rPr lang="en-US" sz="1600" dirty="0" smtClean="0"/>
              <a:t>“NSC raised objections to sending a letter the first time DOE proposed it, a couple of weeks ago. NSC agrees that we should convey to the Japanese our firm backing for the SSC, </a:t>
            </a:r>
            <a:r>
              <a:rPr lang="en-US" sz="1600" u="sng" dirty="0" smtClean="0"/>
              <a:t>but still objects strongly</a:t>
            </a:r>
            <a:r>
              <a:rPr lang="en-US" sz="1600" dirty="0" smtClean="0"/>
              <a:t> to sending a letter to Miyazawa. Such a letter would be seen as suggesting that we attach greater importance to Japanese participation in the SSC than we do to Japanese efforts on other fronts, </a:t>
            </a:r>
            <a:r>
              <a:rPr lang="en-US" sz="1600" i="1" dirty="0" smtClean="0"/>
              <a:t>such as aid to Russia</a:t>
            </a:r>
            <a:r>
              <a:rPr lang="en-US" sz="1600" dirty="0" smtClean="0"/>
              <a:t>.” [italics added]</a:t>
            </a:r>
          </a:p>
          <a:p>
            <a:pPr>
              <a:spcBef>
                <a:spcPts val="1200"/>
              </a:spcBef>
            </a:pPr>
            <a:r>
              <a:rPr lang="en-US" sz="1600" dirty="0" smtClean="0"/>
              <a:t>NSC = National Security Council</a:t>
            </a:r>
          </a:p>
          <a:p>
            <a:pPr>
              <a:spcBef>
                <a:spcPts val="1200"/>
              </a:spcBef>
            </a:pPr>
            <a:r>
              <a:rPr lang="en-US" sz="1600" dirty="0" smtClean="0">
                <a:solidFill>
                  <a:srgbClr val="008000"/>
                </a:solidFill>
              </a:rPr>
              <a:t>* Clinton’s First Chief of Staff</a:t>
            </a:r>
            <a:endParaRPr lang="en-US" sz="1600" dirty="0">
              <a:solidFill>
                <a:srgbClr val="008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9"/>
          <p:cNvSpPr txBox="1">
            <a:spLocks/>
          </p:cNvSpPr>
          <p:nvPr/>
        </p:nvSpPr>
        <p:spPr>
          <a:xfrm>
            <a:off x="457200" y="273050"/>
            <a:ext cx="3008313" cy="1141551"/>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800000"/>
                </a:solidFill>
                <a:effectLst/>
                <a:uLnTx/>
                <a:uFillTx/>
                <a:latin typeface="+mj-lt"/>
                <a:ea typeface="+mj-ea"/>
                <a:cs typeface="+mj-cs"/>
              </a:rPr>
              <a:t>SSC Cost Growth, 1982-93</a:t>
            </a:r>
          </a:p>
        </p:txBody>
      </p:sp>
      <p:pic>
        <p:nvPicPr>
          <p:cNvPr id="6" name="Content Placeholder 12" descr="SSCCostHist.pdf"/>
          <p:cNvPicPr>
            <a:picLocks noChangeAspect="1"/>
          </p:cNvPicPr>
          <p:nvPr/>
        </p:nvPicPr>
        <mc:AlternateContent>
          <mc:Choice xmlns:ma="http://schemas.microsoft.com/office/mac/drawingml/2008/main" Requires="ma">
            <p:blipFill>
              <a:blip r:embed="rId3"/>
              <a:srcRect l="-6510" r="-6510"/>
              <a:stretch>
                <a:fillRect/>
              </a:stretch>
            </p:blipFill>
          </mc:Choice>
          <mc:Fallback>
            <p:blipFill>
              <a:blip r:embed="rId4"/>
              <a:srcRect l="-6510" r="-6510"/>
              <a:stretch>
                <a:fillRect/>
              </a:stretch>
            </p:blipFill>
          </mc:Fallback>
        </mc:AlternateContent>
        <p:spPr>
          <a:xfrm>
            <a:off x="3465513" y="0"/>
            <a:ext cx="5455840" cy="6126164"/>
          </a:xfrm>
          <a:prstGeom prst="rect">
            <a:avLst/>
          </a:prstGeom>
        </p:spPr>
      </p:pic>
      <p:sp>
        <p:nvSpPr>
          <p:cNvPr id="7" name="Text Placeholder 11"/>
          <p:cNvSpPr txBox="1">
            <a:spLocks/>
          </p:cNvSpPr>
          <p:nvPr/>
        </p:nvSpPr>
        <p:spPr>
          <a:xfrm>
            <a:off x="457200" y="1414602"/>
            <a:ext cx="3229054" cy="471156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smtClean="0">
                <a:solidFill>
                  <a:srgbClr val="0000FF"/>
                </a:solidFill>
              </a:rPr>
              <a:t>Snowmass meeting, 7/82:</a:t>
            </a:r>
            <a:r>
              <a:rPr lang="en-US" sz="1400" b="1" dirty="0" smtClean="0"/>
              <a:t> $1–3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0000FF"/>
                </a:solidFill>
              </a:rPr>
              <a:t>Wojcicki</a:t>
            </a:r>
            <a:r>
              <a:rPr lang="en-US" sz="1400" dirty="0" smtClean="0">
                <a:solidFill>
                  <a:srgbClr val="0000FF"/>
                </a:solidFill>
              </a:rPr>
              <a:t> panel, 6/83:</a:t>
            </a:r>
            <a:r>
              <a:rPr lang="en-US" sz="1400" dirty="0" smtClean="0"/>
              <a:t> </a:t>
            </a:r>
            <a:r>
              <a:rPr lang="en-US" sz="1400" b="1" dirty="0" smtClean="0"/>
              <a:t>$1.4–2.2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smtClean="0">
                <a:solidFill>
                  <a:srgbClr val="0000FF"/>
                </a:solidFill>
              </a:rPr>
              <a:t>Conceptual design, 4/86:</a:t>
            </a:r>
            <a:r>
              <a:rPr lang="en-US" sz="1400" b="1" dirty="0" smtClean="0"/>
              <a:t> $3.01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smtClean="0">
                <a:solidFill>
                  <a:srgbClr val="0000FF"/>
                </a:solidFill>
              </a:rPr>
              <a:t>Reagan endorsement, 1/87:</a:t>
            </a:r>
            <a:r>
              <a:rPr lang="en-US" sz="1400" dirty="0" smtClean="0"/>
              <a:t> </a:t>
            </a:r>
            <a:r>
              <a:rPr lang="en-US" sz="1400" b="1" dirty="0" smtClean="0"/>
              <a:t>$4.5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smtClean="0">
                <a:solidFill>
                  <a:srgbClr val="0000FF"/>
                </a:solidFill>
              </a:rPr>
              <a:t>Congress approval, 9/89:</a:t>
            </a:r>
            <a:r>
              <a:rPr lang="en-US" sz="1400" b="1" dirty="0" smtClean="0"/>
              <a:t> $5.9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smtClean="0">
                <a:solidFill>
                  <a:srgbClr val="0000FF"/>
                </a:solidFill>
              </a:rPr>
              <a:t>SSC “Green Book,” 2/91: </a:t>
            </a:r>
            <a:r>
              <a:rPr lang="en-US" sz="1400" b="1" dirty="0" smtClean="0"/>
              <a:t>$8.25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0000FF"/>
                </a:solidFill>
              </a:rPr>
              <a:t>Scango</a:t>
            </a:r>
            <a:r>
              <a:rPr lang="en-US" sz="1400" dirty="0" smtClean="0">
                <a:solidFill>
                  <a:srgbClr val="0000FF"/>
                </a:solidFill>
              </a:rPr>
              <a:t> report, 8/93: </a:t>
            </a:r>
            <a:r>
              <a:rPr lang="en-US" sz="1400" b="1" dirty="0" smtClean="0"/>
              <a:t>$9.94 billion</a:t>
            </a:r>
            <a:r>
              <a:rPr lang="en-US" sz="1400" b="1" dirty="0" smtClean="0">
                <a:solidFill>
                  <a:srgbClr val="008000"/>
                </a:solidFill>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b="1" dirty="0" smtClean="0"/>
              <a:t>* collider cost only, in 1986 dollars.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b="1" dirty="0" smtClean="0">
                <a:solidFill>
                  <a:srgbClr val="008000"/>
                </a:solidFill>
              </a:rPr>
              <a:t>** not including “Clinton stretch-out,” which would add over $1 billion.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b="1"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800000"/>
                </a:solidFill>
              </a:rPr>
              <a:t>October 1993 House Vote: The Final Death Blow</a:t>
            </a:r>
            <a:endParaRPr lang="en-US" dirty="0">
              <a:solidFill>
                <a:srgbClr val="800000"/>
              </a:solidFill>
            </a:endParaRPr>
          </a:p>
        </p:txBody>
      </p:sp>
      <p:pic>
        <p:nvPicPr>
          <p:cNvPr id="5" name="Picture Placeholder 4" descr="1993HouseVote.jpg"/>
          <p:cNvPicPr>
            <a:picLocks noGrp="1" noChangeAspect="1"/>
          </p:cNvPicPr>
          <p:nvPr>
            <p:ph type="pic" idx="1"/>
          </p:nvPr>
        </p:nvPicPr>
        <p:blipFill>
          <a:blip r:embed="rId2"/>
          <a:srcRect t="-7919" b="-7919"/>
          <a:stretch>
            <a:fillRect/>
          </a:stretch>
        </p:blipFill>
        <p:spPr>
          <a:xfrm>
            <a:off x="1207180" y="203839"/>
            <a:ext cx="6725719" cy="5163499"/>
          </a:xfrm>
        </p:spPr>
      </p:pic>
      <p:sp>
        <p:nvSpPr>
          <p:cNvPr id="4" name="Text Placeholder 3"/>
          <p:cNvSpPr>
            <a:spLocks noGrp="1"/>
          </p:cNvSpPr>
          <p:nvPr>
            <p:ph type="body" sz="half" idx="2"/>
          </p:nvPr>
        </p:nvSpPr>
        <p:spPr>
          <a:xfrm>
            <a:off x="1792288" y="5367338"/>
            <a:ext cx="5685960" cy="804862"/>
          </a:xfrm>
        </p:spPr>
        <p:txBody>
          <a:bodyPr>
            <a:normAutofit/>
          </a:bodyPr>
          <a:lstStyle/>
          <a:p>
            <a:r>
              <a:rPr lang="en-US" sz="1600" dirty="0" smtClean="0"/>
              <a:t>Vote to terminate the SSC was 282 to 143, almost a 2 to 1 margin</a:t>
            </a:r>
          </a:p>
          <a:p>
            <a:r>
              <a:rPr lang="en-US" sz="1600" dirty="0" smtClean="0"/>
              <a:t>This time the Senate could not withstand the “will of the House”</a:t>
            </a:r>
            <a:endParaRPr lang="en-US" sz="1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787511"/>
            <a:ext cx="7772400" cy="1812940"/>
          </a:xfrm>
        </p:spPr>
        <p:txBody>
          <a:bodyPr/>
          <a:lstStyle/>
          <a:p>
            <a:r>
              <a:rPr lang="en-US" dirty="0" smtClean="0">
                <a:solidFill>
                  <a:srgbClr val="800000"/>
                </a:solidFill>
              </a:rPr>
              <a:t>Two Daunting Tasks</a:t>
            </a:r>
            <a:br>
              <a:rPr lang="en-US" dirty="0" smtClean="0">
                <a:solidFill>
                  <a:srgbClr val="800000"/>
                </a:solidFill>
              </a:rPr>
            </a:br>
            <a:r>
              <a:rPr lang="en-US" dirty="0" smtClean="0">
                <a:solidFill>
                  <a:srgbClr val="800000"/>
                </a:solidFill>
              </a:rPr>
              <a:t>for the SSC Leadership:</a:t>
            </a:r>
            <a:endParaRPr lang="en-US" dirty="0">
              <a:solidFill>
                <a:srgbClr val="800000"/>
              </a:solidFill>
            </a:endParaRPr>
          </a:p>
        </p:txBody>
      </p:sp>
      <p:sp>
        <p:nvSpPr>
          <p:cNvPr id="8" name="Subtitle 7"/>
          <p:cNvSpPr>
            <a:spLocks noGrp="1"/>
          </p:cNvSpPr>
          <p:nvPr>
            <p:ph type="subTitle" idx="1"/>
          </p:nvPr>
        </p:nvSpPr>
        <p:spPr>
          <a:xfrm>
            <a:off x="855276" y="3886200"/>
            <a:ext cx="7373514" cy="1752600"/>
          </a:xfrm>
        </p:spPr>
        <p:txBody>
          <a:bodyPr/>
          <a:lstStyle/>
          <a:p>
            <a:pPr algn="l"/>
            <a:r>
              <a:rPr lang="en-US" dirty="0" smtClean="0">
                <a:solidFill>
                  <a:schemeClr val="tx1"/>
                </a:solidFill>
              </a:rPr>
              <a:t>• Building the physical SSC infrastructure</a:t>
            </a:r>
          </a:p>
          <a:p>
            <a:pPr algn="l"/>
            <a:r>
              <a:rPr lang="en-US" dirty="0" smtClean="0">
                <a:solidFill>
                  <a:schemeClr val="tx1"/>
                </a:solidFill>
              </a:rPr>
              <a:t>• Establishing the human lab infrastructure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4"/>
          <p:cNvSpPr txBox="1">
            <a:spLocks/>
          </p:cNvSpPr>
          <p:nvPr/>
        </p:nvSpPr>
        <p:spPr>
          <a:xfrm>
            <a:off x="362844" y="274638"/>
            <a:ext cx="843613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800000"/>
                </a:solidFill>
                <a:effectLst/>
                <a:uLnTx/>
                <a:uFillTx/>
                <a:latin typeface="+mj-lt"/>
                <a:ea typeface="+mj-ea"/>
                <a:cs typeface="+mj-cs"/>
              </a:rPr>
              <a:t>The SSC: A Bridge Too Far</a:t>
            </a:r>
            <a:endParaRPr kumimoji="0" lang="en-US" sz="4400" b="0" i="0" u="none" strike="noStrike" kern="1200" cap="none" spc="0" normalizeH="0" baseline="0" noProof="0" dirty="0">
              <a:ln>
                <a:noFill/>
              </a:ln>
              <a:solidFill>
                <a:srgbClr val="800000"/>
              </a:solidFill>
              <a:effectLst/>
              <a:uLnTx/>
              <a:uFillTx/>
              <a:latin typeface="+mj-lt"/>
              <a:ea typeface="+mj-ea"/>
              <a:cs typeface="+mj-cs"/>
            </a:endParaRPr>
          </a:p>
        </p:txBody>
      </p:sp>
      <p:sp>
        <p:nvSpPr>
          <p:cNvPr id="8" name="Content Placeholder 5"/>
          <p:cNvSpPr txBox="1">
            <a:spLocks/>
          </p:cNvSpPr>
          <p:nvPr/>
        </p:nvSpPr>
        <p:spPr>
          <a:xfrm>
            <a:off x="0" y="1417638"/>
            <a:ext cx="9144000" cy="54403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0000FF"/>
                </a:solidFill>
                <a:effectLst/>
                <a:uLnTx/>
                <a:uFillTx/>
                <a:latin typeface="+mn-lt"/>
                <a:ea typeface="+mn-ea"/>
                <a:cs typeface="+mn-cs"/>
              </a:rPr>
              <a:t>The cost of the SSC project was </a:t>
            </a:r>
            <a:r>
              <a:rPr lang="en-US" sz="2800" noProof="0" dirty="0" smtClean="0">
                <a:solidFill>
                  <a:srgbClr val="0000FF"/>
                </a:solidFill>
              </a:rPr>
              <a:t>gross</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ly underestimated.</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US physicists grabbed at </a:t>
            </a:r>
            <a:r>
              <a:rPr lang="en-US" sz="2400" dirty="0" smtClean="0"/>
              <a:t>Reagan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“Throw</a:t>
            </a:r>
            <a:r>
              <a:rPr kumimoji="0" lang="en-US" sz="2400" b="0" i="0" u="none" strike="noStrike" kern="1200" cap="none" spc="0" normalizeH="0" noProof="0" dirty="0" smtClean="0">
                <a:ln>
                  <a:noFill/>
                </a:ln>
                <a:solidFill>
                  <a:schemeClr val="tx1"/>
                </a:solidFill>
                <a:effectLst/>
                <a:uLnTx/>
                <a:uFillTx/>
                <a:latin typeface="+mn-lt"/>
                <a:ea typeface="+mn-ea"/>
                <a:cs typeface="+mn-cs"/>
              </a:rPr>
              <a:t> deep</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(or “Think </a:t>
            </a:r>
            <a:r>
              <a:rPr lang="en-US" sz="2400" dirty="0" smtClean="0"/>
              <a:t>big!</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lang="en-US" sz="2400" dirty="0" smtClean="0"/>
              <a:t>	— but multibillion-dollar US projects require political compromises</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 </a:t>
            </a:r>
            <a:r>
              <a:rPr lang="en-US" sz="2400" dirty="0" smtClean="0"/>
              <a:t>didn’t have “political capital”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to </a:t>
            </a:r>
            <a:r>
              <a:rPr lang="en-US" sz="2400" dirty="0" smtClean="0"/>
              <a:t>sustain project for over a decade</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1800"/>
              </a:spcBef>
              <a:spcAft>
                <a:spcPts val="0"/>
              </a:spcAft>
              <a:buClrTx/>
              <a:buSzTx/>
              <a:buFont typeface="Arial"/>
              <a:buChar char="•"/>
              <a:tabLst/>
              <a:defRPr/>
            </a:pPr>
            <a:r>
              <a:rPr lang="en-US" sz="2800" dirty="0" smtClean="0">
                <a:solidFill>
                  <a:srgbClr val="0000FF"/>
                </a:solidFill>
              </a:rPr>
              <a:t>US </a:t>
            </a:r>
            <a:r>
              <a:rPr lang="en-US" sz="2800" dirty="0" err="1" smtClean="0">
                <a:solidFill>
                  <a:srgbClr val="0000FF"/>
                </a:solidFill>
              </a:rPr>
              <a:t>t</a:t>
            </a:r>
            <a:r>
              <a:rPr kumimoji="0" lang="en-US" sz="2800" b="0" i="0" u="none" strike="noStrike" kern="1200" cap="none" spc="0" normalizeH="0" baseline="0" noProof="0" dirty="0" err="1" smtClean="0">
                <a:ln>
                  <a:noFill/>
                </a:ln>
                <a:solidFill>
                  <a:srgbClr val="0000FF"/>
                </a:solidFill>
                <a:effectLst/>
                <a:uLnTx/>
                <a:uFillTx/>
                <a:latin typeface="+mn-lt"/>
                <a:ea typeface="+mn-ea"/>
                <a:cs typeface="+mn-cs"/>
              </a:rPr>
              <a:t>urned</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 </a:t>
            </a:r>
            <a:r>
              <a:rPr lang="en-US" sz="2800" dirty="0" smtClean="0">
                <a:solidFill>
                  <a:srgbClr val="0000FF"/>
                </a:solidFill>
              </a:rPr>
              <a:t>its</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 back on cooperative World Accelerator idea.</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lang="en-US" sz="2800" dirty="0" smtClean="0"/>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n-US" sz="2400" dirty="0" smtClean="0"/>
              <a:t>and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there was a </a:t>
            </a:r>
            <a:r>
              <a:rPr lang="en-US" sz="2400" b="1" dirty="0" smtClean="0">
                <a:solidFill>
                  <a:srgbClr val="800000"/>
                </a:solidFill>
              </a:rPr>
              <a:t>fundamenta</a:t>
            </a:r>
            <a:r>
              <a:rPr lang="en-US" sz="2400" dirty="0" smtClean="0">
                <a:solidFill>
                  <a:srgbClr val="800000"/>
                </a:solidFill>
              </a:rPr>
              <a:t>l</a:t>
            </a:r>
            <a:r>
              <a:rPr kumimoji="0" lang="en-US" sz="2400" b="0" i="0" u="none" strike="noStrike" kern="1200" cap="none" spc="0" normalizeH="0" baseline="0" noProof="0" dirty="0" smtClean="0">
                <a:ln>
                  <a:noFill/>
                </a:ln>
                <a:solidFill>
                  <a:srgbClr val="800000"/>
                </a:solidFill>
                <a:effectLst/>
                <a:uLnTx/>
                <a:uFillTx/>
                <a:latin typeface="+mn-lt"/>
                <a:ea typeface="+mn-ea"/>
                <a:cs typeface="+mn-cs"/>
              </a:rPr>
              <a:t> </a:t>
            </a:r>
            <a:r>
              <a:rPr kumimoji="0" lang="en-US" sz="2400" b="1" i="0" u="none" strike="noStrike" kern="1200" cap="none" spc="0" normalizeH="0" baseline="0" noProof="0" dirty="0" smtClean="0">
                <a:ln>
                  <a:noFill/>
                </a:ln>
                <a:solidFill>
                  <a:srgbClr val="800000"/>
                </a:solidFill>
                <a:effectLst/>
                <a:uLnTx/>
                <a:uFillTx/>
                <a:latin typeface="+mn-lt"/>
                <a:ea typeface="+mn-ea"/>
                <a:cs typeface="+mn-cs"/>
              </a:rPr>
              <a:t>flaw</a:t>
            </a:r>
            <a:r>
              <a:rPr kumimoji="0" lang="en-US" sz="2400" b="0" i="0" u="none" strike="noStrike" kern="1200" cap="none" spc="0" normalizeH="0" baseline="0" noProof="0" dirty="0" smtClean="0">
                <a:ln>
                  <a:noFill/>
                </a:ln>
                <a:solidFill>
                  <a:srgbClr val="800000"/>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in the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SSC’s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founding rhetoric</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lang="en-US" sz="2400" dirty="0" smtClean="0"/>
              <a:t>	— by the 1980s,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aligned nations </a:t>
            </a:r>
            <a:r>
              <a:rPr lang="en-US" sz="2400" dirty="0" smtClean="0"/>
              <a:t>ha</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to be treated as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equal partners</a:t>
            </a:r>
          </a:p>
          <a:p>
            <a:pPr marL="342900" marR="0" lvl="0" indent="-342900" algn="l" defTabSz="457200" rtl="0" eaLnBrk="1" fontAlgn="auto" latinLnBrk="0" hangingPunct="1">
              <a:lnSpc>
                <a:spcPct val="100000"/>
              </a:lnSpc>
              <a:spcBef>
                <a:spcPts val="18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0000FF"/>
                </a:solidFill>
                <a:effectLst/>
                <a:uLnTx/>
                <a:uFillTx/>
                <a:latin typeface="+mn-lt"/>
                <a:ea typeface="+mn-ea"/>
                <a:cs typeface="+mn-cs"/>
              </a:rPr>
              <a:t>The Cold War was ending and a new era </a:t>
            </a:r>
            <a:r>
              <a:rPr lang="en-US" sz="2800" dirty="0" smtClean="0">
                <a:solidFill>
                  <a:srgbClr val="0000FF"/>
                </a:solidFill>
              </a:rPr>
              <a:t>about to begin</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US “civil security” </a:t>
            </a:r>
            <a:r>
              <a:rPr lang="en-US" sz="2400" dirty="0" smtClean="0"/>
              <a:t>(</a:t>
            </a:r>
            <a:r>
              <a:rPr lang="en-US" sz="2400" dirty="0" err="1" smtClean="0"/>
              <a:t>Krige</a:t>
            </a:r>
            <a:r>
              <a:rPr lang="en-US" sz="2400" smtClean="0"/>
              <a:t>)</a:t>
            </a:r>
            <a:r>
              <a:rPr kumimoji="0" lang="en-US" sz="2400" b="0" i="0" u="none" strike="noStrike" kern="1200" cap="none" spc="0" normalizeH="0" baseline="0" noProof="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no longer an important national priority</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r>
              <a:rPr lang="en-US" sz="2400" dirty="0" smtClean="0"/>
              <a:t>     — basic research funding in physical sciences leveling off or declining</a:t>
            </a: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ts val="800"/>
              </a:spcBef>
              <a:spcAft>
                <a:spcPts val="0"/>
              </a:spcAft>
              <a:buClrTx/>
              <a:buSzTx/>
              <a:buFont typeface="Arial"/>
              <a:buNone/>
              <a:tabLst/>
              <a:defRPr/>
            </a:pPr>
            <a:endParaRPr lang="en-US" sz="2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368450" cy="1162050"/>
          </a:xfrm>
        </p:spPr>
        <p:txBody>
          <a:bodyPr/>
          <a:lstStyle/>
          <a:p>
            <a:pPr algn="ctr">
              <a:spcBef>
                <a:spcPts val="600"/>
              </a:spcBef>
            </a:pPr>
            <a:r>
              <a:rPr lang="en-US" sz="2400" dirty="0" smtClean="0">
                <a:solidFill>
                  <a:srgbClr val="800000"/>
                </a:solidFill>
              </a:rPr>
              <a:t>James W. Cronin</a:t>
            </a:r>
            <a:r>
              <a:rPr lang="en-US" sz="2400" dirty="0" smtClean="0">
                <a:solidFill>
                  <a:srgbClr val="008000"/>
                </a:solidFill>
              </a:rPr>
              <a:t>*</a:t>
            </a:r>
            <a:r>
              <a:rPr lang="en-US" sz="2400" dirty="0" smtClean="0">
                <a:solidFill>
                  <a:srgbClr val="800000"/>
                </a:solidFill>
              </a:rPr>
              <a:t> </a:t>
            </a:r>
            <a:br>
              <a:rPr lang="en-US" sz="2400" dirty="0" smtClean="0">
                <a:solidFill>
                  <a:srgbClr val="800000"/>
                </a:solidFill>
              </a:rPr>
            </a:br>
            <a:r>
              <a:rPr lang="en-US" sz="2400" dirty="0" smtClean="0">
                <a:solidFill>
                  <a:srgbClr val="800000"/>
                </a:solidFill>
              </a:rPr>
              <a:t>Dear Colleague Letter</a:t>
            </a:r>
            <a:r>
              <a:rPr lang="en-US" dirty="0" smtClean="0"/>
              <a:t/>
            </a:r>
            <a:br>
              <a:rPr lang="en-US" dirty="0" smtClean="0"/>
            </a:br>
            <a:r>
              <a:rPr lang="en-US" b="0" dirty="0" smtClean="0">
                <a:solidFill>
                  <a:srgbClr val="0000FF"/>
                </a:solidFill>
              </a:rPr>
              <a:t>22 August 1988</a:t>
            </a:r>
            <a:endParaRPr lang="en-US" b="0" dirty="0">
              <a:solidFill>
                <a:srgbClr val="0000FF"/>
              </a:solidFill>
            </a:endParaRPr>
          </a:p>
        </p:txBody>
      </p:sp>
      <p:pic>
        <p:nvPicPr>
          <p:cNvPr id="7" name="Content Placeholder 6" descr="CroninLetter.pdf"/>
          <p:cNvPicPr>
            <a:picLocks noGrp="1" noChangeAspect="1"/>
          </p:cNvPicPr>
          <p:nvPr>
            <p:ph idx="1"/>
          </p:nvPr>
        </p:nvPicPr>
        <mc:AlternateContent>
          <mc:Choice xmlns:ma="http://schemas.microsoft.com/office/mac/drawingml/2008/main" Requires="ma">
            <p:blipFill>
              <a:blip r:embed="rId2"/>
              <a:srcRect l="-12660" r="-12660"/>
              <a:stretch>
                <a:fillRect/>
              </a:stretch>
            </p:blipFill>
          </mc:Choice>
          <mc:Fallback>
            <p:blipFill>
              <a:blip r:embed="rId3"/>
              <a:srcRect l="-12660" r="-12660"/>
              <a:stretch>
                <a:fillRect/>
              </a:stretch>
            </p:blipFill>
          </mc:Fallback>
        </mc:AlternateContent>
        <p:spPr>
          <a:xfrm>
            <a:off x="3575050" y="273050"/>
            <a:ext cx="5981330" cy="6201584"/>
          </a:xfrm>
        </p:spPr>
      </p:pic>
      <p:sp>
        <p:nvSpPr>
          <p:cNvPr id="6" name="Text Placeholder 5"/>
          <p:cNvSpPr>
            <a:spLocks noGrp="1"/>
          </p:cNvSpPr>
          <p:nvPr>
            <p:ph type="body" sz="half" idx="2"/>
          </p:nvPr>
        </p:nvSpPr>
        <p:spPr>
          <a:xfrm>
            <a:off x="457200" y="1435100"/>
            <a:ext cx="3368450" cy="4691063"/>
          </a:xfrm>
        </p:spPr>
        <p:txBody>
          <a:bodyPr>
            <a:normAutofit lnSpcReduction="10000"/>
          </a:bodyPr>
          <a:lstStyle/>
          <a:p>
            <a:endParaRPr lang="en-US" dirty="0" smtClean="0"/>
          </a:p>
          <a:p>
            <a:r>
              <a:rPr lang="en-US" sz="2000" dirty="0" smtClean="0"/>
              <a:t>“If the SSC is placed at a site other than </a:t>
            </a:r>
            <a:r>
              <a:rPr lang="en-US" sz="2000" dirty="0" err="1" smtClean="0"/>
              <a:t>Fermilab</a:t>
            </a:r>
            <a:r>
              <a:rPr lang="en-US" sz="2000" dirty="0" smtClean="0"/>
              <a:t>, we will be starting a fifth high energy laboratory.  I believe it is a mistake to spread even more thinly the human resources and scarce operating funds that will be available to high energy physics.  It is crucial for the future health of particle physics in the United States that the SSC be built at </a:t>
            </a:r>
            <a:r>
              <a:rPr lang="en-US" sz="2000" dirty="0" err="1" smtClean="0"/>
              <a:t>Fermilab</a:t>
            </a:r>
            <a:r>
              <a:rPr lang="en-US" sz="2000" dirty="0" smtClean="0"/>
              <a:t>.”</a:t>
            </a:r>
          </a:p>
          <a:p>
            <a:endParaRPr lang="en-US" sz="2000" dirty="0" smtClean="0"/>
          </a:p>
          <a:p>
            <a:r>
              <a:rPr lang="en-US" sz="2000" dirty="0" smtClean="0">
                <a:solidFill>
                  <a:srgbClr val="008000"/>
                </a:solidFill>
              </a:rPr>
              <a:t>* Nobel Laureate, physics</a:t>
            </a:r>
            <a:endParaRPr lang="en-US" sz="2000" dirty="0">
              <a:solidFill>
                <a:srgbClr val="008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1814113"/>
          </a:xfrm>
        </p:spPr>
        <p:txBody>
          <a:bodyPr>
            <a:normAutofit fontScale="90000"/>
          </a:bodyPr>
          <a:lstStyle/>
          <a:p>
            <a:pPr algn="ctr">
              <a:spcAft>
                <a:spcPts val="600"/>
              </a:spcAft>
            </a:pPr>
            <a:r>
              <a:rPr lang="en-US" sz="2667" b="0" dirty="0" smtClean="0">
                <a:solidFill>
                  <a:srgbClr val="800000"/>
                </a:solidFill>
              </a:rPr>
              <a:t>The Road Not Taken:</a:t>
            </a:r>
            <a:r>
              <a:rPr lang="en-US" sz="2667" dirty="0" smtClean="0">
                <a:solidFill>
                  <a:srgbClr val="800000"/>
                </a:solidFill>
              </a:rPr>
              <a:t/>
            </a:r>
            <a:br>
              <a:rPr lang="en-US" sz="2667" dirty="0" smtClean="0">
                <a:solidFill>
                  <a:srgbClr val="800000"/>
                </a:solidFill>
              </a:rPr>
            </a:br>
            <a:r>
              <a:rPr lang="en-US" sz="2667" dirty="0" smtClean="0">
                <a:solidFill>
                  <a:srgbClr val="800000"/>
                </a:solidFill>
              </a:rPr>
              <a:t>Dedicated Collider </a:t>
            </a:r>
            <a:br>
              <a:rPr lang="en-US" sz="2667" dirty="0" smtClean="0">
                <a:solidFill>
                  <a:srgbClr val="800000"/>
                </a:solidFill>
              </a:rPr>
            </a:br>
            <a:r>
              <a:rPr lang="en-US" sz="2667" b="0" dirty="0" smtClean="0">
                <a:solidFill>
                  <a:srgbClr val="800000"/>
                </a:solidFill>
              </a:rPr>
              <a:t>at </a:t>
            </a:r>
            <a:r>
              <a:rPr lang="en-US" sz="2667" b="0" dirty="0" err="1" smtClean="0">
                <a:solidFill>
                  <a:srgbClr val="800000"/>
                </a:solidFill>
              </a:rPr>
              <a:t>Fermilab</a:t>
            </a:r>
            <a:r>
              <a:rPr lang="en-US" dirty="0" smtClean="0"/>
              <a:t/>
            </a:r>
            <a:br>
              <a:rPr lang="en-US" dirty="0" smtClean="0"/>
            </a:br>
            <a:r>
              <a:rPr lang="en-US" b="0" dirty="0" smtClean="0">
                <a:solidFill>
                  <a:srgbClr val="0000FF"/>
                </a:solidFill>
              </a:rPr>
              <a:t>Proposal dated May 1983</a:t>
            </a:r>
            <a:br>
              <a:rPr lang="en-US" b="0" dirty="0" smtClean="0">
                <a:solidFill>
                  <a:srgbClr val="0000FF"/>
                </a:solidFill>
              </a:rPr>
            </a:br>
            <a:r>
              <a:rPr lang="en-US" b="0" dirty="0" smtClean="0">
                <a:solidFill>
                  <a:srgbClr val="0000FF"/>
                </a:solidFill>
              </a:rPr>
              <a:t>(to </a:t>
            </a:r>
            <a:r>
              <a:rPr lang="en-US" b="0" dirty="0" err="1" smtClean="0">
                <a:solidFill>
                  <a:srgbClr val="0000FF"/>
                </a:solidFill>
              </a:rPr>
              <a:t>Wojcicki</a:t>
            </a:r>
            <a:r>
              <a:rPr lang="en-US" b="0" dirty="0" smtClean="0">
                <a:solidFill>
                  <a:srgbClr val="0000FF"/>
                </a:solidFill>
              </a:rPr>
              <a:t> subpanel)</a:t>
            </a:r>
            <a:endParaRPr lang="en-US" b="0" dirty="0">
              <a:solidFill>
                <a:srgbClr val="0000FF"/>
              </a:solidFill>
            </a:endParaRPr>
          </a:p>
        </p:txBody>
      </p:sp>
      <p:pic>
        <p:nvPicPr>
          <p:cNvPr id="5" name="Content Placeholder 4" descr="DedicatedCollider.pdf"/>
          <p:cNvPicPr>
            <a:picLocks noGrp="1" noChangeAspect="1"/>
          </p:cNvPicPr>
          <p:nvPr>
            <p:ph idx="1"/>
          </p:nvPr>
        </p:nvPicPr>
        <mc:AlternateContent>
          <mc:Choice xmlns:ma="http://schemas.microsoft.com/office/mac/drawingml/2008/main" Requires="ma">
            <p:blipFill>
              <a:blip r:embed="rId2"/>
              <a:srcRect l="-5044" r="-5044"/>
              <a:stretch>
                <a:fillRect/>
              </a:stretch>
            </p:blipFill>
          </mc:Choice>
          <mc:Fallback>
            <p:blipFill>
              <a:blip r:embed="rId3"/>
              <a:srcRect l="-5044" r="-5044"/>
              <a:stretch>
                <a:fillRect/>
              </a:stretch>
            </p:blipFill>
          </mc:Fallback>
        </mc:AlternateContent>
        <p:spPr>
          <a:xfrm>
            <a:off x="3575050" y="273049"/>
            <a:ext cx="5568950" cy="6322551"/>
          </a:xfrm>
        </p:spPr>
      </p:pic>
      <p:sp>
        <p:nvSpPr>
          <p:cNvPr id="4" name="Text Placeholder 3"/>
          <p:cNvSpPr>
            <a:spLocks noGrp="1"/>
          </p:cNvSpPr>
          <p:nvPr>
            <p:ph type="body" sz="half" idx="2"/>
          </p:nvPr>
        </p:nvSpPr>
        <p:spPr>
          <a:xfrm>
            <a:off x="457199" y="1814113"/>
            <a:ext cx="3313789" cy="4781485"/>
          </a:xfrm>
        </p:spPr>
        <p:txBody>
          <a:bodyPr>
            <a:normAutofit/>
          </a:bodyPr>
          <a:lstStyle/>
          <a:p>
            <a:pPr indent="-182880">
              <a:spcBef>
                <a:spcPts val="1200"/>
              </a:spcBef>
            </a:pPr>
            <a:r>
              <a:rPr lang="en-US" sz="1600" dirty="0" smtClean="0"/>
              <a:t>• 2 </a:t>
            </a:r>
            <a:r>
              <a:rPr lang="en-US" sz="1600" dirty="0" err="1" smtClean="0"/>
              <a:t>TeV</a:t>
            </a:r>
            <a:r>
              <a:rPr lang="en-US" sz="1600" dirty="0" smtClean="0"/>
              <a:t> on 2 </a:t>
            </a:r>
            <a:r>
              <a:rPr lang="en-US" sz="1600" dirty="0" err="1" smtClean="0"/>
              <a:t>TeV</a:t>
            </a:r>
            <a:r>
              <a:rPr lang="en-US" sz="1600" dirty="0" smtClean="0"/>
              <a:t> </a:t>
            </a:r>
            <a:r>
              <a:rPr lang="en-US" sz="1600" dirty="0" err="1" smtClean="0"/>
              <a:t>p-pbar</a:t>
            </a:r>
            <a:r>
              <a:rPr lang="en-US" sz="1600" dirty="0" smtClean="0"/>
              <a:t> collider</a:t>
            </a:r>
          </a:p>
          <a:p>
            <a:pPr indent="-182880"/>
            <a:r>
              <a:rPr lang="en-US" sz="1600" dirty="0" smtClean="0"/>
              <a:t>• luminosity over 10</a:t>
            </a:r>
            <a:r>
              <a:rPr lang="en-US" sz="1600" baseline="30000" dirty="0" smtClean="0"/>
              <a:t>31</a:t>
            </a:r>
            <a:r>
              <a:rPr lang="en-US" sz="1600" dirty="0" smtClean="0"/>
              <a:t> cm</a:t>
            </a:r>
            <a:r>
              <a:rPr lang="en-US" sz="1600" baseline="30000" dirty="0" smtClean="0"/>
              <a:t>-2</a:t>
            </a:r>
            <a:r>
              <a:rPr lang="en-US" sz="1600" dirty="0" smtClean="0"/>
              <a:t>s</a:t>
            </a:r>
            <a:r>
              <a:rPr lang="en-US" sz="1600" baseline="30000" dirty="0" smtClean="0"/>
              <a:t>-1</a:t>
            </a:r>
            <a:r>
              <a:rPr lang="en-US" sz="1600" dirty="0" smtClean="0"/>
              <a:t> (without any Main Injector added)</a:t>
            </a:r>
          </a:p>
          <a:p>
            <a:pPr indent="-182880"/>
            <a:r>
              <a:rPr lang="en-US" sz="1600" dirty="0" smtClean="0"/>
              <a:t>• could be built </a:t>
            </a:r>
            <a:r>
              <a:rPr lang="en-US" sz="1600" i="1" dirty="0" smtClean="0"/>
              <a:t>completely within </a:t>
            </a:r>
            <a:r>
              <a:rPr lang="en-US" sz="1600" dirty="0" smtClean="0"/>
              <a:t>the existing </a:t>
            </a:r>
            <a:r>
              <a:rPr lang="en-US" sz="1600" dirty="0" err="1" smtClean="0"/>
              <a:t>Fermilab</a:t>
            </a:r>
            <a:r>
              <a:rPr lang="en-US" sz="1600" dirty="0" smtClean="0"/>
              <a:t> site boundary</a:t>
            </a:r>
          </a:p>
          <a:p>
            <a:pPr indent="-182880"/>
            <a:r>
              <a:rPr lang="en-US" sz="1600" dirty="0" smtClean="0"/>
              <a:t>• to use recently successful </a:t>
            </a:r>
            <a:r>
              <a:rPr lang="en-US" sz="1600" dirty="0" err="1" smtClean="0"/>
              <a:t>Tevatron</a:t>
            </a:r>
            <a:r>
              <a:rPr lang="en-US" sz="1600" dirty="0" smtClean="0"/>
              <a:t> superconducting magnet technology</a:t>
            </a:r>
          </a:p>
          <a:p>
            <a:pPr indent="-182880"/>
            <a:r>
              <a:rPr lang="en-US" sz="1600" dirty="0" smtClean="0"/>
              <a:t>• total project cost less than $1 billion</a:t>
            </a:r>
          </a:p>
          <a:p>
            <a:pPr indent="-182880"/>
            <a:r>
              <a:rPr lang="en-US" sz="1600" dirty="0" smtClean="0"/>
              <a:t>• </a:t>
            </a:r>
            <a:r>
              <a:rPr lang="en-US" sz="1600" dirty="0" smtClean="0">
                <a:solidFill>
                  <a:srgbClr val="008000"/>
                </a:solidFill>
              </a:rPr>
              <a:t>but </a:t>
            </a:r>
            <a:r>
              <a:rPr lang="en-US" sz="1600" dirty="0" err="1" smtClean="0">
                <a:solidFill>
                  <a:srgbClr val="008000"/>
                </a:solidFill>
              </a:rPr>
              <a:t>Wojcicki</a:t>
            </a:r>
            <a:r>
              <a:rPr lang="en-US" sz="1600" dirty="0" smtClean="0">
                <a:solidFill>
                  <a:srgbClr val="008000"/>
                </a:solidFill>
              </a:rPr>
              <a:t> subpanel deemed this collider insufficient to study the </a:t>
            </a:r>
            <a:r>
              <a:rPr lang="en-US" sz="1600" dirty="0" err="1" smtClean="0">
                <a:solidFill>
                  <a:srgbClr val="008000"/>
                </a:solidFill>
              </a:rPr>
              <a:t>TeV</a:t>
            </a:r>
            <a:r>
              <a:rPr lang="en-US" sz="1600" dirty="0" smtClean="0">
                <a:solidFill>
                  <a:srgbClr val="008000"/>
                </a:solidFill>
              </a:rPr>
              <a:t> energy scale (for proton constituents)</a:t>
            </a:r>
          </a:p>
          <a:p>
            <a:pPr indent="-182880"/>
            <a:endParaRPr lang="en-US" sz="1600" baseline="30000" dirty="0" smtClean="0"/>
          </a:p>
          <a:p>
            <a:pPr indent="-182880">
              <a:spcBef>
                <a:spcPts val="1200"/>
              </a:spcBef>
            </a:pPr>
            <a:r>
              <a:rPr lang="en-US" sz="1600" dirty="0" smtClean="0"/>
              <a:t> </a:t>
            </a:r>
            <a:endParaRPr lang="en-US" sz="1600" dirty="0" smtClean="0">
              <a:solidFill>
                <a:srgbClr val="008000"/>
              </a:solidFill>
            </a:endParaRPr>
          </a:p>
          <a:p>
            <a:pPr indent="-182880"/>
            <a:endParaRPr lang="en-US" sz="1600" baseline="30000" dirty="0" smtClean="0"/>
          </a:p>
          <a:p>
            <a:pPr indent="-182880"/>
            <a:endParaRPr lang="en-US" sz="1600" baseline="30000" dirty="0" smtClean="0"/>
          </a:p>
          <a:p>
            <a:pPr indent="-182880"/>
            <a:endParaRPr lang="en-US" sz="1600" baseline="30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57200" y="0"/>
            <a:ext cx="3008313" cy="1814113"/>
          </a:xfrm>
          <a:prstGeom prst="rect">
            <a:avLst/>
          </a:prstGeom>
        </p:spPr>
        <p:txBody>
          <a:bodyPr vert="horz" lIns="91440" tIns="45720" rIns="91440" bIns="45720" rtlCol="0" anchor="b">
            <a:normAutofit fontScale="97500" lnSpcReduction="10000"/>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2667" b="0" i="0" u="none" strike="noStrike" kern="1200" cap="none" spc="0" normalizeH="0" baseline="0" noProof="0" smtClean="0">
                <a:ln>
                  <a:noFill/>
                </a:ln>
                <a:solidFill>
                  <a:srgbClr val="800000"/>
                </a:solidFill>
                <a:effectLst/>
                <a:uLnTx/>
                <a:uFillTx/>
                <a:latin typeface="+mj-lt"/>
                <a:ea typeface="+mj-ea"/>
                <a:cs typeface="+mj-cs"/>
              </a:rPr>
              <a:t>The Road Not Taken:</a:t>
            </a:r>
            <a:r>
              <a:rPr kumimoji="0" lang="en-US" sz="2667" b="1" i="0" u="none" strike="noStrike" kern="1200" cap="none" spc="0" normalizeH="0" baseline="0" noProof="0" smtClean="0">
                <a:ln>
                  <a:noFill/>
                </a:ln>
                <a:solidFill>
                  <a:srgbClr val="800000"/>
                </a:solidFill>
                <a:effectLst/>
                <a:uLnTx/>
                <a:uFillTx/>
                <a:latin typeface="+mj-lt"/>
                <a:ea typeface="+mj-ea"/>
                <a:cs typeface="+mj-cs"/>
              </a:rPr>
              <a:t/>
            </a:r>
            <a:br>
              <a:rPr kumimoji="0" lang="en-US" sz="2667" b="1" i="0" u="none" strike="noStrike" kern="1200" cap="none" spc="0" normalizeH="0" baseline="0" noProof="0" smtClean="0">
                <a:ln>
                  <a:noFill/>
                </a:ln>
                <a:solidFill>
                  <a:srgbClr val="800000"/>
                </a:solidFill>
                <a:effectLst/>
                <a:uLnTx/>
                <a:uFillTx/>
                <a:latin typeface="+mj-lt"/>
                <a:ea typeface="+mj-ea"/>
                <a:cs typeface="+mj-cs"/>
              </a:rPr>
            </a:br>
            <a:r>
              <a:rPr kumimoji="0" lang="en-US" sz="2667" b="1" i="0" u="none" strike="noStrike" kern="1200" cap="none" spc="0" normalizeH="0" baseline="0" noProof="0" smtClean="0">
                <a:ln>
                  <a:noFill/>
                </a:ln>
                <a:solidFill>
                  <a:srgbClr val="800000"/>
                </a:solidFill>
                <a:effectLst/>
                <a:uLnTx/>
                <a:uFillTx/>
                <a:latin typeface="+mj-lt"/>
                <a:ea typeface="+mj-ea"/>
                <a:cs typeface="+mj-cs"/>
              </a:rPr>
              <a:t>Dedicated Collider </a:t>
            </a:r>
            <a:br>
              <a:rPr kumimoji="0" lang="en-US" sz="2667" b="1" i="0" u="none" strike="noStrike" kern="1200" cap="none" spc="0" normalizeH="0" baseline="0" noProof="0" smtClean="0">
                <a:ln>
                  <a:noFill/>
                </a:ln>
                <a:solidFill>
                  <a:srgbClr val="800000"/>
                </a:solidFill>
                <a:effectLst/>
                <a:uLnTx/>
                <a:uFillTx/>
                <a:latin typeface="+mj-lt"/>
                <a:ea typeface="+mj-ea"/>
                <a:cs typeface="+mj-cs"/>
              </a:rPr>
            </a:br>
            <a:r>
              <a:rPr kumimoji="0" lang="en-US" sz="2667" b="0" i="0" u="none" strike="noStrike" kern="1200" cap="none" spc="0" normalizeH="0" baseline="0" noProof="0" smtClean="0">
                <a:ln>
                  <a:noFill/>
                </a:ln>
                <a:solidFill>
                  <a:srgbClr val="800000"/>
                </a:solidFill>
                <a:effectLst/>
                <a:uLnTx/>
                <a:uFillTx/>
                <a:latin typeface="+mj-lt"/>
                <a:ea typeface="+mj-ea"/>
                <a:cs typeface="+mj-cs"/>
              </a:rPr>
              <a:t>at Fermilab</a:t>
            </a:r>
            <a:r>
              <a:rPr kumimoji="0" lang="en-US" sz="2000" b="1" i="0" u="none" strike="noStrike" kern="1200" cap="none" spc="0" normalizeH="0" baseline="0" noProof="0" smtClean="0">
                <a:ln>
                  <a:noFill/>
                </a:ln>
                <a:solidFill>
                  <a:schemeClr val="tx1"/>
                </a:solidFill>
                <a:effectLst/>
                <a:uLnTx/>
                <a:uFillTx/>
                <a:latin typeface="+mj-lt"/>
                <a:ea typeface="+mj-ea"/>
                <a:cs typeface="+mj-cs"/>
              </a:rPr>
              <a:t/>
            </a:r>
            <a:br>
              <a:rPr kumimoji="0" lang="en-US" sz="2000" b="1" i="0" u="none" strike="noStrike" kern="1200" cap="none" spc="0" normalizeH="0" baseline="0" noProof="0" smtClean="0">
                <a:ln>
                  <a:noFill/>
                </a:ln>
                <a:solidFill>
                  <a:schemeClr val="tx1"/>
                </a:solidFill>
                <a:effectLst/>
                <a:uLnTx/>
                <a:uFillTx/>
                <a:latin typeface="+mj-lt"/>
                <a:ea typeface="+mj-ea"/>
                <a:cs typeface="+mj-cs"/>
              </a:rPr>
            </a:br>
            <a:r>
              <a:rPr kumimoji="0" lang="en-US" sz="2000" b="0" i="0" u="none" strike="noStrike" kern="1200" cap="none" spc="0" normalizeH="0" baseline="0" noProof="0" smtClean="0">
                <a:ln>
                  <a:noFill/>
                </a:ln>
                <a:solidFill>
                  <a:srgbClr val="0000FF"/>
                </a:solidFill>
                <a:effectLst/>
                <a:uLnTx/>
                <a:uFillTx/>
                <a:latin typeface="+mj-lt"/>
                <a:ea typeface="+mj-ea"/>
                <a:cs typeface="+mj-cs"/>
              </a:rPr>
              <a:t>Proposal dated May 1983</a:t>
            </a:r>
            <a:br>
              <a:rPr kumimoji="0" lang="en-US" sz="2000" b="0" i="0" u="none" strike="noStrike" kern="1200" cap="none" spc="0" normalizeH="0" baseline="0" noProof="0" smtClean="0">
                <a:ln>
                  <a:noFill/>
                </a:ln>
                <a:solidFill>
                  <a:srgbClr val="0000FF"/>
                </a:solidFill>
                <a:effectLst/>
                <a:uLnTx/>
                <a:uFillTx/>
                <a:latin typeface="+mj-lt"/>
                <a:ea typeface="+mj-ea"/>
                <a:cs typeface="+mj-cs"/>
              </a:rPr>
            </a:br>
            <a:r>
              <a:rPr kumimoji="0" lang="en-US" sz="2000" b="0" i="0" u="none" strike="noStrike" kern="1200" cap="none" spc="0" normalizeH="0" baseline="0" noProof="0" smtClean="0">
                <a:ln>
                  <a:noFill/>
                </a:ln>
                <a:solidFill>
                  <a:srgbClr val="0000FF"/>
                </a:solidFill>
                <a:effectLst/>
                <a:uLnTx/>
                <a:uFillTx/>
                <a:latin typeface="+mj-lt"/>
                <a:ea typeface="+mj-ea"/>
                <a:cs typeface="+mj-cs"/>
              </a:rPr>
              <a:t>(to Wojcicki subpanel)</a:t>
            </a:r>
            <a:endParaRPr kumimoji="0" lang="en-US" sz="2000" b="0" i="0" u="none" strike="noStrike" kern="1200" cap="none" spc="0" normalizeH="0" baseline="0" noProof="0" dirty="0">
              <a:ln>
                <a:noFill/>
              </a:ln>
              <a:solidFill>
                <a:srgbClr val="0000FF"/>
              </a:solidFill>
              <a:effectLst/>
              <a:uLnTx/>
              <a:uFillTx/>
              <a:latin typeface="+mj-lt"/>
              <a:ea typeface="+mj-ea"/>
              <a:cs typeface="+mj-cs"/>
            </a:endParaRPr>
          </a:p>
        </p:txBody>
      </p:sp>
      <p:pic>
        <p:nvPicPr>
          <p:cNvPr id="6" name="Content Placeholder 4" descr="DedicatedCollider.pdf"/>
          <p:cNvPicPr>
            <a:picLocks noChangeAspect="1"/>
          </p:cNvPicPr>
          <p:nvPr/>
        </p:nvPicPr>
        <mc:AlternateContent>
          <mc:Choice xmlns:ma="http://schemas.microsoft.com/office/mac/drawingml/2008/main" Requires="ma">
            <p:blipFill>
              <a:blip r:embed="rId2"/>
              <a:srcRect l="-5044" r="-5044"/>
              <a:stretch>
                <a:fillRect/>
              </a:stretch>
            </p:blipFill>
          </mc:Choice>
          <mc:Fallback>
            <p:blipFill>
              <a:blip r:embed="rId3"/>
              <a:srcRect l="-5044" r="-5044"/>
              <a:stretch>
                <a:fillRect/>
              </a:stretch>
            </p:blipFill>
          </mc:Fallback>
        </mc:AlternateContent>
        <p:spPr>
          <a:xfrm>
            <a:off x="3575050" y="273049"/>
            <a:ext cx="5568950" cy="6322551"/>
          </a:xfrm>
          <a:prstGeom prst="rect">
            <a:avLst/>
          </a:prstGeom>
        </p:spPr>
      </p:pic>
      <p:sp>
        <p:nvSpPr>
          <p:cNvPr id="7" name="Text Placeholder 3"/>
          <p:cNvSpPr txBox="1">
            <a:spLocks/>
          </p:cNvSpPr>
          <p:nvPr/>
        </p:nvSpPr>
        <p:spPr>
          <a:xfrm>
            <a:off x="457199" y="1814113"/>
            <a:ext cx="3313789" cy="4781485"/>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2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on 2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p-pbar</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collider</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luminosity over 10</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31</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cm</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s</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-1</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(without any Main Injector added)</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could be built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completely within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the existing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Fermilab</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site boundary</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to use recently successful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Tevatron</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superconducting magnet technology</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total project cost less than $1 billion</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but this </a:t>
            </a:r>
            <a:r>
              <a:rPr lang="en-US" sz="1600" dirty="0" smtClean="0"/>
              <a:t>machine upgradable to a    6 </a:t>
            </a:r>
            <a:r>
              <a:rPr lang="en-US" sz="1600" dirty="0" err="1" smtClean="0"/>
              <a:t>TeV</a:t>
            </a:r>
            <a:r>
              <a:rPr lang="en-US" sz="1600" dirty="0" smtClean="0"/>
              <a:t> proton-proton collider with a luminosity of 10</a:t>
            </a:r>
            <a:r>
              <a:rPr lang="en-US" sz="1600" baseline="30000" dirty="0" smtClean="0"/>
              <a:t>33</a:t>
            </a:r>
            <a:r>
              <a:rPr lang="en-US" sz="1600" dirty="0" smtClean="0"/>
              <a:t> cm</a:t>
            </a:r>
            <a:r>
              <a:rPr lang="en-US" sz="1600" baseline="30000" dirty="0" smtClean="0"/>
              <a:t>-2</a:t>
            </a:r>
            <a:r>
              <a:rPr lang="en-US" sz="1600" dirty="0" smtClean="0"/>
              <a:t>s</a:t>
            </a:r>
            <a:r>
              <a:rPr lang="en-US" sz="1600" baseline="30000" dirty="0" smtClean="0"/>
              <a:t>-1</a:t>
            </a:r>
            <a:r>
              <a:rPr lang="en-US" sz="1600" dirty="0" smtClean="0"/>
              <a:t> using SSC superconducting magnets (Lee </a:t>
            </a:r>
            <a:r>
              <a:rPr lang="en-US" sz="1600" dirty="0" err="1" smtClean="0"/>
              <a:t>Teng</a:t>
            </a:r>
            <a:r>
              <a:rPr lang="en-US" sz="1600" dirty="0" smtClean="0"/>
              <a:t>, March 1988)</a:t>
            </a:r>
          </a:p>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lang="en-US" sz="1600" noProof="0" dirty="0" smtClean="0">
                <a:solidFill>
                  <a:srgbClr val="008000"/>
                </a:solidFill>
              </a:rPr>
              <a:t>Could </a:t>
            </a:r>
            <a:r>
              <a:rPr lang="en-US" sz="1600" dirty="0" smtClean="0">
                <a:solidFill>
                  <a:srgbClr val="008000"/>
                </a:solidFill>
              </a:rPr>
              <a:t>such a Dedicated Collider</a:t>
            </a:r>
            <a:r>
              <a:rPr lang="en-US" sz="1600" noProof="0" dirty="0" smtClean="0">
                <a:solidFill>
                  <a:srgbClr val="008000"/>
                </a:solidFill>
              </a:rPr>
              <a:t> have discovered the 125 </a:t>
            </a:r>
            <a:r>
              <a:rPr lang="en-US" sz="1600" noProof="0" dirty="0" err="1" smtClean="0">
                <a:solidFill>
                  <a:srgbClr val="008000"/>
                </a:solidFill>
              </a:rPr>
              <a:t>GeV</a:t>
            </a:r>
            <a:r>
              <a:rPr lang="en-US" sz="1600" noProof="0" dirty="0" smtClean="0">
                <a:solidFill>
                  <a:srgbClr val="008000"/>
                </a:solidFill>
              </a:rPr>
              <a:t> Higgs boson?</a:t>
            </a:r>
            <a:endParaRPr kumimoji="0" lang="en-US" sz="1600" b="0" i="0" u="none" strike="noStrike" kern="1200" cap="none" spc="0" normalizeH="0" baseline="0" noProof="0" dirty="0" smtClean="0">
              <a:ln>
                <a:noFill/>
              </a:ln>
              <a:solidFill>
                <a:srgbClr val="008000"/>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kern="1200" cap="none" spc="0" normalizeH="0" baseline="0" noProof="0" dirty="0" smtClean="0">
              <a:ln>
                <a:noFill/>
              </a:ln>
              <a:solidFill>
                <a:srgbClr val="008000"/>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5"/>
          <p:cNvSpPr txBox="1">
            <a:spLocks/>
          </p:cNvSpPr>
          <p:nvPr/>
        </p:nvSpPr>
        <p:spPr>
          <a:xfrm>
            <a:off x="685800" y="758989"/>
            <a:ext cx="7772400" cy="28414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smtClean="0">
                <a:ln>
                  <a:noFill/>
                </a:ln>
                <a:solidFill>
                  <a:schemeClr val="tx1"/>
                </a:solidFill>
                <a:effectLst/>
                <a:uLnTx/>
                <a:uFillTx/>
                <a:latin typeface="+mj-lt"/>
                <a:ea typeface="+mj-ea"/>
                <a:cs typeface="+mj-cs"/>
              </a:rPr>
              <a:t/>
            </a:r>
            <a:br>
              <a:rPr kumimoji="0" lang="en-US" sz="3800" b="0" i="0" u="none" strike="noStrike" kern="1200" cap="none" spc="0" normalizeH="0" baseline="0" noProof="0" smtClean="0">
                <a:ln>
                  <a:noFill/>
                </a:ln>
                <a:solidFill>
                  <a:schemeClr val="tx1"/>
                </a:solidFill>
                <a:effectLst/>
                <a:uLnTx/>
                <a:uFillTx/>
                <a:latin typeface="+mj-lt"/>
                <a:ea typeface="+mj-ea"/>
                <a:cs typeface="+mj-cs"/>
              </a:rPr>
            </a:br>
            <a:r>
              <a:rPr kumimoji="0" lang="en-US" sz="3800" b="0" i="0" u="none" strike="noStrike" kern="1200" cap="none" spc="0" normalizeH="0" baseline="0" noProof="0" smtClean="0">
                <a:ln>
                  <a:noFill/>
                </a:ln>
                <a:solidFill>
                  <a:schemeClr val="tx1"/>
                </a:solidFill>
                <a:effectLst/>
                <a:uLnTx/>
                <a:uFillTx/>
                <a:latin typeface="+mj-lt"/>
                <a:ea typeface="+mj-ea"/>
                <a:cs typeface="+mj-cs"/>
              </a:rPr>
              <a:t>“There comes a point when the magnitude of the project is so large that the chance of success on a strictly national basis is less than on a genuinely collaborative basis despite the difficulties and compromises the latter implies.”</a:t>
            </a:r>
            <a:endParaRPr kumimoji="0" lang="en-US" sz="3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Subtitle 6"/>
          <p:cNvSpPr txBox="1">
            <a:spLocks/>
          </p:cNvSpPr>
          <p:nvPr/>
        </p:nvSpPr>
        <p:spPr>
          <a:xfrm>
            <a:off x="1371600" y="4050632"/>
            <a:ext cx="6400800" cy="1818104"/>
          </a:xfrm>
          <a:prstGeom prst="rect">
            <a:avLst/>
          </a:prstGeom>
        </p:spPr>
        <p:txBody>
          <a:bodyPr vert="horz" lIns="91440" tIns="45720" rIns="91440" bIns="45720" rtlCol="0">
            <a:normAutofit lnSpcReduction="10000"/>
          </a:bodyPr>
          <a:lstStyle/>
          <a:p>
            <a:pPr marL="0" marR="0" lvl="0" indent="0" algn="r" defTabSz="457200" rtl="0" eaLnBrk="1" fontAlgn="auto" latinLnBrk="0" hangingPunct="1">
              <a:lnSpc>
                <a:spcPct val="100000"/>
              </a:lnSpc>
              <a:spcBef>
                <a:spcPts val="12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accent2">
                  <a:lumMod val="75000"/>
                </a:schemeClr>
              </a:solidFill>
              <a:effectLst/>
              <a:uLnTx/>
              <a:uFillTx/>
              <a:latin typeface="+mn-lt"/>
              <a:ea typeface="+mn-ea"/>
              <a:cs typeface="+mn-cs"/>
            </a:endParaRPr>
          </a:p>
          <a:p>
            <a:pPr marL="0" marR="0" lvl="0" indent="0" algn="r" defTabSz="457200" rtl="0" eaLnBrk="1" fontAlgn="auto" latinLnBrk="0" hangingPunct="1">
              <a:lnSpc>
                <a:spcPct val="100000"/>
              </a:lnSpc>
              <a:spcBef>
                <a:spcPts val="12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mn-lt"/>
                <a:ea typeface="+mn-ea"/>
                <a:cs typeface="+mn-cs"/>
              </a:rPr>
              <a:t>— John M. </a:t>
            </a:r>
            <a:r>
              <a:rPr kumimoji="0" lang="en-US" sz="3200" b="0" i="0" u="none" strike="noStrike" kern="1200" cap="none" spc="0" normalizeH="0" baseline="0" noProof="0" dirty="0" err="1" smtClean="0">
                <a:ln>
                  <a:noFill/>
                </a:ln>
                <a:solidFill>
                  <a:schemeClr val="accent2">
                    <a:lumMod val="75000"/>
                  </a:schemeClr>
                </a:solidFill>
                <a:effectLst/>
                <a:uLnTx/>
                <a:uFillTx/>
                <a:latin typeface="+mn-lt"/>
                <a:ea typeface="+mn-ea"/>
                <a:cs typeface="+mn-cs"/>
              </a:rPr>
              <a:t>Deutch</a:t>
            </a:r>
            <a:r>
              <a:rPr kumimoji="0" lang="en-US" sz="3200" b="0" i="0" u="none" strike="noStrike" kern="1200" cap="none" spc="0" normalizeH="0" baseline="0" noProof="0" dirty="0" smtClean="0">
                <a:ln>
                  <a:noFill/>
                </a:ln>
                <a:solidFill>
                  <a:schemeClr val="accent2">
                    <a:lumMod val="75000"/>
                  </a:schemeClr>
                </a:solidFill>
                <a:effectLst/>
                <a:uLnTx/>
                <a:uFillTx/>
                <a:latin typeface="+mn-lt"/>
                <a:ea typeface="+mn-ea"/>
                <a:cs typeface="+mn-cs"/>
              </a:rPr>
              <a:t>, May 1984</a:t>
            </a:r>
          </a:p>
          <a:p>
            <a:pPr marL="0" marR="0" lvl="0" indent="0" algn="r" defTabSz="457200" rtl="0" eaLnBrk="1" fontAlgn="auto" latinLnBrk="0" hangingPunct="1">
              <a:lnSpc>
                <a:spcPct val="100000"/>
              </a:lnSpc>
              <a:spcBef>
                <a:spcPts val="1200"/>
              </a:spcBef>
              <a:spcAft>
                <a:spcPts val="0"/>
              </a:spcAft>
              <a:buClrTx/>
              <a:buSzTx/>
              <a:buFont typeface="Arial"/>
              <a:buNone/>
              <a:tabLst/>
              <a:defRPr/>
            </a:pPr>
            <a:r>
              <a:rPr lang="en-US" sz="3200" dirty="0" smtClean="0">
                <a:solidFill>
                  <a:schemeClr val="accent2">
                    <a:lumMod val="75000"/>
                  </a:schemeClr>
                </a:solidFill>
              </a:rPr>
              <a:t>Memo to SSC Board of Overseers</a:t>
            </a:r>
            <a:endParaRPr kumimoji="0" lang="en-US" sz="3200" b="0" i="0" u="none" strike="noStrike" kern="1200" cap="none" spc="0" normalizeH="0" baseline="0" noProof="0" dirty="0" smtClean="0">
              <a:ln>
                <a:noFill/>
              </a:ln>
              <a:solidFill>
                <a:schemeClr val="accent2">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spcAft>
                <a:spcPts val="1200"/>
              </a:spcAft>
            </a:pPr>
            <a:r>
              <a:rPr lang="en-US" sz="3600" dirty="0" smtClean="0">
                <a:solidFill>
                  <a:srgbClr val="800000"/>
                </a:solidFill>
              </a:rPr>
              <a:t>Tunnel Visions</a:t>
            </a:r>
            <a:endParaRPr lang="en-US" sz="3600" dirty="0">
              <a:solidFill>
                <a:srgbClr val="800000"/>
              </a:solidFill>
            </a:endParaRPr>
          </a:p>
        </p:txBody>
      </p:sp>
      <p:sp>
        <p:nvSpPr>
          <p:cNvPr id="7" name="Text Placeholder 6"/>
          <p:cNvSpPr>
            <a:spLocks noGrp="1"/>
          </p:cNvSpPr>
          <p:nvPr>
            <p:ph type="body" sz="half" idx="2"/>
          </p:nvPr>
        </p:nvSpPr>
        <p:spPr>
          <a:xfrm>
            <a:off x="457200" y="1435100"/>
            <a:ext cx="3321118" cy="4691063"/>
          </a:xfrm>
        </p:spPr>
        <p:txBody>
          <a:bodyPr/>
          <a:lstStyle/>
          <a:p>
            <a:r>
              <a:rPr lang="en-US" sz="2400" dirty="0" smtClean="0">
                <a:solidFill>
                  <a:srgbClr val="0000FF"/>
                </a:solidFill>
              </a:rPr>
              <a:t>The Rise and Fall </a:t>
            </a:r>
          </a:p>
          <a:p>
            <a:r>
              <a:rPr lang="en-US" sz="2400" smtClean="0">
                <a:solidFill>
                  <a:srgbClr val="0000FF"/>
                </a:solidFill>
              </a:rPr>
              <a:t>        </a:t>
            </a:r>
            <a:r>
              <a:rPr lang="en-US" sz="2400" dirty="0" smtClean="0">
                <a:solidFill>
                  <a:srgbClr val="0000FF"/>
                </a:solidFill>
              </a:rPr>
              <a:t>of the</a:t>
            </a:r>
          </a:p>
          <a:p>
            <a:r>
              <a:rPr lang="en-US" sz="2400" dirty="0" smtClean="0">
                <a:solidFill>
                  <a:srgbClr val="0000FF"/>
                </a:solidFill>
              </a:rPr>
              <a:t>Superconducting</a:t>
            </a:r>
          </a:p>
          <a:p>
            <a:r>
              <a:rPr lang="en-US" sz="2400" dirty="0" smtClean="0">
                <a:solidFill>
                  <a:srgbClr val="0000FF"/>
                </a:solidFill>
              </a:rPr>
              <a:t>Super Collider</a:t>
            </a:r>
          </a:p>
          <a:p>
            <a:pPr>
              <a:spcBef>
                <a:spcPts val="1200"/>
              </a:spcBef>
            </a:pPr>
            <a:r>
              <a:rPr lang="en-US" sz="2400" dirty="0" smtClean="0"/>
              <a:t>by Michael Riordan, Lillian </a:t>
            </a:r>
            <a:r>
              <a:rPr lang="en-US" sz="2400" dirty="0" err="1" smtClean="0"/>
              <a:t>Hoddeson</a:t>
            </a:r>
            <a:r>
              <a:rPr lang="en-US" sz="2400" dirty="0" smtClean="0"/>
              <a:t> and Adrienne W. Kolb</a:t>
            </a:r>
          </a:p>
          <a:p>
            <a:pPr>
              <a:spcBef>
                <a:spcPts val="1200"/>
              </a:spcBef>
            </a:pPr>
            <a:r>
              <a:rPr lang="en-US" sz="2000" dirty="0" smtClean="0">
                <a:solidFill>
                  <a:srgbClr val="008000"/>
                </a:solidFill>
              </a:rPr>
              <a:t>Published November 2015 by University  of Chicago Press</a:t>
            </a:r>
          </a:p>
          <a:p>
            <a:pPr>
              <a:spcBef>
                <a:spcPts val="1200"/>
              </a:spcBef>
            </a:pPr>
            <a:r>
              <a:rPr lang="en-US" sz="1800" dirty="0" smtClean="0">
                <a:solidFill>
                  <a:schemeClr val="accent2">
                    <a:lumMod val="75000"/>
                  </a:schemeClr>
                </a:solidFill>
              </a:rPr>
              <a:t>And be sure to read the notes!</a:t>
            </a:r>
          </a:p>
          <a:p>
            <a:endParaRPr lang="en-US" dirty="0"/>
          </a:p>
        </p:txBody>
      </p:sp>
      <p:pic>
        <p:nvPicPr>
          <p:cNvPr id="9" name="Content Placeholder 8" descr="TVdustjacket.jpg"/>
          <p:cNvPicPr>
            <a:picLocks noGrp="1" noChangeAspect="1"/>
          </p:cNvPicPr>
          <p:nvPr>
            <p:ph idx="1"/>
          </p:nvPr>
        </p:nvPicPr>
        <p:blipFill>
          <a:blip r:embed="rId3"/>
          <a:srcRect l="-15428" r="-15428"/>
          <a:stretch>
            <a:fillRect/>
          </a:stretch>
        </p:blipFill>
        <p:spPr>
          <a:xfrm>
            <a:off x="3575050" y="273051"/>
            <a:ext cx="5568950" cy="620593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95311" y="4800600"/>
            <a:ext cx="5885617" cy="566738"/>
          </a:xfrm>
        </p:spPr>
        <p:txBody>
          <a:bodyPr>
            <a:normAutofit fontScale="90000"/>
          </a:bodyPr>
          <a:lstStyle/>
          <a:p>
            <a:r>
              <a:rPr lang="en-US" b="0" dirty="0" smtClean="0">
                <a:solidFill>
                  <a:srgbClr val="800000"/>
                </a:solidFill>
              </a:rPr>
              <a:t>George A. </a:t>
            </a:r>
            <a:r>
              <a:rPr lang="en-US" b="0" dirty="0" err="1" smtClean="0">
                <a:solidFill>
                  <a:srgbClr val="800000"/>
                </a:solidFill>
              </a:rPr>
              <a:t>Keyworth</a:t>
            </a:r>
            <a:r>
              <a:rPr lang="en-US" b="0" dirty="0" smtClean="0">
                <a:solidFill>
                  <a:srgbClr val="800000"/>
                </a:solidFill>
              </a:rPr>
              <a:t>, “Science in a New Era of Competition”</a:t>
            </a:r>
            <a:endParaRPr lang="en-US" b="0" dirty="0">
              <a:solidFill>
                <a:srgbClr val="800000"/>
              </a:solidFill>
            </a:endParaRPr>
          </a:p>
        </p:txBody>
      </p:sp>
      <p:sp>
        <p:nvSpPr>
          <p:cNvPr id="4" name="Text Placeholder 3"/>
          <p:cNvSpPr>
            <a:spLocks noGrp="1"/>
          </p:cNvSpPr>
          <p:nvPr>
            <p:ph type="body" sz="half" idx="2"/>
          </p:nvPr>
        </p:nvSpPr>
        <p:spPr>
          <a:xfrm>
            <a:off x="1595311" y="5367338"/>
            <a:ext cx="5683377" cy="923782"/>
          </a:xfrm>
        </p:spPr>
        <p:txBody>
          <a:bodyPr/>
          <a:lstStyle/>
          <a:p>
            <a:pPr algn="ctr"/>
            <a:r>
              <a:rPr lang="en-US" sz="1600" i="1" dirty="0" smtClean="0">
                <a:solidFill>
                  <a:srgbClr val="0000FF"/>
                </a:solidFill>
              </a:rPr>
              <a:t>Science</a:t>
            </a:r>
            <a:r>
              <a:rPr lang="en-US" sz="1600" dirty="0" smtClean="0">
                <a:solidFill>
                  <a:srgbClr val="0000FF"/>
                </a:solidFill>
              </a:rPr>
              <a:t>, Vol. 217, No. 4560 (August 13, 1982), pp. 606-609.</a:t>
            </a:r>
          </a:p>
          <a:p>
            <a:r>
              <a:rPr lang="en-US" sz="1600" dirty="0" smtClean="0"/>
              <a:t>“Today they [Brookhaven, </a:t>
            </a:r>
            <a:r>
              <a:rPr lang="en-US" sz="1600" dirty="0" err="1" smtClean="0"/>
              <a:t>Fermilab</a:t>
            </a:r>
            <a:r>
              <a:rPr lang="en-US" sz="1600" dirty="0" smtClean="0"/>
              <a:t> and SLAC] are starved into a state of near intellectual malnutrition.”</a:t>
            </a:r>
            <a:endParaRPr lang="en-US" sz="1600" dirty="0"/>
          </a:p>
        </p:txBody>
      </p:sp>
      <p:pic>
        <p:nvPicPr>
          <p:cNvPr id="7" name="Picture Placeholder 6" descr="Keyworth&amp;Leon.tif"/>
          <p:cNvPicPr>
            <a:picLocks noGrp="1" noChangeAspect="1"/>
          </p:cNvPicPr>
          <p:nvPr>
            <p:ph type="pic" idx="1"/>
          </p:nvPr>
        </p:nvPicPr>
        <p:blipFill>
          <a:blip r:embed="rId2"/>
          <a:srcRect t="-1233" b="-1233"/>
          <a:stretch>
            <a:fillRect/>
          </a:stretch>
        </p:blipFill>
        <p:spPr>
          <a:xfrm>
            <a:off x="1595311" y="612774"/>
            <a:ext cx="5683377" cy="4414213"/>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57200" y="0"/>
            <a:ext cx="3008313" cy="1814113"/>
          </a:xfrm>
          <a:prstGeom prst="rect">
            <a:avLst/>
          </a:prstGeom>
        </p:spPr>
        <p:txBody>
          <a:bodyPr vert="horz" lIns="91440" tIns="45720" rIns="91440" bIns="45720" rtlCol="0" anchor="b">
            <a:normAutofit fontScale="97500" lnSpcReduction="10000"/>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2667" b="0" i="0" u="none" strike="noStrike" kern="1200" cap="none" spc="0" normalizeH="0" baseline="0" noProof="0" smtClean="0">
                <a:ln>
                  <a:noFill/>
                </a:ln>
                <a:solidFill>
                  <a:srgbClr val="800000"/>
                </a:solidFill>
                <a:effectLst/>
                <a:uLnTx/>
                <a:uFillTx/>
                <a:latin typeface="+mj-lt"/>
                <a:ea typeface="+mj-ea"/>
                <a:cs typeface="+mj-cs"/>
              </a:rPr>
              <a:t>The Road Not Taken:</a:t>
            </a:r>
            <a:r>
              <a:rPr kumimoji="0" lang="en-US" sz="2667" b="1" i="0" u="none" strike="noStrike" kern="1200" cap="none" spc="0" normalizeH="0" baseline="0" noProof="0" smtClean="0">
                <a:ln>
                  <a:noFill/>
                </a:ln>
                <a:solidFill>
                  <a:srgbClr val="800000"/>
                </a:solidFill>
                <a:effectLst/>
                <a:uLnTx/>
                <a:uFillTx/>
                <a:latin typeface="+mj-lt"/>
                <a:ea typeface="+mj-ea"/>
                <a:cs typeface="+mj-cs"/>
              </a:rPr>
              <a:t/>
            </a:r>
            <a:br>
              <a:rPr kumimoji="0" lang="en-US" sz="2667" b="1" i="0" u="none" strike="noStrike" kern="1200" cap="none" spc="0" normalizeH="0" baseline="0" noProof="0" smtClean="0">
                <a:ln>
                  <a:noFill/>
                </a:ln>
                <a:solidFill>
                  <a:srgbClr val="800000"/>
                </a:solidFill>
                <a:effectLst/>
                <a:uLnTx/>
                <a:uFillTx/>
                <a:latin typeface="+mj-lt"/>
                <a:ea typeface="+mj-ea"/>
                <a:cs typeface="+mj-cs"/>
              </a:rPr>
            </a:br>
            <a:r>
              <a:rPr kumimoji="0" lang="en-US" sz="2667" b="1" i="0" u="none" strike="noStrike" kern="1200" cap="none" spc="0" normalizeH="0" baseline="0" noProof="0" smtClean="0">
                <a:ln>
                  <a:noFill/>
                </a:ln>
                <a:solidFill>
                  <a:srgbClr val="800000"/>
                </a:solidFill>
                <a:effectLst/>
                <a:uLnTx/>
                <a:uFillTx/>
                <a:latin typeface="+mj-lt"/>
                <a:ea typeface="+mj-ea"/>
                <a:cs typeface="+mj-cs"/>
              </a:rPr>
              <a:t>Dedicated Collider </a:t>
            </a:r>
            <a:br>
              <a:rPr kumimoji="0" lang="en-US" sz="2667" b="1" i="0" u="none" strike="noStrike" kern="1200" cap="none" spc="0" normalizeH="0" baseline="0" noProof="0" smtClean="0">
                <a:ln>
                  <a:noFill/>
                </a:ln>
                <a:solidFill>
                  <a:srgbClr val="800000"/>
                </a:solidFill>
                <a:effectLst/>
                <a:uLnTx/>
                <a:uFillTx/>
                <a:latin typeface="+mj-lt"/>
                <a:ea typeface="+mj-ea"/>
                <a:cs typeface="+mj-cs"/>
              </a:rPr>
            </a:br>
            <a:r>
              <a:rPr kumimoji="0" lang="en-US" sz="2667" b="0" i="0" u="none" strike="noStrike" kern="1200" cap="none" spc="0" normalizeH="0" baseline="0" noProof="0" smtClean="0">
                <a:ln>
                  <a:noFill/>
                </a:ln>
                <a:solidFill>
                  <a:srgbClr val="800000"/>
                </a:solidFill>
                <a:effectLst/>
                <a:uLnTx/>
                <a:uFillTx/>
                <a:latin typeface="+mj-lt"/>
                <a:ea typeface="+mj-ea"/>
                <a:cs typeface="+mj-cs"/>
              </a:rPr>
              <a:t>at Fermilab</a:t>
            </a:r>
            <a:r>
              <a:rPr kumimoji="0" lang="en-US" sz="2000" b="1" i="0" u="none" strike="noStrike" kern="1200" cap="none" spc="0" normalizeH="0" baseline="0" noProof="0" smtClean="0">
                <a:ln>
                  <a:noFill/>
                </a:ln>
                <a:solidFill>
                  <a:schemeClr val="tx1"/>
                </a:solidFill>
                <a:effectLst/>
                <a:uLnTx/>
                <a:uFillTx/>
                <a:latin typeface="+mj-lt"/>
                <a:ea typeface="+mj-ea"/>
                <a:cs typeface="+mj-cs"/>
              </a:rPr>
              <a:t/>
            </a:r>
            <a:br>
              <a:rPr kumimoji="0" lang="en-US" sz="2000" b="1" i="0" u="none" strike="noStrike" kern="1200" cap="none" spc="0" normalizeH="0" baseline="0" noProof="0" smtClean="0">
                <a:ln>
                  <a:noFill/>
                </a:ln>
                <a:solidFill>
                  <a:schemeClr val="tx1"/>
                </a:solidFill>
                <a:effectLst/>
                <a:uLnTx/>
                <a:uFillTx/>
                <a:latin typeface="+mj-lt"/>
                <a:ea typeface="+mj-ea"/>
                <a:cs typeface="+mj-cs"/>
              </a:rPr>
            </a:br>
            <a:r>
              <a:rPr kumimoji="0" lang="en-US" sz="2000" b="0" i="0" u="none" strike="noStrike" kern="1200" cap="none" spc="0" normalizeH="0" baseline="0" noProof="0" smtClean="0">
                <a:ln>
                  <a:noFill/>
                </a:ln>
                <a:solidFill>
                  <a:srgbClr val="0000FF"/>
                </a:solidFill>
                <a:effectLst/>
                <a:uLnTx/>
                <a:uFillTx/>
                <a:latin typeface="+mj-lt"/>
                <a:ea typeface="+mj-ea"/>
                <a:cs typeface="+mj-cs"/>
              </a:rPr>
              <a:t>Proposal dated May 1983</a:t>
            </a:r>
            <a:br>
              <a:rPr kumimoji="0" lang="en-US" sz="2000" b="0" i="0" u="none" strike="noStrike" kern="1200" cap="none" spc="0" normalizeH="0" baseline="0" noProof="0" smtClean="0">
                <a:ln>
                  <a:noFill/>
                </a:ln>
                <a:solidFill>
                  <a:srgbClr val="0000FF"/>
                </a:solidFill>
                <a:effectLst/>
                <a:uLnTx/>
                <a:uFillTx/>
                <a:latin typeface="+mj-lt"/>
                <a:ea typeface="+mj-ea"/>
                <a:cs typeface="+mj-cs"/>
              </a:rPr>
            </a:br>
            <a:r>
              <a:rPr kumimoji="0" lang="en-US" sz="2000" b="0" i="0" u="none" strike="noStrike" kern="1200" cap="none" spc="0" normalizeH="0" baseline="0" noProof="0" smtClean="0">
                <a:ln>
                  <a:noFill/>
                </a:ln>
                <a:solidFill>
                  <a:srgbClr val="0000FF"/>
                </a:solidFill>
                <a:effectLst/>
                <a:uLnTx/>
                <a:uFillTx/>
                <a:latin typeface="+mj-lt"/>
                <a:ea typeface="+mj-ea"/>
                <a:cs typeface="+mj-cs"/>
              </a:rPr>
              <a:t>(to Wojcicki subpanel)</a:t>
            </a:r>
            <a:endParaRPr kumimoji="0" lang="en-US" sz="2000" b="0" i="0" u="none" strike="noStrike" kern="1200" cap="none" spc="0" normalizeH="0" baseline="0" noProof="0" dirty="0">
              <a:ln>
                <a:noFill/>
              </a:ln>
              <a:solidFill>
                <a:srgbClr val="0000FF"/>
              </a:solidFill>
              <a:effectLst/>
              <a:uLnTx/>
              <a:uFillTx/>
              <a:latin typeface="+mj-lt"/>
              <a:ea typeface="+mj-ea"/>
              <a:cs typeface="+mj-cs"/>
            </a:endParaRPr>
          </a:p>
        </p:txBody>
      </p:sp>
      <p:pic>
        <p:nvPicPr>
          <p:cNvPr id="6" name="Content Placeholder 4" descr="DedicatedCollider.pdf"/>
          <p:cNvPicPr>
            <a:picLocks noChangeAspect="1"/>
          </p:cNvPicPr>
          <p:nvPr/>
        </p:nvPicPr>
        <mc:AlternateContent>
          <mc:Choice xmlns:ma="http://schemas.microsoft.com/office/mac/drawingml/2008/main" Requires="ma">
            <p:blipFill>
              <a:blip r:embed="rId2"/>
              <a:srcRect l="-5044" r="-5044"/>
              <a:stretch>
                <a:fillRect/>
              </a:stretch>
            </p:blipFill>
          </mc:Choice>
          <mc:Fallback>
            <p:blipFill>
              <a:blip r:embed="rId3"/>
              <a:srcRect l="-5044" r="-5044"/>
              <a:stretch>
                <a:fillRect/>
              </a:stretch>
            </p:blipFill>
          </mc:Fallback>
        </mc:AlternateContent>
        <p:spPr>
          <a:xfrm>
            <a:off x="3575050" y="273049"/>
            <a:ext cx="5568950" cy="6322551"/>
          </a:xfrm>
          <a:prstGeom prst="rect">
            <a:avLst/>
          </a:prstGeom>
        </p:spPr>
      </p:pic>
      <p:sp>
        <p:nvSpPr>
          <p:cNvPr id="7" name="Text Placeholder 3"/>
          <p:cNvSpPr txBox="1">
            <a:spLocks/>
          </p:cNvSpPr>
          <p:nvPr/>
        </p:nvSpPr>
        <p:spPr>
          <a:xfrm>
            <a:off x="457199" y="1814113"/>
            <a:ext cx="3313789" cy="4781485"/>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2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on 2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p-pbar</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collider</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luminosity over 10</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31</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cm</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s</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-1</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(without any Main Injector added)</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could be built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completely within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the existing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Fermilab</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site boundary</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to use recently successful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Tevatron</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superconducting magnet technology</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total project cost less than $1 billion</a:t>
            </a: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but this </a:t>
            </a:r>
            <a:r>
              <a:rPr lang="en-US" sz="1600" dirty="0" smtClean="0"/>
              <a:t>machine upgradable to a    3 </a:t>
            </a:r>
            <a:r>
              <a:rPr lang="en-US" sz="1600" dirty="0" err="1" smtClean="0"/>
              <a:t>TeV</a:t>
            </a:r>
            <a:r>
              <a:rPr lang="en-US" sz="1600" dirty="0" smtClean="0"/>
              <a:t> on 3 </a:t>
            </a:r>
            <a:r>
              <a:rPr lang="en-US" sz="1600" dirty="0" err="1" smtClean="0"/>
              <a:t>TeV</a:t>
            </a:r>
            <a:r>
              <a:rPr lang="en-US" sz="1600" dirty="0" smtClean="0"/>
              <a:t> proton-proton collider with luminosity 10</a:t>
            </a:r>
            <a:r>
              <a:rPr lang="en-US" sz="1600" baseline="30000" dirty="0" smtClean="0"/>
              <a:t>33</a:t>
            </a:r>
            <a:r>
              <a:rPr lang="en-US" sz="1600" dirty="0" smtClean="0"/>
              <a:t> cm</a:t>
            </a:r>
            <a:r>
              <a:rPr lang="en-US" sz="1600" baseline="30000" dirty="0" smtClean="0"/>
              <a:t>-2</a:t>
            </a:r>
            <a:r>
              <a:rPr lang="en-US" sz="1600" dirty="0" smtClean="0"/>
              <a:t>s</a:t>
            </a:r>
            <a:r>
              <a:rPr lang="en-US" sz="1600" baseline="30000" dirty="0" smtClean="0"/>
              <a:t>-1</a:t>
            </a:r>
            <a:r>
              <a:rPr lang="en-US" sz="1600" dirty="0" smtClean="0"/>
              <a:t> using SSC superconducting magnets (Lee </a:t>
            </a:r>
            <a:r>
              <a:rPr lang="en-US" sz="1600" dirty="0" err="1" smtClean="0"/>
              <a:t>Teng</a:t>
            </a:r>
            <a:r>
              <a:rPr lang="en-US" sz="1600" dirty="0" smtClean="0"/>
              <a:t>, March 1988)</a:t>
            </a:r>
          </a:p>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lang="en-US" sz="1600" noProof="0" dirty="0" smtClean="0">
                <a:solidFill>
                  <a:srgbClr val="008000"/>
                </a:solidFill>
              </a:rPr>
              <a:t>Could </a:t>
            </a:r>
            <a:r>
              <a:rPr lang="en-US" sz="1600" dirty="0" smtClean="0">
                <a:solidFill>
                  <a:srgbClr val="008000"/>
                </a:solidFill>
              </a:rPr>
              <a:t>such a Dedicated Collider</a:t>
            </a:r>
            <a:r>
              <a:rPr lang="en-US" sz="1600" noProof="0" dirty="0" smtClean="0">
                <a:solidFill>
                  <a:srgbClr val="008000"/>
                </a:solidFill>
              </a:rPr>
              <a:t> have discovered the 125 </a:t>
            </a:r>
            <a:r>
              <a:rPr lang="en-US" sz="1600" noProof="0" dirty="0" err="1" smtClean="0">
                <a:solidFill>
                  <a:srgbClr val="008000"/>
                </a:solidFill>
              </a:rPr>
              <a:t>GeV</a:t>
            </a:r>
            <a:r>
              <a:rPr lang="en-US" sz="1600" noProof="0" dirty="0" smtClean="0">
                <a:solidFill>
                  <a:srgbClr val="008000"/>
                </a:solidFill>
              </a:rPr>
              <a:t> Higgs boson?</a:t>
            </a:r>
            <a:endParaRPr kumimoji="0" lang="en-US" sz="1600" b="0" i="0" u="none" strike="noStrike" kern="1200" cap="none" spc="0" normalizeH="0" baseline="0" noProof="0" dirty="0" smtClean="0">
              <a:ln>
                <a:noFill/>
              </a:ln>
              <a:solidFill>
                <a:srgbClr val="008000"/>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ts val="12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kern="1200" cap="none" spc="0" normalizeH="0" baseline="0" noProof="0" dirty="0" smtClean="0">
              <a:ln>
                <a:noFill/>
              </a:ln>
              <a:solidFill>
                <a:srgbClr val="008000"/>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a:p>
            <a:pPr marL="0" marR="0" lvl="0" indent="-18288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3000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4"/>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 </a:t>
            </a:r>
            <a:r>
              <a:rPr kumimoji="0" lang="en-US" sz="4400" b="0" i="0" u="none" strike="noStrike" kern="1200" cap="none" spc="0" normalizeH="0" baseline="0" noProof="0" smtClean="0">
                <a:ln>
                  <a:noFill/>
                </a:ln>
                <a:solidFill>
                  <a:schemeClr val="accent2">
                    <a:lumMod val="75000"/>
                  </a:schemeClr>
                </a:solidFill>
                <a:effectLst/>
                <a:uLnTx/>
                <a:uFillTx/>
                <a:latin typeface="+mj-lt"/>
                <a:ea typeface="+mj-ea"/>
                <a:cs typeface="+mj-cs"/>
              </a:rPr>
              <a:t>The Higgs Boson in the late 1980s</a:t>
            </a:r>
            <a:endParaRPr kumimoji="0" lang="en-US" sz="44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
        <p:nvSpPr>
          <p:cNvPr id="3" name="Text Placeholder 5"/>
          <p:cNvSpPr txBox="1">
            <a:spLocks/>
          </p:cNvSpPr>
          <p:nvPr/>
        </p:nvSpPr>
        <p:spPr>
          <a:xfrm>
            <a:off x="457200" y="1417638"/>
            <a:ext cx="4040188" cy="565025"/>
          </a:xfrm>
          <a:prstGeom prst="rect">
            <a:avLst/>
          </a:prstGeom>
        </p:spPr>
        <p:txBody>
          <a:bodyPr vert="horz" lIns="91440" tIns="45720" rIns="91440" bIns="45720" rtlCol="0" anchor="b">
            <a:normAutofit fontScale="85000" lnSpcReduction="1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smtClean="0">
                <a:ln>
                  <a:noFill/>
                </a:ln>
                <a:solidFill>
                  <a:srgbClr val="0000FF"/>
                </a:solidFill>
                <a:effectLst/>
                <a:uLnTx/>
                <a:uFillTx/>
                <a:latin typeface="+mn-lt"/>
                <a:ea typeface="+mn-ea"/>
                <a:cs typeface="+mn-cs"/>
              </a:rPr>
              <a:t>SSC Conceptual Design Report, 1986</a:t>
            </a:r>
            <a:endParaRPr kumimoji="0" lang="en-US" sz="2400" b="1" i="0" u="none" strike="noStrike" kern="1200" cap="none" spc="0" normalizeH="0" baseline="0" noProof="0" dirty="0">
              <a:ln>
                <a:noFill/>
              </a:ln>
              <a:solidFill>
                <a:srgbClr val="0000FF"/>
              </a:solidFill>
              <a:effectLst/>
              <a:uLnTx/>
              <a:uFillTx/>
              <a:latin typeface="+mn-lt"/>
              <a:ea typeface="+mn-ea"/>
              <a:cs typeface="+mn-cs"/>
            </a:endParaRPr>
          </a:p>
        </p:txBody>
      </p:sp>
      <p:pic>
        <p:nvPicPr>
          <p:cNvPr id="4" name="Content Placeholder 10" descr="Higgs2ZZgraph.pdf"/>
          <p:cNvPicPr>
            <a:picLocks noChangeAspect="1"/>
          </p:cNvPicPr>
          <p:nvPr/>
        </p:nvPicPr>
        <mc:AlternateContent>
          <mc:Choice xmlns:ma="http://schemas.microsoft.com/office/mac/drawingml/2008/main" Requires="ma">
            <p:blipFill>
              <a:blip r:embed="rId2"/>
              <a:srcRect l="-2490" r="-2490"/>
              <a:stretch>
                <a:fillRect/>
              </a:stretch>
            </p:blipFill>
          </mc:Choice>
          <mc:Fallback>
            <p:blipFill>
              <a:blip r:embed="rId3"/>
              <a:srcRect l="-2490" r="-2490"/>
              <a:stretch>
                <a:fillRect/>
              </a:stretch>
            </p:blipFill>
          </mc:Fallback>
        </mc:AlternateContent>
        <p:spPr>
          <a:xfrm>
            <a:off x="457200" y="2174875"/>
            <a:ext cx="4040188" cy="3951288"/>
          </a:xfrm>
          <a:prstGeom prst="rect">
            <a:avLst/>
          </a:prstGeom>
        </p:spPr>
      </p:pic>
      <p:sp>
        <p:nvSpPr>
          <p:cNvPr id="5" name="Text Placeholder 7"/>
          <p:cNvSpPr txBox="1">
            <a:spLocks/>
          </p:cNvSpPr>
          <p:nvPr/>
        </p:nvSpPr>
        <p:spPr>
          <a:xfrm>
            <a:off x="4645025" y="1535113"/>
            <a:ext cx="4041775" cy="447550"/>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smtClean="0">
                <a:ln>
                  <a:noFill/>
                </a:ln>
                <a:solidFill>
                  <a:srgbClr val="0000FF"/>
                </a:solidFill>
                <a:effectLst/>
                <a:uLnTx/>
                <a:uFillTx/>
                <a:latin typeface="+mn-lt"/>
                <a:ea typeface="+mn-ea"/>
                <a:cs typeface="+mn-cs"/>
              </a:rPr>
              <a:t>M. Chanowitz, ARNS, 1988</a:t>
            </a:r>
            <a:endParaRPr kumimoji="0" lang="en-US" sz="2000" b="1" i="0" u="none" strike="noStrike" kern="1200" cap="none" spc="0" normalizeH="0" baseline="0" noProof="0" dirty="0">
              <a:ln>
                <a:noFill/>
              </a:ln>
              <a:solidFill>
                <a:srgbClr val="0000FF"/>
              </a:solidFill>
              <a:effectLst/>
              <a:uLnTx/>
              <a:uFillTx/>
              <a:latin typeface="+mn-lt"/>
              <a:ea typeface="+mn-ea"/>
              <a:cs typeface="+mn-cs"/>
            </a:endParaRPr>
          </a:p>
        </p:txBody>
      </p:sp>
      <p:pic>
        <p:nvPicPr>
          <p:cNvPr id="6" name="Content Placeholder 9" descr="Chanowitz.tif"/>
          <p:cNvPicPr>
            <a:picLocks noChangeAspect="1"/>
          </p:cNvPicPr>
          <p:nvPr/>
        </p:nvPicPr>
        <p:blipFill>
          <a:blip r:embed="rId4"/>
          <a:srcRect l="-7130" r="-7130"/>
          <a:stretch>
            <a:fillRect/>
          </a:stretch>
        </p:blipFill>
        <p:spPr>
          <a:xfrm>
            <a:off x="4645025" y="2174875"/>
            <a:ext cx="4041775" cy="395128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4"/>
          <p:cNvSpPr txBox="1">
            <a:spLocks/>
          </p:cNvSpPr>
          <p:nvPr/>
        </p:nvSpPr>
        <p:spPr>
          <a:xfrm>
            <a:off x="457200" y="274638"/>
            <a:ext cx="8229600" cy="13255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2">
                    <a:lumMod val="75000"/>
                  </a:schemeClr>
                </a:solidFill>
                <a:effectLst/>
                <a:uLnTx/>
                <a:uFillTx/>
                <a:latin typeface="+mj-lt"/>
                <a:ea typeface="+mj-ea"/>
                <a:cs typeface="+mj-cs"/>
              </a:rPr>
              <a:t>2012 Higgs Boson Discovery at the LHC</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chemeClr val="accent2">
                    <a:lumMod val="75000"/>
                  </a:schemeClr>
                </a:solidFill>
                <a:latin typeface="+mj-lt"/>
                <a:ea typeface="+mj-ea"/>
                <a:cs typeface="+mj-cs"/>
              </a:rPr>
              <a:t>(at </a:t>
            </a:r>
            <a:r>
              <a:rPr lang="en-US" sz="3600" dirty="0" err="1" smtClean="0">
                <a:solidFill>
                  <a:schemeClr val="accent2">
                    <a:lumMod val="75000"/>
                  </a:schemeClr>
                </a:solidFill>
                <a:latin typeface="+mj-lt"/>
                <a:ea typeface="+mj-ea"/>
                <a:cs typeface="+mj-cs"/>
              </a:rPr>
              <a:t>E</a:t>
            </a:r>
            <a:r>
              <a:rPr lang="en-US" sz="3600" baseline="-25000" dirty="0" err="1" smtClean="0">
                <a:solidFill>
                  <a:schemeClr val="accent2">
                    <a:lumMod val="75000"/>
                  </a:schemeClr>
                </a:solidFill>
                <a:latin typeface="+mj-lt"/>
                <a:ea typeface="+mj-ea"/>
                <a:cs typeface="+mj-cs"/>
              </a:rPr>
              <a:t>cm</a:t>
            </a:r>
            <a:r>
              <a:rPr lang="en-US" sz="3600" dirty="0" smtClean="0">
                <a:solidFill>
                  <a:schemeClr val="accent2">
                    <a:lumMod val="75000"/>
                  </a:schemeClr>
                </a:solidFill>
                <a:latin typeface="+mj-lt"/>
                <a:ea typeface="+mj-ea"/>
                <a:cs typeface="+mj-cs"/>
              </a:rPr>
              <a:t> = 7 - 8 </a:t>
            </a:r>
            <a:r>
              <a:rPr lang="en-US" sz="3600" dirty="0" err="1" smtClean="0">
                <a:solidFill>
                  <a:schemeClr val="accent2">
                    <a:lumMod val="75000"/>
                  </a:schemeClr>
                </a:solidFill>
                <a:latin typeface="+mj-lt"/>
                <a:ea typeface="+mj-ea"/>
                <a:cs typeface="+mj-cs"/>
              </a:rPr>
              <a:t>TeV</a:t>
            </a:r>
            <a:r>
              <a:rPr lang="en-US" sz="3600" dirty="0" smtClean="0">
                <a:solidFill>
                  <a:schemeClr val="accent2">
                    <a:lumMod val="75000"/>
                  </a:schemeClr>
                </a:solidFill>
                <a:latin typeface="+mj-lt"/>
                <a:ea typeface="+mj-ea"/>
                <a:cs typeface="+mj-cs"/>
              </a:rPr>
              <a:t> and L ~ 10</a:t>
            </a:r>
            <a:r>
              <a:rPr lang="en-US" sz="3600" baseline="30000" dirty="0" smtClean="0">
                <a:solidFill>
                  <a:schemeClr val="accent2">
                    <a:lumMod val="75000"/>
                  </a:schemeClr>
                </a:solidFill>
                <a:latin typeface="+mj-lt"/>
                <a:ea typeface="+mj-ea"/>
                <a:cs typeface="+mj-cs"/>
              </a:rPr>
              <a:t>33</a:t>
            </a:r>
            <a:r>
              <a:rPr lang="en-US" sz="3600" dirty="0" smtClean="0">
                <a:solidFill>
                  <a:schemeClr val="accent2">
                    <a:lumMod val="75000"/>
                  </a:schemeClr>
                </a:solidFill>
                <a:latin typeface="+mj-lt"/>
                <a:ea typeface="+mj-ea"/>
                <a:cs typeface="+mj-cs"/>
              </a:rPr>
              <a:t>)</a:t>
            </a:r>
            <a:endParaRPr kumimoji="0" lang="en-US" sz="36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3" name="Content Placeholder 8" descr="ATLAS_HtoGG.pdf"/>
          <p:cNvPicPr>
            <a:picLocks noChangeAspect="1"/>
          </p:cNvPicPr>
          <p:nvPr/>
        </p:nvPicPr>
        <mc:AlternateContent>
          <mc:Choice xmlns:ma="http://schemas.microsoft.com/office/mac/drawingml/2008/main" Requires="ma">
            <p:blipFill>
              <a:blip r:embed="rId2"/>
              <a:srcRect t="-22514" b="-22514"/>
              <a:stretch>
                <a:fillRect/>
              </a:stretch>
            </p:blipFill>
          </mc:Choice>
          <mc:Fallback>
            <p:blipFill>
              <a:blip r:embed="rId3"/>
              <a:srcRect t="-22514" b="-22514"/>
              <a:stretch>
                <a:fillRect/>
              </a:stretch>
            </p:blipFill>
          </mc:Fallback>
        </mc:AlternateContent>
        <p:spPr>
          <a:xfrm>
            <a:off x="0" y="805457"/>
            <a:ext cx="4495800" cy="6052543"/>
          </a:xfrm>
          <a:prstGeom prst="rect">
            <a:avLst/>
          </a:prstGeom>
        </p:spPr>
      </p:pic>
      <p:pic>
        <p:nvPicPr>
          <p:cNvPr id="4" name="Content Placeholder 7" descr="Higgs2l+l-CMS.tif"/>
          <p:cNvPicPr>
            <a:picLocks noChangeAspect="1"/>
          </p:cNvPicPr>
          <p:nvPr/>
        </p:nvPicPr>
        <p:blipFill>
          <a:blip r:embed="rId4"/>
          <a:srcRect t="-10512" b="-10512"/>
          <a:stretch>
            <a:fillRect/>
          </a:stretch>
        </p:blipFill>
        <p:spPr>
          <a:xfrm>
            <a:off x="4878864" y="1600200"/>
            <a:ext cx="4265135" cy="452596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972500" cy="1162050"/>
          </a:xfrm>
        </p:spPr>
        <p:txBody>
          <a:bodyPr>
            <a:normAutofit fontScale="90000"/>
          </a:bodyPr>
          <a:lstStyle/>
          <a:p>
            <a:pPr algn="ctr"/>
            <a:r>
              <a:rPr lang="en-US" sz="3556" dirty="0" err="1" smtClean="0">
                <a:solidFill>
                  <a:schemeClr val="accent2">
                    <a:lumMod val="75000"/>
                  </a:schemeClr>
                </a:solidFill>
              </a:rPr>
              <a:t>Wojcicki</a:t>
            </a:r>
            <a:r>
              <a:rPr lang="en-US" sz="3556" dirty="0" smtClean="0">
                <a:solidFill>
                  <a:schemeClr val="accent2">
                    <a:lumMod val="75000"/>
                  </a:schemeClr>
                </a:solidFill>
              </a:rPr>
              <a:t> Subpanel</a:t>
            </a:r>
            <a:br>
              <a:rPr lang="en-US" sz="3556" dirty="0" smtClean="0">
                <a:solidFill>
                  <a:schemeClr val="accent2">
                    <a:lumMod val="75000"/>
                  </a:schemeClr>
                </a:solidFill>
              </a:rPr>
            </a:br>
            <a:r>
              <a:rPr lang="en-US" sz="3556" dirty="0" smtClean="0">
                <a:solidFill>
                  <a:schemeClr val="accent2">
                    <a:lumMod val="75000"/>
                  </a:schemeClr>
                </a:solidFill>
              </a:rPr>
              <a:t>Recommendations</a:t>
            </a:r>
            <a:r>
              <a:rPr lang="en-US" dirty="0" smtClean="0"/>
              <a:t/>
            </a:r>
            <a:br>
              <a:rPr lang="en-US" dirty="0" smtClean="0"/>
            </a:br>
            <a:r>
              <a:rPr lang="en-US" sz="2667" dirty="0" smtClean="0">
                <a:solidFill>
                  <a:srgbClr val="0000FF"/>
                </a:solidFill>
              </a:rPr>
              <a:t>July 1983</a:t>
            </a:r>
            <a:endParaRPr lang="en-US" sz="2667" dirty="0">
              <a:solidFill>
                <a:srgbClr val="0000FF"/>
              </a:solidFill>
            </a:endParaRPr>
          </a:p>
        </p:txBody>
      </p:sp>
      <p:pic>
        <p:nvPicPr>
          <p:cNvPr id="8" name="Content Placeholder 7" descr="Wojcicki1983.jpg"/>
          <p:cNvPicPr>
            <a:picLocks noGrp="1" noChangeAspect="1"/>
          </p:cNvPicPr>
          <p:nvPr>
            <p:ph idx="1"/>
          </p:nvPr>
        </p:nvPicPr>
        <p:blipFill>
          <a:blip r:embed="rId2"/>
          <a:srcRect l="-11679" r="-11679"/>
          <a:stretch>
            <a:fillRect/>
          </a:stretch>
        </p:blipFill>
        <p:spPr>
          <a:xfrm>
            <a:off x="4166396" y="273050"/>
            <a:ext cx="5235100" cy="6093157"/>
          </a:xfrm>
        </p:spPr>
      </p:pic>
      <p:sp>
        <p:nvSpPr>
          <p:cNvPr id="7" name="Text Placeholder 6"/>
          <p:cNvSpPr>
            <a:spLocks noGrp="1"/>
          </p:cNvSpPr>
          <p:nvPr>
            <p:ph type="body" sz="half" idx="2"/>
          </p:nvPr>
        </p:nvSpPr>
        <p:spPr>
          <a:xfrm>
            <a:off x="457200" y="1435100"/>
            <a:ext cx="3972500" cy="5163450"/>
          </a:xfrm>
        </p:spPr>
        <p:txBody>
          <a:bodyPr>
            <a:normAutofit/>
          </a:bodyPr>
          <a:lstStyle/>
          <a:p>
            <a:endParaRPr lang="en-US" dirty="0" smtClean="0"/>
          </a:p>
          <a:p>
            <a:r>
              <a:rPr lang="en-US" sz="2000" dirty="0" smtClean="0"/>
              <a:t>• Build a new accelerator called the Superconducting Super Collider at a US site, roughly 30 km in diameter, with proton beam energies of 10-20 </a:t>
            </a:r>
            <a:r>
              <a:rPr lang="en-US" sz="2000" dirty="0" err="1" smtClean="0"/>
              <a:t>TeV</a:t>
            </a:r>
            <a:r>
              <a:rPr lang="en-US" sz="2000" dirty="0" smtClean="0"/>
              <a:t> and luminosity up to 10</a:t>
            </a:r>
            <a:r>
              <a:rPr lang="en-US" sz="2000" baseline="30000" dirty="0" smtClean="0"/>
              <a:t>33</a:t>
            </a:r>
            <a:r>
              <a:rPr lang="en-US" sz="2000" dirty="0" smtClean="0"/>
              <a:t> cm</a:t>
            </a:r>
            <a:r>
              <a:rPr lang="en-US" sz="2000" baseline="30000" dirty="0" smtClean="0"/>
              <a:t>-2</a:t>
            </a:r>
            <a:r>
              <a:rPr lang="en-US" sz="2000" dirty="0" smtClean="0"/>
              <a:t>s</a:t>
            </a:r>
            <a:r>
              <a:rPr lang="en-US" sz="2000" baseline="30000" dirty="0" smtClean="0"/>
              <a:t>-1</a:t>
            </a:r>
            <a:r>
              <a:rPr lang="en-US" sz="2000" dirty="0" smtClean="0"/>
              <a:t> at a cost estimated at $2 billion.</a:t>
            </a:r>
          </a:p>
          <a:p>
            <a:r>
              <a:rPr lang="en-US" sz="2000" dirty="0" smtClean="0"/>
              <a:t>• Complete both the </a:t>
            </a:r>
            <a:r>
              <a:rPr lang="en-US" sz="2000" dirty="0" err="1" smtClean="0"/>
              <a:t>Tevatron</a:t>
            </a:r>
            <a:r>
              <a:rPr lang="en-US" sz="2000" dirty="0" smtClean="0"/>
              <a:t> at </a:t>
            </a:r>
            <a:r>
              <a:rPr lang="en-US" sz="2000" dirty="0" err="1" smtClean="0"/>
              <a:t>Fermilab</a:t>
            </a:r>
            <a:r>
              <a:rPr lang="en-US" sz="2000" dirty="0" smtClean="0"/>
              <a:t> and SLC at SLAC; upgrade the Cornell Electron Storage Ring.</a:t>
            </a:r>
          </a:p>
          <a:p>
            <a:r>
              <a:rPr lang="en-US" sz="2000" dirty="0" smtClean="0"/>
              <a:t>• Support accelerator technology research and development.</a:t>
            </a:r>
          </a:p>
          <a:p>
            <a:r>
              <a:rPr lang="en-US" sz="2000" dirty="0" smtClean="0"/>
              <a:t>• Terminate the CBA/Isabelle project at Brookhaven.</a:t>
            </a:r>
            <a:r>
              <a:rPr lang="en-US" sz="2000" dirty="0" smtClean="0">
                <a:solidFill>
                  <a:srgbClr val="008000"/>
                </a:solidFill>
              </a:rPr>
              <a:t>*</a:t>
            </a:r>
          </a:p>
          <a:p>
            <a:pPr>
              <a:spcBef>
                <a:spcPts val="900"/>
              </a:spcBef>
            </a:pPr>
            <a:r>
              <a:rPr lang="en-US" sz="2000" dirty="0" smtClean="0">
                <a:solidFill>
                  <a:srgbClr val="008000"/>
                </a:solidFill>
              </a:rPr>
              <a:t>* not unanimously, but by 10-7 vote</a:t>
            </a:r>
            <a:endParaRPr lang="en-US" sz="2000" baseline="30000" dirty="0" smtClean="0"/>
          </a:p>
          <a:p>
            <a:endParaRPr lang="en-US" sz="2000" baseline="30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3050"/>
            <a:ext cx="3008313" cy="1384332"/>
          </a:xfrm>
        </p:spPr>
        <p:txBody>
          <a:bodyPr>
            <a:noAutofit/>
          </a:bodyPr>
          <a:lstStyle/>
          <a:p>
            <a:r>
              <a:rPr lang="en-US" sz="2800" dirty="0" smtClean="0">
                <a:solidFill>
                  <a:srgbClr val="800000"/>
                </a:solidFill>
              </a:rPr>
              <a:t>Superconducting Super Collider Conceptual Design </a:t>
            </a:r>
            <a:endParaRPr lang="en-US" sz="2800" dirty="0">
              <a:solidFill>
                <a:srgbClr val="800000"/>
              </a:solidFill>
            </a:endParaRPr>
          </a:p>
        </p:txBody>
      </p:sp>
      <p:pic>
        <p:nvPicPr>
          <p:cNvPr id="12" name="Content Placeholder 11" descr="Tigner.jpg"/>
          <p:cNvPicPr>
            <a:picLocks noGrp="1" noChangeAspect="1"/>
          </p:cNvPicPr>
          <p:nvPr>
            <p:ph idx="1"/>
          </p:nvPr>
        </p:nvPicPr>
        <p:blipFill>
          <a:blip r:embed="rId3"/>
          <a:srcRect l="-4906" r="-4906"/>
          <a:stretch>
            <a:fillRect/>
          </a:stretch>
        </p:blipFill>
        <p:spPr/>
      </p:pic>
      <p:sp>
        <p:nvSpPr>
          <p:cNvPr id="11" name="Text Placeholder 10"/>
          <p:cNvSpPr>
            <a:spLocks noGrp="1"/>
          </p:cNvSpPr>
          <p:nvPr>
            <p:ph type="body" sz="half" idx="2"/>
          </p:nvPr>
        </p:nvSpPr>
        <p:spPr>
          <a:xfrm>
            <a:off x="457200" y="1657382"/>
            <a:ext cx="3117850" cy="4677846"/>
          </a:xfrm>
        </p:spPr>
        <p:txBody>
          <a:bodyPr>
            <a:normAutofit fontScale="92500" lnSpcReduction="10000"/>
          </a:bodyPr>
          <a:lstStyle/>
          <a:p>
            <a:r>
              <a:rPr lang="en-US" sz="2000" dirty="0" smtClean="0"/>
              <a:t>• Developed 1984-1986 by the SSC Central Design Group led by </a:t>
            </a:r>
            <a:r>
              <a:rPr lang="en-US" sz="1800" dirty="0" smtClean="0">
                <a:solidFill>
                  <a:srgbClr val="0000FF"/>
                </a:solidFill>
              </a:rPr>
              <a:t>Maury</a:t>
            </a:r>
            <a:r>
              <a:rPr lang="en-US" sz="2000" dirty="0" smtClean="0">
                <a:solidFill>
                  <a:srgbClr val="0000FF"/>
                </a:solidFill>
              </a:rPr>
              <a:t> </a:t>
            </a:r>
            <a:r>
              <a:rPr lang="en-US" sz="2000" dirty="0" err="1" smtClean="0">
                <a:solidFill>
                  <a:srgbClr val="0000FF"/>
                </a:solidFill>
              </a:rPr>
              <a:t>Tigner</a:t>
            </a:r>
            <a:endParaRPr lang="en-US" sz="2000" dirty="0" smtClean="0">
              <a:solidFill>
                <a:srgbClr val="0000FF"/>
              </a:solidFill>
            </a:endParaRPr>
          </a:p>
          <a:p>
            <a:r>
              <a:rPr lang="en-US" sz="2000" dirty="0" smtClean="0"/>
              <a:t>• 40 </a:t>
            </a:r>
            <a:r>
              <a:rPr lang="en-US" sz="2000" dirty="0" err="1" smtClean="0"/>
              <a:t>TeV</a:t>
            </a:r>
            <a:r>
              <a:rPr lang="en-US" sz="2000" dirty="0" smtClean="0"/>
              <a:t> proton collider with luminosity 10</a:t>
            </a:r>
            <a:r>
              <a:rPr lang="en-US" sz="2000" baseline="30000" dirty="0" smtClean="0"/>
              <a:t>33</a:t>
            </a:r>
            <a:r>
              <a:rPr lang="en-US" sz="2000" dirty="0" smtClean="0"/>
              <a:t>cm</a:t>
            </a:r>
            <a:r>
              <a:rPr lang="en-US" sz="2000" baseline="30000" dirty="0" smtClean="0"/>
              <a:t>-2</a:t>
            </a:r>
            <a:r>
              <a:rPr lang="en-US" sz="2000" dirty="0" smtClean="0"/>
              <a:t>s</a:t>
            </a:r>
            <a:r>
              <a:rPr lang="en-US" sz="2000" baseline="30000" dirty="0" smtClean="0"/>
              <a:t>-1</a:t>
            </a:r>
          </a:p>
          <a:p>
            <a:r>
              <a:rPr lang="en-US" sz="2000" dirty="0" smtClean="0"/>
              <a:t>• Report delivered to the DOE on April 1, 1986</a:t>
            </a:r>
          </a:p>
          <a:p>
            <a:r>
              <a:rPr lang="en-US" sz="2000" dirty="0" smtClean="0"/>
              <a:t>* Total estimated cost was $3.01 billion (1986 dollars), excluding R&amp;D, detectors, computers, commissioning</a:t>
            </a:r>
          </a:p>
          <a:p>
            <a:r>
              <a:rPr lang="en-US" sz="2000" dirty="0" smtClean="0"/>
              <a:t>• Estimate based on 8600 superconducting dipoles, 52 mile circumference, and a 1 </a:t>
            </a:r>
            <a:r>
              <a:rPr lang="en-US" sz="2000" dirty="0" err="1" smtClean="0"/>
              <a:t>TeV</a:t>
            </a:r>
            <a:r>
              <a:rPr lang="en-US" sz="2000" dirty="0" smtClean="0"/>
              <a:t> proton injector</a:t>
            </a:r>
          </a:p>
          <a:p>
            <a:r>
              <a:rPr lang="en-US" sz="2000" dirty="0" smtClean="0">
                <a:solidFill>
                  <a:srgbClr val="008000"/>
                </a:solidFill>
              </a:rPr>
              <a:t>• Magnet apertures </a:t>
            </a:r>
            <a:r>
              <a:rPr lang="en-US" sz="2000" b="1" dirty="0" smtClean="0">
                <a:solidFill>
                  <a:srgbClr val="008000"/>
                </a:solidFill>
              </a:rPr>
              <a:t>4 cm </a:t>
            </a:r>
            <a:endParaRPr lang="en-US" sz="2000" b="1" dirty="0">
              <a:solidFill>
                <a:srgbClr val="008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47815" y="274638"/>
            <a:ext cx="8658050" cy="1143000"/>
          </a:xfrm>
        </p:spPr>
        <p:txBody>
          <a:bodyPr>
            <a:normAutofit/>
          </a:bodyPr>
          <a:lstStyle/>
          <a:p>
            <a:r>
              <a:rPr lang="en-US" sz="3200" dirty="0" smtClean="0">
                <a:solidFill>
                  <a:schemeClr val="accent2">
                    <a:lumMod val="75000"/>
                  </a:schemeClr>
                </a:solidFill>
              </a:rPr>
              <a:t>Domestic Policy Council meeting, January 29, 1987</a:t>
            </a:r>
            <a:endParaRPr lang="en-US" sz="3200" dirty="0">
              <a:solidFill>
                <a:schemeClr val="accent2">
                  <a:lumMod val="75000"/>
                </a:schemeClr>
              </a:solidFill>
            </a:endParaRPr>
          </a:p>
        </p:txBody>
      </p:sp>
      <p:pic>
        <p:nvPicPr>
          <p:cNvPr id="6" name="Content Placeholder 5" descr="ThrowDeep.jpg"/>
          <p:cNvPicPr>
            <a:picLocks noGrp="1" noChangeAspect="1"/>
          </p:cNvPicPr>
          <p:nvPr>
            <p:ph idx="1"/>
          </p:nvPr>
        </p:nvPicPr>
        <p:blipFill>
          <a:blip r:embed="rId3"/>
          <a:srcRect l="-9610" r="-9610"/>
          <a:stretch>
            <a:fillRect/>
          </a:stretch>
        </p:blipFill>
        <p:spPr>
          <a:xfrm>
            <a:off x="-289087" y="1208185"/>
            <a:ext cx="9688691" cy="5328407"/>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64446"/>
            <a:ext cx="7772400" cy="1610914"/>
          </a:xfrm>
        </p:spPr>
        <p:txBody>
          <a:bodyPr>
            <a:normAutofit fontScale="90000"/>
          </a:bodyPr>
          <a:lstStyle/>
          <a:p>
            <a:r>
              <a:rPr lang="en-US" sz="4000" dirty="0" smtClean="0"/>
              <a:t>“The United States has a long history of collaborative research efforts with other friendly nations. But this is an American Project, American leadership. We are going forward with it.”</a:t>
            </a:r>
            <a:endParaRPr lang="en-US" sz="4000" dirty="0"/>
          </a:p>
        </p:txBody>
      </p:sp>
      <p:sp>
        <p:nvSpPr>
          <p:cNvPr id="5" name="Subtitle 4"/>
          <p:cNvSpPr>
            <a:spLocks noGrp="1"/>
          </p:cNvSpPr>
          <p:nvPr>
            <p:ph type="subTitle" idx="1"/>
          </p:nvPr>
        </p:nvSpPr>
        <p:spPr>
          <a:xfrm>
            <a:off x="1371600" y="4182180"/>
            <a:ext cx="6400800" cy="1456620"/>
          </a:xfrm>
        </p:spPr>
        <p:txBody>
          <a:bodyPr>
            <a:normAutofit/>
          </a:bodyPr>
          <a:lstStyle/>
          <a:p>
            <a:pPr algn="r"/>
            <a:r>
              <a:rPr lang="en-US" sz="2800" dirty="0" smtClean="0">
                <a:solidFill>
                  <a:schemeClr val="accent2">
                    <a:lumMod val="75000"/>
                  </a:schemeClr>
                </a:solidFill>
              </a:rPr>
              <a:t>— Energy Secretary John Herrington</a:t>
            </a:r>
          </a:p>
          <a:p>
            <a:pPr algn="r"/>
            <a:r>
              <a:rPr lang="en-US" sz="2800" dirty="0" smtClean="0">
                <a:solidFill>
                  <a:schemeClr val="accent2">
                    <a:lumMod val="75000"/>
                  </a:schemeClr>
                </a:solidFill>
              </a:rPr>
              <a:t>January 30, 1987</a:t>
            </a:r>
            <a:endParaRPr lang="en-US" sz="28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560750"/>
            <a:ext cx="5486400" cy="557624"/>
          </a:xfrm>
        </p:spPr>
        <p:txBody>
          <a:bodyPr>
            <a:normAutofit/>
          </a:bodyPr>
          <a:lstStyle/>
          <a:p>
            <a:pPr algn="ctr"/>
            <a:r>
              <a:rPr lang="en-US" sz="2400" b="0" dirty="0" smtClean="0">
                <a:solidFill>
                  <a:srgbClr val="800000"/>
                </a:solidFill>
              </a:rPr>
              <a:t>The Winning SSC Site: Waxahachie, Texas</a:t>
            </a:r>
            <a:endParaRPr lang="en-US" sz="2400" b="0" dirty="0">
              <a:solidFill>
                <a:srgbClr val="800000"/>
              </a:solidFill>
            </a:endParaRPr>
          </a:p>
        </p:txBody>
      </p:sp>
      <p:pic>
        <p:nvPicPr>
          <p:cNvPr id="5" name="Picture Placeholder 4" descr="DallasFortWorthAreaMap.tif"/>
          <p:cNvPicPr>
            <a:picLocks noGrp="1" noChangeAspect="1"/>
          </p:cNvPicPr>
          <p:nvPr>
            <p:ph type="pic" idx="1"/>
          </p:nvPr>
        </p:nvPicPr>
        <p:blipFill>
          <a:blip r:embed="rId2"/>
          <a:srcRect l="-8042" r="-8042"/>
          <a:stretch>
            <a:fillRect/>
          </a:stretch>
        </p:blipFill>
        <p:spPr>
          <a:xfrm>
            <a:off x="815710" y="193636"/>
            <a:ext cx="7393174" cy="5544878"/>
          </a:xfrm>
        </p:spPr>
      </p:pic>
      <p:sp>
        <p:nvSpPr>
          <p:cNvPr id="4" name="Text Placeholder 3"/>
          <p:cNvSpPr>
            <a:spLocks noGrp="1"/>
          </p:cNvSpPr>
          <p:nvPr>
            <p:ph type="body" sz="half" idx="2"/>
          </p:nvPr>
        </p:nvSpPr>
        <p:spPr>
          <a:xfrm>
            <a:off x="1792287" y="6118374"/>
            <a:ext cx="5704127" cy="739626"/>
          </a:xfrm>
        </p:spPr>
        <p:txBody>
          <a:bodyPr>
            <a:noAutofit/>
          </a:bodyPr>
          <a:lstStyle/>
          <a:p>
            <a:r>
              <a:rPr lang="en-US" sz="1800" dirty="0" smtClean="0"/>
              <a:t>— Judged “excellent” or “good” on all six DOE site criteria</a:t>
            </a:r>
          </a:p>
          <a:p>
            <a:r>
              <a:rPr lang="en-US" sz="1800" dirty="0" smtClean="0"/>
              <a:t>— Illinois/</a:t>
            </a:r>
            <a:r>
              <a:rPr lang="en-US" sz="1800" dirty="0" err="1" smtClean="0"/>
              <a:t>Fermilab</a:t>
            </a:r>
            <a:r>
              <a:rPr lang="en-US" sz="1800" dirty="0" smtClean="0"/>
              <a:t> received a “poor” rating on Setting</a:t>
            </a:r>
          </a:p>
          <a:p>
            <a:endParaRPr lang="en-US"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1566</TotalTime>
  <Words>2869</Words>
  <Application>Microsoft Macintosh PowerPoint</Application>
  <PresentationFormat>On-screen Show (4:3)</PresentationFormat>
  <Paragraphs>278</Paragraphs>
  <Slides>42</Slides>
  <Notes>15</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Office Theme</vt:lpstr>
      <vt:lpstr>A Bridge Too Far The Demise of the Superconducting Super Collider </vt:lpstr>
      <vt:lpstr>Large Projects in  High-Energy Physics</vt:lpstr>
      <vt:lpstr>“In all failures, the beginning is certainly half the whole.”</vt:lpstr>
      <vt:lpstr>George A. Keyworth, “Science in a New Era of Competition”</vt:lpstr>
      <vt:lpstr>Wojcicki Subpanel Recommendations July 1983</vt:lpstr>
      <vt:lpstr>Superconducting Super Collider Conceptual Design </vt:lpstr>
      <vt:lpstr>Domestic Policy Council meeting, January 29, 1987</vt:lpstr>
      <vt:lpstr>“The United States has a long history of collaborative research efforts with other friendly nations. But this is an American Project, American leadership. We are going forward with it.”</vt:lpstr>
      <vt:lpstr>The Winning SSC Site: Waxahachie, Texas</vt:lpstr>
      <vt:lpstr>The Proposed URA Team*</vt:lpstr>
      <vt:lpstr>Slide 11</vt:lpstr>
      <vt:lpstr>Slide 12</vt:lpstr>
      <vt:lpstr>Site-Specific Design Changes</vt:lpstr>
      <vt:lpstr>A Little Help from the Nuclear Navy</vt:lpstr>
      <vt:lpstr>Slide 15</vt:lpstr>
      <vt:lpstr>Memorandum to the Secretary of Energy — September 14, 1990</vt:lpstr>
      <vt:lpstr>Total Estimated Cost of the SSC, 1991: $8.25 billion</vt:lpstr>
      <vt:lpstr>Slide 18</vt:lpstr>
      <vt:lpstr>Slide 19</vt:lpstr>
      <vt:lpstr>“Congressional support for the Super Collider is a mile wide and an inch deep.”</vt:lpstr>
      <vt:lpstr>House Leaders of the SSC Opposition</vt:lpstr>
      <vt:lpstr>June 1992 House Vote:  Lightning Strikes the SSC</vt:lpstr>
      <vt:lpstr>Slide 23</vt:lpstr>
      <vt:lpstr>Slide 24</vt:lpstr>
      <vt:lpstr>“The SSC had become the poster child for Congressional pork”</vt:lpstr>
      <vt:lpstr>President Bush Visits the SSC Lab, July 30, President Bush Visits the SSC Lab, July 30, 1992</vt:lpstr>
      <vt:lpstr>Senator J. Bennett Johnston at SLAC in 1992</vt:lpstr>
      <vt:lpstr>SSC North Campus and Tunnel, Early 1993</vt:lpstr>
      <vt:lpstr>Clinton-Miyazawa Press Conference, April 16, 1993</vt:lpstr>
      <vt:lpstr>Todd Stern/John Podesta Memo for Mack McLarty* March 18, 1993</vt:lpstr>
      <vt:lpstr>Slide 31</vt:lpstr>
      <vt:lpstr>October 1993 House Vote: The Final Death Blow</vt:lpstr>
      <vt:lpstr>Two Daunting Tasks for the SSC Leadership:</vt:lpstr>
      <vt:lpstr>Slide 34</vt:lpstr>
      <vt:lpstr>James W. Cronin*  Dear Colleague Letter 22 August 1988</vt:lpstr>
      <vt:lpstr>The Road Not Taken: Dedicated Collider  at Fermilab Proposal dated May 1983 (to Wojcicki subpanel)</vt:lpstr>
      <vt:lpstr>Slide 37</vt:lpstr>
      <vt:lpstr>Slide 38</vt:lpstr>
      <vt:lpstr>Tunnel Visions</vt:lpstr>
      <vt:lpstr>Slide 40</vt:lpstr>
      <vt:lpstr>Slide 41</vt:lpstr>
      <vt:lpstr>Slide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the SSC, 1989–1993: The Problem of Project Management</dc:title>
  <dc:creator>Michael Riordan</dc:creator>
  <cp:lastModifiedBy>Michael Riordan</cp:lastModifiedBy>
  <cp:revision>351</cp:revision>
  <cp:lastPrinted>2015-03-08T19:01:44Z</cp:lastPrinted>
  <dcterms:created xsi:type="dcterms:W3CDTF">2016-10-24T09:20:47Z</dcterms:created>
  <dcterms:modified xsi:type="dcterms:W3CDTF">2016-10-24T09:23:18Z</dcterms:modified>
</cp:coreProperties>
</file>