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6" r:id="rId1"/>
  </p:sldMasterIdLst>
  <p:notesMasterIdLst>
    <p:notesMasterId r:id="rId52"/>
  </p:notesMasterIdLst>
  <p:sldIdLst>
    <p:sldId id="327" r:id="rId2"/>
    <p:sldId id="257" r:id="rId3"/>
    <p:sldId id="259" r:id="rId4"/>
    <p:sldId id="260" r:id="rId5"/>
    <p:sldId id="261" r:id="rId6"/>
    <p:sldId id="262" r:id="rId7"/>
    <p:sldId id="322" r:id="rId8"/>
    <p:sldId id="272" r:id="rId9"/>
    <p:sldId id="273" r:id="rId10"/>
    <p:sldId id="274" r:id="rId11"/>
    <p:sldId id="325" r:id="rId12"/>
    <p:sldId id="275" r:id="rId13"/>
    <p:sldId id="276" r:id="rId14"/>
    <p:sldId id="314" r:id="rId15"/>
    <p:sldId id="296" r:id="rId16"/>
    <p:sldId id="298" r:id="rId17"/>
    <p:sldId id="299" r:id="rId18"/>
    <p:sldId id="300" r:id="rId19"/>
    <p:sldId id="301" r:id="rId20"/>
    <p:sldId id="297" r:id="rId21"/>
    <p:sldId id="302" r:id="rId22"/>
    <p:sldId id="313" r:id="rId23"/>
    <p:sldId id="316" r:id="rId24"/>
    <p:sldId id="315" r:id="rId25"/>
    <p:sldId id="303" r:id="rId26"/>
    <p:sldId id="318" r:id="rId27"/>
    <p:sldId id="319" r:id="rId28"/>
    <p:sldId id="320" r:id="rId29"/>
    <p:sldId id="321" r:id="rId30"/>
    <p:sldId id="312" r:id="rId31"/>
    <p:sldId id="277" r:id="rId32"/>
    <p:sldId id="293" r:id="rId33"/>
    <p:sldId id="279" r:id="rId34"/>
    <p:sldId id="280" r:id="rId35"/>
    <p:sldId id="306" r:id="rId36"/>
    <p:sldId id="282" r:id="rId37"/>
    <p:sldId id="285" r:id="rId38"/>
    <p:sldId id="283" r:id="rId39"/>
    <p:sldId id="284" r:id="rId40"/>
    <p:sldId id="304" r:id="rId41"/>
    <p:sldId id="305" r:id="rId42"/>
    <p:sldId id="310" r:id="rId43"/>
    <p:sldId id="286" r:id="rId44"/>
    <p:sldId id="287" r:id="rId45"/>
    <p:sldId id="288" r:id="rId46"/>
    <p:sldId id="323" r:id="rId47"/>
    <p:sldId id="324" r:id="rId48"/>
    <p:sldId id="291" r:id="rId49"/>
    <p:sldId id="292" r:id="rId50"/>
    <p:sldId id="308" r:id="rId5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2" autoAdjust="0"/>
    <p:restoredTop sz="99653" autoAdjust="0"/>
  </p:normalViewPr>
  <p:slideViewPr>
    <p:cSldViewPr snapToGrid="0" snapToObjects="1">
      <p:cViewPr varScale="1">
        <p:scale>
          <a:sx n="67" d="100"/>
          <a:sy n="67" d="100"/>
        </p:scale>
        <p:origin x="139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BB6B9-32D9-4055-9D30-00703D939B8D}" type="datetimeFigureOut">
              <a:rPr lang="en-GB" smtClean="0"/>
              <a:t>22/03/2016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928BB-634D-441F-BF51-50DB618E928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91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Cliquez pour modifier les styles du texte du masque</a:t>
            </a:r>
          </a:p>
          <a:p>
            <a:pPr lvl="1" eaLnBrk="1" latinLnBrk="0" hangingPunct="1"/>
            <a:r>
              <a:rPr lang="en-US" smtClean="0"/>
              <a:t>Deuxième niveau</a:t>
            </a:r>
          </a:p>
          <a:p>
            <a:pPr lvl="2" eaLnBrk="1" latinLnBrk="0" hangingPunct="1"/>
            <a:r>
              <a:rPr lang="en-US" smtClean="0"/>
              <a:t>Troisième niveau</a:t>
            </a:r>
          </a:p>
          <a:p>
            <a:pPr lvl="3" eaLnBrk="1" latinLnBrk="0" hangingPunct="1"/>
            <a:r>
              <a:rPr lang="en-US" smtClean="0"/>
              <a:t>Quatrième niveau</a:t>
            </a:r>
          </a:p>
          <a:p>
            <a:pPr lvl="4" eaLnBrk="1" latinLnBrk="0" hangingPunct="1"/>
            <a:r>
              <a:rPr lang="en-US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Cliquez pour modifier les styles du texte du masque</a:t>
            </a:r>
          </a:p>
          <a:p>
            <a:pPr lvl="1" eaLnBrk="1" latinLnBrk="0" hangingPunct="1"/>
            <a:r>
              <a:rPr lang="en-US" smtClean="0"/>
              <a:t>Deuxième niveau</a:t>
            </a:r>
          </a:p>
          <a:p>
            <a:pPr lvl="2" eaLnBrk="1" latinLnBrk="0" hangingPunct="1"/>
            <a:r>
              <a:rPr lang="en-US" smtClean="0"/>
              <a:t>Troisième niveau</a:t>
            </a:r>
          </a:p>
          <a:p>
            <a:pPr lvl="3" eaLnBrk="1" latinLnBrk="0" hangingPunct="1"/>
            <a:r>
              <a:rPr lang="en-US" smtClean="0"/>
              <a:t>Quatrième niveau</a:t>
            </a:r>
          </a:p>
          <a:p>
            <a:pPr lvl="4" eaLnBrk="1" latinLnBrk="0" hangingPunct="1"/>
            <a:r>
              <a:rPr lang="en-US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Cliquez pour modifier les styles du texte du masque</a:t>
            </a:r>
          </a:p>
          <a:p>
            <a:pPr lvl="1" eaLnBrk="1" latinLnBrk="0" hangingPunct="1"/>
            <a:r>
              <a:rPr lang="en-US" smtClean="0"/>
              <a:t>Deuxième niveau</a:t>
            </a:r>
          </a:p>
          <a:p>
            <a:pPr lvl="2" eaLnBrk="1" latinLnBrk="0" hangingPunct="1"/>
            <a:r>
              <a:rPr lang="en-US" smtClean="0"/>
              <a:t>Troisième niveau</a:t>
            </a:r>
          </a:p>
          <a:p>
            <a:pPr lvl="3" eaLnBrk="1" latinLnBrk="0" hangingPunct="1"/>
            <a:r>
              <a:rPr lang="en-US" smtClean="0"/>
              <a:t>Quatrième niveau</a:t>
            </a:r>
          </a:p>
          <a:p>
            <a:pPr lvl="4" eaLnBrk="1" latinLnBrk="0" hangingPunct="1"/>
            <a:r>
              <a:rPr lang="en-US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2DD1C59-B8FB-4BC6-84FE-FD700C7CFC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Cliquez pour modifier les styles du texte du masque</a:t>
            </a:r>
          </a:p>
          <a:p>
            <a:pPr lvl="1" eaLnBrk="1" latinLnBrk="0" hangingPunct="1"/>
            <a:r>
              <a:rPr lang="en-US" smtClean="0"/>
              <a:t>Deuxième niveau</a:t>
            </a:r>
          </a:p>
          <a:p>
            <a:pPr lvl="2" eaLnBrk="1" latinLnBrk="0" hangingPunct="1"/>
            <a:r>
              <a:rPr lang="en-US" smtClean="0"/>
              <a:t>Troisième niveau</a:t>
            </a:r>
          </a:p>
          <a:p>
            <a:pPr lvl="3" eaLnBrk="1" latinLnBrk="0" hangingPunct="1"/>
            <a:r>
              <a:rPr lang="en-US" smtClean="0"/>
              <a:t>Quatrième niveau</a:t>
            </a:r>
          </a:p>
          <a:p>
            <a:pPr lvl="4" eaLnBrk="1" latinLnBrk="0" hangingPunct="1"/>
            <a:r>
              <a:rPr lang="en-US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Cliquez pour modifier les styles du texte du masque</a:t>
            </a:r>
          </a:p>
          <a:p>
            <a:pPr lvl="1" eaLnBrk="1" latinLnBrk="0" hangingPunct="1"/>
            <a:r>
              <a:rPr lang="en-US" smtClean="0"/>
              <a:t>Deuxième niveau</a:t>
            </a:r>
          </a:p>
          <a:p>
            <a:pPr lvl="2" eaLnBrk="1" latinLnBrk="0" hangingPunct="1"/>
            <a:r>
              <a:rPr lang="en-US" smtClean="0"/>
              <a:t>Troisième niveau</a:t>
            </a:r>
          </a:p>
          <a:p>
            <a:pPr lvl="3" eaLnBrk="1" latinLnBrk="0" hangingPunct="1"/>
            <a:r>
              <a:rPr lang="en-US" smtClean="0"/>
              <a:t>Quatrième niveau</a:t>
            </a:r>
          </a:p>
          <a:p>
            <a:pPr lvl="4" eaLnBrk="1" latinLnBrk="0" hangingPunct="1"/>
            <a:r>
              <a:rPr lang="en-US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Cliquez pour modifier les styles du texte du masque</a:t>
            </a:r>
          </a:p>
          <a:p>
            <a:pPr lvl="1" eaLnBrk="1" latinLnBrk="0" hangingPunct="1"/>
            <a:r>
              <a:rPr lang="en-US" smtClean="0"/>
              <a:t>Deuxième niveau</a:t>
            </a:r>
          </a:p>
          <a:p>
            <a:pPr lvl="2" eaLnBrk="1" latinLnBrk="0" hangingPunct="1"/>
            <a:r>
              <a:rPr lang="en-US" smtClean="0"/>
              <a:t>Troisième niveau</a:t>
            </a:r>
          </a:p>
          <a:p>
            <a:pPr lvl="3" eaLnBrk="1" latinLnBrk="0" hangingPunct="1"/>
            <a:r>
              <a:rPr lang="en-US" smtClean="0"/>
              <a:t>Quatrième niveau</a:t>
            </a:r>
          </a:p>
          <a:p>
            <a:pPr lvl="4" eaLnBrk="1" latinLnBrk="0" hangingPunct="1"/>
            <a:r>
              <a:rPr lang="en-US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Cliquez pour modifier les styles du texte du masque</a:t>
            </a:r>
          </a:p>
          <a:p>
            <a:pPr lvl="1" eaLnBrk="1" latinLnBrk="0" hangingPunct="1"/>
            <a:r>
              <a:rPr lang="en-US" smtClean="0"/>
              <a:t>Deuxième niveau</a:t>
            </a:r>
          </a:p>
          <a:p>
            <a:pPr lvl="2" eaLnBrk="1" latinLnBrk="0" hangingPunct="1"/>
            <a:r>
              <a:rPr lang="en-US" smtClean="0"/>
              <a:t>Troisième niveau</a:t>
            </a:r>
          </a:p>
          <a:p>
            <a:pPr lvl="3" eaLnBrk="1" latinLnBrk="0" hangingPunct="1"/>
            <a:r>
              <a:rPr lang="en-US" smtClean="0"/>
              <a:t>Quatrième niveau</a:t>
            </a:r>
          </a:p>
          <a:p>
            <a:pPr lvl="4" eaLnBrk="1" latinLnBrk="0" hangingPunct="1"/>
            <a:r>
              <a:rPr lang="en-US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Cliquez pour modifier les styles du texte du masque</a:t>
            </a:r>
          </a:p>
          <a:p>
            <a:pPr lvl="1" eaLnBrk="1" latinLnBrk="0" hangingPunct="1"/>
            <a:r>
              <a:rPr lang="en-US" smtClean="0"/>
              <a:t>Deuxième niveau</a:t>
            </a:r>
          </a:p>
          <a:p>
            <a:pPr lvl="2" eaLnBrk="1" latinLnBrk="0" hangingPunct="1"/>
            <a:r>
              <a:rPr lang="en-US" smtClean="0"/>
              <a:t>Troisième niveau</a:t>
            </a:r>
          </a:p>
          <a:p>
            <a:pPr lvl="3" eaLnBrk="1" latinLnBrk="0" hangingPunct="1"/>
            <a:r>
              <a:rPr lang="en-US" smtClean="0"/>
              <a:t>Quatrième niveau</a:t>
            </a:r>
          </a:p>
          <a:p>
            <a:pPr lvl="4" eaLnBrk="1" latinLnBrk="0" hangingPunct="1"/>
            <a:r>
              <a:rPr lang="en-US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Cliquez pour modifier les styles du texte du masque</a:t>
            </a:r>
          </a:p>
          <a:p>
            <a:pPr lvl="1" eaLnBrk="1" latinLnBrk="0" hangingPunct="1"/>
            <a:r>
              <a:rPr kumimoji="0" lang="en-US" smtClean="0"/>
              <a:t>Deuxième niveau</a:t>
            </a:r>
          </a:p>
          <a:p>
            <a:pPr lvl="2" eaLnBrk="1" latinLnBrk="0" hangingPunct="1"/>
            <a:r>
              <a:rPr kumimoji="0" lang="en-US" smtClean="0"/>
              <a:t>Troisième niveau</a:t>
            </a:r>
          </a:p>
          <a:p>
            <a:pPr lvl="3" eaLnBrk="1" latinLnBrk="0" hangingPunct="1"/>
            <a:r>
              <a:rPr kumimoji="0" lang="en-US" smtClean="0"/>
              <a:t>Quatrième niveau</a:t>
            </a:r>
          </a:p>
          <a:p>
            <a:pPr lvl="4" eaLnBrk="1" latinLnBrk="0" hangingPunct="1"/>
            <a:r>
              <a:rPr kumimoji="0" lang="en-US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F6A6033-85FE-4240-8D4C-B328D0474AF8}" type="datetimeFigureOut">
              <a:rPr lang="fr-FR" smtClean="0"/>
              <a:pPr/>
              <a:t>22/03/2016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B56FFA-3DEA-8A4E-A2F3-8DC1534B865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3502" y="2449265"/>
            <a:ext cx="7824360" cy="1817649"/>
          </a:xfrm>
        </p:spPr>
        <p:txBody>
          <a:bodyPr>
            <a:normAutofit fontScale="90000"/>
          </a:bodyPr>
          <a:lstStyle/>
          <a:p>
            <a:r>
              <a:rPr lang="fr-FR" dirty="0"/>
              <a:t>la matière noire : 4/5 de l’univers à découvrir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7949" y="4460284"/>
            <a:ext cx="6400800" cy="2354073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Monotype Corsiva" pitchFamily="-65" charset="0"/>
              </a:rPr>
              <a:t>Antoine Cazes</a:t>
            </a:r>
          </a:p>
          <a:p>
            <a:endParaRPr lang="fr-FR" dirty="0" smtClean="0">
              <a:latin typeface="Monotype Corsiva" pitchFamily="-65" charset="0"/>
            </a:endParaRPr>
          </a:p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2241115" y="5637320"/>
            <a:ext cx="5383859" cy="801583"/>
            <a:chOff x="2232555" y="4420343"/>
            <a:chExt cx="5383859" cy="801583"/>
          </a:xfrm>
        </p:grpSpPr>
        <p:pic>
          <p:nvPicPr>
            <p:cNvPr id="11" name="Image 10" descr="logo_IPL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2555" y="4420343"/>
              <a:ext cx="1871943" cy="77217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037591" y="4452485"/>
              <a:ext cx="357882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008AC9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Institut de </a:t>
              </a:r>
              <a:r>
                <a:rPr lang="en-US" sz="2200" b="1" dirty="0" smtClean="0">
                  <a:solidFill>
                    <a:srgbClr val="008AC9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Physique </a:t>
              </a:r>
              <a:r>
                <a:rPr lang="en-US" sz="2200" b="1" dirty="0" err="1" smtClean="0">
                  <a:solidFill>
                    <a:srgbClr val="008AC9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Nucléaire</a:t>
              </a:r>
              <a:r>
                <a:rPr lang="en-US" sz="2200" b="1" dirty="0" smtClean="0">
                  <a:solidFill>
                    <a:srgbClr val="008AC9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US" sz="2200" b="1" dirty="0">
                  <a:solidFill>
                    <a:srgbClr val="008AC9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Lyon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8478179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4520" y="0"/>
            <a:ext cx="842441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4484363" y="3519128"/>
            <a:ext cx="727552" cy="13230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84363" y="3532358"/>
            <a:ext cx="88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150 </a:t>
            </a:r>
            <a:r>
              <a:rPr lang="fr-FR" dirty="0" err="1" smtClean="0"/>
              <a:t>a.l</a:t>
            </a:r>
            <a:r>
              <a:rPr lang="fr-FR" dirty="0" smtClean="0"/>
              <a:t>.</a:t>
            </a:r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687867" y="2923787"/>
            <a:ext cx="7804644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457564" y="2499884"/>
            <a:ext cx="100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1500 </a:t>
            </a:r>
            <a:r>
              <a:rPr lang="fr-FR" dirty="0" err="1" smtClean="0"/>
              <a:t>a.l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5729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6422"/>
            <a:ext cx="8229600" cy="1143000"/>
          </a:xfrm>
        </p:spPr>
        <p:txBody>
          <a:bodyPr/>
          <a:lstStyle/>
          <a:p>
            <a:r>
              <a:rPr lang="fr-FR" dirty="0" smtClean="0"/>
              <a:t>D’autres façon de la détecter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88129" y="4145505"/>
            <a:ext cx="3547762" cy="2231077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Etude du fond diffus cosmologique</a:t>
            </a:r>
          </a:p>
          <a:p>
            <a:pPr lvl="1"/>
            <a:r>
              <a:rPr lang="fr-FR" dirty="0" smtClean="0"/>
              <a:t>Ces anisotropies nous renseignent sur la proportion de matière noire.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3981221" y="1138862"/>
            <a:ext cx="4877545" cy="249933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Les lentilles gravitationnelles</a:t>
            </a:r>
          </a:p>
          <a:p>
            <a:pPr lvl="1"/>
            <a:r>
              <a:rPr lang="fr-FR" dirty="0" smtClean="0"/>
              <a:t>La masse dévie les rayons lumineux</a:t>
            </a:r>
          </a:p>
          <a:p>
            <a:pPr lvl="1"/>
            <a:r>
              <a:rPr lang="fr-FR" dirty="0" smtClean="0"/>
              <a:t>Une déformation d’un objet permet de détecter la masse.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2" y="1138862"/>
            <a:ext cx="3669529" cy="27562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clrChange>
              <a:clrFrom>
                <a:srgbClr val="525055"/>
              </a:clrFrom>
              <a:clrTo>
                <a:srgbClr val="525055">
                  <a:alpha val="0"/>
                </a:srgbClr>
              </a:clrTo>
            </a:clrChange>
          </a:blip>
          <a:srcRect t="6749" b="10728"/>
          <a:stretch>
            <a:fillRect/>
          </a:stretch>
        </p:blipFill>
        <p:spPr>
          <a:xfrm>
            <a:off x="3424570" y="3853656"/>
            <a:ext cx="5698027" cy="28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r 31"/>
          <p:cNvGrpSpPr/>
          <p:nvPr/>
        </p:nvGrpSpPr>
        <p:grpSpPr>
          <a:xfrm>
            <a:off x="692150" y="3286125"/>
            <a:ext cx="1814513" cy="3163888"/>
            <a:chOff x="692150" y="3286125"/>
            <a:chExt cx="1814513" cy="3163888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028700" y="3286125"/>
              <a:ext cx="1152525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de-CH" sz="1800" b="1">
                  <a:latin typeface="Arial" pitchFamily="34" charset="0"/>
                </a:rPr>
                <a:t>Energie Noire  70%</a:t>
              </a:r>
              <a:endParaRPr lang="en-US" sz="1800" b="1">
                <a:latin typeface="Arial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984375" y="3756025"/>
              <a:ext cx="2746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2" name="Picture 12" descr="Abell 221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3913" y="5313363"/>
              <a:ext cx="1389062" cy="79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92150" y="6175375"/>
              <a:ext cx="18145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fr-FR" sz="1200">
                  <a:latin typeface="Arial" pitchFamily="34" charset="0"/>
                </a:rPr>
                <a:t>Expansion de l’Univers?</a:t>
              </a: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1577975" y="4313238"/>
              <a:ext cx="0" cy="884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7" name="Grouper 36"/>
          <p:cNvGrpSpPr/>
          <p:nvPr/>
        </p:nvGrpSpPr>
        <p:grpSpPr>
          <a:xfrm>
            <a:off x="5635195" y="3404663"/>
            <a:ext cx="3576112" cy="2967456"/>
            <a:chOff x="5260975" y="3404663"/>
            <a:chExt cx="3576112" cy="2967456"/>
          </a:xfrm>
        </p:grpSpPr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7586997" y="5064127"/>
              <a:ext cx="7985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fr-FR" sz="1200" dirty="0">
                  <a:latin typeface="Arial" pitchFamily="34" charset="0"/>
                </a:rPr>
                <a:t>Étoiles</a:t>
              </a: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6675437" y="5289550"/>
              <a:ext cx="131763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6" name="Grouper 35"/>
            <p:cNvGrpSpPr/>
            <p:nvPr/>
          </p:nvGrpSpPr>
          <p:grpSpPr>
            <a:xfrm>
              <a:off x="5260975" y="3404663"/>
              <a:ext cx="3576112" cy="2967456"/>
              <a:chOff x="5260975" y="3404663"/>
              <a:chExt cx="3576112" cy="2967456"/>
            </a:xfrm>
          </p:grpSpPr>
          <p:pic>
            <p:nvPicPr>
              <p:cNvPr id="11" name="Picture 11"/>
              <p:cNvPicPr>
                <a:picLocks noChangeAspect="1" noChangeArrowheads="1"/>
              </p:cNvPicPr>
              <p:nvPr/>
            </p:nvPicPr>
            <p:blipFill>
              <a:blip r:embed="rId3"/>
              <a:srcRect l="6339" t="-3751" r="21361" b="3751"/>
              <a:stretch>
                <a:fillRect/>
              </a:stretch>
            </p:blipFill>
            <p:spPr bwMode="auto">
              <a:xfrm>
                <a:off x="6807729" y="3404663"/>
                <a:ext cx="720000" cy="5608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3"/>
              <p:cNvPicPr preferRelativeResize="0">
                <a:picLocks noChangeArrowheads="1"/>
              </p:cNvPicPr>
              <p:nvPr/>
            </p:nvPicPr>
            <p:blipFill>
              <a:blip r:embed="rId4"/>
              <a:srcRect t="13714"/>
              <a:stretch>
                <a:fillRect/>
              </a:stretch>
            </p:blipFill>
            <p:spPr bwMode="auto">
              <a:xfrm>
                <a:off x="6807200" y="4021671"/>
                <a:ext cx="720000" cy="721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6"/>
              <p:cNvPicPr preferRelativeResize="0">
                <a:picLocks noChangeArrowheads="1"/>
              </p:cNvPicPr>
              <p:nvPr/>
            </p:nvPicPr>
            <p:blipFill>
              <a:blip r:embed="rId5"/>
              <a:srcRect r="3435" b="14984"/>
              <a:stretch>
                <a:fillRect/>
              </a:stretch>
            </p:blipFill>
            <p:spPr bwMode="auto">
              <a:xfrm>
                <a:off x="6824663" y="5652119"/>
                <a:ext cx="720000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 flipV="1">
                <a:off x="5260975" y="5287963"/>
                <a:ext cx="1392238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18" name="Picture 18" descr="images"/>
              <p:cNvPicPr preferRelativeResize="0"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815138" y="4841012"/>
                <a:ext cx="720000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 Box 19"/>
              <p:cNvSpPr txBox="1">
                <a:spLocks noChangeArrowheads="1"/>
              </p:cNvSpPr>
              <p:nvPr/>
            </p:nvSpPr>
            <p:spPr bwMode="auto">
              <a:xfrm>
                <a:off x="7569535" y="4237831"/>
                <a:ext cx="841375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fr-FR" sz="1200" dirty="0">
                    <a:latin typeface="Arial" pitchFamily="34" charset="0"/>
                  </a:rPr>
                  <a:t>Neutrinos</a:t>
                </a:r>
              </a:p>
            </p:txBody>
          </p:sp>
          <p:sp>
            <p:nvSpPr>
              <p:cNvPr id="21" name="Text Box 21"/>
              <p:cNvSpPr txBox="1">
                <a:spLocks noChangeArrowheads="1"/>
              </p:cNvSpPr>
              <p:nvPr/>
            </p:nvSpPr>
            <p:spPr bwMode="auto">
              <a:xfrm>
                <a:off x="7559150" y="5844106"/>
                <a:ext cx="1277937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fr-FR" sz="1200" dirty="0">
                    <a:latin typeface="Arial" pitchFamily="34" charset="0"/>
                  </a:rPr>
                  <a:t>Nuages H, He</a:t>
                </a: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6642099" y="3756025"/>
                <a:ext cx="17464" cy="23664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23"/>
              <p:cNvSpPr>
                <a:spLocks noChangeShapeType="1"/>
              </p:cNvSpPr>
              <p:nvPr/>
            </p:nvSpPr>
            <p:spPr bwMode="auto">
              <a:xfrm>
                <a:off x="6707981" y="3756025"/>
                <a:ext cx="1317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 flipV="1">
                <a:off x="6692900" y="4373563"/>
                <a:ext cx="131763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Text Box 26"/>
              <p:cNvSpPr txBox="1">
                <a:spLocks noChangeArrowheads="1"/>
              </p:cNvSpPr>
              <p:nvPr/>
            </p:nvSpPr>
            <p:spPr bwMode="auto">
              <a:xfrm>
                <a:off x="7544663" y="3618706"/>
                <a:ext cx="987425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fr-FR" sz="1200" dirty="0">
                    <a:latin typeface="Arial" pitchFamily="34" charset="0"/>
                  </a:rPr>
                  <a:t>Planètes…</a:t>
                </a:r>
              </a:p>
            </p:txBody>
          </p: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>
                <a:off x="6642099" y="6108701"/>
                <a:ext cx="131763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9" name="Titre 2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Bilan </a:t>
            </a:r>
            <a:r>
              <a:rPr lang="fr-FR" dirty="0" err="1" smtClean="0"/>
              <a:t>énergie-matière</a:t>
            </a:r>
            <a:r>
              <a:rPr lang="fr-FR" dirty="0" smtClean="0"/>
              <a:t> de l’Univers</a:t>
            </a:r>
            <a:endParaRPr lang="fr-FR" dirty="0"/>
          </a:p>
        </p:txBody>
      </p:sp>
      <p:pic>
        <p:nvPicPr>
          <p:cNvPr id="28" name="Image 27" descr="DM1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01" t="16137" r="34523" b="16500"/>
          <a:stretch>
            <a:fillRect/>
          </a:stretch>
        </p:blipFill>
        <p:spPr>
          <a:xfrm>
            <a:off x="2441323" y="2093913"/>
            <a:ext cx="3561592" cy="3416804"/>
          </a:xfrm>
          <a:prstGeom prst="rect">
            <a:avLst/>
          </a:prstGeom>
        </p:spPr>
      </p:pic>
      <p:grpSp>
        <p:nvGrpSpPr>
          <p:cNvPr id="33" name="Grouper 32"/>
          <p:cNvGrpSpPr/>
          <p:nvPr/>
        </p:nvGrpSpPr>
        <p:grpSpPr>
          <a:xfrm>
            <a:off x="4760057" y="2093913"/>
            <a:ext cx="3580668" cy="3326084"/>
            <a:chOff x="4760057" y="2093913"/>
            <a:chExt cx="3580668" cy="3326084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5567363" y="2093913"/>
              <a:ext cx="2773362" cy="23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de-CH" sz="1800" b="1" dirty="0" err="1">
                  <a:latin typeface="Arial" pitchFamily="34" charset="0"/>
                </a:rPr>
                <a:t>Matière</a:t>
              </a:r>
              <a:r>
                <a:rPr lang="de-CH" sz="1800" b="1" dirty="0">
                  <a:latin typeface="Arial" pitchFamily="34" charset="0"/>
                </a:rPr>
                <a:t> </a:t>
              </a:r>
              <a:r>
                <a:rPr lang="de-CH" sz="1800" b="1" dirty="0" err="1">
                  <a:latin typeface="Arial" pitchFamily="34" charset="0"/>
                </a:rPr>
                <a:t>noire</a:t>
              </a:r>
              <a:r>
                <a:rPr lang="de-CH" sz="1800" b="1" dirty="0">
                  <a:latin typeface="Arial" pitchFamily="34" charset="0"/>
                </a:rPr>
                <a:t> 26% </a:t>
              </a: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6413500" y="2324100"/>
              <a:ext cx="603250" cy="577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0" name="Image 29" descr="DM2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612" t="17622" r="25200" b="15460"/>
            <a:stretch>
              <a:fillRect/>
            </a:stretch>
          </p:blipFill>
          <p:spPr>
            <a:xfrm>
              <a:off x="4760057" y="2093913"/>
              <a:ext cx="1848705" cy="3326084"/>
            </a:xfrm>
            <a:prstGeom prst="rect">
              <a:avLst/>
            </a:prstGeom>
          </p:spPr>
        </p:pic>
      </p:grpSp>
      <p:grpSp>
        <p:nvGrpSpPr>
          <p:cNvPr id="34" name="Grouper 33"/>
          <p:cNvGrpSpPr/>
          <p:nvPr/>
        </p:nvGrpSpPr>
        <p:grpSpPr>
          <a:xfrm>
            <a:off x="3328988" y="4021671"/>
            <a:ext cx="2635899" cy="2336267"/>
            <a:chOff x="3328988" y="4021671"/>
            <a:chExt cx="2635899" cy="2336267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28988" y="5991225"/>
              <a:ext cx="2506662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de-CH" sz="1800" b="1" dirty="0" err="1">
                  <a:latin typeface="Arial" pitchFamily="34" charset="0"/>
                </a:rPr>
                <a:t>Matière</a:t>
              </a:r>
              <a:r>
                <a:rPr lang="de-CH" sz="1800" b="1" dirty="0">
                  <a:latin typeface="Arial" pitchFamily="34" charset="0"/>
                </a:rPr>
                <a:t> </a:t>
              </a:r>
              <a:r>
                <a:rPr lang="de-CH" sz="1800" b="1" dirty="0" err="1">
                  <a:latin typeface="Arial" pitchFamily="34" charset="0"/>
                </a:rPr>
                <a:t>ordinaire</a:t>
              </a:r>
              <a:r>
                <a:rPr lang="de-CH" sz="1800" b="1" dirty="0">
                  <a:latin typeface="Arial" pitchFamily="34" charset="0"/>
                </a:rPr>
                <a:t> 4%</a:t>
              </a:r>
              <a:endParaRPr lang="en-US" sz="1800" b="1" dirty="0">
                <a:latin typeface="Arial" pitchFamily="34" charset="0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4583113" y="5456238"/>
              <a:ext cx="215900" cy="463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1" name="Image 30" descr="DM3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146" t="54053" r="34046" b="7839"/>
            <a:stretch>
              <a:fillRect/>
            </a:stretch>
          </p:blipFill>
          <p:spPr>
            <a:xfrm>
              <a:off x="4642446" y="4021671"/>
              <a:ext cx="1322441" cy="1987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133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matière noire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85166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Ce qu’on sait d’elle:</a:t>
            </a:r>
          </a:p>
          <a:p>
            <a:pPr lvl="1"/>
            <a:r>
              <a:rPr lang="fr-FR" dirty="0" smtClean="0"/>
              <a:t>Elle a une masse (encore inconnue)</a:t>
            </a:r>
          </a:p>
          <a:p>
            <a:pPr lvl="1"/>
            <a:r>
              <a:rPr lang="fr-FR" dirty="0" smtClean="0"/>
              <a:t>Elle interagie par interaction gravitationnelle</a:t>
            </a:r>
          </a:p>
          <a:p>
            <a:pPr lvl="1"/>
            <a:r>
              <a:rPr lang="fr-FR" dirty="0" smtClean="0"/>
              <a:t>Elle n’interagit pas avec les interactions électromagnétique ou fortes</a:t>
            </a:r>
          </a:p>
          <a:p>
            <a:endParaRPr lang="fr-FR" dirty="0" smtClean="0"/>
          </a:p>
          <a:p>
            <a:r>
              <a:rPr lang="fr-FR" dirty="0" smtClean="0"/>
              <a:t>Si WIMP</a:t>
            </a:r>
          </a:p>
          <a:p>
            <a:pPr lvl="1"/>
            <a:r>
              <a:rPr lang="fr-FR" dirty="0" smtClean="0"/>
              <a:t>elle interagit aussi par interaction faible.</a:t>
            </a:r>
          </a:p>
          <a:p>
            <a:pPr lvl="1"/>
            <a:r>
              <a:rPr lang="fr-FR" dirty="0" smtClean="0"/>
              <a:t>Elle a une faible énergie cinétique (v = </a:t>
            </a:r>
            <a:r>
              <a:rPr lang="fr-FR" dirty="0" smtClean="0">
                <a:latin typeface="Edwardian Script ITC"/>
                <a:cs typeface="Edwardian Script ITC"/>
              </a:rPr>
              <a:t>O</a:t>
            </a:r>
            <a:r>
              <a:rPr lang="fr-FR" dirty="0" smtClean="0"/>
              <a:t>(100km/h))</a:t>
            </a:r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3801">
            <a:off x="7432452" y="1188175"/>
            <a:ext cx="1627872" cy="162787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597" y="2950387"/>
            <a:ext cx="1949942" cy="1300596"/>
          </a:xfrm>
          <a:prstGeom prst="rect">
            <a:avLst/>
          </a:prstGeom>
        </p:spPr>
      </p:pic>
      <p:cxnSp>
        <p:nvCxnSpPr>
          <p:cNvPr id="32" name="Connecteur droit 31"/>
          <p:cNvCxnSpPr/>
          <p:nvPr/>
        </p:nvCxnSpPr>
        <p:spPr>
          <a:xfrm>
            <a:off x="6911597" y="2950387"/>
            <a:ext cx="1949942" cy="1300596"/>
          </a:xfrm>
          <a:prstGeom prst="line">
            <a:avLst/>
          </a:prstGeom>
          <a:ln w="57150" cmpd="sng">
            <a:solidFill>
              <a:srgbClr val="FF000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6911597" y="2950387"/>
            <a:ext cx="1949942" cy="1300596"/>
          </a:xfrm>
          <a:prstGeom prst="line">
            <a:avLst/>
          </a:prstGeom>
          <a:ln w="57150" cmpd="sng">
            <a:solidFill>
              <a:srgbClr val="FF0000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1811343" y="5418983"/>
            <a:ext cx="56388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lnSpcReduction="10000"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sz="2400" dirty="0" smtClean="0">
                <a:solidFill>
                  <a:schemeClr val="bg1"/>
                </a:solidFill>
                <a:effectLst/>
                <a:latin typeface="Times New Roman" charset="0"/>
              </a:rPr>
              <a:t>Si les WIMP interagissent avec la matière,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sz="2400" dirty="0" smtClean="0">
                <a:solidFill>
                  <a:schemeClr val="bg1"/>
                </a:solidFill>
                <a:effectLst/>
                <a:latin typeface="Times New Roman" charset="0"/>
              </a:rPr>
              <a:t> on peut les détecter !!!</a:t>
            </a:r>
            <a:endParaRPr lang="fr-FR" sz="2400" dirty="0"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grpSp>
        <p:nvGrpSpPr>
          <p:cNvPr id="43" name="Grouper 42"/>
          <p:cNvGrpSpPr/>
          <p:nvPr/>
        </p:nvGrpSpPr>
        <p:grpSpPr>
          <a:xfrm>
            <a:off x="175082" y="4923959"/>
            <a:ext cx="1348146" cy="1638024"/>
            <a:chOff x="175082" y="4923959"/>
            <a:chExt cx="1348146" cy="1638024"/>
          </a:xfrm>
        </p:grpSpPr>
        <p:sp>
          <p:nvSpPr>
            <p:cNvPr id="42" name="Forme libre 41"/>
            <p:cNvSpPr/>
            <p:nvPr/>
          </p:nvSpPr>
          <p:spPr>
            <a:xfrm>
              <a:off x="175082" y="5356125"/>
              <a:ext cx="412293" cy="558900"/>
            </a:xfrm>
            <a:custGeom>
              <a:avLst/>
              <a:gdLst>
                <a:gd name="connsiteX0" fmla="*/ 148768 w 412293"/>
                <a:gd name="connsiteY0" fmla="*/ 558900 h 558900"/>
                <a:gd name="connsiteX1" fmla="*/ 158293 w 412293"/>
                <a:gd name="connsiteY1" fmla="*/ 555725 h 558900"/>
                <a:gd name="connsiteX2" fmla="*/ 177343 w 412293"/>
                <a:gd name="connsiteY2" fmla="*/ 543025 h 558900"/>
                <a:gd name="connsiteX3" fmla="*/ 186868 w 412293"/>
                <a:gd name="connsiteY3" fmla="*/ 539850 h 558900"/>
                <a:gd name="connsiteX4" fmla="*/ 221793 w 412293"/>
                <a:gd name="connsiteY4" fmla="*/ 533500 h 558900"/>
                <a:gd name="connsiteX5" fmla="*/ 231318 w 412293"/>
                <a:gd name="connsiteY5" fmla="*/ 527150 h 558900"/>
                <a:gd name="connsiteX6" fmla="*/ 247193 w 412293"/>
                <a:gd name="connsiteY6" fmla="*/ 514450 h 558900"/>
                <a:gd name="connsiteX7" fmla="*/ 253543 w 412293"/>
                <a:gd name="connsiteY7" fmla="*/ 495400 h 558900"/>
                <a:gd name="connsiteX8" fmla="*/ 250368 w 412293"/>
                <a:gd name="connsiteY8" fmla="*/ 479525 h 558900"/>
                <a:gd name="connsiteX9" fmla="*/ 250368 w 412293"/>
                <a:gd name="connsiteY9" fmla="*/ 457300 h 558900"/>
                <a:gd name="connsiteX10" fmla="*/ 269418 w 412293"/>
                <a:gd name="connsiteY10" fmla="*/ 444600 h 558900"/>
                <a:gd name="connsiteX11" fmla="*/ 285293 w 412293"/>
                <a:gd name="connsiteY11" fmla="*/ 428725 h 558900"/>
                <a:gd name="connsiteX12" fmla="*/ 301168 w 412293"/>
                <a:gd name="connsiteY12" fmla="*/ 412850 h 558900"/>
                <a:gd name="connsiteX13" fmla="*/ 313868 w 412293"/>
                <a:gd name="connsiteY13" fmla="*/ 381100 h 558900"/>
                <a:gd name="connsiteX14" fmla="*/ 326568 w 412293"/>
                <a:gd name="connsiteY14" fmla="*/ 368400 h 558900"/>
                <a:gd name="connsiteX15" fmla="*/ 332918 w 412293"/>
                <a:gd name="connsiteY15" fmla="*/ 358875 h 558900"/>
                <a:gd name="connsiteX16" fmla="*/ 329743 w 412293"/>
                <a:gd name="connsiteY16" fmla="*/ 317600 h 558900"/>
                <a:gd name="connsiteX17" fmla="*/ 323393 w 412293"/>
                <a:gd name="connsiteY17" fmla="*/ 298550 h 558900"/>
                <a:gd name="connsiteX18" fmla="*/ 320218 w 412293"/>
                <a:gd name="connsiteY18" fmla="*/ 289025 h 558900"/>
                <a:gd name="connsiteX19" fmla="*/ 310693 w 412293"/>
                <a:gd name="connsiteY19" fmla="*/ 269975 h 558900"/>
                <a:gd name="connsiteX20" fmla="*/ 313868 w 412293"/>
                <a:gd name="connsiteY20" fmla="*/ 244575 h 558900"/>
                <a:gd name="connsiteX21" fmla="*/ 320218 w 412293"/>
                <a:gd name="connsiteY21" fmla="*/ 216000 h 558900"/>
                <a:gd name="connsiteX22" fmla="*/ 336093 w 412293"/>
                <a:gd name="connsiteY22" fmla="*/ 196950 h 558900"/>
                <a:gd name="connsiteX23" fmla="*/ 342443 w 412293"/>
                <a:gd name="connsiteY23" fmla="*/ 187425 h 558900"/>
                <a:gd name="connsiteX24" fmla="*/ 351968 w 412293"/>
                <a:gd name="connsiteY24" fmla="*/ 177900 h 558900"/>
                <a:gd name="connsiteX25" fmla="*/ 367843 w 412293"/>
                <a:gd name="connsiteY25" fmla="*/ 158850 h 558900"/>
                <a:gd name="connsiteX26" fmla="*/ 380543 w 412293"/>
                <a:gd name="connsiteY26" fmla="*/ 130275 h 558900"/>
                <a:gd name="connsiteX27" fmla="*/ 390068 w 412293"/>
                <a:gd name="connsiteY27" fmla="*/ 123925 h 558900"/>
                <a:gd name="connsiteX28" fmla="*/ 393243 w 412293"/>
                <a:gd name="connsiteY28" fmla="*/ 111225 h 558900"/>
                <a:gd name="connsiteX29" fmla="*/ 396418 w 412293"/>
                <a:gd name="connsiteY29" fmla="*/ 95350 h 558900"/>
                <a:gd name="connsiteX30" fmla="*/ 402768 w 412293"/>
                <a:gd name="connsiteY30" fmla="*/ 76300 h 558900"/>
                <a:gd name="connsiteX31" fmla="*/ 412293 w 412293"/>
                <a:gd name="connsiteY31" fmla="*/ 57250 h 558900"/>
                <a:gd name="connsiteX32" fmla="*/ 409118 w 412293"/>
                <a:gd name="connsiteY32" fmla="*/ 31850 h 558900"/>
                <a:gd name="connsiteX33" fmla="*/ 402768 w 412293"/>
                <a:gd name="connsiteY33" fmla="*/ 12800 h 558900"/>
                <a:gd name="connsiteX34" fmla="*/ 374193 w 412293"/>
                <a:gd name="connsiteY34" fmla="*/ 100 h 558900"/>
                <a:gd name="connsiteX35" fmla="*/ 345618 w 412293"/>
                <a:gd name="connsiteY35" fmla="*/ 3275 h 558900"/>
                <a:gd name="connsiteX36" fmla="*/ 339268 w 412293"/>
                <a:gd name="connsiteY36" fmla="*/ 12800 h 558900"/>
                <a:gd name="connsiteX37" fmla="*/ 332918 w 412293"/>
                <a:gd name="connsiteY37" fmla="*/ 31850 h 558900"/>
                <a:gd name="connsiteX38" fmla="*/ 329743 w 412293"/>
                <a:gd name="connsiteY38" fmla="*/ 41375 h 558900"/>
                <a:gd name="connsiteX39" fmla="*/ 320218 w 412293"/>
                <a:gd name="connsiteY39" fmla="*/ 60425 h 558900"/>
                <a:gd name="connsiteX40" fmla="*/ 313868 w 412293"/>
                <a:gd name="connsiteY40" fmla="*/ 73125 h 558900"/>
                <a:gd name="connsiteX41" fmla="*/ 307518 w 412293"/>
                <a:gd name="connsiteY41" fmla="*/ 92175 h 558900"/>
                <a:gd name="connsiteX42" fmla="*/ 297993 w 412293"/>
                <a:gd name="connsiteY42" fmla="*/ 111225 h 558900"/>
                <a:gd name="connsiteX43" fmla="*/ 291643 w 412293"/>
                <a:gd name="connsiteY43" fmla="*/ 120750 h 558900"/>
                <a:gd name="connsiteX44" fmla="*/ 285293 w 412293"/>
                <a:gd name="connsiteY44" fmla="*/ 139800 h 558900"/>
                <a:gd name="connsiteX45" fmla="*/ 275768 w 412293"/>
                <a:gd name="connsiteY45" fmla="*/ 158850 h 558900"/>
                <a:gd name="connsiteX46" fmla="*/ 269418 w 412293"/>
                <a:gd name="connsiteY46" fmla="*/ 168375 h 558900"/>
                <a:gd name="connsiteX47" fmla="*/ 266243 w 412293"/>
                <a:gd name="connsiteY47" fmla="*/ 177900 h 558900"/>
                <a:gd name="connsiteX48" fmla="*/ 253543 w 412293"/>
                <a:gd name="connsiteY48" fmla="*/ 196950 h 558900"/>
                <a:gd name="connsiteX49" fmla="*/ 244018 w 412293"/>
                <a:gd name="connsiteY49" fmla="*/ 193775 h 558900"/>
                <a:gd name="connsiteX50" fmla="*/ 231318 w 412293"/>
                <a:gd name="connsiteY50" fmla="*/ 165200 h 558900"/>
                <a:gd name="connsiteX51" fmla="*/ 212268 w 412293"/>
                <a:gd name="connsiteY51" fmla="*/ 155675 h 558900"/>
                <a:gd name="connsiteX52" fmla="*/ 193218 w 412293"/>
                <a:gd name="connsiteY52" fmla="*/ 158850 h 558900"/>
                <a:gd name="connsiteX53" fmla="*/ 183693 w 412293"/>
                <a:gd name="connsiteY53" fmla="*/ 162025 h 558900"/>
                <a:gd name="connsiteX54" fmla="*/ 177343 w 412293"/>
                <a:gd name="connsiteY54" fmla="*/ 181075 h 558900"/>
                <a:gd name="connsiteX55" fmla="*/ 174168 w 412293"/>
                <a:gd name="connsiteY55" fmla="*/ 190600 h 558900"/>
                <a:gd name="connsiteX56" fmla="*/ 151943 w 412293"/>
                <a:gd name="connsiteY56" fmla="*/ 165200 h 558900"/>
                <a:gd name="connsiteX57" fmla="*/ 132893 w 412293"/>
                <a:gd name="connsiteY57" fmla="*/ 158850 h 558900"/>
                <a:gd name="connsiteX58" fmla="*/ 107493 w 412293"/>
                <a:gd name="connsiteY58" fmla="*/ 162025 h 558900"/>
                <a:gd name="connsiteX59" fmla="*/ 101143 w 412293"/>
                <a:gd name="connsiteY59" fmla="*/ 171550 h 558900"/>
                <a:gd name="connsiteX60" fmla="*/ 94793 w 412293"/>
                <a:gd name="connsiteY60" fmla="*/ 196950 h 558900"/>
                <a:gd name="connsiteX61" fmla="*/ 91618 w 412293"/>
                <a:gd name="connsiteY61" fmla="*/ 216000 h 558900"/>
                <a:gd name="connsiteX62" fmla="*/ 88443 w 412293"/>
                <a:gd name="connsiteY62" fmla="*/ 260450 h 558900"/>
                <a:gd name="connsiteX63" fmla="*/ 82093 w 412293"/>
                <a:gd name="connsiteY63" fmla="*/ 250925 h 558900"/>
                <a:gd name="connsiteX64" fmla="*/ 78918 w 412293"/>
                <a:gd name="connsiteY64" fmla="*/ 241400 h 558900"/>
                <a:gd name="connsiteX65" fmla="*/ 75743 w 412293"/>
                <a:gd name="connsiteY65" fmla="*/ 206475 h 558900"/>
                <a:gd name="connsiteX66" fmla="*/ 66218 w 412293"/>
                <a:gd name="connsiteY66" fmla="*/ 200125 h 558900"/>
                <a:gd name="connsiteX67" fmla="*/ 59868 w 412293"/>
                <a:gd name="connsiteY67" fmla="*/ 190600 h 558900"/>
                <a:gd name="connsiteX68" fmla="*/ 24943 w 412293"/>
                <a:gd name="connsiteY68" fmla="*/ 206475 h 558900"/>
                <a:gd name="connsiteX69" fmla="*/ 21768 w 412293"/>
                <a:gd name="connsiteY69" fmla="*/ 216000 h 558900"/>
                <a:gd name="connsiteX70" fmla="*/ 24943 w 412293"/>
                <a:gd name="connsiteY70" fmla="*/ 235050 h 558900"/>
                <a:gd name="connsiteX71" fmla="*/ 28118 w 412293"/>
                <a:gd name="connsiteY71" fmla="*/ 244575 h 558900"/>
                <a:gd name="connsiteX72" fmla="*/ 24943 w 412293"/>
                <a:gd name="connsiteY72" fmla="*/ 308075 h 558900"/>
                <a:gd name="connsiteX73" fmla="*/ 15418 w 412293"/>
                <a:gd name="connsiteY73" fmla="*/ 317600 h 558900"/>
                <a:gd name="connsiteX74" fmla="*/ 2718 w 412293"/>
                <a:gd name="connsiteY74" fmla="*/ 346175 h 558900"/>
                <a:gd name="connsiteX75" fmla="*/ 12243 w 412293"/>
                <a:gd name="connsiteY75" fmla="*/ 400150 h 558900"/>
                <a:gd name="connsiteX76" fmla="*/ 18593 w 412293"/>
                <a:gd name="connsiteY76" fmla="*/ 409675 h 558900"/>
                <a:gd name="connsiteX77" fmla="*/ 28118 w 412293"/>
                <a:gd name="connsiteY77" fmla="*/ 416025 h 558900"/>
                <a:gd name="connsiteX78" fmla="*/ 24943 w 412293"/>
                <a:gd name="connsiteY78" fmla="*/ 447775 h 558900"/>
                <a:gd name="connsiteX79" fmla="*/ 21768 w 412293"/>
                <a:gd name="connsiteY79" fmla="*/ 457300 h 558900"/>
                <a:gd name="connsiteX80" fmla="*/ 31293 w 412293"/>
                <a:gd name="connsiteY80" fmla="*/ 498575 h 558900"/>
                <a:gd name="connsiteX81" fmla="*/ 37643 w 412293"/>
                <a:gd name="connsiteY81" fmla="*/ 508100 h 558900"/>
                <a:gd name="connsiteX82" fmla="*/ 40818 w 412293"/>
                <a:gd name="connsiteY82" fmla="*/ 517625 h 558900"/>
                <a:gd name="connsiteX83" fmla="*/ 50343 w 412293"/>
                <a:gd name="connsiteY83" fmla="*/ 527150 h 558900"/>
                <a:gd name="connsiteX84" fmla="*/ 88443 w 412293"/>
                <a:gd name="connsiteY84" fmla="*/ 546200 h 558900"/>
                <a:gd name="connsiteX85" fmla="*/ 97968 w 412293"/>
                <a:gd name="connsiteY85" fmla="*/ 549375 h 558900"/>
                <a:gd name="connsiteX86" fmla="*/ 107493 w 412293"/>
                <a:gd name="connsiteY86" fmla="*/ 552550 h 558900"/>
                <a:gd name="connsiteX87" fmla="*/ 148768 w 412293"/>
                <a:gd name="connsiteY87" fmla="*/ 558900 h 55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12293" h="558900">
                  <a:moveTo>
                    <a:pt x="148768" y="558900"/>
                  </a:moveTo>
                  <a:cubicBezTo>
                    <a:pt x="151943" y="557842"/>
                    <a:pt x="155367" y="557350"/>
                    <a:pt x="158293" y="555725"/>
                  </a:cubicBezTo>
                  <a:cubicBezTo>
                    <a:pt x="164964" y="552019"/>
                    <a:pt x="170103" y="545438"/>
                    <a:pt x="177343" y="543025"/>
                  </a:cubicBezTo>
                  <a:cubicBezTo>
                    <a:pt x="180518" y="541967"/>
                    <a:pt x="183621" y="540662"/>
                    <a:pt x="186868" y="539850"/>
                  </a:cubicBezTo>
                  <a:cubicBezTo>
                    <a:pt x="195743" y="537631"/>
                    <a:pt x="213301" y="534915"/>
                    <a:pt x="221793" y="533500"/>
                  </a:cubicBezTo>
                  <a:cubicBezTo>
                    <a:pt x="224968" y="531383"/>
                    <a:pt x="227905" y="528857"/>
                    <a:pt x="231318" y="527150"/>
                  </a:cubicBezTo>
                  <a:cubicBezTo>
                    <a:pt x="242630" y="521494"/>
                    <a:pt x="241076" y="528213"/>
                    <a:pt x="247193" y="514450"/>
                  </a:cubicBezTo>
                  <a:cubicBezTo>
                    <a:pt x="249911" y="508333"/>
                    <a:pt x="253543" y="495400"/>
                    <a:pt x="253543" y="495400"/>
                  </a:cubicBezTo>
                  <a:cubicBezTo>
                    <a:pt x="252485" y="490108"/>
                    <a:pt x="251539" y="484793"/>
                    <a:pt x="250368" y="479525"/>
                  </a:cubicBezTo>
                  <a:cubicBezTo>
                    <a:pt x="248903" y="472934"/>
                    <a:pt x="243879" y="463789"/>
                    <a:pt x="250368" y="457300"/>
                  </a:cubicBezTo>
                  <a:cubicBezTo>
                    <a:pt x="255764" y="451904"/>
                    <a:pt x="269418" y="444600"/>
                    <a:pt x="269418" y="444600"/>
                  </a:cubicBezTo>
                  <a:cubicBezTo>
                    <a:pt x="286351" y="419200"/>
                    <a:pt x="264126" y="449892"/>
                    <a:pt x="285293" y="428725"/>
                  </a:cubicBezTo>
                  <a:cubicBezTo>
                    <a:pt x="306460" y="407558"/>
                    <a:pt x="275768" y="429783"/>
                    <a:pt x="301168" y="412850"/>
                  </a:cubicBezTo>
                  <a:cubicBezTo>
                    <a:pt x="303729" y="405166"/>
                    <a:pt x="308262" y="388575"/>
                    <a:pt x="313868" y="381100"/>
                  </a:cubicBezTo>
                  <a:cubicBezTo>
                    <a:pt x="317460" y="376311"/>
                    <a:pt x="322672" y="372946"/>
                    <a:pt x="326568" y="368400"/>
                  </a:cubicBezTo>
                  <a:cubicBezTo>
                    <a:pt x="329051" y="365503"/>
                    <a:pt x="330801" y="362050"/>
                    <a:pt x="332918" y="358875"/>
                  </a:cubicBezTo>
                  <a:cubicBezTo>
                    <a:pt x="331860" y="345117"/>
                    <a:pt x="331895" y="331230"/>
                    <a:pt x="329743" y="317600"/>
                  </a:cubicBezTo>
                  <a:cubicBezTo>
                    <a:pt x="328699" y="310988"/>
                    <a:pt x="325510" y="304900"/>
                    <a:pt x="323393" y="298550"/>
                  </a:cubicBezTo>
                  <a:cubicBezTo>
                    <a:pt x="322335" y="295375"/>
                    <a:pt x="322074" y="291810"/>
                    <a:pt x="320218" y="289025"/>
                  </a:cubicBezTo>
                  <a:cubicBezTo>
                    <a:pt x="312012" y="276715"/>
                    <a:pt x="315075" y="283120"/>
                    <a:pt x="310693" y="269975"/>
                  </a:cubicBezTo>
                  <a:cubicBezTo>
                    <a:pt x="311751" y="261508"/>
                    <a:pt x="312661" y="253022"/>
                    <a:pt x="313868" y="244575"/>
                  </a:cubicBezTo>
                  <a:cubicBezTo>
                    <a:pt x="314844" y="237746"/>
                    <a:pt x="316437" y="223563"/>
                    <a:pt x="320218" y="216000"/>
                  </a:cubicBezTo>
                  <a:cubicBezTo>
                    <a:pt x="326130" y="204176"/>
                    <a:pt x="327316" y="207483"/>
                    <a:pt x="336093" y="196950"/>
                  </a:cubicBezTo>
                  <a:cubicBezTo>
                    <a:pt x="338536" y="194019"/>
                    <a:pt x="340000" y="190356"/>
                    <a:pt x="342443" y="187425"/>
                  </a:cubicBezTo>
                  <a:cubicBezTo>
                    <a:pt x="345318" y="183976"/>
                    <a:pt x="349358" y="181554"/>
                    <a:pt x="351968" y="177900"/>
                  </a:cubicBezTo>
                  <a:cubicBezTo>
                    <a:pt x="366616" y="157393"/>
                    <a:pt x="349066" y="171368"/>
                    <a:pt x="367843" y="158850"/>
                  </a:cubicBezTo>
                  <a:cubicBezTo>
                    <a:pt x="370987" y="149419"/>
                    <a:pt x="372996" y="137822"/>
                    <a:pt x="380543" y="130275"/>
                  </a:cubicBezTo>
                  <a:cubicBezTo>
                    <a:pt x="383241" y="127577"/>
                    <a:pt x="386893" y="126042"/>
                    <a:pt x="390068" y="123925"/>
                  </a:cubicBezTo>
                  <a:cubicBezTo>
                    <a:pt x="391126" y="119692"/>
                    <a:pt x="392296" y="115485"/>
                    <a:pt x="393243" y="111225"/>
                  </a:cubicBezTo>
                  <a:cubicBezTo>
                    <a:pt x="394414" y="105957"/>
                    <a:pt x="394998" y="100556"/>
                    <a:pt x="396418" y="95350"/>
                  </a:cubicBezTo>
                  <a:cubicBezTo>
                    <a:pt x="398179" y="88892"/>
                    <a:pt x="399055" y="81869"/>
                    <a:pt x="402768" y="76300"/>
                  </a:cubicBezTo>
                  <a:cubicBezTo>
                    <a:pt x="410974" y="63990"/>
                    <a:pt x="407911" y="70395"/>
                    <a:pt x="412293" y="57250"/>
                  </a:cubicBezTo>
                  <a:cubicBezTo>
                    <a:pt x="411235" y="48783"/>
                    <a:pt x="410906" y="40193"/>
                    <a:pt x="409118" y="31850"/>
                  </a:cubicBezTo>
                  <a:cubicBezTo>
                    <a:pt x="407716" y="25305"/>
                    <a:pt x="409118" y="14917"/>
                    <a:pt x="402768" y="12800"/>
                  </a:cubicBezTo>
                  <a:cubicBezTo>
                    <a:pt x="380098" y="5243"/>
                    <a:pt x="389287" y="10163"/>
                    <a:pt x="374193" y="100"/>
                  </a:cubicBezTo>
                  <a:cubicBezTo>
                    <a:pt x="364668" y="1158"/>
                    <a:pt x="354625" y="0"/>
                    <a:pt x="345618" y="3275"/>
                  </a:cubicBezTo>
                  <a:cubicBezTo>
                    <a:pt x="342032" y="4579"/>
                    <a:pt x="340818" y="9313"/>
                    <a:pt x="339268" y="12800"/>
                  </a:cubicBezTo>
                  <a:cubicBezTo>
                    <a:pt x="336550" y="18917"/>
                    <a:pt x="335035" y="25500"/>
                    <a:pt x="332918" y="31850"/>
                  </a:cubicBezTo>
                  <a:cubicBezTo>
                    <a:pt x="331860" y="35025"/>
                    <a:pt x="331599" y="38590"/>
                    <a:pt x="329743" y="41375"/>
                  </a:cubicBezTo>
                  <a:cubicBezTo>
                    <a:pt x="317540" y="59680"/>
                    <a:pt x="328105" y="42022"/>
                    <a:pt x="320218" y="60425"/>
                  </a:cubicBezTo>
                  <a:cubicBezTo>
                    <a:pt x="318354" y="64775"/>
                    <a:pt x="315626" y="68731"/>
                    <a:pt x="313868" y="73125"/>
                  </a:cubicBezTo>
                  <a:cubicBezTo>
                    <a:pt x="311382" y="79340"/>
                    <a:pt x="311231" y="86606"/>
                    <a:pt x="307518" y="92175"/>
                  </a:cubicBezTo>
                  <a:cubicBezTo>
                    <a:pt x="289320" y="119472"/>
                    <a:pt x="311138" y="84935"/>
                    <a:pt x="297993" y="111225"/>
                  </a:cubicBezTo>
                  <a:cubicBezTo>
                    <a:pt x="296286" y="114638"/>
                    <a:pt x="293193" y="117263"/>
                    <a:pt x="291643" y="120750"/>
                  </a:cubicBezTo>
                  <a:cubicBezTo>
                    <a:pt x="288925" y="126867"/>
                    <a:pt x="289006" y="134231"/>
                    <a:pt x="285293" y="139800"/>
                  </a:cubicBezTo>
                  <a:cubicBezTo>
                    <a:pt x="267095" y="167097"/>
                    <a:pt x="288913" y="132560"/>
                    <a:pt x="275768" y="158850"/>
                  </a:cubicBezTo>
                  <a:cubicBezTo>
                    <a:pt x="274061" y="162263"/>
                    <a:pt x="271125" y="164962"/>
                    <a:pt x="269418" y="168375"/>
                  </a:cubicBezTo>
                  <a:cubicBezTo>
                    <a:pt x="267921" y="171368"/>
                    <a:pt x="267868" y="174974"/>
                    <a:pt x="266243" y="177900"/>
                  </a:cubicBezTo>
                  <a:cubicBezTo>
                    <a:pt x="262537" y="184571"/>
                    <a:pt x="253543" y="196950"/>
                    <a:pt x="253543" y="196950"/>
                  </a:cubicBezTo>
                  <a:cubicBezTo>
                    <a:pt x="250368" y="195892"/>
                    <a:pt x="245963" y="196498"/>
                    <a:pt x="244018" y="193775"/>
                  </a:cubicBezTo>
                  <a:cubicBezTo>
                    <a:pt x="228299" y="171768"/>
                    <a:pt x="246034" y="179916"/>
                    <a:pt x="231318" y="165200"/>
                  </a:cubicBezTo>
                  <a:cubicBezTo>
                    <a:pt x="225163" y="159045"/>
                    <a:pt x="220015" y="158257"/>
                    <a:pt x="212268" y="155675"/>
                  </a:cubicBezTo>
                  <a:cubicBezTo>
                    <a:pt x="205918" y="156733"/>
                    <a:pt x="199502" y="157453"/>
                    <a:pt x="193218" y="158850"/>
                  </a:cubicBezTo>
                  <a:cubicBezTo>
                    <a:pt x="189951" y="159576"/>
                    <a:pt x="185638" y="159302"/>
                    <a:pt x="183693" y="162025"/>
                  </a:cubicBezTo>
                  <a:cubicBezTo>
                    <a:pt x="179802" y="167472"/>
                    <a:pt x="179460" y="174725"/>
                    <a:pt x="177343" y="181075"/>
                  </a:cubicBezTo>
                  <a:lnTo>
                    <a:pt x="174168" y="190600"/>
                  </a:lnTo>
                  <a:cubicBezTo>
                    <a:pt x="166036" y="178401"/>
                    <a:pt x="164476" y="170770"/>
                    <a:pt x="151943" y="165200"/>
                  </a:cubicBezTo>
                  <a:cubicBezTo>
                    <a:pt x="145826" y="162482"/>
                    <a:pt x="132893" y="158850"/>
                    <a:pt x="132893" y="158850"/>
                  </a:cubicBezTo>
                  <a:cubicBezTo>
                    <a:pt x="124426" y="159908"/>
                    <a:pt x="115415" y="158856"/>
                    <a:pt x="107493" y="162025"/>
                  </a:cubicBezTo>
                  <a:cubicBezTo>
                    <a:pt x="103950" y="163442"/>
                    <a:pt x="102850" y="168137"/>
                    <a:pt x="101143" y="171550"/>
                  </a:cubicBezTo>
                  <a:cubicBezTo>
                    <a:pt x="97996" y="177845"/>
                    <a:pt x="95828" y="191257"/>
                    <a:pt x="94793" y="196950"/>
                  </a:cubicBezTo>
                  <a:cubicBezTo>
                    <a:pt x="93641" y="203284"/>
                    <a:pt x="92676" y="209650"/>
                    <a:pt x="91618" y="216000"/>
                  </a:cubicBezTo>
                  <a:cubicBezTo>
                    <a:pt x="90560" y="230817"/>
                    <a:pt x="92351" y="246119"/>
                    <a:pt x="88443" y="260450"/>
                  </a:cubicBezTo>
                  <a:cubicBezTo>
                    <a:pt x="87439" y="264131"/>
                    <a:pt x="83800" y="254338"/>
                    <a:pt x="82093" y="250925"/>
                  </a:cubicBezTo>
                  <a:cubicBezTo>
                    <a:pt x="80596" y="247932"/>
                    <a:pt x="79976" y="244575"/>
                    <a:pt x="78918" y="241400"/>
                  </a:cubicBezTo>
                  <a:cubicBezTo>
                    <a:pt x="77860" y="229758"/>
                    <a:pt x="79181" y="217648"/>
                    <a:pt x="75743" y="206475"/>
                  </a:cubicBezTo>
                  <a:cubicBezTo>
                    <a:pt x="74621" y="202828"/>
                    <a:pt x="68916" y="202823"/>
                    <a:pt x="66218" y="200125"/>
                  </a:cubicBezTo>
                  <a:cubicBezTo>
                    <a:pt x="63520" y="197427"/>
                    <a:pt x="61985" y="193775"/>
                    <a:pt x="59868" y="190600"/>
                  </a:cubicBezTo>
                  <a:cubicBezTo>
                    <a:pt x="36027" y="195898"/>
                    <a:pt x="33397" y="189567"/>
                    <a:pt x="24943" y="206475"/>
                  </a:cubicBezTo>
                  <a:cubicBezTo>
                    <a:pt x="23446" y="209468"/>
                    <a:pt x="22826" y="212825"/>
                    <a:pt x="21768" y="216000"/>
                  </a:cubicBezTo>
                  <a:cubicBezTo>
                    <a:pt x="22826" y="222350"/>
                    <a:pt x="23546" y="228766"/>
                    <a:pt x="24943" y="235050"/>
                  </a:cubicBezTo>
                  <a:cubicBezTo>
                    <a:pt x="25669" y="238317"/>
                    <a:pt x="28118" y="241228"/>
                    <a:pt x="28118" y="244575"/>
                  </a:cubicBezTo>
                  <a:cubicBezTo>
                    <a:pt x="28118" y="265768"/>
                    <a:pt x="28574" y="287195"/>
                    <a:pt x="24943" y="308075"/>
                  </a:cubicBezTo>
                  <a:cubicBezTo>
                    <a:pt x="24174" y="312499"/>
                    <a:pt x="18593" y="314425"/>
                    <a:pt x="15418" y="317600"/>
                  </a:cubicBezTo>
                  <a:cubicBezTo>
                    <a:pt x="7861" y="340270"/>
                    <a:pt x="12781" y="331081"/>
                    <a:pt x="2718" y="346175"/>
                  </a:cubicBezTo>
                  <a:cubicBezTo>
                    <a:pt x="5445" y="381623"/>
                    <a:pt x="0" y="378725"/>
                    <a:pt x="12243" y="400150"/>
                  </a:cubicBezTo>
                  <a:cubicBezTo>
                    <a:pt x="14136" y="403463"/>
                    <a:pt x="15895" y="406977"/>
                    <a:pt x="18593" y="409675"/>
                  </a:cubicBezTo>
                  <a:cubicBezTo>
                    <a:pt x="21291" y="412373"/>
                    <a:pt x="24943" y="413908"/>
                    <a:pt x="28118" y="416025"/>
                  </a:cubicBezTo>
                  <a:cubicBezTo>
                    <a:pt x="27060" y="426608"/>
                    <a:pt x="26560" y="437263"/>
                    <a:pt x="24943" y="447775"/>
                  </a:cubicBezTo>
                  <a:cubicBezTo>
                    <a:pt x="24434" y="451083"/>
                    <a:pt x="21768" y="453953"/>
                    <a:pt x="21768" y="457300"/>
                  </a:cubicBezTo>
                  <a:cubicBezTo>
                    <a:pt x="21768" y="465351"/>
                    <a:pt x="26263" y="491030"/>
                    <a:pt x="31293" y="498575"/>
                  </a:cubicBezTo>
                  <a:cubicBezTo>
                    <a:pt x="33410" y="501750"/>
                    <a:pt x="35936" y="504687"/>
                    <a:pt x="37643" y="508100"/>
                  </a:cubicBezTo>
                  <a:cubicBezTo>
                    <a:pt x="39140" y="511093"/>
                    <a:pt x="38962" y="514840"/>
                    <a:pt x="40818" y="517625"/>
                  </a:cubicBezTo>
                  <a:cubicBezTo>
                    <a:pt x="43309" y="521361"/>
                    <a:pt x="46799" y="524393"/>
                    <a:pt x="50343" y="527150"/>
                  </a:cubicBezTo>
                  <a:cubicBezTo>
                    <a:pt x="68807" y="541511"/>
                    <a:pt x="67551" y="539236"/>
                    <a:pt x="88443" y="546200"/>
                  </a:cubicBezTo>
                  <a:lnTo>
                    <a:pt x="97968" y="549375"/>
                  </a:lnTo>
                  <a:cubicBezTo>
                    <a:pt x="101143" y="550433"/>
                    <a:pt x="104146" y="552550"/>
                    <a:pt x="107493" y="552550"/>
                  </a:cubicBezTo>
                  <a:lnTo>
                    <a:pt x="148768" y="5589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575734" y="5685366"/>
              <a:ext cx="812028" cy="7662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orme libre 37"/>
            <p:cNvSpPr/>
            <p:nvPr/>
          </p:nvSpPr>
          <p:spPr>
            <a:xfrm>
              <a:off x="762520" y="4959511"/>
              <a:ext cx="430147" cy="395656"/>
            </a:xfrm>
            <a:custGeom>
              <a:avLst/>
              <a:gdLst>
                <a:gd name="connsiteX0" fmla="*/ 198447 w 430147"/>
                <a:gd name="connsiteY0" fmla="*/ 6189 h 395656"/>
                <a:gd name="connsiteX1" fmla="*/ 168813 w 430147"/>
                <a:gd name="connsiteY1" fmla="*/ 14656 h 395656"/>
                <a:gd name="connsiteX2" fmla="*/ 151880 w 430147"/>
                <a:gd name="connsiteY2" fmla="*/ 18889 h 395656"/>
                <a:gd name="connsiteX3" fmla="*/ 139180 w 430147"/>
                <a:gd name="connsiteY3" fmla="*/ 23122 h 395656"/>
                <a:gd name="connsiteX4" fmla="*/ 96847 w 430147"/>
                <a:gd name="connsiteY4" fmla="*/ 27356 h 395656"/>
                <a:gd name="connsiteX5" fmla="*/ 58747 w 430147"/>
                <a:gd name="connsiteY5" fmla="*/ 48522 h 395656"/>
                <a:gd name="connsiteX6" fmla="*/ 41813 w 430147"/>
                <a:gd name="connsiteY6" fmla="*/ 56989 h 395656"/>
                <a:gd name="connsiteX7" fmla="*/ 33347 w 430147"/>
                <a:gd name="connsiteY7" fmla="*/ 69689 h 395656"/>
                <a:gd name="connsiteX8" fmla="*/ 20647 w 430147"/>
                <a:gd name="connsiteY8" fmla="*/ 78156 h 395656"/>
                <a:gd name="connsiteX9" fmla="*/ 16413 w 430147"/>
                <a:gd name="connsiteY9" fmla="*/ 90856 h 395656"/>
                <a:gd name="connsiteX10" fmla="*/ 3713 w 430147"/>
                <a:gd name="connsiteY10" fmla="*/ 116256 h 395656"/>
                <a:gd name="connsiteX11" fmla="*/ 24880 w 430147"/>
                <a:gd name="connsiteY11" fmla="*/ 222089 h 395656"/>
                <a:gd name="connsiteX12" fmla="*/ 33347 w 430147"/>
                <a:gd name="connsiteY12" fmla="*/ 234789 h 395656"/>
                <a:gd name="connsiteX13" fmla="*/ 37580 w 430147"/>
                <a:gd name="connsiteY13" fmla="*/ 247489 h 395656"/>
                <a:gd name="connsiteX14" fmla="*/ 50280 w 430147"/>
                <a:gd name="connsiteY14" fmla="*/ 298289 h 395656"/>
                <a:gd name="connsiteX15" fmla="*/ 75680 w 430147"/>
                <a:gd name="connsiteY15" fmla="*/ 340622 h 395656"/>
                <a:gd name="connsiteX16" fmla="*/ 88380 w 430147"/>
                <a:gd name="connsiteY16" fmla="*/ 353322 h 395656"/>
                <a:gd name="connsiteX17" fmla="*/ 101080 w 430147"/>
                <a:gd name="connsiteY17" fmla="*/ 357556 h 395656"/>
                <a:gd name="connsiteX18" fmla="*/ 139180 w 430147"/>
                <a:gd name="connsiteY18" fmla="*/ 378722 h 395656"/>
                <a:gd name="connsiteX19" fmla="*/ 151880 w 430147"/>
                <a:gd name="connsiteY19" fmla="*/ 387189 h 395656"/>
                <a:gd name="connsiteX20" fmla="*/ 177280 w 430147"/>
                <a:gd name="connsiteY20" fmla="*/ 395656 h 395656"/>
                <a:gd name="connsiteX21" fmla="*/ 232313 w 430147"/>
                <a:gd name="connsiteY21" fmla="*/ 391422 h 395656"/>
                <a:gd name="connsiteX22" fmla="*/ 257713 w 430147"/>
                <a:gd name="connsiteY22" fmla="*/ 378722 h 395656"/>
                <a:gd name="connsiteX23" fmla="*/ 291580 w 430147"/>
                <a:gd name="connsiteY23" fmla="*/ 361789 h 395656"/>
                <a:gd name="connsiteX24" fmla="*/ 316980 w 430147"/>
                <a:gd name="connsiteY24" fmla="*/ 344856 h 395656"/>
                <a:gd name="connsiteX25" fmla="*/ 342380 w 430147"/>
                <a:gd name="connsiteY25" fmla="*/ 336389 h 395656"/>
                <a:gd name="connsiteX26" fmla="*/ 350847 w 430147"/>
                <a:gd name="connsiteY26" fmla="*/ 323689 h 395656"/>
                <a:gd name="connsiteX27" fmla="*/ 359313 w 430147"/>
                <a:gd name="connsiteY27" fmla="*/ 306756 h 395656"/>
                <a:gd name="connsiteX28" fmla="*/ 388947 w 430147"/>
                <a:gd name="connsiteY28" fmla="*/ 264422 h 395656"/>
                <a:gd name="connsiteX29" fmla="*/ 414347 w 430147"/>
                <a:gd name="connsiteY29" fmla="*/ 217856 h 395656"/>
                <a:gd name="connsiteX30" fmla="*/ 418580 w 430147"/>
                <a:gd name="connsiteY30" fmla="*/ 200922 h 395656"/>
                <a:gd name="connsiteX31" fmla="*/ 422813 w 430147"/>
                <a:gd name="connsiteY31" fmla="*/ 188222 h 395656"/>
                <a:gd name="connsiteX32" fmla="*/ 427047 w 430147"/>
                <a:gd name="connsiteY32" fmla="*/ 158589 h 395656"/>
                <a:gd name="connsiteX33" fmla="*/ 422813 w 430147"/>
                <a:gd name="connsiteY33" fmla="*/ 95089 h 395656"/>
                <a:gd name="connsiteX34" fmla="*/ 397413 w 430147"/>
                <a:gd name="connsiteY34" fmla="*/ 78156 h 395656"/>
                <a:gd name="connsiteX35" fmla="*/ 393180 w 430147"/>
                <a:gd name="connsiteY35" fmla="*/ 65456 h 395656"/>
                <a:gd name="connsiteX36" fmla="*/ 355080 w 430147"/>
                <a:gd name="connsiteY36" fmla="*/ 44289 h 395656"/>
                <a:gd name="connsiteX37" fmla="*/ 342380 w 430147"/>
                <a:gd name="connsiteY37" fmla="*/ 35822 h 395656"/>
                <a:gd name="connsiteX38" fmla="*/ 329680 w 430147"/>
                <a:gd name="connsiteY38" fmla="*/ 31589 h 395656"/>
                <a:gd name="connsiteX39" fmla="*/ 321213 w 430147"/>
                <a:gd name="connsiteY39" fmla="*/ 18889 h 395656"/>
                <a:gd name="connsiteX40" fmla="*/ 283113 w 430147"/>
                <a:gd name="connsiteY40" fmla="*/ 14656 h 395656"/>
                <a:gd name="connsiteX41" fmla="*/ 266180 w 430147"/>
                <a:gd name="connsiteY41" fmla="*/ 10422 h 395656"/>
                <a:gd name="connsiteX42" fmla="*/ 236547 w 430147"/>
                <a:gd name="connsiteY42" fmla="*/ 1956 h 395656"/>
                <a:gd name="connsiteX43" fmla="*/ 198447 w 430147"/>
                <a:gd name="connsiteY43" fmla="*/ 6189 h 3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30147" h="395656">
                  <a:moveTo>
                    <a:pt x="198447" y="6189"/>
                  </a:moveTo>
                  <a:cubicBezTo>
                    <a:pt x="187158" y="8306"/>
                    <a:pt x="178724" y="11953"/>
                    <a:pt x="168813" y="14656"/>
                  </a:cubicBezTo>
                  <a:cubicBezTo>
                    <a:pt x="163200" y="16187"/>
                    <a:pt x="157474" y="17291"/>
                    <a:pt x="151880" y="18889"/>
                  </a:cubicBezTo>
                  <a:cubicBezTo>
                    <a:pt x="147589" y="20115"/>
                    <a:pt x="143590" y="22443"/>
                    <a:pt x="139180" y="23122"/>
                  </a:cubicBezTo>
                  <a:cubicBezTo>
                    <a:pt x="125164" y="25278"/>
                    <a:pt x="110958" y="25945"/>
                    <a:pt x="96847" y="27356"/>
                  </a:cubicBezTo>
                  <a:cubicBezTo>
                    <a:pt x="61730" y="39061"/>
                    <a:pt x="116966" y="19413"/>
                    <a:pt x="58747" y="48522"/>
                  </a:cubicBezTo>
                  <a:lnTo>
                    <a:pt x="41813" y="56989"/>
                  </a:lnTo>
                  <a:cubicBezTo>
                    <a:pt x="38991" y="61222"/>
                    <a:pt x="36944" y="66091"/>
                    <a:pt x="33347" y="69689"/>
                  </a:cubicBezTo>
                  <a:cubicBezTo>
                    <a:pt x="29749" y="73287"/>
                    <a:pt x="23825" y="74183"/>
                    <a:pt x="20647" y="78156"/>
                  </a:cubicBezTo>
                  <a:cubicBezTo>
                    <a:pt x="17859" y="81641"/>
                    <a:pt x="18409" y="86865"/>
                    <a:pt x="16413" y="90856"/>
                  </a:cubicBezTo>
                  <a:cubicBezTo>
                    <a:pt x="0" y="123682"/>
                    <a:pt x="14355" y="84334"/>
                    <a:pt x="3713" y="116256"/>
                  </a:cubicBezTo>
                  <a:cubicBezTo>
                    <a:pt x="12370" y="176852"/>
                    <a:pt x="4066" y="185666"/>
                    <a:pt x="24880" y="222089"/>
                  </a:cubicBezTo>
                  <a:cubicBezTo>
                    <a:pt x="27404" y="226506"/>
                    <a:pt x="30525" y="230556"/>
                    <a:pt x="33347" y="234789"/>
                  </a:cubicBezTo>
                  <a:cubicBezTo>
                    <a:pt x="34758" y="239022"/>
                    <a:pt x="36498" y="243160"/>
                    <a:pt x="37580" y="247489"/>
                  </a:cubicBezTo>
                  <a:cubicBezTo>
                    <a:pt x="40107" y="257596"/>
                    <a:pt x="44303" y="284342"/>
                    <a:pt x="50280" y="298289"/>
                  </a:cubicBezTo>
                  <a:cubicBezTo>
                    <a:pt x="55290" y="309979"/>
                    <a:pt x="68159" y="333101"/>
                    <a:pt x="75680" y="340622"/>
                  </a:cubicBezTo>
                  <a:cubicBezTo>
                    <a:pt x="79913" y="344855"/>
                    <a:pt x="83399" y="350001"/>
                    <a:pt x="88380" y="353322"/>
                  </a:cubicBezTo>
                  <a:cubicBezTo>
                    <a:pt x="92093" y="355797"/>
                    <a:pt x="97179" y="355389"/>
                    <a:pt x="101080" y="357556"/>
                  </a:cubicBezTo>
                  <a:cubicBezTo>
                    <a:pt x="144744" y="381814"/>
                    <a:pt x="110445" y="369145"/>
                    <a:pt x="139180" y="378722"/>
                  </a:cubicBezTo>
                  <a:cubicBezTo>
                    <a:pt x="143413" y="381544"/>
                    <a:pt x="147231" y="385123"/>
                    <a:pt x="151880" y="387189"/>
                  </a:cubicBezTo>
                  <a:cubicBezTo>
                    <a:pt x="160035" y="390814"/>
                    <a:pt x="177280" y="395656"/>
                    <a:pt x="177280" y="395656"/>
                  </a:cubicBezTo>
                  <a:cubicBezTo>
                    <a:pt x="195624" y="394245"/>
                    <a:pt x="214057" y="393704"/>
                    <a:pt x="232313" y="391422"/>
                  </a:cubicBezTo>
                  <a:cubicBezTo>
                    <a:pt x="245307" y="389798"/>
                    <a:pt x="246468" y="384856"/>
                    <a:pt x="257713" y="378722"/>
                  </a:cubicBezTo>
                  <a:cubicBezTo>
                    <a:pt x="268793" y="372678"/>
                    <a:pt x="281078" y="368790"/>
                    <a:pt x="291580" y="361789"/>
                  </a:cubicBezTo>
                  <a:cubicBezTo>
                    <a:pt x="300047" y="356145"/>
                    <a:pt x="307327" y="348074"/>
                    <a:pt x="316980" y="344856"/>
                  </a:cubicBezTo>
                  <a:lnTo>
                    <a:pt x="342380" y="336389"/>
                  </a:lnTo>
                  <a:cubicBezTo>
                    <a:pt x="345202" y="332156"/>
                    <a:pt x="348323" y="328107"/>
                    <a:pt x="350847" y="323689"/>
                  </a:cubicBezTo>
                  <a:cubicBezTo>
                    <a:pt x="353978" y="318210"/>
                    <a:pt x="355813" y="312007"/>
                    <a:pt x="359313" y="306756"/>
                  </a:cubicBezTo>
                  <a:cubicBezTo>
                    <a:pt x="386681" y="265704"/>
                    <a:pt x="366778" y="305594"/>
                    <a:pt x="388947" y="264422"/>
                  </a:cubicBezTo>
                  <a:cubicBezTo>
                    <a:pt x="415837" y="214484"/>
                    <a:pt x="395782" y="245702"/>
                    <a:pt x="414347" y="217856"/>
                  </a:cubicBezTo>
                  <a:cubicBezTo>
                    <a:pt x="415758" y="212211"/>
                    <a:pt x="416982" y="206517"/>
                    <a:pt x="418580" y="200922"/>
                  </a:cubicBezTo>
                  <a:cubicBezTo>
                    <a:pt x="419806" y="196631"/>
                    <a:pt x="421938" y="192598"/>
                    <a:pt x="422813" y="188222"/>
                  </a:cubicBezTo>
                  <a:cubicBezTo>
                    <a:pt x="424770" y="178438"/>
                    <a:pt x="425636" y="168467"/>
                    <a:pt x="427047" y="158589"/>
                  </a:cubicBezTo>
                  <a:cubicBezTo>
                    <a:pt x="425636" y="137422"/>
                    <a:pt x="430147" y="114995"/>
                    <a:pt x="422813" y="95089"/>
                  </a:cubicBezTo>
                  <a:cubicBezTo>
                    <a:pt x="419295" y="85541"/>
                    <a:pt x="397413" y="78156"/>
                    <a:pt x="397413" y="78156"/>
                  </a:cubicBezTo>
                  <a:cubicBezTo>
                    <a:pt x="396002" y="73923"/>
                    <a:pt x="396335" y="68611"/>
                    <a:pt x="393180" y="65456"/>
                  </a:cubicBezTo>
                  <a:cubicBezTo>
                    <a:pt x="378623" y="50898"/>
                    <a:pt x="371051" y="49612"/>
                    <a:pt x="355080" y="44289"/>
                  </a:cubicBezTo>
                  <a:cubicBezTo>
                    <a:pt x="350847" y="41467"/>
                    <a:pt x="346931" y="38097"/>
                    <a:pt x="342380" y="35822"/>
                  </a:cubicBezTo>
                  <a:cubicBezTo>
                    <a:pt x="338389" y="33826"/>
                    <a:pt x="333165" y="34377"/>
                    <a:pt x="329680" y="31589"/>
                  </a:cubicBezTo>
                  <a:cubicBezTo>
                    <a:pt x="325707" y="28411"/>
                    <a:pt x="325995" y="20628"/>
                    <a:pt x="321213" y="18889"/>
                  </a:cubicBezTo>
                  <a:cubicBezTo>
                    <a:pt x="309204" y="14522"/>
                    <a:pt x="295813" y="16067"/>
                    <a:pt x="283113" y="14656"/>
                  </a:cubicBezTo>
                  <a:cubicBezTo>
                    <a:pt x="277469" y="13245"/>
                    <a:pt x="271793" y="11953"/>
                    <a:pt x="266180" y="10422"/>
                  </a:cubicBezTo>
                  <a:cubicBezTo>
                    <a:pt x="256269" y="7719"/>
                    <a:pt x="246781" y="2846"/>
                    <a:pt x="236547" y="1956"/>
                  </a:cubicBezTo>
                  <a:cubicBezTo>
                    <a:pt x="214054" y="0"/>
                    <a:pt x="209736" y="4072"/>
                    <a:pt x="198447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412" y="4923959"/>
              <a:ext cx="1343816" cy="1638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289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Comment les mettre en évidence</a:t>
            </a:r>
            <a:endParaRPr lang="en-GB" dirty="0"/>
          </a:p>
        </p:txBody>
      </p:sp>
      <p:grpSp>
        <p:nvGrpSpPr>
          <p:cNvPr id="19" name="Groupe 18"/>
          <p:cNvGrpSpPr/>
          <p:nvPr/>
        </p:nvGrpSpPr>
        <p:grpSpPr>
          <a:xfrm>
            <a:off x="2130016" y="1386281"/>
            <a:ext cx="4702134" cy="4546419"/>
            <a:chOff x="2130016" y="1386281"/>
            <a:chExt cx="4702134" cy="4546419"/>
          </a:xfrm>
        </p:grpSpPr>
        <p:sp>
          <p:nvSpPr>
            <p:cNvPr id="5" name="Rectangle 4"/>
            <p:cNvSpPr/>
            <p:nvPr/>
          </p:nvSpPr>
          <p:spPr>
            <a:xfrm rot="2707894">
              <a:off x="2495774" y="2624865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 rot="18892106" flipV="1">
              <a:off x="2495773" y="4840942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 rot="18892106" flipH="1">
              <a:off x="4824282" y="2624866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 rot="2707894" flipH="1" flipV="1">
              <a:off x="4824281" y="4840943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560781" y="2893807"/>
              <a:ext cx="1785770" cy="179652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130016" y="1386281"/>
              <a:ext cx="4940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c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38104" y="1401960"/>
              <a:ext cx="4940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c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209073" y="5163259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349897" y="5146980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Flèche droite 21"/>
          <p:cNvSpPr/>
          <p:nvPr/>
        </p:nvSpPr>
        <p:spPr>
          <a:xfrm rot="16200000">
            <a:off x="-775499" y="2960764"/>
            <a:ext cx="4171002" cy="10034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Détection dans les accélérateurs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7231122" y="1417639"/>
            <a:ext cx="1003429" cy="4171002"/>
            <a:chOff x="7231122" y="1417639"/>
            <a:chExt cx="1003429" cy="4171002"/>
          </a:xfrm>
        </p:grpSpPr>
        <p:sp>
          <p:nvSpPr>
            <p:cNvPr id="25" name="Flèche droite 24"/>
            <p:cNvSpPr/>
            <p:nvPr/>
          </p:nvSpPr>
          <p:spPr>
            <a:xfrm rot="5400000">
              <a:off x="5647336" y="3001425"/>
              <a:ext cx="4171002" cy="1003429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6665077" y="3147237"/>
              <a:ext cx="21355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chemeClr val="accent2">
                      <a:lumMod val="50000"/>
                    </a:schemeClr>
                  </a:solidFill>
                </a:rPr>
                <a:t>Détection </a:t>
              </a:r>
              <a:r>
                <a:rPr lang="fr-FR" dirty="0" smtClean="0">
                  <a:solidFill>
                    <a:schemeClr val="accent2">
                      <a:lumMod val="50000"/>
                    </a:schemeClr>
                  </a:solidFill>
                </a:rPr>
                <a:t>Indirecte</a:t>
              </a:r>
              <a:endParaRPr lang="en-GB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9" name="Flèche droite 28"/>
          <p:cNvSpPr/>
          <p:nvPr/>
        </p:nvSpPr>
        <p:spPr>
          <a:xfrm>
            <a:off x="2586294" y="5805766"/>
            <a:ext cx="4171002" cy="10034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Détection Directe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88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super symétrie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5144853"/>
            <a:ext cx="8229600" cy="160020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Symétrie Boson-Fermion</a:t>
            </a:r>
          </a:p>
          <a:p>
            <a:r>
              <a:rPr lang="fr-FR" dirty="0" smtClean="0"/>
              <a:t>Peut expliquer la matière noire si stable</a:t>
            </a:r>
          </a:p>
          <a:p>
            <a:r>
              <a:rPr lang="fr-FR" dirty="0" smtClean="0"/>
              <a:t>Apporte des corrections aux problème des masses des particules.</a:t>
            </a:r>
            <a:endParaRPr lang="en-GB" dirty="0"/>
          </a:p>
        </p:txBody>
      </p:sp>
      <p:pic>
        <p:nvPicPr>
          <p:cNvPr id="1026" name="Picture 2" descr="http://evelyne.bouquet.free.fr/WebAlain/particules/images/susy_partic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600199"/>
            <a:ext cx="6308272" cy="33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465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CERN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500" y="-135944"/>
            <a:ext cx="10223500" cy="6993944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1016000" y="2489200"/>
            <a:ext cx="850900" cy="558800"/>
          </a:xfrm>
          <a:custGeom>
            <a:avLst/>
            <a:gdLst>
              <a:gd name="connsiteX0" fmla="*/ 787400 w 850900"/>
              <a:gd name="connsiteY0" fmla="*/ 0 h 558800"/>
              <a:gd name="connsiteX1" fmla="*/ 114300 w 850900"/>
              <a:gd name="connsiteY1" fmla="*/ 317500 h 558800"/>
              <a:gd name="connsiteX2" fmla="*/ 0 w 850900"/>
              <a:gd name="connsiteY2" fmla="*/ 495300 h 558800"/>
              <a:gd name="connsiteX3" fmla="*/ 368300 w 850900"/>
              <a:gd name="connsiteY3" fmla="*/ 558800 h 558800"/>
              <a:gd name="connsiteX4" fmla="*/ 850900 w 850900"/>
              <a:gd name="connsiteY4" fmla="*/ 38100 h 558800"/>
              <a:gd name="connsiteX5" fmla="*/ 787400 w 850900"/>
              <a:gd name="connsiteY5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900" h="558800">
                <a:moveTo>
                  <a:pt x="787400" y="0"/>
                </a:moveTo>
                <a:lnTo>
                  <a:pt x="114300" y="317500"/>
                </a:lnTo>
                <a:lnTo>
                  <a:pt x="0" y="495300"/>
                </a:lnTo>
                <a:lnTo>
                  <a:pt x="368300" y="558800"/>
                </a:lnTo>
                <a:lnTo>
                  <a:pt x="850900" y="38100"/>
                </a:lnTo>
                <a:lnTo>
                  <a:pt x="787400" y="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18796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1327"/>
            <a:ext cx="9144000" cy="8129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accélérateurs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rcRect l="8805" r="12537"/>
          <a:stretch>
            <a:fillRect/>
          </a:stretch>
        </p:blipFill>
        <p:spPr>
          <a:xfrm>
            <a:off x="5575300" y="1597025"/>
            <a:ext cx="2908300" cy="2774950"/>
          </a:xfrm>
          <a:prstGeom prst="rect">
            <a:avLst/>
          </a:prstGeom>
          <a:ln w="57150" cap="flat" cmpd="thinThick" algn="ctr">
            <a:solidFill>
              <a:srgbClr val="CEB966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2746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collisions</a:t>
            </a:r>
            <a:endParaRPr lang="fr-FR" dirty="0"/>
          </a:p>
        </p:txBody>
      </p:sp>
      <p:pic>
        <p:nvPicPr>
          <p:cNvPr id="5" name="particle_event_full_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7738" y="1613647"/>
            <a:ext cx="4708525" cy="4708525"/>
          </a:xfrm>
        </p:spPr>
      </p:pic>
    </p:spTree>
    <p:extLst>
      <p:ext uri="{BB962C8B-B14F-4D97-AF65-F5344CB8AC3E}">
        <p14:creationId xmlns:p14="http://schemas.microsoft.com/office/powerpoint/2010/main" val="2763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81434" y="-119062"/>
            <a:ext cx="9325434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Les détecteurs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 6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65" y="871915"/>
            <a:ext cx="9276985" cy="59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333" y="0"/>
            <a:ext cx="10243868" cy="6858000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338148" y="3475761"/>
            <a:ext cx="4061016" cy="3074611"/>
            <a:chOff x="457200" y="322790"/>
            <a:chExt cx="4061016" cy="307461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49250"/>
              <a:ext cx="4061016" cy="3048151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461797" y="322790"/>
              <a:ext cx="2894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Matière minérale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4764305" y="3502221"/>
            <a:ext cx="4117868" cy="3048151"/>
            <a:chOff x="4910667" y="349250"/>
            <a:chExt cx="4117868" cy="3048151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rcRect l="2922" r="9960"/>
            <a:stretch>
              <a:fillRect/>
            </a:stretch>
          </p:blipFill>
          <p:spPr>
            <a:xfrm>
              <a:off x="4910667" y="349250"/>
              <a:ext cx="3998816" cy="30481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793954" y="2874181"/>
              <a:ext cx="32345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FR" sz="2800" dirty="0" smtClean="0">
                  <a:solidFill>
                    <a:srgbClr val="CCFFCC"/>
                  </a:solidFill>
                </a:rPr>
                <a:t>Matière organique</a:t>
              </a:r>
              <a:endParaRPr lang="fr-FR" sz="2800" dirty="0">
                <a:solidFill>
                  <a:srgbClr val="CCFFCC"/>
                </a:solidFill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338148" y="425853"/>
            <a:ext cx="4061016" cy="2718343"/>
            <a:chOff x="457200" y="3653896"/>
            <a:chExt cx="4061016" cy="271834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653896"/>
              <a:ext cx="4061016" cy="2718343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3718147" y="5849019"/>
              <a:ext cx="8000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Eau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4764305" y="425853"/>
            <a:ext cx="3998816" cy="2718343"/>
            <a:chOff x="4910667" y="3653895"/>
            <a:chExt cx="3998816" cy="2718343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0667" y="3653895"/>
              <a:ext cx="3998816" cy="2718343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4910667" y="3653896"/>
              <a:ext cx="817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0000FF"/>
                  </a:solidFill>
                </a:rPr>
                <a:t>Gaz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27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quantumdiaries.org/wp-content/uploads/2012/07/display-Higgs-4muons-ATL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" y="345688"/>
            <a:ext cx="9132311" cy="59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75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Recherche dans les détecteurs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LHC fonctionne depuis 2010.</a:t>
            </a:r>
          </a:p>
          <a:p>
            <a:r>
              <a:rPr lang="fr-FR" dirty="0" smtClean="0"/>
              <a:t>Découverte du boson de </a:t>
            </a:r>
            <a:r>
              <a:rPr lang="fr-FR" dirty="0" err="1" smtClean="0"/>
              <a:t>Higgs</a:t>
            </a:r>
            <a:r>
              <a:rPr lang="fr-FR" dirty="0" smtClean="0"/>
              <a:t> : 2012 (prix </a:t>
            </a:r>
            <a:r>
              <a:rPr lang="fr-FR" dirty="0" err="1" smtClean="0"/>
              <a:t>nobel</a:t>
            </a:r>
            <a:r>
              <a:rPr lang="fr-FR" dirty="0" smtClean="0"/>
              <a:t> 2013)</a:t>
            </a:r>
          </a:p>
          <a:p>
            <a:r>
              <a:rPr lang="fr-FR" dirty="0" smtClean="0"/>
              <a:t>L’énergie augmente régulièrement, pour atteindre les 7TeV par faisceau</a:t>
            </a:r>
          </a:p>
          <a:p>
            <a:endParaRPr lang="fr-FR" dirty="0"/>
          </a:p>
          <a:p>
            <a:r>
              <a:rPr lang="fr-FR" dirty="0" smtClean="0"/>
              <a:t>Mais toujours pas de super-symétrie.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522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Comment les mettre en évidence</a:t>
            </a:r>
            <a:endParaRPr lang="en-GB" dirty="0"/>
          </a:p>
        </p:txBody>
      </p:sp>
      <p:grpSp>
        <p:nvGrpSpPr>
          <p:cNvPr id="19" name="Groupe 18"/>
          <p:cNvGrpSpPr/>
          <p:nvPr/>
        </p:nvGrpSpPr>
        <p:grpSpPr>
          <a:xfrm>
            <a:off x="2130016" y="1386281"/>
            <a:ext cx="4702134" cy="4546419"/>
            <a:chOff x="2130016" y="1386281"/>
            <a:chExt cx="4702134" cy="4546419"/>
          </a:xfrm>
        </p:grpSpPr>
        <p:sp>
          <p:nvSpPr>
            <p:cNvPr id="5" name="Rectangle 4"/>
            <p:cNvSpPr/>
            <p:nvPr/>
          </p:nvSpPr>
          <p:spPr>
            <a:xfrm rot="2707894">
              <a:off x="2495774" y="2624865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 rot="18892106" flipV="1">
              <a:off x="2495773" y="4840942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 rot="18892106" flipH="1">
              <a:off x="4824282" y="2624866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 rot="2707894" flipH="1" flipV="1">
              <a:off x="4824281" y="4840943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560781" y="2893807"/>
              <a:ext cx="1785770" cy="179652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130016" y="1386281"/>
              <a:ext cx="4940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c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38104" y="1401960"/>
              <a:ext cx="4940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c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209073" y="5163259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349897" y="5146980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Flèche droite 21"/>
          <p:cNvSpPr/>
          <p:nvPr/>
        </p:nvSpPr>
        <p:spPr>
          <a:xfrm rot="16200000">
            <a:off x="-775499" y="2960764"/>
            <a:ext cx="4171002" cy="10034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Détection dans les accélérateurs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 rot="5400000">
            <a:off x="5647336" y="3001425"/>
            <a:ext cx="4171002" cy="10034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6200000">
            <a:off x="6665077" y="3147237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Détection </a:t>
            </a:r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Indirecte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2586294" y="5805766"/>
            <a:ext cx="4171002" cy="10034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Détection Directe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5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Détection indirecte</a:t>
            </a:r>
            <a:endParaRPr lang="en-GB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4028739" cy="1863969"/>
          </a:xfrm>
        </p:spPr>
        <p:txBody>
          <a:bodyPr>
            <a:normAutofit fontScale="85000" lnSpcReduction="10000"/>
          </a:bodyPr>
          <a:lstStyle/>
          <a:p>
            <a:r>
              <a:rPr lang="fr-FR" sz="2400" dirty="0" smtClean="0"/>
              <a:t>En Namibie, dans les </a:t>
            </a:r>
            <a:r>
              <a:rPr lang="en-GB" sz="2400" dirty="0" err="1"/>
              <a:t>Khomas</a:t>
            </a:r>
            <a:r>
              <a:rPr lang="en-GB" sz="2400" dirty="0"/>
              <a:t> </a:t>
            </a:r>
            <a:r>
              <a:rPr lang="en-GB" sz="2400" dirty="0" smtClean="0"/>
              <a:t>Highland</a:t>
            </a:r>
          </a:p>
          <a:p>
            <a:r>
              <a:rPr lang="fr-FR" sz="2400" dirty="0" smtClean="0"/>
              <a:t>But  : détecter les sources de lumière de hautes énergie.</a:t>
            </a:r>
          </a:p>
          <a:p>
            <a:r>
              <a:rPr lang="fr-FR" sz="2400" dirty="0" smtClean="0"/>
              <a:t>4 télescopes de 12m + 1 télescope de 28m</a:t>
            </a:r>
            <a:endParaRPr lang="en-GB" sz="2400" dirty="0"/>
          </a:p>
        </p:txBody>
      </p:sp>
      <p:pic>
        <p:nvPicPr>
          <p:cNvPr id="4" name="Picture 4" descr="http://www.letsgoafrica.fr/img/carte-namib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9"/>
          <a:stretch/>
        </p:blipFill>
        <p:spPr bwMode="auto">
          <a:xfrm>
            <a:off x="4622043" y="1570618"/>
            <a:ext cx="4285289" cy="505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/>
          <p:cNvSpPr/>
          <p:nvPr/>
        </p:nvSpPr>
        <p:spPr>
          <a:xfrm>
            <a:off x="6174886" y="3771898"/>
            <a:ext cx="107576" cy="96818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/>
          <p:cNvCxnSpPr>
            <a:endCxn id="10" idx="2"/>
          </p:cNvCxnSpPr>
          <p:nvPr/>
        </p:nvCxnSpPr>
        <p:spPr>
          <a:xfrm>
            <a:off x="3668358" y="2237591"/>
            <a:ext cx="2506528" cy="1582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2" descr="http://capnbob.us/blog/wp-content/uploads/2012/07/h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01103"/>
            <a:ext cx="4028739" cy="302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77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607" y="199332"/>
            <a:ext cx="8853544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High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Spectroscopic</a:t>
            </a:r>
            <a:r>
              <a:rPr lang="fr-FR" dirty="0"/>
              <a:t> System</a:t>
            </a:r>
            <a:endParaRPr lang="en-GB" dirty="0"/>
          </a:p>
        </p:txBody>
      </p:sp>
      <p:pic>
        <p:nvPicPr>
          <p:cNvPr id="2050" name="Picture 2" descr="http://www.mpi-hd.mpg.de/hfm/HESS/pages/press/2012/HESS_II_first_light/images/Image_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8" y="1203892"/>
            <a:ext cx="8242909" cy="54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71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Principe de détection</a:t>
            </a:r>
            <a:endParaRPr lang="en-GB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8788" y="1707776"/>
            <a:ext cx="3372522" cy="470916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gamma de haute énergie interagissent dans l’atmosphère.</a:t>
            </a:r>
          </a:p>
          <a:p>
            <a:r>
              <a:rPr lang="fr-FR" sz="2400" dirty="0" smtClean="0"/>
              <a:t>Ils crées des paires </a:t>
            </a:r>
            <a:r>
              <a:rPr lang="fr-FR" sz="2400" dirty="0" err="1" smtClean="0"/>
              <a:t>e</a:t>
            </a:r>
            <a:r>
              <a:rPr lang="fr-FR" sz="2400" baseline="30000" dirty="0" err="1" smtClean="0"/>
              <a:t>+</a:t>
            </a:r>
            <a:r>
              <a:rPr lang="fr-FR" sz="2400" dirty="0" err="1" smtClean="0"/>
              <a:t>e</a:t>
            </a:r>
            <a:r>
              <a:rPr lang="fr-FR" sz="2400" baseline="30000" dirty="0" smtClean="0"/>
              <a:t>-</a:t>
            </a:r>
            <a:r>
              <a:rPr lang="fr-FR" sz="2400" dirty="0" smtClean="0"/>
              <a:t> qui feront de l’effet </a:t>
            </a:r>
            <a:r>
              <a:rPr lang="fr-FR" sz="2400" dirty="0" err="1" smtClean="0"/>
              <a:t>Cerenkov</a:t>
            </a:r>
            <a:endParaRPr lang="fr-FR" sz="2400" dirty="0" smtClean="0"/>
          </a:p>
          <a:p>
            <a:r>
              <a:rPr lang="fr-FR" sz="2400" dirty="0" smtClean="0"/>
              <a:t>On détecte cette lumière </a:t>
            </a:r>
            <a:r>
              <a:rPr lang="fr-FR" sz="2400" dirty="0" err="1" smtClean="0"/>
              <a:t>Cerenkov</a:t>
            </a:r>
            <a:endParaRPr lang="en-GB" sz="2400" dirty="0"/>
          </a:p>
        </p:txBody>
      </p:sp>
      <p:pic>
        <p:nvPicPr>
          <p:cNvPr id="1028" name="Picture 4" descr="http://www.mpi-hd.mpg.de/hfm/HESS/pages/press/2012/HESS_II_first_light/images/Im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0" y="1709766"/>
            <a:ext cx="5718100" cy="42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400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32187" y="6185647"/>
            <a:ext cx="5079626" cy="490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Meilleur limite pour des particules de haute masse.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87" y="2749394"/>
            <a:ext cx="5079626" cy="37425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03271" y="6307256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WIMP Mass (</a:t>
            </a:r>
            <a:r>
              <a:rPr lang="fr-FR" dirty="0" err="1" smtClean="0">
                <a:solidFill>
                  <a:schemeClr val="bg1"/>
                </a:solidFill>
              </a:rPr>
              <a:t>TeV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10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356"/>
            <a:ext cx="8229600" cy="1143000"/>
          </a:xfrm>
        </p:spPr>
        <p:txBody>
          <a:bodyPr/>
          <a:lstStyle/>
          <a:p>
            <a:r>
              <a:rPr lang="fr-FR" dirty="0" smtClean="0"/>
              <a:t>ANTARES</a:t>
            </a:r>
            <a:endParaRPr lang="fr-FR" dirty="0"/>
          </a:p>
        </p:txBody>
      </p:sp>
      <p:pic>
        <p:nvPicPr>
          <p:cNvPr id="4" name="Picture 3" descr="antares_pu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92000"/>
          </a:blip>
          <a:srcRect/>
          <a:stretch>
            <a:fillRect/>
          </a:stretch>
        </p:blipFill>
        <p:spPr>
          <a:xfrm>
            <a:off x="1476375" y="1187450"/>
            <a:ext cx="5951538" cy="4464050"/>
          </a:xfrm>
          <a:solidFill>
            <a:srgbClr val="BDBDFF">
              <a:alpha val="92155"/>
            </a:srgbClr>
          </a:solidFill>
        </p:spPr>
      </p:pic>
      <p:sp>
        <p:nvSpPr>
          <p:cNvPr id="6" name="Line 17"/>
          <p:cNvSpPr>
            <a:spLocks noChangeShapeType="1"/>
          </p:cNvSpPr>
          <p:nvPr/>
        </p:nvSpPr>
        <p:spPr bwMode="auto">
          <a:xfrm flipH="1">
            <a:off x="4067175" y="1604963"/>
            <a:ext cx="0" cy="10795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 type="triangle" w="med" len="med"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18638" tIns="9318" rIns="18638" bIns="9318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276600" y="1828800"/>
            <a:ext cx="7191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1743" tIns="10870" rIns="21743" bIns="10870" anchor="ctr"/>
          <a:lstStyle/>
          <a:p>
            <a:pPr defTabSz="936625" eaLnBrk="0" hangingPunct="0">
              <a:defRPr/>
            </a:pPr>
            <a:r>
              <a:rPr lang="en-US" altLang="fr-FR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14.5 m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40425" y="3273425"/>
            <a:ext cx="700088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1743" tIns="10870" rIns="21743" bIns="10870" anchor="ctr"/>
          <a:lstStyle/>
          <a:p>
            <a:pPr defTabSz="936625" eaLnBrk="0" hangingPunct="0">
              <a:defRPr/>
            </a:pPr>
            <a:r>
              <a:rPr lang="en-US" altLang="fr-FR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350 m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919788" y="4557713"/>
            <a:ext cx="7397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1743" tIns="10870" rIns="21743" bIns="10870" anchor="ctr"/>
          <a:lstStyle/>
          <a:p>
            <a:pPr defTabSz="936625" eaLnBrk="0" hangingPunct="0">
              <a:defRPr/>
            </a:pPr>
            <a:r>
              <a:rPr lang="en-US" altLang="fr-FR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 m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 flipV="1">
            <a:off x="5795963" y="4341813"/>
            <a:ext cx="0" cy="6477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 type="triangle" w="med" len="med"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18638" tIns="9318" rIns="18638" bIns="9318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5724525" y="1892300"/>
            <a:ext cx="71438" cy="2449513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 type="triangle" w="med" len="med"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18638" tIns="9318" rIns="18638" bIns="9318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427788" y="4787900"/>
            <a:ext cx="10969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1743" tIns="10870" rIns="21743" bIns="10870" anchor="ctr"/>
          <a:lstStyle/>
          <a:p>
            <a:pPr defTabSz="936625" eaLnBrk="0" hangingPunct="0">
              <a:lnSpc>
                <a:spcPct val="80000"/>
              </a:lnSpc>
              <a:defRPr/>
            </a:pPr>
            <a:r>
              <a:rPr lang="en-US" altLang="fr-FR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Junction Box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6516688" y="2973388"/>
            <a:ext cx="906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1743" tIns="10870" rIns="21743" bIns="10870" anchor="ctr"/>
          <a:lstStyle/>
          <a:p>
            <a:pPr defTabSz="936625" eaLnBrk="0" hangingPunct="0">
              <a:lnSpc>
                <a:spcPct val="80000"/>
              </a:lnSpc>
              <a:defRPr/>
            </a:pPr>
            <a:r>
              <a:rPr lang="en-US" altLang="fr-FR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 km to shore</a:t>
            </a:r>
          </a:p>
        </p:txBody>
      </p:sp>
      <p:sp>
        <p:nvSpPr>
          <p:cNvPr id="15" name="Line 40"/>
          <p:cNvSpPr>
            <a:spLocks noChangeShapeType="1"/>
          </p:cNvSpPr>
          <p:nvPr/>
        </p:nvSpPr>
        <p:spPr bwMode="auto">
          <a:xfrm>
            <a:off x="827088" y="2757488"/>
            <a:ext cx="2592387" cy="647700"/>
          </a:xfrm>
          <a:prstGeom prst="line">
            <a:avLst/>
          </a:prstGeom>
          <a:noFill/>
          <a:ln w="19050">
            <a:solidFill>
              <a:srgbClr val="FFFF99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Line 40"/>
          <p:cNvSpPr>
            <a:spLocks noChangeShapeType="1"/>
          </p:cNvSpPr>
          <p:nvPr/>
        </p:nvSpPr>
        <p:spPr bwMode="auto">
          <a:xfrm flipV="1">
            <a:off x="900113" y="3836988"/>
            <a:ext cx="2519362" cy="1512887"/>
          </a:xfrm>
          <a:prstGeom prst="line">
            <a:avLst/>
          </a:prstGeom>
          <a:noFill/>
          <a:ln w="19050">
            <a:solidFill>
              <a:srgbClr val="FFFF99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Rectangle 38"/>
          <p:cNvSpPr>
            <a:spLocks noChangeArrowheads="1"/>
          </p:cNvSpPr>
          <p:nvPr/>
        </p:nvSpPr>
        <p:spPr bwMode="auto">
          <a:xfrm>
            <a:off x="3432175" y="3332163"/>
            <a:ext cx="585788" cy="530225"/>
          </a:xfrm>
          <a:prstGeom prst="rect">
            <a:avLst/>
          </a:prstGeom>
          <a:noFill/>
          <a:ln w="19050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8" name="Picture 2" descr="euro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5181932"/>
            <a:ext cx="1951094" cy="1487428"/>
          </a:xfrm>
          <a:prstGeom prst="roundRect">
            <a:avLst>
              <a:gd name="adj" fmla="val 31076"/>
            </a:avLst>
          </a:prstGeom>
          <a:noFill/>
          <a:ln/>
        </p:spPr>
      </p:pic>
      <p:pic>
        <p:nvPicPr>
          <p:cNvPr id="19" name="Picture 5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5713413"/>
            <a:ext cx="1373187" cy="10001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1135063" y="5846763"/>
            <a:ext cx="1924050" cy="5111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1187450" y="6240463"/>
            <a:ext cx="1871663" cy="3571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42 Rectángulo"/>
          <p:cNvSpPr>
            <a:spLocks noChangeArrowheads="1"/>
          </p:cNvSpPr>
          <p:nvPr/>
        </p:nvSpPr>
        <p:spPr bwMode="auto">
          <a:xfrm>
            <a:off x="4679949" y="5792788"/>
            <a:ext cx="4098291" cy="777875"/>
          </a:xfrm>
          <a:prstGeom prst="rect">
            <a:avLst/>
          </a:prstGeom>
          <a:noFill/>
          <a:ln w="9525">
            <a:solidFill>
              <a:srgbClr val="98B954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Aft>
                <a:spcPct val="20000"/>
              </a:spcAft>
              <a:buClr>
                <a:srgbClr val="1F497D"/>
              </a:buClr>
            </a:pPr>
            <a:r>
              <a:rPr lang="en-GB" dirty="0" err="1" smtClean="0">
                <a:latin typeface="Times New Roman" charset="0"/>
              </a:rPr>
              <a:t>Dans</a:t>
            </a:r>
            <a:r>
              <a:rPr lang="en-GB" dirty="0" smtClean="0">
                <a:latin typeface="Times New Roman" charset="0"/>
              </a:rPr>
              <a:t> la </a:t>
            </a:r>
            <a:r>
              <a:rPr lang="en-GB" dirty="0" err="1" smtClean="0">
                <a:latin typeface="Times New Roman" charset="0"/>
              </a:rPr>
              <a:t>mer</a:t>
            </a:r>
            <a:r>
              <a:rPr lang="en-GB" dirty="0" smtClean="0">
                <a:latin typeface="Times New Roman" charset="0"/>
              </a:rPr>
              <a:t> </a:t>
            </a:r>
            <a:r>
              <a:rPr lang="en-GB" dirty="0" err="1" smtClean="0">
                <a:latin typeface="Times New Roman" charset="0"/>
              </a:rPr>
              <a:t>Mediteranée</a:t>
            </a:r>
            <a:endParaRPr lang="en-GB" dirty="0" smtClean="0">
              <a:latin typeface="Times New Roman" charset="0"/>
            </a:endParaRPr>
          </a:p>
          <a:p>
            <a:pPr eaLnBrk="0" hangingPunct="0">
              <a:spcAft>
                <a:spcPct val="20000"/>
              </a:spcAft>
              <a:buClr>
                <a:srgbClr val="1F497D"/>
              </a:buClr>
            </a:pPr>
            <a:r>
              <a:rPr lang="en-GB" dirty="0" smtClean="0">
                <a:latin typeface="Times New Roman" charset="0"/>
              </a:rPr>
              <a:t>(pres de </a:t>
            </a:r>
            <a:r>
              <a:rPr lang="en-GB" dirty="0">
                <a:latin typeface="Times New Roman" charset="0"/>
              </a:rPr>
              <a:t>Toulon)</a:t>
            </a:r>
            <a:r>
              <a:rPr lang="en-GB" dirty="0" smtClean="0">
                <a:latin typeface="Times New Roman" charset="0"/>
              </a:rPr>
              <a:t> </a:t>
            </a:r>
            <a:r>
              <a:rPr lang="en-GB" dirty="0" err="1" smtClean="0">
                <a:latin typeface="Times New Roman" charset="0"/>
              </a:rPr>
              <a:t>à</a:t>
            </a:r>
            <a:r>
              <a:rPr lang="en-GB" dirty="0" smtClean="0">
                <a:latin typeface="Times New Roman" charset="0"/>
              </a:rPr>
              <a:t> </a:t>
            </a:r>
            <a:r>
              <a:rPr lang="en-GB" b="1" dirty="0">
                <a:latin typeface="Times New Roman" charset="0"/>
              </a:rPr>
              <a:t>2475 </a:t>
            </a:r>
            <a:r>
              <a:rPr lang="en-GB" b="1" dirty="0" err="1">
                <a:latin typeface="Times New Roman" charset="0"/>
              </a:rPr>
              <a:t>m</a:t>
            </a:r>
            <a:r>
              <a:rPr lang="en-GB" b="1" dirty="0" smtClean="0">
                <a:latin typeface="Times New Roman" charset="0"/>
              </a:rPr>
              <a:t> </a:t>
            </a:r>
            <a:r>
              <a:rPr lang="en-GB" dirty="0" smtClean="0">
                <a:latin typeface="Times New Roman" charset="0"/>
              </a:rPr>
              <a:t>de </a:t>
            </a:r>
            <a:r>
              <a:rPr lang="en-GB" dirty="0" err="1" smtClean="0">
                <a:latin typeface="Times New Roman" charset="0"/>
              </a:rPr>
              <a:t>profondeur</a:t>
            </a:r>
            <a:r>
              <a:rPr lang="en-GB" dirty="0" smtClean="0">
                <a:latin typeface="Times New Roman" charset="0"/>
              </a:rPr>
              <a:t>.</a:t>
            </a:r>
          </a:p>
        </p:txBody>
      </p:sp>
      <p:sp>
        <p:nvSpPr>
          <p:cNvPr id="23" name="47 Forma libre"/>
          <p:cNvSpPr/>
          <p:nvPr/>
        </p:nvSpPr>
        <p:spPr>
          <a:xfrm>
            <a:off x="5159375" y="5287963"/>
            <a:ext cx="473075" cy="473075"/>
          </a:xfrm>
          <a:custGeom>
            <a:avLst/>
            <a:gdLst>
              <a:gd name="connsiteX0" fmla="*/ 0 w 474453"/>
              <a:gd name="connsiteY0" fmla="*/ 0 h 474452"/>
              <a:gd name="connsiteX1" fmla="*/ 69012 w 474453"/>
              <a:gd name="connsiteY1" fmla="*/ 112143 h 474452"/>
              <a:gd name="connsiteX2" fmla="*/ 138023 w 474453"/>
              <a:gd name="connsiteY2" fmla="*/ 172528 h 474452"/>
              <a:gd name="connsiteX3" fmla="*/ 172529 w 474453"/>
              <a:gd name="connsiteY3" fmla="*/ 276045 h 474452"/>
              <a:gd name="connsiteX4" fmla="*/ 267419 w 474453"/>
              <a:gd name="connsiteY4" fmla="*/ 370935 h 474452"/>
              <a:gd name="connsiteX5" fmla="*/ 362310 w 474453"/>
              <a:gd name="connsiteY5" fmla="*/ 439947 h 474452"/>
              <a:gd name="connsiteX6" fmla="*/ 474453 w 474453"/>
              <a:gd name="connsiteY6" fmla="*/ 474452 h 47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4453" h="474452">
                <a:moveTo>
                  <a:pt x="0" y="0"/>
                </a:moveTo>
                <a:cubicBezTo>
                  <a:pt x="23004" y="41694"/>
                  <a:pt x="46008" y="83388"/>
                  <a:pt x="69012" y="112143"/>
                </a:cubicBezTo>
                <a:cubicBezTo>
                  <a:pt x="92016" y="140898"/>
                  <a:pt x="120770" y="145211"/>
                  <a:pt x="138023" y="172528"/>
                </a:cubicBezTo>
                <a:cubicBezTo>
                  <a:pt x="155276" y="199845"/>
                  <a:pt x="150963" y="242977"/>
                  <a:pt x="172529" y="276045"/>
                </a:cubicBezTo>
                <a:cubicBezTo>
                  <a:pt x="194095" y="309113"/>
                  <a:pt x="235789" y="343618"/>
                  <a:pt x="267419" y="370935"/>
                </a:cubicBezTo>
                <a:cubicBezTo>
                  <a:pt x="299049" y="398252"/>
                  <a:pt x="327804" y="422694"/>
                  <a:pt x="362310" y="439947"/>
                </a:cubicBezTo>
                <a:cubicBezTo>
                  <a:pt x="396816" y="457200"/>
                  <a:pt x="435634" y="465826"/>
                  <a:pt x="474453" y="474452"/>
                </a:cubicBezTo>
              </a:path>
            </a:pathLst>
          </a:cu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>
              <a:ln w="12700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420938"/>
            <a:ext cx="16303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3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04250" y="6570663"/>
            <a:ext cx="539750" cy="287337"/>
          </a:xfrm>
        </p:spPr>
        <p:txBody>
          <a:bodyPr/>
          <a:lstStyle/>
          <a:p>
            <a:pPr algn="ctr"/>
            <a:fld id="{A74E2642-A040-744A-8705-717C06586179}" type="slidenum">
              <a:rPr lang="es-ES"/>
              <a:pPr algn="ctr"/>
              <a:t>27</a:t>
            </a:fld>
            <a:endParaRPr lang="es-ES"/>
          </a:p>
        </p:txBody>
      </p:sp>
      <p:pic>
        <p:nvPicPr>
          <p:cNvPr id="30" name="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663" y="611188"/>
            <a:ext cx="11890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461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télescopes à Neutrino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22000" y="1600200"/>
            <a:ext cx="4064799" cy="470916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Dans la glace </a:t>
            </a:r>
            <a:r>
              <a:rPr lang="fr-FR" dirty="0"/>
              <a:t>de </a:t>
            </a:r>
            <a:r>
              <a:rPr lang="fr-FR" dirty="0" smtClean="0"/>
              <a:t>l’antarctique</a:t>
            </a:r>
          </a:p>
          <a:p>
            <a:r>
              <a:rPr lang="fr-FR" dirty="0" smtClean="0"/>
              <a:t>Avec la pression, la glace devient transparente.</a:t>
            </a:r>
          </a:p>
          <a:p>
            <a:r>
              <a:rPr lang="fr-FR" dirty="0" smtClean="0"/>
              <a:t>Les neutrinos interagissent, et se transforment en muon ou électron que l’on peut observer grâce à l’effet </a:t>
            </a:r>
            <a:r>
              <a:rPr lang="fr-FR" dirty="0" err="1" smtClean="0"/>
              <a:t>Cherenkov</a:t>
            </a:r>
            <a:endParaRPr lang="fr-FR" dirty="0" smtClean="0"/>
          </a:p>
          <a:p>
            <a:r>
              <a:rPr lang="fr-FR" dirty="0" smtClean="0"/>
              <a:t>Empire State Building</a:t>
            </a:r>
          </a:p>
          <a:p>
            <a:endParaRPr lang="fr-FR" dirty="0" smtClean="0"/>
          </a:p>
        </p:txBody>
      </p:sp>
      <p:grpSp>
        <p:nvGrpSpPr>
          <p:cNvPr id="12" name="Grouper 11"/>
          <p:cNvGrpSpPr/>
          <p:nvPr/>
        </p:nvGrpSpPr>
        <p:grpSpPr>
          <a:xfrm>
            <a:off x="359068" y="1558242"/>
            <a:ext cx="4062920" cy="4714875"/>
            <a:chOff x="4715311" y="1584960"/>
            <a:chExt cx="4062920" cy="4714875"/>
          </a:xfrm>
        </p:grpSpPr>
        <p:sp>
          <p:nvSpPr>
            <p:cNvPr id="11" name="Rectangle 10"/>
            <p:cNvSpPr/>
            <p:nvPr/>
          </p:nvSpPr>
          <p:spPr>
            <a:xfrm>
              <a:off x="4715311" y="1584960"/>
              <a:ext cx="3971489" cy="47148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Picture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25179" y="1594485"/>
              <a:ext cx="3653052" cy="4705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2"/>
            <p:cNvSpPr>
              <a:spLocks/>
            </p:cNvSpPr>
            <p:nvPr/>
          </p:nvSpPr>
          <p:spPr bwMode="auto">
            <a:xfrm>
              <a:off x="4865044" y="3836584"/>
              <a:ext cx="851320" cy="32829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25400" tIns="25400" rIns="25400" bIns="2540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a typeface="Arial" charset="0"/>
                  <a:cs typeface="Arial" charset="0"/>
                  <a:sym typeface="Arial" charset="0"/>
                </a:rPr>
                <a:t>-1450 </a:t>
              </a:r>
              <a:r>
                <a:rPr lang="en-US" dirty="0" err="1">
                  <a:solidFill>
                    <a:schemeClr val="bg1"/>
                  </a:solidFill>
                  <a:ea typeface="Arial" charset="0"/>
                  <a:cs typeface="Arial" charset="0"/>
                  <a:sym typeface="Arial" charset="0"/>
                </a:rPr>
                <a:t>m</a:t>
              </a:r>
              <a:endParaRPr lang="en-US" dirty="0">
                <a:solidFill>
                  <a:schemeClr val="bg1"/>
                </a:solidFill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" name="Rectangle 3"/>
            <p:cNvSpPr>
              <a:spLocks/>
            </p:cNvSpPr>
            <p:nvPr/>
          </p:nvSpPr>
          <p:spPr bwMode="auto">
            <a:xfrm>
              <a:off x="4865044" y="5006225"/>
              <a:ext cx="851320" cy="3282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25400" tIns="25400" rIns="25400" bIns="2540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rPr>
                <a:t>-2450 </a:t>
              </a:r>
              <a:r>
                <a:rPr lang="en-US" dirty="0" err="1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rPr>
                <a:t>m</a:t>
              </a:r>
              <a:endParaRPr lang="en-US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5740347" y="4014124"/>
              <a:ext cx="225525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5740347" y="5183765"/>
              <a:ext cx="225525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267793" y="163097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ICECUBE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 rot="13654090">
            <a:off x="3779920" y="5286753"/>
            <a:ext cx="1269594" cy="99936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205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Meilleur limite pour une interaction dépendant du spin</a:t>
            </a:r>
            <a:endParaRPr lang="en-GB" dirty="0"/>
          </a:p>
        </p:txBody>
      </p:sp>
      <p:pic>
        <p:nvPicPr>
          <p:cNvPr id="1026" name="Picture 2" descr="https://icecube.wisc.edu/icecube/static/science/images/wimp_spindepend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76" y="2669101"/>
            <a:ext cx="5689741" cy="39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29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Molécules, les Atomes</a:t>
            </a: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457200" y="2354298"/>
            <a:ext cx="3810000" cy="3550302"/>
            <a:chOff x="457200" y="2354298"/>
            <a:chExt cx="3810000" cy="355030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354298"/>
              <a:ext cx="3810000" cy="32004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457200" y="5442935"/>
              <a:ext cx="38100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dirty="0" smtClean="0"/>
                <a:t>Acide Salicylique</a:t>
              </a:r>
              <a:endParaRPr lang="fr-FR" sz="2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4610928" y="4831423"/>
            <a:ext cx="43704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white"/>
                </a:solidFill>
              </a:rPr>
              <a:t>Par Exemple le Carbone :</a:t>
            </a:r>
          </a:p>
          <a:p>
            <a:pPr>
              <a:buFont typeface="Arial"/>
              <a:buChar char="•"/>
            </a:pPr>
            <a:r>
              <a:rPr lang="fr-FR" sz="2400" dirty="0" smtClean="0">
                <a:solidFill>
                  <a:prstClr val="white"/>
                </a:solidFill>
              </a:rPr>
              <a:t> </a:t>
            </a:r>
            <a:r>
              <a:rPr lang="fr-FR" sz="2400" baseline="30000" dirty="0" smtClean="0">
                <a:solidFill>
                  <a:prstClr val="white"/>
                </a:solidFill>
              </a:rPr>
              <a:t>12</a:t>
            </a:r>
            <a:r>
              <a:rPr lang="fr-FR" sz="2400" dirty="0" smtClean="0">
                <a:solidFill>
                  <a:prstClr val="white"/>
                </a:solidFill>
              </a:rPr>
              <a:t>C = 6 protons, 6 neutrons </a:t>
            </a:r>
          </a:p>
          <a:p>
            <a:r>
              <a:rPr lang="fr-FR" sz="2400" dirty="0" smtClean="0">
                <a:solidFill>
                  <a:prstClr val="white"/>
                </a:solidFill>
              </a:rPr>
              <a:t>            et 6 électrons</a:t>
            </a:r>
          </a:p>
          <a:p>
            <a:endParaRPr lang="fr-FR" sz="1600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3359965" y="1417638"/>
            <a:ext cx="4903944" cy="3316558"/>
            <a:chOff x="3359965" y="1417638"/>
            <a:chExt cx="4903944" cy="3316558"/>
          </a:xfrm>
        </p:grpSpPr>
        <p:pic>
          <p:nvPicPr>
            <p:cNvPr id="6" name="Picture 50" descr="C:\Documents and Settings\cazes\Mes documents\NEPAL\images\puissance de 10\p-10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47351" y="1417638"/>
              <a:ext cx="3316558" cy="3316558"/>
            </a:xfrm>
            <a:prstGeom prst="ellipse">
              <a:avLst/>
            </a:prstGeom>
            <a:noFill/>
          </p:spPr>
        </p:pic>
        <p:sp>
          <p:nvSpPr>
            <p:cNvPr id="10" name="Ellipse 9"/>
            <p:cNvSpPr/>
            <p:nvPr/>
          </p:nvSpPr>
          <p:spPr>
            <a:xfrm>
              <a:off x="3359965" y="3294222"/>
              <a:ext cx="396847" cy="396894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11"/>
            <p:cNvCxnSpPr>
              <a:stCxn id="10" idx="0"/>
              <a:endCxn id="6" idx="1"/>
            </p:cNvCxnSpPr>
            <p:nvPr/>
          </p:nvCxnSpPr>
          <p:spPr>
            <a:xfrm rot="5400000" flipH="1" flipV="1">
              <a:off x="3800277" y="1661450"/>
              <a:ext cx="1390885" cy="1874661"/>
            </a:xfrm>
            <a:prstGeom prst="line">
              <a:avLst/>
            </a:prstGeom>
            <a:ln w="28575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>
              <a:endCxn id="6" idx="3"/>
            </p:cNvCxnSpPr>
            <p:nvPr/>
          </p:nvCxnSpPr>
          <p:spPr>
            <a:xfrm>
              <a:off x="3558389" y="3691117"/>
              <a:ext cx="1874661" cy="557380"/>
            </a:xfrm>
            <a:prstGeom prst="line">
              <a:avLst/>
            </a:prstGeom>
            <a:ln w="28575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4947351" y="1417638"/>
              <a:ext cx="3316558" cy="3316558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319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Comment les mettre en évidence</a:t>
            </a:r>
            <a:endParaRPr lang="en-GB" dirty="0"/>
          </a:p>
        </p:txBody>
      </p:sp>
      <p:grpSp>
        <p:nvGrpSpPr>
          <p:cNvPr id="19" name="Groupe 18"/>
          <p:cNvGrpSpPr/>
          <p:nvPr/>
        </p:nvGrpSpPr>
        <p:grpSpPr>
          <a:xfrm>
            <a:off x="2130016" y="1386281"/>
            <a:ext cx="4702134" cy="4546419"/>
            <a:chOff x="2130016" y="1386281"/>
            <a:chExt cx="4702134" cy="4546419"/>
          </a:xfrm>
        </p:grpSpPr>
        <p:sp>
          <p:nvSpPr>
            <p:cNvPr id="5" name="Rectangle 4"/>
            <p:cNvSpPr/>
            <p:nvPr/>
          </p:nvSpPr>
          <p:spPr>
            <a:xfrm rot="2707894">
              <a:off x="2495774" y="2624865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 rot="18892106" flipV="1">
              <a:off x="2495773" y="4840942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 rot="18892106" flipH="1">
              <a:off x="4824282" y="2624866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 rot="2707894" flipH="1" flipV="1">
              <a:off x="4824281" y="4840943"/>
              <a:ext cx="1710466" cy="11833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560781" y="2893807"/>
              <a:ext cx="1785770" cy="179652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130016" y="1386281"/>
              <a:ext cx="4940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c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38104" y="1401960"/>
              <a:ext cx="4940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c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209073" y="5163259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349897" y="5146980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Flèche droite 21"/>
          <p:cNvSpPr/>
          <p:nvPr/>
        </p:nvSpPr>
        <p:spPr>
          <a:xfrm rot="16200000">
            <a:off x="-775499" y="2960764"/>
            <a:ext cx="4171002" cy="10034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Détection dans les accélérateurs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Flèche droite 24"/>
          <p:cNvSpPr/>
          <p:nvPr/>
        </p:nvSpPr>
        <p:spPr>
          <a:xfrm rot="5400000">
            <a:off x="5647336" y="3001425"/>
            <a:ext cx="4171002" cy="10034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6200000">
            <a:off x="6665077" y="3147237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Détection </a:t>
            </a:r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Indirecte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Flèche droite 28"/>
          <p:cNvSpPr/>
          <p:nvPr/>
        </p:nvSpPr>
        <p:spPr>
          <a:xfrm>
            <a:off x="2586294" y="5805766"/>
            <a:ext cx="4171002" cy="10034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Détection Directe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63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Peut-on trouver des WIMP sur terre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124" y="2206452"/>
            <a:ext cx="6540564" cy="2635823"/>
          </a:xfrm>
        </p:spPr>
        <p:txBody>
          <a:bodyPr/>
          <a:lstStyle/>
          <a:p>
            <a:r>
              <a:rPr lang="fr-FR" dirty="0" smtClean="0"/>
              <a:t>Les </a:t>
            </a:r>
            <a:r>
              <a:rPr lang="fr-FR" dirty="0" err="1" smtClean="0"/>
              <a:t>WIMPs</a:t>
            </a:r>
            <a:r>
              <a:rPr lang="fr-FR" dirty="0" smtClean="0"/>
              <a:t> sont partout dans notre galaxie</a:t>
            </a:r>
          </a:p>
          <a:p>
            <a:r>
              <a:rPr lang="fr-FR" dirty="0" smtClean="0"/>
              <a:t>Elles interagissent très peu avec la matière (interaction faible, comme les neutrinos)</a:t>
            </a:r>
          </a:p>
          <a:p>
            <a:pPr lvl="1">
              <a:buNone/>
            </a:pP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02748" y="2206452"/>
            <a:ext cx="2572328" cy="24203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51536" y="24013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Vous êtes ici</a:t>
            </a:r>
            <a:endParaRPr lang="fr-FR" dirty="0"/>
          </a:p>
        </p:txBody>
      </p:sp>
      <p:cxnSp>
        <p:nvCxnSpPr>
          <p:cNvPr id="12" name="Connecteur droit avec flèche 11"/>
          <p:cNvCxnSpPr>
            <a:stCxn id="10" idx="2"/>
          </p:cNvCxnSpPr>
          <p:nvPr/>
        </p:nvCxnSpPr>
        <p:spPr>
          <a:xfrm rot="16200000" flipH="1">
            <a:off x="7159903" y="2782974"/>
            <a:ext cx="529376" cy="5046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1454331" y="4842275"/>
            <a:ext cx="6527915" cy="150424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buClrTx/>
              <a:buSzTx/>
              <a:buFont typeface="Lucida Grande"/>
              <a:buChar char="⇒"/>
            </a:pPr>
            <a:r>
              <a:rPr lang="fr-FR" sz="3200" dirty="0" smtClean="0">
                <a:solidFill>
                  <a:schemeClr val="bg1"/>
                </a:solidFill>
                <a:latin typeface="Times New Roman" charset="0"/>
              </a:rPr>
              <a:t>Il y en donc qui traverse la terre</a:t>
            </a:r>
          </a:p>
          <a:p>
            <a:pPr algn="ctr">
              <a:spcBef>
                <a:spcPct val="0"/>
              </a:spcBef>
              <a:buClrTx/>
              <a:buSzTx/>
              <a:buFont typeface="Lucida Grande"/>
              <a:buChar char="⇒"/>
            </a:pPr>
            <a:r>
              <a:rPr lang="fr-FR" sz="3200" dirty="0" smtClean="0">
                <a:solidFill>
                  <a:schemeClr val="bg1"/>
                </a:solidFill>
                <a:latin typeface="Times New Roman" charset="0"/>
              </a:rPr>
              <a:t>Il y en a dans cette pièce !!!</a:t>
            </a:r>
          </a:p>
        </p:txBody>
      </p:sp>
    </p:spTree>
    <p:extLst>
      <p:ext uri="{BB962C8B-B14F-4D97-AF65-F5344CB8AC3E}">
        <p14:creationId xmlns:p14="http://schemas.microsoft.com/office/powerpoint/2010/main" val="2030964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difficultés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Interaction faible = peu probable : difficile à détecter</a:t>
            </a:r>
          </a:p>
          <a:p>
            <a:pPr lvl="1"/>
            <a:r>
              <a:rPr lang="fr-FR" dirty="0" smtClean="0"/>
              <a:t>Il faut une grande masse de détecteur pour augmenter la chance de les voir.</a:t>
            </a:r>
          </a:p>
          <a:p>
            <a:r>
              <a:rPr lang="fr-FR" dirty="0" smtClean="0"/>
              <a:t>Elles ont une énergie faible</a:t>
            </a:r>
          </a:p>
          <a:p>
            <a:pPr lvl="1"/>
            <a:r>
              <a:rPr lang="fr-FR" dirty="0" smtClean="0"/>
              <a:t>Il faut des détecteurs précis, capables de mesurer une petite quantité d’énergie</a:t>
            </a:r>
          </a:p>
          <a:p>
            <a:pPr lvl="1"/>
            <a:r>
              <a:rPr lang="fr-FR" dirty="0" smtClean="0"/>
              <a:t>Difficile avec de gros volumes…</a:t>
            </a:r>
          </a:p>
          <a:p>
            <a:r>
              <a:rPr lang="fr-FR" dirty="0" smtClean="0"/>
              <a:t>Problème : il y a plein de particules qui déposent de l’énergie dans la matière.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5" name="Forme libre 4"/>
          <p:cNvSpPr/>
          <p:nvPr/>
        </p:nvSpPr>
        <p:spPr>
          <a:xfrm rot="19300971">
            <a:off x="120270" y="2119919"/>
            <a:ext cx="7550150" cy="636058"/>
          </a:xfrm>
          <a:custGeom>
            <a:avLst/>
            <a:gdLst>
              <a:gd name="connsiteX0" fmla="*/ 0 w 7550150"/>
              <a:gd name="connsiteY0" fmla="*/ 44450 h 636058"/>
              <a:gd name="connsiteX1" fmla="*/ 254000 w 7550150"/>
              <a:gd name="connsiteY1" fmla="*/ 635000 h 636058"/>
              <a:gd name="connsiteX2" fmla="*/ 527050 w 7550150"/>
              <a:gd name="connsiteY2" fmla="*/ 38100 h 636058"/>
              <a:gd name="connsiteX3" fmla="*/ 781050 w 7550150"/>
              <a:gd name="connsiteY3" fmla="*/ 628650 h 636058"/>
              <a:gd name="connsiteX4" fmla="*/ 1066800 w 7550150"/>
              <a:gd name="connsiteY4" fmla="*/ 38100 h 636058"/>
              <a:gd name="connsiteX5" fmla="*/ 1333500 w 7550150"/>
              <a:gd name="connsiteY5" fmla="*/ 628650 h 636058"/>
              <a:gd name="connsiteX6" fmla="*/ 1600200 w 7550150"/>
              <a:gd name="connsiteY6" fmla="*/ 44450 h 636058"/>
              <a:gd name="connsiteX7" fmla="*/ 1879600 w 7550150"/>
              <a:gd name="connsiteY7" fmla="*/ 628650 h 636058"/>
              <a:gd name="connsiteX8" fmla="*/ 2146300 w 7550150"/>
              <a:gd name="connsiteY8" fmla="*/ 31750 h 636058"/>
              <a:gd name="connsiteX9" fmla="*/ 2419350 w 7550150"/>
              <a:gd name="connsiteY9" fmla="*/ 622300 h 636058"/>
              <a:gd name="connsiteX10" fmla="*/ 2692400 w 7550150"/>
              <a:gd name="connsiteY10" fmla="*/ 25400 h 636058"/>
              <a:gd name="connsiteX11" fmla="*/ 2959100 w 7550150"/>
              <a:gd name="connsiteY11" fmla="*/ 609600 h 636058"/>
              <a:gd name="connsiteX12" fmla="*/ 3232150 w 7550150"/>
              <a:gd name="connsiteY12" fmla="*/ 31750 h 636058"/>
              <a:gd name="connsiteX13" fmla="*/ 3511550 w 7550150"/>
              <a:gd name="connsiteY13" fmla="*/ 609600 h 636058"/>
              <a:gd name="connsiteX14" fmla="*/ 3765550 w 7550150"/>
              <a:gd name="connsiteY14" fmla="*/ 31750 h 636058"/>
              <a:gd name="connsiteX15" fmla="*/ 4051300 w 7550150"/>
              <a:gd name="connsiteY15" fmla="*/ 609600 h 636058"/>
              <a:gd name="connsiteX16" fmla="*/ 4318000 w 7550150"/>
              <a:gd name="connsiteY16" fmla="*/ 19050 h 636058"/>
              <a:gd name="connsiteX17" fmla="*/ 4597400 w 7550150"/>
              <a:gd name="connsiteY17" fmla="*/ 603250 h 636058"/>
              <a:gd name="connsiteX18" fmla="*/ 4845050 w 7550150"/>
              <a:gd name="connsiteY18" fmla="*/ 12700 h 636058"/>
              <a:gd name="connsiteX19" fmla="*/ 5118100 w 7550150"/>
              <a:gd name="connsiteY19" fmla="*/ 615950 h 636058"/>
              <a:gd name="connsiteX20" fmla="*/ 5391150 w 7550150"/>
              <a:gd name="connsiteY20" fmla="*/ 25400 h 636058"/>
              <a:gd name="connsiteX21" fmla="*/ 5664200 w 7550150"/>
              <a:gd name="connsiteY21" fmla="*/ 609600 h 636058"/>
              <a:gd name="connsiteX22" fmla="*/ 5930900 w 7550150"/>
              <a:gd name="connsiteY22" fmla="*/ 12700 h 636058"/>
              <a:gd name="connsiteX23" fmla="*/ 6191250 w 7550150"/>
              <a:gd name="connsiteY23" fmla="*/ 596900 h 636058"/>
              <a:gd name="connsiteX24" fmla="*/ 6477000 w 7550150"/>
              <a:gd name="connsiteY24" fmla="*/ 6350 h 636058"/>
              <a:gd name="connsiteX25" fmla="*/ 6743700 w 7550150"/>
              <a:gd name="connsiteY25" fmla="*/ 584200 h 636058"/>
              <a:gd name="connsiteX26" fmla="*/ 7004050 w 7550150"/>
              <a:gd name="connsiteY26" fmla="*/ 6350 h 636058"/>
              <a:gd name="connsiteX27" fmla="*/ 7277100 w 7550150"/>
              <a:gd name="connsiteY27" fmla="*/ 603250 h 636058"/>
              <a:gd name="connsiteX28" fmla="*/ 7550150 w 7550150"/>
              <a:gd name="connsiteY28" fmla="*/ 0 h 6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50150" h="636058">
                <a:moveTo>
                  <a:pt x="0" y="44450"/>
                </a:moveTo>
                <a:cubicBezTo>
                  <a:pt x="83079" y="340254"/>
                  <a:pt x="166158" y="636058"/>
                  <a:pt x="254000" y="635000"/>
                </a:cubicBezTo>
                <a:cubicBezTo>
                  <a:pt x="341842" y="633942"/>
                  <a:pt x="439208" y="39158"/>
                  <a:pt x="527050" y="38100"/>
                </a:cubicBezTo>
                <a:cubicBezTo>
                  <a:pt x="614892" y="37042"/>
                  <a:pt x="691092" y="628650"/>
                  <a:pt x="781050" y="628650"/>
                </a:cubicBezTo>
                <a:cubicBezTo>
                  <a:pt x="871008" y="628650"/>
                  <a:pt x="974725" y="38100"/>
                  <a:pt x="1066800" y="38100"/>
                </a:cubicBezTo>
                <a:cubicBezTo>
                  <a:pt x="1158875" y="38100"/>
                  <a:pt x="1244600" y="627592"/>
                  <a:pt x="1333500" y="628650"/>
                </a:cubicBezTo>
                <a:cubicBezTo>
                  <a:pt x="1422400" y="629708"/>
                  <a:pt x="1509183" y="44450"/>
                  <a:pt x="1600200" y="44450"/>
                </a:cubicBezTo>
                <a:cubicBezTo>
                  <a:pt x="1691217" y="44450"/>
                  <a:pt x="1788583" y="630767"/>
                  <a:pt x="1879600" y="628650"/>
                </a:cubicBezTo>
                <a:cubicBezTo>
                  <a:pt x="1970617" y="626533"/>
                  <a:pt x="2056342" y="32808"/>
                  <a:pt x="2146300" y="31750"/>
                </a:cubicBezTo>
                <a:cubicBezTo>
                  <a:pt x="2236258" y="30692"/>
                  <a:pt x="2328333" y="623358"/>
                  <a:pt x="2419350" y="622300"/>
                </a:cubicBezTo>
                <a:cubicBezTo>
                  <a:pt x="2510367" y="621242"/>
                  <a:pt x="2602442" y="27517"/>
                  <a:pt x="2692400" y="25400"/>
                </a:cubicBezTo>
                <a:cubicBezTo>
                  <a:pt x="2782358" y="23283"/>
                  <a:pt x="2869142" y="608542"/>
                  <a:pt x="2959100" y="609600"/>
                </a:cubicBezTo>
                <a:cubicBezTo>
                  <a:pt x="3049058" y="610658"/>
                  <a:pt x="3140075" y="31750"/>
                  <a:pt x="3232150" y="31750"/>
                </a:cubicBezTo>
                <a:cubicBezTo>
                  <a:pt x="3324225" y="31750"/>
                  <a:pt x="3422650" y="609600"/>
                  <a:pt x="3511550" y="609600"/>
                </a:cubicBezTo>
                <a:cubicBezTo>
                  <a:pt x="3600450" y="609600"/>
                  <a:pt x="3675592" y="31750"/>
                  <a:pt x="3765550" y="31750"/>
                </a:cubicBezTo>
                <a:cubicBezTo>
                  <a:pt x="3855508" y="31750"/>
                  <a:pt x="3959225" y="611717"/>
                  <a:pt x="4051300" y="609600"/>
                </a:cubicBezTo>
                <a:cubicBezTo>
                  <a:pt x="4143375" y="607483"/>
                  <a:pt x="4226983" y="20108"/>
                  <a:pt x="4318000" y="19050"/>
                </a:cubicBezTo>
                <a:cubicBezTo>
                  <a:pt x="4409017" y="17992"/>
                  <a:pt x="4509558" y="604308"/>
                  <a:pt x="4597400" y="603250"/>
                </a:cubicBezTo>
                <a:cubicBezTo>
                  <a:pt x="4685242" y="602192"/>
                  <a:pt x="4758267" y="10583"/>
                  <a:pt x="4845050" y="12700"/>
                </a:cubicBezTo>
                <a:cubicBezTo>
                  <a:pt x="4931833" y="14817"/>
                  <a:pt x="5027083" y="613833"/>
                  <a:pt x="5118100" y="615950"/>
                </a:cubicBezTo>
                <a:cubicBezTo>
                  <a:pt x="5209117" y="618067"/>
                  <a:pt x="5300133" y="26458"/>
                  <a:pt x="5391150" y="25400"/>
                </a:cubicBezTo>
                <a:cubicBezTo>
                  <a:pt x="5482167" y="24342"/>
                  <a:pt x="5574242" y="611717"/>
                  <a:pt x="5664200" y="609600"/>
                </a:cubicBezTo>
                <a:cubicBezTo>
                  <a:pt x="5754158" y="607483"/>
                  <a:pt x="5843058" y="14817"/>
                  <a:pt x="5930900" y="12700"/>
                </a:cubicBezTo>
                <a:cubicBezTo>
                  <a:pt x="6018742" y="10583"/>
                  <a:pt x="6100233" y="597958"/>
                  <a:pt x="6191250" y="596900"/>
                </a:cubicBezTo>
                <a:cubicBezTo>
                  <a:pt x="6282267" y="595842"/>
                  <a:pt x="6384925" y="8467"/>
                  <a:pt x="6477000" y="6350"/>
                </a:cubicBezTo>
                <a:cubicBezTo>
                  <a:pt x="6569075" y="4233"/>
                  <a:pt x="6655858" y="584200"/>
                  <a:pt x="6743700" y="584200"/>
                </a:cubicBezTo>
                <a:cubicBezTo>
                  <a:pt x="6831542" y="584200"/>
                  <a:pt x="6915150" y="3175"/>
                  <a:pt x="7004050" y="6350"/>
                </a:cubicBezTo>
                <a:cubicBezTo>
                  <a:pt x="7092950" y="9525"/>
                  <a:pt x="7186083" y="604308"/>
                  <a:pt x="7277100" y="603250"/>
                </a:cubicBezTo>
                <a:cubicBezTo>
                  <a:pt x="7368117" y="602192"/>
                  <a:pt x="7550150" y="0"/>
                  <a:pt x="75501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 rot="13726086">
            <a:off x="4417133" y="6705998"/>
            <a:ext cx="7550150" cy="636058"/>
          </a:xfrm>
          <a:custGeom>
            <a:avLst/>
            <a:gdLst>
              <a:gd name="connsiteX0" fmla="*/ 0 w 7550150"/>
              <a:gd name="connsiteY0" fmla="*/ 44450 h 636058"/>
              <a:gd name="connsiteX1" fmla="*/ 254000 w 7550150"/>
              <a:gd name="connsiteY1" fmla="*/ 635000 h 636058"/>
              <a:gd name="connsiteX2" fmla="*/ 527050 w 7550150"/>
              <a:gd name="connsiteY2" fmla="*/ 38100 h 636058"/>
              <a:gd name="connsiteX3" fmla="*/ 781050 w 7550150"/>
              <a:gd name="connsiteY3" fmla="*/ 628650 h 636058"/>
              <a:gd name="connsiteX4" fmla="*/ 1066800 w 7550150"/>
              <a:gd name="connsiteY4" fmla="*/ 38100 h 636058"/>
              <a:gd name="connsiteX5" fmla="*/ 1333500 w 7550150"/>
              <a:gd name="connsiteY5" fmla="*/ 628650 h 636058"/>
              <a:gd name="connsiteX6" fmla="*/ 1600200 w 7550150"/>
              <a:gd name="connsiteY6" fmla="*/ 44450 h 636058"/>
              <a:gd name="connsiteX7" fmla="*/ 1879600 w 7550150"/>
              <a:gd name="connsiteY7" fmla="*/ 628650 h 636058"/>
              <a:gd name="connsiteX8" fmla="*/ 2146300 w 7550150"/>
              <a:gd name="connsiteY8" fmla="*/ 31750 h 636058"/>
              <a:gd name="connsiteX9" fmla="*/ 2419350 w 7550150"/>
              <a:gd name="connsiteY9" fmla="*/ 622300 h 636058"/>
              <a:gd name="connsiteX10" fmla="*/ 2692400 w 7550150"/>
              <a:gd name="connsiteY10" fmla="*/ 25400 h 636058"/>
              <a:gd name="connsiteX11" fmla="*/ 2959100 w 7550150"/>
              <a:gd name="connsiteY11" fmla="*/ 609600 h 636058"/>
              <a:gd name="connsiteX12" fmla="*/ 3232150 w 7550150"/>
              <a:gd name="connsiteY12" fmla="*/ 31750 h 636058"/>
              <a:gd name="connsiteX13" fmla="*/ 3511550 w 7550150"/>
              <a:gd name="connsiteY13" fmla="*/ 609600 h 636058"/>
              <a:gd name="connsiteX14" fmla="*/ 3765550 w 7550150"/>
              <a:gd name="connsiteY14" fmla="*/ 31750 h 636058"/>
              <a:gd name="connsiteX15" fmla="*/ 4051300 w 7550150"/>
              <a:gd name="connsiteY15" fmla="*/ 609600 h 636058"/>
              <a:gd name="connsiteX16" fmla="*/ 4318000 w 7550150"/>
              <a:gd name="connsiteY16" fmla="*/ 19050 h 636058"/>
              <a:gd name="connsiteX17" fmla="*/ 4597400 w 7550150"/>
              <a:gd name="connsiteY17" fmla="*/ 603250 h 636058"/>
              <a:gd name="connsiteX18" fmla="*/ 4845050 w 7550150"/>
              <a:gd name="connsiteY18" fmla="*/ 12700 h 636058"/>
              <a:gd name="connsiteX19" fmla="*/ 5118100 w 7550150"/>
              <a:gd name="connsiteY19" fmla="*/ 615950 h 636058"/>
              <a:gd name="connsiteX20" fmla="*/ 5391150 w 7550150"/>
              <a:gd name="connsiteY20" fmla="*/ 25400 h 636058"/>
              <a:gd name="connsiteX21" fmla="*/ 5664200 w 7550150"/>
              <a:gd name="connsiteY21" fmla="*/ 609600 h 636058"/>
              <a:gd name="connsiteX22" fmla="*/ 5930900 w 7550150"/>
              <a:gd name="connsiteY22" fmla="*/ 12700 h 636058"/>
              <a:gd name="connsiteX23" fmla="*/ 6191250 w 7550150"/>
              <a:gd name="connsiteY23" fmla="*/ 596900 h 636058"/>
              <a:gd name="connsiteX24" fmla="*/ 6477000 w 7550150"/>
              <a:gd name="connsiteY24" fmla="*/ 6350 h 636058"/>
              <a:gd name="connsiteX25" fmla="*/ 6743700 w 7550150"/>
              <a:gd name="connsiteY25" fmla="*/ 584200 h 636058"/>
              <a:gd name="connsiteX26" fmla="*/ 7004050 w 7550150"/>
              <a:gd name="connsiteY26" fmla="*/ 6350 h 636058"/>
              <a:gd name="connsiteX27" fmla="*/ 7277100 w 7550150"/>
              <a:gd name="connsiteY27" fmla="*/ 603250 h 636058"/>
              <a:gd name="connsiteX28" fmla="*/ 7550150 w 7550150"/>
              <a:gd name="connsiteY28" fmla="*/ 0 h 6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50150" h="636058">
                <a:moveTo>
                  <a:pt x="0" y="44450"/>
                </a:moveTo>
                <a:cubicBezTo>
                  <a:pt x="83079" y="340254"/>
                  <a:pt x="166158" y="636058"/>
                  <a:pt x="254000" y="635000"/>
                </a:cubicBezTo>
                <a:cubicBezTo>
                  <a:pt x="341842" y="633942"/>
                  <a:pt x="439208" y="39158"/>
                  <a:pt x="527050" y="38100"/>
                </a:cubicBezTo>
                <a:cubicBezTo>
                  <a:pt x="614892" y="37042"/>
                  <a:pt x="691092" y="628650"/>
                  <a:pt x="781050" y="628650"/>
                </a:cubicBezTo>
                <a:cubicBezTo>
                  <a:pt x="871008" y="628650"/>
                  <a:pt x="974725" y="38100"/>
                  <a:pt x="1066800" y="38100"/>
                </a:cubicBezTo>
                <a:cubicBezTo>
                  <a:pt x="1158875" y="38100"/>
                  <a:pt x="1244600" y="627592"/>
                  <a:pt x="1333500" y="628650"/>
                </a:cubicBezTo>
                <a:cubicBezTo>
                  <a:pt x="1422400" y="629708"/>
                  <a:pt x="1509183" y="44450"/>
                  <a:pt x="1600200" y="44450"/>
                </a:cubicBezTo>
                <a:cubicBezTo>
                  <a:pt x="1691217" y="44450"/>
                  <a:pt x="1788583" y="630767"/>
                  <a:pt x="1879600" y="628650"/>
                </a:cubicBezTo>
                <a:cubicBezTo>
                  <a:pt x="1970617" y="626533"/>
                  <a:pt x="2056342" y="32808"/>
                  <a:pt x="2146300" y="31750"/>
                </a:cubicBezTo>
                <a:cubicBezTo>
                  <a:pt x="2236258" y="30692"/>
                  <a:pt x="2328333" y="623358"/>
                  <a:pt x="2419350" y="622300"/>
                </a:cubicBezTo>
                <a:cubicBezTo>
                  <a:pt x="2510367" y="621242"/>
                  <a:pt x="2602442" y="27517"/>
                  <a:pt x="2692400" y="25400"/>
                </a:cubicBezTo>
                <a:cubicBezTo>
                  <a:pt x="2782358" y="23283"/>
                  <a:pt x="2869142" y="608542"/>
                  <a:pt x="2959100" y="609600"/>
                </a:cubicBezTo>
                <a:cubicBezTo>
                  <a:pt x="3049058" y="610658"/>
                  <a:pt x="3140075" y="31750"/>
                  <a:pt x="3232150" y="31750"/>
                </a:cubicBezTo>
                <a:cubicBezTo>
                  <a:pt x="3324225" y="31750"/>
                  <a:pt x="3422650" y="609600"/>
                  <a:pt x="3511550" y="609600"/>
                </a:cubicBezTo>
                <a:cubicBezTo>
                  <a:pt x="3600450" y="609600"/>
                  <a:pt x="3675592" y="31750"/>
                  <a:pt x="3765550" y="31750"/>
                </a:cubicBezTo>
                <a:cubicBezTo>
                  <a:pt x="3855508" y="31750"/>
                  <a:pt x="3959225" y="611717"/>
                  <a:pt x="4051300" y="609600"/>
                </a:cubicBezTo>
                <a:cubicBezTo>
                  <a:pt x="4143375" y="607483"/>
                  <a:pt x="4226983" y="20108"/>
                  <a:pt x="4318000" y="19050"/>
                </a:cubicBezTo>
                <a:cubicBezTo>
                  <a:pt x="4409017" y="17992"/>
                  <a:pt x="4509558" y="604308"/>
                  <a:pt x="4597400" y="603250"/>
                </a:cubicBezTo>
                <a:cubicBezTo>
                  <a:pt x="4685242" y="602192"/>
                  <a:pt x="4758267" y="10583"/>
                  <a:pt x="4845050" y="12700"/>
                </a:cubicBezTo>
                <a:cubicBezTo>
                  <a:pt x="4931833" y="14817"/>
                  <a:pt x="5027083" y="613833"/>
                  <a:pt x="5118100" y="615950"/>
                </a:cubicBezTo>
                <a:cubicBezTo>
                  <a:pt x="5209117" y="618067"/>
                  <a:pt x="5300133" y="26458"/>
                  <a:pt x="5391150" y="25400"/>
                </a:cubicBezTo>
                <a:cubicBezTo>
                  <a:pt x="5482167" y="24342"/>
                  <a:pt x="5574242" y="611717"/>
                  <a:pt x="5664200" y="609600"/>
                </a:cubicBezTo>
                <a:cubicBezTo>
                  <a:pt x="5754158" y="607483"/>
                  <a:pt x="5843058" y="14817"/>
                  <a:pt x="5930900" y="12700"/>
                </a:cubicBezTo>
                <a:cubicBezTo>
                  <a:pt x="6018742" y="10583"/>
                  <a:pt x="6100233" y="597958"/>
                  <a:pt x="6191250" y="596900"/>
                </a:cubicBezTo>
                <a:cubicBezTo>
                  <a:pt x="6282267" y="595842"/>
                  <a:pt x="6384925" y="8467"/>
                  <a:pt x="6477000" y="6350"/>
                </a:cubicBezTo>
                <a:cubicBezTo>
                  <a:pt x="6569075" y="4233"/>
                  <a:pt x="6655858" y="584200"/>
                  <a:pt x="6743700" y="584200"/>
                </a:cubicBezTo>
                <a:cubicBezTo>
                  <a:pt x="6831542" y="584200"/>
                  <a:pt x="6915150" y="3175"/>
                  <a:pt x="7004050" y="6350"/>
                </a:cubicBezTo>
                <a:cubicBezTo>
                  <a:pt x="7092950" y="9525"/>
                  <a:pt x="7186083" y="604308"/>
                  <a:pt x="7277100" y="603250"/>
                </a:cubicBezTo>
                <a:cubicBezTo>
                  <a:pt x="7368117" y="602192"/>
                  <a:pt x="7550150" y="0"/>
                  <a:pt x="75501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rot="16200000" flipH="1">
            <a:off x="-360290" y="2509218"/>
            <a:ext cx="6981841" cy="1715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rot="5400000">
            <a:off x="2254828" y="1733890"/>
            <a:ext cx="7162572" cy="33904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1615913" y="36160"/>
            <a:ext cx="6858003" cy="67856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rme libre 13"/>
          <p:cNvSpPr/>
          <p:nvPr/>
        </p:nvSpPr>
        <p:spPr>
          <a:xfrm rot="12432217">
            <a:off x="-533059" y="2021440"/>
            <a:ext cx="7550150" cy="636058"/>
          </a:xfrm>
          <a:custGeom>
            <a:avLst/>
            <a:gdLst>
              <a:gd name="connsiteX0" fmla="*/ 0 w 7550150"/>
              <a:gd name="connsiteY0" fmla="*/ 44450 h 636058"/>
              <a:gd name="connsiteX1" fmla="*/ 254000 w 7550150"/>
              <a:gd name="connsiteY1" fmla="*/ 635000 h 636058"/>
              <a:gd name="connsiteX2" fmla="*/ 527050 w 7550150"/>
              <a:gd name="connsiteY2" fmla="*/ 38100 h 636058"/>
              <a:gd name="connsiteX3" fmla="*/ 781050 w 7550150"/>
              <a:gd name="connsiteY3" fmla="*/ 628650 h 636058"/>
              <a:gd name="connsiteX4" fmla="*/ 1066800 w 7550150"/>
              <a:gd name="connsiteY4" fmla="*/ 38100 h 636058"/>
              <a:gd name="connsiteX5" fmla="*/ 1333500 w 7550150"/>
              <a:gd name="connsiteY5" fmla="*/ 628650 h 636058"/>
              <a:gd name="connsiteX6" fmla="*/ 1600200 w 7550150"/>
              <a:gd name="connsiteY6" fmla="*/ 44450 h 636058"/>
              <a:gd name="connsiteX7" fmla="*/ 1879600 w 7550150"/>
              <a:gd name="connsiteY7" fmla="*/ 628650 h 636058"/>
              <a:gd name="connsiteX8" fmla="*/ 2146300 w 7550150"/>
              <a:gd name="connsiteY8" fmla="*/ 31750 h 636058"/>
              <a:gd name="connsiteX9" fmla="*/ 2419350 w 7550150"/>
              <a:gd name="connsiteY9" fmla="*/ 622300 h 636058"/>
              <a:gd name="connsiteX10" fmla="*/ 2692400 w 7550150"/>
              <a:gd name="connsiteY10" fmla="*/ 25400 h 636058"/>
              <a:gd name="connsiteX11" fmla="*/ 2959100 w 7550150"/>
              <a:gd name="connsiteY11" fmla="*/ 609600 h 636058"/>
              <a:gd name="connsiteX12" fmla="*/ 3232150 w 7550150"/>
              <a:gd name="connsiteY12" fmla="*/ 31750 h 636058"/>
              <a:gd name="connsiteX13" fmla="*/ 3511550 w 7550150"/>
              <a:gd name="connsiteY13" fmla="*/ 609600 h 636058"/>
              <a:gd name="connsiteX14" fmla="*/ 3765550 w 7550150"/>
              <a:gd name="connsiteY14" fmla="*/ 31750 h 636058"/>
              <a:gd name="connsiteX15" fmla="*/ 4051300 w 7550150"/>
              <a:gd name="connsiteY15" fmla="*/ 609600 h 636058"/>
              <a:gd name="connsiteX16" fmla="*/ 4318000 w 7550150"/>
              <a:gd name="connsiteY16" fmla="*/ 19050 h 636058"/>
              <a:gd name="connsiteX17" fmla="*/ 4597400 w 7550150"/>
              <a:gd name="connsiteY17" fmla="*/ 603250 h 636058"/>
              <a:gd name="connsiteX18" fmla="*/ 4845050 w 7550150"/>
              <a:gd name="connsiteY18" fmla="*/ 12700 h 636058"/>
              <a:gd name="connsiteX19" fmla="*/ 5118100 w 7550150"/>
              <a:gd name="connsiteY19" fmla="*/ 615950 h 636058"/>
              <a:gd name="connsiteX20" fmla="*/ 5391150 w 7550150"/>
              <a:gd name="connsiteY20" fmla="*/ 25400 h 636058"/>
              <a:gd name="connsiteX21" fmla="*/ 5664200 w 7550150"/>
              <a:gd name="connsiteY21" fmla="*/ 609600 h 636058"/>
              <a:gd name="connsiteX22" fmla="*/ 5930900 w 7550150"/>
              <a:gd name="connsiteY22" fmla="*/ 12700 h 636058"/>
              <a:gd name="connsiteX23" fmla="*/ 6191250 w 7550150"/>
              <a:gd name="connsiteY23" fmla="*/ 596900 h 636058"/>
              <a:gd name="connsiteX24" fmla="*/ 6477000 w 7550150"/>
              <a:gd name="connsiteY24" fmla="*/ 6350 h 636058"/>
              <a:gd name="connsiteX25" fmla="*/ 6743700 w 7550150"/>
              <a:gd name="connsiteY25" fmla="*/ 584200 h 636058"/>
              <a:gd name="connsiteX26" fmla="*/ 7004050 w 7550150"/>
              <a:gd name="connsiteY26" fmla="*/ 6350 h 636058"/>
              <a:gd name="connsiteX27" fmla="*/ 7277100 w 7550150"/>
              <a:gd name="connsiteY27" fmla="*/ 603250 h 636058"/>
              <a:gd name="connsiteX28" fmla="*/ 7550150 w 7550150"/>
              <a:gd name="connsiteY28" fmla="*/ 0 h 6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50150" h="636058">
                <a:moveTo>
                  <a:pt x="0" y="44450"/>
                </a:moveTo>
                <a:cubicBezTo>
                  <a:pt x="83079" y="340254"/>
                  <a:pt x="166158" y="636058"/>
                  <a:pt x="254000" y="635000"/>
                </a:cubicBezTo>
                <a:cubicBezTo>
                  <a:pt x="341842" y="633942"/>
                  <a:pt x="439208" y="39158"/>
                  <a:pt x="527050" y="38100"/>
                </a:cubicBezTo>
                <a:cubicBezTo>
                  <a:pt x="614892" y="37042"/>
                  <a:pt x="691092" y="628650"/>
                  <a:pt x="781050" y="628650"/>
                </a:cubicBezTo>
                <a:cubicBezTo>
                  <a:pt x="871008" y="628650"/>
                  <a:pt x="974725" y="38100"/>
                  <a:pt x="1066800" y="38100"/>
                </a:cubicBezTo>
                <a:cubicBezTo>
                  <a:pt x="1158875" y="38100"/>
                  <a:pt x="1244600" y="627592"/>
                  <a:pt x="1333500" y="628650"/>
                </a:cubicBezTo>
                <a:cubicBezTo>
                  <a:pt x="1422400" y="629708"/>
                  <a:pt x="1509183" y="44450"/>
                  <a:pt x="1600200" y="44450"/>
                </a:cubicBezTo>
                <a:cubicBezTo>
                  <a:pt x="1691217" y="44450"/>
                  <a:pt x="1788583" y="630767"/>
                  <a:pt x="1879600" y="628650"/>
                </a:cubicBezTo>
                <a:cubicBezTo>
                  <a:pt x="1970617" y="626533"/>
                  <a:pt x="2056342" y="32808"/>
                  <a:pt x="2146300" y="31750"/>
                </a:cubicBezTo>
                <a:cubicBezTo>
                  <a:pt x="2236258" y="30692"/>
                  <a:pt x="2328333" y="623358"/>
                  <a:pt x="2419350" y="622300"/>
                </a:cubicBezTo>
                <a:cubicBezTo>
                  <a:pt x="2510367" y="621242"/>
                  <a:pt x="2602442" y="27517"/>
                  <a:pt x="2692400" y="25400"/>
                </a:cubicBezTo>
                <a:cubicBezTo>
                  <a:pt x="2782358" y="23283"/>
                  <a:pt x="2869142" y="608542"/>
                  <a:pt x="2959100" y="609600"/>
                </a:cubicBezTo>
                <a:cubicBezTo>
                  <a:pt x="3049058" y="610658"/>
                  <a:pt x="3140075" y="31750"/>
                  <a:pt x="3232150" y="31750"/>
                </a:cubicBezTo>
                <a:cubicBezTo>
                  <a:pt x="3324225" y="31750"/>
                  <a:pt x="3422650" y="609600"/>
                  <a:pt x="3511550" y="609600"/>
                </a:cubicBezTo>
                <a:cubicBezTo>
                  <a:pt x="3600450" y="609600"/>
                  <a:pt x="3675592" y="31750"/>
                  <a:pt x="3765550" y="31750"/>
                </a:cubicBezTo>
                <a:cubicBezTo>
                  <a:pt x="3855508" y="31750"/>
                  <a:pt x="3959225" y="611717"/>
                  <a:pt x="4051300" y="609600"/>
                </a:cubicBezTo>
                <a:cubicBezTo>
                  <a:pt x="4143375" y="607483"/>
                  <a:pt x="4226983" y="20108"/>
                  <a:pt x="4318000" y="19050"/>
                </a:cubicBezTo>
                <a:cubicBezTo>
                  <a:pt x="4409017" y="17992"/>
                  <a:pt x="4509558" y="604308"/>
                  <a:pt x="4597400" y="603250"/>
                </a:cubicBezTo>
                <a:cubicBezTo>
                  <a:pt x="4685242" y="602192"/>
                  <a:pt x="4758267" y="10583"/>
                  <a:pt x="4845050" y="12700"/>
                </a:cubicBezTo>
                <a:cubicBezTo>
                  <a:pt x="4931833" y="14817"/>
                  <a:pt x="5027083" y="613833"/>
                  <a:pt x="5118100" y="615950"/>
                </a:cubicBezTo>
                <a:cubicBezTo>
                  <a:pt x="5209117" y="618067"/>
                  <a:pt x="5300133" y="26458"/>
                  <a:pt x="5391150" y="25400"/>
                </a:cubicBezTo>
                <a:cubicBezTo>
                  <a:pt x="5482167" y="24342"/>
                  <a:pt x="5574242" y="611717"/>
                  <a:pt x="5664200" y="609600"/>
                </a:cubicBezTo>
                <a:cubicBezTo>
                  <a:pt x="5754158" y="607483"/>
                  <a:pt x="5843058" y="14817"/>
                  <a:pt x="5930900" y="12700"/>
                </a:cubicBezTo>
                <a:cubicBezTo>
                  <a:pt x="6018742" y="10583"/>
                  <a:pt x="6100233" y="597958"/>
                  <a:pt x="6191250" y="596900"/>
                </a:cubicBezTo>
                <a:cubicBezTo>
                  <a:pt x="6282267" y="595842"/>
                  <a:pt x="6384925" y="8467"/>
                  <a:pt x="6477000" y="6350"/>
                </a:cubicBezTo>
                <a:cubicBezTo>
                  <a:pt x="6569075" y="4233"/>
                  <a:pt x="6655858" y="584200"/>
                  <a:pt x="6743700" y="584200"/>
                </a:cubicBezTo>
                <a:cubicBezTo>
                  <a:pt x="6831542" y="584200"/>
                  <a:pt x="6915150" y="3175"/>
                  <a:pt x="7004050" y="6350"/>
                </a:cubicBezTo>
                <a:cubicBezTo>
                  <a:pt x="7092950" y="9525"/>
                  <a:pt x="7186083" y="604308"/>
                  <a:pt x="7277100" y="603250"/>
                </a:cubicBezTo>
                <a:cubicBezTo>
                  <a:pt x="7368117" y="602192"/>
                  <a:pt x="7550150" y="0"/>
                  <a:pt x="75501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Forme libre 14"/>
          <p:cNvSpPr/>
          <p:nvPr/>
        </p:nvSpPr>
        <p:spPr>
          <a:xfrm rot="14466572">
            <a:off x="2468142" y="12798"/>
            <a:ext cx="7550150" cy="636058"/>
          </a:xfrm>
          <a:custGeom>
            <a:avLst/>
            <a:gdLst>
              <a:gd name="connsiteX0" fmla="*/ 0 w 7550150"/>
              <a:gd name="connsiteY0" fmla="*/ 44450 h 636058"/>
              <a:gd name="connsiteX1" fmla="*/ 254000 w 7550150"/>
              <a:gd name="connsiteY1" fmla="*/ 635000 h 636058"/>
              <a:gd name="connsiteX2" fmla="*/ 527050 w 7550150"/>
              <a:gd name="connsiteY2" fmla="*/ 38100 h 636058"/>
              <a:gd name="connsiteX3" fmla="*/ 781050 w 7550150"/>
              <a:gd name="connsiteY3" fmla="*/ 628650 h 636058"/>
              <a:gd name="connsiteX4" fmla="*/ 1066800 w 7550150"/>
              <a:gd name="connsiteY4" fmla="*/ 38100 h 636058"/>
              <a:gd name="connsiteX5" fmla="*/ 1333500 w 7550150"/>
              <a:gd name="connsiteY5" fmla="*/ 628650 h 636058"/>
              <a:gd name="connsiteX6" fmla="*/ 1600200 w 7550150"/>
              <a:gd name="connsiteY6" fmla="*/ 44450 h 636058"/>
              <a:gd name="connsiteX7" fmla="*/ 1879600 w 7550150"/>
              <a:gd name="connsiteY7" fmla="*/ 628650 h 636058"/>
              <a:gd name="connsiteX8" fmla="*/ 2146300 w 7550150"/>
              <a:gd name="connsiteY8" fmla="*/ 31750 h 636058"/>
              <a:gd name="connsiteX9" fmla="*/ 2419350 w 7550150"/>
              <a:gd name="connsiteY9" fmla="*/ 622300 h 636058"/>
              <a:gd name="connsiteX10" fmla="*/ 2692400 w 7550150"/>
              <a:gd name="connsiteY10" fmla="*/ 25400 h 636058"/>
              <a:gd name="connsiteX11" fmla="*/ 2959100 w 7550150"/>
              <a:gd name="connsiteY11" fmla="*/ 609600 h 636058"/>
              <a:gd name="connsiteX12" fmla="*/ 3232150 w 7550150"/>
              <a:gd name="connsiteY12" fmla="*/ 31750 h 636058"/>
              <a:gd name="connsiteX13" fmla="*/ 3511550 w 7550150"/>
              <a:gd name="connsiteY13" fmla="*/ 609600 h 636058"/>
              <a:gd name="connsiteX14" fmla="*/ 3765550 w 7550150"/>
              <a:gd name="connsiteY14" fmla="*/ 31750 h 636058"/>
              <a:gd name="connsiteX15" fmla="*/ 4051300 w 7550150"/>
              <a:gd name="connsiteY15" fmla="*/ 609600 h 636058"/>
              <a:gd name="connsiteX16" fmla="*/ 4318000 w 7550150"/>
              <a:gd name="connsiteY16" fmla="*/ 19050 h 636058"/>
              <a:gd name="connsiteX17" fmla="*/ 4597400 w 7550150"/>
              <a:gd name="connsiteY17" fmla="*/ 603250 h 636058"/>
              <a:gd name="connsiteX18" fmla="*/ 4845050 w 7550150"/>
              <a:gd name="connsiteY18" fmla="*/ 12700 h 636058"/>
              <a:gd name="connsiteX19" fmla="*/ 5118100 w 7550150"/>
              <a:gd name="connsiteY19" fmla="*/ 615950 h 636058"/>
              <a:gd name="connsiteX20" fmla="*/ 5391150 w 7550150"/>
              <a:gd name="connsiteY20" fmla="*/ 25400 h 636058"/>
              <a:gd name="connsiteX21" fmla="*/ 5664200 w 7550150"/>
              <a:gd name="connsiteY21" fmla="*/ 609600 h 636058"/>
              <a:gd name="connsiteX22" fmla="*/ 5930900 w 7550150"/>
              <a:gd name="connsiteY22" fmla="*/ 12700 h 636058"/>
              <a:gd name="connsiteX23" fmla="*/ 6191250 w 7550150"/>
              <a:gd name="connsiteY23" fmla="*/ 596900 h 636058"/>
              <a:gd name="connsiteX24" fmla="*/ 6477000 w 7550150"/>
              <a:gd name="connsiteY24" fmla="*/ 6350 h 636058"/>
              <a:gd name="connsiteX25" fmla="*/ 6743700 w 7550150"/>
              <a:gd name="connsiteY25" fmla="*/ 584200 h 636058"/>
              <a:gd name="connsiteX26" fmla="*/ 7004050 w 7550150"/>
              <a:gd name="connsiteY26" fmla="*/ 6350 h 636058"/>
              <a:gd name="connsiteX27" fmla="*/ 7277100 w 7550150"/>
              <a:gd name="connsiteY27" fmla="*/ 603250 h 636058"/>
              <a:gd name="connsiteX28" fmla="*/ 7550150 w 7550150"/>
              <a:gd name="connsiteY28" fmla="*/ 0 h 6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50150" h="636058">
                <a:moveTo>
                  <a:pt x="0" y="44450"/>
                </a:moveTo>
                <a:cubicBezTo>
                  <a:pt x="83079" y="340254"/>
                  <a:pt x="166158" y="636058"/>
                  <a:pt x="254000" y="635000"/>
                </a:cubicBezTo>
                <a:cubicBezTo>
                  <a:pt x="341842" y="633942"/>
                  <a:pt x="439208" y="39158"/>
                  <a:pt x="527050" y="38100"/>
                </a:cubicBezTo>
                <a:cubicBezTo>
                  <a:pt x="614892" y="37042"/>
                  <a:pt x="691092" y="628650"/>
                  <a:pt x="781050" y="628650"/>
                </a:cubicBezTo>
                <a:cubicBezTo>
                  <a:pt x="871008" y="628650"/>
                  <a:pt x="974725" y="38100"/>
                  <a:pt x="1066800" y="38100"/>
                </a:cubicBezTo>
                <a:cubicBezTo>
                  <a:pt x="1158875" y="38100"/>
                  <a:pt x="1244600" y="627592"/>
                  <a:pt x="1333500" y="628650"/>
                </a:cubicBezTo>
                <a:cubicBezTo>
                  <a:pt x="1422400" y="629708"/>
                  <a:pt x="1509183" y="44450"/>
                  <a:pt x="1600200" y="44450"/>
                </a:cubicBezTo>
                <a:cubicBezTo>
                  <a:pt x="1691217" y="44450"/>
                  <a:pt x="1788583" y="630767"/>
                  <a:pt x="1879600" y="628650"/>
                </a:cubicBezTo>
                <a:cubicBezTo>
                  <a:pt x="1970617" y="626533"/>
                  <a:pt x="2056342" y="32808"/>
                  <a:pt x="2146300" y="31750"/>
                </a:cubicBezTo>
                <a:cubicBezTo>
                  <a:pt x="2236258" y="30692"/>
                  <a:pt x="2328333" y="623358"/>
                  <a:pt x="2419350" y="622300"/>
                </a:cubicBezTo>
                <a:cubicBezTo>
                  <a:pt x="2510367" y="621242"/>
                  <a:pt x="2602442" y="27517"/>
                  <a:pt x="2692400" y="25400"/>
                </a:cubicBezTo>
                <a:cubicBezTo>
                  <a:pt x="2782358" y="23283"/>
                  <a:pt x="2869142" y="608542"/>
                  <a:pt x="2959100" y="609600"/>
                </a:cubicBezTo>
                <a:cubicBezTo>
                  <a:pt x="3049058" y="610658"/>
                  <a:pt x="3140075" y="31750"/>
                  <a:pt x="3232150" y="31750"/>
                </a:cubicBezTo>
                <a:cubicBezTo>
                  <a:pt x="3324225" y="31750"/>
                  <a:pt x="3422650" y="609600"/>
                  <a:pt x="3511550" y="609600"/>
                </a:cubicBezTo>
                <a:cubicBezTo>
                  <a:pt x="3600450" y="609600"/>
                  <a:pt x="3675592" y="31750"/>
                  <a:pt x="3765550" y="31750"/>
                </a:cubicBezTo>
                <a:cubicBezTo>
                  <a:pt x="3855508" y="31750"/>
                  <a:pt x="3959225" y="611717"/>
                  <a:pt x="4051300" y="609600"/>
                </a:cubicBezTo>
                <a:cubicBezTo>
                  <a:pt x="4143375" y="607483"/>
                  <a:pt x="4226983" y="20108"/>
                  <a:pt x="4318000" y="19050"/>
                </a:cubicBezTo>
                <a:cubicBezTo>
                  <a:pt x="4409017" y="17992"/>
                  <a:pt x="4509558" y="604308"/>
                  <a:pt x="4597400" y="603250"/>
                </a:cubicBezTo>
                <a:cubicBezTo>
                  <a:pt x="4685242" y="602192"/>
                  <a:pt x="4758267" y="10583"/>
                  <a:pt x="4845050" y="12700"/>
                </a:cubicBezTo>
                <a:cubicBezTo>
                  <a:pt x="4931833" y="14817"/>
                  <a:pt x="5027083" y="613833"/>
                  <a:pt x="5118100" y="615950"/>
                </a:cubicBezTo>
                <a:cubicBezTo>
                  <a:pt x="5209117" y="618067"/>
                  <a:pt x="5300133" y="26458"/>
                  <a:pt x="5391150" y="25400"/>
                </a:cubicBezTo>
                <a:cubicBezTo>
                  <a:pt x="5482167" y="24342"/>
                  <a:pt x="5574242" y="611717"/>
                  <a:pt x="5664200" y="609600"/>
                </a:cubicBezTo>
                <a:cubicBezTo>
                  <a:pt x="5754158" y="607483"/>
                  <a:pt x="5843058" y="14817"/>
                  <a:pt x="5930900" y="12700"/>
                </a:cubicBezTo>
                <a:cubicBezTo>
                  <a:pt x="6018742" y="10583"/>
                  <a:pt x="6100233" y="597958"/>
                  <a:pt x="6191250" y="596900"/>
                </a:cubicBezTo>
                <a:cubicBezTo>
                  <a:pt x="6282267" y="595842"/>
                  <a:pt x="6384925" y="8467"/>
                  <a:pt x="6477000" y="6350"/>
                </a:cubicBezTo>
                <a:cubicBezTo>
                  <a:pt x="6569075" y="4233"/>
                  <a:pt x="6655858" y="584200"/>
                  <a:pt x="6743700" y="584200"/>
                </a:cubicBezTo>
                <a:cubicBezTo>
                  <a:pt x="6831542" y="584200"/>
                  <a:pt x="6915150" y="3175"/>
                  <a:pt x="7004050" y="6350"/>
                </a:cubicBezTo>
                <a:cubicBezTo>
                  <a:pt x="7092950" y="9525"/>
                  <a:pt x="7186083" y="604308"/>
                  <a:pt x="7277100" y="603250"/>
                </a:cubicBezTo>
                <a:cubicBezTo>
                  <a:pt x="7368117" y="602192"/>
                  <a:pt x="7550150" y="0"/>
                  <a:pt x="75501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 rot="16200000" flipH="1">
            <a:off x="3028787" y="1753833"/>
            <a:ext cx="7134241" cy="36836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0" y="1417637"/>
            <a:ext cx="6529622" cy="54403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orme libre 21"/>
          <p:cNvSpPr/>
          <p:nvPr/>
        </p:nvSpPr>
        <p:spPr>
          <a:xfrm rot="19300971">
            <a:off x="272670" y="2272319"/>
            <a:ext cx="7550150" cy="636058"/>
          </a:xfrm>
          <a:custGeom>
            <a:avLst/>
            <a:gdLst>
              <a:gd name="connsiteX0" fmla="*/ 0 w 7550150"/>
              <a:gd name="connsiteY0" fmla="*/ 44450 h 636058"/>
              <a:gd name="connsiteX1" fmla="*/ 254000 w 7550150"/>
              <a:gd name="connsiteY1" fmla="*/ 635000 h 636058"/>
              <a:gd name="connsiteX2" fmla="*/ 527050 w 7550150"/>
              <a:gd name="connsiteY2" fmla="*/ 38100 h 636058"/>
              <a:gd name="connsiteX3" fmla="*/ 781050 w 7550150"/>
              <a:gd name="connsiteY3" fmla="*/ 628650 h 636058"/>
              <a:gd name="connsiteX4" fmla="*/ 1066800 w 7550150"/>
              <a:gd name="connsiteY4" fmla="*/ 38100 h 636058"/>
              <a:gd name="connsiteX5" fmla="*/ 1333500 w 7550150"/>
              <a:gd name="connsiteY5" fmla="*/ 628650 h 636058"/>
              <a:gd name="connsiteX6" fmla="*/ 1600200 w 7550150"/>
              <a:gd name="connsiteY6" fmla="*/ 44450 h 636058"/>
              <a:gd name="connsiteX7" fmla="*/ 1879600 w 7550150"/>
              <a:gd name="connsiteY7" fmla="*/ 628650 h 636058"/>
              <a:gd name="connsiteX8" fmla="*/ 2146300 w 7550150"/>
              <a:gd name="connsiteY8" fmla="*/ 31750 h 636058"/>
              <a:gd name="connsiteX9" fmla="*/ 2419350 w 7550150"/>
              <a:gd name="connsiteY9" fmla="*/ 622300 h 636058"/>
              <a:gd name="connsiteX10" fmla="*/ 2692400 w 7550150"/>
              <a:gd name="connsiteY10" fmla="*/ 25400 h 636058"/>
              <a:gd name="connsiteX11" fmla="*/ 2959100 w 7550150"/>
              <a:gd name="connsiteY11" fmla="*/ 609600 h 636058"/>
              <a:gd name="connsiteX12" fmla="*/ 3232150 w 7550150"/>
              <a:gd name="connsiteY12" fmla="*/ 31750 h 636058"/>
              <a:gd name="connsiteX13" fmla="*/ 3511550 w 7550150"/>
              <a:gd name="connsiteY13" fmla="*/ 609600 h 636058"/>
              <a:gd name="connsiteX14" fmla="*/ 3765550 w 7550150"/>
              <a:gd name="connsiteY14" fmla="*/ 31750 h 636058"/>
              <a:gd name="connsiteX15" fmla="*/ 4051300 w 7550150"/>
              <a:gd name="connsiteY15" fmla="*/ 609600 h 636058"/>
              <a:gd name="connsiteX16" fmla="*/ 4318000 w 7550150"/>
              <a:gd name="connsiteY16" fmla="*/ 19050 h 636058"/>
              <a:gd name="connsiteX17" fmla="*/ 4597400 w 7550150"/>
              <a:gd name="connsiteY17" fmla="*/ 603250 h 636058"/>
              <a:gd name="connsiteX18" fmla="*/ 4845050 w 7550150"/>
              <a:gd name="connsiteY18" fmla="*/ 12700 h 636058"/>
              <a:gd name="connsiteX19" fmla="*/ 5118100 w 7550150"/>
              <a:gd name="connsiteY19" fmla="*/ 615950 h 636058"/>
              <a:gd name="connsiteX20" fmla="*/ 5391150 w 7550150"/>
              <a:gd name="connsiteY20" fmla="*/ 25400 h 636058"/>
              <a:gd name="connsiteX21" fmla="*/ 5664200 w 7550150"/>
              <a:gd name="connsiteY21" fmla="*/ 609600 h 636058"/>
              <a:gd name="connsiteX22" fmla="*/ 5930900 w 7550150"/>
              <a:gd name="connsiteY22" fmla="*/ 12700 h 636058"/>
              <a:gd name="connsiteX23" fmla="*/ 6191250 w 7550150"/>
              <a:gd name="connsiteY23" fmla="*/ 596900 h 636058"/>
              <a:gd name="connsiteX24" fmla="*/ 6477000 w 7550150"/>
              <a:gd name="connsiteY24" fmla="*/ 6350 h 636058"/>
              <a:gd name="connsiteX25" fmla="*/ 6743700 w 7550150"/>
              <a:gd name="connsiteY25" fmla="*/ 584200 h 636058"/>
              <a:gd name="connsiteX26" fmla="*/ 7004050 w 7550150"/>
              <a:gd name="connsiteY26" fmla="*/ 6350 h 636058"/>
              <a:gd name="connsiteX27" fmla="*/ 7277100 w 7550150"/>
              <a:gd name="connsiteY27" fmla="*/ 603250 h 636058"/>
              <a:gd name="connsiteX28" fmla="*/ 7550150 w 7550150"/>
              <a:gd name="connsiteY28" fmla="*/ 0 h 6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50150" h="636058">
                <a:moveTo>
                  <a:pt x="0" y="44450"/>
                </a:moveTo>
                <a:cubicBezTo>
                  <a:pt x="83079" y="340254"/>
                  <a:pt x="166158" y="636058"/>
                  <a:pt x="254000" y="635000"/>
                </a:cubicBezTo>
                <a:cubicBezTo>
                  <a:pt x="341842" y="633942"/>
                  <a:pt x="439208" y="39158"/>
                  <a:pt x="527050" y="38100"/>
                </a:cubicBezTo>
                <a:cubicBezTo>
                  <a:pt x="614892" y="37042"/>
                  <a:pt x="691092" y="628650"/>
                  <a:pt x="781050" y="628650"/>
                </a:cubicBezTo>
                <a:cubicBezTo>
                  <a:pt x="871008" y="628650"/>
                  <a:pt x="974725" y="38100"/>
                  <a:pt x="1066800" y="38100"/>
                </a:cubicBezTo>
                <a:cubicBezTo>
                  <a:pt x="1158875" y="38100"/>
                  <a:pt x="1244600" y="627592"/>
                  <a:pt x="1333500" y="628650"/>
                </a:cubicBezTo>
                <a:cubicBezTo>
                  <a:pt x="1422400" y="629708"/>
                  <a:pt x="1509183" y="44450"/>
                  <a:pt x="1600200" y="44450"/>
                </a:cubicBezTo>
                <a:cubicBezTo>
                  <a:pt x="1691217" y="44450"/>
                  <a:pt x="1788583" y="630767"/>
                  <a:pt x="1879600" y="628650"/>
                </a:cubicBezTo>
                <a:cubicBezTo>
                  <a:pt x="1970617" y="626533"/>
                  <a:pt x="2056342" y="32808"/>
                  <a:pt x="2146300" y="31750"/>
                </a:cubicBezTo>
                <a:cubicBezTo>
                  <a:pt x="2236258" y="30692"/>
                  <a:pt x="2328333" y="623358"/>
                  <a:pt x="2419350" y="622300"/>
                </a:cubicBezTo>
                <a:cubicBezTo>
                  <a:pt x="2510367" y="621242"/>
                  <a:pt x="2602442" y="27517"/>
                  <a:pt x="2692400" y="25400"/>
                </a:cubicBezTo>
                <a:cubicBezTo>
                  <a:pt x="2782358" y="23283"/>
                  <a:pt x="2869142" y="608542"/>
                  <a:pt x="2959100" y="609600"/>
                </a:cubicBezTo>
                <a:cubicBezTo>
                  <a:pt x="3049058" y="610658"/>
                  <a:pt x="3140075" y="31750"/>
                  <a:pt x="3232150" y="31750"/>
                </a:cubicBezTo>
                <a:cubicBezTo>
                  <a:pt x="3324225" y="31750"/>
                  <a:pt x="3422650" y="609600"/>
                  <a:pt x="3511550" y="609600"/>
                </a:cubicBezTo>
                <a:cubicBezTo>
                  <a:pt x="3600450" y="609600"/>
                  <a:pt x="3675592" y="31750"/>
                  <a:pt x="3765550" y="31750"/>
                </a:cubicBezTo>
                <a:cubicBezTo>
                  <a:pt x="3855508" y="31750"/>
                  <a:pt x="3959225" y="611717"/>
                  <a:pt x="4051300" y="609600"/>
                </a:cubicBezTo>
                <a:cubicBezTo>
                  <a:pt x="4143375" y="607483"/>
                  <a:pt x="4226983" y="20108"/>
                  <a:pt x="4318000" y="19050"/>
                </a:cubicBezTo>
                <a:cubicBezTo>
                  <a:pt x="4409017" y="17992"/>
                  <a:pt x="4509558" y="604308"/>
                  <a:pt x="4597400" y="603250"/>
                </a:cubicBezTo>
                <a:cubicBezTo>
                  <a:pt x="4685242" y="602192"/>
                  <a:pt x="4758267" y="10583"/>
                  <a:pt x="4845050" y="12700"/>
                </a:cubicBezTo>
                <a:cubicBezTo>
                  <a:pt x="4931833" y="14817"/>
                  <a:pt x="5027083" y="613833"/>
                  <a:pt x="5118100" y="615950"/>
                </a:cubicBezTo>
                <a:cubicBezTo>
                  <a:pt x="5209117" y="618067"/>
                  <a:pt x="5300133" y="26458"/>
                  <a:pt x="5391150" y="25400"/>
                </a:cubicBezTo>
                <a:cubicBezTo>
                  <a:pt x="5482167" y="24342"/>
                  <a:pt x="5574242" y="611717"/>
                  <a:pt x="5664200" y="609600"/>
                </a:cubicBezTo>
                <a:cubicBezTo>
                  <a:pt x="5754158" y="607483"/>
                  <a:pt x="5843058" y="14817"/>
                  <a:pt x="5930900" y="12700"/>
                </a:cubicBezTo>
                <a:cubicBezTo>
                  <a:pt x="6018742" y="10583"/>
                  <a:pt x="6100233" y="597958"/>
                  <a:pt x="6191250" y="596900"/>
                </a:cubicBezTo>
                <a:cubicBezTo>
                  <a:pt x="6282267" y="595842"/>
                  <a:pt x="6384925" y="8467"/>
                  <a:pt x="6477000" y="6350"/>
                </a:cubicBezTo>
                <a:cubicBezTo>
                  <a:pt x="6569075" y="4233"/>
                  <a:pt x="6655858" y="584200"/>
                  <a:pt x="6743700" y="584200"/>
                </a:cubicBezTo>
                <a:cubicBezTo>
                  <a:pt x="6831542" y="584200"/>
                  <a:pt x="6915150" y="3175"/>
                  <a:pt x="7004050" y="6350"/>
                </a:cubicBezTo>
                <a:cubicBezTo>
                  <a:pt x="7092950" y="9525"/>
                  <a:pt x="7186083" y="604308"/>
                  <a:pt x="7277100" y="603250"/>
                </a:cubicBezTo>
                <a:cubicBezTo>
                  <a:pt x="7368117" y="602192"/>
                  <a:pt x="7550150" y="0"/>
                  <a:pt x="75501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Forme libre 22"/>
          <p:cNvSpPr/>
          <p:nvPr/>
        </p:nvSpPr>
        <p:spPr>
          <a:xfrm rot="13726086">
            <a:off x="4569533" y="6858398"/>
            <a:ext cx="7550150" cy="636058"/>
          </a:xfrm>
          <a:custGeom>
            <a:avLst/>
            <a:gdLst>
              <a:gd name="connsiteX0" fmla="*/ 0 w 7550150"/>
              <a:gd name="connsiteY0" fmla="*/ 44450 h 636058"/>
              <a:gd name="connsiteX1" fmla="*/ 254000 w 7550150"/>
              <a:gd name="connsiteY1" fmla="*/ 635000 h 636058"/>
              <a:gd name="connsiteX2" fmla="*/ 527050 w 7550150"/>
              <a:gd name="connsiteY2" fmla="*/ 38100 h 636058"/>
              <a:gd name="connsiteX3" fmla="*/ 781050 w 7550150"/>
              <a:gd name="connsiteY3" fmla="*/ 628650 h 636058"/>
              <a:gd name="connsiteX4" fmla="*/ 1066800 w 7550150"/>
              <a:gd name="connsiteY4" fmla="*/ 38100 h 636058"/>
              <a:gd name="connsiteX5" fmla="*/ 1333500 w 7550150"/>
              <a:gd name="connsiteY5" fmla="*/ 628650 h 636058"/>
              <a:gd name="connsiteX6" fmla="*/ 1600200 w 7550150"/>
              <a:gd name="connsiteY6" fmla="*/ 44450 h 636058"/>
              <a:gd name="connsiteX7" fmla="*/ 1879600 w 7550150"/>
              <a:gd name="connsiteY7" fmla="*/ 628650 h 636058"/>
              <a:gd name="connsiteX8" fmla="*/ 2146300 w 7550150"/>
              <a:gd name="connsiteY8" fmla="*/ 31750 h 636058"/>
              <a:gd name="connsiteX9" fmla="*/ 2419350 w 7550150"/>
              <a:gd name="connsiteY9" fmla="*/ 622300 h 636058"/>
              <a:gd name="connsiteX10" fmla="*/ 2692400 w 7550150"/>
              <a:gd name="connsiteY10" fmla="*/ 25400 h 636058"/>
              <a:gd name="connsiteX11" fmla="*/ 2959100 w 7550150"/>
              <a:gd name="connsiteY11" fmla="*/ 609600 h 636058"/>
              <a:gd name="connsiteX12" fmla="*/ 3232150 w 7550150"/>
              <a:gd name="connsiteY12" fmla="*/ 31750 h 636058"/>
              <a:gd name="connsiteX13" fmla="*/ 3511550 w 7550150"/>
              <a:gd name="connsiteY13" fmla="*/ 609600 h 636058"/>
              <a:gd name="connsiteX14" fmla="*/ 3765550 w 7550150"/>
              <a:gd name="connsiteY14" fmla="*/ 31750 h 636058"/>
              <a:gd name="connsiteX15" fmla="*/ 4051300 w 7550150"/>
              <a:gd name="connsiteY15" fmla="*/ 609600 h 636058"/>
              <a:gd name="connsiteX16" fmla="*/ 4318000 w 7550150"/>
              <a:gd name="connsiteY16" fmla="*/ 19050 h 636058"/>
              <a:gd name="connsiteX17" fmla="*/ 4597400 w 7550150"/>
              <a:gd name="connsiteY17" fmla="*/ 603250 h 636058"/>
              <a:gd name="connsiteX18" fmla="*/ 4845050 w 7550150"/>
              <a:gd name="connsiteY18" fmla="*/ 12700 h 636058"/>
              <a:gd name="connsiteX19" fmla="*/ 5118100 w 7550150"/>
              <a:gd name="connsiteY19" fmla="*/ 615950 h 636058"/>
              <a:gd name="connsiteX20" fmla="*/ 5391150 w 7550150"/>
              <a:gd name="connsiteY20" fmla="*/ 25400 h 636058"/>
              <a:gd name="connsiteX21" fmla="*/ 5664200 w 7550150"/>
              <a:gd name="connsiteY21" fmla="*/ 609600 h 636058"/>
              <a:gd name="connsiteX22" fmla="*/ 5930900 w 7550150"/>
              <a:gd name="connsiteY22" fmla="*/ 12700 h 636058"/>
              <a:gd name="connsiteX23" fmla="*/ 6191250 w 7550150"/>
              <a:gd name="connsiteY23" fmla="*/ 596900 h 636058"/>
              <a:gd name="connsiteX24" fmla="*/ 6477000 w 7550150"/>
              <a:gd name="connsiteY24" fmla="*/ 6350 h 636058"/>
              <a:gd name="connsiteX25" fmla="*/ 6743700 w 7550150"/>
              <a:gd name="connsiteY25" fmla="*/ 584200 h 636058"/>
              <a:gd name="connsiteX26" fmla="*/ 7004050 w 7550150"/>
              <a:gd name="connsiteY26" fmla="*/ 6350 h 636058"/>
              <a:gd name="connsiteX27" fmla="*/ 7277100 w 7550150"/>
              <a:gd name="connsiteY27" fmla="*/ 603250 h 636058"/>
              <a:gd name="connsiteX28" fmla="*/ 7550150 w 7550150"/>
              <a:gd name="connsiteY28" fmla="*/ 0 h 6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50150" h="636058">
                <a:moveTo>
                  <a:pt x="0" y="44450"/>
                </a:moveTo>
                <a:cubicBezTo>
                  <a:pt x="83079" y="340254"/>
                  <a:pt x="166158" y="636058"/>
                  <a:pt x="254000" y="635000"/>
                </a:cubicBezTo>
                <a:cubicBezTo>
                  <a:pt x="341842" y="633942"/>
                  <a:pt x="439208" y="39158"/>
                  <a:pt x="527050" y="38100"/>
                </a:cubicBezTo>
                <a:cubicBezTo>
                  <a:pt x="614892" y="37042"/>
                  <a:pt x="691092" y="628650"/>
                  <a:pt x="781050" y="628650"/>
                </a:cubicBezTo>
                <a:cubicBezTo>
                  <a:pt x="871008" y="628650"/>
                  <a:pt x="974725" y="38100"/>
                  <a:pt x="1066800" y="38100"/>
                </a:cubicBezTo>
                <a:cubicBezTo>
                  <a:pt x="1158875" y="38100"/>
                  <a:pt x="1244600" y="627592"/>
                  <a:pt x="1333500" y="628650"/>
                </a:cubicBezTo>
                <a:cubicBezTo>
                  <a:pt x="1422400" y="629708"/>
                  <a:pt x="1509183" y="44450"/>
                  <a:pt x="1600200" y="44450"/>
                </a:cubicBezTo>
                <a:cubicBezTo>
                  <a:pt x="1691217" y="44450"/>
                  <a:pt x="1788583" y="630767"/>
                  <a:pt x="1879600" y="628650"/>
                </a:cubicBezTo>
                <a:cubicBezTo>
                  <a:pt x="1970617" y="626533"/>
                  <a:pt x="2056342" y="32808"/>
                  <a:pt x="2146300" y="31750"/>
                </a:cubicBezTo>
                <a:cubicBezTo>
                  <a:pt x="2236258" y="30692"/>
                  <a:pt x="2328333" y="623358"/>
                  <a:pt x="2419350" y="622300"/>
                </a:cubicBezTo>
                <a:cubicBezTo>
                  <a:pt x="2510367" y="621242"/>
                  <a:pt x="2602442" y="27517"/>
                  <a:pt x="2692400" y="25400"/>
                </a:cubicBezTo>
                <a:cubicBezTo>
                  <a:pt x="2782358" y="23283"/>
                  <a:pt x="2869142" y="608542"/>
                  <a:pt x="2959100" y="609600"/>
                </a:cubicBezTo>
                <a:cubicBezTo>
                  <a:pt x="3049058" y="610658"/>
                  <a:pt x="3140075" y="31750"/>
                  <a:pt x="3232150" y="31750"/>
                </a:cubicBezTo>
                <a:cubicBezTo>
                  <a:pt x="3324225" y="31750"/>
                  <a:pt x="3422650" y="609600"/>
                  <a:pt x="3511550" y="609600"/>
                </a:cubicBezTo>
                <a:cubicBezTo>
                  <a:pt x="3600450" y="609600"/>
                  <a:pt x="3675592" y="31750"/>
                  <a:pt x="3765550" y="31750"/>
                </a:cubicBezTo>
                <a:cubicBezTo>
                  <a:pt x="3855508" y="31750"/>
                  <a:pt x="3959225" y="611717"/>
                  <a:pt x="4051300" y="609600"/>
                </a:cubicBezTo>
                <a:cubicBezTo>
                  <a:pt x="4143375" y="607483"/>
                  <a:pt x="4226983" y="20108"/>
                  <a:pt x="4318000" y="19050"/>
                </a:cubicBezTo>
                <a:cubicBezTo>
                  <a:pt x="4409017" y="17992"/>
                  <a:pt x="4509558" y="604308"/>
                  <a:pt x="4597400" y="603250"/>
                </a:cubicBezTo>
                <a:cubicBezTo>
                  <a:pt x="4685242" y="602192"/>
                  <a:pt x="4758267" y="10583"/>
                  <a:pt x="4845050" y="12700"/>
                </a:cubicBezTo>
                <a:cubicBezTo>
                  <a:pt x="4931833" y="14817"/>
                  <a:pt x="5027083" y="613833"/>
                  <a:pt x="5118100" y="615950"/>
                </a:cubicBezTo>
                <a:cubicBezTo>
                  <a:pt x="5209117" y="618067"/>
                  <a:pt x="5300133" y="26458"/>
                  <a:pt x="5391150" y="25400"/>
                </a:cubicBezTo>
                <a:cubicBezTo>
                  <a:pt x="5482167" y="24342"/>
                  <a:pt x="5574242" y="611717"/>
                  <a:pt x="5664200" y="609600"/>
                </a:cubicBezTo>
                <a:cubicBezTo>
                  <a:pt x="5754158" y="607483"/>
                  <a:pt x="5843058" y="14817"/>
                  <a:pt x="5930900" y="12700"/>
                </a:cubicBezTo>
                <a:cubicBezTo>
                  <a:pt x="6018742" y="10583"/>
                  <a:pt x="6100233" y="597958"/>
                  <a:pt x="6191250" y="596900"/>
                </a:cubicBezTo>
                <a:cubicBezTo>
                  <a:pt x="6282267" y="595842"/>
                  <a:pt x="6384925" y="8467"/>
                  <a:pt x="6477000" y="6350"/>
                </a:cubicBezTo>
                <a:cubicBezTo>
                  <a:pt x="6569075" y="4233"/>
                  <a:pt x="6655858" y="584200"/>
                  <a:pt x="6743700" y="584200"/>
                </a:cubicBezTo>
                <a:cubicBezTo>
                  <a:pt x="6831542" y="584200"/>
                  <a:pt x="6915150" y="3175"/>
                  <a:pt x="7004050" y="6350"/>
                </a:cubicBezTo>
                <a:cubicBezTo>
                  <a:pt x="7092950" y="9525"/>
                  <a:pt x="7186083" y="604308"/>
                  <a:pt x="7277100" y="603250"/>
                </a:cubicBezTo>
                <a:cubicBezTo>
                  <a:pt x="7368117" y="602192"/>
                  <a:pt x="7550150" y="0"/>
                  <a:pt x="75501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 rot="16200000" flipH="1">
            <a:off x="-207892" y="2661617"/>
            <a:ext cx="6981840" cy="17157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5400000">
            <a:off x="2407231" y="1886293"/>
            <a:ext cx="7162572" cy="33904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5400000">
            <a:off x="1740438" y="64037"/>
            <a:ext cx="7010401" cy="68823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rme libre 26"/>
          <p:cNvSpPr/>
          <p:nvPr/>
        </p:nvSpPr>
        <p:spPr>
          <a:xfrm rot="12432217">
            <a:off x="-380659" y="2173840"/>
            <a:ext cx="7550150" cy="636058"/>
          </a:xfrm>
          <a:custGeom>
            <a:avLst/>
            <a:gdLst>
              <a:gd name="connsiteX0" fmla="*/ 0 w 7550150"/>
              <a:gd name="connsiteY0" fmla="*/ 44450 h 636058"/>
              <a:gd name="connsiteX1" fmla="*/ 254000 w 7550150"/>
              <a:gd name="connsiteY1" fmla="*/ 635000 h 636058"/>
              <a:gd name="connsiteX2" fmla="*/ 527050 w 7550150"/>
              <a:gd name="connsiteY2" fmla="*/ 38100 h 636058"/>
              <a:gd name="connsiteX3" fmla="*/ 781050 w 7550150"/>
              <a:gd name="connsiteY3" fmla="*/ 628650 h 636058"/>
              <a:gd name="connsiteX4" fmla="*/ 1066800 w 7550150"/>
              <a:gd name="connsiteY4" fmla="*/ 38100 h 636058"/>
              <a:gd name="connsiteX5" fmla="*/ 1333500 w 7550150"/>
              <a:gd name="connsiteY5" fmla="*/ 628650 h 636058"/>
              <a:gd name="connsiteX6" fmla="*/ 1600200 w 7550150"/>
              <a:gd name="connsiteY6" fmla="*/ 44450 h 636058"/>
              <a:gd name="connsiteX7" fmla="*/ 1879600 w 7550150"/>
              <a:gd name="connsiteY7" fmla="*/ 628650 h 636058"/>
              <a:gd name="connsiteX8" fmla="*/ 2146300 w 7550150"/>
              <a:gd name="connsiteY8" fmla="*/ 31750 h 636058"/>
              <a:gd name="connsiteX9" fmla="*/ 2419350 w 7550150"/>
              <a:gd name="connsiteY9" fmla="*/ 622300 h 636058"/>
              <a:gd name="connsiteX10" fmla="*/ 2692400 w 7550150"/>
              <a:gd name="connsiteY10" fmla="*/ 25400 h 636058"/>
              <a:gd name="connsiteX11" fmla="*/ 2959100 w 7550150"/>
              <a:gd name="connsiteY11" fmla="*/ 609600 h 636058"/>
              <a:gd name="connsiteX12" fmla="*/ 3232150 w 7550150"/>
              <a:gd name="connsiteY12" fmla="*/ 31750 h 636058"/>
              <a:gd name="connsiteX13" fmla="*/ 3511550 w 7550150"/>
              <a:gd name="connsiteY13" fmla="*/ 609600 h 636058"/>
              <a:gd name="connsiteX14" fmla="*/ 3765550 w 7550150"/>
              <a:gd name="connsiteY14" fmla="*/ 31750 h 636058"/>
              <a:gd name="connsiteX15" fmla="*/ 4051300 w 7550150"/>
              <a:gd name="connsiteY15" fmla="*/ 609600 h 636058"/>
              <a:gd name="connsiteX16" fmla="*/ 4318000 w 7550150"/>
              <a:gd name="connsiteY16" fmla="*/ 19050 h 636058"/>
              <a:gd name="connsiteX17" fmla="*/ 4597400 w 7550150"/>
              <a:gd name="connsiteY17" fmla="*/ 603250 h 636058"/>
              <a:gd name="connsiteX18" fmla="*/ 4845050 w 7550150"/>
              <a:gd name="connsiteY18" fmla="*/ 12700 h 636058"/>
              <a:gd name="connsiteX19" fmla="*/ 5118100 w 7550150"/>
              <a:gd name="connsiteY19" fmla="*/ 615950 h 636058"/>
              <a:gd name="connsiteX20" fmla="*/ 5391150 w 7550150"/>
              <a:gd name="connsiteY20" fmla="*/ 25400 h 636058"/>
              <a:gd name="connsiteX21" fmla="*/ 5664200 w 7550150"/>
              <a:gd name="connsiteY21" fmla="*/ 609600 h 636058"/>
              <a:gd name="connsiteX22" fmla="*/ 5930900 w 7550150"/>
              <a:gd name="connsiteY22" fmla="*/ 12700 h 636058"/>
              <a:gd name="connsiteX23" fmla="*/ 6191250 w 7550150"/>
              <a:gd name="connsiteY23" fmla="*/ 596900 h 636058"/>
              <a:gd name="connsiteX24" fmla="*/ 6477000 w 7550150"/>
              <a:gd name="connsiteY24" fmla="*/ 6350 h 636058"/>
              <a:gd name="connsiteX25" fmla="*/ 6743700 w 7550150"/>
              <a:gd name="connsiteY25" fmla="*/ 584200 h 636058"/>
              <a:gd name="connsiteX26" fmla="*/ 7004050 w 7550150"/>
              <a:gd name="connsiteY26" fmla="*/ 6350 h 636058"/>
              <a:gd name="connsiteX27" fmla="*/ 7277100 w 7550150"/>
              <a:gd name="connsiteY27" fmla="*/ 603250 h 636058"/>
              <a:gd name="connsiteX28" fmla="*/ 7550150 w 7550150"/>
              <a:gd name="connsiteY28" fmla="*/ 0 h 6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50150" h="636058">
                <a:moveTo>
                  <a:pt x="0" y="44450"/>
                </a:moveTo>
                <a:cubicBezTo>
                  <a:pt x="83079" y="340254"/>
                  <a:pt x="166158" y="636058"/>
                  <a:pt x="254000" y="635000"/>
                </a:cubicBezTo>
                <a:cubicBezTo>
                  <a:pt x="341842" y="633942"/>
                  <a:pt x="439208" y="39158"/>
                  <a:pt x="527050" y="38100"/>
                </a:cubicBezTo>
                <a:cubicBezTo>
                  <a:pt x="614892" y="37042"/>
                  <a:pt x="691092" y="628650"/>
                  <a:pt x="781050" y="628650"/>
                </a:cubicBezTo>
                <a:cubicBezTo>
                  <a:pt x="871008" y="628650"/>
                  <a:pt x="974725" y="38100"/>
                  <a:pt x="1066800" y="38100"/>
                </a:cubicBezTo>
                <a:cubicBezTo>
                  <a:pt x="1158875" y="38100"/>
                  <a:pt x="1244600" y="627592"/>
                  <a:pt x="1333500" y="628650"/>
                </a:cubicBezTo>
                <a:cubicBezTo>
                  <a:pt x="1422400" y="629708"/>
                  <a:pt x="1509183" y="44450"/>
                  <a:pt x="1600200" y="44450"/>
                </a:cubicBezTo>
                <a:cubicBezTo>
                  <a:pt x="1691217" y="44450"/>
                  <a:pt x="1788583" y="630767"/>
                  <a:pt x="1879600" y="628650"/>
                </a:cubicBezTo>
                <a:cubicBezTo>
                  <a:pt x="1970617" y="626533"/>
                  <a:pt x="2056342" y="32808"/>
                  <a:pt x="2146300" y="31750"/>
                </a:cubicBezTo>
                <a:cubicBezTo>
                  <a:pt x="2236258" y="30692"/>
                  <a:pt x="2328333" y="623358"/>
                  <a:pt x="2419350" y="622300"/>
                </a:cubicBezTo>
                <a:cubicBezTo>
                  <a:pt x="2510367" y="621242"/>
                  <a:pt x="2602442" y="27517"/>
                  <a:pt x="2692400" y="25400"/>
                </a:cubicBezTo>
                <a:cubicBezTo>
                  <a:pt x="2782358" y="23283"/>
                  <a:pt x="2869142" y="608542"/>
                  <a:pt x="2959100" y="609600"/>
                </a:cubicBezTo>
                <a:cubicBezTo>
                  <a:pt x="3049058" y="610658"/>
                  <a:pt x="3140075" y="31750"/>
                  <a:pt x="3232150" y="31750"/>
                </a:cubicBezTo>
                <a:cubicBezTo>
                  <a:pt x="3324225" y="31750"/>
                  <a:pt x="3422650" y="609600"/>
                  <a:pt x="3511550" y="609600"/>
                </a:cubicBezTo>
                <a:cubicBezTo>
                  <a:pt x="3600450" y="609600"/>
                  <a:pt x="3675592" y="31750"/>
                  <a:pt x="3765550" y="31750"/>
                </a:cubicBezTo>
                <a:cubicBezTo>
                  <a:pt x="3855508" y="31750"/>
                  <a:pt x="3959225" y="611717"/>
                  <a:pt x="4051300" y="609600"/>
                </a:cubicBezTo>
                <a:cubicBezTo>
                  <a:pt x="4143375" y="607483"/>
                  <a:pt x="4226983" y="20108"/>
                  <a:pt x="4318000" y="19050"/>
                </a:cubicBezTo>
                <a:cubicBezTo>
                  <a:pt x="4409017" y="17992"/>
                  <a:pt x="4509558" y="604308"/>
                  <a:pt x="4597400" y="603250"/>
                </a:cubicBezTo>
                <a:cubicBezTo>
                  <a:pt x="4685242" y="602192"/>
                  <a:pt x="4758267" y="10583"/>
                  <a:pt x="4845050" y="12700"/>
                </a:cubicBezTo>
                <a:cubicBezTo>
                  <a:pt x="4931833" y="14817"/>
                  <a:pt x="5027083" y="613833"/>
                  <a:pt x="5118100" y="615950"/>
                </a:cubicBezTo>
                <a:cubicBezTo>
                  <a:pt x="5209117" y="618067"/>
                  <a:pt x="5300133" y="26458"/>
                  <a:pt x="5391150" y="25400"/>
                </a:cubicBezTo>
                <a:cubicBezTo>
                  <a:pt x="5482167" y="24342"/>
                  <a:pt x="5574242" y="611717"/>
                  <a:pt x="5664200" y="609600"/>
                </a:cubicBezTo>
                <a:cubicBezTo>
                  <a:pt x="5754158" y="607483"/>
                  <a:pt x="5843058" y="14817"/>
                  <a:pt x="5930900" y="12700"/>
                </a:cubicBezTo>
                <a:cubicBezTo>
                  <a:pt x="6018742" y="10583"/>
                  <a:pt x="6100233" y="597958"/>
                  <a:pt x="6191250" y="596900"/>
                </a:cubicBezTo>
                <a:cubicBezTo>
                  <a:pt x="6282267" y="595842"/>
                  <a:pt x="6384925" y="8467"/>
                  <a:pt x="6477000" y="6350"/>
                </a:cubicBezTo>
                <a:cubicBezTo>
                  <a:pt x="6569075" y="4233"/>
                  <a:pt x="6655858" y="584200"/>
                  <a:pt x="6743700" y="584200"/>
                </a:cubicBezTo>
                <a:cubicBezTo>
                  <a:pt x="6831542" y="584200"/>
                  <a:pt x="6915150" y="3175"/>
                  <a:pt x="7004050" y="6350"/>
                </a:cubicBezTo>
                <a:cubicBezTo>
                  <a:pt x="7092950" y="9525"/>
                  <a:pt x="7186083" y="604308"/>
                  <a:pt x="7277100" y="603250"/>
                </a:cubicBezTo>
                <a:cubicBezTo>
                  <a:pt x="7368117" y="602192"/>
                  <a:pt x="7550150" y="0"/>
                  <a:pt x="75501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Forme libre 27"/>
          <p:cNvSpPr/>
          <p:nvPr/>
        </p:nvSpPr>
        <p:spPr>
          <a:xfrm rot="14466572">
            <a:off x="2620542" y="165198"/>
            <a:ext cx="7550150" cy="636058"/>
          </a:xfrm>
          <a:custGeom>
            <a:avLst/>
            <a:gdLst>
              <a:gd name="connsiteX0" fmla="*/ 0 w 7550150"/>
              <a:gd name="connsiteY0" fmla="*/ 44450 h 636058"/>
              <a:gd name="connsiteX1" fmla="*/ 254000 w 7550150"/>
              <a:gd name="connsiteY1" fmla="*/ 635000 h 636058"/>
              <a:gd name="connsiteX2" fmla="*/ 527050 w 7550150"/>
              <a:gd name="connsiteY2" fmla="*/ 38100 h 636058"/>
              <a:gd name="connsiteX3" fmla="*/ 781050 w 7550150"/>
              <a:gd name="connsiteY3" fmla="*/ 628650 h 636058"/>
              <a:gd name="connsiteX4" fmla="*/ 1066800 w 7550150"/>
              <a:gd name="connsiteY4" fmla="*/ 38100 h 636058"/>
              <a:gd name="connsiteX5" fmla="*/ 1333500 w 7550150"/>
              <a:gd name="connsiteY5" fmla="*/ 628650 h 636058"/>
              <a:gd name="connsiteX6" fmla="*/ 1600200 w 7550150"/>
              <a:gd name="connsiteY6" fmla="*/ 44450 h 636058"/>
              <a:gd name="connsiteX7" fmla="*/ 1879600 w 7550150"/>
              <a:gd name="connsiteY7" fmla="*/ 628650 h 636058"/>
              <a:gd name="connsiteX8" fmla="*/ 2146300 w 7550150"/>
              <a:gd name="connsiteY8" fmla="*/ 31750 h 636058"/>
              <a:gd name="connsiteX9" fmla="*/ 2419350 w 7550150"/>
              <a:gd name="connsiteY9" fmla="*/ 622300 h 636058"/>
              <a:gd name="connsiteX10" fmla="*/ 2692400 w 7550150"/>
              <a:gd name="connsiteY10" fmla="*/ 25400 h 636058"/>
              <a:gd name="connsiteX11" fmla="*/ 2959100 w 7550150"/>
              <a:gd name="connsiteY11" fmla="*/ 609600 h 636058"/>
              <a:gd name="connsiteX12" fmla="*/ 3232150 w 7550150"/>
              <a:gd name="connsiteY12" fmla="*/ 31750 h 636058"/>
              <a:gd name="connsiteX13" fmla="*/ 3511550 w 7550150"/>
              <a:gd name="connsiteY13" fmla="*/ 609600 h 636058"/>
              <a:gd name="connsiteX14" fmla="*/ 3765550 w 7550150"/>
              <a:gd name="connsiteY14" fmla="*/ 31750 h 636058"/>
              <a:gd name="connsiteX15" fmla="*/ 4051300 w 7550150"/>
              <a:gd name="connsiteY15" fmla="*/ 609600 h 636058"/>
              <a:gd name="connsiteX16" fmla="*/ 4318000 w 7550150"/>
              <a:gd name="connsiteY16" fmla="*/ 19050 h 636058"/>
              <a:gd name="connsiteX17" fmla="*/ 4597400 w 7550150"/>
              <a:gd name="connsiteY17" fmla="*/ 603250 h 636058"/>
              <a:gd name="connsiteX18" fmla="*/ 4845050 w 7550150"/>
              <a:gd name="connsiteY18" fmla="*/ 12700 h 636058"/>
              <a:gd name="connsiteX19" fmla="*/ 5118100 w 7550150"/>
              <a:gd name="connsiteY19" fmla="*/ 615950 h 636058"/>
              <a:gd name="connsiteX20" fmla="*/ 5391150 w 7550150"/>
              <a:gd name="connsiteY20" fmla="*/ 25400 h 636058"/>
              <a:gd name="connsiteX21" fmla="*/ 5664200 w 7550150"/>
              <a:gd name="connsiteY21" fmla="*/ 609600 h 636058"/>
              <a:gd name="connsiteX22" fmla="*/ 5930900 w 7550150"/>
              <a:gd name="connsiteY22" fmla="*/ 12700 h 636058"/>
              <a:gd name="connsiteX23" fmla="*/ 6191250 w 7550150"/>
              <a:gd name="connsiteY23" fmla="*/ 596900 h 636058"/>
              <a:gd name="connsiteX24" fmla="*/ 6477000 w 7550150"/>
              <a:gd name="connsiteY24" fmla="*/ 6350 h 636058"/>
              <a:gd name="connsiteX25" fmla="*/ 6743700 w 7550150"/>
              <a:gd name="connsiteY25" fmla="*/ 584200 h 636058"/>
              <a:gd name="connsiteX26" fmla="*/ 7004050 w 7550150"/>
              <a:gd name="connsiteY26" fmla="*/ 6350 h 636058"/>
              <a:gd name="connsiteX27" fmla="*/ 7277100 w 7550150"/>
              <a:gd name="connsiteY27" fmla="*/ 603250 h 636058"/>
              <a:gd name="connsiteX28" fmla="*/ 7550150 w 7550150"/>
              <a:gd name="connsiteY28" fmla="*/ 0 h 63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50150" h="636058">
                <a:moveTo>
                  <a:pt x="0" y="44450"/>
                </a:moveTo>
                <a:cubicBezTo>
                  <a:pt x="83079" y="340254"/>
                  <a:pt x="166158" y="636058"/>
                  <a:pt x="254000" y="635000"/>
                </a:cubicBezTo>
                <a:cubicBezTo>
                  <a:pt x="341842" y="633942"/>
                  <a:pt x="439208" y="39158"/>
                  <a:pt x="527050" y="38100"/>
                </a:cubicBezTo>
                <a:cubicBezTo>
                  <a:pt x="614892" y="37042"/>
                  <a:pt x="691092" y="628650"/>
                  <a:pt x="781050" y="628650"/>
                </a:cubicBezTo>
                <a:cubicBezTo>
                  <a:pt x="871008" y="628650"/>
                  <a:pt x="974725" y="38100"/>
                  <a:pt x="1066800" y="38100"/>
                </a:cubicBezTo>
                <a:cubicBezTo>
                  <a:pt x="1158875" y="38100"/>
                  <a:pt x="1244600" y="627592"/>
                  <a:pt x="1333500" y="628650"/>
                </a:cubicBezTo>
                <a:cubicBezTo>
                  <a:pt x="1422400" y="629708"/>
                  <a:pt x="1509183" y="44450"/>
                  <a:pt x="1600200" y="44450"/>
                </a:cubicBezTo>
                <a:cubicBezTo>
                  <a:pt x="1691217" y="44450"/>
                  <a:pt x="1788583" y="630767"/>
                  <a:pt x="1879600" y="628650"/>
                </a:cubicBezTo>
                <a:cubicBezTo>
                  <a:pt x="1970617" y="626533"/>
                  <a:pt x="2056342" y="32808"/>
                  <a:pt x="2146300" y="31750"/>
                </a:cubicBezTo>
                <a:cubicBezTo>
                  <a:pt x="2236258" y="30692"/>
                  <a:pt x="2328333" y="623358"/>
                  <a:pt x="2419350" y="622300"/>
                </a:cubicBezTo>
                <a:cubicBezTo>
                  <a:pt x="2510367" y="621242"/>
                  <a:pt x="2602442" y="27517"/>
                  <a:pt x="2692400" y="25400"/>
                </a:cubicBezTo>
                <a:cubicBezTo>
                  <a:pt x="2782358" y="23283"/>
                  <a:pt x="2869142" y="608542"/>
                  <a:pt x="2959100" y="609600"/>
                </a:cubicBezTo>
                <a:cubicBezTo>
                  <a:pt x="3049058" y="610658"/>
                  <a:pt x="3140075" y="31750"/>
                  <a:pt x="3232150" y="31750"/>
                </a:cubicBezTo>
                <a:cubicBezTo>
                  <a:pt x="3324225" y="31750"/>
                  <a:pt x="3422650" y="609600"/>
                  <a:pt x="3511550" y="609600"/>
                </a:cubicBezTo>
                <a:cubicBezTo>
                  <a:pt x="3600450" y="609600"/>
                  <a:pt x="3675592" y="31750"/>
                  <a:pt x="3765550" y="31750"/>
                </a:cubicBezTo>
                <a:cubicBezTo>
                  <a:pt x="3855508" y="31750"/>
                  <a:pt x="3959225" y="611717"/>
                  <a:pt x="4051300" y="609600"/>
                </a:cubicBezTo>
                <a:cubicBezTo>
                  <a:pt x="4143375" y="607483"/>
                  <a:pt x="4226983" y="20108"/>
                  <a:pt x="4318000" y="19050"/>
                </a:cubicBezTo>
                <a:cubicBezTo>
                  <a:pt x="4409017" y="17992"/>
                  <a:pt x="4509558" y="604308"/>
                  <a:pt x="4597400" y="603250"/>
                </a:cubicBezTo>
                <a:cubicBezTo>
                  <a:pt x="4685242" y="602192"/>
                  <a:pt x="4758267" y="10583"/>
                  <a:pt x="4845050" y="12700"/>
                </a:cubicBezTo>
                <a:cubicBezTo>
                  <a:pt x="4931833" y="14817"/>
                  <a:pt x="5027083" y="613833"/>
                  <a:pt x="5118100" y="615950"/>
                </a:cubicBezTo>
                <a:cubicBezTo>
                  <a:pt x="5209117" y="618067"/>
                  <a:pt x="5300133" y="26458"/>
                  <a:pt x="5391150" y="25400"/>
                </a:cubicBezTo>
                <a:cubicBezTo>
                  <a:pt x="5482167" y="24342"/>
                  <a:pt x="5574242" y="611717"/>
                  <a:pt x="5664200" y="609600"/>
                </a:cubicBezTo>
                <a:cubicBezTo>
                  <a:pt x="5754158" y="607483"/>
                  <a:pt x="5843058" y="14817"/>
                  <a:pt x="5930900" y="12700"/>
                </a:cubicBezTo>
                <a:cubicBezTo>
                  <a:pt x="6018742" y="10583"/>
                  <a:pt x="6100233" y="597958"/>
                  <a:pt x="6191250" y="596900"/>
                </a:cubicBezTo>
                <a:cubicBezTo>
                  <a:pt x="6282267" y="595842"/>
                  <a:pt x="6384925" y="8467"/>
                  <a:pt x="6477000" y="6350"/>
                </a:cubicBezTo>
                <a:cubicBezTo>
                  <a:pt x="6569075" y="4233"/>
                  <a:pt x="6655858" y="584200"/>
                  <a:pt x="6743700" y="584200"/>
                </a:cubicBezTo>
                <a:cubicBezTo>
                  <a:pt x="6831542" y="584200"/>
                  <a:pt x="6915150" y="3175"/>
                  <a:pt x="7004050" y="6350"/>
                </a:cubicBezTo>
                <a:cubicBezTo>
                  <a:pt x="7092950" y="9525"/>
                  <a:pt x="7186083" y="604308"/>
                  <a:pt x="7277100" y="603250"/>
                </a:cubicBezTo>
                <a:cubicBezTo>
                  <a:pt x="7368117" y="602192"/>
                  <a:pt x="7550150" y="0"/>
                  <a:pt x="75501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 rot="16200000" flipH="1">
            <a:off x="3014507" y="1739553"/>
            <a:ext cx="7315198" cy="38360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0" y="1417638"/>
            <a:ext cx="6682022" cy="55927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5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  <p:bldP spid="6" grpId="0" animBg="1"/>
      <p:bldP spid="6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038"/>
            <a:ext cx="8229600" cy="1143000"/>
          </a:xfrm>
        </p:spPr>
        <p:txBody>
          <a:bodyPr/>
          <a:lstStyle/>
          <a:p>
            <a:r>
              <a:rPr lang="fr-FR" dirty="0" smtClean="0"/>
              <a:t>TUNNEL DU FREJUS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r2.ldh.be/image/f2/51fff17935705d93419e3e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00200"/>
            <a:ext cx="8859555" cy="442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669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-714323" y="623850"/>
            <a:ext cx="10569340" cy="1828800"/>
            <a:chOff x="-714323" y="795840"/>
            <a:chExt cx="10569340" cy="1828800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61" b="20241"/>
            <a:stretch>
              <a:fillRect/>
            </a:stretch>
          </p:blipFill>
          <p:spPr bwMode="auto">
            <a:xfrm>
              <a:off x="-714323" y="795840"/>
              <a:ext cx="1056934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3861813" y="1278990"/>
              <a:ext cx="810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France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738729" y="1292220"/>
              <a:ext cx="698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Italie</a:t>
              </a:r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3013" y="-29640"/>
            <a:ext cx="73036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Bienvenue au Laboratoire Souterrain de Modane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36" y="-85736"/>
            <a:ext cx="1851949" cy="1219200"/>
          </a:xfrm>
          <a:prstGeom prst="rect">
            <a:avLst/>
          </a:prstGeom>
        </p:spPr>
      </p:pic>
      <p:pic>
        <p:nvPicPr>
          <p:cNvPr id="16" name="Image 15" descr="Extension-LS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889" y="2878244"/>
            <a:ext cx="6974111" cy="3966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er 16"/>
          <p:cNvGrpSpPr/>
          <p:nvPr/>
        </p:nvGrpSpPr>
        <p:grpSpPr>
          <a:xfrm>
            <a:off x="183432" y="2548532"/>
            <a:ext cx="3815999" cy="4232563"/>
            <a:chOff x="276936" y="2726047"/>
            <a:chExt cx="3253583" cy="359768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936" y="2726047"/>
              <a:ext cx="3136247" cy="3306970"/>
            </a:xfrm>
            <a:prstGeom prst="rect">
              <a:avLst/>
            </a:prstGeom>
            <a:ln w="38100" cmpd="dbl">
              <a:noFill/>
            </a:ln>
            <a:effectLst>
              <a:outerShdw blurRad="50800" dist="38100" dir="2700000" algn="tl" rotWithShape="0">
                <a:schemeClr val="accent6">
                  <a:lumMod val="50000"/>
                  <a:alpha val="43000"/>
                </a:scheme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486096" y="6009803"/>
              <a:ext cx="3044423" cy="313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/>
                <a:t>Flux de muons 4 </a:t>
              </a:r>
              <a:r>
                <a:rPr lang="fr-FR" dirty="0" smtClean="0">
                  <a:latin typeface="Symbol" charset="2"/>
                  <a:cs typeface="Symbol" charset="2"/>
                </a:rPr>
                <a:t>m</a:t>
              </a:r>
              <a:r>
                <a:rPr lang="fr-FR" dirty="0" smtClean="0"/>
                <a:t>/m</a:t>
              </a:r>
              <a:r>
                <a:rPr lang="fr-FR" baseline="30000" dirty="0" smtClean="0"/>
                <a:t>2</a:t>
              </a:r>
              <a:r>
                <a:rPr lang="fr-FR" dirty="0" smtClean="0"/>
                <a:t>/jour</a:t>
              </a:r>
              <a:endParaRPr lang="fr-FR" dirty="0"/>
            </a:p>
          </p:txBody>
        </p:sp>
        <p:sp>
          <p:nvSpPr>
            <p:cNvPr id="14" name="Rectangle à coins arrondis 13"/>
            <p:cNvSpPr/>
            <p:nvPr/>
          </p:nvSpPr>
          <p:spPr>
            <a:xfrm>
              <a:off x="2181936" y="4573549"/>
              <a:ext cx="685800" cy="381000"/>
            </a:xfrm>
            <a:prstGeom prst="roundRect">
              <a:avLst/>
            </a:prstGeom>
            <a:noFill/>
            <a:ln w="38100" cmpd="dbl">
              <a:solidFill>
                <a:schemeClr val="accent6">
                  <a:lumMod val="75000"/>
                </a:schemeClr>
              </a:solidFill>
            </a:ln>
            <a:effectLst>
              <a:outerShdw blurRad="40000" dist="23000" dir="5400000" rotWithShape="0">
                <a:schemeClr val="accent6">
                  <a:lumMod val="50000"/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19391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L’autre ennemie : la radioactivité naturelle.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Quelque ordre de grandeur</a:t>
            </a:r>
            <a:endParaRPr lang="en-GB" dirty="0"/>
          </a:p>
        </p:txBody>
      </p:sp>
      <p:graphicFrame>
        <p:nvGraphicFramePr>
          <p:cNvPr id="5" name="Group 2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590919"/>
              </p:ext>
            </p:extLst>
          </p:nvPr>
        </p:nvGraphicFramePr>
        <p:xfrm>
          <a:off x="457200" y="2254249"/>
          <a:ext cx="5819255" cy="4127591"/>
        </p:xfrm>
        <a:graphic>
          <a:graphicData uri="http://schemas.openxmlformats.org/drawingml/2006/table">
            <a:tbl>
              <a:tblPr/>
              <a:tblGrid>
                <a:gridCol w="2967541"/>
                <a:gridCol w="2851714"/>
              </a:tblGrid>
              <a:tr h="3160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litre d’eau de pluie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0.3 à 1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litre d'eau de mer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10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litre de lait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80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kg de poisson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100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kg de café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1000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homme (70kg)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7000 Bq (dont ~4500 Bq dus au</a:t>
                      </a: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 </a:t>
                      </a:r>
                      <a:r>
                        <a:rPr kumimoji="0" 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40</a:t>
                      </a: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K </a:t>
                      </a: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des os, le reste est dû au</a:t>
                      </a: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 </a:t>
                      </a:r>
                      <a:r>
                        <a:rPr kumimoji="0" 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14</a:t>
                      </a: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C)</a:t>
                      </a:r>
                      <a:endParaRPr kumimoji="0" lang="fr-F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/>
                        <a:ea typeface="ＭＳ Ｐゴシック" pitchFamily="32" charset="-128"/>
                        <a:cs typeface="Book Antiqu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kg de sol granitique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8000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kg de minerai d'uranium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25 millions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Radio-isotope pour les diagnostics médicaux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70 millions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kg de déchets nucléaires de haute activité (vieux de 50 ans), vitrifiés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10 000 milliards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 Source radioactive médicale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/>
                          <a:ea typeface="ＭＳ Ｐゴシック" pitchFamily="32" charset="-128"/>
                          <a:cs typeface="Book Antiqua"/>
                        </a:rPr>
                        <a:t>100 000 milliards Bq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1202961" y="6444411"/>
            <a:ext cx="4314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/>
              <a:t>1 Bq = 1 désintégration/seconde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473" y="1148862"/>
            <a:ext cx="1703493" cy="8879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rcRect r="26101" b="21059"/>
          <a:stretch>
            <a:fillRect/>
          </a:stretch>
        </p:blipFill>
        <p:spPr>
          <a:xfrm>
            <a:off x="6791473" y="2123793"/>
            <a:ext cx="1703493" cy="8879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rcRect t="27864" b="18737"/>
          <a:stretch>
            <a:fillRect/>
          </a:stretch>
        </p:blipFill>
        <p:spPr>
          <a:xfrm>
            <a:off x="6791474" y="3201705"/>
            <a:ext cx="1703492" cy="9096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rcRect b="18408"/>
          <a:stretch>
            <a:fillRect/>
          </a:stretch>
        </p:blipFill>
        <p:spPr>
          <a:xfrm>
            <a:off x="6749340" y="4241560"/>
            <a:ext cx="1119647" cy="140543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9340" y="5627003"/>
            <a:ext cx="1100540" cy="1100540"/>
          </a:xfrm>
          <a:prstGeom prst="rect">
            <a:avLst/>
          </a:prstGeom>
        </p:spPr>
      </p:pic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7013895" y="1279242"/>
            <a:ext cx="338128" cy="37904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dirty="0" smtClean="0">
                <a:solidFill>
                  <a:schemeClr val="bg1"/>
                </a:solidFill>
                <a:effectLst/>
                <a:latin typeface="Times New Roman" charset="0"/>
              </a:rPr>
              <a:t>10</a:t>
            </a:r>
            <a:endParaRPr lang="fr-FR" sz="2000" dirty="0"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6791474" y="2123792"/>
            <a:ext cx="560550" cy="3810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dirty="0" smtClean="0">
                <a:solidFill>
                  <a:schemeClr val="bg1"/>
                </a:solidFill>
                <a:effectLst/>
                <a:latin typeface="Times New Roman" charset="0"/>
              </a:rPr>
              <a:t>100</a:t>
            </a:r>
            <a:endParaRPr lang="fr-FR" sz="2000" dirty="0"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6791475" y="3324491"/>
            <a:ext cx="673264" cy="3819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dirty="0" smtClean="0">
                <a:solidFill>
                  <a:schemeClr val="bg1"/>
                </a:solidFill>
                <a:effectLst/>
                <a:latin typeface="Times New Roman" charset="0"/>
              </a:rPr>
              <a:t>1000</a:t>
            </a:r>
            <a:endParaRPr lang="fr-FR" sz="2000" dirty="0"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7541086" y="4332199"/>
            <a:ext cx="655802" cy="4417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dirty="0" smtClean="0">
                <a:solidFill>
                  <a:schemeClr val="bg1"/>
                </a:solidFill>
                <a:effectLst/>
                <a:latin typeface="Times New Roman" charset="0"/>
              </a:rPr>
              <a:t>7000</a:t>
            </a:r>
            <a:endParaRPr lang="fr-FR" sz="2000" dirty="0"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7482686" y="5987768"/>
            <a:ext cx="734388" cy="40435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dirty="0" smtClean="0">
                <a:solidFill>
                  <a:schemeClr val="bg1"/>
                </a:solidFill>
                <a:effectLst/>
                <a:latin typeface="Times New Roman" charset="0"/>
              </a:rPr>
              <a:t>8000</a:t>
            </a:r>
            <a:endParaRPr lang="fr-FR" sz="2000" dirty="0">
              <a:solidFill>
                <a:schemeClr val="bg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6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blindages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/>
          <a:lstStyle/>
          <a:p>
            <a:r>
              <a:rPr lang="fr-FR" dirty="0" smtClean="0"/>
              <a:t>Blindage passif</a:t>
            </a:r>
          </a:p>
          <a:p>
            <a:pPr lvl="1"/>
            <a:r>
              <a:rPr lang="fr-FR" dirty="0" smtClean="0"/>
              <a:t>Plomb</a:t>
            </a:r>
          </a:p>
          <a:p>
            <a:pPr lvl="1"/>
            <a:r>
              <a:rPr lang="fr-FR" dirty="0" smtClean="0"/>
              <a:t>Plomb Archéologique</a:t>
            </a:r>
          </a:p>
          <a:p>
            <a:pPr lvl="1"/>
            <a:r>
              <a:rPr lang="fr-FR" dirty="0" smtClean="0"/>
              <a:t>Polyéthylène</a:t>
            </a:r>
          </a:p>
          <a:p>
            <a:r>
              <a:rPr lang="fr-FR" dirty="0" smtClean="0"/>
              <a:t>Blindage actif</a:t>
            </a:r>
          </a:p>
          <a:p>
            <a:pPr lvl="1"/>
            <a:r>
              <a:rPr lang="fr-FR" dirty="0" smtClean="0"/>
              <a:t>Véto muon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256920" y="2890700"/>
            <a:ext cx="4502205" cy="4029023"/>
            <a:chOff x="3942006" y="3345248"/>
            <a:chExt cx="3332821" cy="3180997"/>
          </a:xfrm>
        </p:grpSpPr>
        <p:sp>
          <p:nvSpPr>
            <p:cNvPr id="5" name="Rectangle 4"/>
            <p:cNvSpPr/>
            <p:nvPr/>
          </p:nvSpPr>
          <p:spPr>
            <a:xfrm>
              <a:off x="4146550" y="3448050"/>
              <a:ext cx="792000" cy="32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68950" y="3495676"/>
              <a:ext cx="666750" cy="21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37250" y="3860800"/>
              <a:ext cx="533400" cy="196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26150" y="4826000"/>
              <a:ext cx="908050" cy="196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26000" y="5568950"/>
              <a:ext cx="787400" cy="1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72250" y="5780700"/>
              <a:ext cx="533400" cy="3153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006" y="3345248"/>
              <a:ext cx="3332821" cy="3180997"/>
            </a:xfrm>
            <a:prstGeom prst="rect">
              <a:avLst/>
            </a:prstGeom>
            <a:noFill/>
            <a:ln w="38100" cmpd="dbl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age 11" descr="edelwei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69" y="4533619"/>
            <a:ext cx="2597414" cy="19472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B6BBC5"/>
              </a:clrFrom>
              <a:clrTo>
                <a:srgbClr val="B6BBC5">
                  <a:alpha val="0"/>
                </a:srgbClr>
              </a:clrTo>
            </a:clrChange>
          </a:blip>
          <a:srcRect t="10186" b="17443"/>
          <a:stretch>
            <a:fillRect/>
          </a:stretch>
        </p:blipFill>
        <p:spPr>
          <a:xfrm>
            <a:off x="4853162" y="1600200"/>
            <a:ext cx="3613015" cy="129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90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350" y="1"/>
            <a:ext cx="10225285" cy="6833322"/>
          </a:xfrm>
          <a:prstGeom prst="rect">
            <a:avLst/>
          </a:prstGeom>
          <a:ln w="38100" cmpd="dbl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chemeClr val="accent6">
                <a:lumMod val="50000"/>
                <a:alpha val="43000"/>
              </a:scheme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640" y="-161952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EDELWEISS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77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détection des </a:t>
            </a:r>
            <a:r>
              <a:rPr lang="fr-FR" dirty="0" err="1" smtClean="0"/>
              <a:t>WIMPs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55196"/>
            <a:ext cx="7732713" cy="2592388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Principe : On va détecter leur collision avec les atomes de Germanium de notre détecteur.</a:t>
            </a:r>
          </a:p>
          <a:p>
            <a:r>
              <a:rPr lang="fr-FR" dirty="0" smtClean="0"/>
              <a:t>La chaleur produite est mesuré par un thermomètre (</a:t>
            </a:r>
            <a:r>
              <a:rPr lang="fr-FR" dirty="0" smtClean="0">
                <a:latin typeface="Edwardian Script ITC"/>
                <a:cs typeface="Edwardian Script ITC"/>
              </a:rPr>
              <a:t>O</a:t>
            </a:r>
            <a:r>
              <a:rPr lang="fr-FR" dirty="0" smtClean="0"/>
              <a:t>(</a:t>
            </a:r>
            <a:r>
              <a:rPr lang="fr-FR" i="1" dirty="0" err="1" smtClean="0">
                <a:latin typeface="Symbol" charset="2"/>
                <a:cs typeface="Symbol" charset="2"/>
              </a:rPr>
              <a:t>m</a:t>
            </a:r>
            <a:r>
              <a:rPr lang="fr-FR" dirty="0" err="1" smtClean="0"/>
              <a:t>K</a:t>
            </a:r>
            <a:r>
              <a:rPr lang="fr-FR" dirty="0" smtClean="0"/>
              <a:t>) )</a:t>
            </a:r>
          </a:p>
          <a:p>
            <a:r>
              <a:rPr lang="fr-FR" dirty="0" smtClean="0"/>
              <a:t>Le déplacement du noyau ionise le milieu, et les électrons ainsi crées sont récupérés sur des électrodes.</a:t>
            </a:r>
            <a:endParaRPr lang="fr-FR" dirty="0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476375" y="3919538"/>
            <a:ext cx="5761038" cy="216058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2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3389313" y="6230938"/>
            <a:ext cx="240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800">
                <a:latin typeface="Arial" pitchFamily="32" charset="0"/>
              </a:rPr>
              <a:t>Cristal de Germanium</a:t>
            </a: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>
            <a:off x="8078788" y="1530350"/>
            <a:ext cx="504825" cy="504825"/>
          </a:xfrm>
          <a:prstGeom prst="ellipse">
            <a:avLst/>
          </a:prstGeom>
          <a:solidFill>
            <a:srgbClr val="33CC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189913" y="105092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800" dirty="0">
                <a:solidFill>
                  <a:srgbClr val="33CC33"/>
                </a:solidFill>
                <a:latin typeface="Arial" pitchFamily="32" charset="0"/>
              </a:rPr>
              <a:t>WIMP</a:t>
            </a:r>
          </a:p>
        </p:txBody>
      </p:sp>
      <p:sp>
        <p:nvSpPr>
          <p:cNvPr id="36" name="Freeform 6"/>
          <p:cNvSpPr>
            <a:spLocks/>
          </p:cNvSpPr>
          <p:nvPr/>
        </p:nvSpPr>
        <p:spPr bwMode="auto">
          <a:xfrm>
            <a:off x="3873500" y="4189413"/>
            <a:ext cx="287338" cy="144462"/>
          </a:xfrm>
          <a:custGeom>
            <a:avLst/>
            <a:gdLst>
              <a:gd name="T0" fmla="*/ 2147483647 w 1225"/>
              <a:gd name="T1" fmla="*/ 2147483647 h 620"/>
              <a:gd name="T2" fmla="*/ 2147483647 w 1225"/>
              <a:gd name="T3" fmla="*/ 2147483647 h 620"/>
              <a:gd name="T4" fmla="*/ 2147483647 w 1225"/>
              <a:gd name="T5" fmla="*/ 2147483647 h 620"/>
              <a:gd name="T6" fmla="*/ 2147483647 w 1225"/>
              <a:gd name="T7" fmla="*/ 2147483647 h 620"/>
              <a:gd name="T8" fmla="*/ 2147483647 w 1225"/>
              <a:gd name="T9" fmla="*/ 2147483647 h 620"/>
              <a:gd name="T10" fmla="*/ 2147483647 w 1225"/>
              <a:gd name="T11" fmla="*/ 2147483647 h 620"/>
              <a:gd name="T12" fmla="*/ 0 w 1225"/>
              <a:gd name="T13" fmla="*/ 2147483647 h 6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5"/>
              <a:gd name="T22" fmla="*/ 0 h 620"/>
              <a:gd name="T23" fmla="*/ 1225 w 1225"/>
              <a:gd name="T24" fmla="*/ 620 h 6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5" h="620">
                <a:moveTo>
                  <a:pt x="1225" y="620"/>
                </a:moveTo>
                <a:cubicBezTo>
                  <a:pt x="1168" y="521"/>
                  <a:pt x="1111" y="423"/>
                  <a:pt x="1043" y="393"/>
                </a:cubicBezTo>
                <a:cubicBezTo>
                  <a:pt x="975" y="363"/>
                  <a:pt x="870" y="468"/>
                  <a:pt x="817" y="438"/>
                </a:cubicBezTo>
                <a:cubicBezTo>
                  <a:pt x="764" y="408"/>
                  <a:pt x="794" y="234"/>
                  <a:pt x="726" y="211"/>
                </a:cubicBezTo>
                <a:cubicBezTo>
                  <a:pt x="658" y="188"/>
                  <a:pt x="476" y="332"/>
                  <a:pt x="408" y="302"/>
                </a:cubicBezTo>
                <a:cubicBezTo>
                  <a:pt x="340" y="272"/>
                  <a:pt x="386" y="60"/>
                  <a:pt x="318" y="30"/>
                </a:cubicBezTo>
                <a:cubicBezTo>
                  <a:pt x="250" y="0"/>
                  <a:pt x="53" y="106"/>
                  <a:pt x="0" y="12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reeform 7"/>
          <p:cNvSpPr>
            <a:spLocks/>
          </p:cNvSpPr>
          <p:nvPr/>
        </p:nvSpPr>
        <p:spPr bwMode="auto">
          <a:xfrm rot="18671155">
            <a:off x="3869532" y="4641056"/>
            <a:ext cx="215900" cy="217487"/>
          </a:xfrm>
          <a:custGeom>
            <a:avLst/>
            <a:gdLst>
              <a:gd name="T0" fmla="*/ 2147483647 w 1225"/>
              <a:gd name="T1" fmla="*/ 2147483647 h 620"/>
              <a:gd name="T2" fmla="*/ 2147483647 w 1225"/>
              <a:gd name="T3" fmla="*/ 2147483647 h 620"/>
              <a:gd name="T4" fmla="*/ 2147483647 w 1225"/>
              <a:gd name="T5" fmla="*/ 2147483647 h 620"/>
              <a:gd name="T6" fmla="*/ 2147483647 w 1225"/>
              <a:gd name="T7" fmla="*/ 2147483647 h 620"/>
              <a:gd name="T8" fmla="*/ 2147483647 w 1225"/>
              <a:gd name="T9" fmla="*/ 2147483647 h 620"/>
              <a:gd name="T10" fmla="*/ 2147483647 w 1225"/>
              <a:gd name="T11" fmla="*/ 2147483647 h 620"/>
              <a:gd name="T12" fmla="*/ 0 w 1225"/>
              <a:gd name="T13" fmla="*/ 2147483647 h 6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5"/>
              <a:gd name="T22" fmla="*/ 0 h 620"/>
              <a:gd name="T23" fmla="*/ 1225 w 1225"/>
              <a:gd name="T24" fmla="*/ 620 h 6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5" h="620">
                <a:moveTo>
                  <a:pt x="1225" y="620"/>
                </a:moveTo>
                <a:cubicBezTo>
                  <a:pt x="1168" y="521"/>
                  <a:pt x="1111" y="423"/>
                  <a:pt x="1043" y="393"/>
                </a:cubicBezTo>
                <a:cubicBezTo>
                  <a:pt x="975" y="363"/>
                  <a:pt x="870" y="468"/>
                  <a:pt x="817" y="438"/>
                </a:cubicBezTo>
                <a:cubicBezTo>
                  <a:pt x="764" y="408"/>
                  <a:pt x="794" y="234"/>
                  <a:pt x="726" y="211"/>
                </a:cubicBezTo>
                <a:cubicBezTo>
                  <a:pt x="658" y="188"/>
                  <a:pt x="476" y="332"/>
                  <a:pt x="408" y="302"/>
                </a:cubicBezTo>
                <a:cubicBezTo>
                  <a:pt x="340" y="272"/>
                  <a:pt x="386" y="60"/>
                  <a:pt x="318" y="30"/>
                </a:cubicBezTo>
                <a:cubicBezTo>
                  <a:pt x="250" y="0"/>
                  <a:pt x="53" y="106"/>
                  <a:pt x="0" y="12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Freeform 8"/>
          <p:cNvSpPr>
            <a:spLocks/>
          </p:cNvSpPr>
          <p:nvPr/>
        </p:nvSpPr>
        <p:spPr bwMode="auto">
          <a:xfrm rot="16200000">
            <a:off x="4173537" y="5048251"/>
            <a:ext cx="288925" cy="146050"/>
          </a:xfrm>
          <a:custGeom>
            <a:avLst/>
            <a:gdLst>
              <a:gd name="T0" fmla="*/ 2147483647 w 1225"/>
              <a:gd name="T1" fmla="*/ 2147483647 h 620"/>
              <a:gd name="T2" fmla="*/ 2147483647 w 1225"/>
              <a:gd name="T3" fmla="*/ 2147483647 h 620"/>
              <a:gd name="T4" fmla="*/ 2147483647 w 1225"/>
              <a:gd name="T5" fmla="*/ 2147483647 h 620"/>
              <a:gd name="T6" fmla="*/ 2147483647 w 1225"/>
              <a:gd name="T7" fmla="*/ 2147483647 h 620"/>
              <a:gd name="T8" fmla="*/ 2147483647 w 1225"/>
              <a:gd name="T9" fmla="*/ 2147483647 h 620"/>
              <a:gd name="T10" fmla="*/ 2147483647 w 1225"/>
              <a:gd name="T11" fmla="*/ 2147483647 h 620"/>
              <a:gd name="T12" fmla="*/ 0 w 1225"/>
              <a:gd name="T13" fmla="*/ 2147483647 h 6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5"/>
              <a:gd name="T22" fmla="*/ 0 h 620"/>
              <a:gd name="T23" fmla="*/ 1225 w 1225"/>
              <a:gd name="T24" fmla="*/ 620 h 6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5" h="620">
                <a:moveTo>
                  <a:pt x="1225" y="620"/>
                </a:moveTo>
                <a:cubicBezTo>
                  <a:pt x="1168" y="521"/>
                  <a:pt x="1111" y="423"/>
                  <a:pt x="1043" y="393"/>
                </a:cubicBezTo>
                <a:cubicBezTo>
                  <a:pt x="975" y="363"/>
                  <a:pt x="870" y="468"/>
                  <a:pt x="817" y="438"/>
                </a:cubicBezTo>
                <a:cubicBezTo>
                  <a:pt x="764" y="408"/>
                  <a:pt x="794" y="234"/>
                  <a:pt x="726" y="211"/>
                </a:cubicBezTo>
                <a:cubicBezTo>
                  <a:pt x="658" y="188"/>
                  <a:pt x="476" y="332"/>
                  <a:pt x="408" y="302"/>
                </a:cubicBezTo>
                <a:cubicBezTo>
                  <a:pt x="340" y="272"/>
                  <a:pt x="386" y="60"/>
                  <a:pt x="318" y="30"/>
                </a:cubicBezTo>
                <a:cubicBezTo>
                  <a:pt x="250" y="0"/>
                  <a:pt x="53" y="106"/>
                  <a:pt x="0" y="12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Freeform 9"/>
          <p:cNvSpPr>
            <a:spLocks/>
          </p:cNvSpPr>
          <p:nvPr/>
        </p:nvSpPr>
        <p:spPr bwMode="auto">
          <a:xfrm rot="12587375">
            <a:off x="4816475" y="5075238"/>
            <a:ext cx="215900" cy="144462"/>
          </a:xfrm>
          <a:custGeom>
            <a:avLst/>
            <a:gdLst>
              <a:gd name="T0" fmla="*/ 2147483647 w 1225"/>
              <a:gd name="T1" fmla="*/ 2147483647 h 620"/>
              <a:gd name="T2" fmla="*/ 2147483647 w 1225"/>
              <a:gd name="T3" fmla="*/ 2147483647 h 620"/>
              <a:gd name="T4" fmla="*/ 2147483647 w 1225"/>
              <a:gd name="T5" fmla="*/ 2147483647 h 620"/>
              <a:gd name="T6" fmla="*/ 2147483647 w 1225"/>
              <a:gd name="T7" fmla="*/ 2147483647 h 620"/>
              <a:gd name="T8" fmla="*/ 2147483647 w 1225"/>
              <a:gd name="T9" fmla="*/ 2147483647 h 620"/>
              <a:gd name="T10" fmla="*/ 2147483647 w 1225"/>
              <a:gd name="T11" fmla="*/ 2147483647 h 620"/>
              <a:gd name="T12" fmla="*/ 0 w 1225"/>
              <a:gd name="T13" fmla="*/ 2147483647 h 6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5"/>
              <a:gd name="T22" fmla="*/ 0 h 620"/>
              <a:gd name="T23" fmla="*/ 1225 w 1225"/>
              <a:gd name="T24" fmla="*/ 620 h 6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5" h="620">
                <a:moveTo>
                  <a:pt x="1225" y="620"/>
                </a:moveTo>
                <a:cubicBezTo>
                  <a:pt x="1168" y="521"/>
                  <a:pt x="1111" y="423"/>
                  <a:pt x="1043" y="393"/>
                </a:cubicBezTo>
                <a:cubicBezTo>
                  <a:pt x="975" y="363"/>
                  <a:pt x="870" y="468"/>
                  <a:pt x="817" y="438"/>
                </a:cubicBezTo>
                <a:cubicBezTo>
                  <a:pt x="764" y="408"/>
                  <a:pt x="794" y="234"/>
                  <a:pt x="726" y="211"/>
                </a:cubicBezTo>
                <a:cubicBezTo>
                  <a:pt x="658" y="188"/>
                  <a:pt x="476" y="332"/>
                  <a:pt x="408" y="302"/>
                </a:cubicBezTo>
                <a:cubicBezTo>
                  <a:pt x="340" y="272"/>
                  <a:pt x="386" y="60"/>
                  <a:pt x="318" y="30"/>
                </a:cubicBezTo>
                <a:cubicBezTo>
                  <a:pt x="250" y="0"/>
                  <a:pt x="53" y="106"/>
                  <a:pt x="0" y="12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Freeform 10"/>
          <p:cNvSpPr>
            <a:spLocks/>
          </p:cNvSpPr>
          <p:nvPr/>
        </p:nvSpPr>
        <p:spPr bwMode="auto">
          <a:xfrm rot="10036539">
            <a:off x="5175250" y="4759325"/>
            <a:ext cx="217488" cy="215900"/>
          </a:xfrm>
          <a:custGeom>
            <a:avLst/>
            <a:gdLst>
              <a:gd name="T0" fmla="*/ 2147483647 w 1225"/>
              <a:gd name="T1" fmla="*/ 2147483647 h 620"/>
              <a:gd name="T2" fmla="*/ 2147483647 w 1225"/>
              <a:gd name="T3" fmla="*/ 2147483647 h 620"/>
              <a:gd name="T4" fmla="*/ 2147483647 w 1225"/>
              <a:gd name="T5" fmla="*/ 2147483647 h 620"/>
              <a:gd name="T6" fmla="*/ 2147483647 w 1225"/>
              <a:gd name="T7" fmla="*/ 2147483647 h 620"/>
              <a:gd name="T8" fmla="*/ 2147483647 w 1225"/>
              <a:gd name="T9" fmla="*/ 2147483647 h 620"/>
              <a:gd name="T10" fmla="*/ 2147483647 w 1225"/>
              <a:gd name="T11" fmla="*/ 2147483647 h 620"/>
              <a:gd name="T12" fmla="*/ 0 w 1225"/>
              <a:gd name="T13" fmla="*/ 2147483647 h 6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5"/>
              <a:gd name="T22" fmla="*/ 0 h 620"/>
              <a:gd name="T23" fmla="*/ 1225 w 1225"/>
              <a:gd name="T24" fmla="*/ 620 h 6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5" h="620">
                <a:moveTo>
                  <a:pt x="1225" y="620"/>
                </a:moveTo>
                <a:cubicBezTo>
                  <a:pt x="1168" y="521"/>
                  <a:pt x="1111" y="423"/>
                  <a:pt x="1043" y="393"/>
                </a:cubicBezTo>
                <a:cubicBezTo>
                  <a:pt x="975" y="363"/>
                  <a:pt x="870" y="468"/>
                  <a:pt x="817" y="438"/>
                </a:cubicBezTo>
                <a:cubicBezTo>
                  <a:pt x="764" y="408"/>
                  <a:pt x="794" y="234"/>
                  <a:pt x="726" y="211"/>
                </a:cubicBezTo>
                <a:cubicBezTo>
                  <a:pt x="658" y="188"/>
                  <a:pt x="476" y="332"/>
                  <a:pt x="408" y="302"/>
                </a:cubicBezTo>
                <a:cubicBezTo>
                  <a:pt x="340" y="272"/>
                  <a:pt x="386" y="60"/>
                  <a:pt x="318" y="30"/>
                </a:cubicBezTo>
                <a:cubicBezTo>
                  <a:pt x="250" y="0"/>
                  <a:pt x="53" y="106"/>
                  <a:pt x="0" y="12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11"/>
          <p:cNvSpPr>
            <a:spLocks/>
          </p:cNvSpPr>
          <p:nvPr/>
        </p:nvSpPr>
        <p:spPr bwMode="auto">
          <a:xfrm rot="5882452">
            <a:off x="5183907" y="3978524"/>
            <a:ext cx="215900" cy="215900"/>
          </a:xfrm>
          <a:custGeom>
            <a:avLst/>
            <a:gdLst>
              <a:gd name="T0" fmla="*/ 2147483647 w 1225"/>
              <a:gd name="T1" fmla="*/ 2147483647 h 620"/>
              <a:gd name="T2" fmla="*/ 2147483647 w 1225"/>
              <a:gd name="T3" fmla="*/ 2147483647 h 620"/>
              <a:gd name="T4" fmla="*/ 2147483647 w 1225"/>
              <a:gd name="T5" fmla="*/ 2147483647 h 620"/>
              <a:gd name="T6" fmla="*/ 2147483647 w 1225"/>
              <a:gd name="T7" fmla="*/ 2147483647 h 620"/>
              <a:gd name="T8" fmla="*/ 2147483647 w 1225"/>
              <a:gd name="T9" fmla="*/ 2147483647 h 620"/>
              <a:gd name="T10" fmla="*/ 2147483647 w 1225"/>
              <a:gd name="T11" fmla="*/ 2147483647 h 620"/>
              <a:gd name="T12" fmla="*/ 0 w 1225"/>
              <a:gd name="T13" fmla="*/ 2147483647 h 6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5"/>
              <a:gd name="T22" fmla="*/ 0 h 620"/>
              <a:gd name="T23" fmla="*/ 1225 w 1225"/>
              <a:gd name="T24" fmla="*/ 620 h 6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5" h="620">
                <a:moveTo>
                  <a:pt x="1225" y="620"/>
                </a:moveTo>
                <a:cubicBezTo>
                  <a:pt x="1168" y="521"/>
                  <a:pt x="1111" y="423"/>
                  <a:pt x="1043" y="393"/>
                </a:cubicBezTo>
                <a:cubicBezTo>
                  <a:pt x="975" y="363"/>
                  <a:pt x="870" y="468"/>
                  <a:pt x="817" y="438"/>
                </a:cubicBezTo>
                <a:cubicBezTo>
                  <a:pt x="764" y="408"/>
                  <a:pt x="794" y="234"/>
                  <a:pt x="726" y="211"/>
                </a:cubicBezTo>
                <a:cubicBezTo>
                  <a:pt x="658" y="188"/>
                  <a:pt x="476" y="332"/>
                  <a:pt x="408" y="302"/>
                </a:cubicBezTo>
                <a:cubicBezTo>
                  <a:pt x="340" y="272"/>
                  <a:pt x="386" y="60"/>
                  <a:pt x="318" y="30"/>
                </a:cubicBezTo>
                <a:cubicBezTo>
                  <a:pt x="250" y="0"/>
                  <a:pt x="53" y="106"/>
                  <a:pt x="0" y="12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6011863" y="3838575"/>
            <a:ext cx="1223962" cy="714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Line 14"/>
          <p:cNvSpPr>
            <a:spLocks noChangeShapeType="1"/>
          </p:cNvSpPr>
          <p:nvPr/>
        </p:nvSpPr>
        <p:spPr bwMode="auto">
          <a:xfrm flipV="1">
            <a:off x="1035050" y="3905250"/>
            <a:ext cx="419100" cy="984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>
            <a:off x="1012825" y="5159375"/>
            <a:ext cx="431800" cy="925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136525" y="4822825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800">
                <a:solidFill>
                  <a:srgbClr val="3333CC"/>
                </a:solidFill>
                <a:latin typeface="Arial" pitchFamily="32" charset="0"/>
              </a:rPr>
              <a:t>Electrodes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5940425" y="3509963"/>
            <a:ext cx="14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600" dirty="0">
                <a:solidFill>
                  <a:srgbClr val="CCFFCC"/>
                </a:solidFill>
                <a:latin typeface="Arial" pitchFamily="32" charset="0"/>
              </a:rPr>
              <a:t>Thermomètre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5213350" y="4498975"/>
            <a:ext cx="1662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600">
                <a:solidFill>
                  <a:srgbClr val="2B72FF"/>
                </a:solidFill>
                <a:latin typeface="Arial" pitchFamily="32" charset="0"/>
              </a:rPr>
              <a:t>Energie de recul</a:t>
            </a:r>
          </a:p>
        </p:txBody>
      </p:sp>
      <p:sp>
        <p:nvSpPr>
          <p:cNvPr id="48" name="Line 20"/>
          <p:cNvSpPr>
            <a:spLocks noChangeShapeType="1"/>
          </p:cNvSpPr>
          <p:nvPr/>
        </p:nvSpPr>
        <p:spPr bwMode="auto">
          <a:xfrm>
            <a:off x="1476375" y="3956050"/>
            <a:ext cx="5759450" cy="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Line 21"/>
          <p:cNvSpPr>
            <a:spLocks noChangeShapeType="1"/>
          </p:cNvSpPr>
          <p:nvPr/>
        </p:nvSpPr>
        <p:spPr bwMode="auto">
          <a:xfrm>
            <a:off x="1465263" y="6056313"/>
            <a:ext cx="5759450" cy="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0" name="Picture 22" descr="noy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7188" y="3960813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3" descr="noy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075238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4" descr="noy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1350" y="5078413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Oval 25"/>
          <p:cNvSpPr>
            <a:spLocks noChangeArrowheads="1"/>
          </p:cNvSpPr>
          <p:nvPr/>
        </p:nvSpPr>
        <p:spPr bwMode="auto">
          <a:xfrm>
            <a:off x="4703763" y="3449638"/>
            <a:ext cx="504825" cy="504825"/>
          </a:xfrm>
          <a:prstGeom prst="ellipse">
            <a:avLst/>
          </a:prstGeom>
          <a:solidFill>
            <a:srgbClr val="33CC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AutoShape 27"/>
          <p:cNvSpPr>
            <a:spLocks noChangeArrowheads="1"/>
          </p:cNvSpPr>
          <p:nvPr/>
        </p:nvSpPr>
        <p:spPr bwMode="auto">
          <a:xfrm rot="5400000">
            <a:off x="4752182" y="3739356"/>
            <a:ext cx="433388" cy="504825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28" descr="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6038" y="5018088"/>
            <a:ext cx="2778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9" descr="noy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604" y="3947583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3998913" y="5346700"/>
            <a:ext cx="928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600">
                <a:solidFill>
                  <a:srgbClr val="FF9900"/>
                </a:solidFill>
                <a:latin typeface="Arial" pitchFamily="32" charset="0"/>
              </a:rPr>
              <a:t>Electron</a:t>
            </a:r>
          </a:p>
        </p:txBody>
      </p:sp>
      <p:sp>
        <p:nvSpPr>
          <p:cNvPr id="30" name="Forme libre 29"/>
          <p:cNvSpPr/>
          <p:nvPr/>
        </p:nvSpPr>
        <p:spPr>
          <a:xfrm>
            <a:off x="5271104" y="4049712"/>
            <a:ext cx="882046" cy="410104"/>
          </a:xfrm>
          <a:custGeom>
            <a:avLst/>
            <a:gdLst>
              <a:gd name="connsiteX0" fmla="*/ 0 w 809096"/>
              <a:gd name="connsiteY0" fmla="*/ 368300 h 410104"/>
              <a:gd name="connsiteX1" fmla="*/ 69850 w 809096"/>
              <a:gd name="connsiteY1" fmla="*/ 403225 h 410104"/>
              <a:gd name="connsiteX2" fmla="*/ 82550 w 809096"/>
              <a:gd name="connsiteY2" fmla="*/ 327025 h 410104"/>
              <a:gd name="connsiteX3" fmla="*/ 139700 w 809096"/>
              <a:gd name="connsiteY3" fmla="*/ 381000 h 410104"/>
              <a:gd name="connsiteX4" fmla="*/ 165100 w 809096"/>
              <a:gd name="connsiteY4" fmla="*/ 304800 h 410104"/>
              <a:gd name="connsiteX5" fmla="*/ 234950 w 809096"/>
              <a:gd name="connsiteY5" fmla="*/ 352425 h 410104"/>
              <a:gd name="connsiteX6" fmla="*/ 250825 w 809096"/>
              <a:gd name="connsiteY6" fmla="*/ 263525 h 410104"/>
              <a:gd name="connsiteX7" fmla="*/ 320675 w 809096"/>
              <a:gd name="connsiteY7" fmla="*/ 317500 h 410104"/>
              <a:gd name="connsiteX8" fmla="*/ 323850 w 809096"/>
              <a:gd name="connsiteY8" fmla="*/ 228600 h 410104"/>
              <a:gd name="connsiteX9" fmla="*/ 393700 w 809096"/>
              <a:gd name="connsiteY9" fmla="*/ 276225 h 410104"/>
              <a:gd name="connsiteX10" fmla="*/ 403225 w 809096"/>
              <a:gd name="connsiteY10" fmla="*/ 203200 h 410104"/>
              <a:gd name="connsiteX11" fmla="*/ 447675 w 809096"/>
              <a:gd name="connsiteY11" fmla="*/ 238125 h 410104"/>
              <a:gd name="connsiteX12" fmla="*/ 469900 w 809096"/>
              <a:gd name="connsiteY12" fmla="*/ 180975 h 410104"/>
              <a:gd name="connsiteX13" fmla="*/ 517525 w 809096"/>
              <a:gd name="connsiteY13" fmla="*/ 212725 h 410104"/>
              <a:gd name="connsiteX14" fmla="*/ 527050 w 809096"/>
              <a:gd name="connsiteY14" fmla="*/ 146050 h 410104"/>
              <a:gd name="connsiteX15" fmla="*/ 587375 w 809096"/>
              <a:gd name="connsiteY15" fmla="*/ 168275 h 410104"/>
              <a:gd name="connsiteX16" fmla="*/ 584200 w 809096"/>
              <a:gd name="connsiteY16" fmla="*/ 101600 h 410104"/>
              <a:gd name="connsiteX17" fmla="*/ 638175 w 809096"/>
              <a:gd name="connsiteY17" fmla="*/ 139700 h 410104"/>
              <a:gd name="connsiteX18" fmla="*/ 650875 w 809096"/>
              <a:gd name="connsiteY18" fmla="*/ 76200 h 410104"/>
              <a:gd name="connsiteX19" fmla="*/ 717550 w 809096"/>
              <a:gd name="connsiteY19" fmla="*/ 104775 h 410104"/>
              <a:gd name="connsiteX20" fmla="*/ 714375 w 809096"/>
              <a:gd name="connsiteY20" fmla="*/ 28575 h 410104"/>
              <a:gd name="connsiteX21" fmla="*/ 793750 w 809096"/>
              <a:gd name="connsiteY21" fmla="*/ 66675 h 410104"/>
              <a:gd name="connsiteX22" fmla="*/ 806450 w 809096"/>
              <a:gd name="connsiteY22" fmla="*/ 0 h 410104"/>
              <a:gd name="connsiteX0" fmla="*/ 0 w 809096"/>
              <a:gd name="connsiteY0" fmla="*/ 368300 h 410104"/>
              <a:gd name="connsiteX1" fmla="*/ 69850 w 809096"/>
              <a:gd name="connsiteY1" fmla="*/ 403225 h 410104"/>
              <a:gd name="connsiteX2" fmla="*/ 82550 w 809096"/>
              <a:gd name="connsiteY2" fmla="*/ 327025 h 410104"/>
              <a:gd name="connsiteX3" fmla="*/ 139700 w 809096"/>
              <a:gd name="connsiteY3" fmla="*/ 381000 h 410104"/>
              <a:gd name="connsiteX4" fmla="*/ 165100 w 809096"/>
              <a:gd name="connsiteY4" fmla="*/ 304800 h 410104"/>
              <a:gd name="connsiteX5" fmla="*/ 234950 w 809096"/>
              <a:gd name="connsiteY5" fmla="*/ 352425 h 410104"/>
              <a:gd name="connsiteX6" fmla="*/ 250825 w 809096"/>
              <a:gd name="connsiteY6" fmla="*/ 263525 h 410104"/>
              <a:gd name="connsiteX7" fmla="*/ 320675 w 809096"/>
              <a:gd name="connsiteY7" fmla="*/ 317500 h 410104"/>
              <a:gd name="connsiteX8" fmla="*/ 323850 w 809096"/>
              <a:gd name="connsiteY8" fmla="*/ 228600 h 410104"/>
              <a:gd name="connsiteX9" fmla="*/ 393700 w 809096"/>
              <a:gd name="connsiteY9" fmla="*/ 276225 h 410104"/>
              <a:gd name="connsiteX10" fmla="*/ 403225 w 809096"/>
              <a:gd name="connsiteY10" fmla="*/ 203200 h 410104"/>
              <a:gd name="connsiteX11" fmla="*/ 447675 w 809096"/>
              <a:gd name="connsiteY11" fmla="*/ 238125 h 410104"/>
              <a:gd name="connsiteX12" fmla="*/ 469901 w 809096"/>
              <a:gd name="connsiteY12" fmla="*/ 180975 h 410104"/>
              <a:gd name="connsiteX13" fmla="*/ 517525 w 809096"/>
              <a:gd name="connsiteY13" fmla="*/ 212725 h 410104"/>
              <a:gd name="connsiteX14" fmla="*/ 527050 w 809096"/>
              <a:gd name="connsiteY14" fmla="*/ 146050 h 410104"/>
              <a:gd name="connsiteX15" fmla="*/ 587375 w 809096"/>
              <a:gd name="connsiteY15" fmla="*/ 168275 h 410104"/>
              <a:gd name="connsiteX16" fmla="*/ 584200 w 809096"/>
              <a:gd name="connsiteY16" fmla="*/ 101600 h 410104"/>
              <a:gd name="connsiteX17" fmla="*/ 638175 w 809096"/>
              <a:gd name="connsiteY17" fmla="*/ 139700 h 410104"/>
              <a:gd name="connsiteX18" fmla="*/ 650875 w 809096"/>
              <a:gd name="connsiteY18" fmla="*/ 76200 h 410104"/>
              <a:gd name="connsiteX19" fmla="*/ 717550 w 809096"/>
              <a:gd name="connsiteY19" fmla="*/ 104775 h 410104"/>
              <a:gd name="connsiteX20" fmla="*/ 714375 w 809096"/>
              <a:gd name="connsiteY20" fmla="*/ 28575 h 410104"/>
              <a:gd name="connsiteX21" fmla="*/ 793750 w 809096"/>
              <a:gd name="connsiteY21" fmla="*/ 66675 h 410104"/>
              <a:gd name="connsiteX22" fmla="*/ 806450 w 809096"/>
              <a:gd name="connsiteY22" fmla="*/ 0 h 410104"/>
              <a:gd name="connsiteX0" fmla="*/ 0 w 809096"/>
              <a:gd name="connsiteY0" fmla="*/ 368300 h 410104"/>
              <a:gd name="connsiteX1" fmla="*/ 69850 w 809096"/>
              <a:gd name="connsiteY1" fmla="*/ 403225 h 410104"/>
              <a:gd name="connsiteX2" fmla="*/ 82550 w 809096"/>
              <a:gd name="connsiteY2" fmla="*/ 327025 h 410104"/>
              <a:gd name="connsiteX3" fmla="*/ 139700 w 809096"/>
              <a:gd name="connsiteY3" fmla="*/ 381000 h 410104"/>
              <a:gd name="connsiteX4" fmla="*/ 165100 w 809096"/>
              <a:gd name="connsiteY4" fmla="*/ 304800 h 410104"/>
              <a:gd name="connsiteX5" fmla="*/ 234950 w 809096"/>
              <a:gd name="connsiteY5" fmla="*/ 352425 h 410104"/>
              <a:gd name="connsiteX6" fmla="*/ 250825 w 809096"/>
              <a:gd name="connsiteY6" fmla="*/ 263525 h 410104"/>
              <a:gd name="connsiteX7" fmla="*/ 320675 w 809096"/>
              <a:gd name="connsiteY7" fmla="*/ 317500 h 410104"/>
              <a:gd name="connsiteX8" fmla="*/ 323850 w 809096"/>
              <a:gd name="connsiteY8" fmla="*/ 228600 h 410104"/>
              <a:gd name="connsiteX9" fmla="*/ 393700 w 809096"/>
              <a:gd name="connsiteY9" fmla="*/ 276225 h 410104"/>
              <a:gd name="connsiteX10" fmla="*/ 403225 w 809096"/>
              <a:gd name="connsiteY10" fmla="*/ 203200 h 410104"/>
              <a:gd name="connsiteX11" fmla="*/ 447675 w 809096"/>
              <a:gd name="connsiteY11" fmla="*/ 238125 h 410104"/>
              <a:gd name="connsiteX12" fmla="*/ 469901 w 809096"/>
              <a:gd name="connsiteY12" fmla="*/ 180975 h 410104"/>
              <a:gd name="connsiteX13" fmla="*/ 517525 w 809096"/>
              <a:gd name="connsiteY13" fmla="*/ 212725 h 410104"/>
              <a:gd name="connsiteX14" fmla="*/ 527050 w 809096"/>
              <a:gd name="connsiteY14" fmla="*/ 146050 h 410104"/>
              <a:gd name="connsiteX15" fmla="*/ 587375 w 809096"/>
              <a:gd name="connsiteY15" fmla="*/ 168275 h 410104"/>
              <a:gd name="connsiteX16" fmla="*/ 584200 w 809096"/>
              <a:gd name="connsiteY16" fmla="*/ 101600 h 410104"/>
              <a:gd name="connsiteX17" fmla="*/ 638175 w 809096"/>
              <a:gd name="connsiteY17" fmla="*/ 139700 h 410104"/>
              <a:gd name="connsiteX18" fmla="*/ 650875 w 809096"/>
              <a:gd name="connsiteY18" fmla="*/ 76200 h 410104"/>
              <a:gd name="connsiteX19" fmla="*/ 717550 w 809096"/>
              <a:gd name="connsiteY19" fmla="*/ 104775 h 410104"/>
              <a:gd name="connsiteX20" fmla="*/ 714375 w 809096"/>
              <a:gd name="connsiteY20" fmla="*/ 28575 h 410104"/>
              <a:gd name="connsiteX21" fmla="*/ 793750 w 809096"/>
              <a:gd name="connsiteY21" fmla="*/ 66675 h 410104"/>
              <a:gd name="connsiteX22" fmla="*/ 806450 w 809096"/>
              <a:gd name="connsiteY22" fmla="*/ 0 h 410104"/>
              <a:gd name="connsiteX0" fmla="*/ 0 w 809096"/>
              <a:gd name="connsiteY0" fmla="*/ 368300 h 410104"/>
              <a:gd name="connsiteX1" fmla="*/ 69850 w 809096"/>
              <a:gd name="connsiteY1" fmla="*/ 403225 h 410104"/>
              <a:gd name="connsiteX2" fmla="*/ 82550 w 809096"/>
              <a:gd name="connsiteY2" fmla="*/ 327025 h 410104"/>
              <a:gd name="connsiteX3" fmla="*/ 139700 w 809096"/>
              <a:gd name="connsiteY3" fmla="*/ 381000 h 410104"/>
              <a:gd name="connsiteX4" fmla="*/ 165100 w 809096"/>
              <a:gd name="connsiteY4" fmla="*/ 304800 h 410104"/>
              <a:gd name="connsiteX5" fmla="*/ 234950 w 809096"/>
              <a:gd name="connsiteY5" fmla="*/ 352425 h 410104"/>
              <a:gd name="connsiteX6" fmla="*/ 250825 w 809096"/>
              <a:gd name="connsiteY6" fmla="*/ 263525 h 410104"/>
              <a:gd name="connsiteX7" fmla="*/ 320675 w 809096"/>
              <a:gd name="connsiteY7" fmla="*/ 317500 h 410104"/>
              <a:gd name="connsiteX8" fmla="*/ 323850 w 809096"/>
              <a:gd name="connsiteY8" fmla="*/ 228600 h 410104"/>
              <a:gd name="connsiteX9" fmla="*/ 393700 w 809096"/>
              <a:gd name="connsiteY9" fmla="*/ 276225 h 410104"/>
              <a:gd name="connsiteX10" fmla="*/ 403225 w 809096"/>
              <a:gd name="connsiteY10" fmla="*/ 203200 h 410104"/>
              <a:gd name="connsiteX11" fmla="*/ 404271 w 809096"/>
              <a:gd name="connsiteY11" fmla="*/ 201613 h 410104"/>
              <a:gd name="connsiteX12" fmla="*/ 447675 w 809096"/>
              <a:gd name="connsiteY12" fmla="*/ 238125 h 410104"/>
              <a:gd name="connsiteX13" fmla="*/ 469901 w 809096"/>
              <a:gd name="connsiteY13" fmla="*/ 180975 h 410104"/>
              <a:gd name="connsiteX14" fmla="*/ 517525 w 809096"/>
              <a:gd name="connsiteY14" fmla="*/ 212725 h 410104"/>
              <a:gd name="connsiteX15" fmla="*/ 527050 w 809096"/>
              <a:gd name="connsiteY15" fmla="*/ 146050 h 410104"/>
              <a:gd name="connsiteX16" fmla="*/ 587375 w 809096"/>
              <a:gd name="connsiteY16" fmla="*/ 168275 h 410104"/>
              <a:gd name="connsiteX17" fmla="*/ 584200 w 809096"/>
              <a:gd name="connsiteY17" fmla="*/ 101600 h 410104"/>
              <a:gd name="connsiteX18" fmla="*/ 638175 w 809096"/>
              <a:gd name="connsiteY18" fmla="*/ 139700 h 410104"/>
              <a:gd name="connsiteX19" fmla="*/ 650875 w 809096"/>
              <a:gd name="connsiteY19" fmla="*/ 76200 h 410104"/>
              <a:gd name="connsiteX20" fmla="*/ 717550 w 809096"/>
              <a:gd name="connsiteY20" fmla="*/ 104775 h 410104"/>
              <a:gd name="connsiteX21" fmla="*/ 714375 w 809096"/>
              <a:gd name="connsiteY21" fmla="*/ 28575 h 410104"/>
              <a:gd name="connsiteX22" fmla="*/ 793750 w 809096"/>
              <a:gd name="connsiteY22" fmla="*/ 66675 h 410104"/>
              <a:gd name="connsiteX23" fmla="*/ 806450 w 809096"/>
              <a:gd name="connsiteY23" fmla="*/ 0 h 41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9096" h="410104">
                <a:moveTo>
                  <a:pt x="0" y="368300"/>
                </a:moveTo>
                <a:cubicBezTo>
                  <a:pt x="28046" y="389202"/>
                  <a:pt x="56092" y="410104"/>
                  <a:pt x="69850" y="403225"/>
                </a:cubicBezTo>
                <a:cubicBezTo>
                  <a:pt x="83608" y="396346"/>
                  <a:pt x="70908" y="330729"/>
                  <a:pt x="82550" y="327025"/>
                </a:cubicBezTo>
                <a:cubicBezTo>
                  <a:pt x="94192" y="323321"/>
                  <a:pt x="125942" y="384704"/>
                  <a:pt x="139700" y="381000"/>
                </a:cubicBezTo>
                <a:cubicBezTo>
                  <a:pt x="153458" y="377296"/>
                  <a:pt x="149225" y="309562"/>
                  <a:pt x="165100" y="304800"/>
                </a:cubicBezTo>
                <a:cubicBezTo>
                  <a:pt x="180975" y="300038"/>
                  <a:pt x="220663" y="359304"/>
                  <a:pt x="234950" y="352425"/>
                </a:cubicBezTo>
                <a:cubicBezTo>
                  <a:pt x="249238" y="345546"/>
                  <a:pt x="236538" y="269346"/>
                  <a:pt x="250825" y="263525"/>
                </a:cubicBezTo>
                <a:cubicBezTo>
                  <a:pt x="265112" y="257704"/>
                  <a:pt x="308504" y="323321"/>
                  <a:pt x="320675" y="317500"/>
                </a:cubicBezTo>
                <a:cubicBezTo>
                  <a:pt x="332846" y="311679"/>
                  <a:pt x="311679" y="235479"/>
                  <a:pt x="323850" y="228600"/>
                </a:cubicBezTo>
                <a:cubicBezTo>
                  <a:pt x="336021" y="221721"/>
                  <a:pt x="380471" y="280458"/>
                  <a:pt x="393700" y="276225"/>
                </a:cubicBezTo>
                <a:cubicBezTo>
                  <a:pt x="406929" y="271992"/>
                  <a:pt x="401463" y="215635"/>
                  <a:pt x="403225" y="203200"/>
                </a:cubicBezTo>
                <a:cubicBezTo>
                  <a:pt x="404987" y="190765"/>
                  <a:pt x="396863" y="195792"/>
                  <a:pt x="404271" y="201613"/>
                </a:cubicBezTo>
                <a:cubicBezTo>
                  <a:pt x="411679" y="207434"/>
                  <a:pt x="436737" y="241565"/>
                  <a:pt x="447675" y="238125"/>
                </a:cubicBezTo>
                <a:cubicBezTo>
                  <a:pt x="458613" y="234685"/>
                  <a:pt x="458259" y="185208"/>
                  <a:pt x="469901" y="180975"/>
                </a:cubicBezTo>
                <a:cubicBezTo>
                  <a:pt x="481543" y="176742"/>
                  <a:pt x="519650" y="243946"/>
                  <a:pt x="517525" y="212725"/>
                </a:cubicBezTo>
                <a:cubicBezTo>
                  <a:pt x="527050" y="206904"/>
                  <a:pt x="515408" y="153458"/>
                  <a:pt x="527050" y="146050"/>
                </a:cubicBezTo>
                <a:cubicBezTo>
                  <a:pt x="538692" y="138642"/>
                  <a:pt x="577850" y="175683"/>
                  <a:pt x="587375" y="168275"/>
                </a:cubicBezTo>
                <a:cubicBezTo>
                  <a:pt x="596900" y="160867"/>
                  <a:pt x="575733" y="106363"/>
                  <a:pt x="584200" y="101600"/>
                </a:cubicBezTo>
                <a:cubicBezTo>
                  <a:pt x="592667" y="96837"/>
                  <a:pt x="627063" y="143933"/>
                  <a:pt x="638175" y="139700"/>
                </a:cubicBezTo>
                <a:cubicBezTo>
                  <a:pt x="649288" y="135467"/>
                  <a:pt x="637646" y="82021"/>
                  <a:pt x="650875" y="76200"/>
                </a:cubicBezTo>
                <a:cubicBezTo>
                  <a:pt x="664104" y="70379"/>
                  <a:pt x="706967" y="112712"/>
                  <a:pt x="717550" y="104775"/>
                </a:cubicBezTo>
                <a:cubicBezTo>
                  <a:pt x="728133" y="96838"/>
                  <a:pt x="701675" y="34925"/>
                  <a:pt x="714375" y="28575"/>
                </a:cubicBezTo>
                <a:cubicBezTo>
                  <a:pt x="727075" y="22225"/>
                  <a:pt x="778404" y="71438"/>
                  <a:pt x="793750" y="66675"/>
                </a:cubicBezTo>
                <a:cubicBezTo>
                  <a:pt x="809096" y="61912"/>
                  <a:pt x="806450" y="0"/>
                  <a:pt x="806450" y="0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82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255 L -0.3691 0.279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" y="1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-0.53819 -0.48079 " pathEditMode="relative" ptsTypes="AA">
                                      <p:cBhvr>
                                        <p:cTn id="2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-0.04722 0.063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23 L 0.00138 0.13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7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5" grpId="0"/>
      <p:bldP spid="46" grpId="0"/>
      <p:bldP spid="47" grpId="0"/>
      <p:bldP spid="48" grpId="0" animBg="1"/>
      <p:bldP spid="49" grpId="0" animBg="1"/>
      <p:bldP spid="53" grpId="0" animBg="1"/>
      <p:bldP spid="53" grpId="1" animBg="1"/>
      <p:bldP spid="55" grpId="0" animBg="1"/>
      <p:bldP spid="55" grpId="1" animBg="1"/>
      <p:bldP spid="58" grpId="0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34120" y="1445638"/>
            <a:ext cx="3766621" cy="48672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r="10399" b="12384"/>
          <a:stretch>
            <a:fillRect/>
          </a:stretch>
        </p:blipFill>
        <p:spPr bwMode="auto">
          <a:xfrm>
            <a:off x="469662" y="1445638"/>
            <a:ext cx="3727925" cy="313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 err="1" smtClean="0"/>
              <a:t>Bolometre</a:t>
            </a:r>
            <a:r>
              <a:rPr lang="fr-FR" dirty="0" smtClean="0"/>
              <a:t> d’EDELWEISS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329807" y="4806402"/>
            <a:ext cx="4709607" cy="1734130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800 g. Volume fiduciel &gt; 600g</a:t>
            </a:r>
          </a:p>
          <a:p>
            <a:r>
              <a:rPr lang="fr-FR" dirty="0" smtClean="0"/>
              <a:t>T=12 </a:t>
            </a:r>
            <a:r>
              <a:rPr lang="fr-FR" dirty="0" err="1" smtClean="0"/>
              <a:t>mK</a:t>
            </a:r>
            <a:r>
              <a:rPr lang="fr-FR" dirty="0" smtClean="0"/>
              <a:t>=-213.138°C</a:t>
            </a:r>
          </a:p>
          <a:p>
            <a:r>
              <a:rPr lang="fr-FR" dirty="0" smtClean="0"/>
              <a:t>Cryostat à dilution :</a:t>
            </a:r>
          </a:p>
          <a:p>
            <a:pPr lvl="1"/>
            <a:r>
              <a:rPr lang="fr-FR" dirty="0" smtClean="0"/>
              <a:t>Azote Liquide  </a:t>
            </a:r>
            <a:r>
              <a:rPr lang="fr-FR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dirty="0" smtClean="0"/>
              <a:t> Hélium Liquide </a:t>
            </a:r>
            <a:r>
              <a:rPr lang="fr-FR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dirty="0" smtClean="0"/>
              <a:t> Mélange </a:t>
            </a:r>
            <a:r>
              <a:rPr lang="fr-FR" baseline="30000" dirty="0" smtClean="0"/>
              <a:t>3</a:t>
            </a:r>
            <a:r>
              <a:rPr lang="fr-FR" dirty="0" smtClean="0"/>
              <a:t>He et </a:t>
            </a:r>
            <a:r>
              <a:rPr lang="fr-FR" baseline="30000" dirty="0" smtClean="0"/>
              <a:t>4</a:t>
            </a:r>
            <a:r>
              <a:rPr lang="fr-FR" dirty="0" smtClean="0"/>
              <a:t>He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r="18230"/>
          <a:stretch/>
        </p:blipFill>
        <p:spPr bwMode="auto">
          <a:xfrm>
            <a:off x="5034120" y="1640506"/>
            <a:ext cx="3766621" cy="397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5323" r="33087" b="116"/>
          <a:stretch/>
        </p:blipFill>
        <p:spPr>
          <a:xfrm>
            <a:off x="5039414" y="1445638"/>
            <a:ext cx="3761328" cy="486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4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Encore plus petit !</a:t>
            </a:r>
            <a:endParaRPr lang="fr-FR" dirty="0"/>
          </a:p>
        </p:txBody>
      </p:sp>
      <p:pic>
        <p:nvPicPr>
          <p:cNvPr id="5" name="Picture 50" descr="C:\Documents and Settings\cazes\Mes documents\NEPAL\images\puissance de 10\p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966" y="1591507"/>
            <a:ext cx="1806738" cy="1806738"/>
          </a:xfrm>
          <a:prstGeom prst="ellipse">
            <a:avLst/>
          </a:prstGeom>
          <a:noFill/>
        </p:spPr>
      </p:pic>
      <p:grpSp>
        <p:nvGrpSpPr>
          <p:cNvPr id="63" name="Grouper 62"/>
          <p:cNvGrpSpPr/>
          <p:nvPr/>
        </p:nvGrpSpPr>
        <p:grpSpPr>
          <a:xfrm>
            <a:off x="1836127" y="1899535"/>
            <a:ext cx="4570836" cy="856951"/>
            <a:chOff x="1836127" y="1899535"/>
            <a:chExt cx="4570836" cy="856951"/>
          </a:xfrm>
        </p:grpSpPr>
        <p:sp>
          <p:nvSpPr>
            <p:cNvPr id="13" name="Ellipse 12"/>
            <p:cNvSpPr/>
            <p:nvPr/>
          </p:nvSpPr>
          <p:spPr>
            <a:xfrm>
              <a:off x="1836127" y="1899535"/>
              <a:ext cx="396847" cy="396894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/>
            <p:cNvCxnSpPr>
              <a:stCxn id="13" idx="6"/>
              <a:endCxn id="42" idx="1"/>
            </p:cNvCxnSpPr>
            <p:nvPr/>
          </p:nvCxnSpPr>
          <p:spPr>
            <a:xfrm>
              <a:off x="2232974" y="2097982"/>
              <a:ext cx="1539935" cy="396894"/>
            </a:xfrm>
            <a:prstGeom prst="line">
              <a:avLst/>
            </a:prstGeom>
            <a:ln w="28575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3772909" y="2233266"/>
              <a:ext cx="263405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48640" lvl="0" indent="-411480" defTabSz="914400">
                <a:spcBef>
                  <a:spcPct val="20000"/>
                </a:spcBef>
                <a:buClr>
                  <a:prstClr val="white">
                    <a:shade val="95000"/>
                  </a:prstClr>
                </a:buClr>
                <a:buSzPct val="65000"/>
                <a:buFont typeface="Wingdings 2"/>
                <a:buChar char=""/>
              </a:pPr>
              <a:r>
                <a:rPr lang="fr-FR" sz="2800" dirty="0" smtClean="0">
                  <a:solidFill>
                    <a:prstClr val="white"/>
                  </a:solidFill>
                </a:rPr>
                <a:t>Les électrons</a:t>
              </a:r>
            </a:p>
          </p:txBody>
        </p:sp>
      </p:grpSp>
      <p:grpSp>
        <p:nvGrpSpPr>
          <p:cNvPr id="66" name="Grouper 65"/>
          <p:cNvGrpSpPr/>
          <p:nvPr/>
        </p:nvGrpSpPr>
        <p:grpSpPr>
          <a:xfrm>
            <a:off x="1359912" y="2296429"/>
            <a:ext cx="6933157" cy="2973449"/>
            <a:chOff x="1359912" y="2296429"/>
            <a:chExt cx="6933157" cy="2973449"/>
          </a:xfrm>
        </p:grpSpPr>
        <p:sp>
          <p:nvSpPr>
            <p:cNvPr id="19" name="Ellipse 18"/>
            <p:cNvSpPr/>
            <p:nvPr/>
          </p:nvSpPr>
          <p:spPr>
            <a:xfrm>
              <a:off x="1359912" y="2296429"/>
              <a:ext cx="396847" cy="396894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19"/>
            <p:cNvCxnSpPr>
              <a:stCxn id="19" idx="6"/>
              <a:endCxn id="22" idx="0"/>
            </p:cNvCxnSpPr>
            <p:nvPr/>
          </p:nvCxnSpPr>
          <p:spPr>
            <a:xfrm>
              <a:off x="1756759" y="2494876"/>
              <a:ext cx="1984061" cy="553963"/>
            </a:xfrm>
            <a:prstGeom prst="line">
              <a:avLst/>
            </a:prstGeom>
            <a:ln w="28575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>
              <a:stCxn id="19" idx="4"/>
              <a:endCxn id="22" idx="2"/>
            </p:cNvCxnSpPr>
            <p:nvPr/>
          </p:nvCxnSpPr>
          <p:spPr>
            <a:xfrm rot="16200000" flipH="1">
              <a:off x="1359593" y="2892065"/>
              <a:ext cx="1466036" cy="1068551"/>
            </a:xfrm>
            <a:prstGeom prst="line">
              <a:avLst/>
            </a:prstGeom>
            <a:ln w="28575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/>
            <p:cNvSpPr/>
            <p:nvPr/>
          </p:nvSpPr>
          <p:spPr>
            <a:xfrm>
              <a:off x="2626887" y="3048839"/>
              <a:ext cx="2227866" cy="2221039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7743" y="3152269"/>
              <a:ext cx="1984414" cy="1984414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4973071" y="3414860"/>
              <a:ext cx="3319998" cy="1409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48640" lvl="0" indent="-411480" defTabSz="914400">
                <a:spcBef>
                  <a:spcPct val="20000"/>
                </a:spcBef>
                <a:buClr>
                  <a:prstClr val="white">
                    <a:shade val="95000"/>
                  </a:prstClr>
                </a:buClr>
                <a:buSzPct val="65000"/>
                <a:buFont typeface="Wingdings 2"/>
                <a:buChar char=""/>
              </a:pPr>
              <a:r>
                <a:rPr lang="fr-FR" sz="2800" dirty="0" smtClean="0">
                  <a:solidFill>
                    <a:prstClr val="white"/>
                  </a:solidFill>
                </a:rPr>
                <a:t>Les noyaux</a:t>
              </a:r>
            </a:p>
            <a:p>
              <a:pPr marL="868680" lvl="1" indent="-283464" defTabSz="914400">
                <a:spcBef>
                  <a:spcPct val="20000"/>
                </a:spcBef>
                <a:buClr>
                  <a:prstClr val="white"/>
                </a:buClr>
                <a:buSzPct val="80000"/>
                <a:buFont typeface="Wingdings 2"/>
                <a:buChar char=""/>
              </a:pPr>
              <a:r>
                <a:rPr lang="fr-FR" sz="2400" dirty="0" smtClean="0">
                  <a:solidFill>
                    <a:prstClr val="white"/>
                  </a:solidFill>
                </a:rPr>
                <a:t>Protons</a:t>
              </a:r>
            </a:p>
            <a:p>
              <a:pPr marL="868680" lvl="1" indent="-283464" defTabSz="914400">
                <a:spcBef>
                  <a:spcPct val="20000"/>
                </a:spcBef>
                <a:buClr>
                  <a:prstClr val="white"/>
                </a:buClr>
                <a:buSzPct val="80000"/>
                <a:buFont typeface="Wingdings 2"/>
                <a:buChar char=""/>
              </a:pPr>
              <a:r>
                <a:rPr lang="fr-FR" sz="2400" dirty="0" smtClean="0">
                  <a:solidFill>
                    <a:prstClr val="white"/>
                  </a:solidFill>
                </a:rPr>
                <a:t>neutrons</a:t>
              </a:r>
              <a:endParaRPr lang="fr-FR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er 64"/>
          <p:cNvGrpSpPr/>
          <p:nvPr/>
        </p:nvGrpSpPr>
        <p:grpSpPr>
          <a:xfrm>
            <a:off x="3574485" y="4517468"/>
            <a:ext cx="5635655" cy="2207337"/>
            <a:chOff x="3574485" y="4517468"/>
            <a:chExt cx="5635655" cy="2207337"/>
          </a:xfrm>
        </p:grpSpPr>
        <p:pic>
          <p:nvPicPr>
            <p:cNvPr id="50" name="Picture 62" descr="C:\Documents and Settings\cazes\Mes documents\NEPAL\images\puissance de 10\p-15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58378" y="5136683"/>
              <a:ext cx="1588122" cy="1588122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54" name="Rectangle 53"/>
            <p:cNvSpPr/>
            <p:nvPr/>
          </p:nvSpPr>
          <p:spPr>
            <a:xfrm>
              <a:off x="5890142" y="5644791"/>
              <a:ext cx="331999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48640" lvl="0" indent="-411480" defTabSz="914400">
                <a:spcBef>
                  <a:spcPct val="20000"/>
                </a:spcBef>
                <a:buClr>
                  <a:prstClr val="white">
                    <a:shade val="95000"/>
                  </a:prstClr>
                </a:buClr>
                <a:buSzPct val="65000"/>
                <a:buFont typeface="Wingdings 2"/>
                <a:buChar char=""/>
              </a:pPr>
              <a:r>
                <a:rPr lang="fr-FR" sz="2400" dirty="0" smtClean="0">
                  <a:solidFill>
                    <a:prstClr val="white"/>
                  </a:solidFill>
                </a:rPr>
                <a:t>Encore plus petit</a:t>
              </a:r>
            </a:p>
            <a:p>
              <a:pPr marL="868680" lvl="1" indent="-283464" defTabSz="914400">
                <a:spcBef>
                  <a:spcPct val="20000"/>
                </a:spcBef>
                <a:buClr>
                  <a:prstClr val="white"/>
                </a:buClr>
                <a:buSzPct val="80000"/>
                <a:buFont typeface="Wingdings 2"/>
                <a:buChar char=""/>
              </a:pPr>
              <a:r>
                <a:rPr lang="fr-FR" sz="2000" dirty="0" smtClean="0">
                  <a:solidFill>
                    <a:prstClr val="white"/>
                  </a:solidFill>
                </a:rPr>
                <a:t>Les Quarks</a:t>
              </a:r>
              <a:endParaRPr lang="fr-FR" sz="2000" dirty="0">
                <a:solidFill>
                  <a:prstClr val="white"/>
                </a:solidFill>
              </a:endParaRPr>
            </a:p>
          </p:txBody>
        </p:sp>
        <p:sp>
          <p:nvSpPr>
            <p:cNvPr id="55" name="Ellipse 54"/>
            <p:cNvSpPr/>
            <p:nvPr/>
          </p:nvSpPr>
          <p:spPr>
            <a:xfrm>
              <a:off x="3574485" y="4517468"/>
              <a:ext cx="396847" cy="396894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55"/>
            <p:cNvCxnSpPr>
              <a:stCxn id="55" idx="6"/>
              <a:endCxn id="50" idx="0"/>
            </p:cNvCxnSpPr>
            <p:nvPr/>
          </p:nvCxnSpPr>
          <p:spPr>
            <a:xfrm>
              <a:off x="3971332" y="4715915"/>
              <a:ext cx="1081107" cy="420768"/>
            </a:xfrm>
            <a:prstGeom prst="line">
              <a:avLst/>
            </a:prstGeom>
            <a:ln w="28575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>
              <a:stCxn id="55" idx="4"/>
              <a:endCxn id="50" idx="2"/>
            </p:cNvCxnSpPr>
            <p:nvPr/>
          </p:nvCxnSpPr>
          <p:spPr>
            <a:xfrm rot="16200000" flipH="1">
              <a:off x="3507452" y="5179818"/>
              <a:ext cx="1016382" cy="485469"/>
            </a:xfrm>
            <a:prstGeom prst="line">
              <a:avLst/>
            </a:prstGeom>
            <a:ln w="28575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7164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575"/>
            <a:ext cx="8229600" cy="1143000"/>
          </a:xfrm>
        </p:spPr>
        <p:txBody>
          <a:bodyPr/>
          <a:lstStyle/>
          <a:p>
            <a:r>
              <a:rPr lang="fr-FR" dirty="0" smtClean="0"/>
              <a:t>Installation des détecteurs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1" y="1368728"/>
            <a:ext cx="3498335" cy="52526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27419"/>
            <a:ext cx="3731411" cy="24939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368728"/>
            <a:ext cx="3731411" cy="249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7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096" y="1331575"/>
            <a:ext cx="7817808" cy="521144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188575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dirty="0" smtClean="0"/>
              <a:t>Installation des détecteurs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55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 3" descr="IMGP5019.JPG"/>
          <p:cNvPicPr>
            <a:picLocks noChangeAspect="1"/>
          </p:cNvPicPr>
          <p:nvPr/>
        </p:nvPicPr>
        <p:blipFill>
          <a:blip r:embed="rId2"/>
          <a:srcRect r="5125"/>
          <a:stretch>
            <a:fillRect/>
          </a:stretch>
        </p:blipFill>
        <p:spPr bwMode="auto">
          <a:xfrm>
            <a:off x="763793" y="1286655"/>
            <a:ext cx="7616414" cy="533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57200" y="188575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dirty="0" smtClean="0"/>
              <a:t>Installation des détecteurs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241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82572"/>
            <a:ext cx="8229600" cy="1143000"/>
          </a:xfrm>
        </p:spPr>
        <p:txBody>
          <a:bodyPr/>
          <a:lstStyle/>
          <a:p>
            <a:r>
              <a:rPr lang="fr-FR" dirty="0" smtClean="0"/>
              <a:t>Résultat de Edelweiss II</a:t>
            </a:r>
            <a:endParaRPr lang="fr-FR" dirty="0"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1"/>
          </p:nvPr>
        </p:nvSpPr>
        <p:spPr>
          <a:xfrm>
            <a:off x="873062" y="4993193"/>
            <a:ext cx="4038600" cy="1985234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10 ID 400</a:t>
            </a:r>
          </a:p>
          <a:p>
            <a:r>
              <a:rPr lang="fr-FR" sz="2400" dirty="0" smtClean="0"/>
              <a:t>1 an</a:t>
            </a:r>
          </a:p>
          <a:p>
            <a:r>
              <a:rPr lang="fr-FR" sz="2400" dirty="0" smtClean="0"/>
              <a:t>384 </a:t>
            </a:r>
            <a:r>
              <a:rPr lang="fr-FR" sz="2400" dirty="0" err="1" smtClean="0"/>
              <a:t>kg.d</a:t>
            </a:r>
            <a:endParaRPr lang="fr-FR" sz="2400" dirty="0" smtClean="0"/>
          </a:p>
          <a:p>
            <a:endParaRPr lang="fr-FR" sz="24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3783268" y="4966734"/>
            <a:ext cx="4903532" cy="1891265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5 évènements potentiel (&gt;20keV)</a:t>
            </a:r>
          </a:p>
          <a:p>
            <a:r>
              <a:rPr lang="fr-FR" sz="2400" dirty="0" smtClean="0"/>
              <a:t>3 évènements de bruit de fond attendu.</a:t>
            </a:r>
          </a:p>
          <a:p>
            <a:pPr lvl="1"/>
            <a:r>
              <a:rPr lang="fr-FR" sz="2000" dirty="0" smtClean="0"/>
              <a:t>0.9 gamma,  0.3 beta, 1.8 neutrons</a:t>
            </a:r>
          </a:p>
          <a:p>
            <a:endParaRPr lang="fr-FR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70" y="928135"/>
            <a:ext cx="5732660" cy="4038600"/>
          </a:xfrm>
          <a:prstGeom prst="rect">
            <a:avLst/>
          </a:prstGeom>
          <a:noFill/>
          <a:ln w="38100" cmpd="dbl">
            <a:noFill/>
          </a:ln>
          <a:effectLst>
            <a:outerShdw blurRad="50800" dist="38100" dir="2700000" algn="tl" rotWithShape="0">
              <a:schemeClr val="accent6">
                <a:lumMod val="50000"/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924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 de Edelweiss II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5364180" y="2143228"/>
            <a:ext cx="3527798" cy="3318632"/>
          </a:xfrm>
        </p:spPr>
        <p:txBody>
          <a:bodyPr/>
          <a:lstStyle/>
          <a:p>
            <a:r>
              <a:rPr lang="fr-FR" dirty="0" smtClean="0"/>
              <a:t>Limites</a:t>
            </a:r>
          </a:p>
          <a:p>
            <a:pPr lvl="1"/>
            <a:r>
              <a:rPr lang="fr-FR" dirty="0" smtClean="0"/>
              <a:t>Au dessus des courbes, on a rien trouvé</a:t>
            </a:r>
          </a:p>
          <a:p>
            <a:pPr lvl="1"/>
            <a:r>
              <a:rPr lang="fr-FR" dirty="0" smtClean="0"/>
              <a:t>Si les WIMP existent, elles sont en dessous!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2" y="1417638"/>
            <a:ext cx="5105400" cy="4787682"/>
          </a:xfrm>
          <a:prstGeom prst="rect">
            <a:avLst/>
          </a:prstGeom>
          <a:ln w="38100" cmpd="dbl">
            <a:noFill/>
          </a:ln>
          <a:effectLst>
            <a:outerShdw blurRad="50800" dist="38100" dir="2700000" algn="tl" rotWithShape="0">
              <a:schemeClr val="accent6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3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3997" y="457200"/>
            <a:ext cx="8229600" cy="1828800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On Cherche encore ! ! !</a:t>
            </a:r>
            <a:endParaRPr lang="fr-FR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4983183" y="6025486"/>
            <a:ext cx="3840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Merci de votre attention …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94593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Autres </a:t>
            </a:r>
            <a:r>
              <a:rPr lang="fr-FR" dirty="0"/>
              <a:t>façon de la </a:t>
            </a:r>
            <a:r>
              <a:rPr lang="fr-FR" dirty="0" smtClean="0"/>
              <a:t>détecter : Les lentilles gravitationnelles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591671" y="1600200"/>
            <a:ext cx="7570694" cy="4303059"/>
            <a:chOff x="591671" y="1600200"/>
            <a:chExt cx="7570694" cy="4303059"/>
          </a:xfrm>
        </p:grpSpPr>
        <p:sp>
          <p:nvSpPr>
            <p:cNvPr id="4" name="Rectangle 3"/>
            <p:cNvSpPr/>
            <p:nvPr/>
          </p:nvSpPr>
          <p:spPr>
            <a:xfrm>
              <a:off x="591671" y="1600200"/>
              <a:ext cx="7570694" cy="43030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50" name="Picture 6" descr="https://sciencetonnante.files.wordpress.com/2010/12/lentill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49" y="1959816"/>
              <a:ext cx="6810375" cy="3514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6258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Lentille gravitationnelle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http://www.astronoo.com/images/quasars/lentille-gravitationne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6" y="1333724"/>
            <a:ext cx="7863168" cy="52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201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6422"/>
            <a:ext cx="8229600" cy="1143000"/>
          </a:xfrm>
        </p:spPr>
        <p:txBody>
          <a:bodyPr/>
          <a:lstStyle/>
          <a:p>
            <a:r>
              <a:rPr lang="fr-FR" dirty="0" smtClean="0"/>
              <a:t>D’autres façon de la détecter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88129" y="4145505"/>
            <a:ext cx="3547762" cy="2231077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Etude du fond diffus cosmologique</a:t>
            </a:r>
          </a:p>
          <a:p>
            <a:pPr lvl="1"/>
            <a:r>
              <a:rPr lang="fr-FR" dirty="0" smtClean="0"/>
              <a:t>Ces anisotropies nous renseignent sur la proportion de matière noire.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3981221" y="1138862"/>
            <a:ext cx="4877545" cy="249933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Les lentilles gravitationnelles</a:t>
            </a:r>
          </a:p>
          <a:p>
            <a:pPr lvl="1"/>
            <a:r>
              <a:rPr lang="fr-FR" dirty="0" smtClean="0"/>
              <a:t>La masse dévie les rayons lumineux</a:t>
            </a:r>
          </a:p>
          <a:p>
            <a:pPr lvl="1"/>
            <a:r>
              <a:rPr lang="fr-FR" dirty="0" smtClean="0"/>
              <a:t>Une déformation d’un objet permet de détecter la masse.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2" y="1138862"/>
            <a:ext cx="3669529" cy="27562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clrChange>
              <a:clrFrom>
                <a:srgbClr val="525055"/>
              </a:clrFrom>
              <a:clrTo>
                <a:srgbClr val="525055">
                  <a:alpha val="0"/>
                </a:srgbClr>
              </a:clrTo>
            </a:clrChange>
          </a:blip>
          <a:srcRect t="6749" b="10728"/>
          <a:stretch>
            <a:fillRect/>
          </a:stretch>
        </p:blipFill>
        <p:spPr>
          <a:xfrm>
            <a:off x="3424570" y="3853656"/>
            <a:ext cx="5698027" cy="28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rcRect t="11390" b="2556"/>
          <a:stretch>
            <a:fillRect/>
          </a:stretch>
        </p:blipFill>
        <p:spPr>
          <a:xfrm>
            <a:off x="-1" y="0"/>
            <a:ext cx="9144001" cy="68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1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particules </a:t>
            </a:r>
            <a:r>
              <a:rPr lang="fr-FR" dirty="0" err="1" smtClean="0"/>
              <a:t>élementaires</a:t>
            </a:r>
            <a:r>
              <a:rPr lang="fr-FR" dirty="0" smtClean="0"/>
              <a:t> (aujourd’hui)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/>
          <a:stretch/>
        </p:blipFill>
        <p:spPr>
          <a:xfrm>
            <a:off x="119455" y="1277471"/>
            <a:ext cx="8896796" cy="55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EDW ouvert.png"/>
          <p:cNvPicPr>
            <a:picLocks noChangeAspect="1"/>
          </p:cNvPicPr>
          <p:nvPr/>
        </p:nvPicPr>
        <p:blipFill>
          <a:blip r:embed="rId2"/>
          <a:srcRect l="9278" t="5255" r="6456"/>
          <a:stretch>
            <a:fillRect/>
          </a:stretch>
        </p:blipFill>
        <p:spPr>
          <a:xfrm>
            <a:off x="76200" y="1143000"/>
            <a:ext cx="5562600" cy="5023947"/>
          </a:xfrm>
          <a:prstGeom prst="rect">
            <a:avLst/>
          </a:prstGeom>
        </p:spPr>
      </p:pic>
      <p:pic>
        <p:nvPicPr>
          <p:cNvPr id="6" name="Image 5" descr="cryostat.png"/>
          <p:cNvPicPr>
            <a:picLocks noChangeAspect="1"/>
          </p:cNvPicPr>
          <p:nvPr/>
        </p:nvPicPr>
        <p:blipFill>
          <a:blip r:embed="rId3"/>
          <a:srcRect l="29181" t="26389" r="27376"/>
          <a:stretch>
            <a:fillRect/>
          </a:stretch>
        </p:blipFill>
        <p:spPr>
          <a:xfrm flipH="1">
            <a:off x="5791200" y="1142999"/>
            <a:ext cx="3276600" cy="5023947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373668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078" y="1417638"/>
            <a:ext cx="8229600" cy="1143000"/>
          </a:xfrm>
        </p:spPr>
        <p:txBody>
          <a:bodyPr/>
          <a:lstStyle/>
          <a:p>
            <a:r>
              <a:rPr lang="fr-FR" dirty="0" smtClean="0"/>
              <a:t>Est-ce qu’on s’arrête là?</a:t>
            </a:r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1619026" y="3425103"/>
            <a:ext cx="2486490" cy="3459357"/>
            <a:chOff x="0" y="3425103"/>
            <a:chExt cx="2486490" cy="3459357"/>
          </a:xfrm>
        </p:grpSpPr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425103"/>
              <a:ext cx="2486490" cy="3139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26500" y="6515128"/>
              <a:ext cx="19686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latin typeface="Calibri"/>
                  <a:cs typeface="Calibri"/>
                </a:rPr>
                <a:t>Fritz Zwicky (1930)</a:t>
              </a:r>
              <a:endParaRPr lang="fr-FR" dirty="0">
                <a:latin typeface="Calibri"/>
                <a:cs typeface="Calibri"/>
              </a:endParaRPr>
            </a:p>
          </p:txBody>
        </p:sp>
      </p:grpSp>
      <p:sp>
        <p:nvSpPr>
          <p:cNvPr id="11" name="Bulle rectangulaire à coins arrondis 10"/>
          <p:cNvSpPr/>
          <p:nvPr/>
        </p:nvSpPr>
        <p:spPr>
          <a:xfrm>
            <a:off x="4735339" y="2704341"/>
            <a:ext cx="3779339" cy="1975236"/>
          </a:xfrm>
          <a:prstGeom prst="wedgeRoundRectCallout">
            <a:avLst>
              <a:gd name="adj1" fmla="val -90781"/>
              <a:gd name="adj2" fmla="val 57449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0000"/>
                </a:solidFill>
                <a:latin typeface="Candara"/>
                <a:cs typeface="Candara"/>
              </a:rPr>
              <a:t>Pas vraiment!!!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  <a:latin typeface="Candara"/>
                <a:cs typeface="Candara"/>
              </a:rPr>
              <a:t>Là, on en est </a:t>
            </a:r>
            <a:r>
              <a:rPr lang="fr-FR" sz="2400" dirty="0" err="1" smtClean="0">
                <a:solidFill>
                  <a:srgbClr val="000000"/>
                </a:solidFill>
                <a:latin typeface="Candara"/>
                <a:cs typeface="Candara"/>
              </a:rPr>
              <a:t>seuleument</a:t>
            </a:r>
            <a:r>
              <a:rPr lang="fr-FR" sz="2400" dirty="0" smtClean="0">
                <a:solidFill>
                  <a:srgbClr val="000000"/>
                </a:solidFill>
                <a:latin typeface="Candara"/>
                <a:cs typeface="Candara"/>
              </a:rPr>
              <a:t> à 20% de toute la matière</a:t>
            </a:r>
            <a:endParaRPr lang="fr-FR" sz="24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9599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402" y="3131223"/>
            <a:ext cx="4024598" cy="3726777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0" y="0"/>
            <a:ext cx="3470108" cy="3470108"/>
            <a:chOff x="0" y="0"/>
            <a:chExt cx="3470108" cy="3470108"/>
          </a:xfrm>
        </p:grpSpPr>
        <p:pic>
          <p:nvPicPr>
            <p:cNvPr id="9" name="Espace réservé du contenu 3" descr="coma_1Mpc_opt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70108" cy="3470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0" y="3093977"/>
              <a:ext cx="1757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Amas de Coma</a:t>
              </a:r>
              <a:endParaRPr lang="fr-FR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84494" y="1037733"/>
            <a:ext cx="52981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Fritz Zwicky, dans les année 30, observe les amas de galaxie :</a:t>
            </a:r>
          </a:p>
          <a:p>
            <a:endParaRPr lang="fr-FR" sz="2800" dirty="0" smtClean="0"/>
          </a:p>
          <a:p>
            <a:endParaRPr lang="fr-FR" sz="2800" dirty="0"/>
          </a:p>
        </p:txBody>
      </p:sp>
      <p:sp>
        <p:nvSpPr>
          <p:cNvPr id="16" name="Rectangle 15"/>
          <p:cNvSpPr/>
          <p:nvPr/>
        </p:nvSpPr>
        <p:spPr>
          <a:xfrm>
            <a:off x="16259" y="3925187"/>
            <a:ext cx="51611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dirty="0" smtClean="0">
                <a:solidFill>
                  <a:prstClr val="white"/>
                </a:solidFill>
              </a:rPr>
              <a:t>Les vitesses des galaxies à l’intérieur d’un amas de galaxie est </a:t>
            </a:r>
            <a:r>
              <a:rPr lang="fr-FR" sz="2800" b="1" u="sng" dirty="0" smtClean="0">
                <a:solidFill>
                  <a:prstClr val="white"/>
                </a:solidFill>
              </a:rPr>
              <a:t>TROP</a:t>
            </a:r>
            <a:r>
              <a:rPr lang="fr-FR" sz="2800" dirty="0" smtClean="0">
                <a:solidFill>
                  <a:prstClr val="white"/>
                </a:solidFill>
              </a:rPr>
              <a:t> rapide pour être expliquée par la seule masse des galaxies elles-mêmes.</a:t>
            </a:r>
          </a:p>
        </p:txBody>
      </p:sp>
    </p:spTree>
    <p:extLst>
      <p:ext uri="{BB962C8B-B14F-4D97-AF65-F5344CB8AC3E}">
        <p14:creationId xmlns:p14="http://schemas.microsoft.com/office/powerpoint/2010/main" val="2336198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5860" y="17049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A" sz="4400" dirty="0" smtClean="0"/>
              <a:t>1970: Matière sombre dans les Galaxies</a:t>
            </a:r>
            <a:endParaRPr lang="fr-FR" dirty="0"/>
          </a:p>
        </p:txBody>
      </p:sp>
      <p:pic>
        <p:nvPicPr>
          <p:cNvPr id="4" name="Image 3" descr="vera_rubin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141" y="1404216"/>
            <a:ext cx="2608194" cy="39122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8755" y="5235291"/>
            <a:ext cx="316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Vera Rubin:</a:t>
            </a:r>
          </a:p>
          <a:p>
            <a:r>
              <a:rPr lang="fr-CA" sz="2400" dirty="0" smtClean="0"/>
              <a:t>Mesure de la Courbes de vitesses de rotation des Galaxies</a:t>
            </a:r>
            <a:endParaRPr lang="fr-CA" sz="2400" dirty="0"/>
          </a:p>
        </p:txBody>
      </p:sp>
      <p:pic>
        <p:nvPicPr>
          <p:cNvPr id="6" name="Image 4" descr="M74_NGC_6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656" y="869573"/>
            <a:ext cx="36401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5" descr="galaxieNGC456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657" y="4476925"/>
            <a:ext cx="3640138" cy="22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737656" y="3836908"/>
            <a:ext cx="3703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Book Antiqua"/>
                <a:ea typeface="ＭＳ Ｐゴシック" pitchFamily="27" charset="-128"/>
                <a:cs typeface="Book Antiqua"/>
              </a:rPr>
              <a:t>la galaxie M74 (NGC628)</a:t>
            </a:r>
            <a:endParaRPr lang="fr-FR" sz="2000" dirty="0">
              <a:latin typeface="Book Antiqua"/>
              <a:cs typeface="Book Antiq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19801" y="6325052"/>
            <a:ext cx="22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la galaxie NGC 4565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389134" y="3613383"/>
            <a:ext cx="190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Galaxie spirale vue par dessus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389133" y="5873114"/>
            <a:ext cx="182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Galaxie spirale vue par la tranche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180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Ellipse 71"/>
          <p:cNvSpPr/>
          <p:nvPr/>
        </p:nvSpPr>
        <p:spPr>
          <a:xfrm>
            <a:off x="514829" y="1281190"/>
            <a:ext cx="2451991" cy="2449734"/>
          </a:xfrm>
          <a:prstGeom prst="ellipse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4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Vitesse de rotation des galaxies</a:t>
            </a:r>
            <a:endParaRPr lang="fr-FR" dirty="0"/>
          </a:p>
        </p:txBody>
      </p:sp>
      <p:sp>
        <p:nvSpPr>
          <p:cNvPr id="22" name="Espace réservé du contenu 21"/>
          <p:cNvSpPr>
            <a:spLocks noGrp="1"/>
          </p:cNvSpPr>
          <p:nvPr>
            <p:ph idx="1"/>
          </p:nvPr>
        </p:nvSpPr>
        <p:spPr>
          <a:xfrm>
            <a:off x="3245735" y="1045155"/>
            <a:ext cx="5624606" cy="5812845"/>
          </a:xfrm>
        </p:spPr>
        <p:txBody>
          <a:bodyPr>
            <a:normAutofit/>
          </a:bodyPr>
          <a:lstStyle/>
          <a:p>
            <a:r>
              <a:rPr lang="fr-FR" dirty="0" smtClean="0"/>
              <a:t>En théorie : v</a:t>
            </a:r>
            <a:r>
              <a:rPr lang="fr-FR" baseline="-25000" dirty="0" smtClean="0"/>
              <a:t>1</a:t>
            </a:r>
            <a:r>
              <a:rPr lang="fr-FR" dirty="0" smtClean="0"/>
              <a:t>&gt;v</a:t>
            </a:r>
            <a:r>
              <a:rPr lang="fr-FR" baseline="-25000" dirty="0" smtClean="0"/>
              <a:t>2</a:t>
            </a:r>
            <a:r>
              <a:rPr lang="fr-FR" dirty="0" smtClean="0"/>
              <a:t>. La vitesse diminue quand le rayon augmente.</a:t>
            </a:r>
          </a:p>
          <a:p>
            <a:r>
              <a:rPr lang="fr-FR" dirty="0" smtClean="0"/>
              <a:t>Et pourtant, ce n’est pas le cas. La galaxie est plus lourde et plus grande.</a:t>
            </a:r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684" y="3919733"/>
            <a:ext cx="2831321" cy="281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Image 23" descr="Sans titre.png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11438" y="3894469"/>
            <a:ext cx="3556800" cy="2839687"/>
          </a:xfrm>
          <a:prstGeom prst="rect">
            <a:avLst/>
          </a:prstGeom>
        </p:spPr>
      </p:pic>
      <p:pic>
        <p:nvPicPr>
          <p:cNvPr id="23" name="Image 6" descr="GalaxyRotationCurve2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3573" y="3900230"/>
            <a:ext cx="3557837" cy="283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er 48"/>
          <p:cNvGrpSpPr/>
          <p:nvPr/>
        </p:nvGrpSpPr>
        <p:grpSpPr>
          <a:xfrm>
            <a:off x="7113546" y="3800663"/>
            <a:ext cx="1944394" cy="2814423"/>
            <a:chOff x="7113546" y="3800663"/>
            <a:chExt cx="1944394" cy="2814423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98705" y="4967832"/>
              <a:ext cx="1352584" cy="1647254"/>
            </a:xfrm>
            <a:prstGeom prst="rect">
              <a:avLst/>
            </a:prstGeom>
          </p:spPr>
        </p:pic>
        <p:sp>
          <p:nvSpPr>
            <p:cNvPr id="27" name="Pensées 26"/>
            <p:cNvSpPr/>
            <p:nvPr/>
          </p:nvSpPr>
          <p:spPr>
            <a:xfrm>
              <a:off x="7113546" y="3800663"/>
              <a:ext cx="1944394" cy="998892"/>
            </a:xfrm>
            <a:prstGeom prst="cloudCallout">
              <a:avLst>
                <a:gd name="adj1" fmla="val 14657"/>
                <a:gd name="adj2" fmla="val 99585"/>
              </a:avLst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dirty="0" smtClean="0">
                  <a:solidFill>
                    <a:srgbClr val="000000"/>
                  </a:solidFill>
                </a:rPr>
                <a:t>D’où vient cette masse ?</a:t>
              </a:r>
              <a:endParaRPr lang="fr-FR" sz="1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0" name="Grouper 49"/>
          <p:cNvGrpSpPr/>
          <p:nvPr/>
        </p:nvGrpSpPr>
        <p:grpSpPr>
          <a:xfrm>
            <a:off x="512833" y="1281191"/>
            <a:ext cx="2448001" cy="2449734"/>
            <a:chOff x="3328648" y="3475869"/>
            <a:chExt cx="2448001" cy="2449734"/>
          </a:xfrm>
          <a:effectLst/>
        </p:grpSpPr>
        <p:sp>
          <p:nvSpPr>
            <p:cNvPr id="51" name="Ellipse 50"/>
            <p:cNvSpPr/>
            <p:nvPr/>
          </p:nvSpPr>
          <p:spPr>
            <a:xfrm>
              <a:off x="3328649" y="3475869"/>
              <a:ext cx="2448000" cy="2449734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Ellipse 51"/>
            <p:cNvSpPr/>
            <p:nvPr/>
          </p:nvSpPr>
          <p:spPr>
            <a:xfrm>
              <a:off x="4397370" y="4546489"/>
              <a:ext cx="314548" cy="314011"/>
            </a:xfrm>
            <a:prstGeom prst="ellipse">
              <a:avLst/>
            </a:prstGeom>
            <a:gradFill flip="none" rotWithShape="1">
              <a:gsLst>
                <a:gs pos="100000">
                  <a:srgbClr val="FF0000"/>
                </a:gs>
                <a:gs pos="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3" name="Connecteur droit 52"/>
            <p:cNvCxnSpPr>
              <a:stCxn id="51" idx="3"/>
              <a:endCxn id="52" idx="3"/>
            </p:cNvCxnSpPr>
            <p:nvPr/>
          </p:nvCxnSpPr>
          <p:spPr>
            <a:xfrm rot="5400000" flipH="1" flipV="1">
              <a:off x="3689125" y="4812539"/>
              <a:ext cx="752334" cy="756284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E2D5A3"/>
                  </a:gs>
                  <a:gs pos="100000">
                    <a:srgbClr val="FF0000"/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>
              <a:stCxn id="51" idx="2"/>
              <a:endCxn id="52" idx="2"/>
            </p:cNvCxnSpPr>
            <p:nvPr/>
          </p:nvCxnSpPr>
          <p:spPr>
            <a:xfrm rot="10800000" flipH="1" flipV="1">
              <a:off x="3328648" y="4700735"/>
              <a:ext cx="1068721" cy="2759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E2D5A3"/>
                  </a:gs>
                  <a:gs pos="100000">
                    <a:srgbClr val="FF0000"/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>
              <a:stCxn id="51" idx="1"/>
              <a:endCxn id="52" idx="1"/>
            </p:cNvCxnSpPr>
            <p:nvPr/>
          </p:nvCxnSpPr>
          <p:spPr>
            <a:xfrm rot="16200000" flipH="1">
              <a:off x="3686366" y="3835407"/>
              <a:ext cx="757851" cy="756284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E2D5A3"/>
                  </a:gs>
                  <a:gs pos="100000">
                    <a:srgbClr val="FF0000"/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>
              <a:stCxn id="51" idx="7"/>
              <a:endCxn id="52" idx="7"/>
            </p:cNvCxnSpPr>
            <p:nvPr/>
          </p:nvCxnSpPr>
          <p:spPr>
            <a:xfrm rot="16200000" flipH="1" flipV="1">
              <a:off x="4663075" y="3837402"/>
              <a:ext cx="757851" cy="752294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E2D5A3"/>
                  </a:gs>
                  <a:gs pos="100000">
                    <a:srgbClr val="FF0000"/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>
              <a:stCxn id="51" idx="6"/>
              <a:endCxn id="52" idx="6"/>
            </p:cNvCxnSpPr>
            <p:nvPr/>
          </p:nvCxnSpPr>
          <p:spPr>
            <a:xfrm flipH="1">
              <a:off x="4711918" y="4700736"/>
              <a:ext cx="1064731" cy="2759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E2D5A3"/>
                  </a:gs>
                  <a:gs pos="100000">
                    <a:srgbClr val="FF0000"/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>
              <a:stCxn id="51" idx="5"/>
              <a:endCxn id="52" idx="5"/>
            </p:cNvCxnSpPr>
            <p:nvPr/>
          </p:nvCxnSpPr>
          <p:spPr>
            <a:xfrm rot="5400000" flipH="1">
              <a:off x="4665834" y="4814534"/>
              <a:ext cx="752334" cy="752294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E2D5A3"/>
                  </a:gs>
                  <a:gs pos="100000">
                    <a:srgbClr val="FF0000"/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>
              <a:stCxn id="51" idx="0"/>
              <a:endCxn id="52" idx="0"/>
            </p:cNvCxnSpPr>
            <p:nvPr/>
          </p:nvCxnSpPr>
          <p:spPr>
            <a:xfrm rot="16200000" flipH="1">
              <a:off x="4018336" y="4010182"/>
              <a:ext cx="1070620" cy="1995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E2D5A3"/>
                  </a:gs>
                  <a:gs pos="100000">
                    <a:srgbClr val="FF0000"/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>
              <a:stCxn id="51" idx="4"/>
              <a:endCxn id="52" idx="4"/>
            </p:cNvCxnSpPr>
            <p:nvPr/>
          </p:nvCxnSpPr>
          <p:spPr>
            <a:xfrm rot="5400000" flipH="1" flipV="1">
              <a:off x="4021094" y="5392054"/>
              <a:ext cx="1065103" cy="1995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E2D5A3"/>
                  </a:gs>
                  <a:gs pos="100000">
                    <a:srgbClr val="FF0000"/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r 60"/>
          <p:cNvGrpSpPr/>
          <p:nvPr/>
        </p:nvGrpSpPr>
        <p:grpSpPr>
          <a:xfrm>
            <a:off x="514829" y="1281190"/>
            <a:ext cx="2448000" cy="2449734"/>
            <a:chOff x="1603787" y="3370367"/>
            <a:chExt cx="2448000" cy="2449734"/>
          </a:xfrm>
        </p:grpSpPr>
        <p:sp>
          <p:nvSpPr>
            <p:cNvPr id="62" name="Ellipse 61"/>
            <p:cNvSpPr/>
            <p:nvPr/>
          </p:nvSpPr>
          <p:spPr>
            <a:xfrm flipH="1">
              <a:off x="1603787" y="3370367"/>
              <a:ext cx="2448000" cy="2449734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3" name="Ellipse 62"/>
            <p:cNvSpPr/>
            <p:nvPr/>
          </p:nvSpPr>
          <p:spPr>
            <a:xfrm flipH="1">
              <a:off x="2672508" y="4465450"/>
              <a:ext cx="314548" cy="314011"/>
            </a:xfrm>
            <a:prstGeom prst="ellipse">
              <a:avLst/>
            </a:prstGeom>
            <a:gradFill flip="none" rotWithShape="1">
              <a:gsLst>
                <a:gs pos="100000">
                  <a:srgbClr val="FF0000"/>
                </a:gs>
                <a:gs pos="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Forme libre 63"/>
            <p:cNvSpPr/>
            <p:nvPr/>
          </p:nvSpPr>
          <p:spPr>
            <a:xfrm rot="18900000" flipH="1">
              <a:off x="2593256" y="3686571"/>
              <a:ext cx="843561" cy="616614"/>
            </a:xfrm>
            <a:custGeom>
              <a:avLst/>
              <a:gdLst>
                <a:gd name="connsiteX0" fmla="*/ 1362363 w 1362363"/>
                <a:gd name="connsiteY0" fmla="*/ 992909 h 996758"/>
                <a:gd name="connsiteX1" fmla="*/ 554181 w 1362363"/>
                <a:gd name="connsiteY1" fmla="*/ 831273 h 996758"/>
                <a:gd name="connsiteX2" fmla="*/ 0 w 1362363"/>
                <a:gd name="connsiteY2" fmla="*/ 0 h 9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363" h="996758">
                  <a:moveTo>
                    <a:pt x="1362363" y="992909"/>
                  </a:moveTo>
                  <a:cubicBezTo>
                    <a:pt x="1071802" y="994833"/>
                    <a:pt x="781242" y="996758"/>
                    <a:pt x="554181" y="831273"/>
                  </a:cubicBezTo>
                  <a:cubicBezTo>
                    <a:pt x="327121" y="665788"/>
                    <a:pt x="0" y="0"/>
                    <a:pt x="0" y="0"/>
                  </a:cubicBezTo>
                </a:path>
              </a:pathLst>
            </a:custGeom>
            <a:ln>
              <a:gradFill flip="none" rotWithShape="1">
                <a:gsLst>
                  <a:gs pos="100000">
                    <a:srgbClr val="FF0000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Forme libre 64"/>
            <p:cNvSpPr/>
            <p:nvPr/>
          </p:nvSpPr>
          <p:spPr>
            <a:xfrm rot="2700000" flipH="1">
              <a:off x="3043739" y="4502620"/>
              <a:ext cx="842785" cy="617182"/>
            </a:xfrm>
            <a:custGeom>
              <a:avLst/>
              <a:gdLst>
                <a:gd name="connsiteX0" fmla="*/ 1362363 w 1362363"/>
                <a:gd name="connsiteY0" fmla="*/ 992909 h 996758"/>
                <a:gd name="connsiteX1" fmla="*/ 554181 w 1362363"/>
                <a:gd name="connsiteY1" fmla="*/ 831273 h 996758"/>
                <a:gd name="connsiteX2" fmla="*/ 0 w 1362363"/>
                <a:gd name="connsiteY2" fmla="*/ 0 h 9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363" h="996758">
                  <a:moveTo>
                    <a:pt x="1362363" y="992909"/>
                  </a:moveTo>
                  <a:cubicBezTo>
                    <a:pt x="1071802" y="994833"/>
                    <a:pt x="781242" y="996758"/>
                    <a:pt x="554181" y="831273"/>
                  </a:cubicBezTo>
                  <a:cubicBezTo>
                    <a:pt x="327121" y="665788"/>
                    <a:pt x="0" y="0"/>
                    <a:pt x="0" y="0"/>
                  </a:cubicBezTo>
                </a:path>
              </a:pathLst>
            </a:custGeom>
            <a:ln>
              <a:gradFill flip="none" rotWithShape="1">
                <a:gsLst>
                  <a:gs pos="100000">
                    <a:srgbClr val="FF0000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Forme libre 65"/>
            <p:cNvSpPr/>
            <p:nvPr/>
          </p:nvSpPr>
          <p:spPr>
            <a:xfrm rot="5400000" flipH="1">
              <a:off x="2714985" y="4892262"/>
              <a:ext cx="842785" cy="617182"/>
            </a:xfrm>
            <a:custGeom>
              <a:avLst/>
              <a:gdLst>
                <a:gd name="connsiteX0" fmla="*/ 1362363 w 1362363"/>
                <a:gd name="connsiteY0" fmla="*/ 992909 h 996758"/>
                <a:gd name="connsiteX1" fmla="*/ 554181 w 1362363"/>
                <a:gd name="connsiteY1" fmla="*/ 831273 h 996758"/>
                <a:gd name="connsiteX2" fmla="*/ 0 w 1362363"/>
                <a:gd name="connsiteY2" fmla="*/ 0 h 9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363" h="996758">
                  <a:moveTo>
                    <a:pt x="1362363" y="992909"/>
                  </a:moveTo>
                  <a:cubicBezTo>
                    <a:pt x="1071802" y="994833"/>
                    <a:pt x="781242" y="996758"/>
                    <a:pt x="554181" y="831273"/>
                  </a:cubicBezTo>
                  <a:cubicBezTo>
                    <a:pt x="327121" y="665788"/>
                    <a:pt x="0" y="0"/>
                    <a:pt x="0" y="0"/>
                  </a:cubicBezTo>
                </a:path>
              </a:pathLst>
            </a:custGeom>
            <a:ln>
              <a:gradFill flip="none" rotWithShape="1">
                <a:gsLst>
                  <a:gs pos="100000">
                    <a:srgbClr val="FF0000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Forme libre 66"/>
            <p:cNvSpPr/>
            <p:nvPr/>
          </p:nvSpPr>
          <p:spPr>
            <a:xfrm rot="10800000" flipH="1">
              <a:off x="1828947" y="4617630"/>
              <a:ext cx="843561" cy="616614"/>
            </a:xfrm>
            <a:custGeom>
              <a:avLst/>
              <a:gdLst>
                <a:gd name="connsiteX0" fmla="*/ 1362363 w 1362363"/>
                <a:gd name="connsiteY0" fmla="*/ 992909 h 996758"/>
                <a:gd name="connsiteX1" fmla="*/ 554181 w 1362363"/>
                <a:gd name="connsiteY1" fmla="*/ 831273 h 996758"/>
                <a:gd name="connsiteX2" fmla="*/ 0 w 1362363"/>
                <a:gd name="connsiteY2" fmla="*/ 0 h 9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363" h="996758">
                  <a:moveTo>
                    <a:pt x="1362363" y="992909"/>
                  </a:moveTo>
                  <a:cubicBezTo>
                    <a:pt x="1071802" y="994833"/>
                    <a:pt x="781242" y="996758"/>
                    <a:pt x="554181" y="831273"/>
                  </a:cubicBezTo>
                  <a:cubicBezTo>
                    <a:pt x="327121" y="665788"/>
                    <a:pt x="0" y="0"/>
                    <a:pt x="0" y="0"/>
                  </a:cubicBezTo>
                </a:path>
              </a:pathLst>
            </a:custGeom>
            <a:ln>
              <a:gradFill flip="none" rotWithShape="1">
                <a:gsLst>
                  <a:gs pos="100000">
                    <a:srgbClr val="FF0000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orme libre 67"/>
            <p:cNvSpPr/>
            <p:nvPr/>
          </p:nvSpPr>
          <p:spPr>
            <a:xfrm flipH="1">
              <a:off x="2987832" y="4005274"/>
              <a:ext cx="842785" cy="617182"/>
            </a:xfrm>
            <a:custGeom>
              <a:avLst/>
              <a:gdLst>
                <a:gd name="connsiteX0" fmla="*/ 1362363 w 1362363"/>
                <a:gd name="connsiteY0" fmla="*/ 992909 h 996758"/>
                <a:gd name="connsiteX1" fmla="*/ 554181 w 1362363"/>
                <a:gd name="connsiteY1" fmla="*/ 831273 h 996758"/>
                <a:gd name="connsiteX2" fmla="*/ 0 w 1362363"/>
                <a:gd name="connsiteY2" fmla="*/ 0 h 9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363" h="996758">
                  <a:moveTo>
                    <a:pt x="1362363" y="992909"/>
                  </a:moveTo>
                  <a:cubicBezTo>
                    <a:pt x="1071802" y="994833"/>
                    <a:pt x="781242" y="996758"/>
                    <a:pt x="554181" y="831273"/>
                  </a:cubicBezTo>
                  <a:cubicBezTo>
                    <a:pt x="327121" y="665788"/>
                    <a:pt x="0" y="0"/>
                    <a:pt x="0" y="0"/>
                  </a:cubicBezTo>
                </a:path>
              </a:pathLst>
            </a:custGeom>
            <a:ln>
              <a:gradFill flip="none" rotWithShape="1">
                <a:gsLst>
                  <a:gs pos="100000">
                    <a:srgbClr val="FF0000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orme libre 68"/>
            <p:cNvSpPr/>
            <p:nvPr/>
          </p:nvSpPr>
          <p:spPr>
            <a:xfrm rot="13579455" flipH="1">
              <a:off x="1789212" y="4099464"/>
              <a:ext cx="842785" cy="617182"/>
            </a:xfrm>
            <a:custGeom>
              <a:avLst/>
              <a:gdLst>
                <a:gd name="connsiteX0" fmla="*/ 1362363 w 1362363"/>
                <a:gd name="connsiteY0" fmla="*/ 992909 h 996758"/>
                <a:gd name="connsiteX1" fmla="*/ 554181 w 1362363"/>
                <a:gd name="connsiteY1" fmla="*/ 831273 h 996758"/>
                <a:gd name="connsiteX2" fmla="*/ 0 w 1362363"/>
                <a:gd name="connsiteY2" fmla="*/ 0 h 9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363" h="996758">
                  <a:moveTo>
                    <a:pt x="1362363" y="992909"/>
                  </a:moveTo>
                  <a:cubicBezTo>
                    <a:pt x="1071802" y="994833"/>
                    <a:pt x="781242" y="996758"/>
                    <a:pt x="554181" y="831273"/>
                  </a:cubicBezTo>
                  <a:cubicBezTo>
                    <a:pt x="327121" y="665788"/>
                    <a:pt x="0" y="0"/>
                    <a:pt x="0" y="0"/>
                  </a:cubicBezTo>
                </a:path>
              </a:pathLst>
            </a:custGeom>
            <a:ln>
              <a:gradFill flip="none" rotWithShape="1">
                <a:gsLst>
                  <a:gs pos="100000">
                    <a:srgbClr val="FF0000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Forme libre 69"/>
            <p:cNvSpPr/>
            <p:nvPr/>
          </p:nvSpPr>
          <p:spPr>
            <a:xfrm rot="16200000" flipH="1">
              <a:off x="2099798" y="3735467"/>
              <a:ext cx="842785" cy="617182"/>
            </a:xfrm>
            <a:custGeom>
              <a:avLst/>
              <a:gdLst>
                <a:gd name="connsiteX0" fmla="*/ 1362363 w 1362363"/>
                <a:gd name="connsiteY0" fmla="*/ 992909 h 996758"/>
                <a:gd name="connsiteX1" fmla="*/ 554181 w 1362363"/>
                <a:gd name="connsiteY1" fmla="*/ 831273 h 996758"/>
                <a:gd name="connsiteX2" fmla="*/ 0 w 1362363"/>
                <a:gd name="connsiteY2" fmla="*/ 0 h 9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363" h="996758">
                  <a:moveTo>
                    <a:pt x="1362363" y="992909"/>
                  </a:moveTo>
                  <a:cubicBezTo>
                    <a:pt x="1071802" y="994833"/>
                    <a:pt x="781242" y="996758"/>
                    <a:pt x="554181" y="831273"/>
                  </a:cubicBezTo>
                  <a:cubicBezTo>
                    <a:pt x="327121" y="665788"/>
                    <a:pt x="0" y="0"/>
                    <a:pt x="0" y="0"/>
                  </a:cubicBezTo>
                </a:path>
              </a:pathLst>
            </a:custGeom>
            <a:ln>
              <a:gradFill flip="none" rotWithShape="1">
                <a:gsLst>
                  <a:gs pos="100000">
                    <a:srgbClr val="FF0000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Forme libre 70"/>
            <p:cNvSpPr/>
            <p:nvPr/>
          </p:nvSpPr>
          <p:spPr>
            <a:xfrm rot="8100000" flipH="1">
              <a:off x="2213016" y="4930481"/>
              <a:ext cx="842785" cy="617182"/>
            </a:xfrm>
            <a:custGeom>
              <a:avLst/>
              <a:gdLst>
                <a:gd name="connsiteX0" fmla="*/ 1362363 w 1362363"/>
                <a:gd name="connsiteY0" fmla="*/ 992909 h 996758"/>
                <a:gd name="connsiteX1" fmla="*/ 554181 w 1362363"/>
                <a:gd name="connsiteY1" fmla="*/ 831273 h 996758"/>
                <a:gd name="connsiteX2" fmla="*/ 0 w 1362363"/>
                <a:gd name="connsiteY2" fmla="*/ 0 h 9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363" h="996758">
                  <a:moveTo>
                    <a:pt x="1362363" y="992909"/>
                  </a:moveTo>
                  <a:cubicBezTo>
                    <a:pt x="1071802" y="994833"/>
                    <a:pt x="781242" y="996758"/>
                    <a:pt x="554181" y="831273"/>
                  </a:cubicBezTo>
                  <a:cubicBezTo>
                    <a:pt x="327121" y="665788"/>
                    <a:pt x="0" y="0"/>
                    <a:pt x="0" y="0"/>
                  </a:cubicBezTo>
                </a:path>
              </a:pathLst>
            </a:custGeom>
            <a:ln>
              <a:gradFill flip="none" rotWithShape="1">
                <a:gsLst>
                  <a:gs pos="100000">
                    <a:srgbClr val="FF0000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26000">
                    <a:srgbClr val="FF4713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1862200" y="2431324"/>
            <a:ext cx="39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v</a:t>
            </a:r>
            <a:r>
              <a:rPr lang="fr-FR" baseline="-25000" dirty="0" smtClean="0">
                <a:solidFill>
                  <a:srgbClr val="000000"/>
                </a:solidFill>
              </a:rPr>
              <a:t>1</a:t>
            </a:r>
            <a:endParaRPr lang="fr-FR" baseline="-25000" dirty="0">
              <a:solidFill>
                <a:srgbClr val="00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736834" y="3263646"/>
            <a:ext cx="391615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v</a:t>
            </a:r>
            <a:r>
              <a:rPr lang="fr-FR" baseline="-25000" dirty="0" smtClean="0">
                <a:solidFill>
                  <a:srgbClr val="000000"/>
                </a:solidFill>
              </a:rPr>
              <a:t>2</a:t>
            </a:r>
            <a:endParaRPr lang="fr-FR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7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8" grpId="0"/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mmet">
  <a:themeElements>
    <a:clrScheme name="Sommet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Sommet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mmet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Sommet.thmx</Template>
  <TotalTime>3950</TotalTime>
  <Words>1127</Words>
  <Application>Microsoft Office PowerPoint</Application>
  <PresentationFormat>Affichage à l'écran (4:3)</PresentationFormat>
  <Paragraphs>235</Paragraphs>
  <Slides>50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6" baseType="lpstr">
      <vt:lpstr>ＭＳ Ｐゴシック</vt:lpstr>
      <vt:lpstr>Aharoni</vt:lpstr>
      <vt:lpstr>Arial</vt:lpstr>
      <vt:lpstr>Book Antiqua</vt:lpstr>
      <vt:lpstr>Calibri</vt:lpstr>
      <vt:lpstr>Candara</vt:lpstr>
      <vt:lpstr>Edwardian Script ITC</vt:lpstr>
      <vt:lpstr>Lucida Grande</vt:lpstr>
      <vt:lpstr>Lucida Sans</vt:lpstr>
      <vt:lpstr>Monotype Corsiva</vt:lpstr>
      <vt:lpstr>Symbol</vt:lpstr>
      <vt:lpstr>Times New Roman</vt:lpstr>
      <vt:lpstr>Wingdings</vt:lpstr>
      <vt:lpstr>Wingdings 2</vt:lpstr>
      <vt:lpstr>Wingdings 3</vt:lpstr>
      <vt:lpstr>Sommet</vt:lpstr>
      <vt:lpstr>la matière noire : 4/5 de l’univers à découvrir</vt:lpstr>
      <vt:lpstr>Présentation PowerPoint</vt:lpstr>
      <vt:lpstr>Les Molécules, les Atomes</vt:lpstr>
      <vt:lpstr>Encore plus petit !</vt:lpstr>
      <vt:lpstr>Les particules élementaires (aujourd’hui)</vt:lpstr>
      <vt:lpstr>Est-ce qu’on s’arrête là?</vt:lpstr>
      <vt:lpstr>Présentation PowerPoint</vt:lpstr>
      <vt:lpstr>1970: Matière sombre dans les Galaxies</vt:lpstr>
      <vt:lpstr>Vitesse de rotation des galaxies</vt:lpstr>
      <vt:lpstr>Présentation PowerPoint</vt:lpstr>
      <vt:lpstr>D’autres façon de la détecter</vt:lpstr>
      <vt:lpstr>Bilan énergie-matière de l’Univers</vt:lpstr>
      <vt:lpstr>La matière noire</vt:lpstr>
      <vt:lpstr>Comment les mettre en évidence</vt:lpstr>
      <vt:lpstr>La super symétrie</vt:lpstr>
      <vt:lpstr>Le CERN</vt:lpstr>
      <vt:lpstr>Les accélérateurs</vt:lpstr>
      <vt:lpstr>Les collisions</vt:lpstr>
      <vt:lpstr>Les détecteurs</vt:lpstr>
      <vt:lpstr>Présentation PowerPoint</vt:lpstr>
      <vt:lpstr>Recherche dans les détecteurs</vt:lpstr>
      <vt:lpstr>Comment les mettre en évidence</vt:lpstr>
      <vt:lpstr>Détection indirecte</vt:lpstr>
      <vt:lpstr>High Energy Spectroscopic System</vt:lpstr>
      <vt:lpstr>Principe de détection</vt:lpstr>
      <vt:lpstr>Résultats</vt:lpstr>
      <vt:lpstr>ANTARES</vt:lpstr>
      <vt:lpstr>Les télescopes à Neutrino</vt:lpstr>
      <vt:lpstr>Résultats</vt:lpstr>
      <vt:lpstr>Comment les mettre en évidence</vt:lpstr>
      <vt:lpstr>Peut-on trouver des WIMP sur terre</vt:lpstr>
      <vt:lpstr>Les difficultés</vt:lpstr>
      <vt:lpstr>TUNNEL DU FREJUS</vt:lpstr>
      <vt:lpstr>Bienvenue au Laboratoire Souterrain de Modane</vt:lpstr>
      <vt:lpstr>L’autre ennemie : la radioactivité naturelle.</vt:lpstr>
      <vt:lpstr>Les blindages</vt:lpstr>
      <vt:lpstr>EDELWEISS</vt:lpstr>
      <vt:lpstr>La détection des WIMPs</vt:lpstr>
      <vt:lpstr>Les Bolometre d’EDELWEISS</vt:lpstr>
      <vt:lpstr>Installation des détecteurs</vt:lpstr>
      <vt:lpstr>Présentation PowerPoint</vt:lpstr>
      <vt:lpstr>Présentation PowerPoint</vt:lpstr>
      <vt:lpstr>Résultat de Edelweiss II</vt:lpstr>
      <vt:lpstr>Résultat de Edelweiss II</vt:lpstr>
      <vt:lpstr>Conclusion</vt:lpstr>
      <vt:lpstr>Autres façon de la détecter : Les lentilles gravitationnelles</vt:lpstr>
      <vt:lpstr>Lentille gravitationnelle</vt:lpstr>
      <vt:lpstr>D’autres façon de la détecter</vt:lpstr>
      <vt:lpstr>Présentation PowerPoint</vt:lpstr>
      <vt:lpstr>Simulation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premiers instants de l'univers en laboratoire</dc:title>
  <dc:creator>Antoine Cazes</dc:creator>
  <cp:lastModifiedBy>Antoine Cazes</cp:lastModifiedBy>
  <cp:revision>142</cp:revision>
  <dcterms:created xsi:type="dcterms:W3CDTF">2011-10-09T20:28:54Z</dcterms:created>
  <dcterms:modified xsi:type="dcterms:W3CDTF">2016-03-22T11:13:26Z</dcterms:modified>
</cp:coreProperties>
</file>