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28"/>
  </p:notesMasterIdLst>
  <p:sldIdLst>
    <p:sldId id="256" r:id="rId4"/>
    <p:sldId id="306" r:id="rId5"/>
    <p:sldId id="339" r:id="rId6"/>
    <p:sldId id="356" r:id="rId7"/>
    <p:sldId id="349" r:id="rId8"/>
    <p:sldId id="337" r:id="rId9"/>
    <p:sldId id="350" r:id="rId10"/>
    <p:sldId id="308" r:id="rId11"/>
    <p:sldId id="326" r:id="rId12"/>
    <p:sldId id="351" r:id="rId13"/>
    <p:sldId id="332" r:id="rId14"/>
    <p:sldId id="352" r:id="rId15"/>
    <p:sldId id="262" r:id="rId16"/>
    <p:sldId id="353" r:id="rId17"/>
    <p:sldId id="317" r:id="rId18"/>
    <p:sldId id="319" r:id="rId19"/>
    <p:sldId id="355" r:id="rId20"/>
    <p:sldId id="322" r:id="rId21"/>
    <p:sldId id="354" r:id="rId22"/>
    <p:sldId id="338" r:id="rId23"/>
    <p:sldId id="269" r:id="rId24"/>
    <p:sldId id="325" r:id="rId25"/>
    <p:sldId id="313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2" autoAdjust="0"/>
    <p:restoredTop sz="92826" autoAdjust="0"/>
  </p:normalViewPr>
  <p:slideViewPr>
    <p:cSldViewPr snapToGrid="0">
      <p:cViewPr varScale="1">
        <p:scale>
          <a:sx n="66" d="100"/>
          <a:sy n="66" d="100"/>
        </p:scale>
        <p:origin x="-82" y="-1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67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2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0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0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6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09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Comments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90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3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34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18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1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4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8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15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58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9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9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9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9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2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86" y="635635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11/03/2016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86" y="6356351"/>
            <a:ext cx="466997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S. GASCON-SHOTKIN  Les Rencontres de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physique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Vallee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d’Aoste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3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4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5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0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54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11/03/2016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86" y="6356351"/>
            <a:ext cx="466997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S. GASCON-SHOTKIN  Les Rencontres de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physique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Vallee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d’Aoste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9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8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8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0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3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6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1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04/05/2016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04/05/2016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04/05/2016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04/05/2016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04/05/2016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04/05/2016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04/05/2016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ndo-French LIA THEP and CEFIPRA INFRE-HEPNET Kick Off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91" y="4231968"/>
            <a:ext cx="4571429" cy="26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28614" y="2632999"/>
            <a:ext cx="98724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Suzanne GASCON-SHOTKIN</a:t>
            </a:r>
          </a:p>
          <a:p>
            <a:pPr algn="ctr"/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 Lyon (IN2P3-CNRS)/Université Claude Bernard Lyon </a:t>
            </a:r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Collaboration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03413" y="1033858"/>
            <a:ext cx="109851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Search for high-mass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diphoton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resonances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with the CMS experiment at the LHC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685972" y="50264"/>
            <a:ext cx="1309688" cy="936624"/>
            <a:chOff x="6049438" y="2902709"/>
            <a:chExt cx="1309688" cy="936624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8" r="14650"/>
            <a:stretch>
              <a:fillRect/>
            </a:stretch>
          </p:blipFill>
          <p:spPr bwMode="auto">
            <a:xfrm>
              <a:off x="6876525" y="2902709"/>
              <a:ext cx="482600" cy="523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728" y="2921759"/>
              <a:ext cx="804863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438" y="3405945"/>
              <a:ext cx="13096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233598"/>
            <a:ext cx="12279085" cy="1325563"/>
          </a:xfrm>
        </p:spPr>
        <p:txBody>
          <a:bodyPr>
            <a:norm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Energy scale and resolution 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corrections B=0T</a:t>
            </a:r>
            <a:endParaRPr lang="fr-F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41914" cy="365125"/>
          </a:xfrm>
        </p:spPr>
        <p:txBody>
          <a:bodyPr/>
          <a:lstStyle/>
          <a:p>
            <a:fld id="{4D9BCC52-54C2-4A43-AB59-DB8B18261A9B}" type="slidenum">
              <a:rPr lang="en-GB" smtClean="0"/>
              <a:t>10</a:t>
            </a:fld>
            <a:endParaRPr lang="en-GB" dirty="0"/>
          </a:p>
        </p:txBody>
      </p:sp>
      <p:pic>
        <p:nvPicPr>
          <p:cNvPr id="5122" name="Picture 2" descr="http://cms-results.web.cern.ch/cms-results/public-results/preliminary-results/EXO-16-018/CMS-PAS-EXO-16-018_Figure_003-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0" y="1033813"/>
            <a:ext cx="4576572" cy="47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ms-results.web.cern.ch/cms-results/public-results/preliminary-results/EXO-16-018/CMS-PAS-EXO-16-018_Figure_003-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38" y="1046573"/>
            <a:ext cx="4576572" cy="47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9" name="Espace réservé du contenu 7"/>
          <p:cNvSpPr>
            <a:spLocks noGrp="1"/>
          </p:cNvSpPr>
          <p:nvPr>
            <p:ph sz="half" idx="1"/>
          </p:nvPr>
        </p:nvSpPr>
        <p:spPr>
          <a:xfrm>
            <a:off x="62113" y="734520"/>
            <a:ext cx="12192000" cy="503972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B=0T: Corrections derived in bins of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|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| </a:t>
            </a:r>
            <a:r>
              <a:rPr lang="en-US" dirty="0" smtClean="0">
                <a:sym typeface="Wingdings" panose="05000000000000000000" pitchFamily="2" charset="2"/>
              </a:rPr>
              <a:t>only, scale corrections~1.5%, assign uncertainty of 1% </a:t>
            </a:r>
            <a:r>
              <a:rPr lang="en-US" dirty="0" smtClean="0"/>
              <a:t>  </a:t>
            </a:r>
            <a:endParaRPr lang="en-US" dirty="0" smtClean="0"/>
          </a:p>
        </p:txBody>
      </p:sp>
      <p:sp>
        <p:nvSpPr>
          <p:cNvPr id="11" name="Espace réservé du contenu 7"/>
          <p:cNvSpPr>
            <a:spLocks noGrp="1"/>
          </p:cNvSpPr>
          <p:nvPr>
            <p:ph sz="half" idx="1"/>
          </p:nvPr>
        </p:nvSpPr>
        <p:spPr>
          <a:xfrm>
            <a:off x="0" y="5605437"/>
            <a:ext cx="12192000" cy="448130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Transport to higher values of </a:t>
            </a:r>
            <a:r>
              <a:rPr lang="en-US" dirty="0" err="1" smtClean="0">
                <a:sym typeface="Wingdings" panose="05000000000000000000" pitchFamily="2" charset="2"/>
              </a:rPr>
              <a:t>m</a:t>
            </a:r>
            <a:r>
              <a:rPr lang="en-US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dirty="0" smtClean="0">
                <a:sym typeface="Wingdings" panose="05000000000000000000" pitchFamily="2" charset="2"/>
              </a:rPr>
              <a:t>: Check stability of corrections with boosted Z events, provide ‘photon’ candidates with </a:t>
            </a:r>
            <a:r>
              <a:rPr lang="en-US" dirty="0" err="1" smtClean="0"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ym typeface="Wingdings" panose="05000000000000000000" pitchFamily="2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~150 (100) </a:t>
            </a:r>
            <a:r>
              <a:rPr lang="en-US" dirty="0" err="1" smtClean="0">
                <a:sym typeface="Wingdings" panose="05000000000000000000" pitchFamily="2" charset="2"/>
              </a:rPr>
              <a:t>GeV</a:t>
            </a:r>
            <a:r>
              <a:rPr lang="en-US" dirty="0" smtClean="0">
                <a:sym typeface="Wingdings" panose="05000000000000000000" pitchFamily="2" charset="2"/>
              </a:rPr>
              <a:t> for EB (EE): Stable to 0.5% (0.7) for EB (EE). Additional uncertainty of 1% assigned on relative energy scale (both B=3.8, 0T).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5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439867" y="5973835"/>
            <a:ext cx="11457723" cy="660539"/>
          </a:xfrm>
        </p:spPr>
        <p:txBody>
          <a:bodyPr>
            <a:noAutofit/>
          </a:bodyPr>
          <a:lstStyle/>
          <a:p>
            <a:r>
              <a:rPr lang="en-US" sz="2600" dirty="0" smtClean="0">
                <a:sym typeface="Wingdings" panose="05000000000000000000" pitchFamily="2" charset="2"/>
              </a:rPr>
              <a:t>Efficiency from </a:t>
            </a:r>
            <a:r>
              <a:rPr lang="en-US" sz="2600" dirty="0" err="1" smtClean="0">
                <a:sym typeface="Wingdings" panose="05000000000000000000" pitchFamily="2" charset="2"/>
              </a:rPr>
              <a:t>Zee</a:t>
            </a:r>
            <a:r>
              <a:rPr lang="en-US" sz="2600" dirty="0" smtClean="0">
                <a:sym typeface="Wingdings" panose="05000000000000000000" pitchFamily="2" charset="2"/>
              </a:rPr>
              <a:t> events (exc. Electron veto, from </a:t>
            </a:r>
            <a:r>
              <a:rPr lang="en-US" sz="2600" dirty="0" err="1" smtClean="0">
                <a:sym typeface="Wingdings" panose="05000000000000000000" pitchFamily="2" charset="2"/>
              </a:rPr>
              <a:t>Z</a:t>
            </a:r>
            <a:r>
              <a:rPr lang="en-US" sz="2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2600" dirty="0" smtClean="0">
                <a:sym typeface="Wingdings" panose="05000000000000000000" pitchFamily="2" charset="2"/>
              </a:rPr>
              <a:t> (</a:t>
            </a:r>
            <a:r>
              <a:rPr lang="en-US" sz="2600" dirty="0" err="1" smtClean="0">
                <a:sym typeface="Wingdings" panose="05000000000000000000" pitchFamily="2" charset="2"/>
              </a:rPr>
              <a:t>ee</a:t>
            </a:r>
            <a:r>
              <a:rPr lang="en-US" sz="2600" dirty="0" smtClean="0">
                <a:sym typeface="Wingdings" panose="05000000000000000000" pitchFamily="2" charset="2"/>
              </a:rPr>
              <a:t>)</a:t>
            </a:r>
            <a:r>
              <a:rPr lang="en-US" sz="2600" dirty="0" smtClean="0">
                <a:latin typeface="Symbol" panose="05050102010706020507" pitchFamily="18" charset="2"/>
                <a:sym typeface="Wingdings" panose="05000000000000000000" pitchFamily="2" charset="2"/>
              </a:rPr>
              <a:t>g </a:t>
            </a:r>
            <a:r>
              <a:rPr lang="en-US" sz="2600" dirty="0" smtClean="0">
                <a:sym typeface="Wingdings" panose="05000000000000000000" pitchFamily="2" charset="2"/>
              </a:rPr>
              <a:t>for B=3.8(0)T</a:t>
            </a:r>
          </a:p>
          <a:p>
            <a:r>
              <a:rPr lang="en-US" sz="2600" dirty="0" smtClean="0">
                <a:sym typeface="Wingdings" panose="05000000000000000000" pitchFamily="2" charset="2"/>
              </a:rPr>
              <a:t>B=3.8 T</a:t>
            </a:r>
            <a:r>
              <a:rPr lang="en-US" sz="2600" dirty="0">
                <a:sym typeface="Wingdings" panose="05000000000000000000" pitchFamily="2" charset="2"/>
              </a:rPr>
              <a:t>: </a:t>
            </a:r>
            <a:r>
              <a:rPr lang="en-US" sz="2600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sz="2600" dirty="0" smtClean="0">
                <a:sym typeface="Wingdings" panose="05000000000000000000" pitchFamily="2" charset="2"/>
              </a:rPr>
              <a:t>&gt; 90%(85%) for EB (EE). B=0T: </a:t>
            </a:r>
            <a:r>
              <a:rPr lang="en-US" sz="2600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sz="2600" dirty="0">
                <a:sym typeface="Wingdings" panose="05000000000000000000" pitchFamily="2" charset="2"/>
              </a:rPr>
              <a:t>&gt; 85(70)% </a:t>
            </a:r>
            <a:r>
              <a:rPr lang="en-US" sz="2600" dirty="0" smtClean="0">
                <a:sym typeface="Wingdings" panose="05000000000000000000" pitchFamily="2" charset="2"/>
              </a:rPr>
              <a:t>for EB (EE).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8719" y="-59420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selection and photon identification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ce réservé du contenu 7"/>
          <p:cNvSpPr>
            <a:spLocks noGrp="1"/>
          </p:cNvSpPr>
          <p:nvPr>
            <p:ph sz="half" idx="1"/>
          </p:nvPr>
        </p:nvSpPr>
        <p:spPr>
          <a:xfrm>
            <a:off x="172279" y="586383"/>
            <a:ext cx="11550149" cy="660539"/>
          </a:xfrm>
        </p:spPr>
        <p:txBody>
          <a:bodyPr>
            <a:noAutofit/>
          </a:bodyPr>
          <a:lstStyle/>
          <a:p>
            <a:r>
              <a:rPr lang="en-US" sz="2600" dirty="0" smtClean="0">
                <a:sym typeface="Wingdings" panose="05000000000000000000" pitchFamily="2" charset="2"/>
              </a:rPr>
              <a:t>Photon pair selection: </a:t>
            </a:r>
            <a:r>
              <a:rPr lang="en-US" sz="2400" dirty="0" smtClean="0">
                <a:sym typeface="Wingdings" panose="05000000000000000000" pitchFamily="2" charset="2"/>
              </a:rPr>
              <a:t>p</a:t>
            </a:r>
            <a:r>
              <a:rPr lang="en-US" sz="2400" baseline="-25000" dirty="0" smtClean="0">
                <a:sym typeface="Wingdings" panose="05000000000000000000" pitchFamily="2" charset="2"/>
              </a:rPr>
              <a:t>T1,2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&gt; </a:t>
            </a:r>
            <a:r>
              <a:rPr lang="en-US" sz="2400" dirty="0" smtClean="0">
                <a:sym typeface="Wingdings" panose="05000000000000000000" pitchFamily="2" charset="2"/>
              </a:rPr>
              <a:t>75 </a:t>
            </a:r>
            <a:r>
              <a:rPr lang="en-US" sz="2400" dirty="0" err="1" smtClean="0">
                <a:sym typeface="Wingdings" panose="05000000000000000000" pitchFamily="2" charset="2"/>
              </a:rPr>
              <a:t>GeV</a:t>
            </a:r>
            <a:r>
              <a:rPr lang="en-US" sz="2400" dirty="0" smtClean="0">
                <a:sym typeface="Wingdings" panose="05000000000000000000" pitchFamily="2" charset="2"/>
              </a:rPr>
              <a:t>,</a:t>
            </a:r>
            <a:r>
              <a:rPr lang="en-US" sz="2400" dirty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>
                <a:sym typeface="Wingdings" panose="05000000000000000000" pitchFamily="2" charset="2"/>
              </a:rPr>
              <a:t>&gt;230 (320) </a:t>
            </a:r>
            <a:r>
              <a:rPr lang="en-US" sz="2400" dirty="0" err="1" smtClean="0">
                <a:sym typeface="Wingdings" panose="05000000000000000000" pitchFamily="2" charset="2"/>
              </a:rPr>
              <a:t>GeV</a:t>
            </a:r>
            <a:r>
              <a:rPr lang="en-US" sz="2400" dirty="0" smtClean="0">
                <a:sym typeface="Wingdings" panose="05000000000000000000" pitchFamily="2" charset="2"/>
              </a:rPr>
              <a:t> for EBEB (EBEE) </a:t>
            </a:r>
          </a:p>
          <a:p>
            <a:r>
              <a:rPr lang="en-US" sz="2600" dirty="0" smtClean="0">
                <a:sym typeface="Wingdings" panose="05000000000000000000" pitchFamily="2" charset="2"/>
              </a:rPr>
              <a:t>Cut-based photon identification: </a:t>
            </a:r>
            <a:r>
              <a:rPr lang="en-US" sz="2400" dirty="0" smtClean="0">
                <a:sym typeface="Wingdings" panose="05000000000000000000" pitchFamily="2" charset="2"/>
              </a:rPr>
              <a:t>Variables 3.8T (0T):  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h 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h,f</a:t>
            </a:r>
            <a:r>
              <a:rPr lang="en-US" sz="2400" dirty="0" smtClean="0">
                <a:sym typeface="Wingdings" panose="05000000000000000000" pitchFamily="2" charset="2"/>
              </a:rPr>
              <a:t>) transverse cluster size, H/E, particle-flow [PF] charged hadron isolation (maximum </a:t>
            </a:r>
            <a:r>
              <a:rPr lang="en-US" sz="2400" dirty="0" err="1" smtClean="0">
                <a:sym typeface="Wingdings" panose="05000000000000000000" pitchFamily="2" charset="2"/>
              </a:rPr>
              <a:t>N</a:t>
            </a:r>
            <a:r>
              <a:rPr lang="en-US" sz="2400" baseline="-25000" dirty="0" err="1" smtClean="0">
                <a:sym typeface="Wingdings" panose="05000000000000000000" pitchFamily="2" charset="2"/>
              </a:rPr>
              <a:t>tracks</a:t>
            </a:r>
            <a:r>
              <a:rPr lang="en-US" sz="2400" dirty="0" smtClean="0">
                <a:sym typeface="Wingdings" panose="05000000000000000000" pitchFamily="2" charset="2"/>
              </a:rPr>
              <a:t>), photon isolation, veto non-conversion-compatible electron tracks 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require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N</a:t>
            </a:r>
            <a:r>
              <a:rPr lang="en-US" sz="2400" baseline="-25000" dirty="0" err="1" smtClean="0">
                <a:sym typeface="Wingdings" panose="05000000000000000000" pitchFamily="2" charset="2"/>
              </a:rPr>
              <a:t>missing</a:t>
            </a:r>
            <a:r>
              <a:rPr lang="en-US" sz="2400" baseline="-25000" dirty="0" smtClean="0">
                <a:sym typeface="Wingdings" panose="05000000000000000000" pitchFamily="2" charset="2"/>
              </a:rPr>
              <a:t> </a:t>
            </a:r>
            <a:r>
              <a:rPr lang="en-US" sz="2400" baseline="-25000" dirty="0" smtClean="0">
                <a:sym typeface="Wingdings" panose="05000000000000000000" pitchFamily="2" charset="2"/>
              </a:rPr>
              <a:t>hits </a:t>
            </a:r>
            <a:r>
              <a:rPr lang="en-US" sz="2400" dirty="0" smtClean="0">
                <a:sym typeface="Wingdings" panose="05000000000000000000" pitchFamily="2" charset="2"/>
              </a:rPr>
              <a:t>&gt;1</a:t>
            </a:r>
            <a:r>
              <a:rPr lang="en-US" sz="2400" dirty="0" smtClean="0">
                <a:sym typeface="Wingdings" panose="05000000000000000000" pitchFamily="2" charset="2"/>
              </a:rPr>
              <a:t>)  </a:t>
            </a:r>
            <a:r>
              <a:rPr lang="en-US" sz="26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endParaRPr lang="en-GB" sz="2600" dirty="0"/>
          </a:p>
        </p:txBody>
      </p:sp>
      <p:pic>
        <p:nvPicPr>
          <p:cNvPr id="6146" name="Picture 2" descr="http://cms-results.web.cern.ch/cms-results/public-results/preliminary-results/EXO-16-018/CMS-PAS-EXO-16-018_Figure-aux_003-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/>
          <a:stretch/>
        </p:blipFill>
        <p:spPr bwMode="auto">
          <a:xfrm>
            <a:off x="629767" y="2192480"/>
            <a:ext cx="4320748" cy="38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ms-results.web.cern.ch/cms-results/public-results/preliminary-results/EXO-16-018/CMS-PAS-EXO-16-018_Figure-aux_003-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/>
          <a:stretch/>
        </p:blipFill>
        <p:spPr bwMode="auto">
          <a:xfrm>
            <a:off x="6846833" y="2192480"/>
            <a:ext cx="4320748" cy="38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455143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08719" y="169182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selection and photon identification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ce réservé du contenu 7"/>
          <p:cNvSpPr>
            <a:spLocks noGrp="1"/>
          </p:cNvSpPr>
          <p:nvPr>
            <p:ph sz="half" idx="1"/>
          </p:nvPr>
        </p:nvSpPr>
        <p:spPr>
          <a:xfrm>
            <a:off x="141107" y="1095539"/>
            <a:ext cx="11550149" cy="660539"/>
          </a:xfrm>
        </p:spPr>
        <p:txBody>
          <a:bodyPr>
            <a:no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Efficiency convoluted with detector acceptance, B=3.8 and 0T, all categories, for J={0,2}, for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/m=1.4 X 10</a:t>
            </a:r>
            <a:r>
              <a:rPr lang="en-US" baseline="30000" dirty="0" smtClean="0">
                <a:sym typeface="Wingdings" panose="05000000000000000000" pitchFamily="2" charset="2"/>
              </a:rPr>
              <a:t>-4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pic>
        <p:nvPicPr>
          <p:cNvPr id="7170" name="Picture 2" descr="http://cms-results.web.cern.ch/cms-results/public-results/preliminary-results/EXO-16-018/CMS-PAS-EXO-16-018_Figure_002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" y="2105283"/>
            <a:ext cx="6002655" cy="43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ms-results.web.cern.ch/cms-results/public-results/preliminary-results/EXO-16-018/CMS-PAS-EXO-16-018_Figure_002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1" y="2105283"/>
            <a:ext cx="6002655" cy="43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4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658" y="-286144"/>
            <a:ext cx="10515600" cy="1325563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and Background modelling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0" y="706296"/>
            <a:ext cx="6312369" cy="788011"/>
          </a:xfrm>
        </p:spPr>
        <p:txBody>
          <a:bodyPr>
            <a:noAutofit/>
          </a:bodyPr>
          <a:lstStyle/>
          <a:p>
            <a:r>
              <a:rPr lang="fr-FR" sz="2600" dirty="0" smtClean="0"/>
              <a:t> Signal model: </a:t>
            </a:r>
          </a:p>
          <a:p>
            <a:pPr lvl="1"/>
            <a:r>
              <a:rPr lang="fr-FR" sz="2600" dirty="0" smtClean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both</a:t>
            </a:r>
            <a:r>
              <a:rPr lang="fr-FR" dirty="0" smtClean="0"/>
              <a:t> J={0,2}, </a:t>
            </a:r>
            <a:r>
              <a:rPr lang="fr-FR" dirty="0" err="1" smtClean="0"/>
              <a:t>shape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MC (B-W), </a:t>
            </a:r>
            <a:r>
              <a:rPr lang="fr-FR" dirty="0" err="1" smtClean="0"/>
              <a:t>convolute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detector </a:t>
            </a:r>
            <a:r>
              <a:rPr lang="fr-FR" dirty="0" err="1" smtClean="0"/>
              <a:t>response</a:t>
            </a:r>
            <a:endParaRPr lang="fr-FR" dirty="0"/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Shapes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fine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interpolated</a:t>
            </a:r>
            <a:r>
              <a:rPr lang="fr-FR" dirty="0" smtClean="0"/>
              <a:t> to </a:t>
            </a:r>
            <a:r>
              <a:rPr lang="fr-FR" dirty="0" err="1" smtClean="0"/>
              <a:t>intermediate</a:t>
            </a:r>
            <a:r>
              <a:rPr lang="fr-FR" dirty="0" smtClean="0"/>
              <a:t> points                                                                   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13</a:t>
            </a:fld>
            <a:endParaRPr lang="en-GB" dirty="0"/>
          </a:p>
        </p:txBody>
      </p:sp>
      <p:sp>
        <p:nvSpPr>
          <p:cNvPr id="8" name="Espace réservé du contenu 8"/>
          <p:cNvSpPr txBox="1">
            <a:spLocks/>
          </p:cNvSpPr>
          <p:nvPr/>
        </p:nvSpPr>
        <p:spPr>
          <a:xfrm>
            <a:off x="74356" y="2701851"/>
            <a:ext cx="7854302" cy="788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/>
              <a:t>Background model:  </a:t>
            </a:r>
            <a:r>
              <a:rPr lang="fr-FR" sz="2600" dirty="0" err="1" smtClean="0"/>
              <a:t>Parametric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endParaRPr lang="fr-FR" sz="2600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fr-FR" sz="2600" dirty="0" smtClean="0"/>
          </a:p>
          <a:p>
            <a:pPr lvl="1"/>
            <a:r>
              <a:rPr lang="en-US" dirty="0" smtClean="0"/>
              <a:t>Fit to data in each category, coefficients treated  as unconstrained nuisance parameters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fr-FR" sz="2600" dirty="0" smtClean="0"/>
          </a:p>
          <a:p>
            <a:pPr marL="457200" lvl="1" indent="0">
              <a:buNone/>
            </a:pPr>
            <a:endParaRPr lang="fr-FR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GB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2" y="3138898"/>
            <a:ext cx="380238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20" y="731396"/>
            <a:ext cx="4541520" cy="437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>
          <a:xfrm>
            <a:off x="9786925" y="1050518"/>
            <a:ext cx="1937703" cy="78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/>
              <a:t>NOT real data, for illustration </a:t>
            </a:r>
            <a:r>
              <a:rPr lang="fr-FR" sz="1800" b="1" dirty="0" err="1" smtClean="0"/>
              <a:t>only</a:t>
            </a:r>
            <a:r>
              <a:rPr lang="fr-FR" sz="1800" b="1" dirty="0" smtClean="0"/>
              <a:t>!!                                                                       </a:t>
            </a:r>
            <a:endParaRPr lang="en-GB" sz="1800" b="1" dirty="0"/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74356" y="4931651"/>
            <a:ext cx="12021188" cy="788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/>
              <a:t> </a:t>
            </a:r>
            <a:r>
              <a:rPr lang="en-US" sz="2600" dirty="0"/>
              <a:t>Ensure that bias from background </a:t>
            </a:r>
            <a:r>
              <a:rPr lang="en-US" sz="2600" dirty="0" smtClean="0"/>
              <a:t>model (producing spurious positive or ‘negative’ signals) is tolerable (small </a:t>
            </a:r>
            <a:r>
              <a:rPr lang="en-US" sz="2600" dirty="0" err="1" smtClean="0"/>
              <a:t>wrt</a:t>
            </a:r>
            <a:r>
              <a:rPr lang="en-US" sz="2600" dirty="0" smtClean="0"/>
              <a:t> statistical uncertainties)</a:t>
            </a:r>
          </a:p>
          <a:p>
            <a:pPr lvl="1"/>
            <a:r>
              <a:rPr lang="en-US" dirty="0" smtClean="0"/>
              <a:t>Throw toys from ‘truth’ distribution from MC in 14 </a:t>
            </a:r>
            <a:r>
              <a:rPr lang="en-US" dirty="0" err="1" smtClean="0"/>
              <a:t>m</a:t>
            </a:r>
            <a:r>
              <a:rPr lang="en-US" baseline="-25000" dirty="0" err="1" smtClean="0">
                <a:latin typeface="Symbol" panose="05050102010706020507" pitchFamily="18" charset="2"/>
              </a:rPr>
              <a:t>gg</a:t>
            </a:r>
            <a:r>
              <a:rPr lang="en-US" baseline="-25000" dirty="0">
                <a:latin typeface="Symbol" panose="05050102010706020507" pitchFamily="18" charset="2"/>
              </a:rPr>
              <a:t> </a:t>
            </a:r>
            <a:r>
              <a:rPr lang="en-US" dirty="0" smtClean="0"/>
              <a:t>windows, require &lt;</a:t>
            </a:r>
            <a:r>
              <a:rPr lang="en-US" dirty="0" smtClean="0"/>
              <a:t>pull&gt;</a:t>
            </a:r>
            <a:r>
              <a:rPr lang="en-US" baseline="-25000" dirty="0"/>
              <a:t> </a:t>
            </a:r>
            <a:r>
              <a:rPr lang="en-US" dirty="0" smtClean="0"/>
              <a:t>&lt;0.5</a:t>
            </a:r>
            <a:endParaRPr lang="en-US" dirty="0" smtClean="0"/>
          </a:p>
          <a:p>
            <a:pPr lvl="1"/>
            <a:r>
              <a:rPr lang="en-US" dirty="0" smtClean="0"/>
              <a:t>If criterion fails, additional ‘signal-like’ </a:t>
            </a:r>
            <a:r>
              <a:rPr lang="en-US" dirty="0" err="1" smtClean="0"/>
              <a:t>postive</a:t>
            </a:r>
            <a:r>
              <a:rPr lang="en-US" dirty="0" smtClean="0"/>
              <a:t>/negative background component added </a:t>
            </a:r>
            <a:r>
              <a:rPr lang="en-US" dirty="0" smtClean="0"/>
              <a:t>until criterion satisfied</a:t>
            </a:r>
            <a:endParaRPr lang="en-US" dirty="0" smtClean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929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65719"/>
            <a:ext cx="121920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in the four categories/statistical techniques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07451" y="4864644"/>
            <a:ext cx="11359242" cy="78801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  </a:t>
            </a:r>
            <a:r>
              <a:rPr lang="en-US" dirty="0"/>
              <a:t>Simultaneous </a:t>
            </a:r>
            <a:r>
              <a:rPr lang="en-US" dirty="0" err="1"/>
              <a:t>unbinned</a:t>
            </a:r>
            <a:r>
              <a:rPr lang="en-US" dirty="0"/>
              <a:t> likelihood fit to </a:t>
            </a:r>
            <a:r>
              <a:rPr lang="en-US" dirty="0" err="1" smtClean="0"/>
              <a:t>m</a:t>
            </a:r>
            <a:r>
              <a:rPr lang="en-US" baseline="-25000" dirty="0" err="1" smtClean="0">
                <a:latin typeface="Symbol" panose="05050102010706020507" pitchFamily="18" charset="2"/>
              </a:rPr>
              <a:t>gg</a:t>
            </a:r>
            <a:r>
              <a:rPr lang="en-US" dirty="0" smtClean="0"/>
              <a:t> </a:t>
            </a:r>
            <a:r>
              <a:rPr lang="en-US" dirty="0"/>
              <a:t>in the different categories to obtain </a:t>
            </a:r>
            <a:r>
              <a:rPr lang="en-US" dirty="0" smtClean="0"/>
              <a:t>limits (CLs method) </a:t>
            </a:r>
            <a:r>
              <a:rPr lang="en-US" dirty="0"/>
              <a:t>and </a:t>
            </a:r>
            <a:r>
              <a:rPr lang="en-US" dirty="0" smtClean="0"/>
              <a:t>p-values</a:t>
            </a:r>
            <a:r>
              <a:rPr lang="fr-FR" dirty="0" smtClean="0"/>
              <a:t> (background-</a:t>
            </a:r>
            <a:r>
              <a:rPr lang="fr-FR" dirty="0" err="1" smtClean="0"/>
              <a:t>only</a:t>
            </a:r>
            <a:r>
              <a:rPr lang="fr-FR" dirty="0" smtClean="0"/>
              <a:t>), </a:t>
            </a:r>
            <a:r>
              <a:rPr lang="fr-FR" dirty="0" err="1" smtClean="0"/>
              <a:t>asymptotic</a:t>
            </a:r>
            <a:r>
              <a:rPr lang="fr-FR" dirty="0" smtClean="0"/>
              <a:t> </a:t>
            </a:r>
            <a:r>
              <a:rPr lang="fr-FR" dirty="0" err="1" smtClean="0"/>
              <a:t>formulae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                                                                  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14</a:t>
            </a:fld>
            <a:endParaRPr lang="en-GB" dirty="0"/>
          </a:p>
        </p:txBody>
      </p:sp>
      <p:pic>
        <p:nvPicPr>
          <p:cNvPr id="2050" name="Picture 2" descr="http://cms-results.web.cern.ch/cms-results/public-results/preliminary-results/EXO-16-018/CMS-PAS-EXO-16-018_Figure_004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" y="1457603"/>
            <a:ext cx="3082134" cy="3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ms-results.web.cern.ch/cms-results/public-results/preliminary-results/EXO-16-018/CMS-PAS-EXO-16-018_Figure_004-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96" y="1457601"/>
            <a:ext cx="3082134" cy="3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ms-results.web.cern.ch/cms-results/public-results/preliminary-results/EXO-16-018/CMS-PAS-EXO-16-018_Figure_004-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72" y="1371540"/>
            <a:ext cx="3082134" cy="3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ms-results.web.cern.ch/cms-results/public-results/preliminary-results/EXO-16-018/CMS-PAS-EXO-16-018_Figure_004-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96" y="1360782"/>
            <a:ext cx="3152796" cy="33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1806" y="860209"/>
            <a:ext cx="1945469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1236 </a:t>
            </a:r>
            <a:r>
              <a:rPr lang="en-US" sz="26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gg</a:t>
            </a:r>
            <a:r>
              <a:rPr lang="en-US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pairs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8031" y="883114"/>
            <a:ext cx="177715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278 </a:t>
            </a:r>
            <a:r>
              <a:rPr lang="en-US" sz="26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gg</a:t>
            </a:r>
            <a:r>
              <a:rPr lang="en-US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pairs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1063" y="860209"/>
            <a:ext cx="177715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665 </a:t>
            </a:r>
            <a:r>
              <a:rPr lang="en-US" sz="26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gg</a:t>
            </a:r>
            <a:r>
              <a:rPr lang="en-US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pairs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7749" y="820056"/>
            <a:ext cx="177715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118 </a:t>
            </a:r>
            <a:r>
              <a:rPr lang="en-US" sz="26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gg</a:t>
            </a:r>
            <a:r>
              <a:rPr lang="en-US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pairs</a:t>
            </a:r>
            <a:endParaRPr lang="en-US" sz="26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7" y="5735611"/>
            <a:ext cx="9382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ms-results.web.cern.ch/cms-results/public-results/preliminary-results/EXO-16-018/CMS-PAS-EXO-16-018_Figure_005-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48" y="3777359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-312878"/>
            <a:ext cx="127145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 √s =13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95% CL Limits on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BR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51995" y="6389008"/>
            <a:ext cx="2743200" cy="365125"/>
          </a:xfrm>
        </p:spPr>
        <p:txBody>
          <a:bodyPr/>
          <a:lstStyle/>
          <a:p>
            <a:fld id="{4D9BCC52-54C2-4A43-AB59-DB8B18261A9B}" type="slidenum">
              <a:rPr lang="en-GB" smtClean="0"/>
              <a:t>15</a:t>
            </a:fld>
            <a:endParaRPr lang="en-GB" dirty="0"/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439179" y="6412116"/>
            <a:ext cx="10124829" cy="65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Excesses diminish with increasing width hypothesis </a:t>
            </a:r>
            <a:endParaRPr lang="en-GB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cms-results.web.cern.ch/cms-results/public-results/preliminary-results/EXO-16-018/CMS-PAS-EXO-16-018_Figure_005-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5" y="1133297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ms-results.web.cern.ch/cms-results/public-results/preliminary-results/EXO-16-018/CMS-PAS-EXO-16-018_Figure_005-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68" y="1125128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ms-results.web.cern.ch/cms-results/public-results/preliminary-results/EXO-16-018/CMS-PAS-EXO-16-018_Figure_005-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82" y="1125128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ms-results.web.cern.ch/cms-results/public-results/preliminary-results/EXO-16-018/CMS-PAS-EXO-16-018_Figure_005-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3" y="3716185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ms-results.web.cern.ch/cms-results/public-results/preliminary-results/EXO-16-018/CMS-PAS-EXO-16-018_Figure_005-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82" y="3756605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437329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610415" y="692151"/>
            <a:ext cx="11157857" cy="112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sz="2600" dirty="0" smtClean="0">
                <a:solidFill>
                  <a:prstClr val="black"/>
                </a:solidFill>
              </a:rPr>
              <a:t>/M ={1.4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-4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    5.6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}</a:t>
            </a:r>
          </a:p>
          <a:p>
            <a:endParaRPr lang="en-US" sz="3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88308" y="1979041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J=0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717" y="4928986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J=2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736" y="-203848"/>
            <a:ext cx="12043064" cy="1325563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 √s =13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global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p-values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702863" y="4576334"/>
            <a:ext cx="11007691" cy="464230"/>
          </a:xfrm>
        </p:spPr>
        <p:txBody>
          <a:bodyPr>
            <a:noAutofit/>
          </a:bodyPr>
          <a:lstStyle/>
          <a:p>
            <a:r>
              <a:rPr lang="fr-FR" sz="2600" dirty="0" smtClean="0"/>
              <a:t>Most </a:t>
            </a:r>
            <a:r>
              <a:rPr lang="fr-FR" sz="2600" dirty="0" err="1" smtClean="0"/>
              <a:t>significant</a:t>
            </a:r>
            <a:r>
              <a:rPr lang="fr-FR" sz="2600" dirty="0" smtClean="0"/>
              <a:t> </a:t>
            </a:r>
            <a:r>
              <a:rPr lang="fr-FR" sz="2600" dirty="0" err="1" smtClean="0"/>
              <a:t>excess</a:t>
            </a:r>
            <a:r>
              <a:rPr lang="fr-FR" sz="2600" dirty="0" smtClean="0"/>
              <a:t> at </a:t>
            </a:r>
            <a:r>
              <a:rPr lang="fr-FR" sz="2600" dirty="0" err="1" smtClean="0"/>
              <a:t>m</a:t>
            </a:r>
            <a:r>
              <a:rPr lang="fr-FR" sz="2600" baseline="-25000" dirty="0" err="1" smtClean="0"/>
              <a:t>X</a:t>
            </a:r>
            <a:r>
              <a:rPr lang="fr-FR" sz="2600" dirty="0" smtClean="0"/>
              <a:t> = 760 </a:t>
            </a:r>
            <a:r>
              <a:rPr lang="fr-FR" sz="2600" dirty="0" err="1" smtClean="0"/>
              <a:t>GeV</a:t>
            </a:r>
            <a:r>
              <a:rPr lang="fr-FR" sz="2600" dirty="0" smtClean="0"/>
              <a:t>, 2.8-2.9</a:t>
            </a:r>
            <a:r>
              <a:rPr lang="fr-FR" sz="2600" dirty="0" smtClean="0">
                <a:latin typeface="Symbol" panose="05050102010706020507" pitchFamily="18" charset="2"/>
              </a:rPr>
              <a:t>s </a:t>
            </a:r>
            <a:r>
              <a:rPr lang="fr-FR" sz="2600" dirty="0" smtClean="0"/>
              <a:t>(</a:t>
            </a:r>
            <a:r>
              <a:rPr lang="fr-FR" sz="2600" dirty="0" err="1" smtClean="0"/>
              <a:t>two</a:t>
            </a:r>
            <a:r>
              <a:rPr lang="fr-FR" sz="2600" dirty="0" smtClean="0"/>
              <a:t> </a:t>
            </a:r>
            <a:r>
              <a:rPr lang="fr-FR" sz="2600" dirty="0" err="1" smtClean="0"/>
              <a:t>narrowest</a:t>
            </a:r>
            <a:r>
              <a:rPr lang="fr-FR" sz="2600" dirty="0" smtClean="0"/>
              <a:t> </a:t>
            </a:r>
            <a:r>
              <a:rPr lang="fr-FR" sz="2600" dirty="0" err="1" smtClean="0"/>
              <a:t>widths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Global </a:t>
            </a:r>
            <a:r>
              <a:rPr lang="fr-FR" sz="2600" dirty="0" err="1" smtClean="0"/>
              <a:t>significance</a:t>
            </a:r>
            <a:r>
              <a:rPr lang="fr-FR" sz="2600" dirty="0" smtClean="0"/>
              <a:t> </a:t>
            </a:r>
            <a:r>
              <a:rPr lang="fr-FR" sz="2600" dirty="0" err="1"/>
              <a:t>a</a:t>
            </a:r>
            <a:r>
              <a:rPr lang="fr-FR" sz="2600" dirty="0" err="1" smtClean="0"/>
              <a:t>fter</a:t>
            </a:r>
            <a:r>
              <a:rPr lang="fr-FR" sz="2600" dirty="0" smtClean="0"/>
              <a:t> </a:t>
            </a:r>
            <a:r>
              <a:rPr lang="fr-FR" sz="2600" dirty="0" err="1" smtClean="0"/>
              <a:t>taking</a:t>
            </a:r>
            <a:r>
              <a:rPr lang="fr-FR" sz="2600" dirty="0" smtClean="0"/>
              <a:t> </a:t>
            </a:r>
            <a:r>
              <a:rPr lang="fr-FR" sz="2600" dirty="0" err="1" smtClean="0"/>
              <a:t>into</a:t>
            </a:r>
            <a:r>
              <a:rPr lang="fr-FR" sz="2600" dirty="0" smtClean="0"/>
              <a:t> </a:t>
            </a:r>
            <a:r>
              <a:rPr lang="fr-FR" sz="2600" dirty="0" err="1" smtClean="0"/>
              <a:t>account</a:t>
            </a:r>
            <a:r>
              <a:rPr lang="fr-FR" sz="2600" dirty="0" smtClean="0"/>
              <a:t> ‘look-</a:t>
            </a:r>
            <a:r>
              <a:rPr lang="fr-FR" sz="2600" dirty="0" err="1" smtClean="0"/>
              <a:t>elsewhere</a:t>
            </a:r>
            <a:r>
              <a:rPr lang="fr-FR" sz="2600" dirty="0" smtClean="0"/>
              <a:t>’ </a:t>
            </a:r>
            <a:r>
              <a:rPr lang="fr-FR" sz="2600" dirty="0" err="1" smtClean="0"/>
              <a:t>effect</a:t>
            </a:r>
            <a:r>
              <a:rPr lang="fr-FR" sz="2600" dirty="0"/>
              <a:t> </a:t>
            </a:r>
            <a:r>
              <a:rPr lang="fr-FR" sz="2600" dirty="0" smtClean="0"/>
              <a:t>&lt;1</a:t>
            </a:r>
            <a:r>
              <a:rPr lang="fr-FR" sz="2600" dirty="0" smtClean="0">
                <a:latin typeface="Symbol" panose="05050102010706020507" pitchFamily="18" charset="2"/>
              </a:rPr>
              <a:t>s</a:t>
            </a:r>
            <a:r>
              <a:rPr lang="fr-FR" sz="2600" dirty="0" smtClean="0"/>
              <a:t> </a:t>
            </a:r>
            <a:endParaRPr lang="fr-FR" sz="2600" dirty="0"/>
          </a:p>
          <a:p>
            <a:endParaRPr lang="fr-FR" sz="26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16</a:t>
            </a:fld>
            <a:endParaRPr lang="en-GB" dirty="0"/>
          </a:p>
        </p:txBody>
      </p:sp>
      <p:pic>
        <p:nvPicPr>
          <p:cNvPr id="2050" name="Picture 2" descr="http://cms-results.web.cern.ch/cms-results/public-results/preliminary-results/EXO-16-018/CMS-PAS-EXO-16-018_Figure_006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7" y="1453428"/>
            <a:ext cx="4032698" cy="28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ms-results.web.cern.ch/cms-results/public-results/preliminary-results/EXO-16-018/CMS-PAS-EXO-16-018_Figure_006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01" y="1405803"/>
            <a:ext cx="4032698" cy="28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ms-results.web.cern.ch/cms-results/public-results/preliminary-results/EXO-16-018/CMS-PAS-EXO-16-018_Figure_006-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18" y="1416193"/>
            <a:ext cx="4032698" cy="28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8505" y="885795"/>
            <a:ext cx="11157857" cy="112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prstClr val="black"/>
                </a:solidFill>
              </a:rPr>
              <a:t>Local : </a:t>
            </a:r>
            <a:r>
              <a:rPr lang="en-US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sz="2600" dirty="0" smtClean="0">
                <a:solidFill>
                  <a:prstClr val="black"/>
                </a:solidFill>
              </a:rPr>
              <a:t>/M ={1.4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-4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    5.6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}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029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736" y="-203848"/>
            <a:ext cx="12043064" cy="1325563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 √s =13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global p-values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38700" y="825213"/>
            <a:ext cx="11721236" cy="464230"/>
          </a:xfrm>
        </p:spPr>
        <p:txBody>
          <a:bodyPr>
            <a:noAutofit/>
          </a:bodyPr>
          <a:lstStyle/>
          <a:p>
            <a:r>
              <a:rPr lang="fr-FR" dirty="0" smtClean="0"/>
              <a:t>Local p-values for B={3.8,0T} </a:t>
            </a:r>
            <a:r>
              <a:rPr lang="fr-FR" dirty="0" err="1" smtClean="0"/>
              <a:t>datasets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over EBEB and EBEE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for J={0,2}, for </a:t>
            </a:r>
            <a:r>
              <a:rPr lang="en-US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/m=1.4 X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10</a:t>
            </a:r>
            <a:r>
              <a:rPr lang="en-US" baseline="30000" dirty="0" smtClean="0">
                <a:solidFill>
                  <a:prstClr val="black"/>
                </a:solidFill>
                <a:sym typeface="Wingdings" panose="05000000000000000000" pitchFamily="2" charset="2"/>
              </a:rPr>
              <a:t>-2</a:t>
            </a:r>
            <a:r>
              <a:rPr lang="en-US" dirty="0" smtClean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17</a:t>
            </a:fld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smtClean="0"/>
              <a:t>S. Gascon-Shotkin  Bangalore  5 May 2016</a:t>
            </a:r>
            <a:endParaRPr lang="en-GB" dirty="0"/>
          </a:p>
        </p:txBody>
      </p:sp>
      <p:pic>
        <p:nvPicPr>
          <p:cNvPr id="1026" name="Picture 2" descr="http://cms-results.web.cern.ch/cms-results/public-results/preliminary-results/EXO-16-018/CMS-PAS-EXO-16-018_Figure_007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9" y="2101999"/>
            <a:ext cx="5280914" cy="37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ms-results.web.cern.ch/cms-results/public-results/preliminary-results/EXO-16-018/CMS-PAS-EXO-16-018_Figure_007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48" y="2112390"/>
            <a:ext cx="5280914" cy="37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80428" y="1748990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J=0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8947" y="1752825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J=2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53291"/>
            <a:ext cx="121158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ombination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results from analyses at √s =8 and 13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756453"/>
            <a:ext cx="8623138" cy="4326046"/>
          </a:xfrm>
        </p:spPr>
        <p:txBody>
          <a:bodyPr>
            <a:noAutofit/>
          </a:bodyPr>
          <a:lstStyle/>
          <a:p>
            <a:r>
              <a:rPr lang="en-US" sz="2600" dirty="0" smtClean="0"/>
              <a:t>Combine results of 2 searches done </a:t>
            </a:r>
            <a:r>
              <a:rPr lang="en-US" sz="2600" dirty="0"/>
              <a:t>at √s </a:t>
            </a:r>
            <a:r>
              <a:rPr lang="en-US" sz="2600" dirty="0" smtClean="0"/>
              <a:t>= 8 </a:t>
            </a:r>
            <a:r>
              <a:rPr lang="en-US" sz="2600" dirty="0" err="1" smtClean="0"/>
              <a:t>TeV</a:t>
            </a:r>
            <a:r>
              <a:rPr lang="en-US" sz="2600" dirty="0" smtClean="0"/>
              <a:t>:</a:t>
            </a:r>
          </a:p>
          <a:p>
            <a:pPr lvl="1"/>
            <a:r>
              <a:rPr lang="en-US" dirty="0"/>
              <a:t>CMS-HIG-14-004 (PLB 750 (2015) 494</a:t>
            </a:r>
            <a:r>
              <a:rPr lang="en-US" dirty="0" smtClean="0"/>
              <a:t>): Search for </a:t>
            </a:r>
            <a:r>
              <a:rPr lang="en-US" dirty="0" err="1" smtClean="0"/>
              <a:t>diphoton</a:t>
            </a:r>
            <a:r>
              <a:rPr lang="en-US" dirty="0" smtClean="0"/>
              <a:t> resonances with 150 </a:t>
            </a:r>
            <a:r>
              <a:rPr lang="en-US" dirty="0" err="1"/>
              <a:t>GeV</a:t>
            </a:r>
            <a:r>
              <a:rPr lang="en-US" dirty="0"/>
              <a:t>&lt; </a:t>
            </a:r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gg</a:t>
            </a:r>
            <a:r>
              <a:rPr lang="en-US" baseline="-25000" dirty="0">
                <a:latin typeface="Symbol" panose="05050102010706020507" pitchFamily="18" charset="2"/>
              </a:rPr>
              <a:t> </a:t>
            </a:r>
            <a:r>
              <a:rPr lang="en-US" dirty="0"/>
              <a:t>&lt; </a:t>
            </a:r>
            <a:r>
              <a:rPr lang="en-US" dirty="0" smtClean="0"/>
              <a:t>850 </a:t>
            </a:r>
            <a:r>
              <a:rPr lang="en-US" dirty="0" err="1" smtClean="0"/>
              <a:t>GeV</a:t>
            </a:r>
            <a:r>
              <a:rPr lang="en-US" dirty="0" smtClean="0"/>
              <a:t>, interpretation as J={0,2}</a:t>
            </a:r>
          </a:p>
          <a:p>
            <a:pPr lvl="1"/>
            <a:r>
              <a:rPr lang="en-US" dirty="0" smtClean="0"/>
              <a:t>EXO-12-045: </a:t>
            </a:r>
            <a:r>
              <a:rPr lang="en-US" dirty="0">
                <a:solidFill>
                  <a:prstClr val="black"/>
                </a:solidFill>
              </a:rPr>
              <a:t>Search for </a:t>
            </a:r>
            <a:r>
              <a:rPr lang="en-US" dirty="0" err="1">
                <a:solidFill>
                  <a:prstClr val="black"/>
                </a:solidFill>
              </a:rPr>
              <a:t>diphoton</a:t>
            </a:r>
            <a:r>
              <a:rPr lang="en-US" dirty="0">
                <a:solidFill>
                  <a:prstClr val="black"/>
                </a:solidFill>
              </a:rPr>
              <a:t> resonances with </a:t>
            </a:r>
            <a:r>
              <a:rPr lang="en-US" dirty="0" smtClean="0">
                <a:solidFill>
                  <a:prstClr val="black"/>
                </a:solidFill>
              </a:rPr>
              <a:t>500 </a:t>
            </a:r>
            <a:r>
              <a:rPr lang="en-US" dirty="0" err="1">
                <a:solidFill>
                  <a:prstClr val="black"/>
                </a:solidFill>
              </a:rPr>
              <a:t>GeV</a:t>
            </a:r>
            <a:r>
              <a:rPr lang="en-US" dirty="0">
                <a:solidFill>
                  <a:prstClr val="black"/>
                </a:solidFill>
              </a:rPr>
              <a:t>&lt; </a:t>
            </a:r>
            <a:r>
              <a:rPr lang="en-US" dirty="0" err="1">
                <a:solidFill>
                  <a:prstClr val="black"/>
                </a:solidFill>
              </a:rPr>
              <a:t>m</a:t>
            </a:r>
            <a:r>
              <a:rPr lang="en-US" baseline="-25000" dirty="0" err="1">
                <a:solidFill>
                  <a:prstClr val="black"/>
                </a:solidFill>
                <a:latin typeface="Symbol" panose="05050102010706020507" pitchFamily="18" charset="2"/>
              </a:rPr>
              <a:t>gg</a:t>
            </a:r>
            <a:r>
              <a:rPr lang="en-US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&lt; </a:t>
            </a:r>
            <a:r>
              <a:rPr lang="en-US" dirty="0" smtClean="0">
                <a:solidFill>
                  <a:prstClr val="black"/>
                </a:solidFill>
              </a:rPr>
              <a:t>3000 </a:t>
            </a:r>
            <a:r>
              <a:rPr lang="en-US" dirty="0" err="1">
                <a:solidFill>
                  <a:prstClr val="black"/>
                </a:solidFill>
              </a:rPr>
              <a:t>GeV</a:t>
            </a:r>
            <a:r>
              <a:rPr lang="en-US" dirty="0">
                <a:solidFill>
                  <a:prstClr val="black"/>
                </a:solidFill>
              </a:rPr>
              <a:t>, interpretation as </a:t>
            </a:r>
            <a:r>
              <a:rPr lang="en-US" dirty="0" smtClean="0">
                <a:solidFill>
                  <a:prstClr val="black"/>
                </a:solidFill>
              </a:rPr>
              <a:t>J=2 only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Total search range split between two analyses according to which analysis yields strictest limit:                                                 HIG-14-004 for  500 </a:t>
            </a:r>
            <a:r>
              <a:rPr lang="en-US" dirty="0" err="1"/>
              <a:t>GeV</a:t>
            </a:r>
            <a:r>
              <a:rPr lang="en-US" dirty="0"/>
              <a:t>&lt; </a:t>
            </a:r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gg</a:t>
            </a:r>
            <a:r>
              <a:rPr lang="en-US" baseline="-25000" dirty="0">
                <a:latin typeface="Symbol" panose="05050102010706020507" pitchFamily="18" charset="2"/>
              </a:rPr>
              <a:t> </a:t>
            </a:r>
            <a:r>
              <a:rPr lang="en-US" dirty="0"/>
              <a:t>&lt; 850 </a:t>
            </a:r>
            <a:r>
              <a:rPr lang="en-US" dirty="0" err="1" smtClean="0"/>
              <a:t>GeV</a:t>
            </a:r>
            <a:r>
              <a:rPr lang="en-US" dirty="0" smtClean="0"/>
              <a:t>,                                 EXO-12-045 for 850 </a:t>
            </a:r>
            <a:r>
              <a:rPr lang="en-US" dirty="0" err="1"/>
              <a:t>GeV</a:t>
            </a:r>
            <a:r>
              <a:rPr lang="en-US" dirty="0"/>
              <a:t>&lt; </a:t>
            </a:r>
            <a:r>
              <a:rPr lang="en-US" dirty="0" err="1"/>
              <a:t>m</a:t>
            </a:r>
            <a:r>
              <a:rPr lang="en-US" baseline="-25000" dirty="0" err="1">
                <a:latin typeface="Symbol" panose="05050102010706020507" pitchFamily="18" charset="2"/>
              </a:rPr>
              <a:t>gg</a:t>
            </a:r>
            <a:r>
              <a:rPr lang="en-US" baseline="-25000" dirty="0">
                <a:latin typeface="Symbol" panose="05050102010706020507" pitchFamily="18" charset="2"/>
              </a:rPr>
              <a:t> </a:t>
            </a:r>
            <a:r>
              <a:rPr lang="en-US" dirty="0"/>
              <a:t>&lt; </a:t>
            </a:r>
            <a:r>
              <a:rPr lang="en-US" dirty="0" smtClean="0"/>
              <a:t>3000 </a:t>
            </a:r>
            <a:r>
              <a:rPr lang="en-US" dirty="0" err="1"/>
              <a:t>GeV</a:t>
            </a:r>
            <a:endParaRPr lang="en-US" dirty="0" smtClean="0"/>
          </a:p>
          <a:p>
            <a:r>
              <a:rPr lang="en-US" sz="2600" dirty="0" smtClean="0"/>
              <a:t>Combine </a:t>
            </a:r>
            <a:r>
              <a:rPr lang="en-US" sz="2600" dirty="0"/>
              <a:t>the √s =8 </a:t>
            </a:r>
            <a:r>
              <a:rPr lang="en-US" sz="2600" dirty="0" err="1" smtClean="0"/>
              <a:t>TeV</a:t>
            </a:r>
            <a:r>
              <a:rPr lang="en-US" sz="2600" dirty="0" smtClean="0"/>
              <a:t> results </a:t>
            </a:r>
            <a:r>
              <a:rPr lang="en-US" sz="2600" dirty="0"/>
              <a:t>with those from √s </a:t>
            </a:r>
            <a:r>
              <a:rPr lang="en-US" sz="2600" dirty="0" smtClean="0"/>
              <a:t>=13 </a:t>
            </a:r>
            <a:r>
              <a:rPr lang="en-US" sz="2600" dirty="0" err="1" smtClean="0"/>
              <a:t>TeV</a:t>
            </a:r>
            <a:r>
              <a:rPr lang="en-US" sz="2600" dirty="0" smtClean="0"/>
              <a:t> normalizing 8 </a:t>
            </a:r>
            <a:r>
              <a:rPr lang="en-US" sz="2600" dirty="0" err="1" smtClean="0"/>
              <a:t>TeV</a:t>
            </a:r>
            <a:r>
              <a:rPr lang="en-US" sz="2600" dirty="0" smtClean="0"/>
              <a:t> signal cross sections to those at 13 </a:t>
            </a:r>
            <a:r>
              <a:rPr lang="en-US" sz="2600" dirty="0" err="1" smtClean="0"/>
              <a:t>TeV</a:t>
            </a:r>
            <a:r>
              <a:rPr lang="en-US" sz="2600" dirty="0" smtClean="0"/>
              <a:t>, assuming common signal strength modifier</a:t>
            </a:r>
          </a:p>
          <a:p>
            <a:pPr lvl="1"/>
            <a:r>
              <a:rPr lang="en-US" dirty="0" smtClean="0"/>
              <a:t>J=0</a:t>
            </a:r>
            <a:r>
              <a:rPr lang="en-US" dirty="0"/>
              <a:t>: 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(13TeV</a:t>
            </a:r>
            <a:r>
              <a:rPr lang="en-US" dirty="0" smtClean="0">
                <a:latin typeface="Symbol" panose="05050102010706020507" pitchFamily="18" charset="2"/>
              </a:rPr>
              <a:t>)/s(</a:t>
            </a:r>
            <a:r>
              <a:rPr lang="en-US" dirty="0" smtClean="0"/>
              <a:t>8TeV</a:t>
            </a:r>
            <a:r>
              <a:rPr lang="en-US" dirty="0"/>
              <a:t>) = </a:t>
            </a:r>
            <a:r>
              <a:rPr lang="en-US" dirty="0" smtClean="0"/>
              <a:t>4.7</a:t>
            </a:r>
          </a:p>
          <a:p>
            <a:pPr lvl="1"/>
            <a:r>
              <a:rPr lang="en-US" dirty="0"/>
              <a:t>J=2: 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(13TeV</a:t>
            </a:r>
            <a:r>
              <a:rPr lang="en-US" dirty="0" smtClean="0">
                <a:latin typeface="Symbol" panose="05050102010706020507" pitchFamily="18" charset="2"/>
              </a:rPr>
              <a:t>)/s(</a:t>
            </a:r>
            <a:r>
              <a:rPr lang="en-US" dirty="0" smtClean="0"/>
              <a:t>8TeV</a:t>
            </a:r>
            <a:r>
              <a:rPr lang="en-US" dirty="0"/>
              <a:t>) = </a:t>
            </a:r>
            <a:r>
              <a:rPr lang="en-US" dirty="0" smtClean="0"/>
              <a:t>4.2</a:t>
            </a:r>
          </a:p>
          <a:p>
            <a:r>
              <a:rPr lang="en-US" sz="2600" dirty="0" smtClean="0"/>
              <a:t>Quote limits on </a:t>
            </a:r>
            <a:r>
              <a:rPr lang="en-US" sz="2600" dirty="0" smtClean="0">
                <a:latin typeface="Symbol" panose="05050102010706020507" pitchFamily="18" charset="2"/>
              </a:rPr>
              <a:t>s</a:t>
            </a:r>
            <a:r>
              <a:rPr lang="en-US" sz="2600" baseline="-25000" dirty="0" smtClean="0"/>
              <a:t>13TeV </a:t>
            </a:r>
            <a:r>
              <a:rPr lang="en-US" sz="2600" dirty="0" err="1" smtClean="0"/>
              <a:t>XBr</a:t>
            </a:r>
            <a:r>
              <a:rPr lang="en-US" sz="2600" dirty="0" smtClean="0"/>
              <a:t>, local and global p-values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13" y="3704792"/>
            <a:ext cx="39528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56" y="773690"/>
            <a:ext cx="37433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9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98897"/>
            <a:ext cx="121158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results from analyses at √s =8 and 13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95% CL Limits 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(normalized to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13TeV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19</a:t>
            </a:fld>
            <a:endParaRPr lang="en-GB" dirty="0"/>
          </a:p>
        </p:txBody>
      </p:sp>
      <p:pic>
        <p:nvPicPr>
          <p:cNvPr id="3074" name="Picture 2" descr="http://cms-results.web.cern.ch/cms-results/public-results/preliminary-results/EXO-16-018/CMS-PAS-EXO-16-018_Figure_008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66" y="1476970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ms-results.web.cern.ch/cms-results/public-results/preliminary-results/EXO-16-018/CMS-PAS-EXO-16-018_Figure_008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71" y="4169710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ms-results.web.cern.ch/cms-results/public-results/preliminary-results/EXO-16-018/CMS-PAS-EXO-16-018_Figure_008-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69" y="1476970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ms-results.web.cern.ch/cms-results/public-results/preliminary-results/EXO-16-018/CMS-PAS-EXO-16-018_Figure_008-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63" y="4113858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ms-results.web.cern.ch/cms-results/public-results/preliminary-results/EXO-16-018/CMS-PAS-EXO-16-018_Figure_008-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68" y="1460953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ms-results.web.cern.ch/cms-results/public-results/preliminary-results/EXO-16-018/CMS-PAS-EXO-16-018_Figure_008-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13" y="4014713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0837" y="1979041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J=0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571" y="5218361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J=2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443135" y="1090197"/>
            <a:ext cx="11157857" cy="112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sz="2600" dirty="0" smtClean="0">
                <a:solidFill>
                  <a:prstClr val="black"/>
                </a:solidFill>
              </a:rPr>
              <a:t>/M ={1.4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-4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    5.6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}</a:t>
            </a:r>
          </a:p>
          <a:p>
            <a:endParaRPr lang="en-US" sz="3200" dirty="0" smtClean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527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82861" y="2531984"/>
            <a:ext cx="213483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Sensitivity improves by 20-40% </a:t>
            </a:r>
            <a:r>
              <a:rPr lang="en-US" sz="2400" dirty="0" err="1" smtClean="0">
                <a:solidFill>
                  <a:prstClr val="black"/>
                </a:solidFill>
              </a:rPr>
              <a:t>wrt</a:t>
            </a:r>
            <a:r>
              <a:rPr lang="en-US" sz="2400" dirty="0" smtClean="0">
                <a:solidFill>
                  <a:prstClr val="black"/>
                </a:solidFill>
              </a:rPr>
              <a:t> separate                        analyses for range </a:t>
            </a:r>
            <a:r>
              <a:rPr lang="en-US" sz="2400" dirty="0" err="1" smtClean="0">
                <a:solidFill>
                  <a:prstClr val="black"/>
                </a:solidFill>
              </a:rPr>
              <a:t>m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&gt;1.5 </a:t>
            </a:r>
            <a:r>
              <a:rPr lang="en-US" sz="2400" dirty="0" err="1" smtClean="0">
                <a:solidFill>
                  <a:prstClr val="black"/>
                </a:solidFill>
              </a:rPr>
              <a:t>TeV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617" y="1667772"/>
            <a:ext cx="11706101" cy="50432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Motivation, strategy  and history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New Electromagnetic Calorimeter relative calibration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Event Triggering and Vertex Identification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Absolute Energy scale and resolution corrections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Event selection and photon identification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Signal  and background modelling, statistical techniques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Results for </a:t>
            </a:r>
            <a:r>
              <a:rPr lang="da-DK" sz="2400" dirty="0">
                <a:solidFill>
                  <a:schemeClr val="bg1"/>
                </a:solidFill>
              </a:rPr>
              <a:t>√s </a:t>
            </a:r>
            <a:r>
              <a:rPr lang="en-US" sz="2400" dirty="0" smtClean="0">
                <a:solidFill>
                  <a:schemeClr val="bg1"/>
                </a:solidFill>
              </a:rPr>
              <a:t>=13 </a:t>
            </a:r>
            <a:r>
              <a:rPr lang="en-US" sz="2400" dirty="0" err="1" smtClean="0">
                <a:solidFill>
                  <a:schemeClr val="bg1"/>
                </a:solidFill>
              </a:rPr>
              <a:t>TeV</a:t>
            </a:r>
            <a:r>
              <a:rPr lang="en-US" sz="2400" dirty="0" smtClean="0">
                <a:solidFill>
                  <a:schemeClr val="bg1"/>
                </a:solidFill>
              </a:rPr>
              <a:t>: 95% CL Limits on </a:t>
            </a:r>
            <a:r>
              <a:rPr lang="en-US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s </a:t>
            </a:r>
            <a:r>
              <a:rPr lang="en-US" sz="2400" dirty="0" smtClean="0">
                <a:solidFill>
                  <a:schemeClr val="bg1"/>
                </a:solidFill>
              </a:rPr>
              <a:t>X BR, local and global p-values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Combination of results from analyses at </a:t>
            </a:r>
            <a:r>
              <a:rPr lang="da-DK" sz="2400" dirty="0">
                <a:solidFill>
                  <a:schemeClr val="bg1"/>
                </a:solidFill>
              </a:rPr>
              <a:t>√s </a:t>
            </a:r>
            <a:r>
              <a:rPr lang="en-US" sz="2400" dirty="0" smtClean="0">
                <a:solidFill>
                  <a:schemeClr val="bg1"/>
                </a:solidFill>
              </a:rPr>
              <a:t>=8 and 13 </a:t>
            </a:r>
            <a:r>
              <a:rPr lang="en-US" sz="2400" dirty="0" err="1" smtClean="0">
                <a:solidFill>
                  <a:schemeClr val="bg1"/>
                </a:solidFill>
              </a:rPr>
              <a:t>TeV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95% CL Limits on </a:t>
            </a:r>
            <a:r>
              <a:rPr lang="en-US" sz="2400" dirty="0">
                <a:solidFill>
                  <a:schemeClr val="bg1"/>
                </a:solidFill>
                <a:latin typeface="Symbol" panose="05050102010706020507" pitchFamily="18" charset="2"/>
              </a:rPr>
              <a:t>s </a:t>
            </a:r>
            <a:r>
              <a:rPr lang="en-US" sz="2400" dirty="0">
                <a:solidFill>
                  <a:schemeClr val="bg1"/>
                </a:solidFill>
              </a:rPr>
              <a:t>X </a:t>
            </a:r>
            <a:r>
              <a:rPr lang="en-US" sz="2400" dirty="0" smtClean="0">
                <a:solidFill>
                  <a:schemeClr val="bg1"/>
                </a:solidFill>
              </a:rPr>
              <a:t>BR, local and global p-values, consistency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Summary and conclusions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Acknowledgements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-29737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fr-FR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759536" y="3029678"/>
            <a:ext cx="3432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 Except as noted, all results  presented here are from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CMS-EXO-16-018</a:t>
            </a:r>
            <a:r>
              <a:rPr lang="en-US" dirty="0">
                <a:solidFill>
                  <a:schemeClr val="bg1"/>
                </a:solidFill>
              </a:rPr>
              <a:t>, with integrated luminosities of ~</a:t>
            </a:r>
            <a:r>
              <a:rPr lang="da-DK" dirty="0">
                <a:solidFill>
                  <a:schemeClr val="bg1"/>
                </a:solidFill>
              </a:rPr>
              <a:t>19.7 fb</a:t>
            </a:r>
            <a:r>
              <a:rPr lang="da-DK" baseline="30000" dirty="0">
                <a:solidFill>
                  <a:schemeClr val="bg1"/>
                </a:solidFill>
              </a:rPr>
              <a:t>−1 </a:t>
            </a:r>
            <a:r>
              <a:rPr lang="da-DK" dirty="0">
                <a:solidFill>
                  <a:schemeClr val="bg1"/>
                </a:solidFill>
              </a:rPr>
              <a:t>at √s= 8 TeV and  3.3 fb</a:t>
            </a:r>
            <a:r>
              <a:rPr lang="da-DK" baseline="30000" dirty="0">
                <a:solidFill>
                  <a:schemeClr val="bg1"/>
                </a:solidFill>
              </a:rPr>
              <a:t>−1</a:t>
            </a:r>
            <a:r>
              <a:rPr lang="da-DK" dirty="0">
                <a:solidFill>
                  <a:schemeClr val="bg1"/>
                </a:solidFill>
              </a:rPr>
              <a:t> at √s= 13 TeV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61370"/>
            <a:ext cx="12074236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results from analyses at √s =8 and 13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global p-values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1785" y="1079439"/>
            <a:ext cx="11157857" cy="1124404"/>
          </a:xfrm>
        </p:spPr>
        <p:txBody>
          <a:bodyPr>
            <a:normAutofit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sz="2600" dirty="0" smtClean="0">
                <a:solidFill>
                  <a:prstClr val="black"/>
                </a:solidFill>
              </a:rPr>
              <a:t>/M ={1.4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-4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1.4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,                           5.6 X 10</a:t>
            </a:r>
            <a:r>
              <a:rPr lang="en-US" sz="2600" baseline="30000" dirty="0" smtClean="0">
                <a:solidFill>
                  <a:prstClr val="black"/>
                </a:solidFill>
              </a:rPr>
              <a:t>-2</a:t>
            </a:r>
            <a:r>
              <a:rPr lang="en-US" sz="2600" dirty="0" smtClean="0">
                <a:solidFill>
                  <a:prstClr val="black"/>
                </a:solidFill>
              </a:rPr>
              <a:t>}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sz="32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20</a:t>
            </a:fld>
            <a:endParaRPr lang="en-GB" dirty="0"/>
          </a:p>
        </p:txBody>
      </p:sp>
      <p:pic>
        <p:nvPicPr>
          <p:cNvPr id="4098" name="Picture 2" descr="http://cms-results.web.cern.ch/cms-results/public-results/preliminary-results/EXO-16-018/CMS-PAS-EXO-16-018_Figure_009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97" y="1499763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ms-results.web.cern.ch/cms-results/public-results/preliminary-results/EXO-16-018/CMS-PAS-EXO-16-018_Figure_009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97" y="3941748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ms-results.web.cern.ch/cms-results/public-results/preliminary-results/EXO-16-018/CMS-PAS-EXO-16-018_Figure_009-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99" y="1499763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ms-results.web.cern.ch/cms-results/public-results/preliminary-results/EXO-16-018/CMS-PAS-EXO-16-018_Figure_009-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90" y="4055390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ms-results.web.cern.ch/cms-results/public-results/preliminary-results/EXO-16-018/CMS-PAS-EXO-16-018_Figure_009-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98" y="1499763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ms-results.web.cern.ch/cms-results/public-results/preliminary-results/EXO-16-018/CMS-PAS-EXO-16-018_Figure_009-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89" y="4055390"/>
            <a:ext cx="3601593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0844" y="1752825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J=0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571" y="5929447"/>
            <a:ext cx="856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J=2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-36561" y="2493717"/>
            <a:ext cx="21348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Largest excess @</a:t>
            </a:r>
            <a:r>
              <a:rPr lang="en-US" sz="2400" dirty="0" err="1" smtClean="0">
                <a:solidFill>
                  <a:prstClr val="black"/>
                </a:solidFill>
              </a:rPr>
              <a:t>m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400" dirty="0" smtClean="0">
                <a:solidFill>
                  <a:prstClr val="black"/>
                </a:solidFill>
              </a:rPr>
              <a:t>=750 </a:t>
            </a:r>
            <a:r>
              <a:rPr lang="en-US" sz="2400" dirty="0" err="1" smtClean="0">
                <a:solidFill>
                  <a:prstClr val="black"/>
                </a:solidFill>
              </a:rPr>
              <a:t>GeV</a:t>
            </a:r>
            <a:r>
              <a:rPr lang="en-US" sz="2400" dirty="0" smtClean="0">
                <a:solidFill>
                  <a:prstClr val="black"/>
                </a:solidFill>
              </a:rPr>
              <a:t>, narrow width. Local (global) significance: 3.4 (1.6)</a:t>
            </a:r>
            <a:r>
              <a:rPr lang="en-US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21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5307" y="0"/>
            <a:ext cx="12605657" cy="1325563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of results from analyses at √s =8 and 13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0" y="5828337"/>
            <a:ext cx="12191999" cy="1124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Likelihood scan of equivalent cross-section @13 </a:t>
            </a:r>
            <a:r>
              <a:rPr lang="en-US" dirty="0" err="1" smtClean="0"/>
              <a:t>TeV</a:t>
            </a:r>
            <a:r>
              <a:rPr lang="en-US" dirty="0" smtClean="0"/>
              <a:t> assuming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=750 </a:t>
            </a:r>
            <a:r>
              <a:rPr lang="en-US" dirty="0" err="1" smtClean="0"/>
              <a:t>GeV</a:t>
            </a:r>
            <a:r>
              <a:rPr lang="en-US" dirty="0" smtClean="0"/>
              <a:t>,           </a:t>
            </a:r>
            <a:r>
              <a:rPr lang="en-US" dirty="0" smtClean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prstClr val="black"/>
                </a:solidFill>
              </a:rPr>
              <a:t>/M =1.4 </a:t>
            </a:r>
            <a:r>
              <a:rPr lang="en-US" dirty="0">
                <a:solidFill>
                  <a:prstClr val="black"/>
                </a:solidFill>
              </a:rPr>
              <a:t>X </a:t>
            </a:r>
            <a:r>
              <a:rPr lang="en-US" dirty="0" smtClean="0">
                <a:solidFill>
                  <a:prstClr val="black"/>
                </a:solidFill>
              </a:rPr>
              <a:t>10</a:t>
            </a:r>
            <a:r>
              <a:rPr lang="en-US" baseline="30000" dirty="0" smtClean="0">
                <a:solidFill>
                  <a:prstClr val="black"/>
                </a:solidFill>
              </a:rPr>
              <a:t>-2 </a:t>
            </a:r>
            <a:r>
              <a:rPr lang="en-US" dirty="0" smtClean="0"/>
              <a:t>: minima for each </a:t>
            </a:r>
            <a:r>
              <a:rPr lang="en-US" dirty="0"/>
              <a:t>√</a:t>
            </a:r>
            <a:r>
              <a:rPr lang="en-US" dirty="0" smtClean="0"/>
              <a:t>s value compatible 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better than 1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dirty="0" smtClean="0"/>
          </a:p>
        </p:txBody>
      </p:sp>
      <p:pic>
        <p:nvPicPr>
          <p:cNvPr id="3074" name="Picture 2" descr="http://cms-results.web.cern.ch/cms-results/public-results/preliminary-results/EXO-16-018/CMS-PAS-EXO-16-018_Figure_010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6" y="1221502"/>
            <a:ext cx="6002655" cy="43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ms-results.web.cern.ch/cms-results/public-results/preliminary-results/EXO-16-018/CMS-PAS-EXO-16-018_Figure_010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28" y="1221502"/>
            <a:ext cx="6002655" cy="43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8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-34263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Summary and Conclusions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113818"/>
            <a:ext cx="12192000" cy="4351338"/>
          </a:xfrm>
        </p:spPr>
        <p:txBody>
          <a:bodyPr>
            <a:noAutofit/>
          </a:bodyPr>
          <a:lstStyle/>
          <a:p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CMS search 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diphoton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resonances at 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=13 </a:t>
            </a:r>
            <a:r>
              <a:rPr lang="en-US" sz="3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range 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</a:t>
            </a:r>
            <a:r>
              <a:rPr lang="en-US" sz="3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en-US" sz="3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mgg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4.5 </a:t>
            </a:r>
            <a:r>
              <a:rPr lang="en-US" sz="3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been reinforced by a new electromagnetic calorimeter calibration using 2015 data, and the inclusion of the data taken at 0T,  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resulting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 improvement in sensitivity of more than 20%</a:t>
            </a:r>
          </a:p>
          <a:p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combination of the results with those from 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 at √s =8 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enabled an additional improvement in sensitivity of 20-40%</a:t>
            </a:r>
          </a:p>
          <a:p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Interpretations as both a scalar (J=0) and a R-S graviton (J=2) for three different relative widths yield similar results:</a:t>
            </a:r>
          </a:p>
          <a:p>
            <a:pPr lvl="1"/>
            <a:r>
              <a:rPr lang="en-US" sz="2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Modest excess of events at </a:t>
            </a:r>
            <a:r>
              <a:rPr lang="en-US" sz="2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600" baseline="-25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6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750 (760) </a:t>
            </a:r>
            <a:r>
              <a:rPr lang="en-US" sz="2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combined (</a:t>
            </a:r>
            <a:r>
              <a:rPr lang="en-US" sz="2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√s =13 </a:t>
            </a:r>
            <a:r>
              <a:rPr lang="en-US" sz="2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datasets</a:t>
            </a:r>
          </a:p>
          <a:p>
            <a:pPr lvl="1"/>
            <a:r>
              <a:rPr lang="en-US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significance : 3.4 (2.9)</a:t>
            </a:r>
            <a:r>
              <a:rPr lang="en-US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 </a:t>
            </a:r>
            <a:r>
              <a:rPr lang="en-US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global significance:  1.6 (&lt;1)</a:t>
            </a:r>
            <a:r>
              <a:rPr lang="en-US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 </a:t>
            </a:r>
            <a:endParaRPr lang="en-US" sz="2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data-taking is starting, ~25fb</a:t>
            </a:r>
            <a:r>
              <a:rPr lang="en-US" sz="30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expected, 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forthcoming</a:t>
            </a:r>
            <a:r>
              <a:rPr lang="en-US" sz="3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n-US" sz="3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22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31" y="-179175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295192" y="1183866"/>
            <a:ext cx="9482653" cy="435133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Musella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Lath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D.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Valouev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T.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Hryn’Ova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the CMS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Exotica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Groups 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 </a:t>
            </a:r>
            <a:endParaRPr lang="fr-F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schemeClr val="bg1"/>
                </a:solidFill>
              </a:rPr>
              <a:t>23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7"/>
          <p:cNvSpPr>
            <a:spLocks noGrp="1"/>
          </p:cNvSpPr>
          <p:nvPr>
            <p:ph sz="half" idx="2"/>
          </p:nvPr>
        </p:nvSpPr>
        <p:spPr>
          <a:xfrm>
            <a:off x="314531" y="4198225"/>
            <a:ext cx="9153559" cy="1026444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LIA-THEP INFRE-HEPNET CEFIP 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Organizers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Staff</a:t>
            </a:r>
          </a:p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CNRS and INP</a:t>
            </a:r>
            <a:endPara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Embassy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CNRS Office in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</a:t>
            </a:r>
            <a:endPara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IISc</a:t>
            </a:r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ISTC</a:t>
            </a:r>
          </a:p>
          <a:p>
            <a:endParaRPr lang="fr-FR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S. </a:t>
            </a:r>
            <a:r>
              <a:rPr lang="nl-NL" dirty="0" err="1" smtClean="0">
                <a:solidFill>
                  <a:schemeClr val="bg1"/>
                </a:solidFill>
              </a:rPr>
              <a:t>Gascon-Shotkin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Bangalore  5 May 2016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858" y="376010"/>
            <a:ext cx="10515600" cy="13255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5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-212972"/>
            <a:ext cx="12453257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Motivation, strategy 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4758"/>
            <a:ext cx="12271664" cy="3603148"/>
          </a:xfrm>
        </p:spPr>
        <p:txBody>
          <a:bodyPr>
            <a:no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Several models beyond the Standard Model (SM) predict the existence of  </a:t>
            </a:r>
            <a:r>
              <a:rPr lang="en-US" sz="2400" dirty="0" err="1" smtClean="0">
                <a:sym typeface="Wingdings" panose="05000000000000000000" pitchFamily="2" charset="2"/>
              </a:rPr>
              <a:t>diphoton</a:t>
            </a:r>
            <a:r>
              <a:rPr lang="en-US" sz="2400" dirty="0" smtClean="0">
                <a:sym typeface="Wingdings" panose="05000000000000000000" pitchFamily="2" charset="2"/>
              </a:rPr>
              <a:t> resonances with </a:t>
            </a:r>
            <a:r>
              <a:rPr lang="en-US" sz="2400" dirty="0" err="1" smtClean="0">
                <a:sym typeface="Wingdings" panose="05000000000000000000" pitchFamily="2" charset="2"/>
              </a:rPr>
              <a:t>m</a:t>
            </a:r>
            <a:r>
              <a:rPr lang="en-US" sz="24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&gt;500 </a:t>
            </a:r>
            <a:r>
              <a:rPr lang="en-US" sz="2400" dirty="0" err="1" smtClean="0">
                <a:sym typeface="Wingdings" panose="05000000000000000000" pitchFamily="2" charset="2"/>
              </a:rPr>
              <a:t>GeV</a:t>
            </a:r>
            <a:r>
              <a:rPr lang="en-US" sz="2400" dirty="0" smtClean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Additional Higgs bosons from extended sectors (J=0),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Resonances from models with extra dimensions Randall-</a:t>
            </a:r>
            <a:r>
              <a:rPr lang="en-US" sz="2000" dirty="0" err="1" smtClean="0">
                <a:sym typeface="Wingdings" panose="05000000000000000000" pitchFamily="2" charset="2"/>
              </a:rPr>
              <a:t>Sundrum</a:t>
            </a:r>
            <a:r>
              <a:rPr lang="en-US" sz="2000" dirty="0" smtClean="0">
                <a:sym typeface="Wingdings" panose="05000000000000000000" pitchFamily="2" charset="2"/>
              </a:rPr>
              <a:t> Gravitons (J=2)…</a:t>
            </a:r>
          </a:p>
          <a:p>
            <a:pPr marL="457200" lvl="1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400" dirty="0" smtClean="0"/>
              <a:t>A clean final state and a simple strategy: Select events containing two                                                  high-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, isolated photon candidates and search for a localized excess in the </a:t>
            </a:r>
            <a:r>
              <a:rPr lang="en-US" sz="2400" dirty="0" err="1" smtClean="0"/>
              <a:t>m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baseline="-250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distribution</a:t>
            </a:r>
          </a:p>
          <a:p>
            <a:r>
              <a:rPr lang="en-US" sz="2400" dirty="0" smtClean="0"/>
              <a:t>The devil is in the details:</a:t>
            </a:r>
          </a:p>
          <a:p>
            <a:pPr lvl="1"/>
            <a:r>
              <a:rPr lang="en-US" sz="2000" dirty="0" smtClean="0"/>
              <a:t>Rigorous calibration of electromagnetic calorimeter (ECAL) deposits, updated from 2015 dataset</a:t>
            </a:r>
          </a:p>
          <a:p>
            <a:pPr lvl="1"/>
            <a:r>
              <a:rPr lang="en-US" sz="2000" dirty="0" smtClean="0"/>
              <a:t>Measurement of photon candidate energy scale, resolution and identification efficiency from data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vents classified into categories for increased sensitivity</a:t>
            </a:r>
          </a:p>
          <a:p>
            <a:pPr lvl="1"/>
            <a:r>
              <a:rPr lang="en-US" sz="2000" dirty="0" smtClean="0"/>
              <a:t>Background </a:t>
            </a:r>
            <a:r>
              <a:rPr lang="en-US" sz="2000" dirty="0" err="1" smtClean="0"/>
              <a:t>parametrized</a:t>
            </a:r>
            <a:r>
              <a:rPr lang="en-US" sz="2000" dirty="0" smtClean="0"/>
              <a:t> from data</a:t>
            </a:r>
          </a:p>
          <a:p>
            <a:pPr lvl="1"/>
            <a:r>
              <a:rPr lang="en-US" sz="2000" dirty="0" smtClean="0"/>
              <a:t>Simultaneous </a:t>
            </a:r>
            <a:r>
              <a:rPr lang="en-US" sz="2000" dirty="0" err="1" smtClean="0"/>
              <a:t>unbinned</a:t>
            </a:r>
            <a:r>
              <a:rPr lang="en-US" sz="2000" dirty="0" smtClean="0"/>
              <a:t> likelihood fit to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000" baseline="-25000" dirty="0" smtClean="0">
                <a:latin typeface="Symbol" panose="05050102010706020507" pitchFamily="18" charset="2"/>
              </a:rPr>
              <a:t> 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the different categories to obtain limits and p-values</a:t>
            </a:r>
          </a:p>
          <a:p>
            <a:pPr lvl="1"/>
            <a:r>
              <a:rPr lang="en-US" sz="2000" dirty="0" smtClean="0"/>
              <a:t>Analysis performed blind</a:t>
            </a:r>
          </a:p>
          <a:p>
            <a:r>
              <a:rPr lang="en-US" sz="2400" dirty="0" smtClean="0"/>
              <a:t>Revisiting of the following analysis elements to allow inclusion of 0.6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of data taken at B=0 T:</a:t>
            </a:r>
          </a:p>
          <a:p>
            <a:pPr lvl="1"/>
            <a:r>
              <a:rPr lang="en-US" sz="2000" dirty="0" smtClean="0"/>
              <a:t>Event triggering, Vertex identification, Absolute energy scale and resolution corrections, photon </a:t>
            </a:r>
            <a:r>
              <a:rPr lang="en-US" sz="2000" dirty="0" err="1" smtClean="0"/>
              <a:t>identificaton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16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86" y="1234042"/>
            <a:ext cx="1845564" cy="182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-212972"/>
            <a:ext cx="12453257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Motivation, strategy 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4758"/>
            <a:ext cx="12192001" cy="3603148"/>
          </a:xfrm>
        </p:spPr>
        <p:txBody>
          <a:bodyPr>
            <a:noAutofit/>
          </a:bodyPr>
          <a:lstStyle/>
          <a:p>
            <a:r>
              <a:rPr lang="en-US" dirty="0" smtClean="0"/>
              <a:t>Analysis ‘contours’: </a:t>
            </a:r>
          </a:p>
          <a:p>
            <a:pPr lvl="1"/>
            <a:r>
              <a:rPr lang="en-US" dirty="0" smtClean="0"/>
              <a:t>Search range: 500 </a:t>
            </a:r>
            <a:r>
              <a:rPr lang="en-US" dirty="0" err="1" smtClean="0"/>
              <a:t>GeV</a:t>
            </a:r>
            <a:r>
              <a:rPr lang="en-US" dirty="0" smtClean="0"/>
              <a:t>&lt;</a:t>
            </a:r>
            <a:r>
              <a:rPr lang="en-US" dirty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>
                <a:latin typeface="Symbol" panose="05050102010706020507" pitchFamily="18" charset="2"/>
              </a:rPr>
              <a:t>gg</a:t>
            </a:r>
            <a:r>
              <a:rPr lang="en-US" baseline="-25000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&lt; 4.5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Integrated </a:t>
            </a:r>
            <a:r>
              <a:rPr lang="en-US" dirty="0"/>
              <a:t>luminosity </a:t>
            </a:r>
            <a:r>
              <a:rPr lang="en-US" dirty="0" smtClean="0"/>
              <a:t>at √s = 13 </a:t>
            </a:r>
            <a:r>
              <a:rPr lang="en-US" dirty="0" err="1" smtClean="0"/>
              <a:t>TeV</a:t>
            </a:r>
            <a:r>
              <a:rPr lang="en-US" dirty="0" smtClean="0"/>
              <a:t> : 3.3</a:t>
            </a:r>
            <a:r>
              <a:rPr lang="en-US" dirty="0"/>
              <a:t> fb</a:t>
            </a:r>
            <a:r>
              <a:rPr lang="en-US" baseline="30000" dirty="0"/>
              <a:t>-1</a:t>
            </a:r>
            <a:r>
              <a:rPr lang="en-US" dirty="0" smtClean="0"/>
              <a:t>  (2.7 fb</a:t>
            </a:r>
            <a:r>
              <a:rPr lang="en-US" baseline="30000" dirty="0" smtClean="0"/>
              <a:t>-1  </a:t>
            </a:r>
            <a:r>
              <a:rPr lang="en-US" dirty="0" smtClean="0"/>
              <a:t>@ B=3.8T + 0.6 fb</a:t>
            </a:r>
            <a:r>
              <a:rPr lang="en-US" baseline="30000" dirty="0" smtClean="0"/>
              <a:t>-1</a:t>
            </a:r>
            <a:r>
              <a:rPr lang="en-US" dirty="0" smtClean="0"/>
              <a:t> @ B=0T)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at  √</a:t>
            </a:r>
            <a:r>
              <a:rPr lang="en-US" dirty="0"/>
              <a:t>s = 8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  : 19.7 fb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Four categories:  {EBEB, EBEE} X {B=3.8T, B=0T} [EBEB (EBEE)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both (one) photons reconstructed in ECAL barrel] </a:t>
            </a:r>
          </a:p>
          <a:p>
            <a:pPr lvl="1"/>
            <a:endParaRPr lang="en-US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/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/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Analysis interpretations: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Done under both J=0 (scalar assuming gluon-gluon fusion production only) and J=2 (R-S graviton) assumptions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For each spin assumption assume three widths:   </a:t>
            </a:r>
            <a:r>
              <a:rPr lang="fr-FR" dirty="0" smtClean="0">
                <a:latin typeface="Symbol" panose="05050102010706020507" pitchFamily="18" charset="2"/>
              </a:rPr>
              <a:t>(G/</a:t>
            </a:r>
            <a:r>
              <a:rPr lang="fr-FR" dirty="0" smtClean="0"/>
              <a:t>m=1.4x10</a:t>
            </a:r>
            <a:r>
              <a:rPr lang="fr-FR" baseline="30000" dirty="0" smtClean="0"/>
              <a:t>-4</a:t>
            </a:r>
            <a:r>
              <a:rPr lang="fr-FR" dirty="0" smtClean="0"/>
              <a:t>, 1.4x10</a:t>
            </a:r>
            <a:r>
              <a:rPr lang="fr-FR" baseline="30000" dirty="0" smtClean="0"/>
              <a:t>-2</a:t>
            </a:r>
            <a:r>
              <a:rPr lang="fr-FR" dirty="0" smtClean="0"/>
              <a:t>, 5.6x10</a:t>
            </a:r>
            <a:r>
              <a:rPr lang="fr-FR" baseline="30000" dirty="0" smtClean="0"/>
              <a:t>-2</a:t>
            </a:r>
            <a:r>
              <a:rPr lang="fr-FR" dirty="0" smtClean="0"/>
              <a:t>)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000" baseline="30000" dirty="0" smtClean="0"/>
          </a:p>
          <a:p>
            <a:pPr marL="457200" lvl="1" indent="0">
              <a:buNone/>
            </a:pPr>
            <a:endParaRPr lang="en-US" sz="2000" baseline="30000" dirty="0"/>
          </a:p>
          <a:p>
            <a:pPr marL="457200" lvl="1" indent="0">
              <a:buNone/>
            </a:pPr>
            <a:endParaRPr lang="en-US" sz="2000" baseline="30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16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/>
        </p:blipFill>
        <p:spPr bwMode="auto">
          <a:xfrm>
            <a:off x="5425931" y="2930235"/>
            <a:ext cx="4968240" cy="236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-275318"/>
            <a:ext cx="12453257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Motivation, strategy 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1" y="713079"/>
            <a:ext cx="101346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5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0" y="707451"/>
            <a:ext cx="12355285" cy="3603148"/>
          </a:xfrm>
        </p:spPr>
        <p:txBody>
          <a:bodyPr>
            <a:noAutofit/>
          </a:bodyPr>
          <a:lstStyle/>
          <a:p>
            <a:r>
              <a:rPr lang="en-US" sz="2400" dirty="0" smtClean="0"/>
              <a:t>Calibration of individual ECAL channels: Crystal transparency monitoring and </a:t>
            </a:r>
            <a:r>
              <a:rPr lang="en-US" sz="2400" dirty="0" err="1" smtClean="0"/>
              <a:t>correction</a:t>
            </a:r>
            <a:r>
              <a:rPr lang="en-US" sz="2400" dirty="0" err="1" smtClean="0">
                <a:sym typeface="Wingdings" panose="05000000000000000000" pitchFamily="2" charset="2"/>
              </a:rPr>
              <a:t>calibration</a:t>
            </a:r>
            <a:r>
              <a:rPr lang="en-US" sz="2400" dirty="0" smtClean="0">
                <a:sym typeface="Wingdings" panose="05000000000000000000" pitchFamily="2" charset="2"/>
              </a:rPr>
              <a:t> constants from low-energy deposits exploiting 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sz="2400" dirty="0" smtClean="0">
                <a:sym typeface="Wingdings" panose="05000000000000000000" pitchFamily="2" charset="2"/>
              </a:rPr>
              <a:t>-symmetry, </a:t>
            </a:r>
            <a:r>
              <a:rPr lang="en-US" sz="2400" dirty="0" err="1" smtClean="0"/>
              <a:t>m</a:t>
            </a:r>
            <a:r>
              <a:rPr lang="en-US" sz="2400" baseline="-25000" dirty="0" err="1" smtClean="0">
                <a:latin typeface="Symbol" panose="05050102010706020507" pitchFamily="18" charset="2"/>
              </a:rPr>
              <a:t>gg</a:t>
            </a:r>
            <a:r>
              <a:rPr lang="en-US" sz="2400" baseline="-250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peaks from 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baseline="30000" dirty="0" smtClean="0">
                <a:latin typeface="Symbol" panose="05050102010706020507" pitchFamily="18" charset="2"/>
              </a:rPr>
              <a:t>0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latin typeface="Symbol" panose="05050102010706020507" pitchFamily="18" charset="2"/>
              </a:rPr>
              <a:t>h</a:t>
            </a:r>
            <a:r>
              <a:rPr lang="en-US" sz="2400" dirty="0" smtClean="0"/>
              <a:t>, E/p from W and Z electrons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ECAL Cluster energy correction by multivariate regression </a:t>
            </a:r>
            <a:r>
              <a:rPr lang="en-US" sz="2400" dirty="0" smtClean="0"/>
              <a:t> </a:t>
            </a:r>
            <a:endParaRPr lang="en-US" sz="24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72" y="48958"/>
            <a:ext cx="1186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New Electromagnetic Calorimeter relative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calibration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2277" y="1942794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CMS-DP-2015/057 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5593739"/>
            <a:ext cx="121919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ECAL cluster resolution for data re-reconstructed in Winter 2015-2016 with transported calibrations from 2012 combined with those obtained from 2015 (</a:t>
            </a:r>
            <a:r>
              <a:rPr lang="en-US" sz="2400" dirty="0" smtClean="0">
                <a:solidFill>
                  <a:srgbClr val="00B0F0"/>
                </a:solidFill>
              </a:rPr>
              <a:t>blue</a:t>
            </a:r>
            <a:r>
              <a:rPr lang="en-US" sz="2400" dirty="0" smtClean="0">
                <a:solidFill>
                  <a:prstClr val="black"/>
                </a:solidFill>
              </a:rPr>
              <a:t>). Compare with resolution from 2012 calibrations (black) and Run 1 Simulation (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>
                <a:solidFill>
                  <a:prstClr val="black"/>
                </a:solidFill>
              </a:rPr>
              <a:t>). 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12553" y="2184801"/>
            <a:ext cx="4912970" cy="3466813"/>
            <a:chOff x="212553" y="2184801"/>
            <a:chExt cx="4912970" cy="3466813"/>
          </a:xfrm>
        </p:grpSpPr>
        <p:pic>
          <p:nvPicPr>
            <p:cNvPr id="1030" name="Picture 6" descr="https://twiki.cern.ch/twiki/pub//CMSPublic/EcalDPGResultsCMSDPS2015057/EcalEnergyResolutionGold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53" y="2184801"/>
              <a:ext cx="4912970" cy="346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59747" y="3505632"/>
              <a:ext cx="2016578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US" sz="1600" b="1" dirty="0" err="1" smtClean="0">
                  <a:solidFill>
                    <a:prstClr val="black"/>
                  </a:solidFill>
                </a:rPr>
                <a:t>Z</a:t>
              </a:r>
              <a:r>
                <a:rPr lang="en-US" sz="1600" b="1" dirty="0" err="1" smtClean="0">
                  <a:solidFill>
                    <a:prstClr val="black"/>
                  </a:solidFill>
                  <a:sym typeface="Wingdings" panose="05000000000000000000" pitchFamily="2" charset="2"/>
                </a:rPr>
                <a:t>ee</a:t>
              </a:r>
              <a:r>
                <a:rPr lang="en-US" sz="1600" b="1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“Unconverted”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125523" y="2184801"/>
            <a:ext cx="4912970" cy="3466813"/>
            <a:chOff x="5125523" y="2184801"/>
            <a:chExt cx="4912970" cy="3466813"/>
          </a:xfrm>
        </p:grpSpPr>
        <p:pic>
          <p:nvPicPr>
            <p:cNvPr id="1028" name="Picture 4" descr="https://twiki.cern.ch/twiki/pub//CMSPublic/EcalDPGResultsCMSDPS2015057/EcalEnergyResolutionShower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523" y="2184801"/>
              <a:ext cx="4912970" cy="346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944186" y="3499581"/>
              <a:ext cx="1794787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US" sz="1600" b="1" dirty="0" err="1" smtClean="0">
                  <a:solidFill>
                    <a:prstClr val="black"/>
                  </a:solidFill>
                </a:rPr>
                <a:t>Z</a:t>
              </a:r>
              <a:r>
                <a:rPr lang="en-US" sz="1600" b="1" dirty="0" err="1" smtClean="0">
                  <a:solidFill>
                    <a:prstClr val="black"/>
                  </a:solidFill>
                  <a:sym typeface="Wingdings" panose="05000000000000000000" pitchFamily="2" charset="2"/>
                </a:rPr>
                <a:t>ee</a:t>
              </a:r>
              <a:r>
                <a:rPr lang="en-US" sz="1600" b="1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“Converted”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1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72" y="48958"/>
            <a:ext cx="1186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New Electromagnetic Calorimeter relative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calibration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050" name="Picture 2" descr="http://cms-results.web.cern.ch/cms-results/public-results/preliminary-results/EXO-16-018/CMS-PAS-EXO-16-018_Figure-aux_002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3" y="1139944"/>
            <a:ext cx="5760997" cy="41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ms-results.web.cern.ch/cms-results/public-results/preliminary-results/EXO-16-018/CMS-PAS-EXO-16-018_Figure-aux_002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28" y="1139944"/>
            <a:ext cx="5760997" cy="41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038" y="5396981"/>
            <a:ext cx="1216996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</a:rPr>
              <a:t>Use of new calibration constants produces 30% improvement in mass resolution for </a:t>
            </a:r>
            <a:r>
              <a:rPr lang="en-US" sz="2600" dirty="0" err="1" smtClean="0">
                <a:solidFill>
                  <a:prstClr val="black"/>
                </a:solidFill>
              </a:rPr>
              <a:t>m</a:t>
            </a:r>
            <a:r>
              <a:rPr lang="en-US" sz="26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600" dirty="0" smtClean="0">
                <a:solidFill>
                  <a:prstClr val="black"/>
                </a:solidFill>
              </a:rPr>
              <a:t>&gt;500 </a:t>
            </a:r>
            <a:r>
              <a:rPr lang="en-US" sz="2600" dirty="0" err="1" smtClean="0">
                <a:solidFill>
                  <a:prstClr val="black"/>
                </a:solidFill>
              </a:rPr>
              <a:t>GeV</a:t>
            </a: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53790" y="6025179"/>
            <a:ext cx="12690811" cy="264721"/>
          </a:xfrm>
        </p:spPr>
        <p:txBody>
          <a:bodyPr>
            <a:noAutofit/>
          </a:bodyPr>
          <a:lstStyle/>
          <a:p>
            <a:r>
              <a:rPr lang="en-US" sz="2600" dirty="0" smtClean="0">
                <a:sym typeface="Wingdings" panose="05000000000000000000" pitchFamily="2" charset="2"/>
              </a:rPr>
              <a:t>Vertex Id: </a:t>
            </a:r>
            <a:r>
              <a:rPr lang="en-US" sz="2300" dirty="0" smtClean="0">
                <a:sym typeface="Wingdings" panose="05000000000000000000" pitchFamily="2" charset="2"/>
              </a:rPr>
              <a:t>B=3.8T: </a:t>
            </a:r>
            <a:r>
              <a:rPr lang="en-US" sz="2300" dirty="0" err="1" smtClean="0">
                <a:sym typeface="Wingdings" panose="05000000000000000000" pitchFamily="2" charset="2"/>
              </a:rPr>
              <a:t>H</a:t>
            </a:r>
            <a:r>
              <a:rPr lang="en-US" sz="23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3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300" dirty="0" smtClean="0">
                <a:sym typeface="Wingdings" panose="05000000000000000000" pitchFamily="2" charset="2"/>
              </a:rPr>
              <a:t>MVA exploiting </a:t>
            </a:r>
            <a:r>
              <a:rPr lang="en-US" sz="2300" dirty="0">
                <a:sym typeface="Wingdings" panose="05000000000000000000" pitchFamily="2" charset="2"/>
              </a:rPr>
              <a:t>track </a:t>
            </a:r>
            <a:r>
              <a:rPr lang="en-US" sz="2300" dirty="0" err="1" smtClean="0">
                <a:sym typeface="Wingdings" panose="05000000000000000000" pitchFamily="2" charset="2"/>
              </a:rPr>
              <a:t>p</a:t>
            </a:r>
            <a:r>
              <a:rPr lang="en-US" sz="2300" baseline="-25000" dirty="0" err="1" smtClean="0">
                <a:sym typeface="Wingdings" panose="05000000000000000000" pitchFamily="2" charset="2"/>
              </a:rPr>
              <a:t>T</a:t>
            </a:r>
            <a:r>
              <a:rPr lang="en-US" sz="2300" baseline="-25000" dirty="0" smtClean="0">
                <a:sym typeface="Wingdings" panose="05000000000000000000" pitchFamily="2" charset="2"/>
              </a:rPr>
              <a:t> </a:t>
            </a:r>
            <a:r>
              <a:rPr lang="en-US" sz="2300" dirty="0">
                <a:sym typeface="Wingdings" panose="05000000000000000000" pitchFamily="2" charset="2"/>
              </a:rPr>
              <a:t> </a:t>
            </a:r>
            <a:r>
              <a:rPr lang="en-US" sz="2300" dirty="0" smtClean="0">
                <a:sym typeface="Wingdings" panose="05000000000000000000" pitchFamily="2" charset="2"/>
              </a:rPr>
              <a:t>info B=0T:  Vertex with max </a:t>
            </a:r>
            <a:r>
              <a:rPr lang="en-US" sz="2300" dirty="0" err="1" smtClean="0">
                <a:sym typeface="Wingdings" panose="05000000000000000000" pitchFamily="2" charset="2"/>
              </a:rPr>
              <a:t>N</a:t>
            </a:r>
            <a:r>
              <a:rPr lang="en-US" sz="2300" baseline="-25000" dirty="0" err="1" smtClean="0">
                <a:sym typeface="Wingdings" panose="05000000000000000000" pitchFamily="2" charset="2"/>
              </a:rPr>
              <a:t>track</a:t>
            </a:r>
            <a:r>
              <a:rPr lang="en-US" sz="2300" baseline="-25000" dirty="0" smtClean="0">
                <a:sym typeface="Wingdings" panose="05000000000000000000" pitchFamily="2" charset="2"/>
              </a:rPr>
              <a:t>   </a:t>
            </a:r>
            <a:r>
              <a:rPr lang="en-US" sz="2300" dirty="0" smtClean="0">
                <a:sym typeface="Wingdings" panose="05000000000000000000" pitchFamily="2" charset="2"/>
              </a:rPr>
              <a:t>since                   track momentum info lacking.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300" dirty="0" smtClean="0">
                <a:sym typeface="Wingdings" panose="05000000000000000000" pitchFamily="2" charset="2"/>
              </a:rPr>
              <a:t>90% (60%) correct id for 3.8T (0T), validation with di-</a:t>
            </a:r>
            <a:r>
              <a:rPr lang="en-US" sz="2300" dirty="0" smtClean="0">
                <a:latin typeface="Symbol" panose="05050102010706020507" pitchFamily="18" charset="2"/>
                <a:sym typeface="Wingdings" panose="05000000000000000000" pitchFamily="2" charset="2"/>
              </a:rPr>
              <a:t>m, g</a:t>
            </a:r>
            <a:r>
              <a:rPr lang="en-US" sz="2300" dirty="0" smtClean="0">
                <a:sym typeface="Wingdings" panose="05000000000000000000" pitchFamily="2" charset="2"/>
              </a:rPr>
              <a:t>+ jet (di-e).</a:t>
            </a:r>
            <a:r>
              <a:rPr lang="en-US" sz="2600" dirty="0" smtClean="0">
                <a:sym typeface="Wingdings" panose="05000000000000000000" pitchFamily="2" charset="2"/>
              </a:rPr>
              <a:t>             </a:t>
            </a:r>
            <a:r>
              <a:rPr lang="en-US" sz="2600" baseline="-25000" dirty="0" smtClean="0">
                <a:sym typeface="Wingdings" panose="05000000000000000000" pitchFamily="2" charset="2"/>
              </a:rPr>
              <a:t>   </a:t>
            </a:r>
            <a:r>
              <a:rPr lang="en-US" sz="2600" dirty="0" smtClean="0">
                <a:sym typeface="Wingdings" panose="05000000000000000000" pitchFamily="2" charset="2"/>
              </a:rPr>
              <a:t>                                                </a:t>
            </a:r>
            <a:r>
              <a:rPr lang="en-US" sz="2600" baseline="-25000" dirty="0" smtClean="0">
                <a:sym typeface="Wingdings" panose="05000000000000000000" pitchFamily="2" charset="2"/>
              </a:rPr>
              <a:t>                                                         </a:t>
            </a:r>
            <a:r>
              <a:rPr lang="en-US" sz="2600" dirty="0" smtClean="0">
                <a:sym typeface="Wingdings" panose="05000000000000000000" pitchFamily="2" charset="2"/>
              </a:rPr>
              <a:t>    </a:t>
            </a:r>
          </a:p>
          <a:p>
            <a:pPr marL="0" indent="0">
              <a:buNone/>
            </a:pPr>
            <a:r>
              <a:rPr lang="en-US" sz="2600" baseline="-25000" dirty="0" smtClean="0">
                <a:sym typeface="Wingdings" panose="05000000000000000000" pitchFamily="2" charset="2"/>
              </a:rPr>
              <a:t>      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887" y="-31198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Triggering and Vertex identification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52902" y="6571511"/>
            <a:ext cx="2743200" cy="365125"/>
          </a:xfrm>
        </p:spPr>
        <p:txBody>
          <a:bodyPr/>
          <a:lstStyle/>
          <a:p>
            <a:fld id="{4D9BCC52-54C2-4A43-AB59-DB8B18261A9B}" type="slidenum">
              <a:rPr lang="en-GB" smtClean="0"/>
              <a:t>8</a:t>
            </a:fld>
            <a:endParaRPr lang="en-GB" dirty="0"/>
          </a:p>
        </p:txBody>
      </p:sp>
      <p:pic>
        <p:nvPicPr>
          <p:cNvPr id="3076" name="Picture 4" descr="http://cms-results.web.cern.ch/cms-results/public-results/preliminary-results/EXO-16-018/CMS-PAS-EXO-16-018_Figure-aux_001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8" y="2644416"/>
            <a:ext cx="3601593" cy="34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ms-results.web.cern.ch/cms-results/public-results/preliminary-results/EXO-16-018/CMS-PAS-EXO-16-018_Figure-aux_001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72" y="2663276"/>
            <a:ext cx="3601593" cy="34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544909" y="659717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" y="647968"/>
            <a:ext cx="12192000" cy="264721"/>
          </a:xfrm>
        </p:spPr>
        <p:txBody>
          <a:bodyPr>
            <a:noAutofit/>
          </a:bodyPr>
          <a:lstStyle/>
          <a:p>
            <a:r>
              <a:rPr lang="en-US" sz="2600" dirty="0" smtClean="0">
                <a:sym typeface="Wingdings" panose="05000000000000000000" pitchFamily="2" charset="2"/>
              </a:rPr>
              <a:t>Trigger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</a:p>
          <a:p>
            <a:pPr lvl="1"/>
            <a:r>
              <a:rPr lang="en-US" sz="2300" dirty="0" smtClean="0">
                <a:sym typeface="Wingdings" panose="05000000000000000000" pitchFamily="2" charset="2"/>
              </a:rPr>
              <a:t>At least two photon candidates with </a:t>
            </a:r>
            <a:r>
              <a:rPr lang="en-US" sz="2300" dirty="0" err="1" smtClean="0">
                <a:sym typeface="Wingdings" panose="05000000000000000000" pitchFamily="2" charset="2"/>
              </a:rPr>
              <a:t>p</a:t>
            </a:r>
            <a:r>
              <a:rPr lang="en-US" sz="2300" baseline="-25000" dirty="0" err="1" smtClean="0">
                <a:sym typeface="Wingdings" panose="05000000000000000000" pitchFamily="2" charset="2"/>
              </a:rPr>
              <a:t>T</a:t>
            </a:r>
            <a:r>
              <a:rPr lang="en-US" sz="2300" dirty="0" smtClean="0">
                <a:sym typeface="Wingdings" panose="05000000000000000000" pitchFamily="2" charset="2"/>
              </a:rPr>
              <a:t> &gt; 40 (60) </a:t>
            </a:r>
            <a:r>
              <a:rPr lang="en-US" sz="2300" dirty="0" err="1" smtClean="0">
                <a:sym typeface="Wingdings" panose="05000000000000000000" pitchFamily="2" charset="2"/>
              </a:rPr>
              <a:t>GeV</a:t>
            </a:r>
            <a:r>
              <a:rPr lang="en-US" sz="2300" dirty="0" smtClean="0">
                <a:sym typeface="Wingdings" panose="05000000000000000000" pitchFamily="2" charset="2"/>
              </a:rPr>
              <a:t> for B=0 (3.8)T datasets. </a:t>
            </a:r>
          </a:p>
          <a:p>
            <a:pPr lvl="1"/>
            <a:r>
              <a:rPr lang="en-US" sz="2300" dirty="0" smtClean="0">
                <a:sym typeface="Wingdings" panose="05000000000000000000" pitchFamily="2" charset="2"/>
              </a:rPr>
              <a:t>Ratio between energy in hadron calorimeters behind photon candidate to photon energy:  ‘H/E’&lt;0.15</a:t>
            </a:r>
          </a:p>
          <a:p>
            <a:pPr lvl="1"/>
            <a:r>
              <a:rPr lang="en-US" sz="2300" dirty="0" smtClean="0">
                <a:sym typeface="Wingdings" panose="05000000000000000000" pitchFamily="2" charset="2"/>
              </a:rPr>
              <a:t> Fully efficient for events with </a:t>
            </a:r>
            <a:r>
              <a:rPr lang="en-US" sz="2300" dirty="0" err="1" smtClean="0">
                <a:sym typeface="Wingdings" panose="05000000000000000000" pitchFamily="2" charset="2"/>
              </a:rPr>
              <a:t>m</a:t>
            </a:r>
            <a:r>
              <a:rPr lang="en-US" sz="2300" baseline="-25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3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300" dirty="0" smtClean="0">
                <a:sym typeface="Wingdings" panose="05000000000000000000" pitchFamily="2" charset="2"/>
              </a:rPr>
              <a:t>&gt;500 </a:t>
            </a:r>
            <a:r>
              <a:rPr lang="en-US" sz="2300" dirty="0" err="1" smtClean="0">
                <a:sym typeface="Wingdings" panose="05000000000000000000" pitchFamily="2" charset="2"/>
              </a:rPr>
              <a:t>GeV</a:t>
            </a:r>
            <a:r>
              <a:rPr lang="en-US" sz="2300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8203134" y="2625557"/>
            <a:ext cx="3601593" cy="3493008"/>
            <a:chOff x="8203134" y="2625557"/>
            <a:chExt cx="3601593" cy="3493008"/>
          </a:xfrm>
        </p:grpSpPr>
        <p:pic>
          <p:nvPicPr>
            <p:cNvPr id="3074" name="Picture 2" descr="http://cms-results.web.cern.ch/cms-results/public-results/preliminary-results/EXO-16-018/CMS-PAS-EXO-16-018_Figure_0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134" y="2625557"/>
              <a:ext cx="3601593" cy="349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762293" y="3717668"/>
              <a:ext cx="14607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/>
                <a:t> Electron </a:t>
              </a:r>
              <a:r>
                <a:rPr lang="fr-FR" sz="1600" dirty="0" err="1" smtClean="0"/>
                <a:t>tracks</a:t>
              </a:r>
              <a:endParaRPr lang="fr-FR" sz="1600" dirty="0" smtClean="0"/>
            </a:p>
            <a:p>
              <a:r>
                <a:rPr lang="fr-FR" sz="1600" dirty="0" smtClean="0"/>
                <a:t> </a:t>
              </a:r>
              <a:r>
                <a:rPr lang="fr-FR" sz="1600" dirty="0" err="1" smtClean="0"/>
                <a:t>removed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81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233598"/>
            <a:ext cx="12279085" cy="1325563"/>
          </a:xfrm>
        </p:spPr>
        <p:txBody>
          <a:bodyPr>
            <a:norm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Energy scale and resolution 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corrections B=3.8T</a:t>
            </a:r>
            <a:endParaRPr lang="fr-FR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cms-results.web.cern.ch/cms-results/public-results/preliminary-results/EXO-16-018/CMS-PAS-EXO-16-018_Figure_003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6" y="1251741"/>
            <a:ext cx="4576572" cy="47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ms-results.web.cern.ch/cms-results/public-results/preliminary-results/EXO-16-018/CMS-PAS-EXO-16-018_Figure_003-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16" y="1241616"/>
            <a:ext cx="4576572" cy="47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0" y="5814166"/>
            <a:ext cx="12192000" cy="448130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Scale corrections~</a:t>
            </a:r>
            <a:r>
              <a:rPr lang="fr-FR" dirty="0"/>
              <a:t> </a:t>
            </a:r>
            <a:r>
              <a:rPr lang="fr-FR" dirty="0" smtClean="0"/>
              <a:t>0.5%, </a:t>
            </a:r>
            <a:r>
              <a:rPr lang="fr-FR" dirty="0" err="1" smtClean="0"/>
              <a:t>resolution</a:t>
            </a:r>
            <a:r>
              <a:rPr lang="fr-FR" dirty="0" smtClean="0"/>
              <a:t> corrections (</a:t>
            </a:r>
            <a:r>
              <a:rPr lang="fr-FR" dirty="0" err="1" smtClean="0"/>
              <a:t>add’l</a:t>
            </a:r>
            <a:r>
              <a:rPr lang="fr-FR" dirty="0" smtClean="0"/>
              <a:t> </a:t>
            </a:r>
            <a:r>
              <a:rPr lang="fr-FR" dirty="0" err="1" smtClean="0"/>
              <a:t>smearing</a:t>
            </a:r>
            <a:r>
              <a:rPr lang="fr-FR" dirty="0" smtClean="0"/>
              <a:t>) ~0.8-1.5 (2-2.5) for EB (EE)</a:t>
            </a:r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41914" cy="365125"/>
          </a:xfrm>
        </p:spPr>
        <p:txBody>
          <a:bodyPr/>
          <a:lstStyle/>
          <a:p>
            <a:fld id="{4D9BCC52-54C2-4A43-AB59-DB8B18261A9B}" type="slidenum">
              <a:rPr lang="en-GB" smtClean="0"/>
              <a:t>9</a:t>
            </a:fld>
            <a:endParaRPr lang="en-GB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02607" y="6543389"/>
            <a:ext cx="4114800" cy="365125"/>
          </a:xfrm>
        </p:spPr>
        <p:txBody>
          <a:bodyPr/>
          <a:lstStyle/>
          <a:p>
            <a:r>
              <a:rPr lang="nl-NL" dirty="0" smtClean="0"/>
              <a:t>S. </a:t>
            </a:r>
            <a:r>
              <a:rPr lang="nl-NL" dirty="0" err="1" smtClean="0"/>
              <a:t>Gascon-Shotkin</a:t>
            </a:r>
            <a:r>
              <a:rPr lang="nl-NL" dirty="0" smtClean="0"/>
              <a:t> </a:t>
            </a:r>
            <a:r>
              <a:rPr lang="nl-NL" dirty="0"/>
              <a:t> </a:t>
            </a:r>
            <a:r>
              <a:rPr lang="nl-NL" dirty="0" smtClean="0"/>
              <a:t>Bangalore  5 May 2016</a:t>
            </a:r>
            <a:endParaRPr lang="en-GB" dirty="0"/>
          </a:p>
        </p:txBody>
      </p:sp>
      <p:sp>
        <p:nvSpPr>
          <p:cNvPr id="9" name="Espace réservé du contenu 7"/>
          <p:cNvSpPr>
            <a:spLocks noGrp="1"/>
          </p:cNvSpPr>
          <p:nvPr>
            <p:ph sz="half" idx="1"/>
          </p:nvPr>
        </p:nvSpPr>
        <p:spPr>
          <a:xfrm>
            <a:off x="0" y="781911"/>
            <a:ext cx="12192000" cy="448130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err="1" smtClean="0"/>
              <a:t>Z</a:t>
            </a:r>
            <a:r>
              <a:rPr lang="en-US" dirty="0" err="1" smtClean="0">
                <a:sym typeface="Wingdings" panose="05000000000000000000" pitchFamily="2" charset="2"/>
              </a:rPr>
              <a:t>ee</a:t>
            </a:r>
            <a:r>
              <a:rPr lang="en-US" dirty="0" smtClean="0">
                <a:sym typeface="Wingdings" panose="05000000000000000000" pitchFamily="2" charset="2"/>
              </a:rPr>
              <a:t> events used, corrections derived in 8 bins of {|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h| </a:t>
            </a:r>
            <a:r>
              <a:rPr lang="en-US" dirty="0" smtClean="0">
                <a:sym typeface="Wingdings" panose="05000000000000000000" pitchFamily="2" charset="2"/>
              </a:rPr>
              <a:t>X cluster shape} (</a:t>
            </a:r>
            <a:r>
              <a:rPr lang="en-US" dirty="0" err="1" smtClean="0">
                <a:sym typeface="Wingdings" panose="05000000000000000000" pitchFamily="2" charset="2"/>
              </a:rPr>
              <a:t>H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86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96469</TotalTime>
  <Words>2008</Words>
  <Application>Microsoft Office PowerPoint</Application>
  <PresentationFormat>Personnalisé</PresentationFormat>
  <Paragraphs>254</Paragraphs>
  <Slides>24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Thème Office</vt:lpstr>
      <vt:lpstr>1_Thème Office</vt:lpstr>
      <vt:lpstr>2_Thème Office</vt:lpstr>
      <vt:lpstr>Présentation PowerPoint</vt:lpstr>
      <vt:lpstr>                                         Outline</vt:lpstr>
      <vt:lpstr>Motivation, strategy and history</vt:lpstr>
      <vt:lpstr>Motivation, strategy and history</vt:lpstr>
      <vt:lpstr>Motivation, strategy and history</vt:lpstr>
      <vt:lpstr>Présentation PowerPoint</vt:lpstr>
      <vt:lpstr>Présentation PowerPoint</vt:lpstr>
      <vt:lpstr>Event Triggering and Vertex identification</vt:lpstr>
      <vt:lpstr>Absolute Energy scale and resolution corrections B=3.8T</vt:lpstr>
      <vt:lpstr>Absolute Energy scale and resolution corrections B=0T</vt:lpstr>
      <vt:lpstr>Event selection and photon identification </vt:lpstr>
      <vt:lpstr>Event selection and photon identification </vt:lpstr>
      <vt:lpstr>Signal and Background modelling</vt:lpstr>
      <vt:lpstr>Background models in the four categories/statistical techniques</vt:lpstr>
      <vt:lpstr>Results for √s =13 TeV: 95% CL Limits on s X BR</vt:lpstr>
      <vt:lpstr>Results for √s =13 TeV: Local and global p-values</vt:lpstr>
      <vt:lpstr>Results for √s =13 TeV: Local and global p-values</vt:lpstr>
      <vt:lpstr>Combination of results from analyses at √s =8 and 13 TeV</vt:lpstr>
      <vt:lpstr>Combination of results from analyses at √s =8 and 13 TeV: 95% CL Limits on s X BR (normalized to s13TeV)</vt:lpstr>
      <vt:lpstr>Combination of results from analyses at √s =8 and 13 TeV: Local and global p-values</vt:lpstr>
      <vt:lpstr>Combination of results from analyses at √s =8 and 13 TeV: Consistency</vt:lpstr>
      <vt:lpstr>Summary and Conclusions</vt:lpstr>
      <vt:lpstr>                                            Acknowledgements</vt:lpstr>
      <vt:lpstr>Backup</vt:lpstr>
    </vt:vector>
  </TitlesOfParts>
  <Company>CNRS/LAL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839</cp:revision>
  <dcterms:created xsi:type="dcterms:W3CDTF">2015-06-25T13:12:30Z</dcterms:created>
  <dcterms:modified xsi:type="dcterms:W3CDTF">2016-05-04T17:55:39Z</dcterms:modified>
</cp:coreProperties>
</file>