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72"/>
  </p:notesMasterIdLst>
  <p:handoutMasterIdLst>
    <p:handoutMasterId r:id="rId73"/>
  </p:handoutMasterIdLst>
  <p:sldIdLst>
    <p:sldId id="498" r:id="rId2"/>
    <p:sldId id="679" r:id="rId3"/>
    <p:sldId id="678" r:id="rId4"/>
    <p:sldId id="500" r:id="rId5"/>
    <p:sldId id="513" r:id="rId6"/>
    <p:sldId id="538" r:id="rId7"/>
    <p:sldId id="681" r:id="rId8"/>
    <p:sldId id="687" r:id="rId9"/>
    <p:sldId id="685" r:id="rId10"/>
    <p:sldId id="502" r:id="rId11"/>
    <p:sldId id="503" r:id="rId12"/>
    <p:sldId id="539" r:id="rId13"/>
    <p:sldId id="505" r:id="rId14"/>
    <p:sldId id="509" r:id="rId15"/>
    <p:sldId id="540" r:id="rId16"/>
    <p:sldId id="693" r:id="rId17"/>
    <p:sldId id="695" r:id="rId18"/>
    <p:sldId id="694" r:id="rId19"/>
    <p:sldId id="696" r:id="rId20"/>
    <p:sldId id="721" r:id="rId21"/>
    <p:sldId id="722" r:id="rId22"/>
    <p:sldId id="723" r:id="rId23"/>
    <p:sldId id="724" r:id="rId24"/>
    <p:sldId id="725" r:id="rId25"/>
    <p:sldId id="675" r:id="rId26"/>
    <p:sldId id="674" r:id="rId27"/>
    <p:sldId id="718" r:id="rId28"/>
    <p:sldId id="572" r:id="rId29"/>
    <p:sldId id="719" r:id="rId30"/>
    <p:sldId id="574" r:id="rId31"/>
    <p:sldId id="591" r:id="rId32"/>
    <p:sldId id="590" r:id="rId33"/>
    <p:sldId id="532" r:id="rId34"/>
    <p:sldId id="582" r:id="rId35"/>
    <p:sldId id="584" r:id="rId36"/>
    <p:sldId id="728" r:id="rId37"/>
    <p:sldId id="732" r:id="rId38"/>
    <p:sldId id="680" r:id="rId39"/>
    <p:sldId id="642" r:id="rId40"/>
    <p:sldId id="643" r:id="rId41"/>
    <p:sldId id="602" r:id="rId42"/>
    <p:sldId id="603" r:id="rId43"/>
    <p:sldId id="598" r:id="rId44"/>
    <p:sldId id="610" r:id="rId45"/>
    <p:sldId id="608" r:id="rId46"/>
    <p:sldId id="605" r:id="rId47"/>
    <p:sldId id="646" r:id="rId48"/>
    <p:sldId id="649" r:id="rId49"/>
    <p:sldId id="648" r:id="rId50"/>
    <p:sldId id="669" r:id="rId51"/>
    <p:sldId id="650" r:id="rId52"/>
    <p:sldId id="731" r:id="rId53"/>
    <p:sldId id="612" r:id="rId54"/>
    <p:sldId id="656" r:id="rId55"/>
    <p:sldId id="657" r:id="rId56"/>
    <p:sldId id="658" r:id="rId57"/>
    <p:sldId id="652" r:id="rId58"/>
    <p:sldId id="639" r:id="rId59"/>
    <p:sldId id="625" r:id="rId60"/>
    <p:sldId id="654" r:id="rId61"/>
    <p:sldId id="623" r:id="rId62"/>
    <p:sldId id="628" r:id="rId63"/>
    <p:sldId id="661" r:id="rId64"/>
    <p:sldId id="665" r:id="rId65"/>
    <p:sldId id="666" r:id="rId66"/>
    <p:sldId id="667" r:id="rId67"/>
    <p:sldId id="460" r:id="rId68"/>
    <p:sldId id="662" r:id="rId69"/>
    <p:sldId id="663" r:id="rId70"/>
    <p:sldId id="700" r:id="rId71"/>
  </p:sldIdLst>
  <p:sldSz cx="9144000" cy="6858000" type="screen4x3"/>
  <p:notesSz cx="6794500" cy="9931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tiana HRYN'OVA" initials="TH" lastIdx="5" clrIdx="0">
    <p:extLst>
      <p:ext uri="{19B8F6BF-5375-455C-9EA6-DF929625EA0E}">
        <p15:presenceInfo xmlns:p15="http://schemas.microsoft.com/office/powerpoint/2012/main" userId="S-1-5-21-2060718226-1440286284-1606240830-62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8" autoAdjust="0"/>
    <p:restoredTop sz="93250" autoAdjust="0"/>
  </p:normalViewPr>
  <p:slideViewPr>
    <p:cSldViewPr>
      <p:cViewPr varScale="1">
        <p:scale>
          <a:sx n="69" d="100"/>
          <a:sy n="69" d="100"/>
        </p:scale>
        <p:origin x="130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6T10:49:02.538" idx="1">
    <p:pos x="10" y="10"/>
    <p:text>RPC&lt;1.0; 1&lt;TCG&lt;2.4</p:text>
    <p:extLst>
      <p:ext uri="{C676402C-5697-4E1C-873F-D02D1690AC5C}">
        <p15:threadingInfo xmlns:p15="http://schemas.microsoft.com/office/powerpoint/2012/main" timeZoneBias="-120"/>
      </p:ext>
    </p:extLst>
  </p:cm>
  <p:cm authorId="1" dt="2016-05-26T10:49:56.900" idx="2">
    <p:pos x="10" y="146"/>
    <p:text>look for coincidences in chamber layers, programable width of coincidence windows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6T11:24:07.120" idx="3">
    <p:pos x="10" y="10"/>
    <p:text>Trigger Type?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7T15:17:23.319" idx="4">
    <p:pos x="5533" y="87"/>
    <p:text>Mention - muons 3 L1 vs full scan;</p:text>
    <p:extLst>
      <p:ext uri="{C676402C-5697-4E1C-873F-D02D1690AC5C}">
        <p15:threadingInfo xmlns:p15="http://schemas.microsoft.com/office/powerpoint/2012/main" timeZoneBias="-120"/>
      </p:ext>
    </p:extLst>
  </p:cm>
  <p:cm authorId="1" dt="2016-05-27T15:18:10.862" idx="5">
    <p:pos x="5533" y="223"/>
    <p:text>Mention no L1 threshold low enough</p:text>
    <p:extLst>
      <p:ext uri="{C676402C-5697-4E1C-873F-D02D1690AC5C}">
        <p15:threadingInfo xmlns:p15="http://schemas.microsoft.com/office/powerpoint/2012/main" timeZoneBias="-120">
          <p15:parentCm authorId="1" idx="4"/>
        </p15:threadingInfo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0E7A4-D2EF-6540-9474-7FA5D071A406}" type="datetime1">
              <a:rPr lang="ja-JP" altLang="en-US" smtClean="0"/>
              <a:pPr/>
              <a:t>2016/6/8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2EEFD-3628-714E-B1C8-850530D64D6E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34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1BBB9-4732-124D-B0D2-26A5409E7867}" type="datetime1">
              <a:rPr lang="ja-JP" altLang="en-US" smtClean="0"/>
              <a:pPr/>
              <a:t>2016/6/8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1E7F2-5CD1-E743-9A95-F334A8A4C767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9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CD1BC-CA4C-42C3-8B63-09D5A2C87D4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74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 smtClean="0">
                <a:latin typeface="Arial" panose="020B0604020202020204" pitchFamily="34" charset="0"/>
              </a:rPr>
              <a:t>psis are mostly in the forward region (in ID endcap) =&gt; resolution not as good as In the barrel…</a:t>
            </a:r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2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7F2-5CD1-E743-9A95-F334A8A4C76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2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7F2-5CD1-E743-9A95-F334A8A4C767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19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91E9-F06A-A642-8EA8-5DAB802B75AD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CB1FE7-DB60-6249-A7F6-1F373E333EF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4B85-3488-4F4C-B96F-0A746F8D8AFA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C42-973A-A44E-B990-5BEA6B78C69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3FFF-391B-E742-B7D4-707090277B41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DE0F5-4E21-2E4F-96EF-810147040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12E8-080D-ED41-9FFD-94737D3997A5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FC39-7FA7-6A4D-96A8-2AF67B0AF155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DC6F-0C9D-E044-9BE1-6E9AAB0A3B7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BC7B-B3F2-A74F-ACC4-05A1897BA4FF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9525-216C-2E4E-A5CB-185868EFA586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8A05-456A-F841-9C19-A828160259B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6043-B656-0F49-9DCF-18D76CAFE7C0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C426A-73CE-A74A-8356-060F5F9C49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5FE4-C817-5A49-B6AE-AFAF0AB2253C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60EA6-96BE-7F4C-8068-473301C62E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BB0F-2965-084A-8493-B697325BAB16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D602-12D8-3F4E-A8A9-C77306CDC0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468B-FEFA-424E-871C-C3FCE63D1D45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4E20-FD93-3046-A691-2D8C4FD0D49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8F5CAFE-5660-1E4B-9800-FFBEEE233B17}" type="datetime1">
              <a:rPr lang="ja-JP" altLang="en-US" smtClean="0"/>
              <a:pPr/>
              <a:t>2016/6/8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D17E1D5-714D-DA49-A8CF-5EF877598EC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article/10.1140/epjc/s10052-014-3071-4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hep-ex/0612034" TargetMode="Externa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ct?url=http://dx.doi.org/10.1007/JHEP01(2013)166&amp;v=cda5079f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7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x.doi.org/10.1007/JHEP09(2014)037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tlas.web.cern.ch/Atlas/GROUPS/PHYSICS/PAPERS/EXOT-2012-23/figaux_4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0"/>
            <a:ext cx="91403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884159" y="-315416"/>
            <a:ext cx="7772400" cy="4267200"/>
          </a:xfrm>
        </p:spPr>
        <p:txBody>
          <a:bodyPr/>
          <a:lstStyle/>
          <a:p>
            <a:r>
              <a:rPr lang="en-US" sz="6000" dirty="0" smtClean="0"/>
              <a:t>ATLAS Trigger Menu &amp; </a:t>
            </a:r>
            <a:r>
              <a:rPr lang="en-US" sz="6000" dirty="0" err="1" smtClean="0"/>
              <a:t>Dilepton</a:t>
            </a:r>
            <a:r>
              <a:rPr lang="en-US" sz="6000" dirty="0" smtClean="0"/>
              <a:t> Searches</a:t>
            </a:r>
            <a:endParaRPr lang="fr-FR" sz="6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47664" y="4941168"/>
            <a:ext cx="6400800" cy="1219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Tetiana Berger-</a:t>
            </a:r>
            <a:r>
              <a:rPr lang="en-US" dirty="0" err="1" smtClean="0">
                <a:solidFill>
                  <a:schemeClr val="tx2"/>
                </a:solidFill>
              </a:rPr>
              <a:t>Hryn’ova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chemeClr val="tx2"/>
                </a:solidFill>
              </a:rPr>
              <a:t>3 June 2016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" y="5996672"/>
            <a:ext cx="2053800" cy="8865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5900166"/>
            <a:ext cx="2230586" cy="9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3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44624"/>
            <a:ext cx="4572000" cy="720080"/>
          </a:xfrm>
        </p:spPr>
        <p:txBody>
          <a:bodyPr/>
          <a:lstStyle/>
          <a:p>
            <a:r>
              <a:rPr lang="en-US" sz="4400" dirty="0" smtClean="0"/>
              <a:t>Trigger &amp; DAQ</a:t>
            </a:r>
            <a:endParaRPr lang="fr-FR" sz="4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2683" y="1451038"/>
            <a:ext cx="5391501" cy="377816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10</a:t>
            </a:fld>
            <a:endParaRPr lang="fr-FR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921" y="1268760"/>
            <a:ext cx="3777991" cy="5472608"/>
            <a:chOff x="3053" y="2715"/>
            <a:chExt cx="2387" cy="3560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" y="2916"/>
              <a:ext cx="2387" cy="3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153" y="2715"/>
              <a:ext cx="100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829452">
                <a:spcBef>
                  <a:spcPct val="20000"/>
                </a:spcBef>
                <a:buClr>
                  <a:srgbClr val="006666"/>
                </a:buClr>
                <a:buSzPct val="120000"/>
              </a:pPr>
              <a:r>
                <a:rPr lang="el-GR" altLang="fr-FR" sz="1814">
                  <a:solidFill>
                    <a:srgbClr val="0000CC"/>
                  </a:solidFill>
                  <a:latin typeface="Lucida Grande" pitchFamily="-96" charset="0"/>
                </a:rPr>
                <a:t>σ</a:t>
              </a:r>
              <a:r>
                <a:rPr lang="en-US" altLang="fr-FR" sz="1814">
                  <a:solidFill>
                    <a:srgbClr val="0000CC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fr-FR" sz="1451">
                  <a:solidFill>
                    <a:srgbClr val="0000CC"/>
                  </a:solidFill>
                  <a:latin typeface="Comic Sans MS" panose="030F0702030302020204" pitchFamily="66" charset="0"/>
                </a:rPr>
                <a:t>(proton-proton)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623769" y="4077072"/>
            <a:ext cx="2509934" cy="72008"/>
          </a:xfrm>
          <a:prstGeom prst="rect">
            <a:avLst/>
          </a:prstGeom>
          <a:solidFill>
            <a:schemeClr val="tx2">
              <a:lumMod val="60000"/>
              <a:lumOff val="40000"/>
              <a:alpha val="29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766797" y="5521146"/>
            <a:ext cx="3283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n-lt"/>
              </a:rPr>
              <a:t>Trigger </a:t>
            </a: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Menu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  <a:latin typeface="+mn-lt"/>
              </a:rPr>
              <a:t>encodes configuration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  <a:latin typeface="+mn-lt"/>
              </a:rPr>
              <a:t>of the trigger.</a:t>
            </a:r>
            <a:endParaRPr lang="fr-FR" sz="24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668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956" y="930083"/>
            <a:ext cx="6683010" cy="54239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266947"/>
            <a:ext cx="6141294" cy="497757"/>
          </a:xfrm>
          <a:noFill/>
        </p:spPr>
        <p:txBody>
          <a:bodyPr/>
          <a:lstStyle/>
          <a:p>
            <a:r>
              <a:rPr lang="en-US" sz="4400" dirty="0" smtClean="0"/>
              <a:t>L1 Trigger Overview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11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027393" y="908720"/>
            <a:ext cx="3616615" cy="472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Timing requirements &lt;2.5µs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5777" y="1412776"/>
            <a:ext cx="1375983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43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9779" y="-560859"/>
            <a:ext cx="7886700" cy="1325563"/>
          </a:xfrm>
        </p:spPr>
        <p:txBody>
          <a:bodyPr/>
          <a:lstStyle/>
          <a:p>
            <a:r>
              <a:rPr lang="en-US" sz="4400" dirty="0" smtClean="0"/>
              <a:t>L1 </a:t>
            </a:r>
            <a:r>
              <a:rPr lang="en-US" sz="4400" dirty="0" err="1" smtClean="0"/>
              <a:t>Muon</a:t>
            </a:r>
            <a:r>
              <a:rPr lang="en-US" sz="4400" dirty="0" smtClean="0"/>
              <a:t> Trigger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12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5125" y="5801074"/>
            <a:ext cx="8229600" cy="737838"/>
          </a:xfrm>
        </p:spPr>
        <p:txBody>
          <a:bodyPr>
            <a:noAutofit/>
          </a:bodyPr>
          <a:lstStyle/>
          <a:p>
            <a:r>
              <a:rPr lang="fr-FR" sz="2000" dirty="0" err="1"/>
              <a:t>c</a:t>
            </a:r>
            <a:r>
              <a:rPr lang="fr-FR" sz="2000" dirty="0" err="1" smtClean="0"/>
              <a:t>oincidences</a:t>
            </a:r>
            <a:r>
              <a:rPr lang="fr-FR" sz="2000" dirty="0" smtClean="0"/>
              <a:t> in </a:t>
            </a:r>
            <a:r>
              <a:rPr lang="fr-FR" sz="2000" dirty="0" err="1" smtClean="0"/>
              <a:t>chamber</a:t>
            </a:r>
            <a:r>
              <a:rPr lang="fr-FR" sz="2000" dirty="0" smtClean="0"/>
              <a:t> </a:t>
            </a:r>
            <a:r>
              <a:rPr lang="fr-FR" sz="2000" dirty="0" err="1"/>
              <a:t>layers</a:t>
            </a:r>
            <a:endParaRPr lang="fr-FR" sz="2000" dirty="0"/>
          </a:p>
          <a:p>
            <a:r>
              <a:rPr lang="fr-FR" sz="2000" dirty="0" err="1" smtClean="0"/>
              <a:t>widths</a:t>
            </a:r>
            <a:r>
              <a:rPr lang="fr-FR" sz="2000" dirty="0" smtClean="0"/>
              <a:t> </a:t>
            </a:r>
            <a:r>
              <a:rPr lang="fr-FR" sz="2000" dirty="0" err="1" smtClean="0"/>
              <a:t>determines</a:t>
            </a:r>
            <a:r>
              <a:rPr lang="fr-FR" sz="2000" dirty="0"/>
              <a:t> </a:t>
            </a:r>
            <a:r>
              <a:rPr lang="fr-FR" sz="2000" dirty="0" err="1" smtClean="0"/>
              <a:t>p</a:t>
            </a:r>
            <a:r>
              <a:rPr lang="fr-FR" sz="2000" baseline="-25000" dirty="0" err="1" smtClean="0"/>
              <a:t>T</a:t>
            </a:r>
            <a:r>
              <a:rPr lang="fr-FR" sz="2000" dirty="0" smtClean="0"/>
              <a:t> </a:t>
            </a:r>
            <a:r>
              <a:rPr lang="fr-FR" sz="2000" dirty="0" err="1" smtClean="0"/>
              <a:t>threshold</a:t>
            </a:r>
            <a:r>
              <a:rPr lang="fr-FR" sz="2000" dirty="0" smtClean="0"/>
              <a:t> (6 </a:t>
            </a:r>
            <a:r>
              <a:rPr lang="fr-FR" sz="2000" dirty="0" err="1" smtClean="0"/>
              <a:t>possibilities</a:t>
            </a:r>
            <a:r>
              <a:rPr lang="fr-FR" sz="2000" dirty="0" smtClean="0"/>
              <a:t> L1_MU)</a:t>
            </a:r>
            <a:endParaRPr lang="fr-FR" sz="2000" dirty="0"/>
          </a:p>
        </p:txBody>
      </p:sp>
      <p:pic>
        <p:nvPicPr>
          <p:cNvPr id="5122" name="Picture 2" descr="https://atlas.web.cern.ch/Atlas/GROUPS/PHYSICS/CONFNOTES/ATLAS-CONF-2012-099/fig_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9976"/>
            <a:ext cx="7060793" cy="515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-603448"/>
            <a:ext cx="7886700" cy="1325563"/>
          </a:xfrm>
        </p:spPr>
        <p:txBody>
          <a:bodyPr/>
          <a:lstStyle/>
          <a:p>
            <a:r>
              <a:rPr lang="en-US" sz="4400" dirty="0" smtClean="0"/>
              <a:t>L1 Calorimeter Trigger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13</a:t>
            </a:fld>
            <a:endParaRPr lang="fr-FR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24875"/>
              </p:ext>
            </p:extLst>
          </p:nvPr>
        </p:nvGraphicFramePr>
        <p:xfrm>
          <a:off x="5796136" y="3330848"/>
          <a:ext cx="2602632" cy="3088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316"/>
                <a:gridCol w="1301316"/>
              </a:tblGrid>
              <a:tr h="489629">
                <a:tc>
                  <a:txBody>
                    <a:bodyPr/>
                    <a:lstStyle/>
                    <a:p>
                      <a:r>
                        <a:rPr lang="en-US" dirty="0" smtClean="0"/>
                        <a:t>Objet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fr-FR" dirty="0"/>
                    </a:p>
                  </a:txBody>
                  <a:tcPr/>
                </a:tc>
              </a:tr>
              <a:tr h="489629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Electron,</a:t>
                      </a:r>
                    </a:p>
                    <a:p>
                      <a:r>
                        <a:rPr lang="en-US" dirty="0" smtClean="0"/>
                        <a:t>Photon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EM</a:t>
                      </a:r>
                      <a:endParaRPr lang="fr-FR" b="1" dirty="0"/>
                    </a:p>
                  </a:txBody>
                  <a:tcPr/>
                </a:tc>
              </a:tr>
              <a:tr h="489629">
                <a:tc>
                  <a:txBody>
                    <a:bodyPr/>
                    <a:lstStyle/>
                    <a:p>
                      <a:r>
                        <a:rPr lang="en-US" dirty="0" smtClean="0"/>
                        <a:t>Tau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TAU</a:t>
                      </a:r>
                      <a:endParaRPr lang="fr-FR" b="1" dirty="0"/>
                    </a:p>
                  </a:txBody>
                  <a:tcPr/>
                </a:tc>
              </a:tr>
              <a:tr h="489629">
                <a:tc>
                  <a:txBody>
                    <a:bodyPr/>
                    <a:lstStyle/>
                    <a:p>
                      <a:r>
                        <a:rPr lang="en-US" dirty="0" smtClean="0"/>
                        <a:t>Jet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J</a:t>
                      </a:r>
                      <a:endParaRPr lang="fr-FR" b="1" dirty="0"/>
                    </a:p>
                  </a:txBody>
                  <a:tcPr/>
                </a:tc>
              </a:tr>
              <a:tr h="48962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XE, XS</a:t>
                      </a:r>
                      <a:endParaRPr lang="fr-FR" b="1" dirty="0"/>
                    </a:p>
                  </a:txBody>
                  <a:tcPr/>
                </a:tc>
              </a:tr>
              <a:tr h="489629">
                <a:tc>
                  <a:txBody>
                    <a:bodyPr/>
                    <a:lstStyle/>
                    <a:p>
                      <a:r>
                        <a:rPr lang="fr-FR" baseline="0" dirty="0" smtClean="0">
                          <a:sym typeface="Symbol" panose="05050102010706020507" pitchFamily="18" charset="2"/>
                        </a:rPr>
                        <a:t>E</a:t>
                      </a:r>
                      <a:r>
                        <a:rPr lang="fr-FR" baseline="-25000" dirty="0" smtClean="0">
                          <a:sym typeface="Symbol" panose="05050102010706020507" pitchFamily="18" charset="2"/>
                        </a:rPr>
                        <a:t>T</a:t>
                      </a:r>
                      <a:endParaRPr lang="fr-F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TE</a:t>
                      </a:r>
                      <a:endParaRPr lang="fr-FR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58530"/>
            <a:ext cx="4689604" cy="521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085140" y="4777831"/>
            <a:ext cx="582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“I”</a:t>
            </a:r>
          </a:p>
          <a:p>
            <a:endParaRPr lang="en-US" b="1" dirty="0"/>
          </a:p>
          <a:p>
            <a:r>
              <a:rPr lang="en-US" b="1" dirty="0" smtClean="0"/>
              <a:t>“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b="1" dirty="0" smtClean="0"/>
              <a:t>”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45351" y="6084004"/>
            <a:ext cx="533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Threshold value (in GeV) can vary with </a:t>
            </a:r>
            <a:r>
              <a:rPr lang="en-US" b="1" dirty="0" smtClean="0">
                <a:solidFill>
                  <a:schemeClr val="tx2"/>
                </a:solidFill>
                <a:sym typeface="Symbol" panose="05050102010706020507" pitchFamily="18" charset="2"/>
              </a:rPr>
              <a:t>     “V”</a:t>
            </a:r>
            <a:endParaRPr lang="fr-FR" b="1" dirty="0">
              <a:solidFill>
                <a:schemeClr val="tx2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758530"/>
            <a:ext cx="2438934" cy="242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8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" y="87288"/>
            <a:ext cx="8229600" cy="533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L1 Topo Trigger</a:t>
            </a:r>
            <a:endParaRPr lang="en-US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" y="510580"/>
            <a:ext cx="9208530" cy="68407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583" y="2893318"/>
            <a:ext cx="4247340" cy="2024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9" t="10828" r="7020" b="63930"/>
          <a:stretch/>
        </p:blipFill>
        <p:spPr bwMode="auto">
          <a:xfrm>
            <a:off x="172504" y="3080586"/>
            <a:ext cx="4362317" cy="321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692696"/>
            <a:ext cx="331236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Input “Objects”: </a:t>
            </a:r>
          </a:p>
          <a:p>
            <a:pPr algn="ctr"/>
            <a:r>
              <a:rPr lang="en-US" sz="2400" dirty="0" err="1" smtClean="0"/>
              <a:t>Muon</a:t>
            </a:r>
            <a:r>
              <a:rPr lang="en-US" sz="2400" dirty="0" smtClean="0"/>
              <a:t>, Missing E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, EM, </a:t>
            </a:r>
          </a:p>
          <a:p>
            <a:pPr algn="ctr"/>
            <a:r>
              <a:rPr lang="en-US" sz="2400" dirty="0" smtClean="0"/>
              <a:t>Tau &amp; Jet cluster </a:t>
            </a:r>
          </a:p>
          <a:p>
            <a:pPr algn="ctr"/>
            <a:r>
              <a:rPr lang="en-US" sz="2400" dirty="0" smtClean="0"/>
              <a:t>E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/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/>
              <a:t>, </a:t>
            </a:r>
            <a:r>
              <a:rPr lang="en-US" sz="2400" dirty="0" smtClean="0">
                <a:sym typeface="Symbol"/>
              </a:rPr>
              <a:t></a:t>
            </a:r>
            <a:r>
              <a:rPr lang="en-US" sz="2400" dirty="0">
                <a:sym typeface="Symbol"/>
              </a:rPr>
              <a:t>, </a:t>
            </a:r>
            <a:r>
              <a:rPr lang="en-US" sz="2400" dirty="0" smtClean="0">
                <a:sym typeface="Symbol"/>
              </a:rPr>
              <a:t>, &amp; isolation.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5353472" y="836712"/>
            <a:ext cx="2952328" cy="151216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ym typeface="Symbol"/>
              </a:rPr>
              <a:t>All objects </a:t>
            </a:r>
          </a:p>
          <a:p>
            <a:pPr algn="ctr"/>
            <a:r>
              <a:rPr lang="en-US" sz="2400" dirty="0">
                <a:sym typeface="Symbol"/>
              </a:rPr>
              <a:t>s</a:t>
            </a:r>
            <a:r>
              <a:rPr lang="en-US" sz="2400" dirty="0" smtClean="0">
                <a:sym typeface="Symbol"/>
              </a:rPr>
              <a:t>orted into lists: </a:t>
            </a:r>
            <a:endParaRPr lang="en-US" sz="2400" dirty="0">
              <a:sym typeface="Symbol"/>
            </a:endParaRPr>
          </a:p>
          <a:p>
            <a:pPr algn="ctr"/>
            <a:r>
              <a:rPr lang="en-US" sz="2400" dirty="0" smtClean="0">
                <a:sym typeface="Symbol"/>
              </a:rPr>
              <a:t>“sorted” or </a:t>
            </a:r>
          </a:p>
          <a:p>
            <a:pPr algn="ctr"/>
            <a:r>
              <a:rPr lang="en-US" sz="2400" dirty="0" smtClean="0">
                <a:sym typeface="Symbol"/>
              </a:rPr>
              <a:t>“abbreviated”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3995936" y="1484784"/>
            <a:ext cx="1117756" cy="544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/>
          <p:cNvSpPr/>
          <p:nvPr/>
        </p:nvSpPr>
        <p:spPr>
          <a:xfrm>
            <a:off x="6641233" y="2506086"/>
            <a:ext cx="360040" cy="351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>
            <a:off x="6660232" y="5056040"/>
            <a:ext cx="360040" cy="351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contenu 4"/>
          <p:cNvSpPr txBox="1">
            <a:spLocks/>
          </p:cNvSpPr>
          <p:nvPr/>
        </p:nvSpPr>
        <p:spPr>
          <a:xfrm>
            <a:off x="4819428" y="5466134"/>
            <a:ext cx="4041648" cy="937343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Up to 128 L1 Topo 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trigger decisions possible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69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38" y="908720"/>
            <a:ext cx="6683010" cy="54239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393" y="266947"/>
            <a:ext cx="7649063" cy="497757"/>
          </a:xfrm>
          <a:noFill/>
        </p:spPr>
        <p:txBody>
          <a:bodyPr/>
          <a:lstStyle/>
          <a:p>
            <a:r>
              <a:rPr lang="en-US" sz="4400" dirty="0" smtClean="0"/>
              <a:t>Central Trigger Processor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15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027393" y="908720"/>
            <a:ext cx="2680511" cy="472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21238" y="915068"/>
            <a:ext cx="1375983" cy="1073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979523" y="1311112"/>
            <a:ext cx="20569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Multiplicities</a:t>
            </a:r>
          </a:p>
          <a:p>
            <a:r>
              <a:rPr lang="en-US" dirty="0" smtClean="0">
                <a:latin typeface="+mn-lt"/>
              </a:rPr>
              <a:t>Logical selection</a:t>
            </a:r>
          </a:p>
          <a:p>
            <a:r>
              <a:rPr lang="en-US" dirty="0" err="1" smtClean="0">
                <a:latin typeface="+mn-lt"/>
              </a:rPr>
              <a:t>Prescales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Bunch Crossing</a:t>
            </a:r>
          </a:p>
          <a:p>
            <a:r>
              <a:rPr lang="en-US" dirty="0" smtClean="0">
                <a:latin typeface="+mn-lt"/>
              </a:rPr>
              <a:t>      Identification</a:t>
            </a:r>
          </a:p>
          <a:p>
            <a:r>
              <a:rPr lang="en-US" dirty="0" smtClean="0">
                <a:latin typeface="+mn-lt"/>
              </a:rPr>
              <a:t>Trigger Type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Region of Interest: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7928" y="3814153"/>
            <a:ext cx="2095500" cy="2514600"/>
          </a:xfrm>
          <a:prstGeom prst="rect">
            <a:avLst/>
          </a:prstGeom>
          <a:noFill/>
          <a:ln w="9525">
            <a:solidFill>
              <a:srgbClr val="FF220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90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en-US" sz="4400" dirty="0" smtClean="0"/>
              <a:t>High Level Trigger</a:t>
            </a:r>
            <a:endParaRPr lang="fr-FR" sz="4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548680"/>
            <a:ext cx="2555776" cy="627151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2555776" y="773996"/>
            <a:ext cx="4364777" cy="589992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Software running on large commercial PC farms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Limitations</a:t>
            </a:r>
          </a:p>
          <a:p>
            <a:pPr marL="742950" lvl="2" indent="-342900"/>
            <a:r>
              <a:rPr lang="en-US" sz="2400" dirty="0" smtClean="0"/>
              <a:t>Size of the Farm:</a:t>
            </a:r>
          </a:p>
          <a:p>
            <a:pPr marL="400050" lvl="2" indent="0">
              <a:buNone/>
            </a:pPr>
            <a:r>
              <a:rPr lang="en-US" sz="2400" b="1" dirty="0">
                <a:solidFill>
                  <a:schemeClr val="tx2"/>
                </a:solidFill>
              </a:rPr>
              <a:t>R</a:t>
            </a:r>
            <a:r>
              <a:rPr lang="en-US" sz="2400" b="1" dirty="0" smtClean="0">
                <a:solidFill>
                  <a:schemeClr val="tx2"/>
                </a:solidFill>
              </a:rPr>
              <a:t>ate x Timing = CPU used</a:t>
            </a:r>
          </a:p>
          <a:p>
            <a:pPr marL="742950" lvl="2" indent="-342900"/>
            <a:r>
              <a:rPr lang="en-US" sz="2400" smtClean="0"/>
              <a:t>Total </a:t>
            </a:r>
            <a:r>
              <a:rPr lang="en-US" sz="2400" dirty="0" smtClean="0"/>
              <a:t>output rate </a:t>
            </a:r>
            <a:r>
              <a:rPr lang="en-US" sz="2400" b="1" dirty="0" smtClean="0">
                <a:solidFill>
                  <a:schemeClr val="tx2"/>
                </a:solidFill>
              </a:rPr>
              <a:t>~1kHz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7136578" y="920274"/>
            <a:ext cx="1440160" cy="53614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lvl="1" indent="0" fontAlgn="auto">
              <a:spcAft>
                <a:spcPts val="0"/>
              </a:spcAft>
              <a:buFont typeface="Courier New" pitchFamily="49" charset="0"/>
              <a:buNone/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en-US" smtClean="0"/>
          </a:p>
          <a:p>
            <a:pPr lvl="1" fontAlgn="auto">
              <a:spcAft>
                <a:spcPts val="0"/>
              </a:spcAft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992562" y="1352322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calorimeter reconstruction</a:t>
            </a:r>
            <a:endParaRPr lang="fr-FR" sz="1200" b="1" dirty="0"/>
          </a:p>
        </p:txBody>
      </p:sp>
      <p:sp>
        <p:nvSpPr>
          <p:cNvPr id="10" name="Losange 9"/>
          <p:cNvSpPr/>
          <p:nvPr/>
        </p:nvSpPr>
        <p:spPr>
          <a:xfrm>
            <a:off x="6933696" y="1702476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Fast calorimeter selection</a:t>
            </a:r>
            <a:endParaRPr lang="fr-FR" sz="1200" dirty="0"/>
          </a:p>
        </p:txBody>
      </p:sp>
      <p:sp>
        <p:nvSpPr>
          <p:cNvPr id="11" name="Rectangle 10"/>
          <p:cNvSpPr/>
          <p:nvPr/>
        </p:nvSpPr>
        <p:spPr>
          <a:xfrm>
            <a:off x="6992562" y="2345421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track reconstruction</a:t>
            </a:r>
            <a:endParaRPr lang="fr-FR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6992562" y="2705461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electron reconstruction</a:t>
            </a:r>
            <a:endParaRPr lang="fr-FR" sz="1200" b="1" dirty="0"/>
          </a:p>
        </p:txBody>
      </p:sp>
      <p:sp>
        <p:nvSpPr>
          <p:cNvPr id="13" name="Losange 12"/>
          <p:cNvSpPr/>
          <p:nvPr/>
        </p:nvSpPr>
        <p:spPr>
          <a:xfrm>
            <a:off x="6920554" y="3067596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Fast electron selection</a:t>
            </a:r>
            <a:endParaRPr lang="fr-FR" sz="1200" dirty="0"/>
          </a:p>
        </p:txBody>
      </p:sp>
      <p:sp>
        <p:nvSpPr>
          <p:cNvPr id="14" name="Rectangle 13"/>
          <p:cNvSpPr/>
          <p:nvPr/>
        </p:nvSpPr>
        <p:spPr>
          <a:xfrm>
            <a:off x="6992562" y="3713573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calorimeter reconstruction</a:t>
            </a:r>
            <a:endParaRPr lang="fr-FR" sz="1200" b="1" dirty="0"/>
          </a:p>
        </p:txBody>
      </p:sp>
      <p:sp>
        <p:nvSpPr>
          <p:cNvPr id="15" name="Rectangle 14"/>
          <p:cNvSpPr/>
          <p:nvPr/>
        </p:nvSpPr>
        <p:spPr>
          <a:xfrm>
            <a:off x="6992562" y="4102481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Energy calibration</a:t>
            </a:r>
            <a:endParaRPr lang="fr-FR" sz="1200" b="1" dirty="0"/>
          </a:p>
        </p:txBody>
      </p:sp>
      <p:sp>
        <p:nvSpPr>
          <p:cNvPr id="16" name="Losange 15"/>
          <p:cNvSpPr/>
          <p:nvPr/>
        </p:nvSpPr>
        <p:spPr>
          <a:xfrm>
            <a:off x="6934409" y="4480046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</a:t>
            </a:r>
            <a:r>
              <a:rPr lang="en-US" sz="1200" dirty="0" err="1" smtClean="0"/>
              <a:t>calorimeterselection</a:t>
            </a:r>
            <a:endParaRPr lang="fr-FR" sz="1200" dirty="0"/>
          </a:p>
        </p:txBody>
      </p:sp>
      <p:sp>
        <p:nvSpPr>
          <p:cNvPr id="17" name="Rectangle 16"/>
          <p:cNvSpPr/>
          <p:nvPr/>
        </p:nvSpPr>
        <p:spPr>
          <a:xfrm>
            <a:off x="6992562" y="5126023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track reconstruction</a:t>
            </a:r>
            <a:endParaRPr lang="fr-FR" sz="1200" b="1" dirty="0"/>
          </a:p>
        </p:txBody>
      </p:sp>
      <p:sp>
        <p:nvSpPr>
          <p:cNvPr id="18" name="Rectangle 17"/>
          <p:cNvSpPr/>
          <p:nvPr/>
        </p:nvSpPr>
        <p:spPr>
          <a:xfrm>
            <a:off x="6992562" y="5528786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electron reconstruction</a:t>
            </a:r>
            <a:endParaRPr lang="fr-FR" sz="1200" b="1" dirty="0"/>
          </a:p>
        </p:txBody>
      </p:sp>
      <p:sp>
        <p:nvSpPr>
          <p:cNvPr id="19" name="Losange 18"/>
          <p:cNvSpPr/>
          <p:nvPr/>
        </p:nvSpPr>
        <p:spPr>
          <a:xfrm>
            <a:off x="6948264" y="5934061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electron selection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7496375" y="825119"/>
            <a:ext cx="803425" cy="3385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L1 </a:t>
            </a:r>
            <a:r>
              <a:rPr lang="en-US" sz="1600" b="1" dirty="0" err="1" smtClean="0">
                <a:solidFill>
                  <a:schemeClr val="bg1"/>
                </a:solidFill>
                <a:latin typeface="+mn-lt"/>
              </a:rPr>
              <a:t>RoI</a:t>
            </a:r>
            <a:endParaRPr lang="fr-FR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164288" y="404664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Electron Chain</a:t>
            </a:r>
            <a:endParaRPr lang="fr-FR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22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9581861"/>
              </p:ext>
            </p:extLst>
          </p:nvPr>
        </p:nvGraphicFramePr>
        <p:xfrm>
          <a:off x="3419872" y="3809533"/>
          <a:ext cx="273630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401"/>
                <a:gridCol w="169390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Object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Notation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photon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tau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tau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b-jet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jet_b</a:t>
                      </a:r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TagType</a:t>
                      </a:r>
                      <a:r>
                        <a:rPr lang="en-US" dirty="0" smtClean="0"/>
                        <a:t>]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xe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7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60166" y="1139787"/>
            <a:ext cx="7161184" cy="380138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5687" y="105414"/>
            <a:ext cx="8229600" cy="620688"/>
          </a:xfrm>
        </p:spPr>
        <p:txBody>
          <a:bodyPr/>
          <a:lstStyle/>
          <a:p>
            <a:r>
              <a:rPr lang="en-US" sz="4400" dirty="0" smtClean="0"/>
              <a:t>Electrons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17</a:t>
            </a:fld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1178319" y="1076259"/>
            <a:ext cx="5121873" cy="2013746"/>
            <a:chOff x="365093" y="2132857"/>
            <a:chExt cx="4926987" cy="2336659"/>
          </a:xfrm>
        </p:grpSpPr>
        <p:sp>
          <p:nvSpPr>
            <p:cNvPr id="8" name="Rectangle 7"/>
            <p:cNvSpPr/>
            <p:nvPr/>
          </p:nvSpPr>
          <p:spPr>
            <a:xfrm>
              <a:off x="365093" y="2172461"/>
              <a:ext cx="3168352" cy="2297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23728" y="2132857"/>
              <a:ext cx="3168352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59632" y="2708920"/>
              <a:ext cx="3168352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323528" y="920274"/>
            <a:ext cx="1440160" cy="53614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lvl="1" indent="0" fontAlgn="auto">
              <a:spcAft>
                <a:spcPts val="0"/>
              </a:spcAft>
              <a:buFont typeface="Courier New" pitchFamily="49" charset="0"/>
              <a:buNone/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en-US" smtClean="0"/>
          </a:p>
          <a:p>
            <a:pPr lvl="1" fontAlgn="auto">
              <a:spcAft>
                <a:spcPts val="0"/>
              </a:spcAft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179512" y="1352322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calorimeter reconstruction</a:t>
            </a:r>
            <a:endParaRPr lang="fr-FR" sz="1200" b="1" dirty="0"/>
          </a:p>
        </p:txBody>
      </p:sp>
      <p:sp>
        <p:nvSpPr>
          <p:cNvPr id="30" name="Losange 29"/>
          <p:cNvSpPr/>
          <p:nvPr/>
        </p:nvSpPr>
        <p:spPr>
          <a:xfrm>
            <a:off x="120646" y="1702476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Fast calorimeter selection</a:t>
            </a:r>
            <a:endParaRPr lang="fr-FR" sz="1200" dirty="0"/>
          </a:p>
        </p:txBody>
      </p:sp>
      <p:sp>
        <p:nvSpPr>
          <p:cNvPr id="31" name="Rectangle 30"/>
          <p:cNvSpPr/>
          <p:nvPr/>
        </p:nvSpPr>
        <p:spPr>
          <a:xfrm>
            <a:off x="179512" y="2345421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track reconstruction</a:t>
            </a:r>
            <a:endParaRPr lang="fr-FR" sz="1200" b="1" dirty="0"/>
          </a:p>
        </p:txBody>
      </p:sp>
      <p:sp>
        <p:nvSpPr>
          <p:cNvPr id="32" name="Rectangle 31"/>
          <p:cNvSpPr/>
          <p:nvPr/>
        </p:nvSpPr>
        <p:spPr>
          <a:xfrm>
            <a:off x="179512" y="2705461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electron reconstruction</a:t>
            </a:r>
            <a:endParaRPr lang="fr-FR" sz="1200" b="1" dirty="0"/>
          </a:p>
        </p:txBody>
      </p:sp>
      <p:sp>
        <p:nvSpPr>
          <p:cNvPr id="33" name="Losange 32"/>
          <p:cNvSpPr/>
          <p:nvPr/>
        </p:nvSpPr>
        <p:spPr>
          <a:xfrm>
            <a:off x="107504" y="3067596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Fast electron selection</a:t>
            </a:r>
            <a:endParaRPr lang="fr-FR" sz="1200" dirty="0"/>
          </a:p>
        </p:txBody>
      </p:sp>
      <p:sp>
        <p:nvSpPr>
          <p:cNvPr id="34" name="Rectangle 33"/>
          <p:cNvSpPr/>
          <p:nvPr/>
        </p:nvSpPr>
        <p:spPr>
          <a:xfrm>
            <a:off x="179512" y="3713573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calorimeter reconstruction</a:t>
            </a:r>
            <a:endParaRPr lang="fr-FR" sz="1200" b="1" dirty="0"/>
          </a:p>
        </p:txBody>
      </p:sp>
      <p:sp>
        <p:nvSpPr>
          <p:cNvPr id="35" name="Rectangle 34"/>
          <p:cNvSpPr/>
          <p:nvPr/>
        </p:nvSpPr>
        <p:spPr>
          <a:xfrm>
            <a:off x="179512" y="4102481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Energy calibration</a:t>
            </a:r>
            <a:endParaRPr lang="fr-FR" sz="1200" b="1" dirty="0"/>
          </a:p>
        </p:txBody>
      </p:sp>
      <p:sp>
        <p:nvSpPr>
          <p:cNvPr id="36" name="Losange 35"/>
          <p:cNvSpPr/>
          <p:nvPr/>
        </p:nvSpPr>
        <p:spPr>
          <a:xfrm>
            <a:off x="121359" y="4480046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</a:t>
            </a:r>
            <a:r>
              <a:rPr lang="en-US" sz="1200" dirty="0" err="1" smtClean="0"/>
              <a:t>calorimeterselection</a:t>
            </a:r>
            <a:endParaRPr lang="fr-FR" sz="1200" dirty="0"/>
          </a:p>
        </p:txBody>
      </p:sp>
      <p:sp>
        <p:nvSpPr>
          <p:cNvPr id="37" name="Rectangle 36"/>
          <p:cNvSpPr/>
          <p:nvPr/>
        </p:nvSpPr>
        <p:spPr>
          <a:xfrm>
            <a:off x="179512" y="5126023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track reconstruction</a:t>
            </a:r>
            <a:endParaRPr lang="fr-FR" sz="1200" b="1" dirty="0"/>
          </a:p>
        </p:txBody>
      </p:sp>
      <p:sp>
        <p:nvSpPr>
          <p:cNvPr id="38" name="Rectangle 37"/>
          <p:cNvSpPr/>
          <p:nvPr/>
        </p:nvSpPr>
        <p:spPr>
          <a:xfrm>
            <a:off x="179512" y="5528786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electron reconstruction</a:t>
            </a:r>
            <a:endParaRPr lang="fr-FR" sz="1200" b="1" dirty="0"/>
          </a:p>
        </p:txBody>
      </p:sp>
      <p:sp>
        <p:nvSpPr>
          <p:cNvPr id="39" name="Losange 38"/>
          <p:cNvSpPr/>
          <p:nvPr/>
        </p:nvSpPr>
        <p:spPr>
          <a:xfrm>
            <a:off x="135214" y="5934061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electron selection</a:t>
            </a:r>
            <a:endParaRPr lang="fr-FR" sz="1200" dirty="0"/>
          </a:p>
        </p:txBody>
      </p:sp>
      <p:sp>
        <p:nvSpPr>
          <p:cNvPr id="40" name="ZoneTexte 39"/>
          <p:cNvSpPr txBox="1"/>
          <p:nvPr/>
        </p:nvSpPr>
        <p:spPr>
          <a:xfrm>
            <a:off x="683325" y="825119"/>
            <a:ext cx="803425" cy="3385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L1 </a:t>
            </a:r>
            <a:r>
              <a:rPr lang="en-US" sz="1600" b="1" dirty="0" err="1" smtClean="0">
                <a:solidFill>
                  <a:schemeClr val="bg1"/>
                </a:solidFill>
                <a:latin typeface="+mn-lt"/>
              </a:rPr>
              <a:t>RoI</a:t>
            </a:r>
            <a:endParaRPr lang="fr-FR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51238" y="404664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Electron Chain</a:t>
            </a:r>
            <a:endParaRPr lang="fr-FR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2" name="Flèche vers le bas 41"/>
          <p:cNvSpPr/>
          <p:nvPr/>
        </p:nvSpPr>
        <p:spPr>
          <a:xfrm>
            <a:off x="971600" y="1163673"/>
            <a:ext cx="144016" cy="188649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0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5687" y="105414"/>
            <a:ext cx="8229600" cy="620688"/>
          </a:xfrm>
        </p:spPr>
        <p:txBody>
          <a:bodyPr/>
          <a:lstStyle/>
          <a:p>
            <a:r>
              <a:rPr lang="en-US" sz="4400" dirty="0" smtClean="0"/>
              <a:t>Electrons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18</a:t>
            </a:fld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1178319" y="1076259"/>
            <a:ext cx="5121873" cy="2013746"/>
            <a:chOff x="365093" y="2132857"/>
            <a:chExt cx="4926987" cy="2336659"/>
          </a:xfrm>
        </p:grpSpPr>
        <p:sp>
          <p:nvSpPr>
            <p:cNvPr id="8" name="Rectangle 7"/>
            <p:cNvSpPr/>
            <p:nvPr/>
          </p:nvSpPr>
          <p:spPr>
            <a:xfrm>
              <a:off x="365093" y="2172461"/>
              <a:ext cx="3168352" cy="2297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23728" y="2132857"/>
              <a:ext cx="3168352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59632" y="2708920"/>
              <a:ext cx="3168352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323528" y="920274"/>
            <a:ext cx="1440160" cy="53614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lvl="1" indent="0" fontAlgn="auto">
              <a:spcAft>
                <a:spcPts val="0"/>
              </a:spcAft>
              <a:buFont typeface="Courier New" pitchFamily="49" charset="0"/>
              <a:buNone/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en-US" smtClean="0"/>
          </a:p>
          <a:p>
            <a:pPr lvl="1" fontAlgn="auto">
              <a:spcAft>
                <a:spcPts val="0"/>
              </a:spcAft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179512" y="1352322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calorimeter reconstruction</a:t>
            </a:r>
            <a:endParaRPr lang="fr-FR" sz="1200" b="1" dirty="0"/>
          </a:p>
        </p:txBody>
      </p:sp>
      <p:sp>
        <p:nvSpPr>
          <p:cNvPr id="30" name="Losange 29"/>
          <p:cNvSpPr/>
          <p:nvPr/>
        </p:nvSpPr>
        <p:spPr>
          <a:xfrm>
            <a:off x="120646" y="1702476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Fast calorimeter selection</a:t>
            </a:r>
            <a:endParaRPr lang="fr-FR" sz="1200" dirty="0"/>
          </a:p>
        </p:txBody>
      </p:sp>
      <p:sp>
        <p:nvSpPr>
          <p:cNvPr id="31" name="Rectangle 30"/>
          <p:cNvSpPr/>
          <p:nvPr/>
        </p:nvSpPr>
        <p:spPr>
          <a:xfrm>
            <a:off x="179512" y="2345421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track reconstruction</a:t>
            </a:r>
            <a:endParaRPr lang="fr-FR" sz="1200" b="1" dirty="0"/>
          </a:p>
        </p:txBody>
      </p:sp>
      <p:sp>
        <p:nvSpPr>
          <p:cNvPr id="32" name="Rectangle 31"/>
          <p:cNvSpPr/>
          <p:nvPr/>
        </p:nvSpPr>
        <p:spPr>
          <a:xfrm>
            <a:off x="179512" y="2705461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electron reconstruction</a:t>
            </a:r>
            <a:endParaRPr lang="fr-FR" sz="1200" b="1" dirty="0"/>
          </a:p>
        </p:txBody>
      </p:sp>
      <p:sp>
        <p:nvSpPr>
          <p:cNvPr id="33" name="Losange 32"/>
          <p:cNvSpPr/>
          <p:nvPr/>
        </p:nvSpPr>
        <p:spPr>
          <a:xfrm>
            <a:off x="107504" y="3067596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Fast electron selection</a:t>
            </a:r>
            <a:endParaRPr lang="fr-FR" sz="1200" dirty="0"/>
          </a:p>
        </p:txBody>
      </p:sp>
      <p:sp>
        <p:nvSpPr>
          <p:cNvPr id="34" name="Rectangle 33"/>
          <p:cNvSpPr/>
          <p:nvPr/>
        </p:nvSpPr>
        <p:spPr>
          <a:xfrm>
            <a:off x="179512" y="3713573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calorimeter reconstruction</a:t>
            </a:r>
            <a:endParaRPr lang="fr-FR" sz="1200" b="1" dirty="0"/>
          </a:p>
        </p:txBody>
      </p:sp>
      <p:sp>
        <p:nvSpPr>
          <p:cNvPr id="35" name="Rectangle 34"/>
          <p:cNvSpPr/>
          <p:nvPr/>
        </p:nvSpPr>
        <p:spPr>
          <a:xfrm>
            <a:off x="179512" y="4102481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Energy calibration</a:t>
            </a:r>
            <a:endParaRPr lang="fr-FR" sz="1200" b="1" dirty="0"/>
          </a:p>
        </p:txBody>
      </p:sp>
      <p:sp>
        <p:nvSpPr>
          <p:cNvPr id="36" name="Losange 35"/>
          <p:cNvSpPr/>
          <p:nvPr/>
        </p:nvSpPr>
        <p:spPr>
          <a:xfrm>
            <a:off x="121359" y="4480046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</a:t>
            </a:r>
            <a:r>
              <a:rPr lang="en-US" sz="1200" dirty="0" err="1" smtClean="0"/>
              <a:t>calorimeterselection</a:t>
            </a:r>
            <a:endParaRPr lang="fr-FR" sz="1200" dirty="0"/>
          </a:p>
        </p:txBody>
      </p:sp>
      <p:sp>
        <p:nvSpPr>
          <p:cNvPr id="37" name="Rectangle 36"/>
          <p:cNvSpPr/>
          <p:nvPr/>
        </p:nvSpPr>
        <p:spPr>
          <a:xfrm>
            <a:off x="179512" y="5126023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track reconstruction</a:t>
            </a:r>
            <a:endParaRPr lang="fr-FR" sz="1200" b="1" dirty="0"/>
          </a:p>
        </p:txBody>
      </p:sp>
      <p:sp>
        <p:nvSpPr>
          <p:cNvPr id="38" name="Rectangle 37"/>
          <p:cNvSpPr/>
          <p:nvPr/>
        </p:nvSpPr>
        <p:spPr>
          <a:xfrm>
            <a:off x="179512" y="5528786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electron reconstruction</a:t>
            </a:r>
            <a:endParaRPr lang="fr-FR" sz="1200" b="1" dirty="0"/>
          </a:p>
        </p:txBody>
      </p:sp>
      <p:sp>
        <p:nvSpPr>
          <p:cNvPr id="39" name="Losange 38"/>
          <p:cNvSpPr/>
          <p:nvPr/>
        </p:nvSpPr>
        <p:spPr>
          <a:xfrm>
            <a:off x="135214" y="5934061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electron selection</a:t>
            </a:r>
            <a:endParaRPr lang="fr-FR" sz="1200" dirty="0"/>
          </a:p>
        </p:txBody>
      </p:sp>
      <p:sp>
        <p:nvSpPr>
          <p:cNvPr id="40" name="ZoneTexte 39"/>
          <p:cNvSpPr txBox="1"/>
          <p:nvPr/>
        </p:nvSpPr>
        <p:spPr>
          <a:xfrm>
            <a:off x="683325" y="825119"/>
            <a:ext cx="803425" cy="3385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L1 </a:t>
            </a:r>
            <a:r>
              <a:rPr lang="en-US" sz="1600" b="1" dirty="0" err="1" smtClean="0">
                <a:solidFill>
                  <a:schemeClr val="bg1"/>
                </a:solidFill>
                <a:latin typeface="+mn-lt"/>
              </a:rPr>
              <a:t>RoI</a:t>
            </a:r>
            <a:endParaRPr lang="fr-FR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51238" y="404664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Electron Chain</a:t>
            </a:r>
            <a:endParaRPr lang="fr-FR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2" name="Flèche vers le bas 41"/>
          <p:cNvSpPr/>
          <p:nvPr/>
        </p:nvSpPr>
        <p:spPr>
          <a:xfrm>
            <a:off x="971600" y="1163673"/>
            <a:ext cx="144016" cy="188649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Picture 2" descr="https://twiki.cern.ch/twiki/pub/AtlasPublic/EgammaTriggerPublicResults/HLT_Electron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14" y="889816"/>
            <a:ext cx="6449833" cy="531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3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323528" y="813260"/>
            <a:ext cx="1440160" cy="53614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lvl="1" indent="0" fontAlgn="auto">
              <a:spcAft>
                <a:spcPts val="0"/>
              </a:spcAft>
              <a:buFont typeface="Courier New" pitchFamily="49" charset="0"/>
              <a:buNone/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en-US" smtClean="0"/>
          </a:p>
          <a:p>
            <a:pPr lvl="1" fontAlgn="auto">
              <a:spcAft>
                <a:spcPts val="0"/>
              </a:spcAft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179512" y="1245308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calorimeter reconstruction</a:t>
            </a:r>
            <a:endParaRPr lang="fr-FR" sz="1200" b="1" dirty="0"/>
          </a:p>
        </p:txBody>
      </p:sp>
      <p:sp>
        <p:nvSpPr>
          <p:cNvPr id="30" name="Losange 29"/>
          <p:cNvSpPr/>
          <p:nvPr/>
        </p:nvSpPr>
        <p:spPr>
          <a:xfrm>
            <a:off x="120646" y="1595462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Fast calorimeter selection</a:t>
            </a:r>
            <a:endParaRPr lang="fr-FR" sz="1200" dirty="0"/>
          </a:p>
        </p:txBody>
      </p:sp>
      <p:sp>
        <p:nvSpPr>
          <p:cNvPr id="31" name="Rectangle 30"/>
          <p:cNvSpPr/>
          <p:nvPr/>
        </p:nvSpPr>
        <p:spPr>
          <a:xfrm>
            <a:off x="179512" y="2238407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track reconstruction</a:t>
            </a:r>
            <a:endParaRPr lang="fr-FR" sz="1200" b="1" dirty="0"/>
          </a:p>
        </p:txBody>
      </p:sp>
      <p:sp>
        <p:nvSpPr>
          <p:cNvPr id="32" name="Rectangle 31"/>
          <p:cNvSpPr/>
          <p:nvPr/>
        </p:nvSpPr>
        <p:spPr>
          <a:xfrm>
            <a:off x="179512" y="2598447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electron reconstruction</a:t>
            </a:r>
            <a:endParaRPr lang="fr-FR" sz="1200" b="1" dirty="0"/>
          </a:p>
        </p:txBody>
      </p:sp>
      <p:sp>
        <p:nvSpPr>
          <p:cNvPr id="33" name="Losange 32"/>
          <p:cNvSpPr/>
          <p:nvPr/>
        </p:nvSpPr>
        <p:spPr>
          <a:xfrm>
            <a:off x="107504" y="2960582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Fast electron selection</a:t>
            </a:r>
            <a:endParaRPr lang="fr-FR" sz="1200" dirty="0"/>
          </a:p>
        </p:txBody>
      </p:sp>
      <p:sp>
        <p:nvSpPr>
          <p:cNvPr id="34" name="Rectangle 33"/>
          <p:cNvSpPr/>
          <p:nvPr/>
        </p:nvSpPr>
        <p:spPr>
          <a:xfrm>
            <a:off x="179512" y="3606559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calorimeter reconstruction</a:t>
            </a:r>
            <a:endParaRPr lang="fr-FR" sz="1200" b="1" dirty="0"/>
          </a:p>
        </p:txBody>
      </p:sp>
      <p:sp>
        <p:nvSpPr>
          <p:cNvPr id="35" name="Rectangle 34"/>
          <p:cNvSpPr/>
          <p:nvPr/>
        </p:nvSpPr>
        <p:spPr>
          <a:xfrm>
            <a:off x="179512" y="3995467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Energy calibration</a:t>
            </a:r>
            <a:endParaRPr lang="fr-FR" sz="1200" b="1" dirty="0"/>
          </a:p>
        </p:txBody>
      </p:sp>
      <p:sp>
        <p:nvSpPr>
          <p:cNvPr id="36" name="Losange 35"/>
          <p:cNvSpPr/>
          <p:nvPr/>
        </p:nvSpPr>
        <p:spPr>
          <a:xfrm>
            <a:off x="121359" y="4373032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</a:t>
            </a:r>
            <a:r>
              <a:rPr lang="en-US" sz="1200" dirty="0" err="1" smtClean="0"/>
              <a:t>calorimeterselection</a:t>
            </a:r>
            <a:endParaRPr lang="fr-FR" sz="1200" dirty="0"/>
          </a:p>
        </p:txBody>
      </p:sp>
      <p:sp>
        <p:nvSpPr>
          <p:cNvPr id="37" name="Rectangle 36"/>
          <p:cNvSpPr/>
          <p:nvPr/>
        </p:nvSpPr>
        <p:spPr>
          <a:xfrm>
            <a:off x="179512" y="5019009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track reconstruction</a:t>
            </a:r>
            <a:endParaRPr lang="fr-FR" sz="1200" b="1" dirty="0"/>
          </a:p>
        </p:txBody>
      </p:sp>
      <p:sp>
        <p:nvSpPr>
          <p:cNvPr id="38" name="Rectangle 37"/>
          <p:cNvSpPr/>
          <p:nvPr/>
        </p:nvSpPr>
        <p:spPr>
          <a:xfrm>
            <a:off x="179512" y="5421772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electron reconstruction</a:t>
            </a:r>
            <a:endParaRPr lang="fr-FR" sz="1200" b="1" dirty="0"/>
          </a:p>
        </p:txBody>
      </p:sp>
      <p:sp>
        <p:nvSpPr>
          <p:cNvPr id="39" name="Losange 38"/>
          <p:cNvSpPr/>
          <p:nvPr/>
        </p:nvSpPr>
        <p:spPr>
          <a:xfrm>
            <a:off x="135214" y="5827047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electron selection</a:t>
            </a:r>
            <a:endParaRPr lang="fr-FR" sz="1200" dirty="0"/>
          </a:p>
        </p:txBody>
      </p:sp>
      <p:sp>
        <p:nvSpPr>
          <p:cNvPr id="40" name="ZoneTexte 39"/>
          <p:cNvSpPr txBox="1"/>
          <p:nvPr/>
        </p:nvSpPr>
        <p:spPr>
          <a:xfrm>
            <a:off x="683325" y="718105"/>
            <a:ext cx="803425" cy="3385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L1 </a:t>
            </a:r>
            <a:r>
              <a:rPr lang="en-US" sz="1600" b="1" dirty="0" err="1" smtClean="0">
                <a:solidFill>
                  <a:schemeClr val="bg1"/>
                </a:solidFill>
                <a:latin typeface="+mn-lt"/>
              </a:rPr>
              <a:t>RoI</a:t>
            </a:r>
            <a:endParaRPr lang="fr-FR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51238" y="297650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Electron Chain</a:t>
            </a:r>
            <a:endParaRPr lang="fr-FR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2" name="Flèche vers le bas 41"/>
          <p:cNvSpPr/>
          <p:nvPr/>
        </p:nvSpPr>
        <p:spPr>
          <a:xfrm>
            <a:off x="971600" y="1056659"/>
            <a:ext cx="144016" cy="188649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2456058" y="813260"/>
            <a:ext cx="1440160" cy="53614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lvl="1" indent="0" fontAlgn="auto">
              <a:spcAft>
                <a:spcPts val="0"/>
              </a:spcAft>
              <a:buFont typeface="Courier New" pitchFamily="49" charset="0"/>
              <a:buNone/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en-US" smtClean="0"/>
          </a:p>
          <a:p>
            <a:pPr lvl="1" fontAlgn="auto">
              <a:spcAft>
                <a:spcPts val="0"/>
              </a:spcAft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2312042" y="2658901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track reconstruction Step 1</a:t>
            </a:r>
            <a:endParaRPr lang="fr-FR" sz="1200" b="1" dirty="0"/>
          </a:p>
        </p:txBody>
      </p:sp>
      <p:sp>
        <p:nvSpPr>
          <p:cNvPr id="47" name="Losange 46"/>
          <p:cNvSpPr/>
          <p:nvPr/>
        </p:nvSpPr>
        <p:spPr>
          <a:xfrm>
            <a:off x="2253889" y="3381076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Cut on number of tracks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2326610" y="1261881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calorimeter reconstruction</a:t>
            </a:r>
            <a:endParaRPr lang="fr-FR" sz="1200" b="1" dirty="0"/>
          </a:p>
        </p:txBody>
      </p:sp>
      <p:sp>
        <p:nvSpPr>
          <p:cNvPr id="49" name="Rectangle 48"/>
          <p:cNvSpPr/>
          <p:nvPr/>
        </p:nvSpPr>
        <p:spPr>
          <a:xfrm>
            <a:off x="2326610" y="1650789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Energy calibration</a:t>
            </a:r>
            <a:endParaRPr lang="fr-FR" sz="1200" b="1" dirty="0"/>
          </a:p>
        </p:txBody>
      </p:sp>
      <p:sp>
        <p:nvSpPr>
          <p:cNvPr id="50" name="Losange 49"/>
          <p:cNvSpPr/>
          <p:nvPr/>
        </p:nvSpPr>
        <p:spPr>
          <a:xfrm>
            <a:off x="2253889" y="4762146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tau selection</a:t>
            </a:r>
            <a:endParaRPr lang="fr-FR" sz="1200" dirty="0"/>
          </a:p>
        </p:txBody>
      </p:sp>
      <p:sp>
        <p:nvSpPr>
          <p:cNvPr id="51" name="Rectangle 50"/>
          <p:cNvSpPr/>
          <p:nvPr/>
        </p:nvSpPr>
        <p:spPr>
          <a:xfrm>
            <a:off x="2312042" y="3984330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track reconstruction</a:t>
            </a:r>
            <a:endParaRPr lang="fr-FR" sz="1200" b="1" dirty="0"/>
          </a:p>
        </p:txBody>
      </p:sp>
      <p:sp>
        <p:nvSpPr>
          <p:cNvPr id="52" name="Rectangle 51"/>
          <p:cNvSpPr/>
          <p:nvPr/>
        </p:nvSpPr>
        <p:spPr>
          <a:xfrm>
            <a:off x="2312042" y="4387093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tau reconstruction</a:t>
            </a:r>
            <a:endParaRPr lang="fr-FR" sz="1200" b="1" dirty="0"/>
          </a:p>
        </p:txBody>
      </p:sp>
      <p:sp>
        <p:nvSpPr>
          <p:cNvPr id="54" name="ZoneTexte 53"/>
          <p:cNvSpPr txBox="1"/>
          <p:nvPr/>
        </p:nvSpPr>
        <p:spPr>
          <a:xfrm>
            <a:off x="2815855" y="718105"/>
            <a:ext cx="803425" cy="3385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L1 </a:t>
            </a:r>
            <a:r>
              <a:rPr lang="en-US" sz="1600" b="1" dirty="0" err="1" smtClean="0">
                <a:solidFill>
                  <a:schemeClr val="bg1"/>
                </a:solidFill>
                <a:latin typeface="+mn-lt"/>
              </a:rPr>
              <a:t>RoI</a:t>
            </a:r>
            <a:endParaRPr lang="fr-FR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2483768" y="297650"/>
            <a:ext cx="123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Tau Chain</a:t>
            </a:r>
            <a:endParaRPr lang="fr-FR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6" name="Flèche vers le bas 55"/>
          <p:cNvSpPr/>
          <p:nvPr/>
        </p:nvSpPr>
        <p:spPr>
          <a:xfrm>
            <a:off x="3104130" y="1056659"/>
            <a:ext cx="144016" cy="188649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Losange 56"/>
          <p:cNvSpPr/>
          <p:nvPr/>
        </p:nvSpPr>
        <p:spPr>
          <a:xfrm>
            <a:off x="2267744" y="2025842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</a:t>
            </a:r>
            <a:r>
              <a:rPr lang="en-US" sz="1200" baseline="-25000" dirty="0" err="1" smtClean="0"/>
              <a:t>T</a:t>
            </a:r>
            <a:r>
              <a:rPr lang="en-US" sz="1200" dirty="0" smtClean="0"/>
              <a:t> cut</a:t>
            </a:r>
            <a:endParaRPr lang="fr-FR" sz="1200" dirty="0"/>
          </a:p>
        </p:txBody>
      </p:sp>
      <p:sp>
        <p:nvSpPr>
          <p:cNvPr id="58" name="Rectangle 57"/>
          <p:cNvSpPr/>
          <p:nvPr/>
        </p:nvSpPr>
        <p:spPr>
          <a:xfrm>
            <a:off x="2295454" y="3033954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track reconstruction Step 2</a:t>
            </a:r>
            <a:endParaRPr lang="fr-FR" sz="1200" b="1" dirty="0"/>
          </a:p>
        </p:txBody>
      </p:sp>
      <p:sp>
        <p:nvSpPr>
          <p:cNvPr id="61" name="Rectangle 60"/>
          <p:cNvSpPr/>
          <p:nvPr/>
        </p:nvSpPr>
        <p:spPr>
          <a:xfrm>
            <a:off x="4428697" y="1248963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calorimeter reconstruction</a:t>
            </a:r>
            <a:endParaRPr lang="fr-FR" sz="1200" b="1" dirty="0"/>
          </a:p>
        </p:txBody>
      </p:sp>
      <p:sp>
        <p:nvSpPr>
          <p:cNvPr id="62" name="Rectangle 61"/>
          <p:cNvSpPr/>
          <p:nvPr/>
        </p:nvSpPr>
        <p:spPr>
          <a:xfrm>
            <a:off x="4428697" y="1637871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/>
              <a:t>Presicion</a:t>
            </a:r>
            <a:r>
              <a:rPr lang="en-US" sz="1200" b="1" dirty="0" smtClean="0"/>
              <a:t> jet reconstruction</a:t>
            </a:r>
            <a:endParaRPr lang="fr-FR" sz="1200" b="1" dirty="0"/>
          </a:p>
        </p:txBody>
      </p:sp>
      <p:sp>
        <p:nvSpPr>
          <p:cNvPr id="66" name="ZoneTexte 65"/>
          <p:cNvSpPr txBox="1"/>
          <p:nvPr/>
        </p:nvSpPr>
        <p:spPr>
          <a:xfrm>
            <a:off x="4917942" y="705187"/>
            <a:ext cx="803425" cy="3385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L1 </a:t>
            </a:r>
            <a:r>
              <a:rPr lang="en-US" sz="1600" b="1" dirty="0" err="1" smtClean="0">
                <a:solidFill>
                  <a:schemeClr val="bg1"/>
                </a:solidFill>
                <a:latin typeface="+mn-lt"/>
              </a:rPr>
              <a:t>RoI</a:t>
            </a:r>
            <a:endParaRPr lang="fr-FR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4716016" y="28835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Jet Chain</a:t>
            </a:r>
            <a:endParaRPr lang="fr-FR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9" name="Losange 68"/>
          <p:cNvSpPr/>
          <p:nvPr/>
        </p:nvSpPr>
        <p:spPr>
          <a:xfrm>
            <a:off x="4369831" y="2372964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jet selection</a:t>
            </a:r>
            <a:endParaRPr lang="fr-FR" sz="1200" dirty="0"/>
          </a:p>
        </p:txBody>
      </p:sp>
      <p:sp>
        <p:nvSpPr>
          <p:cNvPr id="71" name="Rectangle 70"/>
          <p:cNvSpPr/>
          <p:nvPr/>
        </p:nvSpPr>
        <p:spPr>
          <a:xfrm>
            <a:off x="4427984" y="2025842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Energy calibration</a:t>
            </a:r>
            <a:endParaRPr lang="fr-FR" sz="1200" b="1" dirty="0"/>
          </a:p>
        </p:txBody>
      </p:sp>
      <p:sp>
        <p:nvSpPr>
          <p:cNvPr id="72" name="Rectangle 3"/>
          <p:cNvSpPr txBox="1">
            <a:spLocks noChangeArrowheads="1"/>
          </p:cNvSpPr>
          <p:nvPr/>
        </p:nvSpPr>
        <p:spPr>
          <a:xfrm>
            <a:off x="4235821" y="3251522"/>
            <a:ext cx="2778104" cy="328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</a:pPr>
            <a:r>
              <a:rPr lang="en-GB" dirty="0" smtClean="0">
                <a:latin typeface="+mn-lt"/>
              </a:rPr>
              <a:t>Final detector calibration and alignment constants not available online: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</a:pPr>
            <a:r>
              <a:rPr lang="en-GB" dirty="0" smtClean="0">
                <a:latin typeface="+mn-lt"/>
              </a:rPr>
              <a:t>allow for the lower precision in the trigger cuts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GB" sz="2000" dirty="0" smtClean="0"/>
          </a:p>
        </p:txBody>
      </p:sp>
      <p:sp>
        <p:nvSpPr>
          <p:cNvPr id="73" name="Espace réservé du contenu 2"/>
          <p:cNvSpPr txBox="1">
            <a:spLocks/>
          </p:cNvSpPr>
          <p:nvPr/>
        </p:nvSpPr>
        <p:spPr>
          <a:xfrm>
            <a:off x="7226698" y="848266"/>
            <a:ext cx="1440160" cy="5361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lvl="1" indent="0" fontAlgn="auto">
              <a:spcAft>
                <a:spcPts val="0"/>
              </a:spcAft>
              <a:buFont typeface="Courier New" pitchFamily="49" charset="0"/>
              <a:buNone/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en-US" smtClean="0"/>
          </a:p>
          <a:p>
            <a:pPr lvl="1" fontAlgn="auto">
              <a:spcAft>
                <a:spcPts val="0"/>
              </a:spcAft>
            </a:pPr>
            <a:endParaRPr lang="en-US" smtClean="0"/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  <p:sp>
        <p:nvSpPr>
          <p:cNvPr id="74" name="Rectangle 73"/>
          <p:cNvSpPr/>
          <p:nvPr/>
        </p:nvSpPr>
        <p:spPr>
          <a:xfrm>
            <a:off x="7082682" y="1280314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</a:t>
            </a:r>
            <a:r>
              <a:rPr lang="en-US" sz="1200" b="1" dirty="0" err="1" smtClean="0"/>
              <a:t>muon</a:t>
            </a:r>
            <a:r>
              <a:rPr lang="en-US" sz="1200" b="1" dirty="0" smtClean="0"/>
              <a:t> track</a:t>
            </a:r>
          </a:p>
          <a:p>
            <a:pPr algn="ctr"/>
            <a:r>
              <a:rPr lang="en-US" sz="1200" b="1" dirty="0" smtClean="0"/>
              <a:t>reconstruction</a:t>
            </a:r>
            <a:endParaRPr lang="fr-FR" sz="1200" b="1" dirty="0"/>
          </a:p>
        </p:txBody>
      </p:sp>
      <p:sp>
        <p:nvSpPr>
          <p:cNvPr id="75" name="Losange 74"/>
          <p:cNvSpPr/>
          <p:nvPr/>
        </p:nvSpPr>
        <p:spPr>
          <a:xfrm>
            <a:off x="7023816" y="1630468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Fast </a:t>
            </a:r>
          </a:p>
          <a:p>
            <a:pPr algn="ctr"/>
            <a:r>
              <a:rPr lang="en-US" sz="1200" dirty="0" err="1" smtClean="0"/>
              <a:t>muon</a:t>
            </a:r>
            <a:r>
              <a:rPr lang="en-US" sz="1200" dirty="0" smtClean="0"/>
              <a:t> track selection</a:t>
            </a:r>
            <a:endParaRPr lang="fr-FR" sz="1200" dirty="0"/>
          </a:p>
        </p:txBody>
      </p:sp>
      <p:sp>
        <p:nvSpPr>
          <p:cNvPr id="76" name="Rectangle 75"/>
          <p:cNvSpPr/>
          <p:nvPr/>
        </p:nvSpPr>
        <p:spPr>
          <a:xfrm>
            <a:off x="7082682" y="2273413"/>
            <a:ext cx="1885350" cy="30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Fast track reconstruction</a:t>
            </a:r>
            <a:endParaRPr lang="fr-FR" sz="1200" b="1" dirty="0"/>
          </a:p>
        </p:txBody>
      </p:sp>
      <p:sp>
        <p:nvSpPr>
          <p:cNvPr id="77" name="Losange 76"/>
          <p:cNvSpPr/>
          <p:nvPr/>
        </p:nvSpPr>
        <p:spPr>
          <a:xfrm>
            <a:off x="6983823" y="3053741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Matching</a:t>
            </a:r>
            <a:endParaRPr lang="fr-FR" sz="1200" dirty="0"/>
          </a:p>
        </p:txBody>
      </p:sp>
      <p:sp>
        <p:nvSpPr>
          <p:cNvPr id="78" name="Rectangle 77"/>
          <p:cNvSpPr/>
          <p:nvPr/>
        </p:nvSpPr>
        <p:spPr>
          <a:xfrm>
            <a:off x="7067817" y="3559652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</a:t>
            </a:r>
            <a:r>
              <a:rPr lang="en-US" sz="1200" b="1" dirty="0" err="1" smtClean="0"/>
              <a:t>muon</a:t>
            </a:r>
            <a:r>
              <a:rPr lang="en-US" sz="1200" b="1" dirty="0" smtClean="0"/>
              <a:t> reconstruction</a:t>
            </a:r>
            <a:endParaRPr lang="fr-FR" sz="1200" b="1" dirty="0"/>
          </a:p>
        </p:txBody>
      </p:sp>
      <p:sp>
        <p:nvSpPr>
          <p:cNvPr id="79" name="Losange 78"/>
          <p:cNvSpPr/>
          <p:nvPr/>
        </p:nvSpPr>
        <p:spPr>
          <a:xfrm>
            <a:off x="6966019" y="3922021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</a:t>
            </a:r>
            <a:r>
              <a:rPr lang="en-US" sz="1200" dirty="0" err="1" smtClean="0"/>
              <a:t>muon</a:t>
            </a:r>
            <a:r>
              <a:rPr lang="en-US" sz="1200" dirty="0" smtClean="0"/>
              <a:t> track</a:t>
            </a:r>
          </a:p>
          <a:p>
            <a:pPr algn="ctr"/>
            <a:r>
              <a:rPr lang="en-US" sz="1200" dirty="0" smtClean="0"/>
              <a:t>selection</a:t>
            </a:r>
            <a:endParaRPr lang="fr-FR" sz="1200" dirty="0"/>
          </a:p>
        </p:txBody>
      </p:sp>
      <p:sp>
        <p:nvSpPr>
          <p:cNvPr id="80" name="Rectangle 79"/>
          <p:cNvSpPr/>
          <p:nvPr/>
        </p:nvSpPr>
        <p:spPr>
          <a:xfrm>
            <a:off x="6983823" y="4567099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track reconstruction</a:t>
            </a:r>
            <a:endParaRPr lang="fr-FR" sz="1200" b="1" dirty="0"/>
          </a:p>
        </p:txBody>
      </p:sp>
      <p:sp>
        <p:nvSpPr>
          <p:cNvPr id="81" name="Rectangle 80"/>
          <p:cNvSpPr/>
          <p:nvPr/>
        </p:nvSpPr>
        <p:spPr>
          <a:xfrm>
            <a:off x="7001934" y="5549104"/>
            <a:ext cx="1885350" cy="3030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Precision </a:t>
            </a:r>
            <a:r>
              <a:rPr lang="en-US" sz="1200" b="1" dirty="0" err="1" smtClean="0"/>
              <a:t>muon</a:t>
            </a:r>
            <a:r>
              <a:rPr lang="en-US" sz="1200" b="1" dirty="0" smtClean="0"/>
              <a:t> reconstruction</a:t>
            </a:r>
            <a:endParaRPr lang="fr-FR" sz="1200" b="1" dirty="0"/>
          </a:p>
        </p:txBody>
      </p:sp>
      <p:sp>
        <p:nvSpPr>
          <p:cNvPr id="82" name="Losange 81"/>
          <p:cNvSpPr/>
          <p:nvPr/>
        </p:nvSpPr>
        <p:spPr>
          <a:xfrm>
            <a:off x="6948264" y="5934061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 </a:t>
            </a:r>
            <a:r>
              <a:rPr lang="en-US" sz="1200" dirty="0" err="1" smtClean="0"/>
              <a:t>muon</a:t>
            </a:r>
            <a:r>
              <a:rPr lang="en-US" sz="1200" dirty="0" smtClean="0"/>
              <a:t> selection</a:t>
            </a:r>
            <a:endParaRPr lang="fr-FR" sz="1200" dirty="0"/>
          </a:p>
        </p:txBody>
      </p:sp>
      <p:sp>
        <p:nvSpPr>
          <p:cNvPr id="83" name="ZoneTexte 82"/>
          <p:cNvSpPr txBox="1"/>
          <p:nvPr/>
        </p:nvSpPr>
        <p:spPr>
          <a:xfrm>
            <a:off x="7398424" y="753111"/>
            <a:ext cx="1220206" cy="3385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L1 MU </a:t>
            </a:r>
            <a:r>
              <a:rPr lang="en-US" sz="1600" b="1" dirty="0" err="1" smtClean="0">
                <a:solidFill>
                  <a:schemeClr val="bg1"/>
                </a:solidFill>
                <a:latin typeface="+mn-lt"/>
              </a:rPr>
              <a:t>RoI</a:t>
            </a:r>
            <a:endParaRPr lang="fr-FR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7236296" y="332656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</a:rPr>
              <a:t>Muon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Chain</a:t>
            </a:r>
            <a:endParaRPr lang="fr-FR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5" name="Losange 84"/>
          <p:cNvSpPr/>
          <p:nvPr/>
        </p:nvSpPr>
        <p:spPr>
          <a:xfrm>
            <a:off x="6966376" y="4929430"/>
            <a:ext cx="1944216" cy="588982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Precision</a:t>
            </a:r>
          </a:p>
          <a:p>
            <a:pPr algn="ctr"/>
            <a:r>
              <a:rPr lang="en-US" sz="1200" dirty="0" smtClean="0"/>
              <a:t>track</a:t>
            </a:r>
          </a:p>
          <a:p>
            <a:pPr algn="ctr"/>
            <a:r>
              <a:rPr lang="en-US" sz="1200" dirty="0"/>
              <a:t>s</a:t>
            </a:r>
            <a:r>
              <a:rPr lang="en-US" sz="1200" dirty="0" smtClean="0"/>
              <a:t>election?</a:t>
            </a:r>
            <a:endParaRPr lang="fr-FR" sz="1200" dirty="0"/>
          </a:p>
        </p:txBody>
      </p:sp>
      <p:sp>
        <p:nvSpPr>
          <p:cNvPr id="86" name="Losange 85"/>
          <p:cNvSpPr/>
          <p:nvPr/>
        </p:nvSpPr>
        <p:spPr>
          <a:xfrm>
            <a:off x="6966376" y="2549685"/>
            <a:ext cx="1944216" cy="58898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Fast track selection</a:t>
            </a:r>
            <a:endParaRPr lang="fr-FR" sz="1200" dirty="0"/>
          </a:p>
        </p:txBody>
      </p:sp>
      <p:sp>
        <p:nvSpPr>
          <p:cNvPr id="87" name="Flèche vers le bas 86"/>
          <p:cNvSpPr/>
          <p:nvPr/>
        </p:nvSpPr>
        <p:spPr>
          <a:xfrm>
            <a:off x="7887912" y="1091665"/>
            <a:ext cx="216024" cy="188649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7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ld-brick-stone-metal-spiral-stairc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7" y="916965"/>
            <a:ext cx="8703871" cy="58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0618" y="179387"/>
            <a:ext cx="7382660" cy="737578"/>
          </a:xfrm>
        </p:spPr>
        <p:txBody>
          <a:bodyPr/>
          <a:lstStyle/>
          <a:p>
            <a:r>
              <a:rPr lang="en-US" dirty="0" smtClean="0"/>
              <a:t>My timeline on ATLAS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83858" y="3501008"/>
            <a:ext cx="5834131" cy="485140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2006-2009 Electron Triggers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2010-2012 Exotics Triggers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2013-2015 Trigger Menu for Run 2</a:t>
            </a:r>
          </a:p>
          <a:p>
            <a:pPr marL="0" indent="0">
              <a:buNone/>
            </a:pPr>
            <a:endParaRPr lang="en-US" sz="28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2009-now </a:t>
            </a:r>
            <a:r>
              <a:rPr lang="en-US" sz="2800" b="1" dirty="0" err="1" smtClean="0">
                <a:solidFill>
                  <a:schemeClr val="tx2"/>
                </a:solidFill>
              </a:rPr>
              <a:t>Dilepton</a:t>
            </a:r>
            <a:r>
              <a:rPr lang="en-US" sz="2800" b="1" dirty="0" smtClean="0">
                <a:solidFill>
                  <a:schemeClr val="tx2"/>
                </a:solidFill>
              </a:rPr>
              <a:t> searches</a:t>
            </a:r>
            <a:endParaRPr lang="en-US" sz="2800" b="1" dirty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2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1802892" y="4763333"/>
            <a:ext cx="3809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https://www.flickr.com/photos/primejunta/2518179985</a:t>
            </a:r>
          </a:p>
        </p:txBody>
      </p:sp>
    </p:spTree>
    <p:extLst>
      <p:ext uri="{BB962C8B-B14F-4D97-AF65-F5344CB8AC3E}">
        <p14:creationId xmlns:p14="http://schemas.microsoft.com/office/powerpoint/2010/main" val="24641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104" y="548680"/>
            <a:ext cx="8229600" cy="836712"/>
          </a:xfrm>
        </p:spPr>
        <p:txBody>
          <a:bodyPr/>
          <a:lstStyle/>
          <a:p>
            <a:r>
              <a:rPr lang="en-US" sz="4400" dirty="0" smtClean="0"/>
              <a:t>Trigger Menu = list of all triggers of interest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3" y="1445630"/>
            <a:ext cx="3783853" cy="48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4478463" y="1434123"/>
            <a:ext cx="3981969" cy="5104789"/>
            <a:chOff x="3053" y="2715"/>
            <a:chExt cx="2387" cy="3560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" y="2916"/>
              <a:ext cx="2387" cy="3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153" y="2715"/>
              <a:ext cx="100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829452">
                <a:spcBef>
                  <a:spcPct val="20000"/>
                </a:spcBef>
                <a:buClr>
                  <a:srgbClr val="006666"/>
                </a:buClr>
                <a:buSzPct val="120000"/>
              </a:pPr>
              <a:r>
                <a:rPr lang="el-GR" altLang="fr-FR" sz="1814">
                  <a:solidFill>
                    <a:srgbClr val="0000CC"/>
                  </a:solidFill>
                  <a:latin typeface="Lucida Grande" pitchFamily="-96" charset="0"/>
                </a:rPr>
                <a:t>σ</a:t>
              </a:r>
              <a:r>
                <a:rPr lang="en-US" altLang="fr-FR" sz="1814">
                  <a:solidFill>
                    <a:srgbClr val="0000CC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fr-FR" sz="1451">
                  <a:solidFill>
                    <a:srgbClr val="0000CC"/>
                  </a:solidFill>
                  <a:latin typeface="Comic Sans MS" panose="030F0702030302020204" pitchFamily="66" charset="0"/>
                </a:rPr>
                <a:t>(proton-proton)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 rot="3501365">
            <a:off x="7634771" y="377476"/>
            <a:ext cx="1495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Luminosity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dependent!</a:t>
            </a:r>
            <a:endParaRPr lang="fr-FR" sz="2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6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sz="4400" dirty="0" smtClean="0"/>
              <a:t>Physics Menu Priorities 	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21</a:t>
            </a:fld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1030778" y="908720"/>
            <a:ext cx="6709574" cy="5782009"/>
            <a:chOff x="1030778" y="908720"/>
            <a:chExt cx="6709574" cy="5782009"/>
          </a:xfrm>
        </p:grpSpPr>
        <p:sp>
          <p:nvSpPr>
            <p:cNvPr id="5" name="Ellipse 4"/>
            <p:cNvSpPr/>
            <p:nvPr/>
          </p:nvSpPr>
          <p:spPr>
            <a:xfrm>
              <a:off x="2049234" y="908720"/>
              <a:ext cx="2952328" cy="2548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SM </a:t>
              </a:r>
              <a:endParaRPr lang="fr-FR" sz="2800" dirty="0"/>
            </a:p>
          </p:txBody>
        </p:sp>
        <p:sp>
          <p:nvSpPr>
            <p:cNvPr id="6" name="Ellipse 5"/>
            <p:cNvSpPr/>
            <p:nvPr/>
          </p:nvSpPr>
          <p:spPr>
            <a:xfrm>
              <a:off x="4281482" y="908720"/>
              <a:ext cx="2952328" cy="254888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Higgs</a:t>
              </a:r>
              <a:endParaRPr lang="fr-FR" sz="2800" dirty="0"/>
            </a:p>
          </p:txBody>
        </p:sp>
        <p:sp>
          <p:nvSpPr>
            <p:cNvPr id="7" name="Ellipse 6"/>
            <p:cNvSpPr/>
            <p:nvPr/>
          </p:nvSpPr>
          <p:spPr>
            <a:xfrm>
              <a:off x="4788024" y="2947511"/>
              <a:ext cx="2952328" cy="254888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Top</a:t>
              </a:r>
              <a:endParaRPr lang="fr-FR" sz="2800" dirty="0"/>
            </a:p>
          </p:txBody>
        </p:sp>
        <p:sp>
          <p:nvSpPr>
            <p:cNvPr id="8" name="Ellipse 7"/>
            <p:cNvSpPr/>
            <p:nvPr/>
          </p:nvSpPr>
          <p:spPr>
            <a:xfrm>
              <a:off x="2998168" y="2339384"/>
              <a:ext cx="2952328" cy="25488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2"/>
                  </a:solidFill>
                </a:rPr>
                <a:t>Exotics</a:t>
              </a:r>
              <a:endParaRPr lang="fr-FR" sz="2800" dirty="0">
                <a:solidFill>
                  <a:schemeClr val="tx2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1030778" y="2906996"/>
              <a:ext cx="2952328" cy="25488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SUSY</a:t>
              </a:r>
              <a:endParaRPr lang="fr-FR" sz="2800" dirty="0"/>
            </a:p>
          </p:txBody>
        </p:sp>
        <p:sp>
          <p:nvSpPr>
            <p:cNvPr id="10" name="Ellipse 9"/>
            <p:cNvSpPr/>
            <p:nvPr/>
          </p:nvSpPr>
          <p:spPr>
            <a:xfrm>
              <a:off x="2929653" y="4141849"/>
              <a:ext cx="2952328" cy="254888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B-Physics</a:t>
              </a:r>
            </a:p>
            <a:p>
              <a:pPr algn="ctr"/>
              <a:r>
                <a:rPr lang="en-US" sz="2800" dirty="0" smtClean="0"/>
                <a:t>&amp;</a:t>
              </a:r>
            </a:p>
            <a:p>
              <a:pPr algn="ctr"/>
              <a:r>
                <a:rPr lang="en-US" sz="2800" dirty="0" smtClean="0"/>
                <a:t>Light States</a:t>
              </a:r>
              <a:endParaRPr lang="fr-FR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683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sz="4400" dirty="0" smtClean="0"/>
              <a:t>Supporting triggers </a:t>
            </a:r>
            <a:r>
              <a:rPr lang="en-US" sz="4400" dirty="0"/>
              <a:t>i</a:t>
            </a:r>
            <a:r>
              <a:rPr lang="en-US" sz="4400" dirty="0" smtClean="0"/>
              <a:t>nputs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22</a:t>
            </a:fld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178550" y="732467"/>
            <a:ext cx="8885530" cy="5958262"/>
            <a:chOff x="178550" y="732467"/>
            <a:chExt cx="8885530" cy="5958262"/>
          </a:xfrm>
        </p:grpSpPr>
        <p:sp>
          <p:nvSpPr>
            <p:cNvPr id="5" name="Ellipse 4"/>
            <p:cNvSpPr/>
            <p:nvPr/>
          </p:nvSpPr>
          <p:spPr>
            <a:xfrm>
              <a:off x="2049234" y="908720"/>
              <a:ext cx="2952328" cy="2548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SM </a:t>
              </a:r>
              <a:endParaRPr lang="fr-FR" sz="2800" dirty="0"/>
            </a:p>
          </p:txBody>
        </p:sp>
        <p:sp>
          <p:nvSpPr>
            <p:cNvPr id="6" name="Ellipse 5"/>
            <p:cNvSpPr/>
            <p:nvPr/>
          </p:nvSpPr>
          <p:spPr>
            <a:xfrm>
              <a:off x="4281482" y="908720"/>
              <a:ext cx="2952328" cy="254888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Higgs</a:t>
              </a:r>
              <a:endParaRPr lang="fr-FR" sz="2800" dirty="0"/>
            </a:p>
          </p:txBody>
        </p:sp>
        <p:sp>
          <p:nvSpPr>
            <p:cNvPr id="7" name="Ellipse 6"/>
            <p:cNvSpPr/>
            <p:nvPr/>
          </p:nvSpPr>
          <p:spPr>
            <a:xfrm>
              <a:off x="4788024" y="2947511"/>
              <a:ext cx="2952328" cy="254888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Top</a:t>
              </a:r>
              <a:endParaRPr lang="fr-FR" sz="2800" dirty="0"/>
            </a:p>
          </p:txBody>
        </p:sp>
        <p:sp>
          <p:nvSpPr>
            <p:cNvPr id="8" name="Ellipse 7"/>
            <p:cNvSpPr/>
            <p:nvPr/>
          </p:nvSpPr>
          <p:spPr>
            <a:xfrm>
              <a:off x="2998168" y="2339384"/>
              <a:ext cx="2952328" cy="25488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2"/>
                  </a:solidFill>
                </a:rPr>
                <a:t>Exotics</a:t>
              </a:r>
              <a:endParaRPr lang="fr-FR" sz="2800" dirty="0">
                <a:solidFill>
                  <a:schemeClr val="tx2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1030778" y="2906996"/>
              <a:ext cx="2952328" cy="25488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SUSY</a:t>
              </a:r>
              <a:endParaRPr lang="fr-FR" sz="2800" dirty="0"/>
            </a:p>
          </p:txBody>
        </p:sp>
        <p:sp>
          <p:nvSpPr>
            <p:cNvPr id="10" name="Ellipse 9"/>
            <p:cNvSpPr/>
            <p:nvPr/>
          </p:nvSpPr>
          <p:spPr>
            <a:xfrm>
              <a:off x="2929653" y="4141849"/>
              <a:ext cx="2952328" cy="254888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B-Physics</a:t>
              </a:r>
            </a:p>
            <a:p>
              <a:pPr algn="ctr"/>
              <a:r>
                <a:rPr lang="en-US" sz="2800" dirty="0" smtClean="0"/>
                <a:t>&amp;</a:t>
              </a:r>
            </a:p>
            <a:p>
              <a:pPr algn="ctr"/>
              <a:r>
                <a:rPr lang="en-US" sz="2800" dirty="0" smtClean="0"/>
                <a:t>Light States</a:t>
              </a:r>
              <a:endParaRPr lang="fr-FR" sz="2800" dirty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7532186" y="756754"/>
              <a:ext cx="1311404" cy="126482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Track</a:t>
              </a:r>
            </a:p>
            <a:p>
              <a:pPr algn="ctr"/>
              <a:r>
                <a:rPr lang="en-US" sz="2000" dirty="0" err="1" smtClean="0"/>
                <a:t>ing</a:t>
              </a:r>
              <a:endParaRPr lang="fr-FR" sz="2000" dirty="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178550" y="4921142"/>
              <a:ext cx="1107704" cy="10694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e/</a:t>
              </a:r>
              <a:r>
                <a:rPr lang="en-US" sz="2800" dirty="0" smtClean="0">
                  <a:sym typeface="Symbol" panose="05050102010706020507" pitchFamily="18" charset="2"/>
                </a:rPr>
                <a:t></a:t>
              </a:r>
              <a:endParaRPr lang="fr-FR" sz="2800" dirty="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78550" y="732467"/>
              <a:ext cx="1023884" cy="95257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µ</a:t>
              </a:r>
              <a:endParaRPr lang="fr-FR" sz="2800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447056" y="1886256"/>
              <a:ext cx="1199719" cy="114660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ym typeface="Symbol" panose="05050102010706020507" pitchFamily="18" charset="2"/>
                </a:rPr>
                <a:t></a:t>
              </a:r>
              <a:endParaRPr lang="fr-FR" sz="2800" dirty="0"/>
            </a:p>
          </p:txBody>
        </p:sp>
        <p:sp>
          <p:nvSpPr>
            <p:cNvPr id="15" name="Ellipse 14"/>
            <p:cNvSpPr/>
            <p:nvPr/>
          </p:nvSpPr>
          <p:spPr>
            <a:xfrm>
              <a:off x="7864361" y="2467219"/>
              <a:ext cx="1199719" cy="114660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Jet &amp;  </a:t>
              </a:r>
            </a:p>
            <a:p>
              <a:pPr algn="ctr"/>
              <a:r>
                <a:rPr lang="en-US" sz="2000" dirty="0" err="1" smtClean="0"/>
                <a:t>E</a:t>
              </a:r>
              <a:r>
                <a:rPr lang="en-US" sz="2000" baseline="-25000" dirty="0" err="1" smtClean="0"/>
                <a:t>T</a:t>
              </a:r>
              <a:r>
                <a:rPr lang="en-US" sz="2000" baseline="30000" dirty="0" err="1" smtClean="0"/>
                <a:t>Miss</a:t>
              </a:r>
              <a:endParaRPr lang="fr-FR" sz="2000" baseline="30000" dirty="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7503373" y="4638384"/>
              <a:ext cx="1487042" cy="135799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Flavor tagging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0476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ee original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7" y="725965"/>
            <a:ext cx="7947866" cy="59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sz="4400" dirty="0" smtClean="0"/>
              <a:t>Monitoring, Calibration Inputs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23</a:t>
            </a:fld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178550" y="732467"/>
            <a:ext cx="8919923" cy="5958262"/>
            <a:chOff x="178550" y="732467"/>
            <a:chExt cx="8919923" cy="5958262"/>
          </a:xfrm>
        </p:grpSpPr>
        <p:sp>
          <p:nvSpPr>
            <p:cNvPr id="5" name="Ellipse 4"/>
            <p:cNvSpPr/>
            <p:nvPr/>
          </p:nvSpPr>
          <p:spPr>
            <a:xfrm>
              <a:off x="2083627" y="908720"/>
              <a:ext cx="2952328" cy="2548880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SM </a:t>
              </a:r>
              <a:endParaRPr lang="fr-FR" sz="2800" dirty="0"/>
            </a:p>
          </p:txBody>
        </p:sp>
        <p:sp>
          <p:nvSpPr>
            <p:cNvPr id="6" name="Ellipse 5"/>
            <p:cNvSpPr/>
            <p:nvPr/>
          </p:nvSpPr>
          <p:spPr>
            <a:xfrm>
              <a:off x="4315875" y="908720"/>
              <a:ext cx="2952328" cy="2548880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Higgs</a:t>
              </a:r>
              <a:endParaRPr lang="fr-FR" sz="2800" dirty="0"/>
            </a:p>
          </p:txBody>
        </p:sp>
        <p:sp>
          <p:nvSpPr>
            <p:cNvPr id="7" name="Ellipse 6"/>
            <p:cNvSpPr/>
            <p:nvPr/>
          </p:nvSpPr>
          <p:spPr>
            <a:xfrm>
              <a:off x="4822417" y="2947511"/>
              <a:ext cx="2952328" cy="2548880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Top</a:t>
              </a:r>
              <a:endParaRPr lang="fr-FR" sz="2800" dirty="0"/>
            </a:p>
          </p:txBody>
        </p:sp>
        <p:sp>
          <p:nvSpPr>
            <p:cNvPr id="8" name="Ellipse 7"/>
            <p:cNvSpPr/>
            <p:nvPr/>
          </p:nvSpPr>
          <p:spPr>
            <a:xfrm>
              <a:off x="2998168" y="2339384"/>
              <a:ext cx="2952328" cy="2548880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2"/>
                  </a:solidFill>
                </a:rPr>
                <a:t>Exotics</a:t>
              </a:r>
              <a:endParaRPr lang="fr-FR" sz="2800" dirty="0">
                <a:solidFill>
                  <a:schemeClr val="tx2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1065171" y="2906996"/>
              <a:ext cx="2952328" cy="2548880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SUSY</a:t>
              </a:r>
              <a:endParaRPr lang="fr-FR" sz="2800" dirty="0"/>
            </a:p>
          </p:txBody>
        </p:sp>
        <p:sp>
          <p:nvSpPr>
            <p:cNvPr id="10" name="Ellipse 9"/>
            <p:cNvSpPr/>
            <p:nvPr/>
          </p:nvSpPr>
          <p:spPr>
            <a:xfrm>
              <a:off x="2964046" y="4141849"/>
              <a:ext cx="2952328" cy="2548880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B-Physics</a:t>
              </a:r>
            </a:p>
            <a:p>
              <a:pPr algn="ctr"/>
              <a:r>
                <a:rPr lang="en-US" sz="2800" dirty="0" smtClean="0"/>
                <a:t>&amp;</a:t>
              </a:r>
            </a:p>
            <a:p>
              <a:pPr algn="ctr"/>
              <a:r>
                <a:rPr lang="en-US" sz="2800" dirty="0" smtClean="0"/>
                <a:t>Light States</a:t>
              </a:r>
              <a:endParaRPr lang="fr-FR" sz="2800" dirty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7566579" y="756754"/>
              <a:ext cx="1311404" cy="1264821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Track</a:t>
              </a:r>
            </a:p>
            <a:p>
              <a:pPr algn="ctr"/>
              <a:r>
                <a:rPr lang="en-US" sz="2000" dirty="0" err="1" smtClean="0"/>
                <a:t>ing</a:t>
              </a:r>
              <a:endParaRPr lang="fr-FR" sz="2000" dirty="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178550" y="4921142"/>
              <a:ext cx="1107704" cy="1069468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e/</a:t>
              </a:r>
              <a:r>
                <a:rPr lang="en-US" sz="2800" dirty="0" smtClean="0">
                  <a:sym typeface="Symbol" panose="05050102010706020507" pitchFamily="18" charset="2"/>
                </a:rPr>
                <a:t></a:t>
              </a:r>
              <a:endParaRPr lang="fr-FR" sz="2800" dirty="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212943" y="732467"/>
              <a:ext cx="1023884" cy="952570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µ</a:t>
              </a:r>
              <a:endParaRPr lang="fr-FR" sz="2800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481449" y="1886256"/>
              <a:ext cx="1199719" cy="1146605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ym typeface="Symbol" panose="05050102010706020507" pitchFamily="18" charset="2"/>
                </a:rPr>
                <a:t></a:t>
              </a:r>
              <a:endParaRPr lang="fr-FR" sz="2800" dirty="0"/>
            </a:p>
          </p:txBody>
        </p:sp>
        <p:sp>
          <p:nvSpPr>
            <p:cNvPr id="15" name="Ellipse 14"/>
            <p:cNvSpPr/>
            <p:nvPr/>
          </p:nvSpPr>
          <p:spPr>
            <a:xfrm>
              <a:off x="7898754" y="2467219"/>
              <a:ext cx="1199719" cy="1146605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Jet &amp;  </a:t>
              </a:r>
            </a:p>
            <a:p>
              <a:pPr algn="ctr"/>
              <a:r>
                <a:rPr lang="en-US" sz="2000" dirty="0" err="1" smtClean="0"/>
                <a:t>E</a:t>
              </a:r>
              <a:r>
                <a:rPr lang="en-US" sz="2000" baseline="-25000" dirty="0" err="1" smtClean="0"/>
                <a:t>T</a:t>
              </a:r>
              <a:r>
                <a:rPr lang="en-US" sz="2000" baseline="30000" dirty="0" err="1" smtClean="0"/>
                <a:t>Miss</a:t>
              </a:r>
              <a:endParaRPr lang="fr-FR" sz="2000" baseline="30000" dirty="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7537766" y="4638384"/>
              <a:ext cx="1487042" cy="1357997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Flavor tagging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558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59" y="3692751"/>
            <a:ext cx="2411811" cy="312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290634">
            <a:off x="2103119" y="3757605"/>
            <a:ext cx="5472608" cy="720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92696"/>
          </a:xfrm>
        </p:spPr>
        <p:txBody>
          <a:bodyPr/>
          <a:lstStyle/>
          <a:p>
            <a:r>
              <a:rPr lang="en-US" sz="4400" dirty="0" smtClean="0"/>
              <a:t>Physics Requests Summary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5265" y="834092"/>
            <a:ext cx="8229600" cy="5145435"/>
          </a:xfrm>
        </p:spPr>
        <p:txBody>
          <a:bodyPr/>
          <a:lstStyle/>
          <a:p>
            <a:r>
              <a:rPr lang="en-US" dirty="0" smtClean="0"/>
              <a:t>Keep triggers as inclusive &amp; simple as possible!</a:t>
            </a:r>
          </a:p>
          <a:p>
            <a:pPr lvl="1"/>
            <a:r>
              <a:rPr lang="en-US" dirty="0" smtClean="0"/>
              <a:t>Single lepton (electron and </a:t>
            </a:r>
            <a:r>
              <a:rPr lang="en-US" dirty="0" err="1" smtClean="0"/>
              <a:t>muon</a:t>
            </a:r>
            <a:r>
              <a:rPr lang="en-US" dirty="0" smtClean="0"/>
              <a:t> triggers) below W</a:t>
            </a:r>
            <a:endParaRPr lang="en-US" dirty="0"/>
          </a:p>
          <a:p>
            <a:pPr lvl="1"/>
            <a:r>
              <a:rPr lang="en-US" dirty="0" smtClean="0"/>
              <a:t>Single/di/tri-object triggers at </a:t>
            </a:r>
            <a:r>
              <a:rPr lang="en-US" dirty="0"/>
              <a:t>t</a:t>
            </a:r>
            <a:r>
              <a:rPr lang="en-US" dirty="0" smtClean="0"/>
              <a:t>hresholds as low as possible</a:t>
            </a:r>
          </a:p>
          <a:p>
            <a:r>
              <a:rPr lang="en-US" dirty="0" smtClean="0"/>
              <a:t>Topological, multi-object and dedicated triggers can be of huge benefit for certain analysis</a:t>
            </a:r>
          </a:p>
          <a:p>
            <a:r>
              <a:rPr lang="en-US" dirty="0" smtClean="0"/>
              <a:t>Menu should be stable throughout the Run 2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80680" y="3567074"/>
            <a:ext cx="1184941" cy="646331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Physics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Priorities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920974" y="4080703"/>
            <a:ext cx="1467068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Constraints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6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z="4400" dirty="0" smtClean="0"/>
              <a:t>Single Electron Triggers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98842"/>
            <a:ext cx="8229600" cy="514543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25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229550" y="1156717"/>
            <a:ext cx="3937440" cy="3712443"/>
            <a:chOff x="5076056" y="508645"/>
            <a:chExt cx="3937440" cy="371244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08645"/>
              <a:ext cx="3937440" cy="371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044776" y="1340768"/>
              <a:ext cx="170368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@ 2x10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34</a:t>
              </a:r>
              <a:r>
                <a:rPr lang="en-US" dirty="0" smtClean="0">
                  <a:solidFill>
                    <a:srgbClr val="FF0000"/>
                  </a:solidFill>
                </a:rPr>
                <a:t>cm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-2</a:t>
              </a:r>
              <a:r>
                <a:rPr lang="en-US" dirty="0" smtClean="0">
                  <a:solidFill>
                    <a:srgbClr val="FF0000"/>
                  </a:solidFill>
                </a:rPr>
                <a:t>s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-1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Ellipse 7"/>
          <p:cNvSpPr/>
          <p:nvPr/>
        </p:nvSpPr>
        <p:spPr>
          <a:xfrm>
            <a:off x="2219599" y="3508536"/>
            <a:ext cx="408185" cy="424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107505" y="5085184"/>
          <a:ext cx="871676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3"/>
                <a:gridCol w="2160240"/>
                <a:gridCol w="2186518"/>
                <a:gridCol w="1701914"/>
                <a:gridCol w="173198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Level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1.0 10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1.5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2.0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EM18VH </a:t>
                      </a:r>
                      <a:r>
                        <a:rPr lang="en-US" i="1" dirty="0" smtClean="0"/>
                        <a:t>25kHz</a:t>
                      </a:r>
                    </a:p>
                    <a:p>
                      <a:pPr algn="ctr"/>
                      <a:r>
                        <a:rPr lang="en-US" dirty="0" smtClean="0"/>
                        <a:t>EM20VH 18kHz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EM20VHI</a:t>
                      </a:r>
                    </a:p>
                    <a:p>
                      <a:pPr algn="ctr"/>
                      <a:r>
                        <a:rPr lang="en-US" i="1" dirty="0" smtClean="0"/>
                        <a:t>~20kHz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EM22VHI</a:t>
                      </a:r>
                    </a:p>
                    <a:p>
                      <a:pPr algn="ctr"/>
                      <a:r>
                        <a:rPr lang="en-US" i="1" dirty="0" smtClean="0"/>
                        <a:t>~20kHz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EM24VHI</a:t>
                      </a:r>
                    </a:p>
                    <a:p>
                      <a:pPr algn="ctr"/>
                      <a:r>
                        <a:rPr lang="en-US" i="1" dirty="0" smtClean="0"/>
                        <a:t>~20kHz</a:t>
                      </a:r>
                      <a:endParaRPr lang="fr-FR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HLT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e24_mediumlh (</a:t>
                      </a:r>
                      <a:r>
                        <a:rPr lang="en-US" dirty="0" err="1" smtClean="0"/>
                        <a:t>i</a:t>
                      </a:r>
                      <a:r>
                        <a:rPr lang="en-US" dirty="0" smtClean="0"/>
                        <a:t>?)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e24_lhtight_ivarloose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e26_lhtight_i…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e28_lhtight_i…</a:t>
                      </a:r>
                      <a:endParaRPr lang="fr-FR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71600" y="6516052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Numbers in italic are my estimate</a:t>
            </a:r>
            <a:endParaRPr lang="fr-FR" i="1" dirty="0"/>
          </a:p>
        </p:txBody>
      </p:sp>
      <p:pic>
        <p:nvPicPr>
          <p:cNvPr id="13" name="Picture 4" descr="https://twiki.cern.ch/twiki/pub/AtlasPublic/EgammaTriggerPublicResults//Et_e24_lhmedium_L1EM20VH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25" y="1156717"/>
            <a:ext cx="4747600" cy="341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z="4400" dirty="0" smtClean="0"/>
              <a:t>Single </a:t>
            </a:r>
            <a:r>
              <a:rPr lang="en-US" sz="4400" dirty="0" err="1" smtClean="0"/>
              <a:t>Muon</a:t>
            </a:r>
            <a:r>
              <a:rPr lang="en-US" sz="4400" dirty="0" smtClean="0"/>
              <a:t> Triggers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98842"/>
            <a:ext cx="8229600" cy="514543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26</a:t>
            </a:fld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324515"/>
              </p:ext>
            </p:extLst>
          </p:nvPr>
        </p:nvGraphicFramePr>
        <p:xfrm>
          <a:off x="107505" y="5085184"/>
          <a:ext cx="871676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503"/>
                <a:gridCol w="2157789"/>
                <a:gridCol w="1934569"/>
                <a:gridCol w="1701914"/>
                <a:gridCol w="1731985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1.0 10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1.5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2.0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MU15 7kHz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MU15 ~14kHz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MU20 ~14kHz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MU20 ~18kHz</a:t>
                      </a:r>
                      <a:endParaRPr lang="fr-FR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HLT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mu20i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mu22i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mu24i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mu26i</a:t>
                      </a:r>
                      <a:endParaRPr lang="fr-FR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71600" y="6516052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Numbers in italic are my estimate</a:t>
            </a:r>
            <a:endParaRPr lang="fr-FR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6"/>
          <a:stretch/>
        </p:blipFill>
        <p:spPr bwMode="auto">
          <a:xfrm>
            <a:off x="0" y="913569"/>
            <a:ext cx="4750370" cy="354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twiki.cern.ch/twiki/pub/AtlasPublic/MuonTriggerPublicResults/LHCC_HLT_mu20_iloose_L1MU15_OR_HLT_mu50_barrel_probe_pt_eff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441" y="1035760"/>
            <a:ext cx="4250812" cy="30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5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z="4400" dirty="0" smtClean="0"/>
              <a:t>Single </a:t>
            </a:r>
            <a:r>
              <a:rPr lang="en-US" sz="4400" dirty="0" err="1" smtClean="0"/>
              <a:t>Muon</a:t>
            </a:r>
            <a:r>
              <a:rPr lang="en-US" sz="4400" dirty="0" smtClean="0"/>
              <a:t> Triggers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98842"/>
            <a:ext cx="8229600" cy="5145435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27</a:t>
            </a:fld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107505" y="5085184"/>
          <a:ext cx="871676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503"/>
                <a:gridCol w="2157789"/>
                <a:gridCol w="1934569"/>
                <a:gridCol w="1701914"/>
                <a:gridCol w="1731985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1.0 10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1.5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2.0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34</a:t>
                      </a:r>
                      <a:endParaRPr lang="fr-FR" baseline="30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MU15 7kHz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MU15 ~14kHz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MU20 ~14kHz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MU20 ~18kHz</a:t>
                      </a:r>
                      <a:endParaRPr lang="fr-FR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HLT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mu20i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mu22i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mu24i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mu26i</a:t>
                      </a:r>
                      <a:endParaRPr lang="fr-FR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71600" y="6516052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Numbers in italic are my estimate</a:t>
            </a:r>
            <a:endParaRPr lang="fr-FR" i="1" dirty="0"/>
          </a:p>
        </p:txBody>
      </p:sp>
      <p:pic>
        <p:nvPicPr>
          <p:cNvPr id="9" name="Picture 2" descr="https://twiki.cern.ch/twiki/pub/AtlasPublic/MuonTriggerPublicResults/LHCC_HLT_mu20_iloose_L1MU15_OR_HLT_mu50_barrel_probe_pt_eff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441" y="1035760"/>
            <a:ext cx="4250812" cy="30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pace réservé du contenu 4"/>
          <p:cNvPicPr>
            <a:picLocks noChangeAspect="1"/>
          </p:cNvPicPr>
          <p:nvPr/>
        </p:nvPicPr>
        <p:blipFill rotWithShape="1">
          <a:blip r:embed="rId3"/>
          <a:srcRect b="4878"/>
          <a:stretch/>
        </p:blipFill>
        <p:spPr>
          <a:xfrm>
            <a:off x="38747" y="1035760"/>
            <a:ext cx="4670402" cy="309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2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sz="4400" dirty="0" smtClean="0"/>
              <a:t>More on L1: single objects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6934" y="6033045"/>
            <a:ext cx="8784976" cy="8249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Maximum of 512 L1 Trigger Items (including 128 of L1Topo)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7170" name="Picture 2" descr="https://twiki.cern.ch/twiki/pub/AtlasPublic/TriggerOperationPublicResults/Lumi_L1Rate_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6955645" cy="526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29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sz="4400" dirty="0" smtClean="0"/>
              <a:t>More on L1: </a:t>
            </a:r>
            <a:r>
              <a:rPr lang="en-US" sz="4400" dirty="0" err="1" smtClean="0"/>
              <a:t>multiobject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7898" y="5943872"/>
            <a:ext cx="8784976" cy="8249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Maximum of 512 L1 Trigger Items (including 128 of L1Topo)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7172" name="Picture 4" descr="https://twiki.cern.ch/twiki/pub/AtlasPublic/TriggerOperationPublicResults/Lumi_L1Rate_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29" y="764704"/>
            <a:ext cx="7125541" cy="503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2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ld-brick-stone-metal-spiral-stairc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7" y="916965"/>
            <a:ext cx="8703871" cy="58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0618" y="179387"/>
            <a:ext cx="7382660" cy="737578"/>
          </a:xfrm>
        </p:spPr>
        <p:txBody>
          <a:bodyPr/>
          <a:lstStyle/>
          <a:p>
            <a:r>
              <a:rPr lang="en-US" dirty="0" smtClean="0"/>
              <a:t>My timeline on ATLAS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83858" y="3501008"/>
            <a:ext cx="5834131" cy="485140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2006-2009 Electron Triggers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2010-2012 Exotics Triggers</a:t>
            </a:r>
          </a:p>
          <a:p>
            <a:pPr marL="0" indent="0">
              <a:buNone/>
            </a:pPr>
            <a:r>
              <a:rPr lang="en-US" sz="2800" b="1" u="sng" dirty="0" smtClean="0">
                <a:solidFill>
                  <a:schemeClr val="tx2"/>
                </a:solidFill>
              </a:rPr>
              <a:t>2013-2015 Trigger Menu for Run 2</a:t>
            </a:r>
          </a:p>
          <a:p>
            <a:pPr marL="0" indent="0">
              <a:buNone/>
            </a:pPr>
            <a:endParaRPr lang="en-US" sz="28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2009-now </a:t>
            </a:r>
            <a:r>
              <a:rPr lang="en-US" sz="2800" b="1" dirty="0" err="1" smtClean="0">
                <a:solidFill>
                  <a:schemeClr val="tx2"/>
                </a:solidFill>
              </a:rPr>
              <a:t>Dilepton</a:t>
            </a:r>
            <a:r>
              <a:rPr lang="en-US" sz="2800" b="1" dirty="0" smtClean="0">
                <a:solidFill>
                  <a:schemeClr val="tx2"/>
                </a:solidFill>
              </a:rPr>
              <a:t> searches</a:t>
            </a:r>
            <a:endParaRPr lang="en-US" sz="2800" b="1" dirty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1802892" y="4763333"/>
            <a:ext cx="3809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https://www.flickr.com/photos/primejunta/2518179985</a:t>
            </a:r>
          </a:p>
        </p:txBody>
      </p:sp>
    </p:spTree>
    <p:extLst>
      <p:ext uri="{BB962C8B-B14F-4D97-AF65-F5344CB8AC3E}">
        <p14:creationId xmlns:p14="http://schemas.microsoft.com/office/powerpoint/2010/main" val="166439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856559"/>
            <a:ext cx="25050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-243408"/>
            <a:ext cx="9289032" cy="773460"/>
          </a:xfrm>
        </p:spPr>
        <p:txBody>
          <a:bodyPr/>
          <a:lstStyle/>
          <a:p>
            <a:r>
              <a:rPr lang="en-US" sz="3000" dirty="0" smtClean="0"/>
              <a:t>Tau Topologies for Run 2 L1 selection</a:t>
            </a:r>
            <a:endParaRPr lang="en-US" sz="3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24744"/>
            <a:ext cx="50577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5021263" y="548680"/>
            <a:ext cx="0" cy="6048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07504" y="3658394"/>
            <a:ext cx="8856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2" y="778222"/>
            <a:ext cx="14192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58441"/>
            <a:ext cx="40195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82960"/>
            <a:ext cx="1666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27146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51344" y="382915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SUSY</a:t>
            </a:r>
            <a:endParaRPr lang="en-US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12745"/>
            <a:ext cx="4013727" cy="156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337517" y="396137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Charged Higgs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1619672" y="755412"/>
            <a:ext cx="324544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ith jets; no MET requirement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289290" y="674260"/>
            <a:ext cx="1800493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jets, no MET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requirement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120224" y="3801750"/>
            <a:ext cx="1415772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MET, no jet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requirement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476708" y="4005064"/>
            <a:ext cx="149278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ith MET, jet</a:t>
            </a:r>
          </a:p>
        </p:txBody>
      </p:sp>
    </p:spTree>
    <p:extLst>
      <p:ext uri="{BB962C8B-B14F-4D97-AF65-F5344CB8AC3E}">
        <p14:creationId xmlns:p14="http://schemas.microsoft.com/office/powerpoint/2010/main" val="149250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en-US" sz="4400" dirty="0" smtClean="0"/>
              <a:t>B Physics triggers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12290" name="Picture 2" descr="https://twiki.cern.ch/twiki/pub/AtlasPublic/BPhysicsTriggerPublicResults/ATL-COM-DAQ-2016-006_fig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4" y="683832"/>
            <a:ext cx="8392258" cy="568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04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en-US" sz="4400" dirty="0" smtClean="0"/>
              <a:t>B Physics triggers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332134" y="5257249"/>
            <a:ext cx="7211144" cy="111298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13314" name="Picture 2" descr="https://twiki.cern.ch/twiki/pub/AtlasPublic/BPhysicsTriggerPublicResults/ATL-COM-DAQ-2016-005_dimuon_2015_mass_dist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06551"/>
            <a:ext cx="7931224" cy="572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4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en-US" sz="4400" dirty="0" smtClean="0"/>
              <a:t>Thresholds for HLT primaries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089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There are also combined triggers (e.g. mixed object types)</a:t>
            </a:r>
            <a:endParaRPr lang="en-US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33</a:t>
            </a:fld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854067"/>
              </p:ext>
            </p:extLst>
          </p:nvPr>
        </p:nvGraphicFramePr>
        <p:xfrm>
          <a:off x="107504" y="1510145"/>
          <a:ext cx="8964487" cy="36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146"/>
                <a:gridCol w="1554136"/>
                <a:gridCol w="1280641"/>
                <a:gridCol w="1280641"/>
                <a:gridCol w="1280641"/>
                <a:gridCol w="1280641"/>
                <a:gridCol w="1280641"/>
              </a:tblGrid>
              <a:tr h="496960">
                <a:tc>
                  <a:txBody>
                    <a:bodyPr/>
                    <a:lstStyle/>
                    <a:p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e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mu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tau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j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b-jet</a:t>
                      </a:r>
                      <a:endParaRPr lang="fr-FR" b="0" dirty="0"/>
                    </a:p>
                  </a:txBody>
                  <a:tcPr/>
                </a:tc>
              </a:tr>
              <a:tr h="49696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Single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24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20i, 50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80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120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360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225</a:t>
                      </a:r>
                      <a:endParaRPr lang="fr-FR" b="0" dirty="0"/>
                    </a:p>
                  </a:txBody>
                  <a:tcPr/>
                </a:tc>
              </a:tr>
              <a:tr h="49696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Di-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2x12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2x10; 18&amp;8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35, 25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35&amp;25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n/a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150&amp;50</a:t>
                      </a:r>
                      <a:endParaRPr lang="fr-FR" b="0" dirty="0"/>
                    </a:p>
                  </a:txBody>
                  <a:tcPr/>
                </a:tc>
              </a:tr>
              <a:tr h="49696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Tri-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15</a:t>
                      </a:r>
                      <a:r>
                        <a:rPr lang="en-US" b="0" baseline="0" dirty="0" smtClean="0"/>
                        <a:t>&amp;</a:t>
                      </a:r>
                      <a:r>
                        <a:rPr lang="en-US" b="0" dirty="0" smtClean="0"/>
                        <a:t>2x7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3x6; 17&amp;2x4       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3x15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3x175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n/a</a:t>
                      </a:r>
                      <a:endParaRPr lang="fr-FR" b="0" dirty="0"/>
                    </a:p>
                  </a:txBody>
                  <a:tcPr/>
                </a:tc>
              </a:tr>
              <a:tr h="49696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Four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4x85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n/a</a:t>
                      </a:r>
                      <a:endParaRPr lang="fr-FR" b="0" dirty="0" smtClean="0"/>
                    </a:p>
                  </a:txBody>
                  <a:tcPr/>
                </a:tc>
              </a:tr>
              <a:tr h="49696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Five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5x60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n/a</a:t>
                      </a:r>
                      <a:endParaRPr lang="fr-FR" b="0" dirty="0" smtClean="0"/>
                    </a:p>
                  </a:txBody>
                  <a:tcPr/>
                </a:tc>
              </a:tr>
              <a:tr h="49696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Six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6x45</a:t>
                      </a:r>
                      <a:endParaRPr lang="fr-F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n/a</a:t>
                      </a:r>
                      <a:endParaRPr lang="fr-FR" b="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79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448996" y="1556792"/>
            <a:ext cx="8229600" cy="764704"/>
          </a:xfrm>
        </p:spPr>
        <p:txBody>
          <a:bodyPr/>
          <a:lstStyle/>
          <a:p>
            <a:r>
              <a:rPr lang="en-US" sz="4400" dirty="0" smtClean="0"/>
              <a:t>Dedicated Triggers:</a:t>
            </a:r>
            <a:br>
              <a:rPr lang="en-US" sz="4400" dirty="0" smtClean="0"/>
            </a:br>
            <a:r>
              <a:rPr lang="en-US" sz="4400" dirty="0" smtClean="0"/>
              <a:t>Highly Ionizing</a:t>
            </a:r>
            <a:br>
              <a:rPr lang="en-US" sz="4400" dirty="0" smtClean="0"/>
            </a:br>
            <a:r>
              <a:rPr lang="en-US" sz="4400" dirty="0" smtClean="0"/>
              <a:t>Particles</a:t>
            </a:r>
            <a:endParaRPr lang="fr-FR" sz="4400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512" y="3062571"/>
            <a:ext cx="4707285" cy="321839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319812" y="188640"/>
            <a:ext cx="3504453" cy="3237218"/>
          </a:xfrm>
          <a:prstGeom prst="rect">
            <a:avLst/>
          </a:prstGeom>
        </p:spPr>
      </p:pic>
      <p:pic>
        <p:nvPicPr>
          <p:cNvPr id="13" name="Espace réservé du contenu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490" y="3335098"/>
            <a:ext cx="4041775" cy="291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7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en-US" sz="4400" dirty="0" smtClean="0"/>
              <a:t>Trigger Level Analysis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11266" name="Picture 2" descr="https://twiki.cern.ch/twiki/pub/AtlasPublic/JetTriggerPublicResults/2016-02-17-HLT_lead_jet_p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55" y="713886"/>
            <a:ext cx="7821193" cy="55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508104" y="2060848"/>
            <a:ext cx="2297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kB/event @ ~1kHz</a:t>
            </a:r>
          </a:p>
          <a:p>
            <a:r>
              <a:rPr lang="en-US" dirty="0" smtClean="0"/>
              <a:t>L=0.5 10</a:t>
            </a:r>
            <a:r>
              <a:rPr lang="en-US" baseline="30000" dirty="0" smtClean="0"/>
              <a:t>34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31419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wiki.cern.ch/twiki/pub/AtlasPublic/TriggerOperationPublicResults/Lumi_GroupRateStack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r="3696"/>
          <a:stretch/>
        </p:blipFill>
        <p:spPr bwMode="auto">
          <a:xfrm>
            <a:off x="3667658" y="836712"/>
            <a:ext cx="544084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z="4400" dirty="0" smtClean="0"/>
              <a:t>Menu Content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64704"/>
            <a:ext cx="3938914" cy="5472608"/>
          </a:xfrm>
        </p:spPr>
        <p:txBody>
          <a:bodyPr>
            <a:normAutofit fontScale="92500" lnSpcReduction="10000"/>
          </a:bodyPr>
          <a:lstStyle/>
          <a:p>
            <a:endParaRPr lang="en-US" sz="800" dirty="0"/>
          </a:p>
          <a:p>
            <a:r>
              <a:rPr lang="en-US" sz="2200" dirty="0" smtClean="0"/>
              <a:t>400 L1 trigger items and 1500 HLT trigger chains</a:t>
            </a:r>
          </a:p>
          <a:p>
            <a:r>
              <a:rPr lang="en-US" sz="2200" dirty="0" err="1" smtClean="0"/>
              <a:t>Unprescaled</a:t>
            </a:r>
            <a:r>
              <a:rPr lang="en-US" sz="2200" dirty="0" smtClean="0"/>
              <a:t> primary triggers and backups for other </a:t>
            </a:r>
            <a:r>
              <a:rPr lang="en-US" sz="2200" dirty="0" err="1" smtClean="0"/>
              <a:t>lumi</a:t>
            </a:r>
            <a:r>
              <a:rPr lang="en-US" sz="2200" dirty="0" smtClean="0"/>
              <a:t> points</a:t>
            </a:r>
          </a:p>
          <a:p>
            <a:r>
              <a:rPr lang="en-US" sz="2200" dirty="0" err="1"/>
              <a:t>Prescaled</a:t>
            </a:r>
            <a:r>
              <a:rPr lang="en-US" sz="2200" dirty="0"/>
              <a:t> primary triggers (jets, photons)</a:t>
            </a:r>
          </a:p>
          <a:p>
            <a:r>
              <a:rPr lang="en-US" sz="2200" dirty="0" smtClean="0"/>
              <a:t>Alternative triggers </a:t>
            </a:r>
            <a:r>
              <a:rPr lang="en-US" sz="2200" dirty="0"/>
              <a:t>i</a:t>
            </a:r>
            <a:r>
              <a:rPr lang="en-US" sz="2200" dirty="0" smtClean="0"/>
              <a:t>ncluding various algorithms or selections</a:t>
            </a:r>
          </a:p>
          <a:p>
            <a:r>
              <a:rPr lang="en-US" sz="2200" dirty="0"/>
              <a:t>Support triggers for efficiency measurements, backgrounds studies etc. </a:t>
            </a:r>
          </a:p>
          <a:p>
            <a:r>
              <a:rPr lang="en-US" sz="2200" dirty="0" smtClean="0"/>
              <a:t>Triggers for calibration (partially built events)</a:t>
            </a:r>
          </a:p>
          <a:p>
            <a:r>
              <a:rPr lang="en-US" sz="2200" dirty="0" smtClean="0"/>
              <a:t>Triggers </a:t>
            </a:r>
            <a:r>
              <a:rPr lang="en-US" sz="2200" dirty="0"/>
              <a:t>for monitoring</a:t>
            </a:r>
          </a:p>
          <a:p>
            <a:r>
              <a:rPr lang="en-US" sz="2200" dirty="0"/>
              <a:t>Triggers for special runs</a:t>
            </a:r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41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wiki.cern.ch/twiki/pub/AtlasPublic/TriggerOperationPublicResults/Lumi_GroupRateStack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r="3696"/>
          <a:stretch/>
        </p:blipFill>
        <p:spPr bwMode="auto">
          <a:xfrm>
            <a:off x="3667658" y="836712"/>
            <a:ext cx="544084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sz="4400" dirty="0" smtClean="0"/>
              <a:t>Menu Content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64704"/>
            <a:ext cx="3938914" cy="5472608"/>
          </a:xfrm>
        </p:spPr>
        <p:txBody>
          <a:bodyPr>
            <a:normAutofit fontScale="92500" lnSpcReduction="10000"/>
          </a:bodyPr>
          <a:lstStyle/>
          <a:p>
            <a:endParaRPr lang="en-US" sz="800" dirty="0"/>
          </a:p>
          <a:p>
            <a:r>
              <a:rPr lang="en-US" sz="2200" dirty="0" smtClean="0"/>
              <a:t>400 L1 trigger items and 1500 HLT trigger chains</a:t>
            </a:r>
          </a:p>
          <a:p>
            <a:r>
              <a:rPr lang="en-US" sz="2200" dirty="0" err="1" smtClean="0"/>
              <a:t>Unprescaled</a:t>
            </a:r>
            <a:r>
              <a:rPr lang="en-US" sz="2200" dirty="0" smtClean="0"/>
              <a:t> primary triggers and backups for other </a:t>
            </a:r>
            <a:r>
              <a:rPr lang="en-US" sz="2200" dirty="0" err="1" smtClean="0"/>
              <a:t>lumi</a:t>
            </a:r>
            <a:r>
              <a:rPr lang="en-US" sz="2200" dirty="0" smtClean="0"/>
              <a:t> points</a:t>
            </a:r>
          </a:p>
          <a:p>
            <a:r>
              <a:rPr lang="en-US" sz="2200" dirty="0" err="1"/>
              <a:t>Prescaled</a:t>
            </a:r>
            <a:r>
              <a:rPr lang="en-US" sz="2200" dirty="0"/>
              <a:t> primary triggers (jets, photons)</a:t>
            </a:r>
          </a:p>
          <a:p>
            <a:r>
              <a:rPr lang="en-US" sz="2200" dirty="0" smtClean="0"/>
              <a:t>Alternative triggers </a:t>
            </a:r>
            <a:r>
              <a:rPr lang="en-US" sz="2200" dirty="0"/>
              <a:t>i</a:t>
            </a:r>
            <a:r>
              <a:rPr lang="en-US" sz="2200" dirty="0" smtClean="0"/>
              <a:t>ncluding various algorithms or selections</a:t>
            </a:r>
          </a:p>
          <a:p>
            <a:r>
              <a:rPr lang="en-US" sz="2200" dirty="0"/>
              <a:t>Support triggers for efficiency measurements, backgrounds studies etc. </a:t>
            </a:r>
          </a:p>
          <a:p>
            <a:r>
              <a:rPr lang="en-US" sz="2200" dirty="0" smtClean="0"/>
              <a:t>Triggers for calibration (partially built events)</a:t>
            </a:r>
          </a:p>
          <a:p>
            <a:r>
              <a:rPr lang="en-US" sz="2200" dirty="0" smtClean="0"/>
              <a:t>Triggers </a:t>
            </a:r>
            <a:r>
              <a:rPr lang="en-US" sz="2200" dirty="0"/>
              <a:t>for monitoring</a:t>
            </a:r>
          </a:p>
          <a:p>
            <a:r>
              <a:rPr lang="en-US" sz="2200" dirty="0"/>
              <a:t>Triggers for special runs</a:t>
            </a:r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180509" y="5201490"/>
            <a:ext cx="6264696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b="1" dirty="0" smtClean="0">
                <a:solidFill>
                  <a:schemeClr val="tx2"/>
                </a:solidFill>
              </a:rPr>
              <a:t>Trigger menu did its job in 2015 run.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b="1" dirty="0" smtClean="0">
                <a:solidFill>
                  <a:schemeClr val="tx2"/>
                </a:solidFill>
              </a:rPr>
              <a:t>Strategy is known for the rest of Run 2</a:t>
            </a:r>
          </a:p>
          <a:p>
            <a:pPr algn="ctr" fontAlgn="auto">
              <a:spcAft>
                <a:spcPts val="0"/>
              </a:spcAft>
            </a:pPr>
            <a:endParaRPr lang="en-US" dirty="0" smtClean="0"/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800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ld-brick-stone-metal-spiral-stairc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7" y="916965"/>
            <a:ext cx="8703871" cy="58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0618" y="179387"/>
            <a:ext cx="7382660" cy="737578"/>
          </a:xfrm>
        </p:spPr>
        <p:txBody>
          <a:bodyPr/>
          <a:lstStyle/>
          <a:p>
            <a:r>
              <a:rPr lang="en-US" dirty="0" smtClean="0"/>
              <a:t>My timeline on ATLAS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83858" y="3501008"/>
            <a:ext cx="5834131" cy="485140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2006-2009 Electron Triggers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2010-2012 Exotics Triggers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2013-2015 Trigger Menu for Run 2</a:t>
            </a:r>
          </a:p>
          <a:p>
            <a:pPr marL="0" indent="0">
              <a:buNone/>
            </a:pPr>
            <a:endParaRPr lang="en-US" sz="28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800" b="1" u="sng" dirty="0" smtClean="0">
                <a:solidFill>
                  <a:schemeClr val="tx2"/>
                </a:solidFill>
              </a:rPr>
              <a:t>2009-now </a:t>
            </a:r>
            <a:r>
              <a:rPr lang="en-US" sz="2800" b="1" u="sng" dirty="0" err="1" smtClean="0">
                <a:solidFill>
                  <a:schemeClr val="tx2"/>
                </a:solidFill>
              </a:rPr>
              <a:t>Dilepton</a:t>
            </a:r>
            <a:r>
              <a:rPr lang="en-US" sz="2800" b="1" u="sng" dirty="0" smtClean="0">
                <a:solidFill>
                  <a:schemeClr val="tx2"/>
                </a:solidFill>
              </a:rPr>
              <a:t> searches</a:t>
            </a:r>
            <a:endParaRPr lang="en-US" sz="2800" b="1" u="sng" dirty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38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1802892" y="4763333"/>
            <a:ext cx="3809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https://www.flickr.com/photos/primejunta/2518179985</a:t>
            </a:r>
          </a:p>
        </p:txBody>
      </p:sp>
    </p:spTree>
    <p:extLst>
      <p:ext uri="{BB962C8B-B14F-4D97-AF65-F5344CB8AC3E}">
        <p14:creationId xmlns:p14="http://schemas.microsoft.com/office/powerpoint/2010/main" val="6259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sz="4400" dirty="0" smtClean="0"/>
              <a:t>Before the start of LHC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2050" name="Picture 2" descr="See original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6766" b="4754"/>
          <a:stretch/>
        </p:blipFill>
        <p:spPr bwMode="auto">
          <a:xfrm>
            <a:off x="4471698" y="1052736"/>
            <a:ext cx="4635756" cy="464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original ima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2" y="1162768"/>
            <a:ext cx="426863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66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ee original im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6" y="0"/>
            <a:ext cx="9039894" cy="69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07504" y="6549880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Heavy Ion data-taking is not discussed in this talk.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9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92696"/>
          </a:xfrm>
        </p:spPr>
        <p:txBody>
          <a:bodyPr/>
          <a:lstStyle/>
          <a:p>
            <a:r>
              <a:rPr lang="en-US" sz="4400" dirty="0" smtClean="0"/>
              <a:t>Hierarchy problem of SM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073427"/>
          </a:xfrm>
        </p:spPr>
        <p:txBody>
          <a:bodyPr/>
          <a:lstStyle/>
          <a:p>
            <a:r>
              <a:rPr lang="en-US" dirty="0" smtClean="0"/>
              <a:t>SM is an effective theory valid up to a cut off scale </a:t>
            </a:r>
            <a:r>
              <a:rPr lang="en-US" dirty="0" smtClean="0">
                <a:sym typeface="Symbol" panose="05050102010706020507" pitchFamily="18" charset="2"/>
              </a:rPr>
              <a:t></a:t>
            </a:r>
            <a:r>
              <a:rPr lang="en-US" baseline="-25000" dirty="0" smtClean="0">
                <a:sym typeface="Symbol" panose="05050102010706020507" pitchFamily="18" charset="2"/>
              </a:rPr>
              <a:t>SM</a:t>
            </a:r>
            <a:r>
              <a:rPr lang="en-US" dirty="0" smtClean="0">
                <a:sym typeface="Symbol" panose="05050102010706020507" pitchFamily="18" charset="2"/>
              </a:rPr>
              <a:t>  </a:t>
            </a:r>
          </a:p>
          <a:p>
            <a:r>
              <a:rPr lang="en-US" dirty="0" smtClean="0">
                <a:sym typeface="Symbol" panose="05050102010706020507" pitchFamily="18" charset="2"/>
              </a:rPr>
              <a:t>Radiative corrections to Higgs mass: </a:t>
            </a:r>
            <a:endParaRPr lang="en-US" dirty="0">
              <a:sym typeface="Symbol" panose="05050102010706020507" pitchFamily="18" charset="2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032337"/>
            <a:ext cx="6258494" cy="11986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475" y="2211395"/>
            <a:ext cx="5352872" cy="15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936" y="-648360"/>
            <a:ext cx="9105417" cy="1325563"/>
          </a:xfrm>
        </p:spPr>
        <p:txBody>
          <a:bodyPr/>
          <a:lstStyle/>
          <a:p>
            <a:r>
              <a:rPr lang="en-US" sz="4000" dirty="0" smtClean="0"/>
              <a:t>Searches for Physics Beyond SM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3449" y="1052736"/>
            <a:ext cx="867693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Look for deviations from Standard Model predictions</a:t>
            </a:r>
            <a:endParaRPr lang="fr-FR" dirty="0"/>
          </a:p>
        </p:txBody>
      </p:sp>
      <p:pic>
        <p:nvPicPr>
          <p:cNvPr id="2050" name="Picture 2" descr="Image result for open present 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98" y="3431895"/>
            <a:ext cx="2450201" cy="18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original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70" y="3303103"/>
            <a:ext cx="2281695" cy="18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94078" y="2212742"/>
            <a:ext cx="2916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Direct observation:</a:t>
            </a:r>
          </a:p>
          <a:p>
            <a:pPr algn="ctr"/>
            <a:r>
              <a:rPr lang="en-US" sz="2000" dirty="0" smtClean="0"/>
              <a:t>new resonant or </a:t>
            </a:r>
          </a:p>
          <a:p>
            <a:pPr algn="ctr"/>
            <a:r>
              <a:rPr lang="en-US" sz="2000" dirty="0" smtClean="0"/>
              <a:t>non-resonant structures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24372" y="2236352"/>
            <a:ext cx="4375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In-direct observation:</a:t>
            </a:r>
          </a:p>
          <a:p>
            <a:pPr algn="ctr"/>
            <a:r>
              <a:rPr lang="en-US" sz="2000" dirty="0" smtClean="0"/>
              <a:t>discrepancies in rates of rare processes, </a:t>
            </a:r>
          </a:p>
          <a:p>
            <a:pPr algn="ctr"/>
            <a:r>
              <a:rPr lang="en-US" sz="2000" dirty="0" smtClean="0"/>
              <a:t>couplings measurements, etc.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54934" y="4021038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THIS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TALK</a:t>
            </a:r>
          </a:p>
        </p:txBody>
      </p:sp>
      <p:sp>
        <p:nvSpPr>
          <p:cNvPr id="16" name="Accolade fermante 15"/>
          <p:cNvSpPr/>
          <p:nvPr/>
        </p:nvSpPr>
        <p:spPr>
          <a:xfrm rot="16200000">
            <a:off x="4230381" y="-2005163"/>
            <a:ext cx="477375" cy="8345311"/>
          </a:xfrm>
          <a:prstGeom prst="rightBrace">
            <a:avLst>
              <a:gd name="adj1" fmla="val 8333"/>
              <a:gd name="adj2" fmla="val 511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05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8" grpId="0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original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1"/>
          <a:stretch/>
        </p:blipFill>
        <p:spPr bwMode="auto">
          <a:xfrm>
            <a:off x="5093656" y="2178860"/>
            <a:ext cx="3549535" cy="280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83" y="-603453"/>
            <a:ext cx="9105417" cy="1325563"/>
          </a:xfrm>
        </p:spPr>
        <p:txBody>
          <a:bodyPr/>
          <a:lstStyle/>
          <a:p>
            <a:r>
              <a:rPr lang="en-US" sz="4000" dirty="0" smtClean="0"/>
              <a:t>Experimental Approach: Exotic Search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966" y="746874"/>
            <a:ext cx="867693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Search for any deviations from Standard Model predictions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21269" y="1737107"/>
            <a:ext cx="391408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Direct observation:</a:t>
            </a:r>
          </a:p>
          <a:p>
            <a:pPr algn="ctr"/>
            <a:r>
              <a:rPr lang="en-US" sz="2000" dirty="0" smtClean="0"/>
              <a:t>new (e.g. </a:t>
            </a:r>
            <a:r>
              <a:rPr lang="en-US" sz="2000" dirty="0" smtClean="0">
                <a:solidFill>
                  <a:srgbClr val="FF0000"/>
                </a:solidFill>
              </a:rPr>
              <a:t>Exotic</a:t>
            </a:r>
            <a:r>
              <a:rPr lang="en-US" sz="2000" dirty="0" smtClean="0"/>
              <a:t>) resonant or </a:t>
            </a:r>
          </a:p>
          <a:p>
            <a:pPr algn="ctr"/>
            <a:r>
              <a:rPr lang="en-US" sz="2000" dirty="0" smtClean="0"/>
              <a:t>non-resonant structures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LOOK FOR SIGNATURES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MADE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OF BASIC OBJECTS</a:t>
            </a:r>
          </a:p>
        </p:txBody>
      </p:sp>
      <p:sp>
        <p:nvSpPr>
          <p:cNvPr id="16" name="Accolade fermante 15"/>
          <p:cNvSpPr/>
          <p:nvPr/>
        </p:nvSpPr>
        <p:spPr>
          <a:xfrm rot="16200000">
            <a:off x="4230381" y="-2393459"/>
            <a:ext cx="477375" cy="8345311"/>
          </a:xfrm>
          <a:prstGeom prst="rightBrace">
            <a:avLst>
              <a:gd name="adj1" fmla="val 8333"/>
              <a:gd name="adj2" fmla="val 511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363258" y="3694240"/>
            <a:ext cx="989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Leptons 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(e, µ,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)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72883" y="3701883"/>
            <a:ext cx="100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Bosons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,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W, Z)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441497" y="3741032"/>
            <a:ext cx="1694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Unconventional</a:t>
            </a:r>
          </a:p>
          <a:p>
            <a:pPr algn="ctr"/>
            <a:r>
              <a:rPr lang="en-US" b="1" dirty="0" smtClean="0">
                <a:solidFill>
                  <a:srgbClr val="7030A0"/>
                </a:solidFill>
              </a:rPr>
              <a:t>Particles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45065" y="3605821"/>
            <a:ext cx="782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Jets, 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b-jets,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b="1" baseline="30000" dirty="0" err="1" smtClean="0">
                <a:solidFill>
                  <a:srgbClr val="FF0000"/>
                </a:solidFill>
              </a:rPr>
              <a:t>Miss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5126" y="4911833"/>
            <a:ext cx="2511380" cy="135717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AS MANY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SIGNATURES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AS POSSIBLE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32834" y="4911832"/>
            <a:ext cx="2660568" cy="135717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AS MODEL INDEPENDENT AS POSSIBLE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40152" y="4911831"/>
            <a:ext cx="2561340" cy="135717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PROVIDE BENCHMARK MODEL RESULTS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5128" name="Picture 8" descr="Image result for question mark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r="26278"/>
          <a:stretch/>
        </p:blipFill>
        <p:spPr bwMode="auto">
          <a:xfrm>
            <a:off x="6599582" y="3037391"/>
            <a:ext cx="617302" cy="73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A2E60-BF56-4C4B-98A3-042DAC1C7A7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31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  <p:bldP spid="10" grpId="0"/>
      <p:bldP spid="17" grpId="0" animBg="1"/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5" name="Picture 2" descr="https://atlas.web.cern.ch/Atlas/GROUPS/PHYSICS/PAPERS/PERF-2010-04/.thumb_fig_0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294"/>
            <a:ext cx="8515366" cy="612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5985383"/>
            <a:ext cx="50357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Eur.Phys.J</a:t>
            </a: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. C74 (2014) 3071 </a:t>
            </a:r>
            <a:r>
              <a:rPr kumimoji="0" lang="fr-FR" alt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kumimoji="0" lang="fr-FR" altLang="fr-F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585477" y="4316903"/>
            <a:ext cx="595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?</a:t>
            </a:r>
            <a:endParaRPr lang="fr-FR" sz="72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818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 rot="10955234">
            <a:off x="3231130" y="3226629"/>
            <a:ext cx="596923" cy="4350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45104" y="2014059"/>
            <a:ext cx="2674640" cy="26642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Quantum Black Holes</a:t>
            </a:r>
            <a:endParaRPr lang="fr-FR" sz="2800" dirty="0"/>
          </a:p>
        </p:txBody>
      </p:sp>
      <p:sp>
        <p:nvSpPr>
          <p:cNvPr id="21" name="Rectangle 20"/>
          <p:cNvSpPr/>
          <p:nvPr/>
        </p:nvSpPr>
        <p:spPr>
          <a:xfrm rot="3591976">
            <a:off x="4788423" y="3850896"/>
            <a:ext cx="552671" cy="4350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rot="18102970">
            <a:off x="4763021" y="2503977"/>
            <a:ext cx="552671" cy="4350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426308" y="78403"/>
            <a:ext cx="2674640" cy="26642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Kaluza</a:t>
            </a:r>
            <a:r>
              <a:rPr lang="en-US" sz="2800" dirty="0" smtClean="0"/>
              <a:t>-</a:t>
            </a:r>
          </a:p>
          <a:p>
            <a:pPr algn="ctr"/>
            <a:r>
              <a:rPr lang="en-US" sz="2800" dirty="0" smtClean="0"/>
              <a:t>Klein</a:t>
            </a:r>
          </a:p>
          <a:p>
            <a:pPr algn="ctr"/>
            <a:r>
              <a:rPr lang="en-US" sz="2800" dirty="0" smtClean="0"/>
              <a:t>Bosons</a:t>
            </a:r>
            <a:endParaRPr lang="fr-FR" sz="2800" dirty="0"/>
          </a:p>
        </p:txBody>
      </p:sp>
      <p:sp>
        <p:nvSpPr>
          <p:cNvPr id="10" name="Ellipse 9"/>
          <p:cNvSpPr/>
          <p:nvPr/>
        </p:nvSpPr>
        <p:spPr>
          <a:xfrm>
            <a:off x="4356728" y="4063217"/>
            <a:ext cx="2674640" cy="26642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…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514143"/>
            <a:ext cx="514400" cy="450853"/>
          </a:xfrm>
        </p:spPr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43278" y="6348533"/>
            <a:ext cx="561975" cy="365125"/>
          </a:xfrm>
        </p:spPr>
        <p:txBody>
          <a:bodyPr/>
          <a:lstStyle/>
          <a:p>
            <a:fld id="{8A53547C-26DA-844D-A140-21742A6A7D92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3786470" y="2733123"/>
            <a:ext cx="1512168" cy="136815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?</a:t>
            </a:r>
            <a:endParaRPr lang="fr-FR" sz="5400" dirty="0"/>
          </a:p>
        </p:txBody>
      </p:sp>
      <p:sp>
        <p:nvSpPr>
          <p:cNvPr id="6" name="Ellipse 5"/>
          <p:cNvSpPr/>
          <p:nvPr/>
        </p:nvSpPr>
        <p:spPr>
          <a:xfrm>
            <a:off x="5700588" y="2154553"/>
            <a:ext cx="2674640" cy="2664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Theories</a:t>
            </a:r>
          </a:p>
          <a:p>
            <a:pPr algn="ctr"/>
            <a:r>
              <a:rPr lang="en-US" sz="2800" dirty="0" smtClean="0"/>
              <a:t>With </a:t>
            </a:r>
          </a:p>
          <a:p>
            <a:pPr algn="ctr"/>
            <a:r>
              <a:rPr lang="en-US" sz="2800" dirty="0" smtClean="0"/>
              <a:t>Strong </a:t>
            </a:r>
          </a:p>
          <a:p>
            <a:pPr algn="ctr"/>
            <a:r>
              <a:rPr lang="en-US" sz="2800" dirty="0" smtClean="0"/>
              <a:t>Dynamics</a:t>
            </a:r>
          </a:p>
        </p:txBody>
      </p:sp>
      <p:sp>
        <p:nvSpPr>
          <p:cNvPr id="7" name="Ellipse 6"/>
          <p:cNvSpPr/>
          <p:nvPr/>
        </p:nvSpPr>
        <p:spPr>
          <a:xfrm>
            <a:off x="1895868" y="140899"/>
            <a:ext cx="2674640" cy="2664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Heavy </a:t>
            </a:r>
          </a:p>
          <a:p>
            <a:pPr algn="ctr"/>
            <a:r>
              <a:rPr lang="en-US" sz="2800" dirty="0" smtClean="0"/>
              <a:t>Vector</a:t>
            </a:r>
          </a:p>
          <a:p>
            <a:pPr algn="ctr"/>
            <a:r>
              <a:rPr lang="en-US" sz="2800" dirty="0" smtClean="0"/>
              <a:t>Bosons</a:t>
            </a:r>
            <a:endParaRPr lang="en-US" sz="1600" dirty="0" smtClean="0"/>
          </a:p>
          <a:p>
            <a:pPr algn="ctr"/>
            <a:endParaRPr lang="en-US" sz="1600" dirty="0" smtClean="0"/>
          </a:p>
        </p:txBody>
      </p:sp>
      <p:sp>
        <p:nvSpPr>
          <p:cNvPr id="8" name="Ellipse 7"/>
          <p:cNvSpPr/>
          <p:nvPr/>
        </p:nvSpPr>
        <p:spPr>
          <a:xfrm>
            <a:off x="1841454" y="4032537"/>
            <a:ext cx="2674640" cy="2664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Randal </a:t>
            </a:r>
          </a:p>
          <a:p>
            <a:pPr algn="ctr"/>
            <a:r>
              <a:rPr lang="en-US" sz="2800" dirty="0" err="1" smtClean="0"/>
              <a:t>Sandrum</a:t>
            </a:r>
            <a:endParaRPr lang="en-US" sz="2800" dirty="0" smtClean="0"/>
          </a:p>
          <a:p>
            <a:pPr algn="ctr"/>
            <a:r>
              <a:rPr lang="en-US" sz="2800" dirty="0" smtClean="0"/>
              <a:t>Graviton</a:t>
            </a:r>
          </a:p>
          <a:p>
            <a:pPr algn="ctr"/>
            <a:r>
              <a:rPr lang="en-US" sz="2800" dirty="0" err="1" smtClean="0"/>
              <a:t>Exitations</a:t>
            </a:r>
            <a:endParaRPr lang="fr-FR" sz="2800" dirty="0"/>
          </a:p>
        </p:txBody>
      </p:sp>
      <p:sp>
        <p:nvSpPr>
          <p:cNvPr id="16" name="Rectangle 15"/>
          <p:cNvSpPr/>
          <p:nvPr/>
        </p:nvSpPr>
        <p:spPr>
          <a:xfrm rot="3003153">
            <a:off x="3763081" y="2548006"/>
            <a:ext cx="552671" cy="4350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 rot="7553592">
            <a:off x="3763080" y="3815027"/>
            <a:ext cx="552671" cy="4350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 rot="374058">
            <a:off x="5269616" y="3275853"/>
            <a:ext cx="675355" cy="4350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7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en-US" sz="4400" dirty="0" smtClean="0"/>
              <a:t>Constraints from LEP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43278" y="6381328"/>
            <a:ext cx="561975" cy="365125"/>
          </a:xfrm>
        </p:spPr>
        <p:txBody>
          <a:bodyPr/>
          <a:lstStyle/>
          <a:p>
            <a:fld id="{8A53547C-26DA-844D-A140-21742A6A7D92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50698"/>
          <a:stretch/>
        </p:blipFill>
        <p:spPr>
          <a:xfrm>
            <a:off x="35496" y="836712"/>
            <a:ext cx="4042792" cy="48575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203" y="5691210"/>
            <a:ext cx="6767574" cy="1155627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12280" y="856605"/>
            <a:ext cx="4874897" cy="47740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120" y="5467878"/>
            <a:ext cx="237546" cy="14401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 rot="16200000">
            <a:off x="-1036181" y="535809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hlinkClick r:id="rId6"/>
              </a:rPr>
              <a:t>arXiv:hep-ex</a:t>
            </a:r>
            <a:r>
              <a:rPr lang="fr-FR" dirty="0">
                <a:hlinkClick r:id="rId6"/>
              </a:rPr>
              <a:t>/0612034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563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5529420" y="108652"/>
            <a:ext cx="3394720" cy="1600200"/>
          </a:xfrm>
        </p:spPr>
        <p:txBody>
          <a:bodyPr/>
          <a:lstStyle/>
          <a:p>
            <a:r>
              <a:rPr lang="en-US" sz="4400" dirty="0" smtClean="0"/>
              <a:t>Searches at </a:t>
            </a:r>
            <a:r>
              <a:rPr lang="en-US" sz="4400" dirty="0" err="1" smtClean="0"/>
              <a:t>TeVatron</a:t>
            </a:r>
            <a:endParaRPr lang="fr-FR" sz="44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48" y="0"/>
            <a:ext cx="4495412" cy="6478355"/>
          </a:xfrm>
          <a:prstGeom prst="rect">
            <a:avLst/>
          </a:prstGeom>
        </p:spPr>
      </p:pic>
      <p:pic>
        <p:nvPicPr>
          <p:cNvPr id="15" name="Espace réservé du contenu 1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6453120"/>
            <a:ext cx="3990851" cy="40488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177" y="1916832"/>
            <a:ext cx="4222303" cy="327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US" sz="4400" dirty="0" smtClean="0"/>
              <a:t>Analysis Steps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Reconstruct and identify electrons &amp; </a:t>
            </a:r>
            <a:r>
              <a:rPr lang="en-US" b="1" dirty="0" err="1" smtClean="0"/>
              <a:t>muons</a:t>
            </a:r>
            <a:r>
              <a:rPr lang="en-US" b="1" dirty="0" smtClean="0"/>
              <a:t> pairs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Compare </a:t>
            </a:r>
            <a:r>
              <a:rPr lang="en-US" dirty="0" err="1" smtClean="0"/>
              <a:t>dilepton</a:t>
            </a:r>
            <a:r>
              <a:rPr lang="en-US" dirty="0" smtClean="0"/>
              <a:t> mass distributions in data with (the best possible) SM background expectation: excess?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        YES                                            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Quantify,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tudy properties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5" name="Flèche vers le bas 4"/>
          <p:cNvSpPr/>
          <p:nvPr/>
        </p:nvSpPr>
        <p:spPr>
          <a:xfrm>
            <a:off x="4355976" y="1700808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/>
          <p:cNvSpPr/>
          <p:nvPr/>
        </p:nvSpPr>
        <p:spPr>
          <a:xfrm rot="2393280">
            <a:off x="3334348" y="3348115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 rot="19669076">
            <a:off x="5675429" y="3395607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4"/>
          <p:cNvSpPr txBox="1">
            <a:spLocks/>
          </p:cNvSpPr>
          <p:nvPr/>
        </p:nvSpPr>
        <p:spPr>
          <a:xfrm>
            <a:off x="4226049" y="4051402"/>
            <a:ext cx="4041648" cy="4526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rgbClr val="0033CC"/>
                </a:solidFill>
              </a:rPr>
              <a:t>NO     </a:t>
            </a:r>
            <a:endParaRPr lang="en-US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33CC"/>
                </a:solidFill>
              </a:rPr>
              <a:t>S</a:t>
            </a:r>
            <a:r>
              <a:rPr lang="en-US" dirty="0" smtClean="0">
                <a:solidFill>
                  <a:srgbClr val="0033CC"/>
                </a:solidFill>
              </a:rPr>
              <a:t>et </a:t>
            </a:r>
            <a:r>
              <a:rPr lang="en-US" dirty="0">
                <a:solidFill>
                  <a:srgbClr val="0033CC"/>
                </a:solidFill>
              </a:rPr>
              <a:t>a limit in </a:t>
            </a:r>
            <a:endParaRPr lang="en-US" dirty="0" smtClean="0">
              <a:solidFill>
                <a:srgbClr val="0033CC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33CC"/>
                </a:solidFill>
              </a:rPr>
              <a:t>a </a:t>
            </a:r>
            <a:r>
              <a:rPr lang="en-US" dirty="0">
                <a:solidFill>
                  <a:srgbClr val="0033CC"/>
                </a:solidFill>
              </a:rPr>
              <a:t>context of </a:t>
            </a:r>
            <a:r>
              <a:rPr lang="en-US" dirty="0" smtClean="0">
                <a:solidFill>
                  <a:srgbClr val="0033CC"/>
                </a:solidFill>
              </a:rPr>
              <a:t>a benchmark </a:t>
            </a:r>
            <a:r>
              <a:rPr lang="en-US" dirty="0">
                <a:solidFill>
                  <a:srgbClr val="0033CC"/>
                </a:solidFill>
              </a:rPr>
              <a:t>model</a:t>
            </a:r>
            <a:endParaRPr lang="fr-FR" dirty="0">
              <a:solidFill>
                <a:srgbClr val="0033CC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fr-FR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375" y="236225"/>
            <a:ext cx="4191000" cy="874581"/>
          </a:xfrm>
        </p:spPr>
        <p:txBody>
          <a:bodyPr/>
          <a:lstStyle/>
          <a:p>
            <a:r>
              <a:rPr lang="en-US" dirty="0" smtClean="0"/>
              <a:t>Electrons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2" descr="https://atlas.web.cern.ch/Atlas/GROUPS/PHYSICS/PAPERS/PERF-2013-05/fig_35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22" y="3009354"/>
            <a:ext cx="4586379" cy="31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tlas.web.cern.ch/Atlas/GROUPS/PHYSICS/CONFNOTES/ATLAS-CONF-2014-032/fig_31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45" y="1737500"/>
            <a:ext cx="4036681" cy="442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ce réservé du contenu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840" y="439292"/>
            <a:ext cx="3868656" cy="2053604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5170657" y="392264"/>
            <a:ext cx="2115667" cy="1312408"/>
            <a:chOff x="365093" y="2132857"/>
            <a:chExt cx="4926987" cy="2336659"/>
          </a:xfrm>
        </p:grpSpPr>
        <p:sp>
          <p:nvSpPr>
            <p:cNvPr id="11" name="Rectangle 10"/>
            <p:cNvSpPr/>
            <p:nvPr/>
          </p:nvSpPr>
          <p:spPr>
            <a:xfrm>
              <a:off x="365093" y="2172461"/>
              <a:ext cx="3168352" cy="2297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23728" y="2132857"/>
              <a:ext cx="3168352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59632" y="2708920"/>
              <a:ext cx="3168352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5450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6"/>
          <p:cNvPicPr>
            <a:picLocks noChangeAspect="1"/>
          </p:cNvPicPr>
          <p:nvPr/>
        </p:nvPicPr>
        <p:blipFill rotWithShape="1">
          <a:blip r:embed="rId3"/>
          <a:srcRect t="5856" b="-1"/>
          <a:stretch/>
        </p:blipFill>
        <p:spPr>
          <a:xfrm rot="18447930">
            <a:off x="-1075028" y="3630717"/>
            <a:ext cx="4528203" cy="22629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9073" y="66430"/>
            <a:ext cx="8229600" cy="836712"/>
          </a:xfrm>
        </p:spPr>
        <p:txBody>
          <a:bodyPr/>
          <a:lstStyle/>
          <a:p>
            <a:r>
              <a:rPr lang="en-US" sz="4400" dirty="0" err="1" smtClean="0"/>
              <a:t>Muons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6" y="61912"/>
            <a:ext cx="2835275" cy="245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 rot="663645">
            <a:off x="2129031" y="2157107"/>
            <a:ext cx="830263" cy="2808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 rot="654708">
            <a:off x="-1539549" y="3726808"/>
            <a:ext cx="1996195" cy="2587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2417356" y="1601641"/>
            <a:ext cx="2412726" cy="370612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+mn-lt"/>
              </a:rPr>
              <a:t>Chain 1: statistical combination of MS and ID tracks using their track parameter covariant matrices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>
              <a:buNone/>
            </a:pPr>
            <a:r>
              <a:rPr lang="en-US" sz="2000" dirty="0" smtClean="0"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2000" dirty="0" smtClean="0">
                <a:latin typeface="+mn-lt"/>
              </a:rPr>
              <a:t>Chain 2: global refit to hits in ID and MS</a:t>
            </a:r>
            <a:endParaRPr lang="fr-FR" sz="2000" dirty="0">
              <a:latin typeface="+mn-lt"/>
            </a:endParaRPr>
          </a:p>
        </p:txBody>
      </p:sp>
      <p:pic>
        <p:nvPicPr>
          <p:cNvPr id="13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945895" y="3648354"/>
            <a:ext cx="4038600" cy="2732974"/>
          </a:xfrm>
          <a:prstGeom prst="rect">
            <a:avLst/>
          </a:prstGeom>
        </p:spPr>
      </p:pic>
      <p:pic>
        <p:nvPicPr>
          <p:cNvPr id="15" name="Espace réservé du contenu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992726"/>
            <a:ext cx="4041775" cy="27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0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30" y="101246"/>
            <a:ext cx="7886700" cy="62808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LHC timeline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17" name="Espace réservé du contenu 3"/>
          <p:cNvPicPr>
            <a:picLocks noChangeAspect="1"/>
          </p:cNvPicPr>
          <p:nvPr/>
        </p:nvPicPr>
        <p:blipFill rotWithShape="1">
          <a:blip r:embed="rId2"/>
          <a:srcRect t="19720"/>
          <a:stretch/>
        </p:blipFill>
        <p:spPr>
          <a:xfrm>
            <a:off x="270456" y="4297413"/>
            <a:ext cx="8641579" cy="1910813"/>
          </a:xfrm>
          <a:prstGeom prst="rect">
            <a:avLst/>
          </a:prstGeom>
        </p:spPr>
      </p:pic>
      <p:sp>
        <p:nvSpPr>
          <p:cNvPr id="18" name="Espace réservé du numéro de diapositive 5"/>
          <p:cNvSpPr txBox="1">
            <a:spLocks/>
          </p:cNvSpPr>
          <p:nvPr/>
        </p:nvSpPr>
        <p:spPr>
          <a:xfrm>
            <a:off x="7052504" y="6084004"/>
            <a:ext cx="1981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A85769-F276-4477-AAB8-1D4D4153DEB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671668" y="4044244"/>
            <a:ext cx="152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/>
          <p:cNvSpPr txBox="1"/>
          <p:nvPr/>
        </p:nvSpPr>
        <p:spPr>
          <a:xfrm>
            <a:off x="914400" y="608400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1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4157730" y="608400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2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7555608" y="600243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3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638472" y="51127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7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267393" y="51105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7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846939" y="50977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534076" y="51234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13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152261" y="51234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13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718933" y="5123468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…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-62190" y="5116758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 panose="05050102010706020507" pitchFamily="18" charset="2"/>
              </a:rPr>
              <a:t></a:t>
            </a:r>
            <a:r>
              <a:rPr lang="en-US" sz="2000" b="1" dirty="0" smtClean="0">
                <a:sym typeface="Symbol" panose="05050102010706020507" pitchFamily="18" charset="2"/>
              </a:rPr>
              <a:t>s=</a:t>
            </a:r>
            <a:endParaRPr lang="fr-FR" sz="2000" b="1" dirty="0"/>
          </a:p>
        </p:txBody>
      </p:sp>
      <p:pic>
        <p:nvPicPr>
          <p:cNvPr id="42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931" t="35963" b="10959"/>
          <a:stretch/>
        </p:blipFill>
        <p:spPr>
          <a:xfrm>
            <a:off x="0" y="755287"/>
            <a:ext cx="4285669" cy="3251267"/>
          </a:xfrm>
          <a:prstGeom prst="rect">
            <a:avLst/>
          </a:prstGeom>
        </p:spPr>
      </p:pic>
      <p:graphicFrame>
        <p:nvGraphicFramePr>
          <p:cNvPr id="32" name="Tableau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852984"/>
              </p:ext>
            </p:extLst>
          </p:nvPr>
        </p:nvGraphicFramePr>
        <p:xfrm>
          <a:off x="4152263" y="934588"/>
          <a:ext cx="4881442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870"/>
                <a:gridCol w="1257561"/>
                <a:gridCol w="1050649"/>
                <a:gridCol w="795087"/>
                <a:gridCol w="801275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Peak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Lumi</a:t>
                      </a:r>
                      <a:endParaRPr lang="fr-FR" baseline="0" dirty="0" smtClean="0"/>
                    </a:p>
                    <a:p>
                      <a:pPr algn="ctr"/>
                      <a:r>
                        <a:rPr lang="en-US" baseline="0" dirty="0" smtClean="0"/>
                        <a:t>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baseline="0" dirty="0" smtClean="0"/>
                        <a:t>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</a:t>
                      </a:r>
                    </a:p>
                    <a:p>
                      <a:pPr algn="ctr"/>
                      <a:r>
                        <a:rPr lang="en-US" dirty="0" smtClean="0"/>
                        <a:t>Spacing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Pile-up</a:t>
                      </a:r>
                      <a:r>
                        <a:rPr lang="en-US" baseline="30000" dirty="0" smtClean="0"/>
                        <a:t>*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</a:p>
                    <a:p>
                      <a:pPr algn="ctr"/>
                      <a:r>
                        <a:rPr lang="en-US" dirty="0" err="1" smtClean="0"/>
                        <a:t>Lumi</a:t>
                      </a:r>
                      <a:r>
                        <a:rPr lang="en-US" dirty="0" smtClean="0"/>
                        <a:t> </a:t>
                      </a:r>
                    </a:p>
                    <a:p>
                      <a:pPr algn="ctr"/>
                      <a:r>
                        <a:rPr lang="en-US" dirty="0" smtClean="0"/>
                        <a:t>[fb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]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Design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r>
                        <a:rPr lang="en-US" baseline="30000" dirty="0" smtClean="0"/>
                        <a:t>*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~1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25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43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25</a:t>
                      </a:r>
                      <a:endParaRPr lang="fr-FR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238675" y="379827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*expected values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1334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en-US" sz="4400" dirty="0" smtClean="0"/>
              <a:t>Analysis selection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4648199" y="659829"/>
            <a:ext cx="4457053" cy="543346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+mn-lt"/>
              </a:rPr>
              <a:t>Dimuon</a:t>
            </a:r>
            <a:endParaRPr lang="fr-FR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At least one primary vertex with more than two tracks and |</a:t>
            </a:r>
            <a:r>
              <a:rPr lang="en-US" sz="2000" dirty="0" err="1" smtClean="0">
                <a:latin typeface="+mn-lt"/>
              </a:rPr>
              <a:t>z</a:t>
            </a:r>
            <a:r>
              <a:rPr lang="en-US" sz="2000" baseline="-25000" dirty="0" err="1" smtClean="0">
                <a:latin typeface="+mn-lt"/>
              </a:rPr>
              <a:t>PV</a:t>
            </a:r>
            <a:r>
              <a:rPr lang="en-US" sz="2000" dirty="0" smtClean="0">
                <a:latin typeface="+mn-lt"/>
              </a:rPr>
              <a:t>|&lt;200mm</a:t>
            </a:r>
          </a:p>
          <a:p>
            <a:r>
              <a:rPr lang="en-US" sz="2000" dirty="0" smtClean="0">
                <a:latin typeface="+mn-lt"/>
              </a:rPr>
              <a:t>Single </a:t>
            </a:r>
            <a:r>
              <a:rPr lang="en-US" sz="2000" dirty="0" err="1" smtClean="0">
                <a:latin typeface="+mn-lt"/>
              </a:rPr>
              <a:t>muon</a:t>
            </a:r>
            <a:r>
              <a:rPr lang="en-US" sz="2000" dirty="0" smtClean="0">
                <a:latin typeface="+mn-lt"/>
              </a:rPr>
              <a:t> trigger with </a:t>
            </a:r>
            <a:r>
              <a:rPr lang="en-US" sz="2000" dirty="0" err="1" smtClean="0">
                <a:latin typeface="+mn-lt"/>
              </a:rPr>
              <a:t>p</a:t>
            </a:r>
            <a:r>
              <a:rPr lang="en-US" sz="2000" baseline="-25000" dirty="0" err="1" smtClean="0">
                <a:latin typeface="+mn-lt"/>
              </a:rPr>
              <a:t>T</a:t>
            </a:r>
            <a:r>
              <a:rPr lang="en-US" sz="2000" dirty="0" smtClean="0">
                <a:latin typeface="+mn-lt"/>
              </a:rPr>
              <a:t>&gt;25GeV (isolated)  or &gt;35GeV</a:t>
            </a:r>
          </a:p>
          <a:p>
            <a:r>
              <a:rPr lang="en-US" sz="2000" dirty="0" smtClean="0">
                <a:latin typeface="+mn-lt"/>
              </a:rPr>
              <a:t>Two </a:t>
            </a:r>
            <a:r>
              <a:rPr lang="en-US" sz="2000" dirty="0" err="1" smtClean="0">
                <a:latin typeface="+mn-lt"/>
              </a:rPr>
              <a:t>muons</a:t>
            </a:r>
            <a:r>
              <a:rPr lang="en-US" sz="2000" dirty="0" smtClean="0">
                <a:latin typeface="+mn-lt"/>
              </a:rPr>
              <a:t> of opposite charge with </a:t>
            </a:r>
            <a:r>
              <a:rPr lang="en-US" sz="2000" dirty="0" err="1" smtClean="0">
                <a:latin typeface="+mn-lt"/>
              </a:rPr>
              <a:t>p</a:t>
            </a:r>
            <a:r>
              <a:rPr lang="en-US" sz="2000" baseline="-25000" dirty="0" err="1" smtClean="0">
                <a:latin typeface="+mn-lt"/>
              </a:rPr>
              <a:t>T</a:t>
            </a:r>
            <a:r>
              <a:rPr lang="en-US" sz="2000" dirty="0" smtClean="0">
                <a:latin typeface="+mn-lt"/>
              </a:rPr>
              <a:t>&gt;25GeV</a:t>
            </a:r>
          </a:p>
          <a:p>
            <a:r>
              <a:rPr lang="en-US" sz="2000" dirty="0" smtClean="0">
                <a:latin typeface="+mn-lt"/>
              </a:rPr>
              <a:t>High-quality inner detector track matched to high quality </a:t>
            </a:r>
            <a:r>
              <a:rPr lang="en-US" sz="2000" dirty="0" err="1" smtClean="0">
                <a:latin typeface="+mn-lt"/>
              </a:rPr>
              <a:t>muon</a:t>
            </a:r>
            <a:r>
              <a:rPr lang="en-US" sz="2000" dirty="0" smtClean="0">
                <a:latin typeface="+mn-lt"/>
              </a:rPr>
              <a:t> spectrometer track</a:t>
            </a:r>
          </a:p>
          <a:p>
            <a:r>
              <a:rPr lang="en-US" sz="2000" dirty="0" smtClean="0">
                <a:latin typeface="+mn-lt"/>
              </a:rPr>
              <a:t>Also “Loose” channel (|</a:t>
            </a:r>
            <a:r>
              <a:rPr lang="en-US" sz="2000" dirty="0" smtClean="0">
                <a:sym typeface="Symbol" panose="05050102010706020507" pitchFamily="18" charset="2"/>
              </a:rPr>
              <a:t></a:t>
            </a:r>
            <a:r>
              <a:rPr lang="en-US" sz="2000" dirty="0" smtClean="0">
                <a:latin typeface="+mn-lt"/>
              </a:rPr>
              <a:t>|&lt;1.015) with less stringent requirements</a:t>
            </a:r>
          </a:p>
          <a:p>
            <a:r>
              <a:rPr lang="en-US" sz="2000" dirty="0" smtClean="0">
                <a:latin typeface="+mn-lt"/>
              </a:rPr>
              <a:t> d</a:t>
            </a:r>
            <a:r>
              <a:rPr lang="en-US" sz="2000" baseline="-25000" dirty="0" smtClean="0">
                <a:latin typeface="+mn-lt"/>
              </a:rPr>
              <a:t>0 </a:t>
            </a:r>
            <a:r>
              <a:rPr lang="en-US" sz="2000" dirty="0" smtClean="0">
                <a:latin typeface="+mn-lt"/>
              </a:rPr>
              <a:t>&lt; 0.2 mm, z</a:t>
            </a:r>
            <a:r>
              <a:rPr lang="en-US" sz="2000" baseline="-25000" dirty="0" smtClean="0">
                <a:latin typeface="+mn-lt"/>
              </a:rPr>
              <a:t>0 </a:t>
            </a:r>
            <a:r>
              <a:rPr lang="en-US" sz="2000" dirty="0" smtClean="0">
                <a:latin typeface="+mn-lt"/>
              </a:rPr>
              <a:t>&lt; 1 mm</a:t>
            </a:r>
          </a:p>
          <a:p>
            <a:r>
              <a:rPr lang="en-US" sz="2000" dirty="0" smtClean="0">
                <a:latin typeface="+mn-lt"/>
                <a:sym typeface="Symbol" panose="05050102010706020507" pitchFamily="18" charset="2"/>
              </a:rPr>
              <a:t>Isolation: </a:t>
            </a:r>
            <a:r>
              <a:rPr lang="en-US" sz="2000" dirty="0" err="1" smtClean="0">
                <a:latin typeface="+mn-lt"/>
                <a:sym typeface="Symbol" panose="05050102010706020507" pitchFamily="18" charset="2"/>
              </a:rPr>
              <a:t>p</a:t>
            </a:r>
            <a:r>
              <a:rPr lang="en-US" sz="2000" baseline="-25000" dirty="0" err="1" smtClean="0">
                <a:latin typeface="+mn-lt"/>
                <a:sym typeface="Symbol" panose="05050102010706020507" pitchFamily="18" charset="2"/>
              </a:rPr>
              <a:t>T</a:t>
            </a:r>
            <a:r>
              <a:rPr lang="en-US" sz="2000" dirty="0" smtClean="0">
                <a:latin typeface="+mn-lt"/>
                <a:sym typeface="Symbol" panose="05050102010706020507" pitchFamily="18" charset="2"/>
              </a:rPr>
              <a:t>(R&lt;0.2)&lt;0.05p</a:t>
            </a:r>
            <a:r>
              <a:rPr lang="en-US" sz="2000" baseline="-25000" dirty="0" smtClean="0">
                <a:latin typeface="+mn-lt"/>
                <a:sym typeface="Symbol" panose="05050102010706020507" pitchFamily="18" charset="2"/>
              </a:rPr>
              <a:t>T</a:t>
            </a:r>
          </a:p>
          <a:p>
            <a:endParaRPr lang="en-US" sz="2000" dirty="0" smtClean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" y="717800"/>
            <a:ext cx="4648198" cy="543378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+mn-lt"/>
              </a:rPr>
              <a:t>Dielectron</a:t>
            </a:r>
            <a:endParaRPr lang="fr-FR" dirty="0" smtClean="0"/>
          </a:p>
          <a:p>
            <a:r>
              <a:rPr lang="en-US" sz="2000" dirty="0" smtClean="0">
                <a:latin typeface="+mn-lt"/>
              </a:rPr>
              <a:t>At least one primary vertex with more than two tracks</a:t>
            </a:r>
          </a:p>
          <a:p>
            <a:r>
              <a:rPr lang="en-US" sz="2000" dirty="0" smtClean="0">
                <a:latin typeface="+mn-lt"/>
              </a:rPr>
              <a:t>Trigger on two EM calorimeter clusters with E</a:t>
            </a:r>
            <a:r>
              <a:rPr lang="en-US" sz="2000" baseline="-25000" dirty="0" smtClean="0">
                <a:latin typeface="+mn-lt"/>
              </a:rPr>
              <a:t>T</a:t>
            </a:r>
            <a:r>
              <a:rPr lang="en-US" sz="2000" dirty="0" smtClean="0">
                <a:latin typeface="+mn-lt"/>
              </a:rPr>
              <a:t>&gt;35(25) GeV</a:t>
            </a:r>
          </a:p>
          <a:p>
            <a:r>
              <a:rPr lang="en-US" sz="2000" dirty="0">
                <a:sym typeface="Symbol" panose="05050102010706020507" pitchFamily="18" charset="2"/>
              </a:rPr>
              <a:t>|</a:t>
            </a:r>
            <a:r>
              <a:rPr lang="en-US" sz="2000" dirty="0" smtClean="0">
                <a:sym typeface="Symbol" panose="05050102010706020507" pitchFamily="18" charset="2"/>
              </a:rPr>
              <a:t>|&lt;1.37 or 1.52&lt;</a:t>
            </a:r>
            <a:r>
              <a:rPr lang="en-US" sz="2000" dirty="0" smtClean="0">
                <a:latin typeface="+mn-lt"/>
                <a:sym typeface="Symbol" panose="05050102010706020507" pitchFamily="18" charset="2"/>
              </a:rPr>
              <a:t>||&lt;2.47 </a:t>
            </a:r>
          </a:p>
          <a:p>
            <a:r>
              <a:rPr lang="en-US" sz="2000" dirty="0" smtClean="0">
                <a:latin typeface="+mn-lt"/>
                <a:sym typeface="Symbol" panose="05050102010706020507" pitchFamily="18" charset="2"/>
              </a:rPr>
              <a:t>Two electrons </a:t>
            </a:r>
            <a:r>
              <a:rPr lang="en-US" sz="2000" dirty="0" err="1" smtClean="0">
                <a:latin typeface="+mn-lt"/>
                <a:sym typeface="Symbol" panose="05050102010706020507" pitchFamily="18" charset="2"/>
              </a:rPr>
              <a:t>p</a:t>
            </a:r>
            <a:r>
              <a:rPr lang="en-US" sz="2000" baseline="-25000" dirty="0" err="1" smtClean="0">
                <a:latin typeface="+mn-lt"/>
                <a:sym typeface="Symbol" panose="05050102010706020507" pitchFamily="18" charset="2"/>
              </a:rPr>
              <a:t>T</a:t>
            </a:r>
            <a:r>
              <a:rPr lang="en-US" sz="2000" baseline="-25000" dirty="0" smtClean="0">
                <a:latin typeface="+mn-lt"/>
                <a:sym typeface="Symbol" panose="05050102010706020507" pitchFamily="18" charset="2"/>
              </a:rPr>
              <a:t> </a:t>
            </a:r>
            <a:r>
              <a:rPr lang="en-US" sz="2000" dirty="0" smtClean="0">
                <a:latin typeface="+mn-lt"/>
                <a:sym typeface="Symbol" panose="05050102010706020507" pitchFamily="18" charset="2"/>
              </a:rPr>
              <a:t>&gt; 40(30) GeV</a:t>
            </a:r>
          </a:p>
          <a:p>
            <a:r>
              <a:rPr lang="en-US" sz="2000" dirty="0" smtClean="0">
                <a:latin typeface="+mn-lt"/>
                <a:sym typeface="Symbol" panose="05050102010706020507" pitchFamily="18" charset="2"/>
              </a:rPr>
              <a:t>Medium identification requirements</a:t>
            </a:r>
          </a:p>
          <a:p>
            <a:r>
              <a:rPr lang="en-US" sz="2000" dirty="0" smtClean="0">
                <a:latin typeface="+mn-lt"/>
                <a:sym typeface="Symbol" panose="05050102010706020507" pitchFamily="18" charset="2"/>
              </a:rPr>
              <a:t>Isolation:</a:t>
            </a:r>
          </a:p>
          <a:p>
            <a:pPr marL="0" indent="0">
              <a:buNone/>
            </a:pPr>
            <a:r>
              <a:rPr lang="en-US" sz="2000" dirty="0" smtClean="0">
                <a:latin typeface="+mn-lt"/>
                <a:sym typeface="Symbol" panose="05050102010706020507" pitchFamily="18" charset="2"/>
              </a:rPr>
              <a:t>Leading: </a:t>
            </a:r>
            <a:r>
              <a:rPr lang="en-US" sz="2000" dirty="0">
                <a:latin typeface="+mn-lt"/>
                <a:sym typeface="Symbol" panose="05050102010706020507" pitchFamily="18" charset="2"/>
              </a:rPr>
              <a:t>E</a:t>
            </a:r>
            <a:r>
              <a:rPr lang="en-US" sz="2000" baseline="-25000" dirty="0" smtClean="0">
                <a:latin typeface="+mn-lt"/>
                <a:sym typeface="Symbol" panose="05050102010706020507" pitchFamily="18" charset="2"/>
              </a:rPr>
              <a:t>T</a:t>
            </a:r>
            <a:r>
              <a:rPr lang="en-US" sz="2000" dirty="0">
                <a:latin typeface="+mn-lt"/>
                <a:sym typeface="Symbol" panose="05050102010706020507" pitchFamily="18" charset="2"/>
              </a:rPr>
              <a:t>(R&lt;0.2)&lt;</a:t>
            </a:r>
            <a:r>
              <a:rPr lang="en-US" sz="2000" dirty="0" smtClean="0">
                <a:latin typeface="+mn-lt"/>
                <a:sym typeface="Symbol" panose="05050102010706020507" pitchFamily="18" charset="2"/>
              </a:rPr>
              <a:t>0.05E</a:t>
            </a:r>
            <a:r>
              <a:rPr lang="en-US" sz="2000" baseline="-25000" dirty="0" smtClean="0">
                <a:latin typeface="+mn-lt"/>
                <a:sym typeface="Symbol" panose="05050102010706020507" pitchFamily="18" charset="2"/>
              </a:rPr>
              <a:t>T</a:t>
            </a:r>
            <a:r>
              <a:rPr lang="en-US" sz="2000" dirty="0" smtClean="0">
                <a:latin typeface="+mn-lt"/>
                <a:sym typeface="Symbol" panose="05050102010706020507" pitchFamily="18" charset="2"/>
              </a:rPr>
              <a:t>+5GeV;</a:t>
            </a:r>
          </a:p>
          <a:p>
            <a:pPr marL="0" indent="0">
              <a:buNone/>
            </a:pPr>
            <a:r>
              <a:rPr lang="en-US" sz="2000" dirty="0" err="1" smtClean="0">
                <a:latin typeface="+mn-lt"/>
                <a:sym typeface="Symbol" panose="05050102010706020507" pitchFamily="18" charset="2"/>
              </a:rPr>
              <a:t>Subleading</a:t>
            </a:r>
            <a:r>
              <a:rPr lang="en-US" sz="2000" dirty="0">
                <a:latin typeface="+mn-lt"/>
                <a:sym typeface="Symbol" panose="05050102010706020507" pitchFamily="18" charset="2"/>
              </a:rPr>
              <a:t>: E</a:t>
            </a:r>
            <a:r>
              <a:rPr lang="en-US" sz="2000" baseline="-25000" dirty="0">
                <a:latin typeface="+mn-lt"/>
                <a:sym typeface="Symbol" panose="05050102010706020507" pitchFamily="18" charset="2"/>
              </a:rPr>
              <a:t>T</a:t>
            </a:r>
            <a:r>
              <a:rPr lang="en-US" sz="2000" dirty="0">
                <a:latin typeface="+mn-lt"/>
                <a:sym typeface="Symbol" panose="05050102010706020507" pitchFamily="18" charset="2"/>
              </a:rPr>
              <a:t>(R&lt;0.2)&lt;</a:t>
            </a:r>
            <a:r>
              <a:rPr lang="en-US" sz="2000" dirty="0" smtClean="0">
                <a:latin typeface="+mn-lt"/>
                <a:sym typeface="Symbol" panose="05050102010706020507" pitchFamily="18" charset="2"/>
              </a:rPr>
              <a:t>0.022E</a:t>
            </a:r>
            <a:r>
              <a:rPr lang="en-US" sz="2000" baseline="-25000" dirty="0" smtClean="0">
                <a:latin typeface="+mn-lt"/>
                <a:sym typeface="Symbol" panose="05050102010706020507" pitchFamily="18" charset="2"/>
              </a:rPr>
              <a:t>T</a:t>
            </a:r>
            <a:r>
              <a:rPr lang="en-US" sz="2000" dirty="0" smtClean="0">
                <a:latin typeface="+mn-lt"/>
                <a:sym typeface="Symbol" panose="05050102010706020507" pitchFamily="18" charset="2"/>
              </a:rPr>
              <a:t>+6GeV</a:t>
            </a:r>
          </a:p>
          <a:p>
            <a:pPr marL="0" indent="0">
              <a:buNone/>
            </a:pPr>
            <a:endParaRPr lang="en-US" sz="2000" dirty="0">
              <a:latin typeface="+mn-lt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US" sz="2000" dirty="0" smtClean="0">
              <a:latin typeface="+mn-lt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US" sz="2000" dirty="0" smtClean="0">
              <a:latin typeface="+mn-lt"/>
              <a:sym typeface="Symbol" panose="05050102010706020507" pitchFamily="18" charset="2"/>
            </a:endParaRPr>
          </a:p>
          <a:p>
            <a:endParaRPr lang="en-US" dirty="0" smtClean="0">
              <a:latin typeface="+mn-lt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2339752" y="5893254"/>
            <a:ext cx="3888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contenu 6"/>
          <p:cNvSpPr txBox="1">
            <a:spLocks/>
          </p:cNvSpPr>
          <p:nvPr/>
        </p:nvSpPr>
        <p:spPr>
          <a:xfrm>
            <a:off x="715881" y="6088712"/>
            <a:ext cx="7864635" cy="65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 smtClean="0">
                <a:latin typeface="+mn-lt"/>
                <a:sym typeface="Symbol" panose="05050102010706020507" pitchFamily="18" charset="2"/>
              </a:rPr>
              <a:t>Retain highest </a:t>
            </a:r>
            <a:r>
              <a:rPr lang="en-US" sz="2000" dirty="0" err="1" smtClean="0">
                <a:latin typeface="+mn-lt"/>
                <a:sym typeface="Symbol" panose="05050102010706020507" pitchFamily="18" charset="2"/>
              </a:rPr>
              <a:t>p</a:t>
            </a:r>
            <a:r>
              <a:rPr lang="en-US" sz="2000" baseline="-25000" dirty="0" err="1" smtClean="0">
                <a:latin typeface="+mn-lt"/>
                <a:sym typeface="Symbol" panose="05050102010706020507" pitchFamily="18" charset="2"/>
              </a:rPr>
              <a:t>T</a:t>
            </a:r>
            <a:r>
              <a:rPr lang="en-US" sz="2000" dirty="0" smtClean="0">
                <a:latin typeface="+mn-lt"/>
                <a:sym typeface="Symbol" panose="05050102010706020507" pitchFamily="18" charset="2"/>
              </a:rPr>
              <a:t> same–flavor </a:t>
            </a:r>
            <a:r>
              <a:rPr lang="en-US" sz="2000" dirty="0" err="1" smtClean="0">
                <a:latin typeface="+mn-lt"/>
                <a:sym typeface="Symbol" panose="05050102010706020507" pitchFamily="18" charset="2"/>
              </a:rPr>
              <a:t>dilepton</a:t>
            </a:r>
            <a:r>
              <a:rPr lang="en-US" sz="2000" dirty="0" smtClean="0">
                <a:latin typeface="+mn-lt"/>
                <a:sym typeface="Symbol" panose="05050102010706020507" pitchFamily="18" charset="2"/>
              </a:rPr>
              <a:t> pair per event above 80 GeV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000" dirty="0" smtClean="0">
              <a:latin typeface="+mn-lt"/>
              <a:sym typeface="Symbol" panose="05050102010706020507" pitchFamily="18" charset="2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000" dirty="0" smtClean="0">
              <a:latin typeface="+mn-lt"/>
              <a:sym typeface="Symbol" panose="05050102010706020507" pitchFamily="18" charset="2"/>
            </a:endParaRPr>
          </a:p>
          <a:p>
            <a:pPr fontAlgn="auto">
              <a:spcAft>
                <a:spcPts val="0"/>
              </a:spcAft>
            </a:pP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28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US" sz="4400" dirty="0" smtClean="0"/>
              <a:t>Analysis Steps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Reconstruct and identify electrons &amp; </a:t>
            </a:r>
            <a:r>
              <a:rPr lang="en-US" dirty="0" err="1" smtClean="0"/>
              <a:t>muons</a:t>
            </a:r>
            <a:r>
              <a:rPr lang="en-US" dirty="0" smtClean="0"/>
              <a:t> pairs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Compare </a:t>
            </a:r>
            <a:r>
              <a:rPr lang="en-US" b="1" dirty="0" err="1" smtClean="0"/>
              <a:t>dilepton</a:t>
            </a:r>
            <a:r>
              <a:rPr lang="en-US" b="1" dirty="0" smtClean="0"/>
              <a:t> mass distributions in data with (the best possible) SM background expectation: excess?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      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5" name="Flèche vers le bas 4"/>
          <p:cNvSpPr/>
          <p:nvPr/>
        </p:nvSpPr>
        <p:spPr>
          <a:xfrm>
            <a:off x="4355976" y="1700808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Espace réservé du contenu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0105181"/>
              </p:ext>
            </p:extLst>
          </p:nvPr>
        </p:nvGraphicFramePr>
        <p:xfrm>
          <a:off x="3419872" y="3645024"/>
          <a:ext cx="2420061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505"/>
                <a:gridCol w="12515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Process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Drell</a:t>
                      </a:r>
                      <a:r>
                        <a:rPr lang="en-US" dirty="0" smtClean="0"/>
                        <a:t>-Yan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MC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Diboson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MC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ttbar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MC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Dijets</a:t>
                      </a:r>
                      <a:r>
                        <a:rPr lang="en-US" dirty="0" smtClean="0"/>
                        <a:t> &amp;</a:t>
                      </a:r>
                    </a:p>
                    <a:p>
                      <a:pPr algn="ctr"/>
                      <a:r>
                        <a:rPr lang="en-US" dirty="0" err="1" smtClean="0"/>
                        <a:t>W+jets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Data-driven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1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435" y="0"/>
            <a:ext cx="8648053" cy="692696"/>
          </a:xfrm>
        </p:spPr>
        <p:txBody>
          <a:bodyPr/>
          <a:lstStyle/>
          <a:p>
            <a:r>
              <a:rPr lang="en-US" sz="4400" dirty="0" smtClean="0"/>
              <a:t>Run 1 Searches at ATLAS 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2699792" y="4005064"/>
            <a:ext cx="1757968" cy="248810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074" name="Picture 2" descr="https://atlas.web.cern.ch/Atlas/GROUPS/DATAPREPARATION/PublicPlots/2010/DataSummary/figs/sumLumiByDa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199441" cy="30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tlas.web.cern.ch/Atlas/GROUPS/DATAPREPARATION/PublicPlots/2011-2012/Luminosity/intlumivstime2011-2012DQ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2" y="620688"/>
            <a:ext cx="4199442" cy="30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435" y="0"/>
            <a:ext cx="8648053" cy="692696"/>
          </a:xfrm>
        </p:spPr>
        <p:txBody>
          <a:bodyPr/>
          <a:lstStyle/>
          <a:p>
            <a:r>
              <a:rPr lang="en-US" sz="4400" dirty="0" smtClean="0"/>
              <a:t>Run 1 Searches at ATLAS 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https://atlas.web.cern.ch/Atlas/GROUPS/DATAPREPARATION/PublicPlots/2010/DataSummary/figs/sumLumiByDa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199441" cy="30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tlas.web.cern.ch/Atlas/GROUPS/DATAPREPARATION/PublicPlots/2011-2012/Luminosity/intlumivstime2011-2012DQ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2" y="620688"/>
            <a:ext cx="4199442" cy="30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619672" y="3635732"/>
            <a:ext cx="2040943" cy="369332"/>
          </a:xfrm>
          <a:prstGeom prst="rect">
            <a:avLst/>
          </a:prstGeom>
          <a:solidFill>
            <a:srgbClr val="0033CC"/>
          </a:solidFill>
          <a:ln w="3175"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PLB 700 169(2011)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 flipV="1">
            <a:off x="3635896" y="3438292"/>
            <a:ext cx="24719" cy="566772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ttps://atlas.web.cern.ch/Atlas/GROUPS/PHYSICS/PAPERS/EXOT-2010-09/fig_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5065"/>
            <a:ext cx="4492624" cy="290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atlas.web.cern.ch/Atlas/GROUPS/PHYSICS/PAPERS/EXOT-2010-09/fig_0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3929865"/>
            <a:ext cx="4612628" cy="31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36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435" y="0"/>
            <a:ext cx="8648053" cy="692696"/>
          </a:xfrm>
        </p:spPr>
        <p:txBody>
          <a:bodyPr/>
          <a:lstStyle/>
          <a:p>
            <a:r>
              <a:rPr lang="en-US" sz="4400" dirty="0" smtClean="0"/>
              <a:t>Run 1 Searches at ATLAS 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https://atlas.web.cern.ch/Atlas/GROUPS/DATAPREPARATION/PublicPlots/2010/DataSummary/figs/sumLumiByDa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199441" cy="30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tlas.web.cern.ch/Atlas/GROUPS/DATAPREPARATION/PublicPlots/2011-2012/Luminosity/intlumivstime2011-2012DQ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2" y="620688"/>
            <a:ext cx="4199442" cy="30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eur droit avec flèche 21"/>
          <p:cNvCxnSpPr/>
          <p:nvPr/>
        </p:nvCxnSpPr>
        <p:spPr>
          <a:xfrm flipV="1">
            <a:off x="5508104" y="3429000"/>
            <a:ext cx="0" cy="206732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s://atlas.web.cern.ch/Atlas/GROUPS/PHYSICS/PAPERS/EXOT-2011-06/fig_01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4648200" cy="28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atlas.web.cern.ch/Atlas/GROUPS/PHYSICS/PAPERS/EXOT-2011-06/fig_01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73" y="4014903"/>
            <a:ext cx="4557080" cy="28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3707904" y="3635732"/>
            <a:ext cx="2486566" cy="369332"/>
          </a:xfrm>
          <a:prstGeom prst="rect">
            <a:avLst/>
          </a:prstGeom>
          <a:solidFill>
            <a:srgbClr val="0033CC"/>
          </a:solidFill>
          <a:ln w="3175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PRL107 202007 (2011)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490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435" y="0"/>
            <a:ext cx="8648053" cy="692696"/>
          </a:xfrm>
        </p:spPr>
        <p:txBody>
          <a:bodyPr/>
          <a:lstStyle/>
          <a:p>
            <a:r>
              <a:rPr lang="en-US" sz="4400" dirty="0" smtClean="0"/>
              <a:t>Run 1 Searches at ATLAS 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https://atlas.web.cern.ch/Atlas/GROUPS/DATAPREPARATION/PublicPlots/2010/DataSummary/figs/sumLumiByDay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199441" cy="30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tlas.web.cern.ch/Atlas/GROUPS/DATAPREPARATION/PublicPlots/2011-2012/Luminosity/intlumivstime2011-2012DQ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2" y="620688"/>
            <a:ext cx="4199442" cy="30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199441" y="3563724"/>
            <a:ext cx="2486566" cy="369332"/>
          </a:xfrm>
          <a:prstGeom prst="rect">
            <a:avLst/>
          </a:prstGeom>
          <a:solidFill>
            <a:srgbClr val="0033CC"/>
          </a:solidFill>
          <a:ln w="3175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JHEP 1211 138 (2012)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6012160" y="3356992"/>
            <a:ext cx="0" cy="355394"/>
          </a:xfrm>
          <a:prstGeom prst="straightConnector1">
            <a:avLst/>
          </a:prstGeom>
          <a:ln w="381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s://atlas.web.cern.ch/Atlas/GROUPS/PHYSICS/PAPERS/EXOT-2012-01/fig_01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4932040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tlas.web.cern.ch/Atlas/GROUPS/PHYSICS/PAPERS/EXOT-2012-01/fig_01b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51956"/>
            <a:ext cx="4502788" cy="27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61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435" y="0"/>
            <a:ext cx="8648053" cy="692696"/>
          </a:xfrm>
        </p:spPr>
        <p:txBody>
          <a:bodyPr/>
          <a:lstStyle/>
          <a:p>
            <a:r>
              <a:rPr lang="en-US" sz="4400" dirty="0" smtClean="0"/>
              <a:t>Run 1 Searches at ATLAS 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https://atlas.web.cern.ch/Atlas/GROUPS/DATAPREPARATION/PublicPlots/2010/DataSummary/figs/sumLumiByDa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199441" cy="30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tlas.web.cern.ch/Atlas/GROUPS/DATAPREPARATION/PublicPlots/2011-2012/Luminosity/intlumivstime2011-2012DQ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2" y="620688"/>
            <a:ext cx="4199442" cy="30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283968" y="4139788"/>
            <a:ext cx="2486566" cy="369332"/>
          </a:xfrm>
          <a:prstGeom prst="rect">
            <a:avLst/>
          </a:prstGeom>
          <a:solidFill>
            <a:srgbClr val="0033CC"/>
          </a:solidFill>
          <a:ln w="3175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JHEP 1211 138 (2012)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300192" y="3635732"/>
            <a:ext cx="2486566" cy="369332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PRD 90 052005 (2014)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7812360" y="3212976"/>
            <a:ext cx="0" cy="4227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0" descr="https://atlas.web.cern.ch/Atlas/GROUPS/PHYSICS/PAPERS/EXOT-2012-23/fig_02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58488"/>
            <a:ext cx="4526461" cy="278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s://atlas.web.cern.ch/Atlas/GROUPS/PHYSICS/PAPERS/EXOT-2012-23/fig_02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61" y="4058487"/>
            <a:ext cx="4617539" cy="27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68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US" sz="4400" dirty="0" smtClean="0"/>
              <a:t>Analysis Steps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Reconstruct and identify electrons &amp; </a:t>
            </a:r>
            <a:r>
              <a:rPr lang="en-US" dirty="0" err="1" smtClean="0"/>
              <a:t>muons</a:t>
            </a:r>
            <a:r>
              <a:rPr lang="en-US" dirty="0" smtClean="0"/>
              <a:t> pairs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Compare </a:t>
            </a:r>
            <a:r>
              <a:rPr lang="en-US" dirty="0" err="1" smtClean="0"/>
              <a:t>dilepton</a:t>
            </a:r>
            <a:r>
              <a:rPr lang="en-US" dirty="0" smtClean="0"/>
              <a:t> mass distributions in data with (the best possible) SM background expectation: excess?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        YES                                            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Quantify,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tudy properties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5" name="Flèche vers le bas 4"/>
          <p:cNvSpPr/>
          <p:nvPr/>
        </p:nvSpPr>
        <p:spPr>
          <a:xfrm>
            <a:off x="4355976" y="1700808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/>
          <p:cNvSpPr/>
          <p:nvPr/>
        </p:nvSpPr>
        <p:spPr>
          <a:xfrm rot="2393280">
            <a:off x="3334348" y="3348115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 rot="19669076">
            <a:off x="5675429" y="3395607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4"/>
          <p:cNvSpPr txBox="1">
            <a:spLocks/>
          </p:cNvSpPr>
          <p:nvPr/>
        </p:nvSpPr>
        <p:spPr>
          <a:xfrm>
            <a:off x="4226049" y="4051402"/>
            <a:ext cx="4041648" cy="45262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rgbClr val="0033CC"/>
                </a:solidFill>
              </a:rPr>
              <a:t>NO     </a:t>
            </a:r>
            <a:endParaRPr lang="en-US" dirty="0">
              <a:solidFill>
                <a:srgbClr val="0033CC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33CC"/>
                </a:solidFill>
              </a:rPr>
              <a:t>Set </a:t>
            </a:r>
            <a:r>
              <a:rPr lang="en-US" dirty="0">
                <a:solidFill>
                  <a:srgbClr val="0033CC"/>
                </a:solidFill>
              </a:rPr>
              <a:t>a limit in </a:t>
            </a:r>
            <a:endParaRPr lang="en-US" dirty="0" smtClean="0">
              <a:solidFill>
                <a:srgbClr val="0033CC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33CC"/>
                </a:solidFill>
              </a:rPr>
              <a:t>context </a:t>
            </a:r>
            <a:r>
              <a:rPr lang="en-US" dirty="0">
                <a:solidFill>
                  <a:srgbClr val="0033CC"/>
                </a:solidFill>
              </a:rPr>
              <a:t>of </a:t>
            </a:r>
            <a:r>
              <a:rPr lang="en-US" dirty="0" smtClean="0">
                <a:solidFill>
                  <a:srgbClr val="0033CC"/>
                </a:solidFill>
              </a:rPr>
              <a:t>a      benchmark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33CC"/>
                </a:solidFill>
              </a:rPr>
              <a:t>model</a:t>
            </a:r>
            <a:endParaRPr lang="fr-FR" dirty="0">
              <a:solidFill>
                <a:srgbClr val="0033CC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fr-FR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atlas.web.cern.ch/Atlas/GROUPS/PHYSICS/PAPERS/EXOT-2012-23/figaux_17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4499"/>
            <a:ext cx="4992489" cy="35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84844" y="-19321"/>
            <a:ext cx="4962264" cy="332382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16216" y="0"/>
            <a:ext cx="3394720" cy="577981"/>
          </a:xfrm>
        </p:spPr>
        <p:txBody>
          <a:bodyPr/>
          <a:lstStyle/>
          <a:p>
            <a:r>
              <a:rPr lang="en-US" sz="4000" dirty="0" smtClean="0"/>
              <a:t>Signal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4648200" y="1999381"/>
            <a:ext cx="4038600" cy="45259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58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3296" r="5987"/>
          <a:stretch/>
        </p:blipFill>
        <p:spPr>
          <a:xfrm>
            <a:off x="4788023" y="1556792"/>
            <a:ext cx="4248473" cy="1258321"/>
          </a:xfrm>
          <a:prstGeom prst="rect">
            <a:avLst/>
          </a:prstGeom>
        </p:spPr>
      </p:pic>
      <p:sp>
        <p:nvSpPr>
          <p:cNvPr id="7" name="Virage 6"/>
          <p:cNvSpPr/>
          <p:nvPr/>
        </p:nvSpPr>
        <p:spPr>
          <a:xfrm rot="5400000">
            <a:off x="4777595" y="156253"/>
            <a:ext cx="1224136" cy="148292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Virage 8"/>
          <p:cNvSpPr/>
          <p:nvPr/>
        </p:nvSpPr>
        <p:spPr>
          <a:xfrm rot="10800000">
            <a:off x="4738494" y="5162699"/>
            <a:ext cx="1224136" cy="117235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21013" y="3024662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ee</a:t>
            </a:r>
            <a:r>
              <a:rPr lang="en-US" dirty="0" smtClean="0"/>
              <a:t>[GeV]</a:t>
            </a:r>
            <a:endParaRPr lang="fr-FR" baseline="-25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929546" y="360008"/>
            <a:ext cx="112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Drell</a:t>
            </a:r>
            <a:r>
              <a:rPr lang="en-US" dirty="0" smtClean="0"/>
              <a:t>-Yan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-548856" y="106136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Arbitrary Units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l="2686" r="7977" b="16080"/>
          <a:stretch/>
        </p:blipFill>
        <p:spPr>
          <a:xfrm>
            <a:off x="4867531" y="4120231"/>
            <a:ext cx="4168965" cy="77065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/>
          <a:srcRect l="2532" t="7923" r="8594"/>
          <a:stretch/>
        </p:blipFill>
        <p:spPr>
          <a:xfrm>
            <a:off x="4998887" y="2996411"/>
            <a:ext cx="3888432" cy="8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980728" y="648072"/>
            <a:ext cx="8229600" cy="764704"/>
          </a:xfrm>
        </p:spPr>
        <p:txBody>
          <a:bodyPr/>
          <a:lstStyle/>
          <a:p>
            <a:r>
              <a:rPr lang="en-US" sz="4400" dirty="0" smtClean="0"/>
              <a:t>Inputs to </a:t>
            </a:r>
            <a:br>
              <a:rPr lang="en-US" sz="4400" dirty="0" smtClean="0"/>
            </a:br>
            <a:r>
              <a:rPr lang="en-US" sz="4400" dirty="0" smtClean="0"/>
              <a:t>limit setting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59</a:t>
            </a:fld>
            <a:endParaRPr lang="fr-FR"/>
          </a:p>
        </p:txBody>
      </p:sp>
      <p:pic>
        <p:nvPicPr>
          <p:cNvPr id="10250" name="Picture 10" descr="https://atlas.web.cern.ch/Atlas/GROUPS/PHYSICS/PAPERS/EXOT-2012-23/fig_02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55" y="70171"/>
            <a:ext cx="3391976" cy="21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atlas.web.cern.ch/Atlas/GROUPS/PHYSICS/PAPERS/EXOT-2012-23/fig_02b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7" y="2514705"/>
            <a:ext cx="3377179" cy="218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934136" y="147075"/>
            <a:ext cx="441146" cy="369332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062088" y="2583977"/>
            <a:ext cx="450764" cy="369332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µµ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https://atlas.web.cern.ch/Atlas/GROUPS/PHYSICS/PAPERS/EXOT-2012-23/fig_01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8"/>
          <a:stretch/>
        </p:blipFill>
        <p:spPr bwMode="auto">
          <a:xfrm>
            <a:off x="457557" y="1412776"/>
            <a:ext cx="4607956" cy="40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atlas.web.cern.ch/Atlas/GROUPS/PHYSICS/PAPERS/EXOT-2012-23/figaux_17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28" y="4847146"/>
            <a:ext cx="3128076" cy="193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39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20688"/>
          </a:xfrm>
        </p:spPr>
        <p:txBody>
          <a:bodyPr/>
          <a:lstStyle/>
          <a:p>
            <a:r>
              <a:rPr lang="en-US" sz="4400" dirty="0" smtClean="0"/>
              <a:t>ATLAS Detector</a:t>
            </a:r>
            <a:endParaRPr lang="fr-FR" sz="4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26C3-5BA1-4184-AD5D-8F62F1B9C048}" type="slidenum">
              <a:rPr lang="en-GB" altLang="fr-FR" smtClean="0"/>
              <a:pPr/>
              <a:t>6</a:t>
            </a:fld>
            <a:endParaRPr lang="en-GB" altLang="fr-FR"/>
          </a:p>
        </p:txBody>
      </p:sp>
      <p:pic>
        <p:nvPicPr>
          <p:cNvPr id="8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34" y="836712"/>
            <a:ext cx="8730731" cy="51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6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atlas.web.cern.ch/Atlas/GROUPS/PHYSICS/PAPERS/EXOT-2012-23/fig_1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19974"/>
            <a:ext cx="3225871" cy="265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sz="4400" dirty="0" smtClean="0"/>
              <a:t>Limits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60</a:t>
            </a:fld>
            <a:endParaRPr lang="fr-FR"/>
          </a:p>
        </p:txBody>
      </p:sp>
      <p:pic>
        <p:nvPicPr>
          <p:cNvPr id="5122" name="Picture 2" descr="https://atlas.web.cern.ch/Atlas/GROUPS/PHYSICS/PAPERS/EXOT-2012-23/fig_0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5" y="771213"/>
            <a:ext cx="3135885" cy="225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tlas.web.cern.ch/Atlas/GROUPS/PHYSICS/PAPERS/EXOT-2012-23/fig_06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45816"/>
            <a:ext cx="3197208" cy="22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tlas.web.cern.ch/Atlas/GROUPS/PHYSICS/PAPERS/EXOT-2012-23/fig_08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30" y="917742"/>
            <a:ext cx="2926672" cy="21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tlas.web.cern.ch/Atlas/GROUPS/PHYSICS/PAPERS/EXOT-2012-23/fig_09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04801"/>
            <a:ext cx="3311692" cy="23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atlas.web.cern.ch/Atlas/GROUPS/PHYSICS/PAPERS/EXOT-2012-23/figaux_22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30" y="3823425"/>
            <a:ext cx="2832249" cy="229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4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11266" name="Picture 2" descr="https://atlas.web.cern.ch/Atlas/GROUPS/PHYSICS/PAPERS/EXOT-2012-23/fig_0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34" y="50219"/>
            <a:ext cx="5652119" cy="40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568569"/>
            <a:ext cx="4407408" cy="316557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9376" y="3853715"/>
            <a:ext cx="69762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CMS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https://atlas.web.cern.ch/Atlas/GROUPS/PHYSICS/PAPERS/EXOT-2012-23/fig_05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29" y="0"/>
            <a:ext cx="7444134" cy="534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atlas.web.cern.ch/Atlas/GROUPS/PHYSICS/PAPERS/EXOT-2012-23/figaux_1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91878"/>
            <a:ext cx="3059831" cy="219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52320" y="1340768"/>
            <a:ext cx="76014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+mn-lt"/>
              </a:rPr>
              <a:t>3%</a:t>
            </a:r>
          </a:p>
          <a:p>
            <a:r>
              <a:rPr lang="en-US" sz="1700" dirty="0" smtClean="0">
                <a:latin typeface="+mn-lt"/>
              </a:rPr>
              <a:t>1.2%</a:t>
            </a:r>
          </a:p>
          <a:p>
            <a:r>
              <a:rPr lang="en-US" sz="1700" dirty="0" smtClean="0">
                <a:latin typeface="+mn-lt"/>
              </a:rPr>
              <a:t>0.5%</a:t>
            </a:r>
          </a:p>
          <a:p>
            <a:r>
              <a:rPr lang="en-US" sz="1700" dirty="0" smtClean="0">
                <a:latin typeface="+mn-lt"/>
              </a:rPr>
              <a:t>3.4%</a:t>
            </a:r>
          </a:p>
          <a:p>
            <a:r>
              <a:rPr lang="en-US" sz="1700" dirty="0">
                <a:latin typeface="+mn-lt"/>
              </a:rPr>
              <a:t>w</a:t>
            </a:r>
            <a:r>
              <a:rPr lang="en-US" sz="1700" dirty="0" smtClean="0">
                <a:latin typeface="+mn-lt"/>
              </a:rPr>
              <a:t>idth</a:t>
            </a:r>
            <a:endParaRPr lang="fr-FR" sz="1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2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3" y="0"/>
            <a:ext cx="8997749" cy="692696"/>
          </a:xfrm>
        </p:spPr>
        <p:txBody>
          <a:bodyPr/>
          <a:lstStyle/>
          <a:p>
            <a:r>
              <a:rPr lang="en-US" sz="3600" dirty="0" smtClean="0"/>
              <a:t>General Extension of SM: Effective Theory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-36512" y="6492477"/>
            <a:ext cx="4038600" cy="464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Manuel Perez-Victoria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63</a:t>
            </a:fld>
            <a:endParaRPr lang="fr-FR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8896" y="575553"/>
            <a:ext cx="7869458" cy="589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3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065" y="2588337"/>
            <a:ext cx="4661188" cy="315698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415" y="0"/>
            <a:ext cx="9060838" cy="764704"/>
          </a:xfrm>
        </p:spPr>
        <p:txBody>
          <a:bodyPr/>
          <a:lstStyle/>
          <a:p>
            <a:r>
              <a:rPr lang="en-US" sz="4400" dirty="0" smtClean="0"/>
              <a:t>Vector Bosons decaying to Leptons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64</a:t>
            </a:fld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t="11057" r="30060"/>
          <a:stretch/>
        </p:blipFill>
        <p:spPr>
          <a:xfrm>
            <a:off x="2" y="764704"/>
            <a:ext cx="4910776" cy="468052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4415" y="6488668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hlinkClick r:id="rId4"/>
              </a:rPr>
              <a:t>J.DeBlas</a:t>
            </a:r>
            <a:r>
              <a:rPr lang="fr-FR" dirty="0" smtClean="0">
                <a:hlinkClick r:id="rId4"/>
              </a:rPr>
              <a:t> et. al.JHEP01(2013)166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105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s://atlas.web.cern.ch/Atlas/GROUPS/PHYSICS/PAPERS/EXOT-2013-10/fig_01f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27" y="3701131"/>
            <a:ext cx="4383501" cy="296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atlas.web.cern.ch/Atlas/GROUPS/PHYSICS/PAPERS/EXOT-2013-10/fig_01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648589"/>
            <a:ext cx="4538715" cy="307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sz="4400" dirty="0" smtClean="0"/>
              <a:t>W’/Z’ Run 1 combination?</a:t>
            </a:r>
            <a:endParaRPr lang="fr-FR" sz="4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65</a:t>
            </a:fld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Picture 10" descr="https://atlas.web.cern.ch/Atlas/GROUPS/PHYSICS/PAPERS/EXOT-2012-23/fig_02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4705"/>
            <a:ext cx="4526461" cy="278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atlas.web.cern.ch/Atlas/GROUPS/PHYSICS/PAPERS/EXOT-2012-23/fig_02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61" y="764704"/>
            <a:ext cx="4617539" cy="27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twiki.cern.ch/twiki/pub/TWiki/TWikiDocGraphics/external-link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-136525"/>
            <a:ext cx="12382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 rot="5400000">
            <a:off x="7903634" y="4752607"/>
            <a:ext cx="22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dirty="0">
                <a:latin typeface="Arial" panose="020B0604020202020204" pitchFamily="34" charset="0"/>
                <a:hlinkClick r:id="rId6"/>
              </a:rPr>
              <a:t>JHEP 09 (2014) 037</a:t>
            </a:r>
            <a:endParaRPr lang="fr-FR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3419872" y="3645024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18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3" y="0"/>
            <a:ext cx="8997749" cy="836712"/>
          </a:xfrm>
        </p:spPr>
        <p:txBody>
          <a:bodyPr/>
          <a:lstStyle/>
          <a:p>
            <a:r>
              <a:rPr lang="en-US" sz="4400" dirty="0" smtClean="0"/>
              <a:t>Heavy Vector Triplet combinations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FBDA-C4FB-734B-9793-687EC2EC9778}" type="slidenum">
              <a:rPr lang="fr-FR" smtClean="0"/>
              <a:pPr/>
              <a:t>66</a:t>
            </a:fld>
            <a:endParaRPr lang="fr-FR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442" t="20614" r="13730" b="21515"/>
          <a:stretch/>
        </p:blipFill>
        <p:spPr>
          <a:xfrm>
            <a:off x="89247" y="860585"/>
            <a:ext cx="8886278" cy="514543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17952"/>
            <a:ext cx="2239439" cy="35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2" b="5271"/>
          <a:stretch/>
        </p:blipFill>
        <p:spPr bwMode="auto">
          <a:xfrm>
            <a:off x="-2604" y="749300"/>
            <a:ext cx="9132316" cy="570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9300"/>
          </a:xfrm>
        </p:spPr>
        <p:txBody>
          <a:bodyPr/>
          <a:lstStyle/>
          <a:p>
            <a:r>
              <a:rPr lang="en-US" sz="3200" dirty="0" smtClean="0"/>
              <a:t>A few words about LHC Run 2</a:t>
            </a:r>
            <a:endParaRPr lang="en-US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5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68</a:t>
            </a:fld>
            <a:endParaRPr lang="fr-FR"/>
          </a:p>
        </p:txBody>
      </p:sp>
      <p:pic>
        <p:nvPicPr>
          <p:cNvPr id="11266" name="Picture 2" descr="https://atlas.web.cern.ch/Atlas/GROUPS/PHYSICS/CONFNOTES/ATLAS-CONF-2015-070/fig_01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6"/>
            <a:ext cx="4860032" cy="342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tlas.web.cern.ch/Atlas/GROUPS/PHYSICS/CONFNOTES/ATLAS-CONF-2015-070/fig_01b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"/>
          <a:stretch/>
        </p:blipFill>
        <p:spPr bwMode="auto">
          <a:xfrm>
            <a:off x="11584" y="3448893"/>
            <a:ext cx="4848448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99"/>
          <a:stretch/>
        </p:blipFill>
        <p:spPr>
          <a:xfrm>
            <a:off x="4447245" y="1988840"/>
            <a:ext cx="4658008" cy="3456384"/>
          </a:xfrm>
          <a:prstGeom prst="rect">
            <a:avLst/>
          </a:prstGeom>
        </p:spPr>
      </p:pic>
      <p:pic>
        <p:nvPicPr>
          <p:cNvPr id="9" name="Picture 4" descr="https://atlas.web.cern.ch/Atlas/GROUPS/PHYSICS/CONFNOTES/ATLAS-CONF-2015-070/fig_01b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4" t="7316" r="49476" b="88048"/>
          <a:stretch/>
        </p:blipFill>
        <p:spPr bwMode="auto">
          <a:xfrm>
            <a:off x="5812104" y="2276749"/>
            <a:ext cx="811349" cy="20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sz="4400" dirty="0" smtClean="0"/>
              <a:t>“Now”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4665" y="6323380"/>
            <a:ext cx="8229600" cy="3929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69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280251" y="6369581"/>
            <a:ext cx="667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The LHC has achieved a peak luminosity of </a:t>
            </a:r>
            <a:r>
              <a:rPr lang="en-GB" b="1" dirty="0" smtClean="0">
                <a:solidFill>
                  <a:srgbClr val="FF0000"/>
                </a:solidFill>
              </a:rPr>
              <a:t>7.9 10</a:t>
            </a:r>
            <a:r>
              <a:rPr lang="en-GB" b="1" baseline="30000" dirty="0" smtClean="0">
                <a:solidFill>
                  <a:srgbClr val="FF0000"/>
                </a:solidFill>
              </a:rPr>
              <a:t>33</a:t>
            </a:r>
            <a:r>
              <a:rPr lang="en-GB" b="1" dirty="0" smtClean="0">
                <a:solidFill>
                  <a:srgbClr val="FF0000"/>
                </a:solidFill>
              </a:rPr>
              <a:t>cm</a:t>
            </a:r>
            <a:r>
              <a:rPr lang="en-GB" b="1" baseline="30000" dirty="0" smtClean="0">
                <a:solidFill>
                  <a:srgbClr val="FF0000"/>
                </a:solidFill>
              </a:rPr>
              <a:t>-2</a:t>
            </a:r>
            <a:r>
              <a:rPr lang="en-GB" b="1" dirty="0" smtClean="0">
                <a:solidFill>
                  <a:srgbClr val="FF0000"/>
                </a:solidFill>
              </a:rPr>
              <a:t>s</a:t>
            </a:r>
            <a:r>
              <a:rPr lang="en-GB" b="1" baseline="30000" dirty="0" smtClean="0">
                <a:solidFill>
                  <a:srgbClr val="FF0000"/>
                </a:solidFill>
              </a:rPr>
              <a:t>-1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128" name="Picture 8" descr="http://vistar-capture.web.cern.ch/vistar-capture/lhc1.png?time=146490042124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59" y="605553"/>
            <a:ext cx="7593601" cy="569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3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>
          <a:xfrm>
            <a:off x="839239" y="25400"/>
            <a:ext cx="7886700" cy="792189"/>
          </a:xfrm>
        </p:spPr>
        <p:txBody>
          <a:bodyPr/>
          <a:lstStyle/>
          <a:p>
            <a:r>
              <a:rPr lang="en-US" dirty="0" smtClean="0"/>
              <a:t>Inner Detector</a:t>
            </a:r>
            <a:endParaRPr lang="fr-FR" dirty="0" smtClean="0"/>
          </a:p>
        </p:txBody>
      </p:sp>
      <p:sp>
        <p:nvSpPr>
          <p:cNvPr id="35843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597650"/>
            <a:ext cx="720725" cy="2159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14197DD-2080-40C2-B509-A40969C11D7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5845" name="ZoneTexte 5"/>
          <p:cNvSpPr txBox="1">
            <a:spLocks noChangeArrowheads="1"/>
          </p:cNvSpPr>
          <p:nvPr/>
        </p:nvSpPr>
        <p:spPr bwMode="auto">
          <a:xfrm>
            <a:off x="6156176" y="1412776"/>
            <a:ext cx="276146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Transition Radiation Tracker</a:t>
            </a:r>
            <a:r>
              <a:rPr lang="ru-RU" sz="2000" dirty="0" smtClean="0">
                <a:solidFill>
                  <a:srgbClr val="FF0000"/>
                </a:solidFill>
              </a:rPr>
              <a:t> (</a:t>
            </a:r>
            <a:r>
              <a:rPr lang="en-US" sz="2000" dirty="0" smtClean="0">
                <a:solidFill>
                  <a:srgbClr val="FF0000"/>
                </a:solidFill>
              </a:rPr>
              <a:t>TRT</a:t>
            </a:r>
            <a:r>
              <a:rPr lang="ru-RU" sz="2000" dirty="0" smtClean="0">
                <a:solidFill>
                  <a:srgbClr val="FF0000"/>
                </a:solidFill>
              </a:rPr>
              <a:t>)</a:t>
            </a:r>
            <a:r>
              <a:rPr lang="en-US" sz="2000" dirty="0" smtClean="0"/>
              <a:t>: </a:t>
            </a:r>
            <a:r>
              <a:rPr lang="en-US" sz="2000" dirty="0"/>
              <a:t> </a:t>
            </a:r>
            <a:r>
              <a:rPr lang="en-US" sz="2000" dirty="0" smtClean="0"/>
              <a:t>drift tubes with gas (</a:t>
            </a:r>
            <a:r>
              <a:rPr lang="en-US" sz="2000" dirty="0" err="1" smtClean="0"/>
              <a:t>Xe</a:t>
            </a:r>
            <a:r>
              <a:rPr lang="en-US" sz="2000" dirty="0" smtClean="0"/>
              <a:t> or </a:t>
            </a:r>
            <a:r>
              <a:rPr lang="en-US" sz="2000" dirty="0" err="1" smtClean="0"/>
              <a:t>Ar</a:t>
            </a:r>
            <a:r>
              <a:rPr lang="en-US" sz="2000" dirty="0" smtClean="0"/>
              <a:t>), 350 k</a:t>
            </a:r>
            <a:r>
              <a:rPr lang="ru-RU" sz="2000" dirty="0" smtClean="0"/>
              <a:t> </a:t>
            </a:r>
            <a:r>
              <a:rPr lang="en-US" sz="2000" dirty="0" smtClean="0"/>
              <a:t>channels, 36 measurement points </a:t>
            </a:r>
            <a:endParaRPr lang="ru-RU" sz="2000" dirty="0" smtClean="0">
              <a:solidFill>
                <a:srgbClr val="1616F6"/>
              </a:solidFill>
            </a:endParaRPr>
          </a:p>
          <a:p>
            <a:r>
              <a:rPr lang="fr-FR" sz="2000" dirty="0" err="1">
                <a:solidFill>
                  <a:srgbClr val="FF0000"/>
                </a:solidFill>
              </a:rPr>
              <a:t>Semiconductor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Tracker</a:t>
            </a:r>
            <a:r>
              <a:rPr lang="ru-RU" sz="2000" dirty="0" smtClean="0">
                <a:solidFill>
                  <a:srgbClr val="FF0000"/>
                </a:solidFill>
              </a:rPr>
              <a:t> (</a:t>
            </a:r>
            <a:r>
              <a:rPr lang="fr-FR" sz="2000" dirty="0" smtClean="0">
                <a:solidFill>
                  <a:srgbClr val="FF0000"/>
                </a:solidFill>
              </a:rPr>
              <a:t>SCT</a:t>
            </a:r>
            <a:r>
              <a:rPr lang="ru-RU" sz="2000" dirty="0" smtClean="0">
                <a:solidFill>
                  <a:srgbClr val="FF0000"/>
                </a:solidFill>
              </a:rPr>
              <a:t>)</a:t>
            </a:r>
            <a:r>
              <a:rPr lang="fr-FR" sz="2000" dirty="0" smtClean="0">
                <a:solidFill>
                  <a:srgbClr val="1616F6"/>
                </a:solidFill>
              </a:rPr>
              <a:t> </a:t>
            </a:r>
            <a:r>
              <a:rPr lang="fr-FR" sz="2000" dirty="0" err="1" smtClean="0"/>
              <a:t>Silicon</a:t>
            </a:r>
            <a:r>
              <a:rPr lang="fr-FR" sz="2000" dirty="0" smtClean="0"/>
              <a:t>, 6.2 M</a:t>
            </a:r>
            <a:r>
              <a:rPr lang="ru-RU" sz="2000" dirty="0" smtClean="0"/>
              <a:t> </a:t>
            </a:r>
            <a:r>
              <a:rPr lang="en-US" sz="2000" dirty="0" smtClean="0"/>
              <a:t>channels, 4 layers</a:t>
            </a:r>
            <a:endParaRPr lang="ru-RU" sz="2000" dirty="0"/>
          </a:p>
          <a:p>
            <a:r>
              <a:rPr lang="fr-FR" sz="2000" dirty="0" smtClean="0">
                <a:solidFill>
                  <a:srgbClr val="FF0000"/>
                </a:solidFill>
              </a:rPr>
              <a:t>Pixel</a:t>
            </a:r>
            <a:r>
              <a:rPr lang="en-US" sz="2000" dirty="0" smtClean="0">
                <a:solidFill>
                  <a:srgbClr val="FF0000"/>
                </a:solidFill>
              </a:rPr>
              <a:t> Detector</a:t>
            </a:r>
            <a:r>
              <a:rPr lang="fr-FR" sz="2000" dirty="0" smtClean="0"/>
              <a:t>: </a:t>
            </a:r>
            <a:r>
              <a:rPr lang="fr-FR" sz="2000" dirty="0" err="1" smtClean="0"/>
              <a:t>Silicon</a:t>
            </a:r>
            <a:r>
              <a:rPr lang="fr-FR" sz="2000" dirty="0" smtClean="0"/>
              <a:t>, 92 M</a:t>
            </a:r>
            <a:r>
              <a:rPr lang="ru-RU" sz="2000" dirty="0" smtClean="0"/>
              <a:t> </a:t>
            </a:r>
            <a:r>
              <a:rPr lang="en-US" sz="2000" dirty="0" smtClean="0"/>
              <a:t>channels, 4 layers</a:t>
            </a:r>
            <a:endParaRPr lang="ru-RU" sz="2000" dirty="0" smtClean="0"/>
          </a:p>
          <a:p>
            <a:endParaRPr lang="fr-FR" sz="2000" dirty="0"/>
          </a:p>
        </p:txBody>
      </p:sp>
      <p:sp>
        <p:nvSpPr>
          <p:cNvPr id="4" name="AutoShape 2" descr="Image result for New"/>
          <p:cNvSpPr>
            <a:spLocks noChangeAspect="1" noChangeArrowheads="1"/>
          </p:cNvSpPr>
          <p:nvPr/>
        </p:nvSpPr>
        <p:spPr bwMode="auto">
          <a:xfrm>
            <a:off x="155575" y="-441325"/>
            <a:ext cx="117157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6" name="Picture 2" descr="https://atlas.web.cern.ch/Atlas/GROUPS/PHYSICS/PUBNOTES/ATL-PHYS-PUB-2015-018/fig_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1" y="1009493"/>
            <a:ext cx="6025030" cy="519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16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sz="4400" dirty="0" smtClean="0"/>
              <a:t>“Now”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4665" y="6323380"/>
            <a:ext cx="8229600" cy="3929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3547C-26DA-844D-A140-21742A6A7D92}" type="slidenum">
              <a:rPr lang="fr-FR" smtClean="0"/>
              <a:pPr/>
              <a:t>70</a:t>
            </a:fld>
            <a:endParaRPr lang="fr-FR"/>
          </a:p>
        </p:txBody>
      </p:sp>
      <p:pic>
        <p:nvPicPr>
          <p:cNvPr id="5122" name="Picture 2" descr="https://atlas.web.cern.ch/Atlas/GROUPS/DATAPREPARATION/PublicPlots/2016/DataSummary/figs/sumLumiBy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792957"/>
            <a:ext cx="75819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26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537325"/>
            <a:ext cx="2133600" cy="2444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8DB379E-4EBE-4C65-9730-395154336275}" type="slidenum">
              <a:rPr lang="en-US" altLang="fr-FR" sz="1200" b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en-US" altLang="fr-FR" sz="1200" b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55" name="Rectangle 2"/>
          <p:cNvSpPr>
            <a:spLocks noGrp="1"/>
          </p:cNvSpPr>
          <p:nvPr>
            <p:ph type="title"/>
          </p:nvPr>
        </p:nvSpPr>
        <p:spPr>
          <a:xfrm>
            <a:off x="-1207294" y="-529432"/>
            <a:ext cx="7886700" cy="1325563"/>
          </a:xfrm>
        </p:spPr>
        <p:txBody>
          <a:bodyPr/>
          <a:lstStyle/>
          <a:p>
            <a:r>
              <a:rPr lang="en-US" altLang="fr-FR" sz="4400" dirty="0" smtClean="0"/>
              <a:t>Calorimeters</a:t>
            </a:r>
            <a:endParaRPr lang="fr-FR" altLang="fr-FR" sz="4400" dirty="0" smtClean="0"/>
          </a:p>
        </p:txBody>
      </p:sp>
      <p:pic>
        <p:nvPicPr>
          <p:cNvPr id="205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641" y="707231"/>
            <a:ext cx="679291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6"/>
          <p:cNvSpPr txBox="1">
            <a:spLocks noChangeArrowheads="1"/>
          </p:cNvSpPr>
          <p:nvPr/>
        </p:nvSpPr>
        <p:spPr bwMode="auto">
          <a:xfrm>
            <a:off x="22617" y="897223"/>
            <a:ext cx="3602038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 dirty="0">
                <a:solidFill>
                  <a:srgbClr val="FF3300"/>
                </a:solidFill>
                <a:latin typeface="Calibri" panose="020F0502020204030204" pitchFamily="34" charset="0"/>
              </a:rPr>
              <a:t>EM Calorimetry :</a:t>
            </a:r>
            <a:r>
              <a:rPr lang="en-US" altLang="fr-FR" dirty="0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br>
              <a:rPr lang="en-US" altLang="fr-FR" dirty="0">
                <a:solidFill>
                  <a:srgbClr val="FF3300"/>
                </a:solidFill>
                <a:latin typeface="Calibri" panose="020F0502020204030204" pitchFamily="34" charset="0"/>
              </a:rPr>
            </a:br>
            <a:r>
              <a:rPr lang="en-US" altLang="fr-FR" dirty="0" smtClean="0">
                <a:latin typeface="Calibri" panose="020F0502020204030204" pitchFamily="34" charset="0"/>
              </a:rPr>
              <a:t>Liquid-Argon/</a:t>
            </a:r>
            <a:r>
              <a:rPr lang="en-US" altLang="fr-FR" dirty="0" err="1" smtClean="0">
                <a:latin typeface="Calibri" panose="020F0502020204030204" pitchFamily="34" charset="0"/>
              </a:rPr>
              <a:t>Pb</a:t>
            </a:r>
            <a:r>
              <a:rPr lang="en-US" altLang="fr-FR" dirty="0" smtClean="0">
                <a:latin typeface="Calibri" panose="020F0502020204030204" pitchFamily="34" charset="0"/>
              </a:rPr>
              <a:t> </a:t>
            </a:r>
            <a:r>
              <a:rPr lang="en-US" altLang="fr-FR" dirty="0" err="1" smtClean="0">
                <a:latin typeface="Calibri" panose="020F0502020204030204" pitchFamily="34" charset="0"/>
              </a:rPr>
              <a:t>accordeon</a:t>
            </a:r>
            <a:r>
              <a:rPr lang="en-US" altLang="fr-FR" dirty="0" smtClean="0">
                <a:latin typeface="Calibri" panose="020F0502020204030204" pitchFamily="34" charset="0"/>
              </a:rPr>
              <a:t>, </a:t>
            </a:r>
            <a:r>
              <a:rPr lang="en-US" altLang="fr-FR" dirty="0">
                <a:latin typeface="Calibri" panose="020F0502020204030204" pitchFamily="34" charset="0"/>
              </a:rPr>
              <a:t>|</a:t>
            </a:r>
            <a:r>
              <a:rPr lang="en-US" altLang="fr-FR" dirty="0">
                <a:latin typeface="Symbol" panose="05050102010706020507" pitchFamily="18" charset="2"/>
              </a:rPr>
              <a:t>h</a:t>
            </a:r>
            <a:r>
              <a:rPr lang="en-US" altLang="fr-FR" dirty="0">
                <a:latin typeface="Calibri" panose="020F0502020204030204" pitchFamily="34" charset="0"/>
              </a:rPr>
              <a:t>|&lt;3.2</a:t>
            </a:r>
            <a:br>
              <a:rPr lang="en-US" altLang="fr-FR" dirty="0">
                <a:latin typeface="Calibri" panose="020F0502020204030204" pitchFamily="34" charset="0"/>
              </a:rPr>
            </a:br>
            <a:r>
              <a:rPr lang="en-US" altLang="fr-FR" dirty="0">
                <a:latin typeface="Calibri" panose="020F0502020204030204" pitchFamily="34" charset="0"/>
              </a:rPr>
              <a:t/>
            </a:r>
            <a:br>
              <a:rPr lang="en-US" altLang="fr-FR" dirty="0">
                <a:latin typeface="Calibri" panose="020F0502020204030204" pitchFamily="34" charset="0"/>
              </a:rPr>
            </a:br>
            <a:r>
              <a:rPr lang="en-US" altLang="fr-FR" dirty="0">
                <a:latin typeface="Calibri" panose="020F0502020204030204" pitchFamily="34" charset="0"/>
              </a:rPr>
              <a:t/>
            </a:r>
            <a:br>
              <a:rPr lang="en-US" altLang="fr-FR" dirty="0">
                <a:latin typeface="Calibri" panose="020F0502020204030204" pitchFamily="34" charset="0"/>
              </a:rPr>
            </a:b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2058" name="Text Box 7"/>
          <p:cNvSpPr txBox="1">
            <a:spLocks noChangeArrowheads="1"/>
          </p:cNvSpPr>
          <p:nvPr/>
        </p:nvSpPr>
        <p:spPr bwMode="auto">
          <a:xfrm>
            <a:off x="4572000" y="408417"/>
            <a:ext cx="309562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hlink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 dirty="0">
                <a:solidFill>
                  <a:schemeClr val="hlink"/>
                </a:solidFill>
                <a:latin typeface="Calibri" panose="020F0502020204030204" pitchFamily="34" charset="0"/>
              </a:rPr>
              <a:t>Hadronic Barrel : </a:t>
            </a:r>
            <a:br>
              <a:rPr lang="en-US" altLang="fr-FR" b="1" dirty="0">
                <a:solidFill>
                  <a:schemeClr val="hlink"/>
                </a:solidFill>
                <a:latin typeface="Calibri" panose="020F0502020204030204" pitchFamily="34" charset="0"/>
              </a:rPr>
            </a:br>
            <a:r>
              <a:rPr lang="en-US" altLang="fr-FR" dirty="0">
                <a:latin typeface="Calibri" panose="020F0502020204030204" pitchFamily="34" charset="0"/>
              </a:rPr>
              <a:t>Scintillator/Fe, |</a:t>
            </a:r>
            <a:r>
              <a:rPr lang="en-US" altLang="fr-FR" dirty="0">
                <a:latin typeface="Symbol" panose="05050102010706020507" pitchFamily="18" charset="2"/>
              </a:rPr>
              <a:t>h</a:t>
            </a:r>
            <a:r>
              <a:rPr lang="en-US" altLang="fr-FR" dirty="0">
                <a:latin typeface="Calibri" panose="020F0502020204030204" pitchFamily="34" charset="0"/>
              </a:rPr>
              <a:t>| &lt; </a:t>
            </a:r>
            <a:r>
              <a:rPr lang="en-US" altLang="fr-FR" dirty="0" smtClean="0">
                <a:latin typeface="Calibri" panose="020F0502020204030204" pitchFamily="34" charset="0"/>
              </a:rPr>
              <a:t>1.7</a:t>
            </a: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2059" name="Text Box 8"/>
          <p:cNvSpPr txBox="1">
            <a:spLocks noChangeArrowheads="1"/>
          </p:cNvSpPr>
          <p:nvPr/>
        </p:nvSpPr>
        <p:spPr bwMode="auto">
          <a:xfrm>
            <a:off x="139721" y="2527011"/>
            <a:ext cx="324008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hlink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 dirty="0">
                <a:solidFill>
                  <a:schemeClr val="hlink"/>
                </a:solidFill>
                <a:latin typeface="Calibri" panose="020F0502020204030204" pitchFamily="34" charset="0"/>
              </a:rPr>
              <a:t>Hadronic End-cap: </a:t>
            </a:r>
            <a:br>
              <a:rPr lang="en-US" altLang="fr-FR" b="1" dirty="0">
                <a:solidFill>
                  <a:schemeClr val="hlink"/>
                </a:solidFill>
                <a:latin typeface="Calibri" panose="020F0502020204030204" pitchFamily="34" charset="0"/>
              </a:rPr>
            </a:br>
            <a:r>
              <a:rPr lang="en-US" altLang="fr-FR" dirty="0">
                <a:latin typeface="Calibri" panose="020F0502020204030204" pitchFamily="34" charset="0"/>
              </a:rPr>
              <a:t>Liquid Argon/Cu, 1.5 &lt; |</a:t>
            </a:r>
            <a:r>
              <a:rPr lang="en-US" altLang="fr-FR" dirty="0">
                <a:latin typeface="Symbol" panose="05050102010706020507" pitchFamily="18" charset="2"/>
              </a:rPr>
              <a:t>h</a:t>
            </a:r>
            <a:r>
              <a:rPr lang="en-US" altLang="fr-FR" dirty="0">
                <a:latin typeface="Calibri" panose="020F0502020204030204" pitchFamily="34" charset="0"/>
              </a:rPr>
              <a:t>| &lt; </a:t>
            </a:r>
            <a:r>
              <a:rPr lang="en-US" altLang="fr-FR" dirty="0" smtClean="0">
                <a:latin typeface="Calibri" panose="020F0502020204030204" pitchFamily="34" charset="0"/>
              </a:rPr>
              <a:t>3.2</a:t>
            </a: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6679406" y="4294697"/>
            <a:ext cx="2431257" cy="954087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b="1">
                <a:solidFill>
                  <a:schemeClr val="folHlink"/>
                </a:solidFill>
                <a:latin typeface="Calibri" panose="020F0502020204030204" pitchFamily="34" charset="0"/>
              </a:rPr>
              <a:t>Forward Calorimeters:</a:t>
            </a:r>
            <a:br>
              <a:rPr lang="en-US" altLang="fr-FR" b="1">
                <a:solidFill>
                  <a:schemeClr val="folHlink"/>
                </a:solidFill>
                <a:latin typeface="Calibri" panose="020F0502020204030204" pitchFamily="34" charset="0"/>
              </a:rPr>
            </a:br>
            <a:r>
              <a:rPr lang="en-US" altLang="fr-FR">
                <a:latin typeface="Calibri" panose="020F0502020204030204" pitchFamily="34" charset="0"/>
              </a:rPr>
              <a:t>Liquid Argon/Cu/W, </a:t>
            </a:r>
            <a:br>
              <a:rPr lang="en-US" altLang="fr-FR">
                <a:latin typeface="Calibri" panose="020F0502020204030204" pitchFamily="34" charset="0"/>
              </a:rPr>
            </a:br>
            <a:r>
              <a:rPr lang="en-US" altLang="fr-FR">
                <a:latin typeface="Calibri" panose="020F0502020204030204" pitchFamily="34" charset="0"/>
              </a:rPr>
              <a:t>3.1 &lt; |</a:t>
            </a:r>
            <a:r>
              <a:rPr lang="en-US" altLang="fr-FR">
                <a:latin typeface="Symbol" panose="05050102010706020507" pitchFamily="18" charset="2"/>
              </a:rPr>
              <a:t>h</a:t>
            </a:r>
            <a:r>
              <a:rPr lang="en-US" altLang="fr-FR">
                <a:latin typeface="Calibri" panose="020F0502020204030204" pitchFamily="34" charset="0"/>
              </a:rPr>
              <a:t>| &lt; 4.9</a:t>
            </a:r>
            <a:endParaRPr lang="fr-FR" altLang="fr-FR">
              <a:latin typeface="Calibri" panose="020F0502020204030204" pitchFamily="34" charset="0"/>
            </a:endParaRPr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352425" y="1584325"/>
          <a:ext cx="306705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Equation" r:id="rId4" imgW="1828800" imgH="457200" progId="Equation.3">
                  <p:embed/>
                </p:oleObj>
              </mc:Choice>
              <mc:Fallback>
                <p:oleObj name="Equation" r:id="rId4" imgW="1828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1584325"/>
                        <a:ext cx="306705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Line 15"/>
          <p:cNvSpPr>
            <a:spLocks noChangeShapeType="1"/>
          </p:cNvSpPr>
          <p:nvPr/>
        </p:nvSpPr>
        <p:spPr bwMode="auto">
          <a:xfrm>
            <a:off x="3624655" y="2032794"/>
            <a:ext cx="947345" cy="103584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2" name="Line 16"/>
          <p:cNvSpPr>
            <a:spLocks noChangeShapeType="1"/>
          </p:cNvSpPr>
          <p:nvPr/>
        </p:nvSpPr>
        <p:spPr bwMode="auto">
          <a:xfrm flipH="1">
            <a:off x="5508625" y="1557338"/>
            <a:ext cx="431800" cy="9350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3" name="Line 17"/>
          <p:cNvSpPr>
            <a:spLocks noChangeShapeType="1"/>
          </p:cNvSpPr>
          <p:nvPr/>
        </p:nvSpPr>
        <p:spPr bwMode="auto">
          <a:xfrm>
            <a:off x="3379808" y="2865152"/>
            <a:ext cx="610471" cy="856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4" name="Line 18"/>
          <p:cNvSpPr>
            <a:spLocks noChangeShapeType="1"/>
          </p:cNvSpPr>
          <p:nvPr/>
        </p:nvSpPr>
        <p:spPr bwMode="auto">
          <a:xfrm>
            <a:off x="3419474" y="2897187"/>
            <a:ext cx="3279755" cy="79851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5" name="Line 19"/>
          <p:cNvSpPr>
            <a:spLocks noChangeShapeType="1"/>
          </p:cNvSpPr>
          <p:nvPr/>
        </p:nvSpPr>
        <p:spPr bwMode="auto">
          <a:xfrm flipH="1" flipV="1">
            <a:off x="6948264" y="3173342"/>
            <a:ext cx="864096" cy="112135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8" name="Text Box 21"/>
          <p:cNvSpPr txBox="1">
            <a:spLocks noChangeArrowheads="1"/>
          </p:cNvSpPr>
          <p:nvPr/>
        </p:nvSpPr>
        <p:spPr bwMode="auto">
          <a:xfrm>
            <a:off x="7921625" y="2270125"/>
            <a:ext cx="1042988" cy="395288"/>
          </a:xfrm>
          <a:prstGeom prst="rect">
            <a:avLst/>
          </a:prstGeom>
          <a:noFill/>
          <a:ln w="28575" algn="ctr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>
                <a:latin typeface="Calibri" panose="020F0502020204030204" pitchFamily="34" charset="0"/>
              </a:rPr>
              <a:t>Cryostat</a:t>
            </a:r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2069" name="Line 22"/>
          <p:cNvSpPr>
            <a:spLocks noChangeShapeType="1"/>
          </p:cNvSpPr>
          <p:nvPr/>
        </p:nvSpPr>
        <p:spPr bwMode="auto">
          <a:xfrm flipH="1">
            <a:off x="6011863" y="2565400"/>
            <a:ext cx="1944687" cy="79216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6713"/>
            <a:ext cx="3975931" cy="292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9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943" y="-256996"/>
            <a:ext cx="4968552" cy="672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2"/>
          <p:cNvSpPr>
            <a:spLocks noGrp="1"/>
          </p:cNvSpPr>
          <p:nvPr>
            <p:ph type="title"/>
          </p:nvPr>
        </p:nvSpPr>
        <p:spPr>
          <a:xfrm>
            <a:off x="786383" y="-662782"/>
            <a:ext cx="7886700" cy="1325563"/>
          </a:xfrm>
        </p:spPr>
        <p:txBody>
          <a:bodyPr/>
          <a:lstStyle/>
          <a:p>
            <a:r>
              <a:rPr lang="en-US" altLang="fr-FR" sz="4000" dirty="0" err="1" smtClean="0"/>
              <a:t>Muon</a:t>
            </a:r>
            <a:r>
              <a:rPr lang="en-US" altLang="fr-FR" sz="4000" dirty="0" smtClean="0"/>
              <a:t> Spectrometer</a:t>
            </a:r>
            <a:endParaRPr lang="fr-FR" altLang="fr-FR" sz="4000" baseline="30000" dirty="0" smtClean="0"/>
          </a:p>
        </p:txBody>
      </p:sp>
      <p:sp>
        <p:nvSpPr>
          <p:cNvPr id="3078" name="Rectangle 11"/>
          <p:cNvSpPr>
            <a:spLocks noChangeArrowheads="1"/>
          </p:cNvSpPr>
          <p:nvPr/>
        </p:nvSpPr>
        <p:spPr bwMode="auto">
          <a:xfrm>
            <a:off x="4427984" y="5086747"/>
            <a:ext cx="4716462" cy="1798637"/>
          </a:xfrm>
          <a:prstGeom prst="rect">
            <a:avLst/>
          </a:prstGeom>
          <a:solidFill>
            <a:schemeClr val="bg1"/>
          </a:solidFill>
          <a:ln w="28575">
            <a:solidFill>
              <a:srgbClr val="FF99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b="1" dirty="0">
                <a:latin typeface="Calibri" panose="020F0502020204030204" pitchFamily="34" charset="0"/>
              </a:rPr>
              <a:t>Muon </a:t>
            </a:r>
            <a:r>
              <a:rPr lang="fr-FR" altLang="fr-FR" sz="2000" b="1" dirty="0" err="1">
                <a:latin typeface="Calibri" panose="020F0502020204030204" pitchFamily="34" charset="0"/>
              </a:rPr>
              <a:t>Spectrometer</a:t>
            </a:r>
            <a:r>
              <a:rPr lang="fr-FR" altLang="fr-FR" dirty="0">
                <a:latin typeface="Calibri" panose="020F0502020204030204" pitchFamily="34" charset="0"/>
              </a:rPr>
              <a:t> : |</a:t>
            </a:r>
            <a:r>
              <a:rPr lang="fr-FR" altLang="fr-FR" dirty="0">
                <a:latin typeface="Symbol" panose="05050102010706020507" pitchFamily="18" charset="2"/>
              </a:rPr>
              <a:t>h</a:t>
            </a:r>
            <a:r>
              <a:rPr lang="fr-FR" altLang="fr-FR" dirty="0">
                <a:latin typeface="Calibri" panose="020F0502020204030204" pitchFamily="34" charset="0"/>
              </a:rPr>
              <a:t>| &lt; 2.7</a:t>
            </a:r>
          </a:p>
          <a:p>
            <a:pPr eaLnBrk="1" hangingPunct="1"/>
            <a:endParaRPr lang="fr-FR" altLang="fr-FR" sz="800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dirty="0" err="1">
                <a:latin typeface="Calibri" panose="020F0502020204030204" pitchFamily="34" charset="0"/>
              </a:rPr>
              <a:t>Standalone</a:t>
            </a:r>
            <a:r>
              <a:rPr lang="fr-FR" altLang="fr-FR" dirty="0">
                <a:latin typeface="Calibri" panose="020F0502020204030204" pitchFamily="34" charset="0"/>
              </a:rPr>
              <a:t>:</a:t>
            </a:r>
          </a:p>
          <a:p>
            <a:pPr eaLnBrk="1" hangingPunct="1">
              <a:buFontTx/>
              <a:buChar char="•"/>
            </a:pPr>
            <a:endParaRPr lang="fr-FR" altLang="fr-FR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dirty="0" err="1">
                <a:latin typeface="Calibri" panose="020F0502020204030204" pitchFamily="34" charset="0"/>
              </a:rPr>
              <a:t>Combined</a:t>
            </a:r>
            <a:r>
              <a:rPr lang="fr-FR" altLang="fr-FR" dirty="0">
                <a:latin typeface="Calibri" panose="020F0502020204030204" pitchFamily="34" charset="0"/>
              </a:rPr>
              <a:t> </a:t>
            </a:r>
            <a:r>
              <a:rPr lang="fr-FR" altLang="fr-FR" dirty="0" err="1">
                <a:latin typeface="Calibri" panose="020F0502020204030204" pitchFamily="34" charset="0"/>
              </a:rPr>
              <a:t>with</a:t>
            </a:r>
            <a:r>
              <a:rPr lang="fr-FR" altLang="fr-FR" dirty="0">
                <a:latin typeface="Calibri" panose="020F0502020204030204" pitchFamily="34" charset="0"/>
              </a:rPr>
              <a:t/>
            </a:r>
            <a:br>
              <a:rPr lang="fr-FR" altLang="fr-FR" dirty="0">
                <a:latin typeface="Calibri" panose="020F0502020204030204" pitchFamily="34" charset="0"/>
              </a:rPr>
            </a:br>
            <a:r>
              <a:rPr lang="fr-FR" altLang="fr-FR" dirty="0">
                <a:latin typeface="Calibri" panose="020F0502020204030204" pitchFamily="34" charset="0"/>
              </a:rPr>
              <a:t>  </a:t>
            </a:r>
            <a:r>
              <a:rPr lang="fr-FR" altLang="fr-FR" dirty="0" err="1">
                <a:latin typeface="Calibri" panose="020F0502020204030204" pitchFamily="34" charset="0"/>
              </a:rPr>
              <a:t>inner</a:t>
            </a:r>
            <a:r>
              <a:rPr lang="fr-FR" altLang="fr-FR" dirty="0">
                <a:latin typeface="Calibri" panose="020F0502020204030204" pitchFamily="34" charset="0"/>
              </a:rPr>
              <a:t> </a:t>
            </a:r>
            <a:r>
              <a:rPr lang="fr-FR" altLang="fr-FR" dirty="0" err="1">
                <a:latin typeface="Calibri" panose="020F0502020204030204" pitchFamily="34" charset="0"/>
              </a:rPr>
              <a:t>tracker</a:t>
            </a:r>
            <a:r>
              <a:rPr lang="fr-FR" altLang="fr-FR" dirty="0">
                <a:latin typeface="Calibri" panose="020F0502020204030204" pitchFamily="34" charset="0"/>
              </a:rPr>
              <a:t>:</a:t>
            </a:r>
            <a:br>
              <a:rPr lang="fr-FR" altLang="fr-FR" dirty="0">
                <a:latin typeface="Calibri" panose="020F0502020204030204" pitchFamily="34" charset="0"/>
              </a:rPr>
            </a:br>
            <a:endParaRPr lang="fr-FR" altLang="fr-FR" sz="1000" dirty="0">
              <a:latin typeface="Calibri" panose="020F0502020204030204" pitchFamily="34" charset="0"/>
            </a:endParaRPr>
          </a:p>
        </p:txBody>
      </p:sp>
      <p:graphicFrame>
        <p:nvGraphicFramePr>
          <p:cNvPr id="307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860409"/>
              </p:ext>
            </p:extLst>
          </p:nvPr>
        </p:nvGraphicFramePr>
        <p:xfrm>
          <a:off x="5802759" y="5393134"/>
          <a:ext cx="3319462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5" imgW="2323800" imgH="482400" progId="Equation.3">
                  <p:embed/>
                </p:oleObj>
              </mc:Choice>
              <mc:Fallback>
                <p:oleObj name="Equation" r:id="rId5" imgW="23238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2759" y="5393134"/>
                        <a:ext cx="3319462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528946"/>
              </p:ext>
            </p:extLst>
          </p:nvPr>
        </p:nvGraphicFramePr>
        <p:xfrm>
          <a:off x="6191696" y="6118622"/>
          <a:ext cx="2592388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7" imgW="1803240" imgH="482400" progId="Equation.3">
                  <p:embed/>
                </p:oleObj>
              </mc:Choice>
              <mc:Fallback>
                <p:oleObj name="Equation" r:id="rId7" imgW="18032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696" y="6118622"/>
                        <a:ext cx="2592388" cy="693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493321" y="6428185"/>
            <a:ext cx="2057400" cy="365125"/>
          </a:xfrm>
        </p:spPr>
        <p:txBody>
          <a:bodyPr/>
          <a:lstStyle/>
          <a:p>
            <a:fld id="{DF6A2E60-BF56-4C4B-98A3-042DAC1C7A7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17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écutif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22965</TotalTime>
  <Words>1899</Words>
  <Application>Microsoft Office PowerPoint</Application>
  <PresentationFormat>Affichage à l'écran (4:3)</PresentationFormat>
  <Paragraphs>703</Paragraphs>
  <Slides>70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82" baseType="lpstr">
      <vt:lpstr>ＭＳ Ｐゴシック</vt:lpstr>
      <vt:lpstr>Arial</vt:lpstr>
      <vt:lpstr>Bradley Hand ITC</vt:lpstr>
      <vt:lpstr>Calibri</vt:lpstr>
      <vt:lpstr>Century Gothic</vt:lpstr>
      <vt:lpstr>Comic Sans MS</vt:lpstr>
      <vt:lpstr>Courier New</vt:lpstr>
      <vt:lpstr>Lucida Grande</vt:lpstr>
      <vt:lpstr>Palatino Linotype</vt:lpstr>
      <vt:lpstr>Symbol</vt:lpstr>
      <vt:lpstr>Exécutif</vt:lpstr>
      <vt:lpstr>Equation</vt:lpstr>
      <vt:lpstr>ATLAS Trigger Menu &amp; Dilepton Searches</vt:lpstr>
      <vt:lpstr>My timeline on ATLAS</vt:lpstr>
      <vt:lpstr>My timeline on ATLAS</vt:lpstr>
      <vt:lpstr>Présentation PowerPoint</vt:lpstr>
      <vt:lpstr>LHC timeline</vt:lpstr>
      <vt:lpstr>ATLAS Detector</vt:lpstr>
      <vt:lpstr>Inner Detector</vt:lpstr>
      <vt:lpstr>Calorimeters</vt:lpstr>
      <vt:lpstr>Muon Spectrometer</vt:lpstr>
      <vt:lpstr>Trigger &amp; DAQ</vt:lpstr>
      <vt:lpstr>L1 Trigger Overview</vt:lpstr>
      <vt:lpstr>L1 Muon Trigger</vt:lpstr>
      <vt:lpstr>L1 Calorimeter Trigger</vt:lpstr>
      <vt:lpstr>L1 Topo Trigger</vt:lpstr>
      <vt:lpstr>Central Trigger Processor</vt:lpstr>
      <vt:lpstr>High Level Trigger</vt:lpstr>
      <vt:lpstr>Electrons</vt:lpstr>
      <vt:lpstr>Electrons</vt:lpstr>
      <vt:lpstr>Présentation PowerPoint</vt:lpstr>
      <vt:lpstr>Trigger Menu = list of all triggers of interest</vt:lpstr>
      <vt:lpstr>Physics Menu Priorities  </vt:lpstr>
      <vt:lpstr>Supporting triggers inputs</vt:lpstr>
      <vt:lpstr>Monitoring, Calibration Inputs</vt:lpstr>
      <vt:lpstr>Physics Requests Summary</vt:lpstr>
      <vt:lpstr>Single Electron Triggers</vt:lpstr>
      <vt:lpstr>Single Muon Triggers</vt:lpstr>
      <vt:lpstr>Single Muon Triggers</vt:lpstr>
      <vt:lpstr>More on L1: single objects</vt:lpstr>
      <vt:lpstr>More on L1: multiobject</vt:lpstr>
      <vt:lpstr>Tau Topologies for Run 2 L1 selection</vt:lpstr>
      <vt:lpstr>B Physics triggers</vt:lpstr>
      <vt:lpstr>B Physics triggers</vt:lpstr>
      <vt:lpstr>Thresholds for HLT primaries</vt:lpstr>
      <vt:lpstr>Dedicated Triggers: Highly Ionizing Particles</vt:lpstr>
      <vt:lpstr>Trigger Level Analysis</vt:lpstr>
      <vt:lpstr>Menu Content</vt:lpstr>
      <vt:lpstr>Menu Content</vt:lpstr>
      <vt:lpstr>My timeline on ATLAS</vt:lpstr>
      <vt:lpstr>Before the start of LHC</vt:lpstr>
      <vt:lpstr>Hierarchy problem of SM</vt:lpstr>
      <vt:lpstr>Searches for Physics Beyond SM</vt:lpstr>
      <vt:lpstr>Experimental Approach: Exotic Search</vt:lpstr>
      <vt:lpstr>Présentation PowerPoint</vt:lpstr>
      <vt:lpstr>Présentation PowerPoint</vt:lpstr>
      <vt:lpstr>Constraints from LEP</vt:lpstr>
      <vt:lpstr>Searches at TeVatron</vt:lpstr>
      <vt:lpstr>Analysis Steps</vt:lpstr>
      <vt:lpstr>Electrons</vt:lpstr>
      <vt:lpstr>Muons</vt:lpstr>
      <vt:lpstr>Analysis selection</vt:lpstr>
      <vt:lpstr>Analysis Steps</vt:lpstr>
      <vt:lpstr>Run 1 Searches at ATLAS </vt:lpstr>
      <vt:lpstr>Run 1 Searches at ATLAS </vt:lpstr>
      <vt:lpstr>Run 1 Searches at ATLAS </vt:lpstr>
      <vt:lpstr>Run 1 Searches at ATLAS </vt:lpstr>
      <vt:lpstr>Run 1 Searches at ATLAS </vt:lpstr>
      <vt:lpstr>Analysis Steps</vt:lpstr>
      <vt:lpstr>Signal</vt:lpstr>
      <vt:lpstr>Inputs to  limit setting</vt:lpstr>
      <vt:lpstr>Limits</vt:lpstr>
      <vt:lpstr>Présentation PowerPoint</vt:lpstr>
      <vt:lpstr>Présentation PowerPoint</vt:lpstr>
      <vt:lpstr>General Extension of SM: Effective Theory</vt:lpstr>
      <vt:lpstr>Vector Bosons decaying to Leptons</vt:lpstr>
      <vt:lpstr>W’/Z’ Run 1 combination?</vt:lpstr>
      <vt:lpstr>Heavy Vector Triplet combinations</vt:lpstr>
      <vt:lpstr>A few words about LHC Run 2</vt:lpstr>
      <vt:lpstr>Présentation PowerPoint</vt:lpstr>
      <vt:lpstr>“Now”</vt:lpstr>
      <vt:lpstr>“Now”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September Menu Mini-Workshop</dc:title>
  <dc:creator>hrynova</dc:creator>
  <cp:lastModifiedBy>Tetiana HRYN'OVA</cp:lastModifiedBy>
  <cp:revision>610</cp:revision>
  <dcterms:created xsi:type="dcterms:W3CDTF">2013-09-24T12:22:44Z</dcterms:created>
  <dcterms:modified xsi:type="dcterms:W3CDTF">2016-06-08T08:14:13Z</dcterms:modified>
</cp:coreProperties>
</file>