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60" r:id="rId4"/>
  </p:sldIdLst>
  <p:sldSz cx="9144000" cy="6858000" type="screen4x3"/>
  <p:notesSz cx="6858000" cy="9144000"/>
  <p:defaultTextStyle>
    <a:defPPr>
      <a:defRPr lang="de-D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478"/>
    <a:srgbClr val="1F497D"/>
    <a:srgbClr val="0CC6DE"/>
    <a:srgbClr val="85C7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>
      <p:cViewPr varScale="1">
        <p:scale>
          <a:sx n="105" d="100"/>
          <a:sy n="105" d="100"/>
        </p:scale>
        <p:origin x="1218" y="102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D20FA41-276C-4E73-BEB3-3B63BD964D94}" type="datetimeFigureOut">
              <a:rPr lang="de-DE"/>
              <a:pPr/>
              <a:t>26.02.2016</a:t>
            </a:fld>
            <a:endParaRPr lang="de-DE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39FE790-7842-4A3F-A03E-027BB4187868}" type="slidenum">
              <a:rPr lang="de-DE"/>
              <a:pPr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54935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45655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25832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2447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8" descr="hg-hom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ild 9" descr="mc-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564188"/>
            <a:ext cx="2895600" cy="115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Bild 10" descr="ipogg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791200"/>
            <a:ext cx="1268413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lang="de-DE" sz="2000" b="0" baseline="30000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/>
              <a:t>www.physicsmasterclasses.org</a:t>
            </a:r>
          </a:p>
        </p:txBody>
      </p:sp>
    </p:spTree>
    <p:extLst>
      <p:ext uri="{BB962C8B-B14F-4D97-AF65-F5344CB8AC3E}">
        <p14:creationId xmlns:p14="http://schemas.microsoft.com/office/powerpoint/2010/main" val="2765485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6" descr="hg neutral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8925" y="-7938"/>
            <a:ext cx="9721850" cy="6873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ild 8" descr="mc-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950" y="5775325"/>
            <a:ext cx="233045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Bild 9" descr="ipogg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575" y="6003925"/>
            <a:ext cx="9556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267200"/>
          </a:xfrm>
        </p:spPr>
        <p:txBody>
          <a:bodyPr/>
          <a:lstStyle>
            <a:lvl1pPr>
              <a:defRPr>
                <a:solidFill>
                  <a:srgbClr val="85C714"/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772400" cy="1362075"/>
          </a:xfrm>
        </p:spPr>
        <p:txBody>
          <a:bodyPr anchor="t"/>
          <a:lstStyle>
            <a:lvl1pPr algn="l">
              <a:spcAft>
                <a:spcPts val="0"/>
              </a:spcAft>
              <a:defRPr sz="4000" b="1" cap="all">
                <a:solidFill>
                  <a:srgbClr val="10253F"/>
                </a:solidFill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lang="de-DE" sz="2000" b="0" baseline="30000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/>
              <a:t>www.physicsmasterclasses.org</a:t>
            </a:r>
          </a:p>
        </p:txBody>
      </p:sp>
    </p:spTree>
    <p:extLst>
      <p:ext uri="{BB962C8B-B14F-4D97-AF65-F5344CB8AC3E}">
        <p14:creationId xmlns:p14="http://schemas.microsoft.com/office/powerpoint/2010/main" val="3881882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6" descr="hg neutral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8925" y="-7938"/>
            <a:ext cx="9721850" cy="6873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ild 10" descr="mc-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950" y="5775325"/>
            <a:ext cx="233045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Bild 11" descr="ipogg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575" y="6003925"/>
            <a:ext cx="9556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838200"/>
            <a:ext cx="7772400" cy="1362075"/>
          </a:xfrm>
        </p:spPr>
        <p:txBody>
          <a:bodyPr anchor="t"/>
          <a:lstStyle>
            <a:lvl1pPr algn="l">
              <a:spcAft>
                <a:spcPts val="0"/>
              </a:spcAft>
              <a:defRPr sz="4000" b="1" cap="all">
                <a:solidFill>
                  <a:srgbClr val="10253F"/>
                </a:solidFill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362200"/>
            <a:ext cx="77724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85C714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Mastertextformat bearbeiten</a:t>
            </a:r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lang="de-DE" sz="2000" b="0" baseline="30000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/>
              <a:t>www.physicsmasterclasses.org</a:t>
            </a:r>
          </a:p>
        </p:txBody>
      </p:sp>
    </p:spTree>
    <p:extLst>
      <p:ext uri="{BB962C8B-B14F-4D97-AF65-F5344CB8AC3E}">
        <p14:creationId xmlns:p14="http://schemas.microsoft.com/office/powerpoint/2010/main" val="3073207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4" descr="hg neutral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8925" y="-7938"/>
            <a:ext cx="9721850" cy="6873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ild 5" descr="mc-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950" y="5775325"/>
            <a:ext cx="233045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Bild 6" descr="ipogg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575" y="6003925"/>
            <a:ext cx="9556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lang="de-DE" sz="2000" b="0" baseline="30000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/>
              <a:t>www.physicsmasterclasses.org</a:t>
            </a:r>
          </a:p>
        </p:txBody>
      </p:sp>
    </p:spTree>
    <p:extLst>
      <p:ext uri="{BB962C8B-B14F-4D97-AF65-F5344CB8AC3E}">
        <p14:creationId xmlns:p14="http://schemas.microsoft.com/office/powerpoint/2010/main" val="2264745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Mastertitelformat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pic>
        <p:nvPicPr>
          <p:cNvPr id="1028" name="Bild 8" descr="mc-logo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564188"/>
            <a:ext cx="2895600" cy="115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Bild 9" descr="ipogg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791200"/>
            <a:ext cx="1268413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Datumsplatzhalter 3"/>
          <p:cNvSpPr>
            <a:spLocks noGrp="1"/>
          </p:cNvSpPr>
          <p:nvPr>
            <p:ph type="dt" sz="half" idx="2"/>
          </p:nvPr>
        </p:nvSpPr>
        <p:spPr>
          <a:xfrm>
            <a:off x="304800" y="6492875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2000" baseline="30000">
                <a:solidFill>
                  <a:srgbClr val="0CC6DE"/>
                </a:solidFill>
              </a:defRPr>
            </a:lvl1pPr>
          </a:lstStyle>
          <a:p>
            <a:r>
              <a:rPr lang="de-DE"/>
              <a:t>www.physicsmasterclasses.org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rgbClr val="0CC6DE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rgbClr val="0CC6DE"/>
          </a:solidFill>
          <a:latin typeface="Arial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rgbClr val="0CC6DE"/>
          </a:solidFill>
          <a:latin typeface="Arial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rgbClr val="0CC6DE"/>
          </a:solidFill>
          <a:latin typeface="Arial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rgbClr val="0CC6DE"/>
          </a:solidFill>
          <a:latin typeface="Arial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rgbClr val="0CC6DE"/>
          </a:solidFill>
          <a:latin typeface="Arial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rgbClr val="0CC6DE"/>
          </a:solidFill>
          <a:latin typeface="Arial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rgbClr val="0CC6DE"/>
          </a:solidFill>
          <a:latin typeface="Arial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rgbClr val="0CC6DE"/>
          </a:solidFill>
          <a:latin typeface="Arial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rgbClr val="003478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rgbClr val="003478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rgbClr val="85C714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rgbClr val="85C714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rgbClr val="85C714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emf"/><Relationship Id="rId4" Type="http://schemas.openxmlformats.org/officeDocument/2006/relationships/hyperlink" Target="http://www.physicsmasterclasses.org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7.emf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322" y="4938891"/>
            <a:ext cx="1214526" cy="54868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10442" y="5013176"/>
            <a:ext cx="17282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err="1" smtClean="0"/>
              <a:t>Masterclass</a:t>
            </a:r>
            <a:r>
              <a:rPr lang="fr-FR" sz="2000" b="1" dirty="0" smtClean="0"/>
              <a:t> @</a:t>
            </a:r>
            <a:endParaRPr lang="fr-FR" sz="2000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3333977" y="5105623"/>
            <a:ext cx="1234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CEA Saclay 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-2162" y="5493856"/>
            <a:ext cx="183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Le </a:t>
            </a:r>
            <a:r>
              <a:rPr lang="fr-FR" b="1" dirty="0" smtClean="0"/>
              <a:t>8 mars 2016</a:t>
            </a:r>
            <a:endParaRPr lang="fr-FR" b="1" dirty="0"/>
          </a:p>
        </p:txBody>
      </p:sp>
      <p:sp>
        <p:nvSpPr>
          <p:cNvPr id="6" name="Rectangle 5"/>
          <p:cNvSpPr/>
          <p:nvPr/>
        </p:nvSpPr>
        <p:spPr>
          <a:xfrm>
            <a:off x="1838736" y="5500239"/>
            <a:ext cx="5443541" cy="369332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fr-FR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</a:t>
            </a: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du lycée Albert </a:t>
            </a: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Mun de Nogent sur Marne</a:t>
            </a:r>
          </a:p>
        </p:txBody>
      </p:sp>
      <p:sp>
        <p:nvSpPr>
          <p:cNvPr id="7" name="Rectangle 6"/>
          <p:cNvSpPr/>
          <p:nvPr/>
        </p:nvSpPr>
        <p:spPr>
          <a:xfrm>
            <a:off x="1857032" y="5976373"/>
            <a:ext cx="3507056" cy="36933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fr-FR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</a:t>
            </a: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 du lycée Alain du Vésinet  </a:t>
            </a:r>
            <a:endParaRPr lang="fr-F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Espace réservé du pied de page 1"/>
          <p:cNvSpPr txBox="1">
            <a:spLocks/>
          </p:cNvSpPr>
          <p:nvPr/>
        </p:nvSpPr>
        <p:spPr>
          <a:xfrm>
            <a:off x="15527" y="6601852"/>
            <a:ext cx="3318449" cy="256148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r>
              <a:rPr lang="fr-FR" sz="1050" b="1" i="1" dirty="0" smtClean="0">
                <a:solidFill>
                  <a:schemeClr val="bg1">
                    <a:lumMod val="65000"/>
                  </a:schemeClr>
                </a:solidFill>
              </a:rPr>
              <a:t>Sophie </a:t>
            </a:r>
            <a:r>
              <a:rPr lang="fr-FR" sz="1050" b="1" i="1" dirty="0" err="1" smtClean="0">
                <a:solidFill>
                  <a:schemeClr val="bg1">
                    <a:lumMod val="65000"/>
                  </a:schemeClr>
                </a:solidFill>
              </a:rPr>
              <a:t>Cavata</a:t>
            </a:r>
            <a:r>
              <a:rPr lang="fr-FR" sz="1050" b="1" i="1" dirty="0" smtClean="0">
                <a:solidFill>
                  <a:schemeClr val="bg1">
                    <a:lumMod val="65000"/>
                  </a:schemeClr>
                </a:solidFill>
              </a:rPr>
              <a:t> - MasterClass LHC 2015 à l'</a:t>
            </a:r>
            <a:r>
              <a:rPr lang="fr-FR" sz="1050" b="1" i="1" dirty="0" err="1" smtClean="0">
                <a:solidFill>
                  <a:schemeClr val="bg1">
                    <a:lumMod val="65000"/>
                  </a:schemeClr>
                </a:solidFill>
              </a:rPr>
              <a:t>Irfu</a:t>
            </a:r>
            <a:endParaRPr lang="fr-FR" sz="1050" b="1" i="1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11" name="Connecteur droit 10"/>
          <p:cNvCxnSpPr/>
          <p:nvPr/>
        </p:nvCxnSpPr>
        <p:spPr>
          <a:xfrm>
            <a:off x="15528" y="6601852"/>
            <a:ext cx="313184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-2162" y="5990554"/>
            <a:ext cx="1954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Le </a:t>
            </a:r>
            <a:r>
              <a:rPr lang="fr-FR" b="1" dirty="0" smtClean="0"/>
              <a:t>11 mars 2016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1"/>
          <a:stretch/>
        </p:blipFill>
        <p:spPr>
          <a:xfrm>
            <a:off x="3791744" y="1261291"/>
            <a:ext cx="5352256" cy="3648075"/>
          </a:xfrm>
          <a:prstGeom prst="rect">
            <a:avLst/>
          </a:prstGeom>
        </p:spPr>
      </p:pic>
      <p:sp>
        <p:nvSpPr>
          <p:cNvPr id="7172" name="Rectangle 4"/>
          <p:cNvSpPr>
            <a:spLocks noGrp="1"/>
          </p:cNvSpPr>
          <p:nvPr>
            <p:ph type="title" idx="4294967295"/>
          </p:nvPr>
        </p:nvSpPr>
        <p:spPr>
          <a:xfrm>
            <a:off x="457200" y="-227336"/>
            <a:ext cx="8229600" cy="1143000"/>
          </a:xfrm>
        </p:spPr>
        <p:txBody>
          <a:bodyPr/>
          <a:lstStyle/>
          <a:p>
            <a:r>
              <a:rPr lang="fr-FR" sz="2800" b="1" dirty="0" smtClean="0">
                <a:solidFill>
                  <a:schemeClr val="tx2"/>
                </a:solidFill>
              </a:rPr>
              <a:t>Les </a:t>
            </a:r>
            <a:r>
              <a:rPr lang="fr-FR" sz="2800" b="1" dirty="0" err="1" smtClean="0">
                <a:solidFill>
                  <a:schemeClr val="tx2"/>
                </a:solidFill>
              </a:rPr>
              <a:t>Masterclasses</a:t>
            </a:r>
            <a:r>
              <a:rPr lang="fr-FR" sz="2800" b="1" dirty="0" smtClean="0">
                <a:solidFill>
                  <a:schemeClr val="tx2"/>
                </a:solidFill>
              </a:rPr>
              <a:t> du CERN</a:t>
            </a:r>
            <a:endParaRPr lang="fr-FR" sz="2800" b="1" dirty="0">
              <a:solidFill>
                <a:schemeClr val="tx2"/>
              </a:solidFill>
            </a:endParaRPr>
          </a:p>
        </p:txBody>
      </p:sp>
      <p:sp>
        <p:nvSpPr>
          <p:cNvPr id="7173" name="Rectangle 5"/>
          <p:cNvSpPr>
            <a:spLocks noGrp="1"/>
          </p:cNvSpPr>
          <p:nvPr>
            <p:ph type="body" idx="4294967295"/>
          </p:nvPr>
        </p:nvSpPr>
        <p:spPr>
          <a:xfrm>
            <a:off x="186371" y="639927"/>
            <a:ext cx="8435280" cy="5472608"/>
          </a:xfrm>
        </p:spPr>
        <p:txBody>
          <a:bodyPr/>
          <a:lstStyle/>
          <a:p>
            <a:r>
              <a:rPr lang="fr-FR" sz="1400" dirty="0" smtClean="0"/>
              <a:t>Les </a:t>
            </a:r>
            <a:r>
              <a:rPr lang="fr-FR" sz="1400" dirty="0" err="1" smtClean="0"/>
              <a:t>Masterclasses</a:t>
            </a:r>
            <a:r>
              <a:rPr lang="fr-FR" sz="1400" dirty="0" smtClean="0"/>
              <a:t> existent </a:t>
            </a:r>
            <a:r>
              <a:rPr lang="fr-FR" sz="1400" b="1" dirty="0" smtClean="0"/>
              <a:t>depuis 2005 , </a:t>
            </a:r>
            <a:r>
              <a:rPr lang="fr-FR" sz="1400" dirty="0">
                <a:hlinkClick r:id="rId4"/>
              </a:rPr>
              <a:t>http://www.physicsmasterclasses.org/</a:t>
            </a:r>
            <a:endParaRPr lang="fr-FR" sz="1400" b="1" dirty="0"/>
          </a:p>
          <a:p>
            <a:endParaRPr lang="fr-FR" sz="1400" b="1" dirty="0" smtClean="0"/>
          </a:p>
          <a:p>
            <a:pPr marL="0" indent="0">
              <a:buNone/>
            </a:pPr>
            <a:r>
              <a:rPr lang="fr-FR" sz="1400" dirty="0" smtClean="0"/>
              <a:t>en partenariat avec le CERN, </a:t>
            </a:r>
            <a:endParaRPr lang="fr-FR" sz="1400" dirty="0"/>
          </a:p>
          <a:p>
            <a:pPr marL="0" indent="0">
              <a:buNone/>
            </a:pPr>
            <a:r>
              <a:rPr lang="fr-FR" sz="1400" dirty="0" smtClean="0"/>
              <a:t>Le plus grand laboratoire de physique </a:t>
            </a:r>
          </a:p>
          <a:p>
            <a:pPr marL="0" indent="0">
              <a:buNone/>
            </a:pPr>
            <a:r>
              <a:rPr lang="fr-FR" sz="1400" dirty="0" smtClean="0"/>
              <a:t>des particules du monde!         </a:t>
            </a:r>
          </a:p>
          <a:p>
            <a:pPr marL="0" indent="0">
              <a:buNone/>
            </a:pPr>
            <a:endParaRPr lang="fr-FR" sz="1400" dirty="0" smtClean="0"/>
          </a:p>
          <a:p>
            <a:pPr marL="0" indent="0">
              <a:buNone/>
            </a:pPr>
            <a:endParaRPr lang="fr-FR" sz="1400" dirty="0" smtClean="0"/>
          </a:p>
          <a:p>
            <a:endParaRPr lang="fr-FR" sz="1400" dirty="0"/>
          </a:p>
          <a:p>
            <a:endParaRPr lang="fr-FR" sz="1400" dirty="0" smtClean="0"/>
          </a:p>
          <a:p>
            <a:r>
              <a:rPr lang="fr-FR" sz="1400" dirty="0" smtClean="0"/>
              <a:t>Plus de </a:t>
            </a:r>
            <a:r>
              <a:rPr lang="fr-FR" sz="1400" b="1" dirty="0" smtClean="0"/>
              <a:t>10 000 étudiants de </a:t>
            </a:r>
            <a:r>
              <a:rPr lang="fr-FR" sz="1400" b="1" dirty="0" smtClean="0"/>
              <a:t>45 </a:t>
            </a:r>
            <a:r>
              <a:rPr lang="fr-FR" sz="1400" b="1" dirty="0" smtClean="0"/>
              <a:t>pays </a:t>
            </a:r>
          </a:p>
          <a:p>
            <a:pPr marL="0" indent="0">
              <a:buNone/>
            </a:pPr>
            <a:r>
              <a:rPr lang="fr-FR" sz="1400" dirty="0" smtClean="0"/>
              <a:t>sur tous les continents </a:t>
            </a:r>
          </a:p>
          <a:p>
            <a:pPr marL="0" indent="0">
              <a:buNone/>
            </a:pPr>
            <a:r>
              <a:rPr lang="fr-FR" sz="1400" dirty="0" smtClean="0"/>
              <a:t>(Europe, Amériques, Afrique, Asie-Pacifique)</a:t>
            </a:r>
          </a:p>
          <a:p>
            <a:pPr marL="0" indent="0">
              <a:buNone/>
            </a:pPr>
            <a:r>
              <a:rPr lang="fr-FR" sz="1400" dirty="0" smtClean="0"/>
              <a:t>visiteront  ~ </a:t>
            </a:r>
            <a:r>
              <a:rPr lang="fr-FR" sz="1400" b="1" dirty="0" smtClean="0"/>
              <a:t>200 laboratoires </a:t>
            </a:r>
            <a:r>
              <a:rPr lang="fr-FR" sz="1400" dirty="0" smtClean="0"/>
              <a:t>le temps </a:t>
            </a:r>
          </a:p>
          <a:p>
            <a:pPr marL="0" indent="0">
              <a:buNone/>
            </a:pPr>
            <a:r>
              <a:rPr lang="fr-FR" sz="1400" dirty="0" smtClean="0"/>
              <a:t>d’une journée. </a:t>
            </a:r>
          </a:p>
          <a:p>
            <a:pPr marL="0" indent="0">
              <a:buNone/>
            </a:pPr>
            <a:endParaRPr lang="fr-FR" sz="1400" dirty="0" smtClean="0"/>
          </a:p>
          <a:p>
            <a:r>
              <a:rPr lang="fr-FR" sz="1400" dirty="0" smtClean="0"/>
              <a:t>Les </a:t>
            </a:r>
            <a:r>
              <a:rPr lang="fr-FR" sz="1400" dirty="0" smtClean="0"/>
              <a:t>sessions </a:t>
            </a:r>
            <a:r>
              <a:rPr lang="fr-FR" sz="1400" dirty="0" smtClean="0"/>
              <a:t>2016 </a:t>
            </a:r>
            <a:r>
              <a:rPr lang="fr-FR" sz="1400" dirty="0" smtClean="0"/>
              <a:t>s’étalent du </a:t>
            </a:r>
          </a:p>
          <a:p>
            <a:pPr marL="0" indent="0">
              <a:buNone/>
            </a:pPr>
            <a:r>
              <a:rPr lang="fr-FR" sz="1400" dirty="0" smtClean="0"/>
              <a:t>11</a:t>
            </a:r>
            <a:r>
              <a:rPr lang="fr-FR" sz="1400" dirty="0" smtClean="0"/>
              <a:t>/02 </a:t>
            </a:r>
            <a:r>
              <a:rPr lang="fr-FR" sz="1400" dirty="0"/>
              <a:t>au </a:t>
            </a:r>
            <a:r>
              <a:rPr lang="fr-FR" sz="1400" dirty="0" smtClean="0"/>
              <a:t>23</a:t>
            </a:r>
            <a:r>
              <a:rPr lang="fr-FR" sz="1400" dirty="0" smtClean="0"/>
              <a:t>/03</a:t>
            </a:r>
            <a:endParaRPr lang="fr-FR" sz="14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r-FR" sz="1400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684" y="5873868"/>
            <a:ext cx="1080120" cy="969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1237964" cy="55883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161396" y="1842009"/>
            <a:ext cx="45719" cy="1699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4893974" y="2629898"/>
            <a:ext cx="1031056" cy="525334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8103303" y="3209346"/>
            <a:ext cx="1036696" cy="525334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pPr algn="l"/>
            <a:r>
              <a:rPr lang="fr-FR" sz="2400" u="sng" dirty="0" smtClean="0"/>
              <a:t>Programme</a:t>
            </a:r>
            <a:endParaRPr lang="fr-FR" sz="2400" b="1" dirty="0">
              <a:solidFill>
                <a:schemeClr val="tx2"/>
              </a:solidFill>
            </a:endParaRPr>
          </a:p>
        </p:txBody>
      </p:sp>
      <p:sp>
        <p:nvSpPr>
          <p:cNvPr id="7173" name="Rectangle 5"/>
          <p:cNvSpPr>
            <a:spLocks noGrp="1"/>
          </p:cNvSpPr>
          <p:nvPr>
            <p:ph type="body" idx="4294967295"/>
          </p:nvPr>
        </p:nvSpPr>
        <p:spPr>
          <a:xfrm>
            <a:off x="-468560" y="836712"/>
            <a:ext cx="8435280" cy="5472608"/>
          </a:xfrm>
        </p:spPr>
        <p:txBody>
          <a:bodyPr/>
          <a:lstStyle/>
          <a:p>
            <a:pPr marL="0" indent="0">
              <a:buNone/>
            </a:pPr>
            <a:endParaRPr lang="fr-FR" sz="1400" dirty="0" smtClean="0"/>
          </a:p>
          <a:p>
            <a:pPr lvl="1">
              <a:buClr>
                <a:srgbClr val="7030A0"/>
              </a:buClr>
              <a:buSzPct val="91000"/>
              <a:buFont typeface="Wingdings" pitchFamily="2" charset="2"/>
              <a:buChar char="q"/>
            </a:pPr>
            <a:r>
              <a:rPr lang="fr-FR" sz="2000" dirty="0" smtClean="0">
                <a:solidFill>
                  <a:srgbClr val="7030A0"/>
                </a:solidFill>
              </a:rPr>
              <a:t>Mini conférence et </a:t>
            </a:r>
            <a:r>
              <a:rPr lang="fr-FR" sz="2000" dirty="0" smtClean="0">
                <a:solidFill>
                  <a:srgbClr val="7030A0"/>
                </a:solidFill>
              </a:rPr>
              <a:t>Quizz sur </a:t>
            </a:r>
          </a:p>
          <a:p>
            <a:pPr marL="457200" lvl="1" indent="0">
              <a:buClr>
                <a:srgbClr val="7030A0"/>
              </a:buClr>
              <a:buSzPct val="91000"/>
              <a:buNone/>
            </a:pPr>
            <a:r>
              <a:rPr lang="fr-FR" sz="2000" dirty="0" smtClean="0">
                <a:solidFill>
                  <a:srgbClr val="7030A0"/>
                </a:solidFill>
              </a:rPr>
              <a:t>la </a:t>
            </a:r>
            <a:r>
              <a:rPr lang="fr-FR" sz="2000" dirty="0" smtClean="0">
                <a:solidFill>
                  <a:srgbClr val="7030A0"/>
                </a:solidFill>
              </a:rPr>
              <a:t>physique des </a:t>
            </a:r>
            <a:r>
              <a:rPr lang="fr-FR" sz="2000" dirty="0" smtClean="0">
                <a:solidFill>
                  <a:srgbClr val="7030A0"/>
                </a:solidFill>
              </a:rPr>
              <a:t>particules</a:t>
            </a:r>
            <a:endParaRPr lang="fr-FR" sz="2000" dirty="0" smtClean="0">
              <a:solidFill>
                <a:srgbClr val="7030A0"/>
              </a:solidFill>
            </a:endParaRPr>
          </a:p>
          <a:p>
            <a:pPr marL="457200" lvl="1" indent="0">
              <a:buClr>
                <a:srgbClr val="7030A0"/>
              </a:buClr>
              <a:buSzPct val="91000"/>
              <a:buNone/>
            </a:pPr>
            <a:endParaRPr lang="fr-FR" sz="2000" dirty="0" smtClean="0">
              <a:solidFill>
                <a:srgbClr val="7030A0"/>
              </a:solidFill>
            </a:endParaRPr>
          </a:p>
          <a:p>
            <a:pPr lvl="1">
              <a:buClr>
                <a:srgbClr val="7030A0"/>
              </a:buClr>
              <a:buSzPct val="91000"/>
              <a:buFont typeface="Wingdings" pitchFamily="2" charset="2"/>
              <a:buChar char="q"/>
            </a:pPr>
            <a:r>
              <a:rPr lang="fr-FR" sz="2000" dirty="0" smtClean="0">
                <a:solidFill>
                  <a:srgbClr val="7030A0"/>
                </a:solidFill>
              </a:rPr>
              <a:t>Travaux pratiques sur ordinateurs utilisant </a:t>
            </a:r>
          </a:p>
          <a:p>
            <a:pPr marL="457200" lvl="1" indent="0">
              <a:buClr>
                <a:srgbClr val="7030A0"/>
              </a:buClr>
              <a:buSzPct val="91000"/>
              <a:buNone/>
            </a:pPr>
            <a:r>
              <a:rPr lang="fr-FR" sz="2000" dirty="0" smtClean="0">
                <a:solidFill>
                  <a:srgbClr val="7030A0"/>
                </a:solidFill>
              </a:rPr>
              <a:t>de vraies données du </a:t>
            </a:r>
            <a:r>
              <a:rPr lang="fr-FR" sz="2000" dirty="0" smtClean="0">
                <a:solidFill>
                  <a:srgbClr val="7030A0"/>
                </a:solidFill>
              </a:rPr>
              <a:t>LHC</a:t>
            </a:r>
            <a:endParaRPr lang="fr-FR" sz="2000" dirty="0" smtClean="0">
              <a:solidFill>
                <a:srgbClr val="7030A0"/>
              </a:solidFill>
            </a:endParaRPr>
          </a:p>
          <a:p>
            <a:pPr marL="457200" lvl="1" indent="0">
              <a:buClr>
                <a:srgbClr val="7030A0"/>
              </a:buClr>
              <a:buSzPct val="91000"/>
              <a:buNone/>
            </a:pPr>
            <a:endParaRPr lang="fr-FR" sz="2000" dirty="0" smtClean="0">
              <a:solidFill>
                <a:srgbClr val="7030A0"/>
              </a:solidFill>
            </a:endParaRPr>
          </a:p>
          <a:p>
            <a:pPr marL="457200" lvl="1" indent="0">
              <a:buClr>
                <a:srgbClr val="7030A0"/>
              </a:buClr>
              <a:buSzPct val="91000"/>
              <a:buNone/>
            </a:pPr>
            <a:endParaRPr lang="fr-FR" sz="2000" dirty="0" smtClean="0">
              <a:solidFill>
                <a:srgbClr val="7030A0"/>
              </a:solidFill>
            </a:endParaRPr>
          </a:p>
          <a:p>
            <a:pPr marL="457200" lvl="1" indent="0">
              <a:buClr>
                <a:srgbClr val="7030A0"/>
              </a:buClr>
              <a:buSzPct val="91000"/>
              <a:buNone/>
            </a:pPr>
            <a:endParaRPr lang="fr-FR" sz="2000" dirty="0" smtClean="0">
              <a:solidFill>
                <a:srgbClr val="7030A0"/>
              </a:solidFill>
            </a:endParaRPr>
          </a:p>
          <a:p>
            <a:pPr lvl="1">
              <a:buClr>
                <a:srgbClr val="7030A0"/>
              </a:buClr>
              <a:buSzPct val="91000"/>
              <a:buFont typeface="Wingdings" pitchFamily="2" charset="2"/>
              <a:buChar char="q"/>
            </a:pPr>
            <a:r>
              <a:rPr lang="fr-FR" sz="2000" dirty="0" smtClean="0">
                <a:solidFill>
                  <a:srgbClr val="7030A0"/>
                </a:solidFill>
              </a:rPr>
              <a:t>Film 3D sur l’Univers, Film « Vallée de la stabilité »</a:t>
            </a:r>
            <a:endParaRPr lang="fr-FR" sz="2000" dirty="0" smtClean="0">
              <a:solidFill>
                <a:srgbClr val="7030A0"/>
              </a:solidFill>
            </a:endParaRPr>
          </a:p>
          <a:p>
            <a:pPr marL="457200" lvl="1" indent="0">
              <a:buClr>
                <a:srgbClr val="7030A0"/>
              </a:buClr>
              <a:buSzPct val="91000"/>
              <a:buNone/>
            </a:pPr>
            <a:endParaRPr lang="fr-FR" sz="2000" dirty="0" smtClean="0">
              <a:solidFill>
                <a:srgbClr val="7030A0"/>
              </a:solidFill>
            </a:endParaRPr>
          </a:p>
          <a:p>
            <a:pPr lvl="1">
              <a:buClr>
                <a:srgbClr val="7030A0"/>
              </a:buClr>
              <a:buSzPct val="91000"/>
              <a:buFont typeface="Wingdings" pitchFamily="2" charset="2"/>
              <a:buChar char="q"/>
            </a:pPr>
            <a:r>
              <a:rPr lang="fr-FR" sz="2000" dirty="0" smtClean="0">
                <a:solidFill>
                  <a:srgbClr val="7030A0"/>
                </a:solidFill>
              </a:rPr>
              <a:t>Conférence vidéo avec le CERN pour terminer la journée – </a:t>
            </a:r>
          </a:p>
          <a:p>
            <a:pPr marL="457200" lvl="1" indent="0">
              <a:buClr>
                <a:srgbClr val="7030A0"/>
              </a:buClr>
              <a:buSzPct val="91000"/>
              <a:buNone/>
            </a:pPr>
            <a:r>
              <a:rPr lang="fr-FR" sz="2000" dirty="0" err="1" smtClean="0">
                <a:solidFill>
                  <a:srgbClr val="FF0000"/>
                </a:solidFill>
              </a:rPr>
              <a:t>you</a:t>
            </a:r>
            <a:r>
              <a:rPr lang="fr-FR" sz="2000" dirty="0" smtClean="0">
                <a:solidFill>
                  <a:srgbClr val="FF0000"/>
                </a:solidFill>
              </a:rPr>
              <a:t> </a:t>
            </a:r>
            <a:r>
              <a:rPr lang="fr-FR" sz="2000" dirty="0" err="1" smtClean="0">
                <a:solidFill>
                  <a:srgbClr val="FF0000"/>
                </a:solidFill>
              </a:rPr>
              <a:t>will</a:t>
            </a:r>
            <a:r>
              <a:rPr lang="fr-FR" sz="2000" dirty="0" smtClean="0">
                <a:solidFill>
                  <a:srgbClr val="FF0000"/>
                </a:solidFill>
              </a:rPr>
              <a:t> have to </a:t>
            </a:r>
            <a:r>
              <a:rPr lang="fr-FR" sz="2000" dirty="0" err="1" smtClean="0">
                <a:solidFill>
                  <a:srgbClr val="FF0000"/>
                </a:solidFill>
              </a:rPr>
              <a:t>speak</a:t>
            </a:r>
            <a:r>
              <a:rPr lang="fr-FR" sz="2000" dirty="0" smtClean="0">
                <a:solidFill>
                  <a:srgbClr val="FF0000"/>
                </a:solidFill>
              </a:rPr>
              <a:t> </a:t>
            </a:r>
            <a:r>
              <a:rPr lang="fr-FR" sz="2000" dirty="0" err="1" smtClean="0">
                <a:solidFill>
                  <a:srgbClr val="FF0000"/>
                </a:solidFill>
              </a:rPr>
              <a:t>english</a:t>
            </a:r>
            <a:r>
              <a:rPr lang="fr-FR" sz="2000" dirty="0" smtClean="0">
                <a:solidFill>
                  <a:srgbClr val="FF0000"/>
                </a:solidFill>
              </a:rPr>
              <a:t> </a:t>
            </a:r>
          </a:p>
          <a:p>
            <a:endParaRPr lang="fr-FR" sz="1400" dirty="0" smtClean="0"/>
          </a:p>
          <a:p>
            <a:pPr marL="0" indent="0" algn="ctr">
              <a:buNone/>
            </a:pPr>
            <a:r>
              <a:rPr lang="fr-FR" sz="2800" b="1" dirty="0" smtClean="0"/>
              <a:t>Bienvenue !</a:t>
            </a:r>
            <a:endParaRPr lang="fr-FR" sz="2800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5824703"/>
            <a:ext cx="1080120" cy="969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1237964" cy="55883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921" y="1135787"/>
            <a:ext cx="3786798" cy="28996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ZoneTexte 2"/>
          <p:cNvSpPr txBox="1"/>
          <p:nvPr/>
        </p:nvSpPr>
        <p:spPr>
          <a:xfrm>
            <a:off x="6414159" y="801584"/>
            <a:ext cx="1904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Exercice W+/W-</a:t>
            </a:r>
            <a:endParaRPr lang="fr-FR" b="1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2" descr="http://www.quantumdiaries.org/wp-content/uploads/2011/06/cernmug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3" r="19138"/>
          <a:stretch/>
        </p:blipFill>
        <p:spPr bwMode="auto">
          <a:xfrm>
            <a:off x="4008033" y="836712"/>
            <a:ext cx="1349169" cy="12566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054" y="3213588"/>
            <a:ext cx="653690" cy="431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83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136</Words>
  <Application>Microsoft Office PowerPoint</Application>
  <PresentationFormat>Affichage à l'écran (4:3)</PresentationFormat>
  <Paragraphs>42</Paragraphs>
  <Slides>3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7" baseType="lpstr">
      <vt:lpstr>Arial</vt:lpstr>
      <vt:lpstr>Calibri</vt:lpstr>
      <vt:lpstr>Wingdings</vt:lpstr>
      <vt:lpstr>Office-Design</vt:lpstr>
      <vt:lpstr>Présentation PowerPoint</vt:lpstr>
      <vt:lpstr>Les Masterclasses du CERN</vt:lpstr>
      <vt:lpstr>Programme</vt:lpstr>
    </vt:vector>
  </TitlesOfParts>
  <Company>Entenhausen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klaas klever</dc:creator>
  <cp:lastModifiedBy>Kerhoas-Cavata  Sophie</cp:lastModifiedBy>
  <cp:revision>34</cp:revision>
  <dcterms:created xsi:type="dcterms:W3CDTF">2011-11-01T11:56:59Z</dcterms:created>
  <dcterms:modified xsi:type="dcterms:W3CDTF">2016-02-26T09:09:20Z</dcterms:modified>
</cp:coreProperties>
</file>