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6" r:id="rId3"/>
    <p:sldMasterId id="2147483700" r:id="rId4"/>
    <p:sldMasterId id="2147483712" r:id="rId5"/>
    <p:sldMasterId id="2147483726" r:id="rId6"/>
    <p:sldMasterId id="2147483822" r:id="rId7"/>
  </p:sldMasterIdLst>
  <p:notesMasterIdLst>
    <p:notesMasterId r:id="rId33"/>
  </p:notesMasterIdLst>
  <p:sldIdLst>
    <p:sldId id="256" r:id="rId8"/>
    <p:sldId id="432" r:id="rId9"/>
    <p:sldId id="435" r:id="rId10"/>
    <p:sldId id="448" r:id="rId11"/>
    <p:sldId id="436" r:id="rId12"/>
    <p:sldId id="434" r:id="rId13"/>
    <p:sldId id="437" r:id="rId14"/>
    <p:sldId id="439" r:id="rId15"/>
    <p:sldId id="442" r:id="rId16"/>
    <p:sldId id="443" r:id="rId17"/>
    <p:sldId id="444" r:id="rId18"/>
    <p:sldId id="445" r:id="rId19"/>
    <p:sldId id="433" r:id="rId20"/>
    <p:sldId id="422" r:id="rId21"/>
    <p:sldId id="423" r:id="rId22"/>
    <p:sldId id="424" r:id="rId23"/>
    <p:sldId id="425" r:id="rId24"/>
    <p:sldId id="426" r:id="rId25"/>
    <p:sldId id="427" r:id="rId26"/>
    <p:sldId id="428" r:id="rId27"/>
    <p:sldId id="429" r:id="rId28"/>
    <p:sldId id="430" r:id="rId29"/>
    <p:sldId id="431" r:id="rId30"/>
    <p:sldId id="446" r:id="rId31"/>
    <p:sldId id="302"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18" autoAdjust="0"/>
  </p:normalViewPr>
  <p:slideViewPr>
    <p:cSldViewPr>
      <p:cViewPr varScale="1">
        <p:scale>
          <a:sx n="74" d="100"/>
          <a:sy n="74" d="100"/>
        </p:scale>
        <p:origin x="106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Feuil1!$A$2:$A$5</c:f>
              <c:strCache>
                <c:ptCount val="3"/>
                <c:pt idx="0">
                  <c:v>1er trim.</c:v>
                </c:pt>
                <c:pt idx="1">
                  <c:v>2e trim.</c:v>
                </c:pt>
                <c:pt idx="2">
                  <c:v>3e trim.</c:v>
                </c:pt>
              </c:strCache>
            </c:strRef>
          </c:cat>
          <c:val>
            <c:numRef>
              <c:f>Feuil1!$B$2:$B$5</c:f>
              <c:numCache>
                <c:formatCode>General</c:formatCode>
                <c:ptCount val="4"/>
                <c:pt idx="0">
                  <c:v>4</c:v>
                </c:pt>
                <c:pt idx="1">
                  <c:v>26</c:v>
                </c:pt>
                <c:pt idx="2">
                  <c:v>70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43FB7-D82D-4CB4-BD9E-32418C21C683}" type="datetimeFigureOut">
              <a:rPr lang="fr-FR" smtClean="0"/>
              <a:t>07/03/2016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E093A-AD33-49C1-B3EB-FE3036655C3A}" type="slidenum">
              <a:rPr lang="fr-FR" smtClean="0"/>
              <a:t>‹N°›</a:t>
            </a:fld>
            <a:endParaRPr lang="fr-FR"/>
          </a:p>
        </p:txBody>
      </p:sp>
    </p:spTree>
    <p:extLst>
      <p:ext uri="{BB962C8B-B14F-4D97-AF65-F5344CB8AC3E}">
        <p14:creationId xmlns:p14="http://schemas.microsoft.com/office/powerpoint/2010/main" val="75325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5E093A-AD33-49C1-B3EB-FE3036655C3A}" type="slidenum">
              <a:rPr lang="fr-FR" smtClean="0"/>
              <a:t>1</a:t>
            </a:fld>
            <a:endParaRPr lang="fr-FR"/>
          </a:p>
        </p:txBody>
      </p:sp>
    </p:spTree>
    <p:extLst>
      <p:ext uri="{BB962C8B-B14F-4D97-AF65-F5344CB8AC3E}">
        <p14:creationId xmlns:p14="http://schemas.microsoft.com/office/powerpoint/2010/main" val="350071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3BDE51-399F-4D70-BDF0-A6A1BDFA15A1}" type="slidenum">
              <a:rPr lang="fr-FR" smtClean="0"/>
              <a:t>3</a:t>
            </a:fld>
            <a:endParaRPr lang="fr-FR"/>
          </a:p>
        </p:txBody>
      </p:sp>
    </p:spTree>
    <p:extLst>
      <p:ext uri="{BB962C8B-B14F-4D97-AF65-F5344CB8AC3E}">
        <p14:creationId xmlns:p14="http://schemas.microsoft.com/office/powerpoint/2010/main" val="424158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3BDE51-399F-4D70-BDF0-A6A1BDFA15A1}" type="slidenum">
              <a:rPr lang="fr-FR" smtClean="0"/>
              <a:t>4</a:t>
            </a:fld>
            <a:endParaRPr lang="fr-FR"/>
          </a:p>
        </p:txBody>
      </p:sp>
    </p:spTree>
    <p:extLst>
      <p:ext uri="{BB962C8B-B14F-4D97-AF65-F5344CB8AC3E}">
        <p14:creationId xmlns:p14="http://schemas.microsoft.com/office/powerpoint/2010/main" val="113019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Concept intuitif, c’est une permanence dans un changement donc une loi de conservation</a:t>
            </a:r>
          </a:p>
          <a:p>
            <a:pPr lvl="1"/>
            <a:r>
              <a:rPr lang="fr-FR" dirty="0" smtClean="0"/>
              <a:t>Contient de l’information donc descriptif</a:t>
            </a:r>
          </a:p>
          <a:p>
            <a:pPr lvl="1"/>
            <a:r>
              <a:rPr lang="fr-FR" dirty="0" smtClean="0"/>
              <a:t>Depuis le milieu des années 50, outil de construction des modèles théoriques</a:t>
            </a:r>
          </a:p>
          <a:p>
            <a:endParaRPr lang="fr-FR" dirty="0"/>
          </a:p>
        </p:txBody>
      </p:sp>
      <p:sp>
        <p:nvSpPr>
          <p:cNvPr id="4" name="Espace réservé du numéro de diapositive 3"/>
          <p:cNvSpPr>
            <a:spLocks noGrp="1"/>
          </p:cNvSpPr>
          <p:nvPr>
            <p:ph type="sldNum" sz="quarter" idx="10"/>
          </p:nvPr>
        </p:nvSpPr>
        <p:spPr/>
        <p:txBody>
          <a:bodyPr/>
          <a:lstStyle/>
          <a:p>
            <a:fld id="{5E5CA78C-6863-412E-80A7-73832E282579}" type="slidenum">
              <a:rPr lang="fr-FR" smtClean="0"/>
              <a:t>6</a:t>
            </a:fld>
            <a:endParaRPr lang="fr-FR"/>
          </a:p>
        </p:txBody>
      </p:sp>
    </p:spTree>
    <p:extLst>
      <p:ext uri="{BB962C8B-B14F-4D97-AF65-F5344CB8AC3E}">
        <p14:creationId xmlns:p14="http://schemas.microsoft.com/office/powerpoint/2010/main" val="209371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existe fort heureusement des particules stables (je ne parle pas de leur caractère mais du fait qu’elles ne se désintègrent pas), celles qui nous composent (e, p et n dans le noyau). La grande majorité est instable, ce qui veut dire qu’il faut les créer et qu’une fois créées, elles se désintègrent en un temps souvent extraordinairement court en d’autres particules.</a:t>
            </a:r>
          </a:p>
          <a:p>
            <a:r>
              <a:rPr lang="fr-FR" dirty="0" smtClean="0"/>
              <a:t>Pour créer ces particules, on utilise ce qui est résumé dans la célèbre formule d’AE : équivalence énergie/masse i.e. particules.</a:t>
            </a:r>
            <a:endParaRPr lang="fr-FR" dirty="0"/>
          </a:p>
        </p:txBody>
      </p:sp>
      <p:sp>
        <p:nvSpPr>
          <p:cNvPr id="4" name="Espace réservé du numéro de diapositive 3"/>
          <p:cNvSpPr>
            <a:spLocks noGrp="1"/>
          </p:cNvSpPr>
          <p:nvPr>
            <p:ph type="sldNum" sz="quarter" idx="10"/>
          </p:nvPr>
        </p:nvSpPr>
        <p:spPr/>
        <p:txBody>
          <a:bodyPr/>
          <a:lstStyle/>
          <a:p>
            <a:fld id="{53B31F2F-8E11-46C4-B794-D8DA0428AE6F}" type="slidenum">
              <a:rPr lang="fr-FR" smtClean="0"/>
              <a:t>7</a:t>
            </a:fld>
            <a:endParaRPr lang="fr-FR"/>
          </a:p>
        </p:txBody>
      </p:sp>
    </p:spTree>
    <p:extLst>
      <p:ext uri="{BB962C8B-B14F-4D97-AF65-F5344CB8AC3E}">
        <p14:creationId xmlns:p14="http://schemas.microsoft.com/office/powerpoint/2010/main" val="91173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5E093A-AD33-49C1-B3EB-FE3036655C3A}" type="slidenum">
              <a:rPr lang="fr-FR" smtClean="0"/>
              <a:t>10</a:t>
            </a:fld>
            <a:endParaRPr lang="fr-FR"/>
          </a:p>
        </p:txBody>
      </p:sp>
    </p:spTree>
    <p:extLst>
      <p:ext uri="{BB962C8B-B14F-4D97-AF65-F5344CB8AC3E}">
        <p14:creationId xmlns:p14="http://schemas.microsoft.com/office/powerpoint/2010/main" val="52717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5E093A-AD33-49C1-B3EB-FE3036655C3A}" type="slidenum">
              <a:rPr lang="fr-FR" smtClean="0"/>
              <a:t>11</a:t>
            </a:fld>
            <a:endParaRPr lang="fr-FR"/>
          </a:p>
        </p:txBody>
      </p:sp>
    </p:spTree>
    <p:extLst>
      <p:ext uri="{BB962C8B-B14F-4D97-AF65-F5344CB8AC3E}">
        <p14:creationId xmlns:p14="http://schemas.microsoft.com/office/powerpoint/2010/main" val="84239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5E093A-AD33-49C1-B3EB-FE3036655C3A}" type="slidenum">
              <a:rPr lang="fr-FR" smtClean="0"/>
              <a:t>21</a:t>
            </a:fld>
            <a:endParaRPr lang="fr-FR"/>
          </a:p>
        </p:txBody>
      </p:sp>
    </p:spTree>
    <p:extLst>
      <p:ext uri="{BB962C8B-B14F-4D97-AF65-F5344CB8AC3E}">
        <p14:creationId xmlns:p14="http://schemas.microsoft.com/office/powerpoint/2010/main" val="159042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solidFill>
            <a:srgbClr val="FF9966"/>
          </a:solidFill>
        </p:spPr>
        <p:txBody>
          <a:bodyPr/>
          <a:lstStyle>
            <a:lvl1pPr>
              <a:defRPr>
                <a:solidFill>
                  <a:schemeClr val="bg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9250" y="152400"/>
            <a:ext cx="1901825" cy="6019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152400"/>
            <a:ext cx="5556250" cy="6019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16488" y="7620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16488" y="35433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kumimoji="0" lang="en-US" smtClean="0"/>
              <a:t>International Masterclasses 2016</a:t>
            </a:r>
            <a:endParaRPr kumimoji="0" lang="en-US"/>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p:cNvSpPr/>
          <p:nvPr userDrawn="1"/>
        </p:nvSpPr>
        <p:spPr>
          <a:xfrm>
            <a:off x="35496" y="72008"/>
            <a:ext cx="971600"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383165" y="6248206"/>
            <a:ext cx="5421083" cy="365125"/>
          </a:xfrm>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8" name="Espace réservé du contenu 7"/>
          <p:cNvSpPr>
            <a:spLocks noGrp="1"/>
          </p:cNvSpPr>
          <p:nvPr>
            <p:ph sz="quarter" idx="1"/>
          </p:nvPr>
        </p:nvSpPr>
        <p:spPr>
          <a:xfrm>
            <a:off x="612648" y="1600200"/>
            <a:ext cx="8153400" cy="4495800"/>
          </a:xfrm>
        </p:spPr>
        <p:txBody>
          <a:bodyPr/>
          <a:lstStyle>
            <a:lvl1pPr>
              <a:defRPr sz="2400" b="1"/>
            </a:lvl1pPr>
            <a:lvl2pPr>
              <a:defRPr sz="2000" i="1"/>
            </a:lvl2pPr>
            <a:lvl3pPr>
              <a:defRPr sz="2000"/>
            </a:lvl3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9" name="Titre 8"/>
          <p:cNvSpPr>
            <a:spLocks noGrp="1"/>
          </p:cNvSpPr>
          <p:nvPr>
            <p:ph type="title"/>
          </p:nvPr>
        </p:nvSpPr>
        <p:spPr>
          <a:xfrm>
            <a:off x="1259632" y="260648"/>
            <a:ext cx="8028384" cy="990600"/>
          </a:xfrm>
        </p:spPr>
        <p:txBody>
          <a:bodyPr/>
          <a:lstStyle/>
          <a:p>
            <a:r>
              <a:rPr lang="fr-FR" smtClean="0"/>
              <a:t>Modifiez le style du titre</a:t>
            </a:r>
            <a:endParaRPr lang="fr-FR" dirty="0"/>
          </a:p>
        </p:txBody>
      </p:sp>
      <p:pic>
        <p:nvPicPr>
          <p:cNvPr id="11" name="Image 23" descr="logo_P2iO.jpg"/>
          <p:cNvPicPr>
            <a:picLocks noChangeAspect="1"/>
          </p:cNvPicPr>
          <p:nvPr userDrawn="1"/>
        </p:nvPicPr>
        <p:blipFill>
          <a:blip r:embed="rId2" cstate="print"/>
          <a:srcRect/>
          <a:stretch>
            <a:fillRect/>
          </a:stretch>
        </p:blipFill>
        <p:spPr bwMode="auto">
          <a:xfrm>
            <a:off x="7667625" y="6218238"/>
            <a:ext cx="1139825" cy="639762"/>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p:txBody>
          <a:bodyPr/>
          <a:lstStyle/>
          <a:p>
            <a:r>
              <a:rPr lang="en-US" smtClean="0"/>
              <a:t>International Masterclasses 2016</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0" name="Espace réservé du numéro de diapositive 9"/>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2" name="Espace réservé du pied de page 11"/>
          <p:cNvSpPr>
            <a:spLocks noGrp="1"/>
          </p:cNvSpPr>
          <p:nvPr>
            <p:ph type="ftr" sz="quarter" idx="17"/>
          </p:nvPr>
        </p:nvSpPr>
        <p:spPr/>
        <p:txBody>
          <a:bodyPr rtlCol="0"/>
          <a:lstStyle/>
          <a:p>
            <a:r>
              <a:rPr kumimoji="0" lang="en-US" smtClean="0"/>
              <a:t>International Masterclasses 2016</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2" name="Espace réservé du numéro de diapositive 11"/>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7"/>
          </p:nvPr>
        </p:nvSpPr>
        <p:spPr/>
        <p:txBody>
          <a:bodyPr rtlCol="0"/>
          <a:lstStyle/>
          <a:p>
            <a:r>
              <a:rPr kumimoji="0" lang="en-US" smtClean="0"/>
              <a:t>International Masterclasses 2016</a:t>
            </a:r>
            <a:endParaRPr kumimoji="0"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4" name="Espace réservé du pied de page 3"/>
          <p:cNvSpPr>
            <a:spLocks noGrp="1"/>
          </p:cNvSpPr>
          <p:nvPr>
            <p:ph type="ftr" sz="quarter" idx="11"/>
          </p:nvPr>
        </p:nvSpPr>
        <p:spPr/>
        <p:txBody>
          <a:bodyPr/>
          <a:lstStyle/>
          <a:p>
            <a:r>
              <a:rPr kumimoji="0" lang="en-US" smtClean="0"/>
              <a:t>International Masterclasses 2016</a:t>
            </a:r>
            <a:endParaRPr kumimoji="0"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C00000"/>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Font typeface="Arial" pitchFamily="34" charset="0"/>
              <a:buChar char="•"/>
              <a:defRPr sz="2000">
                <a:solidFill>
                  <a:srgbClr val="C00000"/>
                </a:solidFill>
              </a:defRPr>
            </a:lvl1pPr>
            <a:lvl2pPr algn="l">
              <a:buFont typeface="Wingdings" pitchFamily="2" charset="2"/>
              <a:buChar char="ü"/>
              <a:defRPr sz="1800" b="0">
                <a:solidFill>
                  <a:srgbClr val="FF0000"/>
                </a:solidFill>
              </a:defRPr>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3" name="Espace réservé du pied de page 2"/>
          <p:cNvSpPr>
            <a:spLocks noGrp="1"/>
          </p:cNvSpPr>
          <p:nvPr>
            <p:ph type="ftr" sz="quarter" idx="11"/>
          </p:nvPr>
        </p:nvSpPr>
        <p:spPr/>
        <p:txBody>
          <a:bodyPr/>
          <a:lstStyle/>
          <a:p>
            <a:r>
              <a:rPr kumimoji="0" lang="en-US" smtClean="0"/>
              <a:t>International Masterclasses 2016</a:t>
            </a:r>
            <a:endParaRPr kumimoji="0" lang="en-US"/>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6" name="Espace réservé du pied de page 5"/>
          <p:cNvSpPr>
            <a:spLocks noGrp="1"/>
          </p:cNvSpPr>
          <p:nvPr>
            <p:ph type="ftr" sz="quarter" idx="11"/>
          </p:nvPr>
        </p:nvSpPr>
        <p:spPr/>
        <p:txBody>
          <a:bodyPr/>
          <a:lstStyle/>
          <a:p>
            <a:r>
              <a:rPr kumimoji="0" lang="en-US" smtClean="0"/>
              <a:t>International Masterclasses 2016</a:t>
            </a:r>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a:xfrm>
            <a:off x="1600200" y="6248206"/>
            <a:ext cx="4572000" cy="365125"/>
          </a:xfrm>
        </p:spPr>
        <p:txBody>
          <a:bodyPr rtlCol="0"/>
          <a:lstStyle/>
          <a:p>
            <a:r>
              <a:rPr kumimoji="0" lang="en-US" smtClean="0"/>
              <a:t>International Masterclasses 2016</a:t>
            </a:r>
            <a:endParaRPr kumimoji="0"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kumimoji="0" lang="en-US" smtClean="0"/>
              <a:t>International Masterclasses 2016</a:t>
            </a:r>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a:xfrm>
            <a:off x="457201" y="6248207"/>
            <a:ext cx="5573483" cy="365125"/>
          </a:xfrm>
        </p:spPr>
        <p:txBody>
          <a:bodyPr/>
          <a:lstStyle/>
          <a:p>
            <a:r>
              <a:rPr kumimoji="0" lang="en-US" smtClean="0"/>
              <a:t>International Masterclasses 2016</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69E29E33-B620-47F9-BB04-8846C2A5AFCC}"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solidFill>
            <a:srgbClr val="FF9966"/>
          </a:solidFill>
        </p:spPr>
        <p:txBody>
          <a:bodyPr/>
          <a:lstStyle>
            <a:lvl1pPr>
              <a:defRPr>
                <a:solidFill>
                  <a:schemeClr val="bg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C00000"/>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Font typeface="Arial" pitchFamily="34" charset="0"/>
              <a:buChar char="•"/>
              <a:defRPr sz="2000">
                <a:solidFill>
                  <a:srgbClr val="C00000"/>
                </a:solidFill>
              </a:defRPr>
            </a:lvl1pPr>
            <a:lvl2pPr algn="l">
              <a:buFont typeface="Wingdings" pitchFamily="2" charset="2"/>
              <a:buChar char="ü"/>
              <a:defRPr sz="1800" b="0">
                <a:solidFill>
                  <a:srgbClr val="FF0000"/>
                </a:solidFill>
              </a:defRPr>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solidFill>
            <a:srgbClr val="FF6600"/>
          </a:solidFill>
        </p:spPr>
        <p:txBody>
          <a:bodyPr anchor="b"/>
          <a:lstStyle>
            <a:lvl1pPr marL="0" indent="0" algn="ctr">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9500" y="762000"/>
            <a:ext cx="3684588"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solidFill>
            <a:srgbClr val="FF6600"/>
          </a:solidFill>
        </p:spPr>
        <p:txBody>
          <a:bodyPr anchor="b"/>
          <a:lstStyle>
            <a:lvl1pPr marL="0" indent="0" algn="ctr">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9250" y="152400"/>
            <a:ext cx="1901825" cy="6019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152400"/>
            <a:ext cx="5556250" cy="6019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16488" y="7620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16488" y="35433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kumimoji="0" lang="en-US" smtClean="0"/>
              <a:t>International Masterclasses 2016</a:t>
            </a:r>
            <a:endParaRPr kumimoji="0" lang="en-US"/>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p:cNvSpPr/>
          <p:nvPr userDrawn="1"/>
        </p:nvSpPr>
        <p:spPr>
          <a:xfrm>
            <a:off x="35496" y="72008"/>
            <a:ext cx="971600"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383165" y="6248206"/>
            <a:ext cx="5421083" cy="365125"/>
          </a:xfrm>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8" name="Espace réservé du contenu 7"/>
          <p:cNvSpPr>
            <a:spLocks noGrp="1"/>
          </p:cNvSpPr>
          <p:nvPr>
            <p:ph sz="quarter" idx="1"/>
          </p:nvPr>
        </p:nvSpPr>
        <p:spPr>
          <a:xfrm>
            <a:off x="612648" y="1600200"/>
            <a:ext cx="8153400" cy="4495800"/>
          </a:xfrm>
        </p:spPr>
        <p:txBody>
          <a:bodyPr/>
          <a:lstStyle>
            <a:lvl1pPr>
              <a:defRPr sz="2400" b="1"/>
            </a:lvl1pPr>
            <a:lvl2pPr>
              <a:defRPr sz="2000" i="1"/>
            </a:lvl2pPr>
            <a:lvl3pPr>
              <a:defRPr sz="2000"/>
            </a:lvl3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9" name="Titre 8"/>
          <p:cNvSpPr>
            <a:spLocks noGrp="1"/>
          </p:cNvSpPr>
          <p:nvPr>
            <p:ph type="title"/>
          </p:nvPr>
        </p:nvSpPr>
        <p:spPr>
          <a:xfrm>
            <a:off x="1259632" y="260648"/>
            <a:ext cx="8028384" cy="990600"/>
          </a:xfrm>
        </p:spPr>
        <p:txBody>
          <a:bodyPr/>
          <a:lstStyle/>
          <a:p>
            <a:r>
              <a:rPr lang="fr-FR" smtClean="0"/>
              <a:t>Modifiez le style du titre</a:t>
            </a:r>
            <a:endParaRPr lang="fr-FR" dirty="0"/>
          </a:p>
        </p:txBody>
      </p:sp>
      <p:pic>
        <p:nvPicPr>
          <p:cNvPr id="11" name="Image 23" descr="logo_P2iO.jpg"/>
          <p:cNvPicPr>
            <a:picLocks noChangeAspect="1"/>
          </p:cNvPicPr>
          <p:nvPr userDrawn="1"/>
        </p:nvPicPr>
        <p:blipFill>
          <a:blip r:embed="rId2" cstate="print"/>
          <a:srcRect/>
          <a:stretch>
            <a:fillRect/>
          </a:stretch>
        </p:blipFill>
        <p:spPr bwMode="auto">
          <a:xfrm>
            <a:off x="7667625" y="6218238"/>
            <a:ext cx="1139825" cy="63976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9500" y="762000"/>
            <a:ext cx="3684588"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p:txBody>
          <a:bodyPr/>
          <a:lstStyle/>
          <a:p>
            <a:r>
              <a:rPr lang="en-US" smtClean="0"/>
              <a:t>International Masterclasses 2016</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0" name="Espace réservé du numéro de diapositive 9"/>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2" name="Espace réservé du pied de page 11"/>
          <p:cNvSpPr>
            <a:spLocks noGrp="1"/>
          </p:cNvSpPr>
          <p:nvPr>
            <p:ph type="ftr" sz="quarter" idx="17"/>
          </p:nvPr>
        </p:nvSpPr>
        <p:spPr/>
        <p:txBody>
          <a:bodyPr rtlCol="0"/>
          <a:lstStyle/>
          <a:p>
            <a:r>
              <a:rPr kumimoji="0" lang="en-US" smtClean="0"/>
              <a:t>International Masterclasses 2016</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2" name="Espace réservé du numéro de diapositive 11"/>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7"/>
          </p:nvPr>
        </p:nvSpPr>
        <p:spPr/>
        <p:txBody>
          <a:bodyPr rtlCol="0"/>
          <a:lstStyle/>
          <a:p>
            <a:r>
              <a:rPr kumimoji="0" lang="en-US" smtClean="0"/>
              <a:t>International Masterclasses 2016</a:t>
            </a:r>
            <a:endParaRPr kumimoji="0"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4" name="Espace réservé du pied de page 3"/>
          <p:cNvSpPr>
            <a:spLocks noGrp="1"/>
          </p:cNvSpPr>
          <p:nvPr>
            <p:ph type="ftr" sz="quarter" idx="11"/>
          </p:nvPr>
        </p:nvSpPr>
        <p:spPr/>
        <p:txBody>
          <a:bodyPr/>
          <a:lstStyle/>
          <a:p>
            <a:r>
              <a:rPr kumimoji="0" lang="en-US" smtClean="0"/>
              <a:t>International Masterclasses 2016</a:t>
            </a:r>
            <a:endParaRPr kumimoji="0"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3" name="Espace réservé du pied de page 2"/>
          <p:cNvSpPr>
            <a:spLocks noGrp="1"/>
          </p:cNvSpPr>
          <p:nvPr>
            <p:ph type="ftr" sz="quarter" idx="11"/>
          </p:nvPr>
        </p:nvSpPr>
        <p:spPr/>
        <p:txBody>
          <a:bodyPr/>
          <a:lstStyle/>
          <a:p>
            <a:r>
              <a:rPr kumimoji="0" lang="en-US" smtClean="0"/>
              <a:t>International Masterclasses 2016</a:t>
            </a:r>
            <a:endParaRPr kumimoji="0" lang="en-US"/>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6" name="Espace réservé du pied de page 5"/>
          <p:cNvSpPr>
            <a:spLocks noGrp="1"/>
          </p:cNvSpPr>
          <p:nvPr>
            <p:ph type="ftr" sz="quarter" idx="11"/>
          </p:nvPr>
        </p:nvSpPr>
        <p:spPr/>
        <p:txBody>
          <a:bodyPr/>
          <a:lstStyle/>
          <a:p>
            <a:r>
              <a:rPr kumimoji="0" lang="en-US" smtClean="0"/>
              <a:t>International Masterclasses 2016</a:t>
            </a:r>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a:xfrm>
            <a:off x="1600200" y="6248206"/>
            <a:ext cx="4572000" cy="365125"/>
          </a:xfrm>
        </p:spPr>
        <p:txBody>
          <a:bodyPr rtlCol="0"/>
          <a:lstStyle/>
          <a:p>
            <a:r>
              <a:rPr kumimoji="0" lang="en-US" smtClean="0"/>
              <a:t>International Masterclasses 2016</a:t>
            </a:r>
            <a:endParaRPr kumimoji="0"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kumimoji="0" lang="en-US" smtClean="0"/>
              <a:t>International Masterclasses 2016</a:t>
            </a:r>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a:xfrm>
            <a:off x="457201" y="6248207"/>
            <a:ext cx="5573483" cy="365125"/>
          </a:xfrm>
        </p:spPr>
        <p:txBody>
          <a:bodyPr/>
          <a:lstStyle/>
          <a:p>
            <a:r>
              <a:rPr kumimoji="0" lang="en-US" smtClean="0"/>
              <a:t>International Masterclasses 2016</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69E29E33-B620-47F9-BB04-8846C2A5AFCC}"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solidFill>
            <a:srgbClr val="FF9966"/>
          </a:solidFill>
        </p:spPr>
        <p:txBody>
          <a:bodyPr/>
          <a:lstStyle>
            <a:lvl1pPr>
              <a:defRPr>
                <a:solidFill>
                  <a:schemeClr val="bg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C00000"/>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Font typeface="Arial" pitchFamily="34" charset="0"/>
              <a:buChar char="•"/>
              <a:defRPr sz="2000">
                <a:solidFill>
                  <a:srgbClr val="C00000"/>
                </a:solidFill>
              </a:defRPr>
            </a:lvl1pPr>
            <a:lvl2pPr algn="l">
              <a:buFont typeface="Wingdings" pitchFamily="2" charset="2"/>
              <a:buChar char="ü"/>
              <a:defRPr sz="1800" b="0">
                <a:solidFill>
                  <a:srgbClr val="FF0000"/>
                </a:solidFill>
              </a:defRPr>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Rectangle 4"/>
          <p:cNvSpPr/>
          <p:nvPr userDrawn="1"/>
        </p:nvSpPr>
        <p:spPr>
          <a:xfrm>
            <a:off x="35496" y="72008"/>
            <a:ext cx="971600"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23" descr="logo_P2iO.jpg"/>
          <p:cNvPicPr>
            <a:picLocks noChangeAspect="1"/>
          </p:cNvPicPr>
          <p:nvPr userDrawn="1"/>
        </p:nvPicPr>
        <p:blipFill>
          <a:blip r:embed="rId2" cstate="print"/>
          <a:srcRect/>
          <a:stretch>
            <a:fillRect/>
          </a:stretch>
        </p:blipFill>
        <p:spPr bwMode="auto">
          <a:xfrm>
            <a:off x="7667625" y="6218238"/>
            <a:ext cx="1139825" cy="639762"/>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solidFill>
            <a:srgbClr val="FF6600"/>
          </a:solidFill>
        </p:spPr>
        <p:txBody>
          <a:bodyPr anchor="b"/>
          <a:lstStyle>
            <a:lvl1pPr marL="0" indent="0" algn="ctr">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9500" y="762000"/>
            <a:ext cx="3684588"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9250" y="152400"/>
            <a:ext cx="1901825" cy="6019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152400"/>
            <a:ext cx="5556250" cy="6019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16488" y="7620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16488" y="3543300"/>
            <a:ext cx="3684587" cy="2628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p:txBody>
          <a:bodyPr/>
          <a:lstStyle>
            <a:lvl1pPr>
              <a:defRPr/>
            </a:lvl1pPr>
          </a:lstStyle>
          <a:p>
            <a:pPr>
              <a:defRPr/>
            </a:pPr>
            <a:r>
              <a:rPr lang="fr-FR" smtClean="0">
                <a:latin typeface="Times New Roman" pitchFamily="18" charset="0"/>
              </a:rPr>
              <a:t>Mars 2016</a:t>
            </a:r>
            <a:endParaRPr lang="fr-FR">
              <a:latin typeface="Times New Roman"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90600" y="152400"/>
            <a:ext cx="7558088" cy="36036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79500" y="762000"/>
            <a:ext cx="3684588"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762000"/>
            <a:ext cx="3684587"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r>
              <a:rPr lang="fr-FR" smtClean="0">
                <a:latin typeface="Times New Roman" pitchFamily="18" charset="0"/>
              </a:rPr>
              <a:t>Mars 2016</a:t>
            </a:r>
            <a:endParaRPr lang="fr-FR">
              <a:latin typeface="Times New Roman"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kumimoji="0" lang="en-US" smtClean="0"/>
              <a:t>International Masterclasses 2016</a:t>
            </a:r>
            <a:endParaRPr kumimoji="0" lang="en-US"/>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p:cNvSpPr/>
          <p:nvPr userDrawn="1"/>
        </p:nvSpPr>
        <p:spPr>
          <a:xfrm>
            <a:off x="35496" y="72008"/>
            <a:ext cx="971600"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383165" y="6248206"/>
            <a:ext cx="5421083" cy="365125"/>
          </a:xfrm>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8" name="Espace réservé du contenu 7"/>
          <p:cNvSpPr>
            <a:spLocks noGrp="1"/>
          </p:cNvSpPr>
          <p:nvPr>
            <p:ph sz="quarter" idx="1"/>
          </p:nvPr>
        </p:nvSpPr>
        <p:spPr>
          <a:xfrm>
            <a:off x="612648" y="1600200"/>
            <a:ext cx="8153400" cy="4495800"/>
          </a:xfrm>
        </p:spPr>
        <p:txBody>
          <a:bodyPr/>
          <a:lstStyle>
            <a:lvl1pPr>
              <a:defRPr sz="2400" b="1"/>
            </a:lvl1pPr>
            <a:lvl2pPr>
              <a:defRPr sz="2000" i="1"/>
            </a:lvl2pPr>
            <a:lvl3pPr>
              <a:defRPr sz="2000"/>
            </a:lvl3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9" name="Titre 8"/>
          <p:cNvSpPr>
            <a:spLocks noGrp="1"/>
          </p:cNvSpPr>
          <p:nvPr>
            <p:ph type="title"/>
          </p:nvPr>
        </p:nvSpPr>
        <p:spPr>
          <a:xfrm>
            <a:off x="1259632" y="260648"/>
            <a:ext cx="8028384" cy="990600"/>
          </a:xfrm>
        </p:spPr>
        <p:txBody>
          <a:bodyPr/>
          <a:lstStyle/>
          <a:p>
            <a:r>
              <a:rPr lang="fr-FR" smtClean="0"/>
              <a:t>Modifiez le style du titre</a:t>
            </a:r>
            <a:endParaRPr lang="fr-FR" dirty="0"/>
          </a:p>
        </p:txBody>
      </p:sp>
      <p:pic>
        <p:nvPicPr>
          <p:cNvPr id="11" name="Image 23" descr="logo_P2iO.jpg"/>
          <p:cNvPicPr>
            <a:picLocks noChangeAspect="1"/>
          </p:cNvPicPr>
          <p:nvPr userDrawn="1"/>
        </p:nvPicPr>
        <p:blipFill>
          <a:blip r:embed="rId2" cstate="print"/>
          <a:srcRect/>
          <a:stretch>
            <a:fillRect/>
          </a:stretch>
        </p:blipFill>
        <p:spPr bwMode="auto">
          <a:xfrm>
            <a:off x="7667625" y="6218238"/>
            <a:ext cx="1139825" cy="639762"/>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p:txBody>
          <a:bodyPr/>
          <a:lstStyle/>
          <a:p>
            <a:r>
              <a:rPr lang="en-US" smtClean="0"/>
              <a:t>International Masterclasses 2016</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0" name="Espace réservé du numéro de diapositive 9"/>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2" name="Espace réservé du pied de page 11"/>
          <p:cNvSpPr>
            <a:spLocks noGrp="1"/>
          </p:cNvSpPr>
          <p:nvPr>
            <p:ph type="ftr" sz="quarter" idx="17"/>
          </p:nvPr>
        </p:nvSpPr>
        <p:spPr/>
        <p:txBody>
          <a:bodyPr rtlCol="0"/>
          <a:lstStyle/>
          <a:p>
            <a:r>
              <a:rPr kumimoji="0" lang="en-US" smtClean="0"/>
              <a:t>International Masterclasses 2016</a:t>
            </a:r>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2" name="Espace réservé du numéro de diapositive 11"/>
          <p:cNvSpPr>
            <a:spLocks noGrp="1"/>
          </p:cNvSpPr>
          <p:nvPr>
            <p:ph type="sldNum" sz="quarter" idx="16"/>
          </p:nvPr>
        </p:nvSpPr>
        <p:spPr/>
        <p:txBody>
          <a:bodyPr rtlCol="0"/>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7"/>
          </p:nvPr>
        </p:nvSpPr>
        <p:spPr/>
        <p:txBody>
          <a:bodyPr rtlCol="0"/>
          <a:lstStyle/>
          <a:p>
            <a:r>
              <a:rPr kumimoji="0" lang="en-US" smtClean="0"/>
              <a:t>International Masterclasses 2016</a:t>
            </a:r>
            <a:endParaRPr kumimoji="0"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4" name="Espace réservé du pied de page 3"/>
          <p:cNvSpPr>
            <a:spLocks noGrp="1"/>
          </p:cNvSpPr>
          <p:nvPr>
            <p:ph type="ftr" sz="quarter" idx="11"/>
          </p:nvPr>
        </p:nvSpPr>
        <p:spPr/>
        <p:txBody>
          <a:bodyPr/>
          <a:lstStyle/>
          <a:p>
            <a:r>
              <a:rPr kumimoji="0" lang="en-US" smtClean="0"/>
              <a:t>International Masterclasses 2016</a:t>
            </a:r>
            <a:endParaRPr kumimoji="0"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3" name="Espace réservé du pied de page 2"/>
          <p:cNvSpPr>
            <a:spLocks noGrp="1"/>
          </p:cNvSpPr>
          <p:nvPr>
            <p:ph type="ftr" sz="quarter" idx="11"/>
          </p:nvPr>
        </p:nvSpPr>
        <p:spPr/>
        <p:txBody>
          <a:bodyPr/>
          <a:lstStyle/>
          <a:p>
            <a:r>
              <a:rPr kumimoji="0" lang="en-US" smtClean="0"/>
              <a:t>International Masterclasses 2016</a:t>
            </a:r>
            <a:endParaRPr kumimoji="0" lang="en-US"/>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69E29E33-B620-47F9-BB04-8846C2A5AFCC}" type="slidenum">
              <a:rPr kumimoji="0" lang="en-US" smtClean="0"/>
              <a:pPr/>
              <a:t>‹N°›</a:t>
            </a:fld>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6" name="Espace réservé du pied de page 5"/>
          <p:cNvSpPr>
            <a:spLocks noGrp="1"/>
          </p:cNvSpPr>
          <p:nvPr>
            <p:ph type="ftr" sz="quarter" idx="11"/>
          </p:nvPr>
        </p:nvSpPr>
        <p:spPr/>
        <p:txBody>
          <a:bodyPr/>
          <a:lstStyle/>
          <a:p>
            <a:r>
              <a:rPr kumimoji="0" lang="en-US" smtClean="0"/>
              <a:t>International Masterclasses 2016</a:t>
            </a:r>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‹N°›</a:t>
            </a:fld>
            <a:endParaRPr kumimoji="0"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69E29E33-B620-47F9-BB04-8846C2A5AFCC}" type="slidenum">
              <a:rPr kumimoji="0" lang="en-US" smtClean="0"/>
              <a:pPr/>
              <a:t>‹N°›</a:t>
            </a:fld>
            <a:endParaRPr kumimoji="0" lang="en-US"/>
          </a:p>
        </p:txBody>
      </p:sp>
      <p:sp>
        <p:nvSpPr>
          <p:cNvPr id="14" name="Espace réservé du pied de page 13"/>
          <p:cNvSpPr>
            <a:spLocks noGrp="1"/>
          </p:cNvSpPr>
          <p:nvPr>
            <p:ph type="ftr" sz="quarter" idx="12"/>
          </p:nvPr>
        </p:nvSpPr>
        <p:spPr>
          <a:xfrm>
            <a:off x="1600200" y="6248206"/>
            <a:ext cx="4572000" cy="365125"/>
          </a:xfrm>
        </p:spPr>
        <p:txBody>
          <a:bodyPr rtlCol="0"/>
          <a:lstStyle/>
          <a:p>
            <a:r>
              <a:rPr kumimoji="0" lang="en-US" smtClean="0"/>
              <a:t>International Masterclasses 2016</a:t>
            </a:r>
            <a:endParaRPr kumimoji="0"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kumimoji="0" lang="en-US" smtClean="0"/>
              <a:t>International Masterclasses 2016</a:t>
            </a:r>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Espace réservé du pied de page 4"/>
          <p:cNvSpPr>
            <a:spLocks noGrp="1"/>
          </p:cNvSpPr>
          <p:nvPr>
            <p:ph type="ftr" sz="quarter" idx="11"/>
          </p:nvPr>
        </p:nvSpPr>
        <p:spPr>
          <a:xfrm>
            <a:off x="457201" y="6248207"/>
            <a:ext cx="5573483" cy="365125"/>
          </a:xfrm>
        </p:spPr>
        <p:txBody>
          <a:bodyPr/>
          <a:lstStyle/>
          <a:p>
            <a:r>
              <a:rPr kumimoji="0" lang="en-US" smtClean="0"/>
              <a:t>International Masterclasses 2016</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69E29E33-B620-47F9-BB04-8846C2A5AFCC}"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International Masterclasses 2016</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A84A37A-AFC2-4A01-80A1-FC20F2C0D5BB}" type="slidenum">
              <a:rPr lang="en-US" smtClean="0"/>
              <a:pPr/>
              <a:t>‹N°›</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848872" cy="792088"/>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611560" y="1628800"/>
            <a:ext cx="7920880" cy="468052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Footer Placeholder 4"/>
          <p:cNvSpPr>
            <a:spLocks noGrp="1"/>
          </p:cNvSpPr>
          <p:nvPr>
            <p:ph type="ftr" sz="quarter" idx="11"/>
          </p:nvPr>
        </p:nvSpPr>
        <p:spPr>
          <a:xfrm>
            <a:off x="5868144" y="6525344"/>
            <a:ext cx="3214120" cy="293117"/>
          </a:xfrm>
        </p:spPr>
        <p:txBody>
          <a:bodyPr/>
          <a:lstStyle>
            <a:lvl1pPr>
              <a:defRPr>
                <a:solidFill>
                  <a:schemeClr val="tx1"/>
                </a:solidFill>
              </a:defRPr>
            </a:lvl1pPr>
          </a:lstStyle>
          <a:p>
            <a:r>
              <a:rPr lang="en-US" smtClean="0"/>
              <a:t>International Masterclasses 2016</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Footer Placeholder 4"/>
          <p:cNvSpPr>
            <a:spLocks noGrp="1"/>
          </p:cNvSpPr>
          <p:nvPr>
            <p:ph type="ftr" sz="quarter" idx="11"/>
          </p:nvPr>
        </p:nvSpPr>
        <p:spPr/>
        <p:txBody>
          <a:bodyPr/>
          <a:lstStyle/>
          <a:p>
            <a:r>
              <a:rPr lang="en-US" smtClean="0"/>
              <a:t>International Masterclasses 2016</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6" name="Footer Placeholder 5"/>
          <p:cNvSpPr>
            <a:spLocks noGrp="1"/>
          </p:cNvSpPr>
          <p:nvPr>
            <p:ph type="ftr" sz="quarter" idx="11"/>
          </p:nvPr>
        </p:nvSpPr>
        <p:spPr/>
        <p:txBody>
          <a:bodyPr/>
          <a:lstStyle/>
          <a:p>
            <a:r>
              <a:rPr lang="en-US" smtClean="0"/>
              <a:t>International Masterclasses 2016</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8" name="Footer Placeholder 7"/>
          <p:cNvSpPr>
            <a:spLocks noGrp="1"/>
          </p:cNvSpPr>
          <p:nvPr>
            <p:ph type="ftr" sz="quarter" idx="11"/>
          </p:nvPr>
        </p:nvSpPr>
        <p:spPr/>
        <p:txBody>
          <a:bodyPr/>
          <a:lstStyle/>
          <a:p>
            <a:r>
              <a:rPr lang="en-US" smtClean="0"/>
              <a:t>International Masterclasses 2016</a:t>
            </a:r>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4" name="Footer Placeholder 3"/>
          <p:cNvSpPr>
            <a:spLocks noGrp="1"/>
          </p:cNvSpPr>
          <p:nvPr>
            <p:ph type="ftr" sz="quarter" idx="11"/>
          </p:nvPr>
        </p:nvSpPr>
        <p:spPr/>
        <p:txBody>
          <a:bodyPr/>
          <a:lstStyle/>
          <a:p>
            <a:r>
              <a:rPr lang="en-US" smtClean="0"/>
              <a:t>International Masterclasses 2016</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3" name="Footer Placeholder 2"/>
          <p:cNvSpPr>
            <a:spLocks noGrp="1"/>
          </p:cNvSpPr>
          <p:nvPr>
            <p:ph type="ftr" sz="quarter" idx="11"/>
          </p:nvPr>
        </p:nvSpPr>
        <p:spPr/>
        <p:txBody>
          <a:bodyPr/>
          <a:lstStyle/>
          <a:p>
            <a:r>
              <a:rPr lang="en-US" smtClean="0"/>
              <a:t>International Masterclasses 2016</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International Masterclasses 2016</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International Masterclasses 2016</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Footer Placeholder 4"/>
          <p:cNvSpPr>
            <a:spLocks noGrp="1"/>
          </p:cNvSpPr>
          <p:nvPr>
            <p:ph type="ftr" sz="quarter" idx="11"/>
          </p:nvPr>
        </p:nvSpPr>
        <p:spPr/>
        <p:txBody>
          <a:bodyPr/>
          <a:lstStyle/>
          <a:p>
            <a:r>
              <a:rPr lang="en-US" smtClean="0"/>
              <a:t>International Masterclasses 2016</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a:solidFill>
                <a:schemeClr val="tx1"/>
              </a:solidFill>
              <a:latin typeface="Times New Roman" pitchFamily="18" charset="0"/>
            </a:endParaRPr>
          </a:p>
        </p:txBody>
      </p:sp>
      <p:sp>
        <p:nvSpPr>
          <p:cNvPr id="5" name="Footer Placeholder 4"/>
          <p:cNvSpPr>
            <a:spLocks noGrp="1"/>
          </p:cNvSpPr>
          <p:nvPr>
            <p:ph type="ftr" sz="quarter" idx="11"/>
          </p:nvPr>
        </p:nvSpPr>
        <p:spPr/>
        <p:txBody>
          <a:bodyPr/>
          <a:lstStyle/>
          <a:p>
            <a:r>
              <a:rPr lang="en-US" smtClean="0"/>
              <a:t>International Masterclasses 2016</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Mars 2016</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e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e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e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90600" y="152400"/>
            <a:ext cx="7558088" cy="360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Titre</a:t>
            </a:r>
          </a:p>
        </p:txBody>
      </p:sp>
      <p:sp>
        <p:nvSpPr>
          <p:cNvPr id="2051" name="Rectangle 3"/>
          <p:cNvSpPr>
            <a:spLocks noGrp="1" noChangeArrowheads="1"/>
          </p:cNvSpPr>
          <p:nvPr>
            <p:ph type="body" idx="1"/>
          </p:nvPr>
        </p:nvSpPr>
        <p:spPr bwMode="auto">
          <a:xfrm>
            <a:off x="1079500" y="762000"/>
            <a:ext cx="7521575"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Line 4"/>
          <p:cNvSpPr>
            <a:spLocks noChangeShapeType="1"/>
          </p:cNvSpPr>
          <p:nvPr/>
        </p:nvSpPr>
        <p:spPr bwMode="auto">
          <a:xfrm>
            <a:off x="1082675" y="533400"/>
            <a:ext cx="8061325" cy="0"/>
          </a:xfrm>
          <a:prstGeom prst="line">
            <a:avLst/>
          </a:prstGeom>
          <a:noFill/>
          <a:ln w="28575">
            <a:solidFill>
              <a:srgbClr val="FFB310"/>
            </a:solidFill>
            <a:round/>
            <a:headEnd/>
            <a:tailEnd/>
          </a:ln>
          <a:effectLst/>
        </p:spPr>
        <p:txBody>
          <a:bodyPr wrap="none" anchor="ctr"/>
          <a:lstStyle/>
          <a:p>
            <a:pPr>
              <a:defRPr/>
            </a:pPr>
            <a:endParaRPr lang="fr-FR"/>
          </a:p>
        </p:txBody>
      </p:sp>
      <p:sp>
        <p:nvSpPr>
          <p:cNvPr id="6150" name="Line 6"/>
          <p:cNvSpPr>
            <a:spLocks noChangeShapeType="1"/>
          </p:cNvSpPr>
          <p:nvPr/>
        </p:nvSpPr>
        <p:spPr bwMode="auto">
          <a:xfrm>
            <a:off x="1082675" y="6324600"/>
            <a:ext cx="8061325" cy="0"/>
          </a:xfrm>
          <a:prstGeom prst="line">
            <a:avLst/>
          </a:prstGeom>
          <a:noFill/>
          <a:ln w="28575">
            <a:solidFill>
              <a:srgbClr val="70BC1F"/>
            </a:solidFill>
            <a:round/>
            <a:headEnd/>
            <a:tailEnd/>
          </a:ln>
          <a:effectLst/>
        </p:spPr>
        <p:txBody>
          <a:bodyPr wrap="none" anchor="ctr"/>
          <a:lstStyle/>
          <a:p>
            <a:pPr>
              <a:defRPr/>
            </a:pPr>
            <a:endParaRPr lang="fr-FR"/>
          </a:p>
        </p:txBody>
      </p:sp>
      <p:sp>
        <p:nvSpPr>
          <p:cNvPr id="6151" name="Rectangle 7"/>
          <p:cNvSpPr>
            <a:spLocks noGrp="1" noChangeArrowheads="1"/>
          </p:cNvSpPr>
          <p:nvPr>
            <p:ph type="dt" sz="half" idx="2"/>
          </p:nvPr>
        </p:nvSpPr>
        <p:spPr bwMode="auto">
          <a:xfrm>
            <a:off x="7235825" y="638175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5E5E5E"/>
                </a:solidFill>
              </a:defRPr>
            </a:lvl1pPr>
          </a:lstStyle>
          <a:p>
            <a:r>
              <a:rPr lang="fr-FR" smtClean="0"/>
              <a:t>Mars 2016</a:t>
            </a:r>
            <a:endParaRPr lang="fr-FR"/>
          </a:p>
        </p:txBody>
      </p:sp>
      <p:sp>
        <p:nvSpPr>
          <p:cNvPr id="6152" name="Rectangle 8"/>
          <p:cNvSpPr>
            <a:spLocks noChangeArrowheads="1"/>
          </p:cNvSpPr>
          <p:nvPr/>
        </p:nvSpPr>
        <p:spPr bwMode="auto">
          <a:xfrm>
            <a:off x="8229600" y="6400800"/>
            <a:ext cx="381000" cy="228600"/>
          </a:xfrm>
          <a:prstGeom prst="rect">
            <a:avLst/>
          </a:prstGeom>
          <a:noFill/>
          <a:ln w="9525">
            <a:noFill/>
            <a:miter lim="800000"/>
            <a:headEnd/>
            <a:tailEnd/>
          </a:ln>
          <a:effectLst/>
        </p:spPr>
        <p:txBody>
          <a:bodyPr lIns="0" tIns="0" rIns="0" bIns="0"/>
          <a:lstStyle/>
          <a:p>
            <a:pPr algn="r" eaLnBrk="0" hangingPunct="0">
              <a:defRPr/>
            </a:pPr>
            <a:endParaRPr lang="en-GB" sz="1400">
              <a:latin typeface="Times New Roman" pitchFamily="18" charset="0"/>
            </a:endParaRPr>
          </a:p>
        </p:txBody>
      </p:sp>
      <p:sp>
        <p:nvSpPr>
          <p:cNvPr id="6153" name="Rectangle 9"/>
          <p:cNvSpPr>
            <a:spLocks noChangeArrowheads="1"/>
          </p:cNvSpPr>
          <p:nvPr/>
        </p:nvSpPr>
        <p:spPr bwMode="auto">
          <a:xfrm>
            <a:off x="1066800" y="6400800"/>
            <a:ext cx="5334000" cy="228600"/>
          </a:xfrm>
          <a:prstGeom prst="rect">
            <a:avLst/>
          </a:prstGeom>
          <a:noFill/>
          <a:ln w="9525">
            <a:noFill/>
            <a:miter lim="800000"/>
            <a:headEnd/>
            <a:tailEnd/>
          </a:ln>
          <a:effectLst/>
        </p:spPr>
        <p:txBody>
          <a:bodyPr lIns="0" tIns="0" rIns="0" bIns="0"/>
          <a:lstStyle/>
          <a:p>
            <a:pPr eaLnBrk="0" hangingPunct="0">
              <a:defRPr/>
            </a:pPr>
            <a:r>
              <a:rPr lang="fr-FR" sz="1400">
                <a:solidFill>
                  <a:schemeClr val="bg2"/>
                </a:solidFill>
                <a:latin typeface="Times New Roman" pitchFamily="18" charset="0"/>
              </a:rPr>
              <a:t>A.-I. Etienvre CEA/DSM/IRFU/SPP</a:t>
            </a:r>
          </a:p>
        </p:txBody>
      </p:sp>
      <p:pic>
        <p:nvPicPr>
          <p:cNvPr id="2057" name="Picture 4" descr="class-fondblanc"/>
          <p:cNvPicPr>
            <a:picLocks noChangeAspect="1" noChangeArrowheads="1"/>
          </p:cNvPicPr>
          <p:nvPr/>
        </p:nvPicPr>
        <p:blipFill>
          <a:blip r:embed="rId15"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2400" b="1">
          <a:solidFill>
            <a:srgbClr val="FF0000"/>
          </a:solidFill>
          <a:latin typeface="+mj-lt"/>
          <a:ea typeface="+mj-ea"/>
          <a:cs typeface="+mj-cs"/>
        </a:defRPr>
      </a:lvl1pPr>
      <a:lvl2pPr algn="ctr" rtl="0" eaLnBrk="1" fontAlgn="base" hangingPunct="1">
        <a:spcBef>
          <a:spcPct val="0"/>
        </a:spcBef>
        <a:spcAft>
          <a:spcPct val="0"/>
        </a:spcAft>
        <a:defRPr sz="2400" b="1">
          <a:solidFill>
            <a:srgbClr val="FF0000"/>
          </a:solidFill>
          <a:latin typeface="Arial" charset="0"/>
        </a:defRPr>
      </a:lvl2pPr>
      <a:lvl3pPr algn="ctr" rtl="0" eaLnBrk="1" fontAlgn="base" hangingPunct="1">
        <a:spcBef>
          <a:spcPct val="0"/>
        </a:spcBef>
        <a:spcAft>
          <a:spcPct val="0"/>
        </a:spcAft>
        <a:defRPr sz="2400" b="1">
          <a:solidFill>
            <a:srgbClr val="FF0000"/>
          </a:solidFill>
          <a:latin typeface="Arial" charset="0"/>
        </a:defRPr>
      </a:lvl3pPr>
      <a:lvl4pPr algn="ctr" rtl="0" eaLnBrk="1" fontAlgn="base" hangingPunct="1">
        <a:spcBef>
          <a:spcPct val="0"/>
        </a:spcBef>
        <a:spcAft>
          <a:spcPct val="0"/>
        </a:spcAft>
        <a:defRPr sz="2400" b="1">
          <a:solidFill>
            <a:srgbClr val="FF0000"/>
          </a:solidFill>
          <a:latin typeface="Arial" charset="0"/>
        </a:defRPr>
      </a:lvl4pPr>
      <a:lvl5pPr algn="ctr" rtl="0" eaLnBrk="1" fontAlgn="base" hangingPunct="1">
        <a:spcBef>
          <a:spcPct val="0"/>
        </a:spcBef>
        <a:spcAft>
          <a:spcPct val="0"/>
        </a:spcAft>
        <a:defRPr sz="2400" b="1">
          <a:solidFill>
            <a:srgbClr val="FF0000"/>
          </a:solidFill>
          <a:latin typeface="Arial" charset="0"/>
        </a:defRPr>
      </a:lvl5pPr>
      <a:lvl6pPr marL="457200" algn="ctr" rtl="0" eaLnBrk="1" fontAlgn="base" hangingPunct="1">
        <a:spcBef>
          <a:spcPct val="0"/>
        </a:spcBef>
        <a:spcAft>
          <a:spcPct val="0"/>
        </a:spcAft>
        <a:defRPr sz="2400" b="1">
          <a:solidFill>
            <a:srgbClr val="FF0000"/>
          </a:solidFill>
          <a:latin typeface="Arial" charset="0"/>
        </a:defRPr>
      </a:lvl6pPr>
      <a:lvl7pPr marL="914400" algn="ctr" rtl="0" eaLnBrk="1" fontAlgn="base" hangingPunct="1">
        <a:spcBef>
          <a:spcPct val="0"/>
        </a:spcBef>
        <a:spcAft>
          <a:spcPct val="0"/>
        </a:spcAft>
        <a:defRPr sz="2400" b="1">
          <a:solidFill>
            <a:srgbClr val="FF0000"/>
          </a:solidFill>
          <a:latin typeface="Arial" charset="0"/>
        </a:defRPr>
      </a:lvl7pPr>
      <a:lvl8pPr marL="1371600" algn="ctr" rtl="0" eaLnBrk="1" fontAlgn="base" hangingPunct="1">
        <a:spcBef>
          <a:spcPct val="0"/>
        </a:spcBef>
        <a:spcAft>
          <a:spcPct val="0"/>
        </a:spcAft>
        <a:defRPr sz="2400" b="1">
          <a:solidFill>
            <a:srgbClr val="FF0000"/>
          </a:solidFill>
          <a:latin typeface="Arial" charset="0"/>
        </a:defRPr>
      </a:lvl8pPr>
      <a:lvl9pPr marL="1828800" algn="ctr" rtl="0" eaLnBrk="1" fontAlgn="base" hangingPunct="1">
        <a:spcBef>
          <a:spcPct val="0"/>
        </a:spcBef>
        <a:spcAft>
          <a:spcPct val="0"/>
        </a:spcAft>
        <a:defRPr sz="2400" b="1">
          <a:solidFill>
            <a:srgbClr val="FF0000"/>
          </a:solidFill>
          <a:latin typeface="Arial" charset="0"/>
        </a:defRPr>
      </a:lvl9pPr>
    </p:titleStyle>
    <p:bodyStyle>
      <a:lvl1pPr indent="190500" algn="l" rtl="0" eaLnBrk="1" fontAlgn="base" hangingPunct="1">
        <a:spcBef>
          <a:spcPct val="20000"/>
        </a:spcBef>
        <a:spcAft>
          <a:spcPct val="0"/>
        </a:spcAft>
        <a:buFont typeface="Wingdings" pitchFamily="2" charset="2"/>
        <a:buChar char="v"/>
        <a:defRPr sz="2400" b="1">
          <a:solidFill>
            <a:srgbClr val="0000FF"/>
          </a:solidFill>
          <a:latin typeface="+mn-lt"/>
          <a:ea typeface="+mn-ea"/>
          <a:cs typeface="+mn-cs"/>
        </a:defRPr>
      </a:lvl1pPr>
      <a:lvl2pPr marL="762000" indent="-285750" algn="l" rtl="0" eaLnBrk="1" fontAlgn="base" hangingPunct="1">
        <a:spcBef>
          <a:spcPct val="20000"/>
        </a:spcBef>
        <a:spcAft>
          <a:spcPct val="0"/>
        </a:spcAft>
        <a:buFont typeface="Wingdings" pitchFamily="2" charset="2"/>
        <a:buChar char="Ø"/>
        <a:defRPr sz="2000" b="1" i="1">
          <a:solidFill>
            <a:srgbClr val="000066"/>
          </a:solidFill>
          <a:latin typeface="+mn-lt"/>
        </a:defRPr>
      </a:lvl2pPr>
      <a:lvl3pPr marL="11811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fr-FR" smtClean="0">
                <a:latin typeface="Times New Roman" pitchFamily="18" charset="0"/>
              </a:rPr>
              <a:t>Mars 2016</a:t>
            </a:r>
            <a:endParaRPr lang="fr-FR">
              <a:latin typeface="Times New Roman" pitchFamily="18" charset="0"/>
            </a:endParaRP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International Masterclasses 2016</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a:t>
            </a:fld>
            <a:endParaRPr kumimoji="0" lang="en-US" sz="1400" b="1" dirty="0">
              <a:solidFill>
                <a:srgbClr val="FFFFFF"/>
              </a:solidFill>
            </a:endParaRPr>
          </a:p>
        </p:txBody>
      </p:sp>
      <p:pic>
        <p:nvPicPr>
          <p:cNvPr id="10" name="Picture 4" descr="class-fondblanc"/>
          <p:cNvPicPr>
            <a:picLocks noChangeAspect="1" noChangeArrowheads="1"/>
          </p:cNvPicPr>
          <p:nvPr/>
        </p:nvPicPr>
        <p:blipFill>
          <a:blip r:embed="rId13"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90600" y="152400"/>
            <a:ext cx="7558088" cy="360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Titre</a:t>
            </a:r>
          </a:p>
        </p:txBody>
      </p:sp>
      <p:sp>
        <p:nvSpPr>
          <p:cNvPr id="2051" name="Rectangle 3"/>
          <p:cNvSpPr>
            <a:spLocks noGrp="1" noChangeArrowheads="1"/>
          </p:cNvSpPr>
          <p:nvPr>
            <p:ph type="body" idx="1"/>
          </p:nvPr>
        </p:nvSpPr>
        <p:spPr bwMode="auto">
          <a:xfrm>
            <a:off x="1079500" y="762000"/>
            <a:ext cx="7521575"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Line 4"/>
          <p:cNvSpPr>
            <a:spLocks noChangeShapeType="1"/>
          </p:cNvSpPr>
          <p:nvPr/>
        </p:nvSpPr>
        <p:spPr bwMode="auto">
          <a:xfrm>
            <a:off x="1082675" y="533400"/>
            <a:ext cx="8061325" cy="0"/>
          </a:xfrm>
          <a:prstGeom prst="line">
            <a:avLst/>
          </a:prstGeom>
          <a:noFill/>
          <a:ln w="28575">
            <a:solidFill>
              <a:srgbClr val="FFB310"/>
            </a:solidFill>
            <a:round/>
            <a:headEnd/>
            <a:tailEnd/>
          </a:ln>
          <a:effectLst/>
        </p:spPr>
        <p:txBody>
          <a:bodyPr wrap="none" anchor="ctr"/>
          <a:lstStyle/>
          <a:p>
            <a:pPr>
              <a:defRPr/>
            </a:pPr>
            <a:endParaRPr lang="fr-FR"/>
          </a:p>
        </p:txBody>
      </p:sp>
      <p:sp>
        <p:nvSpPr>
          <p:cNvPr id="6150" name="Line 6"/>
          <p:cNvSpPr>
            <a:spLocks noChangeShapeType="1"/>
          </p:cNvSpPr>
          <p:nvPr/>
        </p:nvSpPr>
        <p:spPr bwMode="auto">
          <a:xfrm>
            <a:off x="1082675" y="6324600"/>
            <a:ext cx="8061325" cy="0"/>
          </a:xfrm>
          <a:prstGeom prst="line">
            <a:avLst/>
          </a:prstGeom>
          <a:noFill/>
          <a:ln w="28575">
            <a:solidFill>
              <a:srgbClr val="70BC1F"/>
            </a:solidFill>
            <a:round/>
            <a:headEnd/>
            <a:tailEnd/>
          </a:ln>
          <a:effectLst/>
        </p:spPr>
        <p:txBody>
          <a:bodyPr wrap="none" anchor="ctr"/>
          <a:lstStyle/>
          <a:p>
            <a:pPr>
              <a:defRPr/>
            </a:pPr>
            <a:endParaRPr lang="fr-FR"/>
          </a:p>
        </p:txBody>
      </p:sp>
      <p:sp>
        <p:nvSpPr>
          <p:cNvPr id="6151" name="Rectangle 7"/>
          <p:cNvSpPr>
            <a:spLocks noGrp="1" noChangeArrowheads="1"/>
          </p:cNvSpPr>
          <p:nvPr>
            <p:ph type="dt" sz="half" idx="2"/>
          </p:nvPr>
        </p:nvSpPr>
        <p:spPr bwMode="auto">
          <a:xfrm>
            <a:off x="7235825" y="638175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5E5E5E"/>
                </a:solidFill>
              </a:defRPr>
            </a:lvl1pPr>
          </a:lstStyle>
          <a:p>
            <a:r>
              <a:rPr lang="fr-FR" smtClean="0"/>
              <a:t>Mars 2016</a:t>
            </a:r>
            <a:endParaRPr lang="fr-FR"/>
          </a:p>
        </p:txBody>
      </p:sp>
      <p:sp>
        <p:nvSpPr>
          <p:cNvPr id="6152" name="Rectangle 8"/>
          <p:cNvSpPr>
            <a:spLocks noChangeArrowheads="1"/>
          </p:cNvSpPr>
          <p:nvPr/>
        </p:nvSpPr>
        <p:spPr bwMode="auto">
          <a:xfrm>
            <a:off x="8229600" y="6400800"/>
            <a:ext cx="381000" cy="228600"/>
          </a:xfrm>
          <a:prstGeom prst="rect">
            <a:avLst/>
          </a:prstGeom>
          <a:noFill/>
          <a:ln w="9525">
            <a:noFill/>
            <a:miter lim="800000"/>
            <a:headEnd/>
            <a:tailEnd/>
          </a:ln>
          <a:effectLst/>
        </p:spPr>
        <p:txBody>
          <a:bodyPr lIns="0" tIns="0" rIns="0" bIns="0"/>
          <a:lstStyle/>
          <a:p>
            <a:pPr algn="r" eaLnBrk="0" hangingPunct="0">
              <a:defRPr/>
            </a:pPr>
            <a:endParaRPr lang="en-GB" sz="1400">
              <a:latin typeface="Times New Roman" pitchFamily="18" charset="0"/>
            </a:endParaRPr>
          </a:p>
        </p:txBody>
      </p:sp>
      <p:sp>
        <p:nvSpPr>
          <p:cNvPr id="6153" name="Rectangle 9"/>
          <p:cNvSpPr>
            <a:spLocks noChangeArrowheads="1"/>
          </p:cNvSpPr>
          <p:nvPr/>
        </p:nvSpPr>
        <p:spPr bwMode="auto">
          <a:xfrm>
            <a:off x="1066800" y="6400800"/>
            <a:ext cx="5334000" cy="228600"/>
          </a:xfrm>
          <a:prstGeom prst="rect">
            <a:avLst/>
          </a:prstGeom>
          <a:noFill/>
          <a:ln w="9525">
            <a:noFill/>
            <a:miter lim="800000"/>
            <a:headEnd/>
            <a:tailEnd/>
          </a:ln>
          <a:effectLst/>
        </p:spPr>
        <p:txBody>
          <a:bodyPr lIns="0" tIns="0" rIns="0" bIns="0"/>
          <a:lstStyle/>
          <a:p>
            <a:pPr eaLnBrk="0" hangingPunct="0">
              <a:defRPr/>
            </a:pPr>
            <a:r>
              <a:rPr lang="fr-FR" sz="1400">
                <a:solidFill>
                  <a:schemeClr val="bg2"/>
                </a:solidFill>
                <a:latin typeface="Times New Roman" pitchFamily="18" charset="0"/>
              </a:rPr>
              <a:t>A.-I. Etienvre CEA/DSM/IRFU/SPP</a:t>
            </a:r>
          </a:p>
        </p:txBody>
      </p:sp>
      <p:pic>
        <p:nvPicPr>
          <p:cNvPr id="2057" name="Picture 4" descr="class-fondblanc"/>
          <p:cNvPicPr>
            <a:picLocks noChangeAspect="1" noChangeArrowheads="1"/>
          </p:cNvPicPr>
          <p:nvPr/>
        </p:nvPicPr>
        <p:blipFill>
          <a:blip r:embed="rId15"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p:txStyles>
    <p:titleStyle>
      <a:lvl1pPr algn="ctr" rtl="0" eaLnBrk="1" fontAlgn="base" hangingPunct="1">
        <a:spcBef>
          <a:spcPct val="0"/>
        </a:spcBef>
        <a:spcAft>
          <a:spcPct val="0"/>
        </a:spcAft>
        <a:defRPr sz="2400" b="1">
          <a:solidFill>
            <a:srgbClr val="FF0000"/>
          </a:solidFill>
          <a:latin typeface="+mj-lt"/>
          <a:ea typeface="+mj-ea"/>
          <a:cs typeface="+mj-cs"/>
        </a:defRPr>
      </a:lvl1pPr>
      <a:lvl2pPr algn="ctr" rtl="0" eaLnBrk="1" fontAlgn="base" hangingPunct="1">
        <a:spcBef>
          <a:spcPct val="0"/>
        </a:spcBef>
        <a:spcAft>
          <a:spcPct val="0"/>
        </a:spcAft>
        <a:defRPr sz="2400" b="1">
          <a:solidFill>
            <a:srgbClr val="FF0000"/>
          </a:solidFill>
          <a:latin typeface="Arial" charset="0"/>
        </a:defRPr>
      </a:lvl2pPr>
      <a:lvl3pPr algn="ctr" rtl="0" eaLnBrk="1" fontAlgn="base" hangingPunct="1">
        <a:spcBef>
          <a:spcPct val="0"/>
        </a:spcBef>
        <a:spcAft>
          <a:spcPct val="0"/>
        </a:spcAft>
        <a:defRPr sz="2400" b="1">
          <a:solidFill>
            <a:srgbClr val="FF0000"/>
          </a:solidFill>
          <a:latin typeface="Arial" charset="0"/>
        </a:defRPr>
      </a:lvl3pPr>
      <a:lvl4pPr algn="ctr" rtl="0" eaLnBrk="1" fontAlgn="base" hangingPunct="1">
        <a:spcBef>
          <a:spcPct val="0"/>
        </a:spcBef>
        <a:spcAft>
          <a:spcPct val="0"/>
        </a:spcAft>
        <a:defRPr sz="2400" b="1">
          <a:solidFill>
            <a:srgbClr val="FF0000"/>
          </a:solidFill>
          <a:latin typeface="Arial" charset="0"/>
        </a:defRPr>
      </a:lvl4pPr>
      <a:lvl5pPr algn="ctr" rtl="0" eaLnBrk="1" fontAlgn="base" hangingPunct="1">
        <a:spcBef>
          <a:spcPct val="0"/>
        </a:spcBef>
        <a:spcAft>
          <a:spcPct val="0"/>
        </a:spcAft>
        <a:defRPr sz="2400" b="1">
          <a:solidFill>
            <a:srgbClr val="FF0000"/>
          </a:solidFill>
          <a:latin typeface="Arial" charset="0"/>
        </a:defRPr>
      </a:lvl5pPr>
      <a:lvl6pPr marL="457200" algn="ctr" rtl="0" eaLnBrk="1" fontAlgn="base" hangingPunct="1">
        <a:spcBef>
          <a:spcPct val="0"/>
        </a:spcBef>
        <a:spcAft>
          <a:spcPct val="0"/>
        </a:spcAft>
        <a:defRPr sz="2400" b="1">
          <a:solidFill>
            <a:srgbClr val="FF0000"/>
          </a:solidFill>
          <a:latin typeface="Arial" charset="0"/>
        </a:defRPr>
      </a:lvl6pPr>
      <a:lvl7pPr marL="914400" algn="ctr" rtl="0" eaLnBrk="1" fontAlgn="base" hangingPunct="1">
        <a:spcBef>
          <a:spcPct val="0"/>
        </a:spcBef>
        <a:spcAft>
          <a:spcPct val="0"/>
        </a:spcAft>
        <a:defRPr sz="2400" b="1">
          <a:solidFill>
            <a:srgbClr val="FF0000"/>
          </a:solidFill>
          <a:latin typeface="Arial" charset="0"/>
        </a:defRPr>
      </a:lvl7pPr>
      <a:lvl8pPr marL="1371600" algn="ctr" rtl="0" eaLnBrk="1" fontAlgn="base" hangingPunct="1">
        <a:spcBef>
          <a:spcPct val="0"/>
        </a:spcBef>
        <a:spcAft>
          <a:spcPct val="0"/>
        </a:spcAft>
        <a:defRPr sz="2400" b="1">
          <a:solidFill>
            <a:srgbClr val="FF0000"/>
          </a:solidFill>
          <a:latin typeface="Arial" charset="0"/>
        </a:defRPr>
      </a:lvl8pPr>
      <a:lvl9pPr marL="1828800" algn="ctr" rtl="0" eaLnBrk="1" fontAlgn="base" hangingPunct="1">
        <a:spcBef>
          <a:spcPct val="0"/>
        </a:spcBef>
        <a:spcAft>
          <a:spcPct val="0"/>
        </a:spcAft>
        <a:defRPr sz="2400" b="1">
          <a:solidFill>
            <a:srgbClr val="FF0000"/>
          </a:solidFill>
          <a:latin typeface="Arial" charset="0"/>
        </a:defRPr>
      </a:lvl9pPr>
    </p:titleStyle>
    <p:bodyStyle>
      <a:lvl1pPr indent="190500" algn="l" rtl="0" eaLnBrk="1" fontAlgn="base" hangingPunct="1">
        <a:spcBef>
          <a:spcPct val="20000"/>
        </a:spcBef>
        <a:spcAft>
          <a:spcPct val="0"/>
        </a:spcAft>
        <a:buFont typeface="Wingdings" pitchFamily="2" charset="2"/>
        <a:buChar char="v"/>
        <a:defRPr sz="2400" b="1">
          <a:solidFill>
            <a:srgbClr val="0000FF"/>
          </a:solidFill>
          <a:latin typeface="+mn-lt"/>
          <a:ea typeface="+mn-ea"/>
          <a:cs typeface="+mn-cs"/>
        </a:defRPr>
      </a:lvl1pPr>
      <a:lvl2pPr marL="762000" indent="-285750" algn="l" rtl="0" eaLnBrk="1" fontAlgn="base" hangingPunct="1">
        <a:spcBef>
          <a:spcPct val="20000"/>
        </a:spcBef>
        <a:spcAft>
          <a:spcPct val="0"/>
        </a:spcAft>
        <a:buFont typeface="Wingdings" pitchFamily="2" charset="2"/>
        <a:buChar char="Ø"/>
        <a:defRPr sz="2000" b="1" i="1">
          <a:solidFill>
            <a:srgbClr val="000066"/>
          </a:solidFill>
          <a:latin typeface="+mn-lt"/>
        </a:defRPr>
      </a:lvl2pPr>
      <a:lvl3pPr marL="11811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fr-FR" smtClean="0">
                <a:latin typeface="Times New Roman" pitchFamily="18" charset="0"/>
              </a:rPr>
              <a:t>Mars 2016</a:t>
            </a:r>
            <a:endParaRPr lang="fr-FR">
              <a:latin typeface="Times New Roman" pitchFamily="18" charset="0"/>
            </a:endParaRP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International Masterclasses 2016</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a:t>
            </a:fld>
            <a:endParaRPr kumimoji="0" lang="en-US" sz="1400" b="1" dirty="0">
              <a:solidFill>
                <a:srgbClr val="FFFFFF"/>
              </a:solidFill>
            </a:endParaRPr>
          </a:p>
        </p:txBody>
      </p:sp>
      <p:pic>
        <p:nvPicPr>
          <p:cNvPr id="10" name="Picture 4" descr="class-fondblanc"/>
          <p:cNvPicPr>
            <a:picLocks noChangeAspect="1" noChangeArrowheads="1"/>
          </p:cNvPicPr>
          <p:nvPr/>
        </p:nvPicPr>
        <p:blipFill>
          <a:blip r:embed="rId13"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90600" y="152400"/>
            <a:ext cx="7558088" cy="360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Titre</a:t>
            </a:r>
          </a:p>
        </p:txBody>
      </p:sp>
      <p:sp>
        <p:nvSpPr>
          <p:cNvPr id="2051" name="Rectangle 3"/>
          <p:cNvSpPr>
            <a:spLocks noGrp="1" noChangeArrowheads="1"/>
          </p:cNvSpPr>
          <p:nvPr>
            <p:ph type="body" idx="1"/>
          </p:nvPr>
        </p:nvSpPr>
        <p:spPr bwMode="auto">
          <a:xfrm>
            <a:off x="1079500" y="762000"/>
            <a:ext cx="7521575"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Line 4"/>
          <p:cNvSpPr>
            <a:spLocks noChangeShapeType="1"/>
          </p:cNvSpPr>
          <p:nvPr/>
        </p:nvSpPr>
        <p:spPr bwMode="auto">
          <a:xfrm>
            <a:off x="1082675" y="533400"/>
            <a:ext cx="8061325" cy="0"/>
          </a:xfrm>
          <a:prstGeom prst="line">
            <a:avLst/>
          </a:prstGeom>
          <a:noFill/>
          <a:ln w="28575">
            <a:solidFill>
              <a:srgbClr val="FFB310"/>
            </a:solidFill>
            <a:round/>
            <a:headEnd/>
            <a:tailEnd/>
          </a:ln>
          <a:effectLst/>
        </p:spPr>
        <p:txBody>
          <a:bodyPr wrap="none" anchor="ctr"/>
          <a:lstStyle/>
          <a:p>
            <a:pPr>
              <a:defRPr/>
            </a:pPr>
            <a:endParaRPr lang="fr-FR"/>
          </a:p>
        </p:txBody>
      </p:sp>
      <p:sp>
        <p:nvSpPr>
          <p:cNvPr id="6150" name="Line 6"/>
          <p:cNvSpPr>
            <a:spLocks noChangeShapeType="1"/>
          </p:cNvSpPr>
          <p:nvPr/>
        </p:nvSpPr>
        <p:spPr bwMode="auto">
          <a:xfrm>
            <a:off x="1082675" y="6324600"/>
            <a:ext cx="8061325" cy="0"/>
          </a:xfrm>
          <a:prstGeom prst="line">
            <a:avLst/>
          </a:prstGeom>
          <a:noFill/>
          <a:ln w="28575">
            <a:solidFill>
              <a:srgbClr val="70BC1F"/>
            </a:solidFill>
            <a:round/>
            <a:headEnd/>
            <a:tailEnd/>
          </a:ln>
          <a:effectLst/>
        </p:spPr>
        <p:txBody>
          <a:bodyPr wrap="none" anchor="ctr"/>
          <a:lstStyle/>
          <a:p>
            <a:pPr>
              <a:defRPr/>
            </a:pPr>
            <a:endParaRPr lang="fr-FR"/>
          </a:p>
        </p:txBody>
      </p:sp>
      <p:sp>
        <p:nvSpPr>
          <p:cNvPr id="6151" name="Rectangle 7"/>
          <p:cNvSpPr>
            <a:spLocks noGrp="1" noChangeArrowheads="1"/>
          </p:cNvSpPr>
          <p:nvPr>
            <p:ph type="dt" sz="half" idx="2"/>
          </p:nvPr>
        </p:nvSpPr>
        <p:spPr bwMode="auto">
          <a:xfrm>
            <a:off x="7235825" y="638175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5E5E5E"/>
                </a:solidFill>
              </a:defRPr>
            </a:lvl1pPr>
          </a:lstStyle>
          <a:p>
            <a:r>
              <a:rPr lang="fr-FR" smtClean="0"/>
              <a:t>Mars 2016</a:t>
            </a:r>
            <a:endParaRPr lang="fr-FR"/>
          </a:p>
        </p:txBody>
      </p:sp>
      <p:sp>
        <p:nvSpPr>
          <p:cNvPr id="6152" name="Rectangle 8"/>
          <p:cNvSpPr>
            <a:spLocks noChangeArrowheads="1"/>
          </p:cNvSpPr>
          <p:nvPr/>
        </p:nvSpPr>
        <p:spPr bwMode="auto">
          <a:xfrm>
            <a:off x="8229600" y="6400800"/>
            <a:ext cx="381000" cy="228600"/>
          </a:xfrm>
          <a:prstGeom prst="rect">
            <a:avLst/>
          </a:prstGeom>
          <a:noFill/>
          <a:ln w="9525">
            <a:noFill/>
            <a:miter lim="800000"/>
            <a:headEnd/>
            <a:tailEnd/>
          </a:ln>
          <a:effectLst/>
        </p:spPr>
        <p:txBody>
          <a:bodyPr lIns="0" tIns="0" rIns="0" bIns="0"/>
          <a:lstStyle/>
          <a:p>
            <a:pPr algn="r" eaLnBrk="0" hangingPunct="0">
              <a:defRPr/>
            </a:pPr>
            <a:endParaRPr lang="en-GB" sz="1400">
              <a:latin typeface="Times New Roman" pitchFamily="18" charset="0"/>
            </a:endParaRPr>
          </a:p>
        </p:txBody>
      </p:sp>
      <p:sp>
        <p:nvSpPr>
          <p:cNvPr id="6153" name="Rectangle 9"/>
          <p:cNvSpPr>
            <a:spLocks noChangeArrowheads="1"/>
          </p:cNvSpPr>
          <p:nvPr/>
        </p:nvSpPr>
        <p:spPr bwMode="auto">
          <a:xfrm>
            <a:off x="1066800" y="6400800"/>
            <a:ext cx="5334000" cy="228600"/>
          </a:xfrm>
          <a:prstGeom prst="rect">
            <a:avLst/>
          </a:prstGeom>
          <a:noFill/>
          <a:ln w="9525">
            <a:noFill/>
            <a:miter lim="800000"/>
            <a:headEnd/>
            <a:tailEnd/>
          </a:ln>
          <a:effectLst/>
        </p:spPr>
        <p:txBody>
          <a:bodyPr lIns="0" tIns="0" rIns="0" bIns="0"/>
          <a:lstStyle/>
          <a:p>
            <a:pPr eaLnBrk="0" hangingPunct="0">
              <a:defRPr/>
            </a:pPr>
            <a:r>
              <a:rPr lang="fr-FR" sz="1400">
                <a:solidFill>
                  <a:schemeClr val="bg2"/>
                </a:solidFill>
                <a:latin typeface="Times New Roman" pitchFamily="18" charset="0"/>
              </a:rPr>
              <a:t>A.-I. Etienvre CEA/DSM/IRFU/SPP</a:t>
            </a:r>
          </a:p>
        </p:txBody>
      </p:sp>
      <p:pic>
        <p:nvPicPr>
          <p:cNvPr id="2057" name="Picture 4" descr="class-fondblanc"/>
          <p:cNvPicPr>
            <a:picLocks noChangeAspect="1" noChangeArrowheads="1"/>
          </p:cNvPicPr>
          <p:nvPr/>
        </p:nvPicPr>
        <p:blipFill>
          <a:blip r:embed="rId15"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p:txStyles>
    <p:titleStyle>
      <a:lvl1pPr algn="ctr" rtl="0" eaLnBrk="1" fontAlgn="base" hangingPunct="1">
        <a:spcBef>
          <a:spcPct val="0"/>
        </a:spcBef>
        <a:spcAft>
          <a:spcPct val="0"/>
        </a:spcAft>
        <a:defRPr sz="2400" b="1">
          <a:solidFill>
            <a:srgbClr val="FF0000"/>
          </a:solidFill>
          <a:latin typeface="+mj-lt"/>
          <a:ea typeface="+mj-ea"/>
          <a:cs typeface="+mj-cs"/>
        </a:defRPr>
      </a:lvl1pPr>
      <a:lvl2pPr algn="ctr" rtl="0" eaLnBrk="1" fontAlgn="base" hangingPunct="1">
        <a:spcBef>
          <a:spcPct val="0"/>
        </a:spcBef>
        <a:spcAft>
          <a:spcPct val="0"/>
        </a:spcAft>
        <a:defRPr sz="2400" b="1">
          <a:solidFill>
            <a:srgbClr val="FF0000"/>
          </a:solidFill>
          <a:latin typeface="Arial" charset="0"/>
        </a:defRPr>
      </a:lvl2pPr>
      <a:lvl3pPr algn="ctr" rtl="0" eaLnBrk="1" fontAlgn="base" hangingPunct="1">
        <a:spcBef>
          <a:spcPct val="0"/>
        </a:spcBef>
        <a:spcAft>
          <a:spcPct val="0"/>
        </a:spcAft>
        <a:defRPr sz="2400" b="1">
          <a:solidFill>
            <a:srgbClr val="FF0000"/>
          </a:solidFill>
          <a:latin typeface="Arial" charset="0"/>
        </a:defRPr>
      </a:lvl3pPr>
      <a:lvl4pPr algn="ctr" rtl="0" eaLnBrk="1" fontAlgn="base" hangingPunct="1">
        <a:spcBef>
          <a:spcPct val="0"/>
        </a:spcBef>
        <a:spcAft>
          <a:spcPct val="0"/>
        </a:spcAft>
        <a:defRPr sz="2400" b="1">
          <a:solidFill>
            <a:srgbClr val="FF0000"/>
          </a:solidFill>
          <a:latin typeface="Arial" charset="0"/>
        </a:defRPr>
      </a:lvl4pPr>
      <a:lvl5pPr algn="ctr" rtl="0" eaLnBrk="1" fontAlgn="base" hangingPunct="1">
        <a:spcBef>
          <a:spcPct val="0"/>
        </a:spcBef>
        <a:spcAft>
          <a:spcPct val="0"/>
        </a:spcAft>
        <a:defRPr sz="2400" b="1">
          <a:solidFill>
            <a:srgbClr val="FF0000"/>
          </a:solidFill>
          <a:latin typeface="Arial" charset="0"/>
        </a:defRPr>
      </a:lvl5pPr>
      <a:lvl6pPr marL="457200" algn="ctr" rtl="0" eaLnBrk="1" fontAlgn="base" hangingPunct="1">
        <a:spcBef>
          <a:spcPct val="0"/>
        </a:spcBef>
        <a:spcAft>
          <a:spcPct val="0"/>
        </a:spcAft>
        <a:defRPr sz="2400" b="1">
          <a:solidFill>
            <a:srgbClr val="FF0000"/>
          </a:solidFill>
          <a:latin typeface="Arial" charset="0"/>
        </a:defRPr>
      </a:lvl6pPr>
      <a:lvl7pPr marL="914400" algn="ctr" rtl="0" eaLnBrk="1" fontAlgn="base" hangingPunct="1">
        <a:spcBef>
          <a:spcPct val="0"/>
        </a:spcBef>
        <a:spcAft>
          <a:spcPct val="0"/>
        </a:spcAft>
        <a:defRPr sz="2400" b="1">
          <a:solidFill>
            <a:srgbClr val="FF0000"/>
          </a:solidFill>
          <a:latin typeface="Arial" charset="0"/>
        </a:defRPr>
      </a:lvl7pPr>
      <a:lvl8pPr marL="1371600" algn="ctr" rtl="0" eaLnBrk="1" fontAlgn="base" hangingPunct="1">
        <a:spcBef>
          <a:spcPct val="0"/>
        </a:spcBef>
        <a:spcAft>
          <a:spcPct val="0"/>
        </a:spcAft>
        <a:defRPr sz="2400" b="1">
          <a:solidFill>
            <a:srgbClr val="FF0000"/>
          </a:solidFill>
          <a:latin typeface="Arial" charset="0"/>
        </a:defRPr>
      </a:lvl8pPr>
      <a:lvl9pPr marL="1828800" algn="ctr" rtl="0" eaLnBrk="1" fontAlgn="base" hangingPunct="1">
        <a:spcBef>
          <a:spcPct val="0"/>
        </a:spcBef>
        <a:spcAft>
          <a:spcPct val="0"/>
        </a:spcAft>
        <a:defRPr sz="2400" b="1">
          <a:solidFill>
            <a:srgbClr val="FF0000"/>
          </a:solidFill>
          <a:latin typeface="Arial" charset="0"/>
        </a:defRPr>
      </a:lvl9pPr>
    </p:titleStyle>
    <p:bodyStyle>
      <a:lvl1pPr indent="190500" algn="l" rtl="0" eaLnBrk="1" fontAlgn="base" hangingPunct="1">
        <a:spcBef>
          <a:spcPct val="20000"/>
        </a:spcBef>
        <a:spcAft>
          <a:spcPct val="0"/>
        </a:spcAft>
        <a:buFont typeface="Wingdings" pitchFamily="2" charset="2"/>
        <a:buChar char="v"/>
        <a:defRPr sz="2400" b="1">
          <a:solidFill>
            <a:srgbClr val="0000FF"/>
          </a:solidFill>
          <a:latin typeface="+mn-lt"/>
          <a:ea typeface="+mn-ea"/>
          <a:cs typeface="+mn-cs"/>
        </a:defRPr>
      </a:lvl1pPr>
      <a:lvl2pPr marL="762000" indent="-285750" algn="l" rtl="0" eaLnBrk="1" fontAlgn="base" hangingPunct="1">
        <a:spcBef>
          <a:spcPct val="20000"/>
        </a:spcBef>
        <a:spcAft>
          <a:spcPct val="0"/>
        </a:spcAft>
        <a:buFont typeface="Wingdings" pitchFamily="2" charset="2"/>
        <a:buChar char="Ø"/>
        <a:defRPr sz="2000" b="1" i="1">
          <a:solidFill>
            <a:srgbClr val="000066"/>
          </a:solidFill>
          <a:latin typeface="+mn-lt"/>
        </a:defRPr>
      </a:lvl2pPr>
      <a:lvl3pPr marL="11811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fr-FR" smtClean="0">
                <a:latin typeface="Times New Roman" pitchFamily="18" charset="0"/>
              </a:rPr>
              <a:t>Mars 2016</a:t>
            </a:r>
            <a:endParaRPr lang="fr-FR">
              <a:latin typeface="Times New Roman" pitchFamily="18" charset="0"/>
            </a:endParaRP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International Masterclasses 2016</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a:t>
            </a:fld>
            <a:endParaRPr kumimoji="0" lang="en-US" sz="1400" b="1" dirty="0">
              <a:solidFill>
                <a:srgbClr val="FFFFFF"/>
              </a:solidFill>
            </a:endParaRPr>
          </a:p>
        </p:txBody>
      </p:sp>
      <p:pic>
        <p:nvPicPr>
          <p:cNvPr id="10" name="Picture 4" descr="class-fondblanc"/>
          <p:cNvPicPr>
            <a:picLocks noChangeAspect="1" noChangeArrowheads="1"/>
          </p:cNvPicPr>
          <p:nvPr/>
        </p:nvPicPr>
        <p:blipFill>
          <a:blip r:embed="rId13" cstate="print"/>
          <a:srcRect/>
          <a:stretch>
            <a:fillRect/>
          </a:stretch>
        </p:blipFill>
        <p:spPr bwMode="auto">
          <a:xfrm>
            <a:off x="107950" y="42863"/>
            <a:ext cx="800100" cy="1154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fr-FR" smtClean="0"/>
              <a:t>Mars 2016</a:t>
            </a:r>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International Masterclasses 2016</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4.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4.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350.png"/><Relationship Id="rId1" Type="http://schemas.openxmlformats.org/officeDocument/2006/relationships/slideLayout" Target="../slideLayouts/slideLayout74.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6.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4.xml"/><Relationship Id="rId6" Type="http://schemas.openxmlformats.org/officeDocument/2006/relationships/image" Target="../media/image13.jpe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0260" y="3292232"/>
            <a:ext cx="3313355" cy="1702160"/>
          </a:xfrm>
        </p:spPr>
        <p:txBody>
          <a:bodyPr>
            <a:normAutofit fontScale="90000"/>
          </a:bodyPr>
          <a:lstStyle/>
          <a:p>
            <a:r>
              <a:rPr lang="fr-FR" dirty="0" smtClean="0"/>
              <a:t>Le LHC au CERN :</a:t>
            </a:r>
            <a:br>
              <a:rPr lang="fr-FR" dirty="0" smtClean="0"/>
            </a:br>
            <a:r>
              <a:rPr lang="fr-FR" dirty="0" smtClean="0"/>
              <a:t>produire des particules pour les étudier</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442" y="4077312"/>
            <a:ext cx="3315969" cy="216000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077024"/>
            <a:ext cx="2167221" cy="21600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7947" y="116632"/>
            <a:ext cx="225321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0809" y="1268760"/>
            <a:ext cx="93741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0324124">
            <a:off x="342582" y="1631611"/>
            <a:ext cx="4094391" cy="923330"/>
          </a:xfrm>
          <a:prstGeom prst="rect">
            <a:avLst/>
          </a:prstGeom>
          <a:noFill/>
        </p:spPr>
        <p:txBody>
          <a:bodyPr wrap="none" lIns="91440" tIns="45720" rIns="91440" bIns="45720">
            <a:spAutoFit/>
          </a:bodyPr>
          <a:lstStyle/>
          <a:p>
            <a:pPr algn="ctr"/>
            <a:r>
              <a:rPr lang="fr-FR"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Quizzzzzzzz</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44646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1827" y="463753"/>
            <a:ext cx="7920880" cy="4680520"/>
          </a:xfrm>
        </p:spPr>
        <p:txBody>
          <a:bodyPr/>
          <a:lstStyle/>
          <a:p>
            <a:r>
              <a:rPr lang="fr-FR" dirty="0" smtClean="0"/>
              <a:t>Plus compliqué ! </a:t>
            </a:r>
            <a:endParaRPr lang="fr-FR" dirty="0"/>
          </a:p>
        </p:txBody>
      </p:sp>
      <p:sp>
        <p:nvSpPr>
          <p:cNvPr id="4" name="Espace réservé de la date 3"/>
          <p:cNvSpPr>
            <a:spLocks noGrp="1"/>
          </p:cNvSpPr>
          <p:nvPr>
            <p:ph type="dt" sz="half" idx="10"/>
          </p:nvPr>
        </p:nvSpPr>
        <p:spPr/>
        <p:txBody>
          <a:bodyPr/>
          <a:lstStyle/>
          <a:p>
            <a:pPr>
              <a:defRPr/>
            </a:pPr>
            <a:r>
              <a:rPr lang="fr-FR" smtClean="0"/>
              <a:t>Mars 2016</a:t>
            </a:r>
            <a:endParaRPr lang="fr-FR" dirty="0"/>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10</a:t>
            </a:fld>
            <a:endParaRPr lang="en-US"/>
          </a:p>
        </p:txBody>
      </p:sp>
      <p:grpSp>
        <p:nvGrpSpPr>
          <p:cNvPr id="7" name="Groupe 6"/>
          <p:cNvGrpSpPr/>
          <p:nvPr/>
        </p:nvGrpSpPr>
        <p:grpSpPr>
          <a:xfrm>
            <a:off x="2597276" y="1165184"/>
            <a:ext cx="5868880" cy="1692416"/>
            <a:chOff x="1763688" y="4756590"/>
            <a:chExt cx="5868880" cy="1692416"/>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756590"/>
              <a:ext cx="1692416" cy="1692416"/>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756590"/>
              <a:ext cx="1692416" cy="1692416"/>
            </a:xfrm>
            <a:prstGeom prst="rect">
              <a:avLst/>
            </a:prstGeom>
          </p:spPr>
        </p:pic>
        <p:sp>
          <p:nvSpPr>
            <p:cNvPr id="10" name="Flèche droite 9"/>
            <p:cNvSpPr/>
            <p:nvPr/>
          </p:nvSpPr>
          <p:spPr>
            <a:xfrm>
              <a:off x="3563888" y="5410647"/>
              <a:ext cx="864096" cy="36004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flipH="1">
              <a:off x="4967702" y="5422778"/>
              <a:ext cx="864096" cy="36004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979712" y="5877272"/>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3" name="Ellipse 12"/>
            <p:cNvSpPr/>
            <p:nvPr/>
          </p:nvSpPr>
          <p:spPr>
            <a:xfrm>
              <a:off x="2465880" y="4839157"/>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4" name="Ellipse 13"/>
            <p:cNvSpPr/>
            <p:nvPr/>
          </p:nvSpPr>
          <p:spPr>
            <a:xfrm>
              <a:off x="3059832" y="5507378"/>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15" name="Ellipse 14"/>
            <p:cNvSpPr/>
            <p:nvPr/>
          </p:nvSpPr>
          <p:spPr>
            <a:xfrm>
              <a:off x="6215312" y="5847085"/>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6" name="Ellipse 15"/>
            <p:cNvSpPr/>
            <p:nvPr/>
          </p:nvSpPr>
          <p:spPr>
            <a:xfrm>
              <a:off x="6701480" y="4808970"/>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7" name="Ellipse 16"/>
            <p:cNvSpPr/>
            <p:nvPr/>
          </p:nvSpPr>
          <p:spPr>
            <a:xfrm>
              <a:off x="7295432" y="5477191"/>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gr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66" y="1165184"/>
            <a:ext cx="1341000" cy="1080000"/>
          </a:xfrm>
          <a:prstGeom prst="rect">
            <a:avLst/>
          </a:prstGeom>
        </p:spPr>
      </p:pic>
      <p:sp>
        <p:nvSpPr>
          <p:cNvPr id="22" name="ZoneTexte 21"/>
          <p:cNvSpPr txBox="1"/>
          <p:nvPr/>
        </p:nvSpPr>
        <p:spPr>
          <a:xfrm>
            <a:off x="2733148" y="3090965"/>
            <a:ext cx="5652856" cy="2585323"/>
          </a:xfrm>
          <a:prstGeom prst="rect">
            <a:avLst/>
          </a:prstGeom>
          <a:noFill/>
        </p:spPr>
        <p:txBody>
          <a:bodyPr wrap="square" rtlCol="0">
            <a:spAutoFit/>
          </a:bodyPr>
          <a:lstStyle/>
          <a:p>
            <a:r>
              <a:rPr lang="fr-FR" dirty="0" smtClean="0"/>
              <a:t>Description du contenu en quarks et gluons des protons :</a:t>
            </a:r>
          </a:p>
          <a:p>
            <a:r>
              <a:rPr lang="fr-FR" dirty="0" smtClean="0"/>
              <a:t>Grandes incertitudes</a:t>
            </a:r>
          </a:p>
          <a:p>
            <a:r>
              <a:rPr lang="fr-FR" dirty="0" smtClean="0"/>
              <a:t>On mesure W</a:t>
            </a:r>
            <a:r>
              <a:rPr lang="fr-FR" baseline="30000" dirty="0" smtClean="0"/>
              <a:t>+</a:t>
            </a:r>
            <a:r>
              <a:rPr lang="fr-FR" dirty="0" smtClean="0"/>
              <a:t> /W</a:t>
            </a:r>
            <a:r>
              <a:rPr lang="fr-FR" baseline="30000" dirty="0" smtClean="0"/>
              <a:t>-</a:t>
            </a:r>
            <a:r>
              <a:rPr lang="fr-FR" dirty="0" smtClean="0"/>
              <a:t>, on doit trouver un nombre positif, de l’ordre de 1,5 qui teste le modèle et éventuellement le contraint</a:t>
            </a:r>
          </a:p>
          <a:p>
            <a:endParaRPr lang="fr-FR" dirty="0"/>
          </a:p>
          <a:p>
            <a:r>
              <a:rPr lang="fr-FR" dirty="0" smtClean="0"/>
              <a:t>Bien sûr pour ça il faut reconnaître les W</a:t>
            </a:r>
            <a:r>
              <a:rPr lang="fr-FR" baseline="30000" dirty="0" smtClean="0"/>
              <a:t>+</a:t>
            </a:r>
            <a:r>
              <a:rPr lang="fr-FR" dirty="0" smtClean="0"/>
              <a:t> et les W</a:t>
            </a:r>
            <a:r>
              <a:rPr lang="fr-FR" baseline="30000" dirty="0" smtClean="0"/>
              <a:t>- </a:t>
            </a:r>
            <a:r>
              <a:rPr lang="fr-FR" dirty="0" smtClean="0"/>
              <a:t>produits…</a:t>
            </a:r>
            <a:endParaRPr lang="fr-FR" dirty="0"/>
          </a:p>
        </p:txBody>
      </p:sp>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917" y="2245184"/>
            <a:ext cx="1335600" cy="1080000"/>
          </a:xfrm>
          <a:prstGeom prst="rect">
            <a:avLst/>
          </a:prstGeom>
        </p:spPr>
      </p:pic>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050" y="4614063"/>
            <a:ext cx="1696431" cy="1080000"/>
          </a:xfrm>
          <a:prstGeom prst="rect">
            <a:avLst/>
          </a:prstGeom>
        </p:spPr>
      </p:pic>
      <p:pic>
        <p:nvPicPr>
          <p:cNvPr id="27" name="Imag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050" y="3486615"/>
            <a:ext cx="1523631" cy="1080000"/>
          </a:xfrm>
          <a:prstGeom prst="rect">
            <a:avLst/>
          </a:prstGeom>
        </p:spPr>
      </p:pic>
      <p:sp>
        <p:nvSpPr>
          <p:cNvPr id="19" name="ZoneTexte 18"/>
          <p:cNvSpPr txBox="1"/>
          <p:nvPr/>
        </p:nvSpPr>
        <p:spPr>
          <a:xfrm>
            <a:off x="1151986" y="5874521"/>
            <a:ext cx="766557" cy="369332"/>
          </a:xfrm>
          <a:prstGeom prst="rect">
            <a:avLst/>
          </a:prstGeom>
          <a:noFill/>
        </p:spPr>
        <p:txBody>
          <a:bodyPr wrap="none" rtlCol="0">
            <a:spAutoFit/>
          </a:bodyPr>
          <a:lstStyle/>
          <a:p>
            <a:r>
              <a:rPr lang="fr-FR" dirty="0" smtClean="0"/>
              <a:t>Etc…</a:t>
            </a:r>
            <a:endParaRPr lang="fr-FR" dirty="0"/>
          </a:p>
        </p:txBody>
      </p:sp>
    </p:spTree>
    <p:extLst>
      <p:ext uri="{BB962C8B-B14F-4D97-AF65-F5344CB8AC3E}">
        <p14:creationId xmlns:p14="http://schemas.microsoft.com/office/powerpoint/2010/main" val="64413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364" y="2852936"/>
            <a:ext cx="2643286" cy="1764000"/>
          </a:xfrm>
          <a:prstGeom prst="rect">
            <a:avLst/>
          </a:prstGeom>
        </p:spPr>
      </p:pic>
      <p:sp>
        <p:nvSpPr>
          <p:cNvPr id="2" name="Titre 1"/>
          <p:cNvSpPr>
            <a:spLocks noGrp="1"/>
          </p:cNvSpPr>
          <p:nvPr>
            <p:ph type="title"/>
          </p:nvPr>
        </p:nvSpPr>
        <p:spPr>
          <a:xfrm>
            <a:off x="539552" y="718037"/>
            <a:ext cx="7776864" cy="792088"/>
          </a:xfrm>
        </p:spPr>
        <p:txBody>
          <a:bodyPr>
            <a:normAutofit/>
          </a:bodyPr>
          <a:lstStyle/>
          <a:p>
            <a:r>
              <a:rPr lang="fr-FR" dirty="0" smtClean="0"/>
              <a:t>Reconnaître des W</a:t>
            </a:r>
            <a:endParaRPr lang="fr-FR" dirty="0"/>
          </a:p>
        </p:txBody>
      </p:sp>
      <p:sp>
        <p:nvSpPr>
          <p:cNvPr id="3" name="Espace réservé du contenu 2"/>
          <p:cNvSpPr>
            <a:spLocks noGrp="1"/>
          </p:cNvSpPr>
          <p:nvPr>
            <p:ph idx="1"/>
          </p:nvPr>
        </p:nvSpPr>
        <p:spPr>
          <a:xfrm>
            <a:off x="827584" y="1649099"/>
            <a:ext cx="5436604" cy="4466389"/>
          </a:xfrm>
        </p:spPr>
        <p:txBody>
          <a:bodyPr>
            <a:normAutofit/>
          </a:bodyPr>
          <a:lstStyle/>
          <a:p>
            <a:r>
              <a:rPr lang="fr-FR" sz="1600" dirty="0" smtClean="0">
                <a:solidFill>
                  <a:schemeClr val="tx1"/>
                </a:solidFill>
              </a:rPr>
              <a:t>Les W sont </a:t>
            </a:r>
            <a:r>
              <a:rPr lang="fr-FR" sz="1600" b="1" dirty="0" smtClean="0">
                <a:solidFill>
                  <a:schemeClr val="accent2"/>
                </a:solidFill>
              </a:rPr>
              <a:t>instables</a:t>
            </a:r>
            <a:r>
              <a:rPr lang="fr-FR" sz="1600" dirty="0" smtClean="0">
                <a:solidFill>
                  <a:schemeClr val="tx1"/>
                </a:solidFill>
              </a:rPr>
              <a:t> :</a:t>
            </a:r>
          </a:p>
          <a:p>
            <a:pPr lvl="1"/>
            <a:r>
              <a:rPr lang="fr-FR" sz="1400" dirty="0" smtClean="0">
                <a:solidFill>
                  <a:schemeClr val="tx1"/>
                </a:solidFill>
                <a:sym typeface="Symbol" panose="05050102010706020507" pitchFamily="18" charset="2"/>
              </a:rPr>
              <a:t>Les </a:t>
            </a:r>
            <a:r>
              <a:rPr lang="fr-FR" sz="1400" b="1" dirty="0" smtClean="0">
                <a:solidFill>
                  <a:schemeClr val="accent1"/>
                </a:solidFill>
                <a:sym typeface="Symbol" panose="05050102010706020507" pitchFamily="18" charset="2"/>
              </a:rPr>
              <a:t>produire</a:t>
            </a:r>
            <a:r>
              <a:rPr lang="fr-FR" sz="1400" dirty="0" smtClean="0">
                <a:solidFill>
                  <a:schemeClr val="tx1"/>
                </a:solidFill>
                <a:sym typeface="Symbol" panose="05050102010706020507" pitchFamily="18" charset="2"/>
              </a:rPr>
              <a:t> pour les étudier</a:t>
            </a:r>
          </a:p>
          <a:p>
            <a:pPr lvl="1"/>
            <a:r>
              <a:rPr lang="fr-FR" sz="1400" dirty="0" smtClean="0">
                <a:solidFill>
                  <a:schemeClr val="tx1"/>
                </a:solidFill>
                <a:sym typeface="Symbol" panose="05050102010706020507" pitchFamily="18" charset="2"/>
              </a:rPr>
              <a:t>Les étudier </a:t>
            </a:r>
            <a:r>
              <a:rPr lang="fr-FR" sz="1400" b="1" dirty="0" smtClean="0">
                <a:solidFill>
                  <a:schemeClr val="accent1"/>
                </a:solidFill>
                <a:sym typeface="Symbol" panose="05050102010706020507" pitchFamily="18" charset="2"/>
              </a:rPr>
              <a:t>via leurs produits de désintégration</a:t>
            </a:r>
          </a:p>
          <a:p>
            <a:r>
              <a:rPr lang="fr-FR" sz="1600" dirty="0" smtClean="0">
                <a:solidFill>
                  <a:schemeClr val="tx1"/>
                </a:solidFill>
                <a:sym typeface="Symbol" panose="05050102010706020507" pitchFamily="18" charset="2"/>
              </a:rPr>
              <a:t>Désintégrations </a:t>
            </a:r>
            <a:r>
              <a:rPr lang="fr-FR" sz="1600" dirty="0" err="1" smtClean="0">
                <a:solidFill>
                  <a:schemeClr val="tx1"/>
                </a:solidFill>
                <a:sym typeface="Symbol" panose="05050102010706020507" pitchFamily="18" charset="2"/>
              </a:rPr>
              <a:t>leptoniques</a:t>
            </a:r>
            <a:r>
              <a:rPr lang="fr-FR" sz="1600" dirty="0" smtClean="0">
                <a:solidFill>
                  <a:schemeClr val="tx1"/>
                </a:solidFill>
                <a:sym typeface="Symbol" panose="05050102010706020507" pitchFamily="18" charset="2"/>
              </a:rPr>
              <a:t> des bosons W</a:t>
            </a:r>
            <a:r>
              <a:rPr lang="fr-FR" sz="1600" baseline="30000" dirty="0" smtClean="0">
                <a:solidFill>
                  <a:schemeClr val="tx1"/>
                </a:solidFill>
                <a:sym typeface="Symbol" panose="05050102010706020507" pitchFamily="18" charset="2"/>
              </a:rPr>
              <a:t>+</a:t>
            </a:r>
            <a:r>
              <a:rPr lang="fr-FR" sz="1600" dirty="0" smtClean="0">
                <a:solidFill>
                  <a:schemeClr val="tx1"/>
                </a:solidFill>
                <a:sym typeface="Symbol" panose="05050102010706020507" pitchFamily="18" charset="2"/>
              </a:rPr>
              <a:t> et W</a:t>
            </a:r>
            <a:r>
              <a:rPr lang="fr-FR" sz="1600" baseline="30000" dirty="0" smtClean="0">
                <a:solidFill>
                  <a:schemeClr val="tx1"/>
                </a:solidFill>
                <a:sym typeface="Symbol" panose="05050102010706020507" pitchFamily="18" charset="2"/>
              </a:rPr>
              <a:t>-</a:t>
            </a:r>
            <a:endParaRPr lang="fr-FR" sz="1600" baseline="30000" dirty="0" smtClean="0">
              <a:solidFill>
                <a:schemeClr val="tx1"/>
              </a:solidFill>
            </a:endParaRPr>
          </a:p>
        </p:txBody>
      </p:sp>
      <p:sp>
        <p:nvSpPr>
          <p:cNvPr id="4" name="Espace réservé de la date 3"/>
          <p:cNvSpPr>
            <a:spLocks noGrp="1"/>
          </p:cNvSpPr>
          <p:nvPr>
            <p:ph type="dt" sz="half" idx="10"/>
          </p:nvPr>
        </p:nvSpPr>
        <p:spPr/>
        <p:txBody>
          <a:bodyPr/>
          <a:lstStyle/>
          <a:p>
            <a:pPr>
              <a:defRPr/>
            </a:pPr>
            <a:r>
              <a:rPr lang="fr-FR" smtClean="0"/>
              <a:t>Mars 2016</a:t>
            </a:r>
            <a:endParaRPr lang="fr-FR" dirty="0"/>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11</a:t>
            </a:fld>
            <a:endParaRPr lang="en-US"/>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434" y="4473312"/>
            <a:ext cx="2618862" cy="176400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62" y="2852936"/>
            <a:ext cx="2583582" cy="1764000"/>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0364" y="4473312"/>
            <a:ext cx="2580868" cy="1764000"/>
          </a:xfrm>
          <a:prstGeom prst="rect">
            <a:avLst/>
          </a:prstGeom>
        </p:spPr>
      </p:pic>
    </p:spTree>
    <p:extLst>
      <p:ext uri="{BB962C8B-B14F-4D97-AF65-F5344CB8AC3E}">
        <p14:creationId xmlns:p14="http://schemas.microsoft.com/office/powerpoint/2010/main" val="249820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Donc, le but du jeu</a:t>
            </a:r>
            <a:endParaRPr lang="fr-FR" dirty="0"/>
          </a:p>
        </p:txBody>
      </p:sp>
      <p:sp>
        <p:nvSpPr>
          <p:cNvPr id="3" name="Espace réservé du contenu 2"/>
          <p:cNvSpPr>
            <a:spLocks noGrp="1"/>
          </p:cNvSpPr>
          <p:nvPr>
            <p:ph idx="1"/>
          </p:nvPr>
        </p:nvSpPr>
        <p:spPr/>
        <p:txBody>
          <a:bodyPr/>
          <a:lstStyle/>
          <a:p>
            <a:r>
              <a:rPr lang="fr-FR" dirty="0" smtClean="0"/>
              <a:t>Reconnaître des électrons, des muons et des neutrinos</a:t>
            </a:r>
          </a:p>
        </p:txBody>
      </p:sp>
      <p:sp>
        <p:nvSpPr>
          <p:cNvPr id="4" name="Espace réservé de la date 3"/>
          <p:cNvSpPr>
            <a:spLocks noGrp="1"/>
          </p:cNvSpPr>
          <p:nvPr>
            <p:ph type="dt" sz="half" idx="10"/>
          </p:nvPr>
        </p:nvSpPr>
        <p:spPr/>
        <p:txBody>
          <a:bodyPr/>
          <a:lstStyle/>
          <a:p>
            <a:pPr>
              <a:defRPr/>
            </a:pPr>
            <a:r>
              <a:rPr lang="fr-FR" smtClean="0"/>
              <a:t>Mars 2016</a:t>
            </a:r>
            <a:endParaRPr lang="fr-FR" dirty="0"/>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12</a:t>
            </a:fld>
            <a:endParaRPr lang="en-US"/>
          </a:p>
        </p:txBody>
      </p:sp>
      <p:pic>
        <p:nvPicPr>
          <p:cNvPr id="7"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226" y="2276872"/>
            <a:ext cx="5115125" cy="4033149"/>
          </a:xfrm>
          <a:prstGeom prst="rect">
            <a:avLst/>
          </a:prstGeom>
        </p:spPr>
      </p:pic>
    </p:spTree>
    <p:extLst>
      <p:ext uri="{BB962C8B-B14F-4D97-AF65-F5344CB8AC3E}">
        <p14:creationId xmlns:p14="http://schemas.microsoft.com/office/powerpoint/2010/main" val="382643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Quiiiiiiiiiiizzzzzzzzzzzzzzz</a:t>
            </a:r>
            <a:r>
              <a:rPr lang="fr-FR" dirty="0" smtClean="0"/>
              <a:t> !</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13</a:t>
            </a:fld>
            <a:endParaRPr lang="en-US" dirty="0"/>
          </a:p>
        </p:txBody>
      </p:sp>
    </p:spTree>
    <p:extLst>
      <p:ext uri="{BB962C8B-B14F-4D97-AF65-F5344CB8AC3E}">
        <p14:creationId xmlns:p14="http://schemas.microsoft.com/office/powerpoint/2010/main" val="428591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dirty="0" smtClean="0"/>
              <a:t>1. Le </a:t>
            </a:r>
            <a:r>
              <a:rPr lang="fr-FR" sz="3200" dirty="0"/>
              <a:t>modèle théorique qui décrit la physique des particules </a:t>
            </a:r>
            <a:r>
              <a:rPr lang="fr-FR" sz="3200" dirty="0" smtClean="0"/>
              <a:t>s’appelle</a:t>
            </a:r>
            <a:endParaRPr lang="fr-FR" sz="3200" dirty="0"/>
          </a:p>
        </p:txBody>
      </p:sp>
      <p:sp>
        <p:nvSpPr>
          <p:cNvPr id="3" name="Espace réservé du contenu 2"/>
          <p:cNvSpPr>
            <a:spLocks noGrp="1"/>
          </p:cNvSpPr>
          <p:nvPr>
            <p:ph idx="1"/>
          </p:nvPr>
        </p:nvSpPr>
        <p:spPr/>
        <p:txBody>
          <a:bodyPr/>
          <a:lstStyle/>
          <a:p>
            <a:pPr lvl="1"/>
            <a:r>
              <a:rPr lang="fr-FR" sz="2400" dirty="0"/>
              <a:t>Le modèle bêta</a:t>
            </a:r>
          </a:p>
          <a:p>
            <a:pPr lvl="1"/>
            <a:r>
              <a:rPr lang="fr-FR" sz="2400" dirty="0"/>
              <a:t>Le modèle habituel</a:t>
            </a:r>
          </a:p>
          <a:p>
            <a:pPr lvl="1"/>
            <a:r>
              <a:rPr lang="fr-FR" sz="2400" dirty="0"/>
              <a:t>Le modèle standard</a:t>
            </a:r>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14</a:t>
            </a:fld>
            <a:endParaRPr lang="en-US"/>
          </a:p>
        </p:txBody>
      </p:sp>
      <p:sp>
        <p:nvSpPr>
          <p:cNvPr id="7" name="Ellipse 6"/>
          <p:cNvSpPr/>
          <p:nvPr/>
        </p:nvSpPr>
        <p:spPr>
          <a:xfrm>
            <a:off x="636063" y="2348880"/>
            <a:ext cx="4176464" cy="93610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3799276" y="4472813"/>
            <a:ext cx="4589148" cy="868487"/>
            <a:chOff x="4207668" y="1502494"/>
            <a:chExt cx="4589148" cy="868487"/>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668" y="1502494"/>
              <a:ext cx="3848100" cy="5334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291" y="2132856"/>
              <a:ext cx="4581525" cy="238125"/>
            </a:xfrm>
            <a:prstGeom prst="rect">
              <a:avLst/>
            </a:prstGeom>
          </p:spPr>
        </p:pic>
      </p:grpSp>
      <p:sp>
        <p:nvSpPr>
          <p:cNvPr id="12" name="Double flèche horizontale 11"/>
          <p:cNvSpPr/>
          <p:nvPr/>
        </p:nvSpPr>
        <p:spPr>
          <a:xfrm>
            <a:off x="2837374" y="4689607"/>
            <a:ext cx="824843" cy="4827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62300" y="3888417"/>
            <a:ext cx="2064362" cy="2060863"/>
          </a:xfrm>
          <a:prstGeom prst="rect">
            <a:avLst/>
          </a:prstGeom>
        </p:spPr>
      </p:pic>
    </p:spTree>
    <p:extLst>
      <p:ext uri="{BB962C8B-B14F-4D97-AF65-F5344CB8AC3E}">
        <p14:creationId xmlns:p14="http://schemas.microsoft.com/office/powerpoint/2010/main" val="34414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710" y="890118"/>
            <a:ext cx="7848872" cy="792088"/>
          </a:xfrm>
        </p:spPr>
        <p:txBody>
          <a:bodyPr>
            <a:noAutofit/>
          </a:bodyPr>
          <a:lstStyle/>
          <a:p>
            <a:pPr lvl="0"/>
            <a:r>
              <a:rPr lang="fr-FR" sz="3200" dirty="0" smtClean="0"/>
              <a:t>2. Il </a:t>
            </a:r>
            <a:r>
              <a:rPr lang="fr-FR" sz="3200" dirty="0"/>
              <a:t>décrit des particules de matière. Il y en a </a:t>
            </a:r>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8</a:t>
            </a:r>
          </a:p>
          <a:p>
            <a:pPr marL="822960" lvl="1" indent="-457200">
              <a:buFont typeface="+mj-lt"/>
              <a:buAutoNum type="alphaLcPeriod"/>
            </a:pPr>
            <a:r>
              <a:rPr lang="fr-FR" sz="2400" dirty="0"/>
              <a:t>12</a:t>
            </a:r>
          </a:p>
          <a:p>
            <a:pPr marL="822960" lvl="1" indent="-457200">
              <a:buFont typeface="+mj-lt"/>
              <a:buAutoNum type="alphaLcPeriod"/>
            </a:pPr>
            <a:r>
              <a:rPr lang="fr-FR" sz="2400" dirty="0"/>
              <a:t>3</a:t>
            </a:r>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15</a:t>
            </a:fld>
            <a:endParaRPr lang="en-US"/>
          </a:p>
        </p:txBody>
      </p:sp>
      <p:sp>
        <p:nvSpPr>
          <p:cNvPr id="7" name="Ellipse 6"/>
          <p:cNvSpPr/>
          <p:nvPr/>
        </p:nvSpPr>
        <p:spPr>
          <a:xfrm>
            <a:off x="755576" y="1988840"/>
            <a:ext cx="1271641" cy="5760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6"/>
          <p:cNvPicPr>
            <a:picLocks noChangeAspect="1"/>
          </p:cNvPicPr>
          <p:nvPr/>
        </p:nvPicPr>
        <p:blipFill rotWithShape="1">
          <a:blip r:embed="rId2">
            <a:extLst>
              <a:ext uri="{28A0092B-C50C-407E-A947-70E740481C1C}">
                <a14:useLocalDpi xmlns:a14="http://schemas.microsoft.com/office/drawing/2010/main" val="0"/>
              </a:ext>
            </a:extLst>
          </a:blip>
          <a:srcRect r="37964"/>
          <a:stretch/>
        </p:blipFill>
        <p:spPr>
          <a:xfrm>
            <a:off x="3131840" y="1735612"/>
            <a:ext cx="4160126" cy="4371471"/>
          </a:xfrm>
          <a:prstGeom prst="rect">
            <a:avLst/>
          </a:prstGeom>
        </p:spPr>
      </p:pic>
    </p:spTree>
    <p:extLst>
      <p:ext uri="{BB962C8B-B14F-4D97-AF65-F5344CB8AC3E}">
        <p14:creationId xmlns:p14="http://schemas.microsoft.com/office/powerpoint/2010/main" val="3873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836711"/>
            <a:ext cx="7848872" cy="792088"/>
          </a:xfrm>
        </p:spPr>
        <p:txBody>
          <a:bodyPr>
            <a:noAutofit/>
          </a:bodyPr>
          <a:lstStyle/>
          <a:p>
            <a:pPr lvl="0"/>
            <a:r>
              <a:rPr lang="fr-FR" sz="3200" dirty="0" smtClean="0"/>
              <a:t>3. </a:t>
            </a:r>
            <a:r>
              <a:rPr lang="fr-FR" sz="3200" dirty="0"/>
              <a:t>Parmi elles, il y en a qui constituent le proton et le neutron, ce </a:t>
            </a:r>
            <a:r>
              <a:rPr lang="fr-FR" sz="3200" dirty="0" smtClean="0"/>
              <a:t>sont</a:t>
            </a:r>
            <a:endParaRPr lang="fr-FR" sz="3200" dirty="0"/>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Le quark up et le quark down</a:t>
            </a:r>
          </a:p>
          <a:p>
            <a:pPr marL="822960" lvl="1" indent="-457200">
              <a:buFont typeface="+mj-lt"/>
              <a:buAutoNum type="alphaLcPeriod"/>
            </a:pPr>
            <a:r>
              <a:rPr lang="fr-FR" sz="2400" dirty="0"/>
              <a:t>Le quark charme et le quark beau</a:t>
            </a:r>
          </a:p>
          <a:p>
            <a:pPr marL="822960" lvl="1" indent="-457200">
              <a:buFont typeface="+mj-lt"/>
              <a:buAutoNum type="alphaLcPeriod"/>
            </a:pPr>
            <a:r>
              <a:rPr lang="fr-FR" sz="2400" dirty="0"/>
              <a:t>L’électron et le neutrino électronique</a:t>
            </a:r>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16</a:t>
            </a:fld>
            <a:endParaRPr lang="en-US"/>
          </a:p>
        </p:txBody>
      </p:sp>
      <p:sp>
        <p:nvSpPr>
          <p:cNvPr id="7" name="Ellipse 6"/>
          <p:cNvSpPr/>
          <p:nvPr/>
        </p:nvSpPr>
        <p:spPr>
          <a:xfrm>
            <a:off x="863588" y="1548429"/>
            <a:ext cx="5256584" cy="6549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512" y="3645024"/>
            <a:ext cx="1692416" cy="1692416"/>
          </a:xfrm>
          <a:prstGeom prst="rect">
            <a:avLst/>
          </a:prstGeom>
        </p:spPr>
      </p:pic>
      <p:sp>
        <p:nvSpPr>
          <p:cNvPr id="10" name="Ellipse 9"/>
          <p:cNvSpPr/>
          <p:nvPr/>
        </p:nvSpPr>
        <p:spPr>
          <a:xfrm>
            <a:off x="2460536" y="4765706"/>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1" name="Ellipse 10"/>
          <p:cNvSpPr/>
          <p:nvPr/>
        </p:nvSpPr>
        <p:spPr>
          <a:xfrm>
            <a:off x="2946704" y="3727591"/>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2" name="Ellipse 11"/>
          <p:cNvSpPr/>
          <p:nvPr/>
        </p:nvSpPr>
        <p:spPr>
          <a:xfrm>
            <a:off x="3540656" y="4395812"/>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13" name="ZoneTexte 12"/>
          <p:cNvSpPr txBox="1"/>
          <p:nvPr/>
        </p:nvSpPr>
        <p:spPr>
          <a:xfrm>
            <a:off x="720150" y="4234558"/>
            <a:ext cx="1415772" cy="369332"/>
          </a:xfrm>
          <a:prstGeom prst="rect">
            <a:avLst/>
          </a:prstGeom>
          <a:noFill/>
        </p:spPr>
        <p:txBody>
          <a:bodyPr wrap="none" rtlCol="0">
            <a:spAutoFit/>
          </a:bodyPr>
          <a:lstStyle/>
          <a:p>
            <a:r>
              <a:rPr lang="fr-FR" dirty="0" smtClean="0"/>
              <a:t>Un proton :</a:t>
            </a:r>
            <a:endParaRPr lang="fr-FR" dirty="0"/>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388" y="3645024"/>
            <a:ext cx="1692416" cy="1692416"/>
          </a:xfrm>
          <a:prstGeom prst="rect">
            <a:avLst/>
          </a:prstGeom>
        </p:spPr>
      </p:pic>
      <p:sp>
        <p:nvSpPr>
          <p:cNvPr id="15" name="Ellipse 14"/>
          <p:cNvSpPr/>
          <p:nvPr/>
        </p:nvSpPr>
        <p:spPr>
          <a:xfrm>
            <a:off x="6213412" y="4765706"/>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16" name="Ellipse 15"/>
          <p:cNvSpPr/>
          <p:nvPr/>
        </p:nvSpPr>
        <p:spPr>
          <a:xfrm>
            <a:off x="6699580" y="3727591"/>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17" name="Ellipse 16"/>
          <p:cNvSpPr/>
          <p:nvPr/>
        </p:nvSpPr>
        <p:spPr>
          <a:xfrm>
            <a:off x="7293532" y="4395812"/>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18" name="ZoneTexte 17"/>
          <p:cNvSpPr txBox="1"/>
          <p:nvPr/>
        </p:nvSpPr>
        <p:spPr>
          <a:xfrm>
            <a:off x="4473026" y="4234558"/>
            <a:ext cx="1540806" cy="369332"/>
          </a:xfrm>
          <a:prstGeom prst="rect">
            <a:avLst/>
          </a:prstGeom>
          <a:noFill/>
        </p:spPr>
        <p:txBody>
          <a:bodyPr wrap="none" rtlCol="0">
            <a:spAutoFit/>
          </a:bodyPr>
          <a:lstStyle/>
          <a:p>
            <a:r>
              <a:rPr lang="fr-FR" dirty="0" smtClean="0"/>
              <a:t>Un neutron :</a:t>
            </a:r>
            <a:endParaRPr lang="fr-FR" dirty="0"/>
          </a:p>
        </p:txBody>
      </p:sp>
    </p:spTree>
    <p:extLst>
      <p:ext uri="{BB962C8B-B14F-4D97-AF65-F5344CB8AC3E}">
        <p14:creationId xmlns:p14="http://schemas.microsoft.com/office/powerpoint/2010/main" val="12060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4. </a:t>
            </a:r>
            <a:r>
              <a:rPr lang="fr-FR" sz="3200" dirty="0"/>
              <a:t>Combien y-a-t-il d’interactions fondamentales ?</a:t>
            </a:r>
          </a:p>
        </p:txBody>
      </p:sp>
      <p:sp>
        <p:nvSpPr>
          <p:cNvPr id="3" name="Espace réservé du contenu 2"/>
          <p:cNvSpPr>
            <a:spLocks noGrp="1"/>
          </p:cNvSpPr>
          <p:nvPr>
            <p:ph idx="1"/>
          </p:nvPr>
        </p:nvSpPr>
        <p:spPr/>
        <p:txBody>
          <a:bodyPr/>
          <a:lstStyle/>
          <a:p>
            <a:pPr marL="822960" lvl="1" indent="-457200">
              <a:buFont typeface="+mj-lt"/>
              <a:buAutoNum type="alphaLcPeriod"/>
            </a:pPr>
            <a:r>
              <a:rPr lang="fr-FR" dirty="0"/>
              <a:t>	1</a:t>
            </a:r>
          </a:p>
          <a:p>
            <a:pPr marL="822960" lvl="1" indent="-457200">
              <a:buFont typeface="+mj-lt"/>
              <a:buAutoNum type="alphaLcPeriod"/>
            </a:pPr>
            <a:r>
              <a:rPr lang="fr-FR" dirty="0"/>
              <a:t>	2</a:t>
            </a:r>
          </a:p>
          <a:p>
            <a:pPr marL="822960" lvl="1" indent="-457200">
              <a:buFont typeface="+mj-lt"/>
              <a:buAutoNum type="alphaLcPeriod"/>
            </a:pPr>
            <a:r>
              <a:rPr lang="fr-FR" dirty="0"/>
              <a:t> </a:t>
            </a:r>
            <a:r>
              <a:rPr lang="fr-FR" dirty="0" smtClean="0"/>
              <a:t>4</a:t>
            </a:r>
            <a:endParaRPr lang="fr-FR" dirty="0"/>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17</a:t>
            </a:fld>
            <a:endParaRPr lang="en-US"/>
          </a:p>
        </p:txBody>
      </p:sp>
      <p:sp>
        <p:nvSpPr>
          <p:cNvPr id="7" name="Ellipse 6"/>
          <p:cNvSpPr/>
          <p:nvPr/>
        </p:nvSpPr>
        <p:spPr>
          <a:xfrm>
            <a:off x="755576" y="2389586"/>
            <a:ext cx="1271641" cy="5760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1800112" y="2877360"/>
            <a:ext cx="6821787" cy="3503968"/>
            <a:chOff x="1885694" y="3067483"/>
            <a:chExt cx="6821787" cy="3503968"/>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414" y="3067483"/>
              <a:ext cx="966679" cy="737092"/>
            </a:xfrm>
            <a:prstGeom prst="rect">
              <a:avLst/>
            </a:prstGeom>
          </p:spPr>
        </p:pic>
        <p:sp>
          <p:nvSpPr>
            <p:cNvPr id="8" name="Espace réservé du contenu 2"/>
            <p:cNvSpPr txBox="1">
              <a:spLocks/>
            </p:cNvSpPr>
            <p:nvPr/>
          </p:nvSpPr>
          <p:spPr>
            <a:xfrm>
              <a:off x="1885694" y="3068960"/>
              <a:ext cx="5816078" cy="331236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fr-FR" sz="2000" b="1" dirty="0" smtClean="0">
                  <a:solidFill>
                    <a:schemeClr val="accent2"/>
                  </a:solidFill>
                </a:rPr>
                <a:t>Quatre interactions :</a:t>
              </a:r>
            </a:p>
            <a:p>
              <a:r>
                <a:rPr lang="fr-FR" sz="2000" b="1" dirty="0" smtClean="0">
                  <a:solidFill>
                    <a:schemeClr val="accent2"/>
                  </a:solidFill>
                </a:rPr>
                <a:t>Electromagnétisme</a:t>
              </a:r>
              <a:r>
                <a:rPr lang="fr-FR" sz="2000" dirty="0" smtClean="0"/>
                <a:t> : </a:t>
              </a:r>
            </a:p>
            <a:p>
              <a:pPr lvl="1"/>
              <a:r>
                <a:rPr lang="fr-FR" sz="1800" dirty="0" smtClean="0"/>
                <a:t>phénomènes électrique et magnétique</a:t>
              </a:r>
            </a:p>
            <a:p>
              <a:r>
                <a:rPr lang="fr-FR" sz="2000" b="1" dirty="0" smtClean="0">
                  <a:solidFill>
                    <a:schemeClr val="accent2"/>
                  </a:solidFill>
                </a:rPr>
                <a:t>Interaction faible </a:t>
              </a:r>
              <a:r>
                <a:rPr lang="fr-FR" sz="2000" dirty="0" smtClean="0"/>
                <a:t>:</a:t>
              </a:r>
            </a:p>
            <a:p>
              <a:pPr lvl="1"/>
              <a:r>
                <a:rPr lang="fr-FR" sz="1800" dirty="0" smtClean="0"/>
                <a:t>Désintégration </a:t>
              </a:r>
              <a:r>
                <a:rPr lang="fr-FR" sz="1800" dirty="0" smtClean="0">
                  <a:sym typeface="Symbol"/>
                </a:rPr>
                <a:t>, radioactivités</a:t>
              </a:r>
            </a:p>
            <a:p>
              <a:r>
                <a:rPr lang="fr-FR" sz="2000" b="1" dirty="0" smtClean="0">
                  <a:solidFill>
                    <a:schemeClr val="accent2"/>
                  </a:solidFill>
                </a:rPr>
                <a:t>Interaction forte </a:t>
              </a:r>
              <a:r>
                <a:rPr lang="fr-FR" sz="2000" dirty="0" smtClean="0"/>
                <a:t>:</a:t>
              </a:r>
            </a:p>
            <a:p>
              <a:pPr lvl="1"/>
              <a:r>
                <a:rPr lang="fr-FR" sz="1800" dirty="0" smtClean="0"/>
                <a:t>Cohésion de la matière nucléaire dans les noyaux et des quarks dans les nucléons</a:t>
              </a:r>
              <a:endParaRPr lang="fr-FR" sz="2000" dirty="0" smtClean="0"/>
            </a:p>
            <a:p>
              <a:r>
                <a:rPr lang="fr-FR" sz="2000" b="1" dirty="0" smtClean="0">
                  <a:solidFill>
                    <a:schemeClr val="accent2"/>
                  </a:solidFill>
                </a:rPr>
                <a:t>Interaction gravitationnelle </a:t>
              </a:r>
              <a:endParaRPr lang="fr-FR" sz="2000" dirty="0" smtClean="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680" y="3130459"/>
              <a:ext cx="405523" cy="674116"/>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203" y="3842532"/>
              <a:ext cx="994812" cy="87552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853" y="4619624"/>
              <a:ext cx="1128628" cy="1128628"/>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7203" y="5634993"/>
              <a:ext cx="991928" cy="936458"/>
            </a:xfrm>
            <a:prstGeom prst="rect">
              <a:avLst/>
            </a:prstGeom>
          </p:spPr>
        </p:pic>
      </p:grpSp>
    </p:spTree>
    <p:extLst>
      <p:ext uri="{BB962C8B-B14F-4D97-AF65-F5344CB8AC3E}">
        <p14:creationId xmlns:p14="http://schemas.microsoft.com/office/powerpoint/2010/main" val="5425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dirty="0" smtClean="0"/>
              <a:t>5. </a:t>
            </a:r>
            <a:r>
              <a:rPr lang="fr-FR" sz="3200" dirty="0"/>
              <a:t>Une particule instable est une </a:t>
            </a:r>
            <a:r>
              <a:rPr lang="fr-FR" sz="3200" dirty="0" smtClean="0"/>
              <a:t>particule</a:t>
            </a:r>
            <a:endParaRPr lang="fr-FR" sz="3200" dirty="0"/>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Qui ne tient pas en place</a:t>
            </a:r>
          </a:p>
          <a:p>
            <a:pPr marL="822960" lvl="1" indent="-457200">
              <a:buFont typeface="+mj-lt"/>
              <a:buAutoNum type="alphaLcPeriod"/>
            </a:pPr>
            <a:r>
              <a:rPr lang="fr-FR" sz="2400" dirty="0"/>
              <a:t>Qui a un caractère changeant</a:t>
            </a:r>
          </a:p>
          <a:p>
            <a:pPr marL="822960" lvl="1" indent="-457200">
              <a:buFont typeface="+mj-lt"/>
              <a:buAutoNum type="alphaLcPeriod"/>
            </a:pPr>
            <a:r>
              <a:rPr lang="fr-FR" sz="2400" dirty="0"/>
              <a:t>Qui se désintègre sitôt créée</a:t>
            </a:r>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18</a:t>
            </a:fld>
            <a:endParaRPr lang="en-US"/>
          </a:p>
        </p:txBody>
      </p:sp>
      <p:sp>
        <p:nvSpPr>
          <p:cNvPr id="7" name="Ellipse 6"/>
          <p:cNvSpPr/>
          <p:nvPr/>
        </p:nvSpPr>
        <p:spPr>
          <a:xfrm>
            <a:off x="827584" y="2412754"/>
            <a:ext cx="5256584" cy="6549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582" y="1628800"/>
            <a:ext cx="1466850" cy="1600200"/>
          </a:xfrm>
          <a:prstGeom prst="rect">
            <a:avLst/>
          </a:prstGeom>
        </p:spPr>
      </p:pic>
    </p:spTree>
    <p:extLst>
      <p:ext uri="{BB962C8B-B14F-4D97-AF65-F5344CB8AC3E}">
        <p14:creationId xmlns:p14="http://schemas.microsoft.com/office/powerpoint/2010/main" val="15202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dirty="0" smtClean="0"/>
              <a:t>6. </a:t>
            </a:r>
            <a:r>
              <a:rPr lang="fr-FR" sz="3200" dirty="0"/>
              <a:t>Pour créer des particules on fait des collisions de particules pour avoir </a:t>
            </a:r>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De l’énergie et utiliser E=mc² et donc créer de la matière</a:t>
            </a:r>
          </a:p>
          <a:p>
            <a:pPr marL="822960" lvl="1" indent="-457200">
              <a:buFont typeface="+mj-lt"/>
              <a:buAutoNum type="alphaLcPeriod"/>
            </a:pPr>
            <a:r>
              <a:rPr lang="fr-FR" sz="2400" dirty="0"/>
              <a:t>Des débris de particules à examiner</a:t>
            </a:r>
          </a:p>
          <a:p>
            <a:pPr marL="822960" lvl="1" indent="-457200">
              <a:buFont typeface="+mj-lt"/>
              <a:buAutoNum type="alphaLcPeriod"/>
            </a:pPr>
            <a:r>
              <a:rPr lang="fr-FR" sz="2400" dirty="0"/>
              <a:t>Des particules aplaties</a:t>
            </a:r>
          </a:p>
          <a:p>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19</a:t>
            </a:fld>
            <a:endParaRPr lang="en-US"/>
          </a:p>
        </p:txBody>
      </p:sp>
      <p:sp>
        <p:nvSpPr>
          <p:cNvPr id="7" name="Ellipse 6"/>
          <p:cNvSpPr/>
          <p:nvPr/>
        </p:nvSpPr>
        <p:spPr>
          <a:xfrm>
            <a:off x="755576" y="1548313"/>
            <a:ext cx="7560840" cy="9978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899592" y="3356675"/>
            <a:ext cx="4015855" cy="2821441"/>
            <a:chOff x="944712" y="1052736"/>
            <a:chExt cx="7281668" cy="4000528"/>
          </a:xfrm>
        </p:grpSpPr>
        <p:sp>
          <p:nvSpPr>
            <p:cNvPr id="9" name="Flèche droite 8"/>
            <p:cNvSpPr/>
            <p:nvPr/>
          </p:nvSpPr>
          <p:spPr>
            <a:xfrm>
              <a:off x="1500166" y="2910124"/>
              <a:ext cx="221457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 name="Flèche droite 9"/>
            <p:cNvSpPr/>
            <p:nvPr/>
          </p:nvSpPr>
          <p:spPr>
            <a:xfrm rot="10800000">
              <a:off x="5214942" y="2910124"/>
              <a:ext cx="221457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11" name="Connecteur droit avec flèche 10"/>
            <p:cNvCxnSpPr/>
            <p:nvPr/>
          </p:nvCxnSpPr>
          <p:spPr>
            <a:xfrm flipV="1">
              <a:off x="4857752" y="1552802"/>
              <a:ext cx="1357322" cy="121444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flipH="1" flipV="1">
              <a:off x="3964777" y="1588521"/>
              <a:ext cx="1643074" cy="571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16200000" flipV="1">
              <a:off x="3178959" y="1659959"/>
              <a:ext cx="1285884" cy="107157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4714876" y="3195876"/>
              <a:ext cx="1143008" cy="114300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214678" y="3553066"/>
              <a:ext cx="1285884" cy="71438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4143372" y="3695942"/>
              <a:ext cx="1785950" cy="92869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3536149" y="3803099"/>
              <a:ext cx="1571636" cy="35719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Explosion 2 17"/>
            <p:cNvSpPr/>
            <p:nvPr/>
          </p:nvSpPr>
          <p:spPr>
            <a:xfrm>
              <a:off x="3857620" y="2410058"/>
              <a:ext cx="1357322" cy="1214446"/>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smtClean="0">
                  <a:solidFill>
                    <a:schemeClr val="bg1"/>
                  </a:solidFill>
                  <a:latin typeface="Bodoni MT Black" pitchFamily="18" charset="0"/>
                </a:rPr>
                <a:t>E</a:t>
              </a:r>
              <a:endParaRPr lang="fr-FR" sz="1600" dirty="0">
                <a:solidFill>
                  <a:schemeClr val="bg1"/>
                </a:solidFill>
                <a:latin typeface="Bodoni MT Black" pitchFamily="18" charset="0"/>
              </a:endParaRPr>
            </a:p>
          </p:txBody>
        </p:sp>
        <p:sp>
          <p:nvSpPr>
            <p:cNvPr id="19" name="Rectangle 18"/>
            <p:cNvSpPr/>
            <p:nvPr/>
          </p:nvSpPr>
          <p:spPr>
            <a:xfrm>
              <a:off x="5715007" y="1838554"/>
              <a:ext cx="956858" cy="480036"/>
            </a:xfrm>
            <a:prstGeom prst="rect">
              <a:avLst/>
            </a:prstGeom>
          </p:spPr>
          <p:txBody>
            <a:bodyPr wrap="none">
              <a:spAutoFit/>
            </a:bodyPr>
            <a:lstStyle/>
            <a:p>
              <a:pPr marL="342900" lvl="0" indent="-342900">
                <a:spcBef>
                  <a:spcPct val="20000"/>
                </a:spcBef>
              </a:pPr>
              <a:r>
                <a:rPr lang="fr-FR" sz="1600" dirty="0">
                  <a:solidFill>
                    <a:srgbClr val="C00000"/>
                  </a:solidFill>
                </a:rPr>
                <a:t>m</a:t>
              </a:r>
              <a:r>
                <a:rPr lang="fr-FR" sz="1600" dirty="0"/>
                <a:t>c²</a:t>
              </a:r>
            </a:p>
          </p:txBody>
        </p:sp>
        <p:sp>
          <p:nvSpPr>
            <p:cNvPr id="20" name="Rectangle 19"/>
            <p:cNvSpPr/>
            <p:nvPr/>
          </p:nvSpPr>
          <p:spPr>
            <a:xfrm>
              <a:off x="3000363" y="1909993"/>
              <a:ext cx="956858" cy="480036"/>
            </a:xfrm>
            <a:prstGeom prst="rect">
              <a:avLst/>
            </a:prstGeom>
          </p:spPr>
          <p:txBody>
            <a:bodyPr wrap="none">
              <a:spAutoFit/>
            </a:bodyPr>
            <a:lstStyle/>
            <a:p>
              <a:pPr marL="342900" lvl="0" indent="-342900">
                <a:spcBef>
                  <a:spcPct val="20000"/>
                </a:spcBef>
              </a:pPr>
              <a:r>
                <a:rPr lang="fr-FR" sz="1600" dirty="0">
                  <a:solidFill>
                    <a:srgbClr val="0070C0"/>
                  </a:solidFill>
                </a:rPr>
                <a:t>m</a:t>
              </a:r>
              <a:r>
                <a:rPr lang="fr-FR" sz="1600" dirty="0">
                  <a:solidFill>
                    <a:prstClr val="black"/>
                  </a:solidFill>
                </a:rPr>
                <a:t>c²</a:t>
              </a:r>
            </a:p>
          </p:txBody>
        </p:sp>
        <p:sp>
          <p:nvSpPr>
            <p:cNvPr id="21" name="Rectangle 20"/>
            <p:cNvSpPr/>
            <p:nvPr/>
          </p:nvSpPr>
          <p:spPr>
            <a:xfrm>
              <a:off x="7115472" y="2598668"/>
              <a:ext cx="1110908" cy="480037"/>
            </a:xfrm>
            <a:prstGeom prst="rect">
              <a:avLst/>
            </a:prstGeom>
          </p:spPr>
          <p:txBody>
            <a:bodyPr wrap="none">
              <a:spAutoFit/>
            </a:bodyPr>
            <a:lstStyle/>
            <a:p>
              <a:pPr marL="342900" lvl="0" indent="-342900">
                <a:spcBef>
                  <a:spcPct val="20000"/>
                </a:spcBef>
              </a:pPr>
              <a:r>
                <a:rPr lang="fr-FR" sz="1600" dirty="0" smtClean="0">
                  <a:solidFill>
                    <a:schemeClr val="accent1"/>
                  </a:solidFill>
                  <a:sym typeface="Symbol"/>
                </a:rPr>
                <a:t></a:t>
              </a:r>
              <a:r>
                <a:rPr lang="fr-FR" sz="1600" dirty="0" smtClean="0">
                  <a:solidFill>
                    <a:schemeClr val="accent1"/>
                  </a:solidFill>
                </a:rPr>
                <a:t>m</a:t>
              </a:r>
              <a:r>
                <a:rPr lang="fr-FR" sz="1600" dirty="0" smtClean="0">
                  <a:solidFill>
                    <a:prstClr val="black"/>
                  </a:solidFill>
                </a:rPr>
                <a:t>c²</a:t>
              </a:r>
              <a:endParaRPr lang="fr-FR" sz="1600" dirty="0">
                <a:solidFill>
                  <a:prstClr val="black"/>
                </a:solidFill>
              </a:endParaRPr>
            </a:p>
          </p:txBody>
        </p:sp>
        <p:sp>
          <p:nvSpPr>
            <p:cNvPr id="22" name="Rectangle 21"/>
            <p:cNvSpPr/>
            <p:nvPr/>
          </p:nvSpPr>
          <p:spPr>
            <a:xfrm>
              <a:off x="4143373" y="1267051"/>
              <a:ext cx="956858" cy="480036"/>
            </a:xfrm>
            <a:prstGeom prst="rect">
              <a:avLst/>
            </a:prstGeom>
          </p:spPr>
          <p:txBody>
            <a:bodyPr wrap="none">
              <a:spAutoFit/>
            </a:bodyPr>
            <a:lstStyle/>
            <a:p>
              <a:pPr marL="342900" lvl="0" indent="-342900">
                <a:spcBef>
                  <a:spcPct val="20000"/>
                </a:spcBef>
              </a:pPr>
              <a:r>
                <a:rPr lang="fr-FR" sz="1600" dirty="0">
                  <a:solidFill>
                    <a:srgbClr val="FF0000"/>
                  </a:solidFill>
                </a:rPr>
                <a:t>m</a:t>
              </a:r>
              <a:r>
                <a:rPr lang="fr-FR" sz="1600" dirty="0">
                  <a:solidFill>
                    <a:prstClr val="black"/>
                  </a:solidFill>
                </a:rPr>
                <a:t>c²</a:t>
              </a:r>
            </a:p>
          </p:txBody>
        </p:sp>
        <p:sp>
          <p:nvSpPr>
            <p:cNvPr id="23" name="Rectangle 22"/>
            <p:cNvSpPr/>
            <p:nvPr/>
          </p:nvSpPr>
          <p:spPr>
            <a:xfrm>
              <a:off x="5572132" y="3553066"/>
              <a:ext cx="956858" cy="480036"/>
            </a:xfrm>
            <a:prstGeom prst="rect">
              <a:avLst/>
            </a:prstGeom>
          </p:spPr>
          <p:txBody>
            <a:bodyPr wrap="none">
              <a:spAutoFit/>
            </a:bodyPr>
            <a:lstStyle/>
            <a:p>
              <a:pPr marL="342900" lvl="0" indent="-342900">
                <a:spcBef>
                  <a:spcPct val="20000"/>
                </a:spcBef>
              </a:pPr>
              <a:r>
                <a:rPr lang="fr-FR" sz="1600" dirty="0">
                  <a:solidFill>
                    <a:srgbClr val="7030A0"/>
                  </a:solidFill>
                </a:rPr>
                <a:t>m</a:t>
              </a:r>
              <a:r>
                <a:rPr lang="fr-FR" sz="1600" dirty="0">
                  <a:solidFill>
                    <a:prstClr val="black"/>
                  </a:solidFill>
                </a:rPr>
                <a:t>c²</a:t>
              </a:r>
            </a:p>
          </p:txBody>
        </p:sp>
        <p:sp>
          <p:nvSpPr>
            <p:cNvPr id="24" name="Rectangle 23"/>
            <p:cNvSpPr/>
            <p:nvPr/>
          </p:nvSpPr>
          <p:spPr>
            <a:xfrm>
              <a:off x="5429255" y="4481760"/>
              <a:ext cx="956858" cy="480036"/>
            </a:xfrm>
            <a:prstGeom prst="rect">
              <a:avLst/>
            </a:prstGeom>
          </p:spPr>
          <p:txBody>
            <a:bodyPr wrap="none">
              <a:spAutoFit/>
            </a:bodyPr>
            <a:lstStyle/>
            <a:p>
              <a:pPr marL="342900" lvl="0" indent="-342900">
                <a:spcBef>
                  <a:spcPct val="20000"/>
                </a:spcBef>
              </a:pPr>
              <a:r>
                <a:rPr lang="fr-FR" sz="1600" dirty="0">
                  <a:solidFill>
                    <a:srgbClr val="002060"/>
                  </a:solidFill>
                </a:rPr>
                <a:t>m</a:t>
              </a:r>
              <a:r>
                <a:rPr lang="fr-FR" sz="1600" dirty="0">
                  <a:solidFill>
                    <a:prstClr val="black"/>
                  </a:solidFill>
                </a:rPr>
                <a:t>c²</a:t>
              </a:r>
            </a:p>
          </p:txBody>
        </p:sp>
        <p:sp>
          <p:nvSpPr>
            <p:cNvPr id="25" name="Rectangle 24"/>
            <p:cNvSpPr/>
            <p:nvPr/>
          </p:nvSpPr>
          <p:spPr>
            <a:xfrm>
              <a:off x="4214810" y="4196007"/>
              <a:ext cx="956858" cy="480037"/>
            </a:xfrm>
            <a:prstGeom prst="rect">
              <a:avLst/>
            </a:prstGeom>
          </p:spPr>
          <p:txBody>
            <a:bodyPr wrap="none">
              <a:spAutoFit/>
            </a:bodyPr>
            <a:lstStyle/>
            <a:p>
              <a:pPr marL="342900" lvl="0" indent="-342900">
                <a:spcBef>
                  <a:spcPct val="20000"/>
                </a:spcBef>
              </a:pPr>
              <a:r>
                <a:rPr lang="fr-FR" sz="1600" dirty="0">
                  <a:solidFill>
                    <a:srgbClr val="92D050"/>
                  </a:solidFill>
                </a:rPr>
                <a:t>m</a:t>
              </a:r>
              <a:r>
                <a:rPr lang="fr-FR" sz="1600" dirty="0">
                  <a:solidFill>
                    <a:prstClr val="black"/>
                  </a:solidFill>
                </a:rPr>
                <a:t>c²</a:t>
              </a:r>
            </a:p>
          </p:txBody>
        </p:sp>
        <p:sp>
          <p:nvSpPr>
            <p:cNvPr id="26" name="Rectangle 25"/>
            <p:cNvSpPr/>
            <p:nvPr/>
          </p:nvSpPr>
          <p:spPr>
            <a:xfrm>
              <a:off x="2857488" y="3838818"/>
              <a:ext cx="956858" cy="480037"/>
            </a:xfrm>
            <a:prstGeom prst="rect">
              <a:avLst/>
            </a:prstGeom>
          </p:spPr>
          <p:txBody>
            <a:bodyPr wrap="none">
              <a:spAutoFit/>
            </a:bodyPr>
            <a:lstStyle/>
            <a:p>
              <a:pPr marL="342900" lvl="0" indent="-342900">
                <a:spcBef>
                  <a:spcPct val="20000"/>
                </a:spcBef>
              </a:pPr>
              <a:r>
                <a:rPr lang="fr-FR" sz="1600" dirty="0">
                  <a:solidFill>
                    <a:srgbClr val="FFC000"/>
                  </a:solidFill>
                </a:rPr>
                <a:t>m</a:t>
              </a:r>
              <a:r>
                <a:rPr lang="fr-FR" sz="1600" dirty="0">
                  <a:solidFill>
                    <a:prstClr val="black"/>
                  </a:solidFill>
                </a:rPr>
                <a:t>c²</a:t>
              </a:r>
            </a:p>
          </p:txBody>
        </p:sp>
        <p:sp>
          <p:nvSpPr>
            <p:cNvPr id="27" name="Rectangle 26"/>
            <p:cNvSpPr/>
            <p:nvPr/>
          </p:nvSpPr>
          <p:spPr>
            <a:xfrm>
              <a:off x="944712" y="2640536"/>
              <a:ext cx="1110908" cy="480037"/>
            </a:xfrm>
            <a:prstGeom prst="rect">
              <a:avLst/>
            </a:prstGeom>
          </p:spPr>
          <p:txBody>
            <a:bodyPr wrap="none">
              <a:spAutoFit/>
            </a:bodyPr>
            <a:lstStyle/>
            <a:p>
              <a:pPr marL="342900" lvl="0" indent="-342900">
                <a:spcBef>
                  <a:spcPct val="20000"/>
                </a:spcBef>
              </a:pPr>
              <a:r>
                <a:rPr lang="fr-FR" sz="1600" dirty="0" smtClean="0">
                  <a:solidFill>
                    <a:schemeClr val="accent1"/>
                  </a:solidFill>
                  <a:sym typeface="Symbol"/>
                </a:rPr>
                <a:t></a:t>
              </a:r>
              <a:r>
                <a:rPr lang="fr-FR" sz="1600" dirty="0" smtClean="0">
                  <a:solidFill>
                    <a:schemeClr val="accent1"/>
                  </a:solidFill>
                </a:rPr>
                <a:t>m</a:t>
              </a:r>
              <a:r>
                <a:rPr lang="fr-FR" sz="1600" dirty="0" smtClean="0">
                  <a:solidFill>
                    <a:prstClr val="black"/>
                  </a:solidFill>
                </a:rPr>
                <a:t>c²</a:t>
              </a:r>
              <a:endParaRPr lang="fr-FR" sz="1600" dirty="0">
                <a:solidFill>
                  <a:prstClr val="black"/>
                </a:solidFill>
              </a:endParaRPr>
            </a:p>
          </p:txBody>
        </p:sp>
      </p:grpSp>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071" y="3732337"/>
            <a:ext cx="2230345" cy="2271648"/>
          </a:xfrm>
          <a:prstGeom prst="rect">
            <a:avLst/>
          </a:prstGeom>
        </p:spPr>
      </p:pic>
    </p:spTree>
    <p:extLst>
      <p:ext uri="{BB962C8B-B14F-4D97-AF65-F5344CB8AC3E}">
        <p14:creationId xmlns:p14="http://schemas.microsoft.com/office/powerpoint/2010/main" val="28347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Rappel des épisodes précédents</a:t>
            </a:r>
            <a:endParaRPr lang="fr-FR" dirty="0"/>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a:t>
            </a:fld>
            <a:endParaRPr lang="en-US"/>
          </a:p>
        </p:txBody>
      </p:sp>
    </p:spTree>
    <p:extLst>
      <p:ext uri="{BB962C8B-B14F-4D97-AF65-F5344CB8AC3E}">
        <p14:creationId xmlns:p14="http://schemas.microsoft.com/office/powerpoint/2010/main" val="288349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7. </a:t>
            </a:r>
            <a:r>
              <a:rPr lang="fr-FR" sz="3200" dirty="0"/>
              <a:t>Pour donner de l’énergie à une particule, on l’accélère avec</a:t>
            </a:r>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Un champ magnétique</a:t>
            </a:r>
          </a:p>
          <a:p>
            <a:pPr marL="822960" lvl="1" indent="-457200">
              <a:buFont typeface="+mj-lt"/>
              <a:buAutoNum type="alphaLcPeriod"/>
            </a:pPr>
            <a:r>
              <a:rPr lang="fr-FR" sz="2400" dirty="0"/>
              <a:t>Un champ électrique</a:t>
            </a:r>
          </a:p>
          <a:p>
            <a:pPr marL="822960" lvl="1" indent="-457200">
              <a:buFont typeface="+mj-lt"/>
              <a:buAutoNum type="alphaLcPeriod"/>
            </a:pPr>
            <a:r>
              <a:rPr lang="fr-FR" sz="2400" dirty="0"/>
              <a:t>Un champ de fraises</a:t>
            </a:r>
          </a:p>
          <a:p>
            <a:pPr marL="68580" indent="0">
              <a:buNone/>
            </a:pPr>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20</a:t>
            </a:fld>
            <a:endParaRPr lang="en-US"/>
          </a:p>
        </p:txBody>
      </p:sp>
      <p:grpSp>
        <p:nvGrpSpPr>
          <p:cNvPr id="7" name="Groupe 6"/>
          <p:cNvGrpSpPr/>
          <p:nvPr/>
        </p:nvGrpSpPr>
        <p:grpSpPr>
          <a:xfrm>
            <a:off x="1619672" y="4000743"/>
            <a:ext cx="1166415" cy="1440160"/>
            <a:chOff x="2915816" y="1412776"/>
            <a:chExt cx="1166415" cy="1440160"/>
          </a:xfrm>
        </p:grpSpPr>
        <p:cxnSp>
          <p:nvCxnSpPr>
            <p:cNvPr id="8" name="Connecteur droit 7"/>
            <p:cNvCxnSpPr/>
            <p:nvPr/>
          </p:nvCxnSpPr>
          <p:spPr>
            <a:xfrm>
              <a:off x="2915816" y="141277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067944" y="141277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930103" y="1844824"/>
              <a:ext cx="1152128"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915816" y="2708920"/>
              <a:ext cx="115212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324206" y="2339588"/>
              <a:ext cx="335348" cy="369332"/>
            </a:xfrm>
            <a:prstGeom prst="rect">
              <a:avLst/>
            </a:prstGeom>
            <a:noFill/>
          </p:spPr>
          <p:txBody>
            <a:bodyPr wrap="none" rtlCol="0">
              <a:spAutoFit/>
            </a:bodyPr>
            <a:lstStyle/>
            <a:p>
              <a:r>
                <a:rPr lang="fr-FR" dirty="0" smtClean="0"/>
                <a:t>U</a:t>
              </a:r>
              <a:endParaRPr lang="fr-FR" dirty="0"/>
            </a:p>
          </p:txBody>
        </p:sp>
        <mc:AlternateContent xmlns:mc="http://schemas.openxmlformats.org/markup-compatibility/2006" xmlns:a14="http://schemas.microsoft.com/office/drawing/2010/main">
          <mc:Choice Requires="a14">
            <p:sp>
              <p:nvSpPr>
                <p:cNvPr id="13" name="ZoneTexte 12"/>
                <p:cNvSpPr txBox="1"/>
                <p:nvPr/>
              </p:nvSpPr>
              <p:spPr>
                <a:xfrm>
                  <a:off x="3290831" y="1431756"/>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solidFill>
                                  <a:srgbClr val="00B0F0"/>
                                </a:solidFill>
                                <a:latin typeface="Cambria Math" panose="02040503050406030204" pitchFamily="18" charset="0"/>
                              </a:rPr>
                            </m:ctrlPr>
                          </m:accPr>
                          <m:e>
                            <m:r>
                              <a:rPr lang="fr-FR" b="0" i="1" smtClean="0">
                                <a:solidFill>
                                  <a:srgbClr val="00B0F0"/>
                                </a:solidFill>
                                <a:latin typeface="Cambria Math" panose="02040503050406030204" pitchFamily="18" charset="0"/>
                              </a:rPr>
                              <m:t>𝐸</m:t>
                            </m:r>
                          </m:e>
                        </m:acc>
                      </m:oMath>
                    </m:oMathPara>
                  </a14:m>
                  <a:endParaRPr lang="fr-FR" dirty="0">
                    <a:solidFill>
                      <a:srgbClr val="00B0F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3290831" y="1431756"/>
                  <a:ext cx="402097" cy="402931"/>
                </a:xfrm>
                <a:prstGeom prst="rect">
                  <a:avLst/>
                </a:prstGeom>
                <a:blipFill rotWithShape="0">
                  <a:blip r:embed="rId3"/>
                  <a:stretch>
                    <a:fillRect/>
                  </a:stretch>
                </a:blipFill>
              </p:spPr>
              <p:txBody>
                <a:bodyPr/>
                <a:lstStyle/>
                <a:p>
                  <a:r>
                    <a:rPr lang="fr-FR">
                      <a:noFill/>
                    </a:rPr>
                    <a:t> </a:t>
                  </a:r>
                </a:p>
              </p:txBody>
            </p:sp>
          </mc:Fallback>
        </mc:AlternateContent>
      </p:grpSp>
      <p:pic>
        <p:nvPicPr>
          <p:cNvPr id="14" name="Picture 4" descr="cavité1"/>
          <p:cNvPicPr>
            <a:picLocks noChangeAspect="1" noChangeArrowheads="1"/>
          </p:cNvPicPr>
          <p:nvPr/>
        </p:nvPicPr>
        <p:blipFill>
          <a:blip r:embed="rId4" cstate="print"/>
          <a:srcRect/>
          <a:stretch>
            <a:fillRect/>
          </a:stretch>
        </p:blipFill>
        <p:spPr bwMode="auto">
          <a:xfrm>
            <a:off x="4427984" y="3792129"/>
            <a:ext cx="3602207" cy="1857388"/>
          </a:xfrm>
          <a:prstGeom prst="rect">
            <a:avLst/>
          </a:prstGeom>
          <a:noFill/>
        </p:spPr>
      </p:pic>
      <p:sp>
        <p:nvSpPr>
          <p:cNvPr id="15" name="Ellipse 14"/>
          <p:cNvSpPr/>
          <p:nvPr/>
        </p:nvSpPr>
        <p:spPr>
          <a:xfrm>
            <a:off x="971600" y="1988840"/>
            <a:ext cx="3893520" cy="619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832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dirty="0" smtClean="0"/>
              <a:t>8. </a:t>
            </a:r>
            <a:r>
              <a:rPr lang="fr-FR" sz="3200" dirty="0"/>
              <a:t>Les aimants principaux du LHC servent à </a:t>
            </a:r>
          </a:p>
        </p:txBody>
      </p:sp>
      <p:sp>
        <p:nvSpPr>
          <p:cNvPr id="3" name="Espace réservé du contenu 2"/>
          <p:cNvSpPr>
            <a:spLocks noGrp="1"/>
          </p:cNvSpPr>
          <p:nvPr>
            <p:ph idx="1"/>
          </p:nvPr>
        </p:nvSpPr>
        <p:spPr/>
        <p:txBody>
          <a:bodyPr/>
          <a:lstStyle/>
          <a:p>
            <a:pPr marL="822960" lvl="1" indent="-457200">
              <a:buFont typeface="+mj-lt"/>
              <a:buAutoNum type="alphaLcPeriod"/>
            </a:pPr>
            <a:r>
              <a:rPr lang="fr-FR" sz="2400" dirty="0"/>
              <a:t>Courber la trajectoire des particules</a:t>
            </a:r>
          </a:p>
          <a:p>
            <a:pPr marL="822960" lvl="1" indent="-457200">
              <a:buFont typeface="+mj-lt"/>
              <a:buAutoNum type="alphaLcPeriod"/>
            </a:pPr>
            <a:r>
              <a:rPr lang="fr-FR" sz="2400" dirty="0"/>
              <a:t>Donner de l’énergie aux particules</a:t>
            </a:r>
          </a:p>
          <a:p>
            <a:pPr marL="822960" lvl="1" indent="-457200">
              <a:buFont typeface="+mj-lt"/>
              <a:buAutoNum type="alphaLcPeriod"/>
            </a:pPr>
            <a:r>
              <a:rPr lang="fr-FR" sz="2400" dirty="0" smtClean="0"/>
              <a:t>Faire joli </a:t>
            </a:r>
            <a:r>
              <a:rPr lang="fr-FR" sz="2400" dirty="0"/>
              <a:t>dans le tunnel</a:t>
            </a:r>
          </a:p>
          <a:p>
            <a:endParaRPr lang="fr-FR"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21</a:t>
            </a:fld>
            <a:endParaRPr lang="en-US"/>
          </a:p>
        </p:txBody>
      </p:sp>
      <p:grpSp>
        <p:nvGrpSpPr>
          <p:cNvPr id="7" name="Groupe 6"/>
          <p:cNvGrpSpPr/>
          <p:nvPr/>
        </p:nvGrpSpPr>
        <p:grpSpPr>
          <a:xfrm>
            <a:off x="6198823" y="3284984"/>
            <a:ext cx="1932165" cy="2204861"/>
            <a:chOff x="6582987" y="4030973"/>
            <a:chExt cx="2069844" cy="2377222"/>
          </a:xfrm>
        </p:grpSpPr>
        <p:grpSp>
          <p:nvGrpSpPr>
            <p:cNvPr id="8" name="Groupe 7"/>
            <p:cNvGrpSpPr/>
            <p:nvPr/>
          </p:nvGrpSpPr>
          <p:grpSpPr>
            <a:xfrm>
              <a:off x="6582987" y="4175947"/>
              <a:ext cx="2069844" cy="2232248"/>
              <a:chOff x="5420114" y="2780928"/>
              <a:chExt cx="2069844" cy="2232248"/>
            </a:xfrm>
          </p:grpSpPr>
          <p:grpSp>
            <p:nvGrpSpPr>
              <p:cNvPr id="10" name="Groupe 9"/>
              <p:cNvGrpSpPr/>
              <p:nvPr/>
            </p:nvGrpSpPr>
            <p:grpSpPr>
              <a:xfrm>
                <a:off x="5420114" y="2780928"/>
                <a:ext cx="2069844" cy="2232248"/>
                <a:chOff x="5420114" y="2780928"/>
                <a:chExt cx="2069844" cy="2232248"/>
              </a:xfrm>
            </p:grpSpPr>
            <p:pic>
              <p:nvPicPr>
                <p:cNvPr id="18" name="Image 17"/>
                <p:cNvPicPr>
                  <a:picLocks noChangeAspect="1"/>
                </p:cNvPicPr>
                <p:nvPr/>
              </p:nvPicPr>
              <p:blipFill rotWithShape="1">
                <a:blip r:embed="rId3">
                  <a:extLst>
                    <a:ext uri="{28A0092B-C50C-407E-A947-70E740481C1C}">
                      <a14:useLocalDpi xmlns:a14="http://schemas.microsoft.com/office/drawing/2010/main" val="0"/>
                    </a:ext>
                  </a:extLst>
                </a:blip>
                <a:srcRect l="43142" r="12001" b="50000"/>
                <a:stretch/>
              </p:blipFill>
              <p:spPr>
                <a:xfrm rot="5400000">
                  <a:off x="5895375" y="3286610"/>
                  <a:ext cx="1884241" cy="1304925"/>
                </a:xfrm>
                <a:prstGeom prst="rect">
                  <a:avLst/>
                </a:prstGeom>
              </p:spPr>
            </p:pic>
            <p:grpSp>
              <p:nvGrpSpPr>
                <p:cNvPr id="19" name="Groupe 18"/>
                <p:cNvGrpSpPr/>
                <p:nvPr/>
              </p:nvGrpSpPr>
              <p:grpSpPr>
                <a:xfrm>
                  <a:off x="5420114" y="3068960"/>
                  <a:ext cx="764919" cy="1788167"/>
                  <a:chOff x="5420114" y="3068960"/>
                  <a:chExt cx="764919" cy="1788167"/>
                </a:xfrm>
              </p:grpSpPr>
              <p:grpSp>
                <p:nvGrpSpPr>
                  <p:cNvPr id="21" name="Groupe 20"/>
                  <p:cNvGrpSpPr/>
                  <p:nvPr/>
                </p:nvGrpSpPr>
                <p:grpSpPr>
                  <a:xfrm>
                    <a:off x="5420114" y="3212976"/>
                    <a:ext cx="577274" cy="1581068"/>
                    <a:chOff x="2930103" y="3646578"/>
                    <a:chExt cx="577274" cy="1581068"/>
                  </a:xfrm>
                </p:grpSpPr>
                <p:sp>
                  <p:nvSpPr>
                    <p:cNvPr id="24" name="Rectangle 23"/>
                    <p:cNvSpPr/>
                    <p:nvPr/>
                  </p:nvSpPr>
                  <p:spPr>
                    <a:xfrm>
                      <a:off x="2930103" y="3717032"/>
                      <a:ext cx="57606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2931314" y="3717032"/>
                      <a:ext cx="576063"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t>
                      </a:r>
                      <a:endParaRPr lang="fr-FR" b="1" dirty="0">
                        <a:solidFill>
                          <a:schemeClr val="tx1"/>
                        </a:solidFill>
                      </a:endParaRPr>
                    </a:p>
                  </p:txBody>
                </p:sp>
                <p:sp>
                  <p:nvSpPr>
                    <p:cNvPr id="26" name="Rectangle 25"/>
                    <p:cNvSpPr/>
                    <p:nvPr/>
                  </p:nvSpPr>
                  <p:spPr>
                    <a:xfrm>
                      <a:off x="3110123" y="3646578"/>
                      <a:ext cx="216024" cy="720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072116" y="4858314"/>
                      <a:ext cx="280846" cy="369332"/>
                    </a:xfrm>
                    <a:prstGeom prst="rect">
                      <a:avLst/>
                    </a:prstGeom>
                    <a:noFill/>
                  </p:spPr>
                  <p:txBody>
                    <a:bodyPr wrap="none" rtlCol="0">
                      <a:spAutoFit/>
                    </a:bodyPr>
                    <a:lstStyle/>
                    <a:p>
                      <a:r>
                        <a:rPr lang="fr-FR" b="1" dirty="0" smtClean="0"/>
                        <a:t>-</a:t>
                      </a:r>
                      <a:endParaRPr lang="fr-FR" b="1" dirty="0"/>
                    </a:p>
                  </p:txBody>
                </p:sp>
              </p:grpSp>
              <p:cxnSp>
                <p:nvCxnSpPr>
                  <p:cNvPr id="22" name="Connecteur droit 21"/>
                  <p:cNvCxnSpPr>
                    <a:stCxn id="26" idx="0"/>
                  </p:cNvCxnSpPr>
                  <p:nvPr/>
                </p:nvCxnSpPr>
                <p:spPr>
                  <a:xfrm flipV="1">
                    <a:off x="5708146" y="3068960"/>
                    <a:ext cx="476887"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701340" y="4723590"/>
                    <a:ext cx="482483" cy="133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V="1">
                  <a:off x="6770340" y="2780928"/>
                  <a:ext cx="0" cy="223224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6640336" y="4455489"/>
                <a:ext cx="260008" cy="307777"/>
              </a:xfrm>
              <a:prstGeom prst="rect">
                <a:avLst/>
              </a:prstGeom>
              <a:noFill/>
            </p:spPr>
            <p:txBody>
              <a:bodyPr wrap="none" rtlCol="0">
                <a:spAutoFit/>
              </a:bodyPr>
              <a:lstStyle/>
              <a:p>
                <a:r>
                  <a:rPr lang="fr-FR" sz="1400" b="1" dirty="0" smtClean="0"/>
                  <a:t>-</a:t>
                </a:r>
                <a:endParaRPr lang="fr-FR" sz="1400" b="1" dirty="0"/>
              </a:p>
            </p:txBody>
          </p:sp>
          <p:sp>
            <p:nvSpPr>
              <p:cNvPr id="12" name="ZoneTexte 11"/>
              <p:cNvSpPr txBox="1"/>
              <p:nvPr/>
            </p:nvSpPr>
            <p:spPr>
              <a:xfrm>
                <a:off x="6642896" y="4288762"/>
                <a:ext cx="260008" cy="307777"/>
              </a:xfrm>
              <a:prstGeom prst="rect">
                <a:avLst/>
              </a:prstGeom>
              <a:noFill/>
            </p:spPr>
            <p:txBody>
              <a:bodyPr wrap="none" rtlCol="0">
                <a:spAutoFit/>
              </a:bodyPr>
              <a:lstStyle/>
              <a:p>
                <a:r>
                  <a:rPr lang="fr-FR" sz="1400" b="1" dirty="0" smtClean="0"/>
                  <a:t>-</a:t>
                </a:r>
                <a:endParaRPr lang="fr-FR" sz="1400" b="1" dirty="0"/>
              </a:p>
            </p:txBody>
          </p:sp>
          <p:sp>
            <p:nvSpPr>
              <p:cNvPr id="13" name="ZoneTexte 12"/>
              <p:cNvSpPr txBox="1"/>
              <p:nvPr/>
            </p:nvSpPr>
            <p:spPr>
              <a:xfrm>
                <a:off x="6641713" y="4081406"/>
                <a:ext cx="236371" cy="307777"/>
              </a:xfrm>
              <a:prstGeom prst="rect">
                <a:avLst/>
              </a:prstGeom>
              <a:noFill/>
            </p:spPr>
            <p:txBody>
              <a:bodyPr wrap="none" rtlCol="0">
                <a:spAutoFit/>
              </a:bodyPr>
              <a:lstStyle/>
              <a:p>
                <a:r>
                  <a:rPr lang="fr-FR" sz="1400" b="1" dirty="0" smtClean="0"/>
                  <a:t>-</a:t>
                </a:r>
                <a:endParaRPr lang="fr-FR" sz="1400" b="1" dirty="0"/>
              </a:p>
            </p:txBody>
          </p:sp>
          <p:sp>
            <p:nvSpPr>
              <p:cNvPr id="14" name="ZoneTexte 13"/>
              <p:cNvSpPr txBox="1"/>
              <p:nvPr/>
            </p:nvSpPr>
            <p:spPr>
              <a:xfrm>
                <a:off x="6639885" y="3913311"/>
                <a:ext cx="236371" cy="307777"/>
              </a:xfrm>
              <a:prstGeom prst="rect">
                <a:avLst/>
              </a:prstGeom>
              <a:noFill/>
            </p:spPr>
            <p:txBody>
              <a:bodyPr wrap="none" rtlCol="0">
                <a:spAutoFit/>
              </a:bodyPr>
              <a:lstStyle/>
              <a:p>
                <a:r>
                  <a:rPr lang="fr-FR" sz="1400" b="1" dirty="0" smtClean="0"/>
                  <a:t>-</a:t>
                </a:r>
                <a:endParaRPr lang="fr-FR" sz="1400" b="1" dirty="0"/>
              </a:p>
            </p:txBody>
          </p:sp>
          <p:sp>
            <p:nvSpPr>
              <p:cNvPr id="15" name="ZoneTexte 14"/>
              <p:cNvSpPr txBox="1"/>
              <p:nvPr/>
            </p:nvSpPr>
            <p:spPr>
              <a:xfrm>
                <a:off x="6642896" y="3708364"/>
                <a:ext cx="236371" cy="307777"/>
              </a:xfrm>
              <a:prstGeom prst="rect">
                <a:avLst/>
              </a:prstGeom>
              <a:noFill/>
            </p:spPr>
            <p:txBody>
              <a:bodyPr wrap="none" rtlCol="0">
                <a:spAutoFit/>
              </a:bodyPr>
              <a:lstStyle/>
              <a:p>
                <a:r>
                  <a:rPr lang="fr-FR" sz="1400" b="1" dirty="0" smtClean="0"/>
                  <a:t>-</a:t>
                </a:r>
                <a:endParaRPr lang="fr-FR" sz="1400" b="1" dirty="0"/>
              </a:p>
            </p:txBody>
          </p:sp>
          <p:sp>
            <p:nvSpPr>
              <p:cNvPr id="16" name="ZoneTexte 15"/>
              <p:cNvSpPr txBox="1"/>
              <p:nvPr/>
            </p:nvSpPr>
            <p:spPr>
              <a:xfrm>
                <a:off x="6642896" y="3540014"/>
                <a:ext cx="236371" cy="307777"/>
              </a:xfrm>
              <a:prstGeom prst="rect">
                <a:avLst/>
              </a:prstGeom>
              <a:noFill/>
            </p:spPr>
            <p:txBody>
              <a:bodyPr wrap="none" rtlCol="0">
                <a:spAutoFit/>
              </a:bodyPr>
              <a:lstStyle/>
              <a:p>
                <a:r>
                  <a:rPr lang="fr-FR" sz="1400" b="1" dirty="0" smtClean="0"/>
                  <a:t>-</a:t>
                </a:r>
                <a:endParaRPr lang="fr-FR" sz="1400" b="1" dirty="0"/>
              </a:p>
            </p:txBody>
          </p:sp>
          <p:sp>
            <p:nvSpPr>
              <p:cNvPr id="17" name="ZoneTexte 16"/>
              <p:cNvSpPr txBox="1"/>
              <p:nvPr/>
            </p:nvSpPr>
            <p:spPr>
              <a:xfrm>
                <a:off x="6638562" y="3343990"/>
                <a:ext cx="236371" cy="307777"/>
              </a:xfrm>
              <a:prstGeom prst="rect">
                <a:avLst/>
              </a:prstGeom>
              <a:noFill/>
            </p:spPr>
            <p:txBody>
              <a:bodyPr wrap="none" rtlCol="0">
                <a:spAutoFit/>
              </a:bodyPr>
              <a:lstStyle/>
              <a:p>
                <a:r>
                  <a:rPr lang="fr-FR" sz="1400" b="1" dirty="0" smtClean="0"/>
                  <a:t>-</a:t>
                </a:r>
                <a:endParaRPr lang="fr-FR" sz="1400" b="1" dirty="0"/>
              </a:p>
            </p:txBody>
          </p:sp>
        </p:grpSp>
        <mc:AlternateContent xmlns:mc="http://schemas.openxmlformats.org/markup-compatibility/2006" xmlns:a14="http://schemas.microsoft.com/office/drawing/2010/main">
          <mc:Choice Requires="a14">
            <p:sp>
              <p:nvSpPr>
                <p:cNvPr id="9" name="ZoneTexte 8"/>
                <p:cNvSpPr txBox="1"/>
                <p:nvPr/>
              </p:nvSpPr>
              <p:spPr>
                <a:xfrm>
                  <a:off x="7986632" y="4030973"/>
                  <a:ext cx="4072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i="1" smtClean="0">
                                <a:solidFill>
                                  <a:srgbClr val="92D050"/>
                                </a:solidFill>
                                <a:latin typeface="Cambria Math" panose="02040503050406030204" pitchFamily="18" charset="0"/>
                              </a:rPr>
                            </m:ctrlPr>
                          </m:accPr>
                          <m:e>
                            <m:r>
                              <a:rPr lang="fr-FR" b="0" i="1" smtClean="0">
                                <a:solidFill>
                                  <a:srgbClr val="92D050"/>
                                </a:solidFill>
                                <a:latin typeface="Cambria Math" panose="02040503050406030204" pitchFamily="18" charset="0"/>
                              </a:rPr>
                              <m:t>𝐵</m:t>
                            </m:r>
                          </m:e>
                        </m:acc>
                      </m:oMath>
                    </m:oMathPara>
                  </a14:m>
                  <a:endParaRPr lang="fr-FR" dirty="0"/>
                </a:p>
              </p:txBody>
            </p:sp>
          </mc:Choice>
          <mc:Fallback xmlns="">
            <p:sp>
              <p:nvSpPr>
                <p:cNvPr id="7" name="ZoneTexte 6"/>
                <p:cNvSpPr txBox="1">
                  <a:spLocks noRot="1" noChangeAspect="1" noMove="1" noResize="1" noEditPoints="1" noAdjustHandles="1" noChangeArrowheads="1" noChangeShapeType="1" noTextEdit="1"/>
                </p:cNvSpPr>
                <p:nvPr/>
              </p:nvSpPr>
              <p:spPr>
                <a:xfrm>
                  <a:off x="7986632" y="4030973"/>
                  <a:ext cx="407291" cy="402931"/>
                </a:xfrm>
                <a:prstGeom prst="rect">
                  <a:avLst/>
                </a:prstGeom>
                <a:blipFill rotWithShape="0">
                  <a:blip r:embed="rId4"/>
                  <a:stretch>
                    <a:fillRect b="-3279"/>
                  </a:stretch>
                </a:blipFill>
              </p:spPr>
              <p:txBody>
                <a:bodyPr/>
                <a:lstStyle/>
                <a:p>
                  <a:r>
                    <a:rPr lang="fr-FR">
                      <a:noFill/>
                    </a:rPr>
                    <a:t> </a:t>
                  </a:r>
                </a:p>
              </p:txBody>
            </p:sp>
          </mc:Fallback>
        </mc:AlternateContent>
      </p:grpSp>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256" y="3473385"/>
            <a:ext cx="3315969" cy="2160000"/>
          </a:xfrm>
          <a:prstGeom prst="rect">
            <a:avLst/>
          </a:prstGeom>
        </p:spPr>
      </p:pic>
      <p:sp>
        <p:nvSpPr>
          <p:cNvPr id="29" name="Ellipse 28"/>
          <p:cNvSpPr/>
          <p:nvPr/>
        </p:nvSpPr>
        <p:spPr>
          <a:xfrm>
            <a:off x="971600" y="1556792"/>
            <a:ext cx="6120680" cy="619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99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241" y="1005821"/>
            <a:ext cx="7848872" cy="792088"/>
          </a:xfrm>
        </p:spPr>
        <p:txBody>
          <a:bodyPr>
            <a:noAutofit/>
          </a:bodyPr>
          <a:lstStyle/>
          <a:p>
            <a:pPr lvl="0"/>
            <a:r>
              <a:rPr lang="fr-FR" sz="2400" dirty="0" smtClean="0"/>
              <a:t>9. </a:t>
            </a:r>
            <a:r>
              <a:rPr lang="fr-FR" sz="2400" dirty="0"/>
              <a:t>On détecte les particules parce qu’elles interagissent avec la matière du détecteur. Le détecteur interne permet de voir la </a:t>
            </a:r>
            <a:r>
              <a:rPr lang="fr-FR" sz="2400" dirty="0" smtClean="0"/>
              <a:t>trajectoire</a:t>
            </a:r>
            <a:endParaRPr lang="fr-FR" sz="2400" dirty="0"/>
          </a:p>
        </p:txBody>
      </p:sp>
      <p:sp>
        <p:nvSpPr>
          <p:cNvPr id="3" name="Espace réservé du contenu 2"/>
          <p:cNvSpPr>
            <a:spLocks noGrp="1"/>
          </p:cNvSpPr>
          <p:nvPr>
            <p:ph idx="1"/>
          </p:nvPr>
        </p:nvSpPr>
        <p:spPr>
          <a:xfrm>
            <a:off x="323528" y="1797909"/>
            <a:ext cx="7920880" cy="3384376"/>
          </a:xfrm>
        </p:spPr>
        <p:txBody>
          <a:bodyPr>
            <a:normAutofit/>
          </a:bodyPr>
          <a:lstStyle/>
          <a:p>
            <a:pPr marL="822960" lvl="1" indent="-457200">
              <a:buFont typeface="+mj-lt"/>
              <a:buAutoNum type="alphaLcPeriod"/>
            </a:pPr>
            <a:r>
              <a:rPr lang="fr-FR" sz="2000" dirty="0"/>
              <a:t>Des particules neutres</a:t>
            </a:r>
          </a:p>
          <a:p>
            <a:pPr marL="822960" lvl="1" indent="-457200">
              <a:buFont typeface="+mj-lt"/>
              <a:buAutoNum type="alphaLcPeriod"/>
            </a:pPr>
            <a:r>
              <a:rPr lang="fr-FR" sz="2000" dirty="0"/>
              <a:t>Des particules instables</a:t>
            </a:r>
          </a:p>
          <a:p>
            <a:pPr marL="822960" lvl="1" indent="-457200">
              <a:buFont typeface="+mj-lt"/>
              <a:buAutoNum type="alphaLcPeriod"/>
            </a:pPr>
            <a:r>
              <a:rPr lang="fr-FR" sz="2000" dirty="0"/>
              <a:t>Des particules chargées</a:t>
            </a:r>
          </a:p>
          <a:p>
            <a:endParaRPr lang="fr-FR" sz="2000" dirty="0"/>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22</a:t>
            </a:fld>
            <a:endParaRPr lang="en-US"/>
          </a:p>
        </p:txBody>
      </p:sp>
      <p:pic>
        <p:nvPicPr>
          <p:cNvPr id="7"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t="69690"/>
          <a:stretch/>
        </p:blipFill>
        <p:spPr>
          <a:xfrm>
            <a:off x="896381" y="3789040"/>
            <a:ext cx="7532732" cy="1800200"/>
          </a:xfrm>
          <a:prstGeom prst="rect">
            <a:avLst/>
          </a:prstGeom>
        </p:spPr>
      </p:pic>
      <p:sp>
        <p:nvSpPr>
          <p:cNvPr id="8" name="Ellipse 7"/>
          <p:cNvSpPr/>
          <p:nvPr/>
        </p:nvSpPr>
        <p:spPr>
          <a:xfrm>
            <a:off x="1043608" y="2440486"/>
            <a:ext cx="3384376" cy="619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47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10. </a:t>
            </a:r>
            <a:r>
              <a:rPr lang="fr-FR" sz="2400" dirty="0"/>
              <a:t>Les neutrinos n’interagissent pas (ou très </a:t>
            </a:r>
            <a:r>
              <a:rPr lang="fr-FR" sz="2400" dirty="0" err="1"/>
              <a:t>très</a:t>
            </a:r>
            <a:r>
              <a:rPr lang="fr-FR" sz="2400" dirty="0"/>
              <a:t> peu) avec la matière dans le détecteur on voit</a:t>
            </a:r>
          </a:p>
        </p:txBody>
      </p:sp>
      <p:sp>
        <p:nvSpPr>
          <p:cNvPr id="3" name="Espace réservé du contenu 2"/>
          <p:cNvSpPr>
            <a:spLocks noGrp="1"/>
          </p:cNvSpPr>
          <p:nvPr>
            <p:ph idx="1"/>
          </p:nvPr>
        </p:nvSpPr>
        <p:spPr/>
        <p:txBody>
          <a:bodyPr>
            <a:normAutofit/>
          </a:bodyPr>
          <a:lstStyle/>
          <a:p>
            <a:pPr marL="708660" lvl="1" indent="-342900">
              <a:buFont typeface="+mj-lt"/>
              <a:buAutoNum type="alphaLcPeriod"/>
            </a:pPr>
            <a:r>
              <a:rPr lang="fr-FR" sz="1800" dirty="0"/>
              <a:t>Rien et on remonte au neutrino parce qu’il manque de l’énergie par rapport à l’énergie de départ</a:t>
            </a:r>
          </a:p>
          <a:p>
            <a:pPr marL="708660" lvl="1" indent="-342900">
              <a:buFont typeface="+mj-lt"/>
              <a:buAutoNum type="alphaLcPeriod"/>
            </a:pPr>
            <a:r>
              <a:rPr lang="fr-FR" sz="1800" dirty="0"/>
              <a:t>Une belle trace dans le détecteur interne</a:t>
            </a:r>
          </a:p>
          <a:p>
            <a:pPr marL="708660" lvl="1" indent="-342900">
              <a:buFont typeface="+mj-lt"/>
              <a:buAutoNum type="alphaLcPeriod"/>
            </a:pPr>
            <a:r>
              <a:rPr lang="fr-FR" sz="1800" dirty="0"/>
              <a:t>Une belle trace dans le détecteur à muons</a:t>
            </a:r>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23</a:t>
            </a:fld>
            <a:endParaRPr lang="en-US"/>
          </a:p>
        </p:txBody>
      </p:sp>
      <p:sp>
        <p:nvSpPr>
          <p:cNvPr id="7" name="Ellipse 6"/>
          <p:cNvSpPr/>
          <p:nvPr/>
        </p:nvSpPr>
        <p:spPr>
          <a:xfrm>
            <a:off x="1060833" y="1556792"/>
            <a:ext cx="6444716" cy="7920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647" y="3086995"/>
            <a:ext cx="6256706" cy="3696984"/>
          </a:xfrm>
          <a:prstGeom prst="rect">
            <a:avLst/>
          </a:prstGeom>
        </p:spPr>
      </p:pic>
      <p:sp>
        <p:nvSpPr>
          <p:cNvPr id="9" name="Flèche vers le bas 8"/>
          <p:cNvSpPr/>
          <p:nvPr/>
        </p:nvSpPr>
        <p:spPr>
          <a:xfrm rot="5930432">
            <a:off x="7503459" y="3098819"/>
            <a:ext cx="720080" cy="1740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70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Résumons</a:t>
            </a:r>
            <a:endParaRPr lang="fr-FR" dirty="0"/>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24</a:t>
            </a:fld>
            <a:endParaRPr lang="en-US"/>
          </a:p>
        </p:txBody>
      </p:sp>
    </p:spTree>
    <p:extLst>
      <p:ext uri="{BB962C8B-B14F-4D97-AF65-F5344CB8AC3E}">
        <p14:creationId xmlns:p14="http://schemas.microsoft.com/office/powerpoint/2010/main" val="797711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Mars 2016</a:t>
            </a:r>
            <a:endParaRPr lang="fr-FR" dirty="0"/>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25</a:t>
            </a:fld>
            <a:endParaRPr lang="en-US"/>
          </a:p>
        </p:txBody>
      </p:sp>
      <p:pic>
        <p:nvPicPr>
          <p:cNvPr id="8" name="CERN-MOVIE-2012-081-0600-kbps-maxH-360-25-fps-audio-128-kbps-48-kHz-stere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23888" y="1178607"/>
            <a:ext cx="7921625" cy="4454525"/>
          </a:xfrm>
        </p:spPr>
      </p:pic>
    </p:spTree>
    <p:extLst>
      <p:ext uri="{BB962C8B-B14F-4D97-AF65-F5344CB8AC3E}">
        <p14:creationId xmlns:p14="http://schemas.microsoft.com/office/powerpoint/2010/main" val="3368386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137" y="585924"/>
            <a:ext cx="7848872" cy="792088"/>
          </a:xfrm>
        </p:spPr>
        <p:txBody>
          <a:bodyPr/>
          <a:lstStyle/>
          <a:p>
            <a:r>
              <a:rPr lang="fr-FR" dirty="0" smtClean="0"/>
              <a:t>particule élémentaire ?</a:t>
            </a:r>
            <a:endParaRPr lang="fr-FR" dirty="0"/>
          </a:p>
        </p:txBody>
      </p:sp>
      <p:sp>
        <p:nvSpPr>
          <p:cNvPr id="3" name="Espace réservé du contenu 2"/>
          <p:cNvSpPr>
            <a:spLocks noGrp="1"/>
          </p:cNvSpPr>
          <p:nvPr>
            <p:ph idx="1"/>
          </p:nvPr>
        </p:nvSpPr>
        <p:spPr>
          <a:xfrm>
            <a:off x="481698" y="1739444"/>
            <a:ext cx="3857762" cy="1738130"/>
          </a:xfrm>
        </p:spPr>
        <p:txBody>
          <a:bodyPr>
            <a:normAutofit/>
          </a:bodyPr>
          <a:lstStyle/>
          <a:p>
            <a:pPr marL="0" indent="0">
              <a:buNone/>
            </a:pPr>
            <a:r>
              <a:rPr lang="fr-FR" sz="2000" dirty="0"/>
              <a:t>C</a:t>
            </a:r>
            <a:r>
              <a:rPr lang="fr-FR" sz="2000" dirty="0" smtClean="0"/>
              <a:t>onstituants </a:t>
            </a:r>
            <a:r>
              <a:rPr lang="fr-FR" sz="2000" b="1" dirty="0" smtClean="0">
                <a:solidFill>
                  <a:schemeClr val="accent3">
                    <a:lumMod val="75000"/>
                  </a:schemeClr>
                </a:solidFill>
              </a:rPr>
              <a:t>fondamentaux</a:t>
            </a:r>
            <a:r>
              <a:rPr lang="fr-FR" sz="2000" dirty="0" smtClean="0"/>
              <a:t>.</a:t>
            </a:r>
          </a:p>
          <a:p>
            <a:pPr marL="0" indent="0">
              <a:buNone/>
            </a:pPr>
            <a:endParaRPr lang="fr-FR" sz="2000" dirty="0"/>
          </a:p>
          <a:p>
            <a:pPr marL="0" indent="0">
              <a:buNone/>
            </a:pPr>
            <a:r>
              <a:rPr lang="fr-FR" sz="2000" dirty="0" smtClean="0"/>
              <a:t>Pour expliquer </a:t>
            </a:r>
            <a:r>
              <a:rPr lang="fr-FR" sz="2000" b="1" dirty="0" smtClean="0">
                <a:solidFill>
                  <a:schemeClr val="accent1"/>
                </a:solidFill>
              </a:rPr>
              <a:t>tout</a:t>
            </a:r>
            <a:r>
              <a:rPr lang="fr-FR" sz="2000" dirty="0" smtClean="0"/>
              <a:t> l’Univers</a:t>
            </a:r>
          </a:p>
          <a:p>
            <a:pPr marL="0" indent="0">
              <a:buNone/>
            </a:pPr>
            <a:r>
              <a:rPr lang="fr-FR" sz="2000" dirty="0" smtClean="0"/>
              <a:t>connu!! </a:t>
            </a:r>
            <a:endParaRPr lang="fr-FR" sz="2000" dirty="0" smtClean="0"/>
          </a:p>
          <a:p>
            <a:endParaRPr lang="fr-FR" sz="2000" dirty="0"/>
          </a:p>
          <a:p>
            <a:endParaRPr lang="fr-FR" sz="2000" dirty="0" smtClean="0"/>
          </a:p>
          <a:p>
            <a:endParaRPr lang="fr-FR" sz="2000" dirty="0"/>
          </a:p>
          <a:p>
            <a:endParaRPr lang="fr-FR" sz="2000" dirty="0"/>
          </a:p>
          <a:p>
            <a:endParaRPr lang="fr-FR" sz="2000"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058" y="1344342"/>
            <a:ext cx="1116000" cy="1116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019" y="1344342"/>
            <a:ext cx="1280799" cy="1116000"/>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16373" r="14154"/>
          <a:stretch/>
        </p:blipFill>
        <p:spPr>
          <a:xfrm>
            <a:off x="6107284" y="1344342"/>
            <a:ext cx="1158118" cy="1116000"/>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25798" r="22917"/>
          <a:stretch/>
        </p:blipFill>
        <p:spPr>
          <a:xfrm>
            <a:off x="6107284" y="2550417"/>
            <a:ext cx="1154371" cy="1116000"/>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17602" r="22586"/>
          <a:stretch/>
        </p:blipFill>
        <p:spPr>
          <a:xfrm>
            <a:off x="4624219" y="2550417"/>
            <a:ext cx="1382400" cy="1116000"/>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3058" y="2550417"/>
            <a:ext cx="1144615" cy="1116000"/>
          </a:xfrm>
          <a:prstGeom prst="rect">
            <a:avLst/>
          </a:prstGeom>
        </p:spPr>
      </p:pic>
      <p:sp>
        <p:nvSpPr>
          <p:cNvPr id="20" name="Espace réservé du contenu 2"/>
          <p:cNvSpPr txBox="1">
            <a:spLocks/>
          </p:cNvSpPr>
          <p:nvPr/>
        </p:nvSpPr>
        <p:spPr>
          <a:xfrm>
            <a:off x="3719188" y="4351324"/>
            <a:ext cx="5281981" cy="232379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fr-FR" sz="1800" dirty="0" smtClean="0"/>
          </a:p>
          <a:p>
            <a:pPr marL="0" indent="0">
              <a:buFont typeface="Tw Cen MT" panose="020B0602020104020603" pitchFamily="34" charset="0"/>
              <a:buNone/>
            </a:pPr>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p:txBody>
      </p:sp>
      <p:sp>
        <p:nvSpPr>
          <p:cNvPr id="10" name="Espace réservé de la date 9"/>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11" name="Espace réservé du pied de page 10"/>
          <p:cNvSpPr>
            <a:spLocks noGrp="1"/>
          </p:cNvSpPr>
          <p:nvPr>
            <p:ph type="ftr" sz="quarter" idx="11"/>
          </p:nvPr>
        </p:nvSpPr>
        <p:spPr/>
        <p:txBody>
          <a:bodyPr/>
          <a:lstStyle/>
          <a:p>
            <a:r>
              <a:rPr lang="en-US" smtClean="0"/>
              <a:t>International Masterclasses 2016</a:t>
            </a:r>
            <a:endParaRPr lang="en-US" dirty="0"/>
          </a:p>
        </p:txBody>
      </p:sp>
      <p:sp>
        <p:nvSpPr>
          <p:cNvPr id="12" name="Espace réservé du numéro de diapositive 11"/>
          <p:cNvSpPr>
            <a:spLocks noGrp="1"/>
          </p:cNvSpPr>
          <p:nvPr>
            <p:ph type="sldNum" sz="quarter" idx="12"/>
          </p:nvPr>
        </p:nvSpPr>
        <p:spPr/>
        <p:txBody>
          <a:bodyPr/>
          <a:lstStyle/>
          <a:p>
            <a:fld id="{FA84A37A-AFC2-4A01-80A1-FC20F2C0D5BB}" type="slidenum">
              <a:rPr lang="en-US" smtClean="0"/>
              <a:pPr/>
              <a:t>3</a:t>
            </a:fld>
            <a:endParaRPr lang="en-US"/>
          </a:p>
        </p:txBody>
      </p:sp>
      <p:grpSp>
        <p:nvGrpSpPr>
          <p:cNvPr id="47" name="Groupe 46"/>
          <p:cNvGrpSpPr/>
          <p:nvPr/>
        </p:nvGrpSpPr>
        <p:grpSpPr>
          <a:xfrm>
            <a:off x="481698" y="3666417"/>
            <a:ext cx="8194758" cy="2956283"/>
            <a:chOff x="481698" y="3666417"/>
            <a:chExt cx="8194758" cy="2956283"/>
          </a:xfrm>
        </p:grpSpPr>
        <p:graphicFrame>
          <p:nvGraphicFramePr>
            <p:cNvPr id="39" name="Graphique 38"/>
            <p:cNvGraphicFramePr/>
            <p:nvPr>
              <p:extLst>
                <p:ext uri="{D42A27DB-BD31-4B8C-83A1-F6EECF244321}">
                  <p14:modId xmlns:p14="http://schemas.microsoft.com/office/powerpoint/2010/main" val="4209949554"/>
                </p:ext>
              </p:extLst>
            </p:nvPr>
          </p:nvGraphicFramePr>
          <p:xfrm>
            <a:off x="481698" y="3666417"/>
            <a:ext cx="3877761" cy="2956283"/>
          </p:xfrm>
          <a:graphic>
            <a:graphicData uri="http://schemas.openxmlformats.org/drawingml/2006/chart">
              <c:chart xmlns:c="http://schemas.openxmlformats.org/drawingml/2006/chart" xmlns:r="http://schemas.openxmlformats.org/officeDocument/2006/relationships" r:id="rId9"/>
            </a:graphicData>
          </a:graphic>
        </p:graphicFrame>
        <p:sp>
          <p:nvSpPr>
            <p:cNvPr id="40" name="ZoneTexte 39"/>
            <p:cNvSpPr txBox="1"/>
            <p:nvPr/>
          </p:nvSpPr>
          <p:spPr>
            <a:xfrm>
              <a:off x="1405982" y="5531114"/>
              <a:ext cx="1643399" cy="369332"/>
            </a:xfrm>
            <a:prstGeom prst="rect">
              <a:avLst/>
            </a:prstGeom>
            <a:noFill/>
          </p:spPr>
          <p:txBody>
            <a:bodyPr wrap="none" rtlCol="0">
              <a:spAutoFit/>
            </a:bodyPr>
            <a:lstStyle/>
            <a:p>
              <a:r>
                <a:rPr lang="fr-FR" dirty="0" smtClean="0"/>
                <a:t>Energie noire</a:t>
              </a:r>
              <a:endParaRPr lang="fr-FR" dirty="0"/>
            </a:p>
          </p:txBody>
        </p:sp>
        <p:sp>
          <p:nvSpPr>
            <p:cNvPr id="41" name="ZoneTexte 40"/>
            <p:cNvSpPr txBox="1"/>
            <p:nvPr/>
          </p:nvSpPr>
          <p:spPr>
            <a:xfrm>
              <a:off x="2686638" y="4576820"/>
              <a:ext cx="1081660" cy="646331"/>
            </a:xfrm>
            <a:prstGeom prst="rect">
              <a:avLst/>
            </a:prstGeom>
            <a:noFill/>
          </p:spPr>
          <p:txBody>
            <a:bodyPr wrap="square" rtlCol="0">
              <a:spAutoFit/>
            </a:bodyPr>
            <a:lstStyle/>
            <a:p>
              <a:r>
                <a:rPr lang="fr-FR" dirty="0" smtClean="0"/>
                <a:t>Matière noire</a:t>
              </a:r>
              <a:endParaRPr lang="fr-FR" dirty="0"/>
            </a:p>
          </p:txBody>
        </p:sp>
        <p:sp>
          <p:nvSpPr>
            <p:cNvPr id="42" name="Accolade ouvrante 41"/>
            <p:cNvSpPr/>
            <p:nvPr/>
          </p:nvSpPr>
          <p:spPr>
            <a:xfrm rot="16200000">
              <a:off x="6334733" y="1815102"/>
              <a:ext cx="465128" cy="421831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43" name="ZoneTexte 42"/>
            <p:cNvSpPr txBox="1"/>
            <p:nvPr/>
          </p:nvSpPr>
          <p:spPr>
            <a:xfrm>
              <a:off x="5367615" y="4231533"/>
              <a:ext cx="3161443" cy="369332"/>
            </a:xfrm>
            <a:prstGeom prst="rect">
              <a:avLst/>
            </a:prstGeom>
            <a:noFill/>
          </p:spPr>
          <p:txBody>
            <a:bodyPr wrap="none" rtlCol="0">
              <a:spAutoFit/>
            </a:bodyPr>
            <a:lstStyle/>
            <a:p>
              <a:r>
                <a:rPr lang="fr-FR" b="1" dirty="0" smtClean="0">
                  <a:solidFill>
                    <a:schemeClr val="accent1"/>
                  </a:solidFill>
                </a:rPr>
                <a:t>Tout le reste ! Nous !!! 4% !!!</a:t>
              </a:r>
              <a:endParaRPr lang="fr-FR" b="1" dirty="0">
                <a:solidFill>
                  <a:schemeClr val="accent1"/>
                </a:solidFill>
              </a:endParaRPr>
            </a:p>
          </p:txBody>
        </p:sp>
        <p:cxnSp>
          <p:nvCxnSpPr>
            <p:cNvPr id="46" name="Connecteur en angle 45"/>
            <p:cNvCxnSpPr/>
            <p:nvPr/>
          </p:nvCxnSpPr>
          <p:spPr>
            <a:xfrm>
              <a:off x="2686638" y="3691696"/>
              <a:ext cx="2680977" cy="74541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96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137" y="585924"/>
            <a:ext cx="7848872" cy="792088"/>
          </a:xfrm>
        </p:spPr>
        <p:txBody>
          <a:bodyPr/>
          <a:lstStyle/>
          <a:p>
            <a:r>
              <a:rPr lang="fr-FR" dirty="0" smtClean="0"/>
              <a:t>particule élémentaire ?</a:t>
            </a:r>
            <a:endParaRPr lang="fr-FR" dirty="0"/>
          </a:p>
        </p:txBody>
      </p:sp>
      <p:sp>
        <p:nvSpPr>
          <p:cNvPr id="3" name="Espace réservé du contenu 2"/>
          <p:cNvSpPr>
            <a:spLocks noGrp="1"/>
          </p:cNvSpPr>
          <p:nvPr>
            <p:ph idx="1"/>
          </p:nvPr>
        </p:nvSpPr>
        <p:spPr>
          <a:xfrm>
            <a:off x="527137" y="1649687"/>
            <a:ext cx="3857762" cy="1738130"/>
          </a:xfrm>
        </p:spPr>
        <p:txBody>
          <a:bodyPr>
            <a:normAutofit/>
          </a:bodyPr>
          <a:lstStyle/>
          <a:p>
            <a:pPr marL="0" indent="0">
              <a:buNone/>
            </a:pPr>
            <a:r>
              <a:rPr lang="fr-FR" sz="2000" dirty="0" smtClean="0"/>
              <a:t>Pour </a:t>
            </a:r>
            <a:r>
              <a:rPr lang="fr-FR" sz="2000" dirty="0" smtClean="0"/>
              <a:t>expliquer </a:t>
            </a:r>
            <a:r>
              <a:rPr lang="fr-FR" sz="2000" dirty="0" smtClean="0">
                <a:solidFill>
                  <a:schemeClr val="accent6">
                    <a:lumMod val="75000"/>
                  </a:schemeClr>
                </a:solidFill>
              </a:rPr>
              <a:t>tout</a:t>
            </a:r>
            <a:r>
              <a:rPr lang="fr-FR" sz="2000" dirty="0" smtClean="0"/>
              <a:t> l’Univers</a:t>
            </a:r>
          </a:p>
          <a:p>
            <a:pPr marL="0" indent="0">
              <a:buNone/>
            </a:pPr>
            <a:r>
              <a:rPr lang="fr-FR" sz="2000" dirty="0"/>
              <a:t>c</a:t>
            </a:r>
            <a:r>
              <a:rPr lang="fr-FR" sz="2000" dirty="0" smtClean="0"/>
              <a:t>onnu, seulement 18 particules !! </a:t>
            </a:r>
          </a:p>
          <a:p>
            <a:endParaRPr lang="fr-FR" sz="2000" dirty="0"/>
          </a:p>
          <a:p>
            <a:endParaRPr lang="fr-FR" sz="2000" dirty="0" smtClean="0"/>
          </a:p>
          <a:p>
            <a:endParaRPr lang="fr-FR" sz="2000" dirty="0"/>
          </a:p>
          <a:p>
            <a:endParaRPr lang="fr-FR" sz="2000" dirty="0"/>
          </a:p>
          <a:p>
            <a:endParaRPr lang="fr-FR" sz="2000"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39" y="1556792"/>
            <a:ext cx="1116000" cy="1116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800" y="1556792"/>
            <a:ext cx="1280799" cy="1116000"/>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16373" r="14154"/>
          <a:stretch/>
        </p:blipFill>
        <p:spPr>
          <a:xfrm>
            <a:off x="6055065" y="1556792"/>
            <a:ext cx="1158118" cy="1116000"/>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25798" r="22917"/>
          <a:stretch/>
        </p:blipFill>
        <p:spPr>
          <a:xfrm>
            <a:off x="6055065" y="2762867"/>
            <a:ext cx="1154371" cy="1116000"/>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17602" r="22586"/>
          <a:stretch/>
        </p:blipFill>
        <p:spPr>
          <a:xfrm>
            <a:off x="4572000" y="2762867"/>
            <a:ext cx="1382400" cy="1116000"/>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0839" y="2762867"/>
            <a:ext cx="1144615" cy="1116000"/>
          </a:xfrm>
          <a:prstGeom prst="rect">
            <a:avLst/>
          </a:prstGeom>
        </p:spPr>
      </p:pic>
      <p:grpSp>
        <p:nvGrpSpPr>
          <p:cNvPr id="15" name="Groupe 14"/>
          <p:cNvGrpSpPr/>
          <p:nvPr/>
        </p:nvGrpSpPr>
        <p:grpSpPr>
          <a:xfrm>
            <a:off x="555187" y="3798331"/>
            <a:ext cx="3096781" cy="2466365"/>
            <a:chOff x="7224758" y="2536664"/>
            <a:chExt cx="4129041" cy="3288486"/>
          </a:xfrm>
        </p:grpSpPr>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4758" y="2536664"/>
              <a:ext cx="4129041" cy="3288486"/>
            </a:xfrm>
            <a:prstGeom prst="rect">
              <a:avLst/>
            </a:prstGeom>
          </p:spPr>
        </p:pic>
        <p:sp>
          <p:nvSpPr>
            <p:cNvPr id="17" name="Rectangle à coins arrondis 16"/>
            <p:cNvSpPr/>
            <p:nvPr/>
          </p:nvSpPr>
          <p:spPr>
            <a:xfrm>
              <a:off x="7340958" y="2627290"/>
              <a:ext cx="1738648" cy="309093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à coins arrondis 17"/>
            <p:cNvSpPr/>
            <p:nvPr/>
          </p:nvSpPr>
          <p:spPr>
            <a:xfrm>
              <a:off x="9903854" y="3387144"/>
              <a:ext cx="1326523" cy="137803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llipse 18"/>
            <p:cNvSpPr/>
            <p:nvPr/>
          </p:nvSpPr>
          <p:spPr>
            <a:xfrm>
              <a:off x="9079606" y="3721994"/>
              <a:ext cx="695459" cy="81136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0" name="Espace réservé du contenu 2"/>
          <p:cNvSpPr txBox="1">
            <a:spLocks/>
          </p:cNvSpPr>
          <p:nvPr/>
        </p:nvSpPr>
        <p:spPr>
          <a:xfrm>
            <a:off x="3719188" y="4351324"/>
            <a:ext cx="5281981" cy="232379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lvl="0" indent="0">
              <a:buClr>
                <a:srgbClr val="3494BA"/>
              </a:buClr>
              <a:buNone/>
            </a:pPr>
            <a:r>
              <a:rPr lang="fr-FR" sz="1800" dirty="0" smtClean="0"/>
              <a:t>Trois catégories :</a:t>
            </a:r>
          </a:p>
          <a:p>
            <a:pPr marL="0" lvl="0" indent="0">
              <a:buClr>
                <a:srgbClr val="3494BA"/>
              </a:buClr>
              <a:buNone/>
            </a:pPr>
            <a:r>
              <a:rPr lang="fr-FR" sz="1800" dirty="0" smtClean="0">
                <a:solidFill>
                  <a:srgbClr val="58B6C0">
                    <a:lumMod val="75000"/>
                  </a:srgbClr>
                </a:solidFill>
              </a:rPr>
              <a:t>Brique élémentaire de </a:t>
            </a:r>
            <a:r>
              <a:rPr lang="fr-FR" sz="1800" dirty="0" smtClean="0">
                <a:solidFill>
                  <a:srgbClr val="58B6C0">
                    <a:lumMod val="75000"/>
                  </a:srgbClr>
                </a:solidFill>
              </a:rPr>
              <a:t>matière</a:t>
            </a:r>
            <a:endParaRPr lang="fr-FR" sz="1800" dirty="0" smtClean="0">
              <a:solidFill>
                <a:srgbClr val="C00000"/>
              </a:solidFill>
            </a:endParaRPr>
          </a:p>
          <a:p>
            <a:pPr marL="0" lvl="0" indent="0">
              <a:buClr>
                <a:srgbClr val="3494BA"/>
              </a:buClr>
              <a:buNone/>
            </a:pPr>
            <a:r>
              <a:rPr lang="fr-FR" sz="1800" dirty="0" smtClean="0">
                <a:solidFill>
                  <a:srgbClr val="C00000"/>
                </a:solidFill>
              </a:rPr>
              <a:t>Médiateur </a:t>
            </a:r>
            <a:r>
              <a:rPr lang="fr-FR" sz="1800" dirty="0" smtClean="0">
                <a:solidFill>
                  <a:srgbClr val="C00000"/>
                </a:solidFill>
              </a:rPr>
              <a:t>d’interaction*</a:t>
            </a:r>
            <a:endParaRPr lang="fr-FR" sz="1800" dirty="0" smtClean="0">
              <a:solidFill>
                <a:srgbClr val="00B0F0"/>
              </a:solidFill>
            </a:endParaRPr>
          </a:p>
          <a:p>
            <a:pPr marL="0" lvl="0" indent="0">
              <a:buClr>
                <a:srgbClr val="3494BA"/>
              </a:buClr>
              <a:buNone/>
            </a:pPr>
            <a:r>
              <a:rPr lang="fr-FR" sz="1800" dirty="0" smtClean="0">
                <a:solidFill>
                  <a:srgbClr val="00B0F0"/>
                </a:solidFill>
              </a:rPr>
              <a:t>Masse </a:t>
            </a:r>
            <a:r>
              <a:rPr lang="fr-FR" sz="1800" dirty="0">
                <a:solidFill>
                  <a:srgbClr val="00B0F0"/>
                </a:solidFill>
              </a:rPr>
              <a:t>inertielle</a:t>
            </a:r>
          </a:p>
          <a:p>
            <a:pPr marL="0" indent="0">
              <a:buFont typeface="Tw Cen MT" panose="020B0602020104020603" pitchFamily="34" charset="0"/>
              <a:buNone/>
            </a:pPr>
            <a:endParaRPr lang="fr-FR" sz="1800" dirty="0" smtClean="0"/>
          </a:p>
          <a:p>
            <a:pPr marL="0" indent="0">
              <a:buFont typeface="Tw Cen MT" panose="020B0602020104020603" pitchFamily="34" charset="0"/>
              <a:buNone/>
            </a:pPr>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p:txBody>
      </p:sp>
      <p:sp>
        <p:nvSpPr>
          <p:cNvPr id="10" name="Espace réservé de la date 9"/>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11" name="Espace réservé du pied de page 10"/>
          <p:cNvSpPr>
            <a:spLocks noGrp="1"/>
          </p:cNvSpPr>
          <p:nvPr>
            <p:ph type="ftr" sz="quarter" idx="11"/>
          </p:nvPr>
        </p:nvSpPr>
        <p:spPr/>
        <p:txBody>
          <a:bodyPr/>
          <a:lstStyle/>
          <a:p>
            <a:r>
              <a:rPr lang="en-US" smtClean="0"/>
              <a:t>International Masterclasses 2016</a:t>
            </a:r>
            <a:endParaRPr lang="en-US" dirty="0"/>
          </a:p>
        </p:txBody>
      </p:sp>
      <p:sp>
        <p:nvSpPr>
          <p:cNvPr id="12" name="Espace réservé du numéro de diapositive 11"/>
          <p:cNvSpPr>
            <a:spLocks noGrp="1"/>
          </p:cNvSpPr>
          <p:nvPr>
            <p:ph type="sldNum" sz="quarter" idx="12"/>
          </p:nvPr>
        </p:nvSpPr>
        <p:spPr/>
        <p:txBody>
          <a:bodyPr/>
          <a:lstStyle/>
          <a:p>
            <a:fld id="{FA84A37A-AFC2-4A01-80A1-FC20F2C0D5BB}" type="slidenum">
              <a:rPr lang="en-US" smtClean="0"/>
              <a:pPr/>
              <a:t>4</a:t>
            </a:fld>
            <a:endParaRPr lang="en-US"/>
          </a:p>
        </p:txBody>
      </p:sp>
      <p:pic>
        <p:nvPicPr>
          <p:cNvPr id="37" name="Imag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7556" y="5620860"/>
            <a:ext cx="2683760" cy="668256"/>
          </a:xfrm>
          <a:prstGeom prst="rect">
            <a:avLst/>
          </a:prstGeom>
        </p:spPr>
      </p:pic>
    </p:spTree>
    <p:extLst>
      <p:ext uri="{BB962C8B-B14F-4D97-AF65-F5344CB8AC3E}">
        <p14:creationId xmlns:p14="http://schemas.microsoft.com/office/powerpoint/2010/main" val="739698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194" y="867447"/>
            <a:ext cx="7776864" cy="720080"/>
          </a:xfrm>
        </p:spPr>
        <p:txBody>
          <a:bodyPr>
            <a:noAutofit/>
          </a:bodyPr>
          <a:lstStyle/>
          <a:p>
            <a:r>
              <a:rPr lang="fr-FR" dirty="0" smtClean="0"/>
              <a:t>Le modèle </a:t>
            </a:r>
            <a:br>
              <a:rPr lang="fr-FR" dirty="0" smtClean="0"/>
            </a:br>
            <a:r>
              <a:rPr lang="fr-FR" dirty="0" smtClean="0"/>
              <a:t>standard</a:t>
            </a:r>
            <a:endParaRPr lang="fr-FR" dirty="0"/>
          </a:p>
        </p:txBody>
      </p:sp>
      <p:pic>
        <p:nvPicPr>
          <p:cNvPr id="2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6326" y="1019345"/>
            <a:ext cx="4165179" cy="5228168"/>
          </a:xfrm>
        </p:spPr>
      </p:pic>
      <p:pic>
        <p:nvPicPr>
          <p:cNvPr id="29" name="Image 2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8785" y="1813560"/>
            <a:ext cx="2064362" cy="2060863"/>
          </a:xfrm>
          <a:prstGeom prst="rect">
            <a:avLst/>
          </a:prstGeom>
        </p:spPr>
      </p:pic>
      <p:sp>
        <p:nvSpPr>
          <p:cNvPr id="30" name="Rectangle 29"/>
          <p:cNvSpPr/>
          <p:nvPr/>
        </p:nvSpPr>
        <p:spPr>
          <a:xfrm>
            <a:off x="2839003" y="3370319"/>
            <a:ext cx="533400" cy="52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1" name="ZoneTexte 30"/>
          <p:cNvSpPr txBox="1"/>
          <p:nvPr/>
        </p:nvSpPr>
        <p:spPr>
          <a:xfrm>
            <a:off x="2911593" y="3434875"/>
            <a:ext cx="381836" cy="461665"/>
          </a:xfrm>
          <a:prstGeom prst="rect">
            <a:avLst/>
          </a:prstGeom>
          <a:noFill/>
        </p:spPr>
        <p:txBody>
          <a:bodyPr wrap="none" rtlCol="0">
            <a:spAutoFit/>
          </a:bodyPr>
          <a:lstStyle/>
          <a:p>
            <a:r>
              <a:rPr lang="fr-FR" sz="2400" b="1" dirty="0" smtClean="0">
                <a:solidFill>
                  <a:schemeClr val="bg1"/>
                </a:solidFill>
              </a:rPr>
              <a:t>H</a:t>
            </a:r>
            <a:endParaRPr lang="fr-FR" sz="2400" b="1" dirty="0">
              <a:solidFill>
                <a:schemeClr val="bg1"/>
              </a:solidFill>
            </a:endParaRPr>
          </a:p>
        </p:txBody>
      </p:sp>
      <p:sp>
        <p:nvSpPr>
          <p:cNvPr id="3" name="ZoneTexte 2"/>
          <p:cNvSpPr txBox="1"/>
          <p:nvPr/>
        </p:nvSpPr>
        <p:spPr>
          <a:xfrm>
            <a:off x="990165" y="4561840"/>
            <a:ext cx="1608325" cy="1569660"/>
          </a:xfrm>
          <a:prstGeom prst="rect">
            <a:avLst/>
          </a:prstGeom>
          <a:noFill/>
        </p:spPr>
        <p:txBody>
          <a:bodyPr wrap="none" rtlCol="0">
            <a:spAutoFit/>
          </a:bodyPr>
          <a:lstStyle/>
          <a:p>
            <a:pPr algn="ctr"/>
            <a:r>
              <a:rPr lang="fr-FR" sz="3200" b="1" dirty="0" smtClean="0">
                <a:solidFill>
                  <a:schemeClr val="accent3">
                    <a:lumMod val="75000"/>
                  </a:schemeClr>
                </a:solidFill>
              </a:rPr>
              <a:t>Calculs</a:t>
            </a:r>
            <a:r>
              <a:rPr lang="fr-FR" sz="3200" dirty="0" smtClean="0"/>
              <a:t> </a:t>
            </a:r>
          </a:p>
          <a:p>
            <a:pPr algn="ctr"/>
            <a:r>
              <a:rPr lang="fr-FR" sz="3200" dirty="0" smtClean="0"/>
              <a:t>versus </a:t>
            </a:r>
          </a:p>
          <a:p>
            <a:pPr algn="ctr"/>
            <a:r>
              <a:rPr lang="fr-FR" sz="3200" b="1" dirty="0" smtClean="0">
                <a:solidFill>
                  <a:srgbClr val="7030A0"/>
                </a:solidFill>
              </a:rPr>
              <a:t>mesures</a:t>
            </a:r>
            <a:endParaRPr lang="fr-FR" sz="3200" b="1" dirty="0">
              <a:solidFill>
                <a:srgbClr val="7030A0"/>
              </a:solidFill>
            </a:endParaRPr>
          </a:p>
        </p:txBody>
      </p:sp>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5</a:t>
            </a:fld>
            <a:endParaRPr lang="en-US"/>
          </a:p>
        </p:txBody>
      </p:sp>
    </p:spTree>
    <p:extLst>
      <p:ext uri="{BB962C8B-B14F-4D97-AF65-F5344CB8AC3E}">
        <p14:creationId xmlns:p14="http://schemas.microsoft.com/office/powerpoint/2010/main" val="255180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enthèse fermante 18"/>
          <p:cNvSpPr/>
          <p:nvPr/>
        </p:nvSpPr>
        <p:spPr>
          <a:xfrm rot="5400000">
            <a:off x="3708869" y="4737206"/>
            <a:ext cx="432048" cy="2158307"/>
          </a:xfrm>
          <a:prstGeom prst="rightBracket">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Titre 5"/>
          <p:cNvSpPr>
            <a:spLocks noGrp="1"/>
          </p:cNvSpPr>
          <p:nvPr>
            <p:ph type="title"/>
          </p:nvPr>
        </p:nvSpPr>
        <p:spPr>
          <a:xfrm>
            <a:off x="467544" y="692696"/>
            <a:ext cx="8208912" cy="864096"/>
          </a:xfrm>
        </p:spPr>
        <p:txBody>
          <a:bodyPr>
            <a:normAutofit/>
          </a:bodyPr>
          <a:lstStyle/>
          <a:p>
            <a:r>
              <a:rPr lang="fr-FR" dirty="0" smtClean="0"/>
              <a:t>Construction des modèles</a:t>
            </a:r>
            <a:endParaRPr lang="fr-FR" sz="2700" dirty="0"/>
          </a:p>
        </p:txBody>
      </p:sp>
      <p:sp>
        <p:nvSpPr>
          <p:cNvPr id="9" name="ZoneTexte 8"/>
          <p:cNvSpPr txBox="1"/>
          <p:nvPr/>
        </p:nvSpPr>
        <p:spPr>
          <a:xfrm>
            <a:off x="683568" y="1687377"/>
            <a:ext cx="1584176" cy="1200329"/>
          </a:xfrm>
          <a:prstGeom prst="rect">
            <a:avLst/>
          </a:prstGeom>
          <a:noFill/>
          <a:ln w="19050">
            <a:solidFill>
              <a:schemeClr val="bg2">
                <a:lumMod val="75000"/>
              </a:schemeClr>
            </a:solidFill>
          </a:ln>
        </p:spPr>
        <p:txBody>
          <a:bodyPr wrap="square" rtlCol="0">
            <a:spAutoFit/>
          </a:bodyPr>
          <a:lstStyle/>
          <a:p>
            <a:r>
              <a:rPr lang="fr-FR" dirty="0" smtClean="0"/>
              <a:t>Objets physiques observés, mesurés</a:t>
            </a:r>
            <a:endParaRPr lang="fr-FR" dirty="0"/>
          </a:p>
        </p:txBody>
      </p:sp>
      <p:sp>
        <p:nvSpPr>
          <p:cNvPr id="10" name="ZoneTexte 9"/>
          <p:cNvSpPr txBox="1"/>
          <p:nvPr/>
        </p:nvSpPr>
        <p:spPr>
          <a:xfrm>
            <a:off x="2411831" y="1789363"/>
            <a:ext cx="1170513" cy="369332"/>
          </a:xfrm>
          <a:prstGeom prst="rect">
            <a:avLst/>
          </a:prstGeom>
          <a:noFill/>
          <a:ln w="19050">
            <a:solidFill>
              <a:schemeClr val="bg2">
                <a:lumMod val="75000"/>
              </a:schemeClr>
            </a:solidFill>
          </a:ln>
        </p:spPr>
        <p:txBody>
          <a:bodyPr wrap="none" rtlCol="0">
            <a:spAutoFit/>
          </a:bodyPr>
          <a:lstStyle/>
          <a:p>
            <a:r>
              <a:rPr lang="fr-FR" dirty="0" smtClean="0"/>
              <a:t>Principes</a:t>
            </a:r>
            <a:endParaRPr lang="fr-FR" dirty="0"/>
          </a:p>
        </p:txBody>
      </p:sp>
      <p:sp>
        <p:nvSpPr>
          <p:cNvPr id="11" name="ZoneTexte 10"/>
          <p:cNvSpPr txBox="1"/>
          <p:nvPr/>
        </p:nvSpPr>
        <p:spPr>
          <a:xfrm>
            <a:off x="3702233" y="2099894"/>
            <a:ext cx="1250663" cy="369332"/>
          </a:xfrm>
          <a:prstGeom prst="rect">
            <a:avLst/>
          </a:prstGeom>
          <a:noFill/>
          <a:ln w="19050">
            <a:solidFill>
              <a:schemeClr val="bg2">
                <a:lumMod val="75000"/>
              </a:schemeClr>
            </a:solidFill>
          </a:ln>
        </p:spPr>
        <p:txBody>
          <a:bodyPr wrap="none" rtlCol="0">
            <a:spAutoFit/>
          </a:bodyPr>
          <a:lstStyle/>
          <a:p>
            <a:r>
              <a:rPr lang="fr-FR" b="1" dirty="0" smtClean="0">
                <a:solidFill>
                  <a:schemeClr val="accent1">
                    <a:lumMod val="75000"/>
                  </a:schemeClr>
                </a:solidFill>
              </a:rPr>
              <a:t>Symétries</a:t>
            </a:r>
            <a:endParaRPr lang="fr-FR" b="1" dirty="0">
              <a:solidFill>
                <a:schemeClr val="accent1">
                  <a:lumMod val="75000"/>
                </a:schemeClr>
              </a:solidFill>
            </a:endParaRPr>
          </a:p>
        </p:txBody>
      </p:sp>
      <p:sp>
        <p:nvSpPr>
          <p:cNvPr id="12" name="ZoneTexte 11"/>
          <p:cNvSpPr txBox="1"/>
          <p:nvPr/>
        </p:nvSpPr>
        <p:spPr>
          <a:xfrm>
            <a:off x="3582344" y="3284983"/>
            <a:ext cx="1053494" cy="369332"/>
          </a:xfrm>
          <a:prstGeom prst="rect">
            <a:avLst/>
          </a:prstGeom>
          <a:noFill/>
          <a:ln>
            <a:solidFill>
              <a:schemeClr val="bg2">
                <a:lumMod val="75000"/>
              </a:schemeClr>
            </a:solidFill>
          </a:ln>
        </p:spPr>
        <p:txBody>
          <a:bodyPr wrap="none" rtlCol="0">
            <a:spAutoFit/>
          </a:bodyPr>
          <a:lstStyle/>
          <a:p>
            <a:r>
              <a:rPr lang="fr-FR" dirty="0" smtClean="0"/>
              <a:t>Modèle</a:t>
            </a:r>
            <a:endParaRPr lang="fr-FR" dirty="0"/>
          </a:p>
        </p:txBody>
      </p:sp>
      <p:sp>
        <p:nvSpPr>
          <p:cNvPr id="15" name="Parenthèse ouvrante 14"/>
          <p:cNvSpPr/>
          <p:nvPr/>
        </p:nvSpPr>
        <p:spPr>
          <a:xfrm rot="16200000">
            <a:off x="4890102" y="4491111"/>
            <a:ext cx="228858" cy="2015256"/>
          </a:xfrm>
          <a:prstGeom prst="leftBracket">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nvSpPr>
        <p:spPr>
          <a:xfrm>
            <a:off x="3420837" y="5847423"/>
            <a:ext cx="1008112" cy="432048"/>
          </a:xfrm>
          <a:prstGeom prst="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H="1" flipV="1">
            <a:off x="3473820" y="6032384"/>
            <a:ext cx="217048" cy="31063"/>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Organigramme : Connecteur 21"/>
          <p:cNvSpPr/>
          <p:nvPr/>
        </p:nvSpPr>
        <p:spPr>
          <a:xfrm>
            <a:off x="3680607" y="6047915"/>
            <a:ext cx="99304" cy="45719"/>
          </a:xfrm>
          <a:prstGeom prst="flowChartConnector">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123727" y="4881996"/>
            <a:ext cx="1401346" cy="646331"/>
          </a:xfrm>
          <a:prstGeom prst="rect">
            <a:avLst/>
          </a:prstGeom>
          <a:noFill/>
          <a:ln>
            <a:solidFill>
              <a:schemeClr val="bg2">
                <a:lumMod val="75000"/>
              </a:schemeClr>
            </a:solidFill>
          </a:ln>
        </p:spPr>
        <p:txBody>
          <a:bodyPr wrap="none" rtlCol="0">
            <a:spAutoFit/>
          </a:bodyPr>
          <a:lstStyle/>
          <a:p>
            <a:r>
              <a:rPr lang="fr-FR" dirty="0" smtClean="0"/>
              <a:t>Prédictions</a:t>
            </a:r>
          </a:p>
          <a:p>
            <a:r>
              <a:rPr lang="fr-FR" dirty="0" smtClean="0"/>
              <a:t>théoriques</a:t>
            </a:r>
            <a:endParaRPr lang="fr-FR" dirty="0"/>
          </a:p>
        </p:txBody>
      </p:sp>
      <p:sp>
        <p:nvSpPr>
          <p:cNvPr id="24" name="ZoneTexte 23"/>
          <p:cNvSpPr txBox="1"/>
          <p:nvPr/>
        </p:nvSpPr>
        <p:spPr>
          <a:xfrm>
            <a:off x="4067943" y="4881996"/>
            <a:ext cx="1888804" cy="646331"/>
          </a:xfrm>
          <a:prstGeom prst="rect">
            <a:avLst/>
          </a:prstGeom>
          <a:noFill/>
          <a:ln>
            <a:solidFill>
              <a:schemeClr val="bg2">
                <a:lumMod val="75000"/>
              </a:schemeClr>
            </a:solidFill>
          </a:ln>
        </p:spPr>
        <p:txBody>
          <a:bodyPr wrap="square" rtlCol="0">
            <a:spAutoFit/>
          </a:bodyPr>
          <a:lstStyle/>
          <a:p>
            <a:r>
              <a:rPr lang="fr-FR" dirty="0" smtClean="0"/>
              <a:t>Observations expérimentales</a:t>
            </a:r>
            <a:endParaRPr lang="fr-FR" dirty="0"/>
          </a:p>
        </p:txBody>
      </p:sp>
      <p:sp>
        <p:nvSpPr>
          <p:cNvPr id="25" name="Parenthèse ouvrante 24"/>
          <p:cNvSpPr/>
          <p:nvPr/>
        </p:nvSpPr>
        <p:spPr>
          <a:xfrm rot="16200000">
            <a:off x="2740392" y="4492447"/>
            <a:ext cx="216027" cy="2025420"/>
          </a:xfrm>
          <a:prstGeom prst="leftBracket">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124" y="3129304"/>
            <a:ext cx="930532" cy="936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ZoneTexte 27"/>
          <p:cNvSpPr txBox="1"/>
          <p:nvPr/>
        </p:nvSpPr>
        <p:spPr>
          <a:xfrm>
            <a:off x="499912" y="4126829"/>
            <a:ext cx="2120976" cy="738664"/>
          </a:xfrm>
          <a:prstGeom prst="rect">
            <a:avLst/>
          </a:prstGeom>
          <a:noFill/>
          <a:ln>
            <a:noFill/>
          </a:ln>
        </p:spPr>
        <p:txBody>
          <a:bodyPr wrap="square" rtlCol="0">
            <a:spAutoFit/>
          </a:bodyPr>
          <a:lstStyle/>
          <a:p>
            <a:r>
              <a:rPr lang="fr-FR" sz="1400" dirty="0" smtClean="0">
                <a:latin typeface="Comic Sans MS" pitchFamily="66" charset="0"/>
              </a:rPr>
              <a:t>« Les mathématiques sont le langage de l’univers. »</a:t>
            </a:r>
            <a:endParaRPr lang="fr-FR" sz="1400" dirty="0">
              <a:latin typeface="Comic Sans MS" pitchFamily="66" charset="0"/>
            </a:endParaRPr>
          </a:p>
        </p:txBody>
      </p:sp>
      <p:sp>
        <p:nvSpPr>
          <p:cNvPr id="29" name="Flèche droite à entaille 28"/>
          <p:cNvSpPr/>
          <p:nvPr/>
        </p:nvSpPr>
        <p:spPr>
          <a:xfrm rot="1622903">
            <a:off x="1947167" y="3048113"/>
            <a:ext cx="1715909" cy="258548"/>
          </a:xfrm>
          <a:prstGeom prst="notch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à entaille 29"/>
          <p:cNvSpPr/>
          <p:nvPr/>
        </p:nvSpPr>
        <p:spPr>
          <a:xfrm rot="2906218">
            <a:off x="2448182" y="2578369"/>
            <a:ext cx="1512575" cy="196964"/>
          </a:xfrm>
          <a:prstGeom prst="notch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à entaille 30"/>
          <p:cNvSpPr/>
          <p:nvPr/>
        </p:nvSpPr>
        <p:spPr>
          <a:xfrm rot="7264628">
            <a:off x="3877309" y="2728576"/>
            <a:ext cx="864096" cy="241598"/>
          </a:xfrm>
          <a:prstGeom prst="notch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droite à entaille 31"/>
          <p:cNvSpPr/>
          <p:nvPr/>
        </p:nvSpPr>
        <p:spPr>
          <a:xfrm rot="8284711">
            <a:off x="2784251" y="4018073"/>
            <a:ext cx="1520885" cy="390572"/>
          </a:xfrm>
          <a:prstGeom prst="notch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courbée vers le haut 32"/>
          <p:cNvSpPr/>
          <p:nvPr/>
        </p:nvSpPr>
        <p:spPr>
          <a:xfrm rot="16200000">
            <a:off x="4207354" y="3937661"/>
            <a:ext cx="2961539" cy="1656184"/>
          </a:xfrm>
          <a:prstGeom prst="curvedUpArrow">
            <a:avLst>
              <a:gd name="adj1" fmla="val 10493"/>
              <a:gd name="adj2" fmla="val 18206"/>
              <a:gd name="adj3" fmla="val 22895"/>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Rectangle 33"/>
          <p:cNvSpPr/>
          <p:nvPr/>
        </p:nvSpPr>
        <p:spPr>
          <a:xfrm>
            <a:off x="6589116" y="3758611"/>
            <a:ext cx="1944216" cy="2246769"/>
          </a:xfrm>
          <a:prstGeom prst="rect">
            <a:avLst/>
          </a:prstGeom>
        </p:spPr>
        <p:txBody>
          <a:bodyPr wrap="square">
            <a:spAutoFit/>
          </a:bodyPr>
          <a:lstStyle/>
          <a:p>
            <a:pPr marL="274320" lvl="1" indent="0">
              <a:buNone/>
            </a:pPr>
            <a:r>
              <a:rPr lang="fr-FR" sz="1400" dirty="0">
                <a:latin typeface="Comic Sans MS" pitchFamily="66" charset="0"/>
              </a:rPr>
              <a:t>« </a:t>
            </a:r>
            <a:r>
              <a:rPr lang="en-US" sz="1400" dirty="0">
                <a:latin typeface="Comic Sans MS" pitchFamily="66" charset="0"/>
              </a:rPr>
              <a:t>It doesn't matter how beautiful your theory is, it doesn't matter how smart you are. If it doesn't agree with experiment, it's wrong. </a:t>
            </a:r>
            <a:r>
              <a:rPr lang="en-US" sz="1400" dirty="0" smtClean="0">
                <a:latin typeface="Comic Sans MS" pitchFamily="66" charset="0"/>
              </a:rPr>
              <a:t>»</a:t>
            </a:r>
            <a:endParaRPr lang="fr-FR" sz="1400" dirty="0">
              <a:latin typeface="Comic Sans MS" pitchFamily="66" charset="0"/>
            </a:endParaRPr>
          </a:p>
        </p:txBody>
      </p:sp>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944" y="2688638"/>
            <a:ext cx="814544" cy="115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Espace réservé de la date 1"/>
          <p:cNvSpPr>
            <a:spLocks noGrp="1"/>
          </p:cNvSpPr>
          <p:nvPr>
            <p:ph type="dt" sz="half" idx="10"/>
          </p:nvPr>
        </p:nvSpPr>
        <p:spPr/>
        <p:txBody>
          <a:bodyPr/>
          <a:lstStyle/>
          <a:p>
            <a:r>
              <a:rPr lang="fr-FR" smtClean="0"/>
              <a:t>Mars 2016</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6</a:t>
            </a:fld>
            <a:endParaRPr lang="fr-BE"/>
          </a:p>
        </p:txBody>
      </p:sp>
      <p:sp>
        <p:nvSpPr>
          <p:cNvPr id="4" name="Flèche courbée vers la droite 3"/>
          <p:cNvSpPr/>
          <p:nvPr/>
        </p:nvSpPr>
        <p:spPr>
          <a:xfrm>
            <a:off x="4188695" y="4022077"/>
            <a:ext cx="431082" cy="700345"/>
          </a:xfrm>
          <a:prstGeom prst="curv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courbée vers la droite 35"/>
          <p:cNvSpPr/>
          <p:nvPr/>
        </p:nvSpPr>
        <p:spPr>
          <a:xfrm flipH="1">
            <a:off x="4860032" y="4024799"/>
            <a:ext cx="431082" cy="700345"/>
          </a:xfrm>
          <a:prstGeom prst="curved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4345952" y="4065408"/>
            <a:ext cx="874120" cy="523220"/>
          </a:xfrm>
          <a:prstGeom prst="rect">
            <a:avLst/>
          </a:prstGeom>
          <a:noFill/>
          <a:ln>
            <a:noFill/>
          </a:ln>
        </p:spPr>
        <p:txBody>
          <a:bodyPr wrap="square" rtlCol="0">
            <a:spAutoFit/>
          </a:bodyPr>
          <a:lstStyle/>
          <a:p>
            <a:r>
              <a:rPr lang="fr-FR" sz="1400" dirty="0" smtClean="0"/>
              <a:t>Allers &amp; retours!</a:t>
            </a:r>
            <a:endParaRPr lang="fr-FR" sz="1400" dirty="0"/>
          </a:p>
        </p:txBody>
      </p:sp>
      <p:sp>
        <p:nvSpPr>
          <p:cNvPr id="7" name="Espace réservé du pied de page 6"/>
          <p:cNvSpPr>
            <a:spLocks noGrp="1"/>
          </p:cNvSpPr>
          <p:nvPr>
            <p:ph type="ftr" sz="quarter" idx="11"/>
          </p:nvPr>
        </p:nvSpPr>
        <p:spPr/>
        <p:txBody>
          <a:bodyPr/>
          <a:lstStyle/>
          <a:p>
            <a:r>
              <a:rPr lang="fr-FR" smtClean="0"/>
              <a:t>International Masterclasses 2016</a:t>
            </a:r>
            <a:endParaRPr lang="fr-BE" dirty="0"/>
          </a:p>
        </p:txBody>
      </p:sp>
    </p:spTree>
    <p:extLst>
      <p:ext uri="{BB962C8B-B14F-4D97-AF65-F5344CB8AC3E}">
        <p14:creationId xmlns:p14="http://schemas.microsoft.com/office/powerpoint/2010/main" val="336529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rotWithShape="1">
          <a:blip r:embed="rId3">
            <a:extLst>
              <a:ext uri="{28A0092B-C50C-407E-A947-70E740481C1C}">
                <a14:useLocalDpi xmlns:a14="http://schemas.microsoft.com/office/drawing/2010/main" val="0"/>
              </a:ext>
            </a:extLst>
          </a:blip>
          <a:srcRect l="5063" t="8874" r="3798" b="9624"/>
          <a:stretch/>
        </p:blipFill>
        <p:spPr>
          <a:xfrm>
            <a:off x="959759" y="1231797"/>
            <a:ext cx="7128792" cy="5148572"/>
          </a:xfrm>
          <a:prstGeom prst="rect">
            <a:avLst/>
          </a:prstGeom>
        </p:spPr>
      </p:pic>
      <p:sp>
        <p:nvSpPr>
          <p:cNvPr id="4" name="Titre 3"/>
          <p:cNvSpPr>
            <a:spLocks noGrp="1"/>
          </p:cNvSpPr>
          <p:nvPr>
            <p:ph type="title"/>
          </p:nvPr>
        </p:nvSpPr>
        <p:spPr>
          <a:xfrm>
            <a:off x="572396" y="240875"/>
            <a:ext cx="8153400" cy="990600"/>
          </a:xfrm>
        </p:spPr>
        <p:txBody>
          <a:bodyPr/>
          <a:lstStyle/>
          <a:p>
            <a:r>
              <a:rPr lang="fr-FR" dirty="0" smtClean="0"/>
              <a:t>Produire des particules</a:t>
            </a:r>
            <a:endParaRPr lang="fr-FR" dirty="0"/>
          </a:p>
        </p:txBody>
      </p:sp>
      <p:sp>
        <p:nvSpPr>
          <p:cNvPr id="2" name="Espace réservé de la date 1"/>
          <p:cNvSpPr>
            <a:spLocks noGrp="1"/>
          </p:cNvSpPr>
          <p:nvPr>
            <p:ph type="dt" sz="half" idx="10"/>
          </p:nvPr>
        </p:nvSpPr>
        <p:spPr/>
        <p:txBody>
          <a:bodyPr/>
          <a:lstStyle/>
          <a:p>
            <a:r>
              <a:rPr lang="fr-FR" smtClean="0"/>
              <a:t>Mars 2016</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7</a:t>
            </a:fld>
            <a:endParaRPr lang="fr-BE"/>
          </a:p>
        </p:txBody>
      </p:sp>
      <p:sp>
        <p:nvSpPr>
          <p:cNvPr id="27" name="Espace réservé du pied de page 26"/>
          <p:cNvSpPr>
            <a:spLocks noGrp="1"/>
          </p:cNvSpPr>
          <p:nvPr>
            <p:ph type="ftr" sz="quarter" idx="11"/>
          </p:nvPr>
        </p:nvSpPr>
        <p:spPr/>
        <p:txBody>
          <a:bodyPr/>
          <a:lstStyle/>
          <a:p>
            <a:r>
              <a:rPr lang="fr-FR" smtClean="0"/>
              <a:t>International Masterclasses 2016</a:t>
            </a:r>
            <a:endParaRPr lang="fr-BE"/>
          </a:p>
        </p:txBody>
      </p:sp>
      <p:sp>
        <p:nvSpPr>
          <p:cNvPr id="30" name="ZoneTexte 29"/>
          <p:cNvSpPr txBox="1"/>
          <p:nvPr/>
        </p:nvSpPr>
        <p:spPr>
          <a:xfrm>
            <a:off x="1385343" y="1484784"/>
            <a:ext cx="4458272" cy="400110"/>
          </a:xfrm>
          <a:prstGeom prst="rect">
            <a:avLst/>
          </a:prstGeom>
          <a:noFill/>
        </p:spPr>
        <p:txBody>
          <a:bodyPr wrap="none" rtlCol="0">
            <a:spAutoFit/>
          </a:bodyPr>
          <a:lstStyle/>
          <a:p>
            <a:r>
              <a:rPr lang="fr-FR" sz="2000" dirty="0" smtClean="0"/>
              <a:t>Accélérateur et collisionneur : LHC</a:t>
            </a:r>
            <a:endParaRPr lang="fr-FR" sz="2000" dirty="0"/>
          </a:p>
        </p:txBody>
      </p:sp>
      <p:pic>
        <p:nvPicPr>
          <p:cNvPr id="49" name="Imag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174" y="2029869"/>
            <a:ext cx="990000" cy="1188000"/>
          </a:xfrm>
          <a:prstGeom prst="rect">
            <a:avLst/>
          </a:prstGeom>
        </p:spPr>
      </p:pic>
      <p:pic>
        <p:nvPicPr>
          <p:cNvPr id="50" name="Imag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1269" y="2868702"/>
            <a:ext cx="1080000" cy="1080000"/>
          </a:xfrm>
          <a:prstGeom prst="rect">
            <a:avLst/>
          </a:prstGeom>
        </p:spPr>
      </p:pic>
      <p:pic>
        <p:nvPicPr>
          <p:cNvPr id="51" name="Imag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1320" y="2255002"/>
            <a:ext cx="1188000" cy="811748"/>
          </a:xfrm>
          <a:prstGeom prst="rect">
            <a:avLst/>
          </a:prstGeom>
        </p:spPr>
      </p:pic>
      <p:pic>
        <p:nvPicPr>
          <p:cNvPr id="52" name="Imag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5842" y="1993869"/>
            <a:ext cx="1014766" cy="1260000"/>
          </a:xfrm>
          <a:prstGeom prst="rect">
            <a:avLst/>
          </a:prstGeom>
        </p:spPr>
      </p:pic>
      <p:sp>
        <p:nvSpPr>
          <p:cNvPr id="53" name="ZoneTexte 52"/>
          <p:cNvSpPr txBox="1"/>
          <p:nvPr/>
        </p:nvSpPr>
        <p:spPr>
          <a:xfrm>
            <a:off x="973280" y="1822800"/>
            <a:ext cx="3087705" cy="369332"/>
          </a:xfrm>
          <a:prstGeom prst="rect">
            <a:avLst/>
          </a:prstGeom>
          <a:noFill/>
        </p:spPr>
        <p:txBody>
          <a:bodyPr wrap="none" rtlCol="0">
            <a:spAutoFit/>
          </a:bodyPr>
          <a:lstStyle/>
          <a:p>
            <a:r>
              <a:rPr lang="fr-FR" b="1" dirty="0" smtClean="0"/>
              <a:t>1 milliard de km/heure !!!!!</a:t>
            </a:r>
            <a:endParaRPr lang="fr-FR" b="1" dirty="0"/>
          </a:p>
        </p:txBody>
      </p:sp>
    </p:spTree>
    <p:extLst>
      <p:ext uri="{BB962C8B-B14F-4D97-AF65-F5344CB8AC3E}">
        <p14:creationId xmlns:p14="http://schemas.microsoft.com/office/powerpoint/2010/main" val="130740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solidFill>
                  <a:schemeClr val="tx1"/>
                </a:solidFill>
                <a:latin typeface="Times New Roman" pitchFamily="18" charset="0"/>
              </a:rPr>
              <a:t>Mars 2016</a:t>
            </a:r>
            <a:endParaRPr lang="fr-FR" dirty="0">
              <a:solidFill>
                <a:schemeClr val="tx1"/>
              </a:solidFill>
              <a:latin typeface="Times New Roman" pitchFamily="18" charset="0"/>
            </a:endParaRPr>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8</a:t>
            </a:fld>
            <a:endParaRPr lang="en-US"/>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10" name="Picture 5"/>
          <p:cNvPicPr>
            <a:picLocks noChangeAspect="1" noChangeArrowheads="1"/>
          </p:cNvPicPr>
          <p:nvPr/>
        </p:nvPicPr>
        <p:blipFill>
          <a:blip r:embed="rId3" cstate="print">
            <a:clrChange>
              <a:clrFrom>
                <a:srgbClr val="FFFFFF"/>
              </a:clrFrom>
              <a:clrTo>
                <a:srgbClr val="FFFFFF">
                  <a:alpha val="0"/>
                </a:srgbClr>
              </a:clrTo>
            </a:clrChange>
          </a:blip>
          <a:srcRect l="3401" t="11903" r="6079" b="21011"/>
          <a:stretch>
            <a:fillRect/>
          </a:stretch>
        </p:blipFill>
        <p:spPr bwMode="auto">
          <a:xfrm>
            <a:off x="1331640" y="1628800"/>
            <a:ext cx="5792452" cy="5053745"/>
          </a:xfrm>
          <a:prstGeom prst="rect">
            <a:avLst/>
          </a:prstGeom>
          <a:noFill/>
          <a:ln w="9525">
            <a:noFill/>
            <a:miter lim="800000"/>
            <a:headEnd/>
            <a:tailEnd/>
          </a:ln>
          <a:effectLst/>
        </p:spPr>
      </p:pic>
    </p:spTree>
    <p:extLst>
      <p:ext uri="{BB962C8B-B14F-4D97-AF65-F5344CB8AC3E}">
        <p14:creationId xmlns:p14="http://schemas.microsoft.com/office/powerpoint/2010/main" val="39200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p:cNvSpPr/>
          <p:nvPr/>
        </p:nvSpPr>
        <p:spPr>
          <a:xfrm>
            <a:off x="1787895" y="4467252"/>
            <a:ext cx="1650458" cy="163488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6030025" y="4467252"/>
            <a:ext cx="1650458" cy="163488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544640" y="1448780"/>
                <a:ext cx="8208912" cy="4680520"/>
              </a:xfrm>
            </p:spPr>
            <p:txBody>
              <a:bodyPr>
                <a:normAutofit/>
              </a:bodyPr>
              <a:lstStyle/>
              <a:p>
                <a:r>
                  <a:rPr lang="fr-FR" sz="2000" dirty="0" smtClean="0"/>
                  <a:t>De nombreuses mesures pour tester le modèle dont </a:t>
                </a:r>
              </a:p>
              <a:p>
                <a:pPr marL="68580" indent="0">
                  <a:buNone/>
                </a:pPr>
                <a:r>
                  <a:rPr lang="fr-FR" sz="2000" dirty="0"/>
                  <a:t>	</a:t>
                </a:r>
                <a:r>
                  <a:rPr lang="fr-FR" sz="2000" dirty="0" smtClean="0"/>
                  <a:t>		</a:t>
                </a:r>
                <a:r>
                  <a:rPr lang="fr-FR" sz="2000" b="1" dirty="0" smtClean="0">
                    <a:solidFill>
                      <a:schemeClr val="accent1"/>
                    </a:solidFill>
                  </a:rPr>
                  <a:t>le rapport W</a:t>
                </a:r>
                <a:r>
                  <a:rPr lang="fr-FR" sz="2000" b="1" baseline="30000" dirty="0" smtClean="0">
                    <a:solidFill>
                      <a:schemeClr val="accent1"/>
                    </a:solidFill>
                  </a:rPr>
                  <a:t>+</a:t>
                </a:r>
                <a:r>
                  <a:rPr lang="fr-FR" sz="2000" b="1" dirty="0" smtClean="0">
                    <a:solidFill>
                      <a:schemeClr val="accent1"/>
                    </a:solidFill>
                  </a:rPr>
                  <a:t>/W</a:t>
                </a:r>
                <a:r>
                  <a:rPr lang="fr-FR" sz="2000" b="1" baseline="30000" dirty="0" smtClean="0">
                    <a:solidFill>
                      <a:schemeClr val="accent1"/>
                    </a:solidFill>
                  </a:rPr>
                  <a:t>-</a:t>
                </a:r>
              </a:p>
              <a:p>
                <a:r>
                  <a:rPr lang="fr-FR" sz="2000" dirty="0" smtClean="0"/>
                  <a:t>On a : </a:t>
                </a:r>
              </a:p>
              <a:p>
                <a:pPr lvl="1"/>
                <a:r>
                  <a:rPr lang="fr-FR" sz="1600" dirty="0" smtClean="0"/>
                  <a:t>Gluons de charge 0, quark u de charge 2/3, quark d de charge -1/3</a:t>
                </a:r>
              </a:p>
              <a:p>
                <a:pPr lvl="1"/>
                <a14:m>
                  <m:oMath xmlns:m="http://schemas.openxmlformats.org/officeDocument/2006/math">
                    <m:r>
                      <a:rPr lang="fr-FR" sz="1800" b="0" i="1" smtClean="0">
                        <a:latin typeface="Cambria Math" panose="02040503050406030204" pitchFamily="18" charset="0"/>
                      </a:rPr>
                      <m:t>𝑔</m:t>
                    </m:r>
                    <m:r>
                      <a:rPr lang="fr-FR" sz="1800" b="0" i="1" smtClean="0">
                        <a:latin typeface="Cambria Math" panose="02040503050406030204" pitchFamily="18" charset="0"/>
                      </a:rPr>
                      <m:t>+</m:t>
                    </m:r>
                    <m:r>
                      <a:rPr lang="fr-FR" sz="1800" b="0" i="1" smtClean="0">
                        <a:latin typeface="Cambria Math" panose="02040503050406030204" pitchFamily="18" charset="0"/>
                      </a:rPr>
                      <m:t>𝑢</m:t>
                    </m:r>
                    <m:r>
                      <a:rPr lang="fr-FR" sz="1800" b="0" i="1" smtClean="0">
                        <a:latin typeface="Cambria Math" panose="02040503050406030204" pitchFamily="18" charset="0"/>
                        <a:ea typeface="Cambria Math" panose="02040503050406030204" pitchFamily="18" charset="0"/>
                      </a:rPr>
                      <m:t>→</m:t>
                    </m:r>
                    <m:r>
                      <a:rPr lang="fr-FR" sz="1800" b="0" i="1" smtClean="0">
                        <a:latin typeface="Cambria Math" panose="02040503050406030204" pitchFamily="18" charset="0"/>
                        <a:ea typeface="Cambria Math" panose="02040503050406030204" pitchFamily="18" charset="0"/>
                      </a:rPr>
                      <m:t>𝑑</m:t>
                    </m:r>
                    <m:r>
                      <a:rPr lang="fr-FR" sz="1800" b="0" i="1" smtClean="0">
                        <a:latin typeface="Cambria Math" panose="02040503050406030204" pitchFamily="18" charset="0"/>
                        <a:ea typeface="Cambria Math" panose="02040503050406030204" pitchFamily="18" charset="0"/>
                      </a:rPr>
                      <m:t>+</m:t>
                    </m:r>
                    <m:sSup>
                      <m:sSupPr>
                        <m:ctrlPr>
                          <a:rPr lang="fr-FR" sz="1800" b="0" i="1" smtClean="0">
                            <a:latin typeface="Cambria Math" panose="02040503050406030204" pitchFamily="18" charset="0"/>
                            <a:ea typeface="Cambria Math" panose="02040503050406030204" pitchFamily="18" charset="0"/>
                          </a:rPr>
                        </m:ctrlPr>
                      </m:sSupPr>
                      <m:e>
                        <m:r>
                          <a:rPr lang="fr-FR" sz="1800" b="0" i="1" smtClean="0">
                            <a:latin typeface="Cambria Math" panose="02040503050406030204" pitchFamily="18" charset="0"/>
                            <a:ea typeface="Cambria Math" panose="02040503050406030204" pitchFamily="18" charset="0"/>
                          </a:rPr>
                          <m:t>𝑊</m:t>
                        </m:r>
                      </m:e>
                      <m:sup>
                        <m:r>
                          <a:rPr lang="fr-FR" sz="1800" b="0" i="1" smtClean="0">
                            <a:latin typeface="Cambria Math" panose="02040503050406030204" pitchFamily="18" charset="0"/>
                            <a:ea typeface="Cambria Math" panose="02040503050406030204" pitchFamily="18" charset="0"/>
                          </a:rPr>
                          <m:t>+</m:t>
                        </m:r>
                      </m:sup>
                    </m:sSup>
                  </m:oMath>
                </a14:m>
                <a:endParaRPr lang="fr-FR" sz="1800" dirty="0" smtClean="0"/>
              </a:p>
              <a:p>
                <a:pPr lvl="1"/>
                <a14:m>
                  <m:oMath xmlns:m="http://schemas.openxmlformats.org/officeDocument/2006/math">
                    <m:r>
                      <a:rPr lang="fr-FR" sz="1800" b="0" i="1" smtClean="0">
                        <a:latin typeface="Cambria Math" panose="02040503050406030204" pitchFamily="18" charset="0"/>
                      </a:rPr>
                      <m:t>𝑔</m:t>
                    </m:r>
                    <m:r>
                      <a:rPr lang="fr-FR" sz="1800" b="0" i="1" smtClean="0">
                        <a:latin typeface="Cambria Math" panose="02040503050406030204" pitchFamily="18" charset="0"/>
                      </a:rPr>
                      <m:t>+</m:t>
                    </m:r>
                    <m:r>
                      <a:rPr lang="fr-FR" sz="1800" b="0" i="1" smtClean="0">
                        <a:latin typeface="Cambria Math" panose="02040503050406030204" pitchFamily="18" charset="0"/>
                      </a:rPr>
                      <m:t>𝑑</m:t>
                    </m:r>
                    <m:r>
                      <a:rPr lang="fr-FR" sz="1800" b="0" i="1" smtClean="0">
                        <a:latin typeface="Cambria Math" panose="02040503050406030204" pitchFamily="18" charset="0"/>
                        <a:ea typeface="Cambria Math" panose="02040503050406030204" pitchFamily="18" charset="0"/>
                      </a:rPr>
                      <m:t>→</m:t>
                    </m:r>
                    <m:r>
                      <a:rPr lang="fr-FR" sz="1800" b="0" i="1" smtClean="0">
                        <a:latin typeface="Cambria Math" panose="02040503050406030204" pitchFamily="18" charset="0"/>
                        <a:ea typeface="Cambria Math" panose="02040503050406030204" pitchFamily="18" charset="0"/>
                      </a:rPr>
                      <m:t>𝑢</m:t>
                    </m:r>
                    <m:r>
                      <a:rPr lang="fr-FR" sz="1800" b="0" i="1" smtClean="0">
                        <a:latin typeface="Cambria Math" panose="02040503050406030204" pitchFamily="18" charset="0"/>
                        <a:ea typeface="Cambria Math" panose="02040503050406030204" pitchFamily="18" charset="0"/>
                      </a:rPr>
                      <m:t>+</m:t>
                    </m:r>
                    <m:sSup>
                      <m:sSupPr>
                        <m:ctrlPr>
                          <a:rPr lang="fr-FR" sz="1800" b="0" i="1" smtClean="0">
                            <a:latin typeface="Cambria Math" panose="02040503050406030204" pitchFamily="18" charset="0"/>
                            <a:ea typeface="Cambria Math" panose="02040503050406030204" pitchFamily="18" charset="0"/>
                          </a:rPr>
                        </m:ctrlPr>
                      </m:sSupPr>
                      <m:e>
                        <m:r>
                          <a:rPr lang="fr-FR" sz="1800" b="0" i="1" smtClean="0">
                            <a:latin typeface="Cambria Math" panose="02040503050406030204" pitchFamily="18" charset="0"/>
                            <a:ea typeface="Cambria Math" panose="02040503050406030204" pitchFamily="18" charset="0"/>
                          </a:rPr>
                          <m:t>𝑊</m:t>
                        </m:r>
                      </m:e>
                      <m:sup>
                        <m:r>
                          <a:rPr lang="fr-FR" sz="1800" b="0" i="1" smtClean="0">
                            <a:latin typeface="Cambria Math" panose="02040503050406030204" pitchFamily="18" charset="0"/>
                            <a:ea typeface="Cambria Math" panose="02040503050406030204" pitchFamily="18" charset="0"/>
                          </a:rPr>
                          <m:t>−</m:t>
                        </m:r>
                      </m:sup>
                    </m:sSup>
                  </m:oMath>
                </a14:m>
                <a:endParaRPr lang="fr-FR" sz="1800" dirty="0" smtClean="0"/>
              </a:p>
              <a:p>
                <a:pPr lvl="1"/>
                <a:r>
                  <a:rPr lang="fr-FR" sz="1600" dirty="0" smtClean="0"/>
                  <a:t>Sachant que les protons sont composés essentiellement de 2 quarks u et d’un quark d, quel rapport W</a:t>
                </a:r>
                <a:r>
                  <a:rPr lang="fr-FR" sz="1600" baseline="30000" dirty="0" smtClean="0"/>
                  <a:t>+</a:t>
                </a:r>
                <a:r>
                  <a:rPr lang="fr-FR" sz="1600" dirty="0" smtClean="0"/>
                  <a:t>/W</a:t>
                </a:r>
                <a:r>
                  <a:rPr lang="fr-FR" sz="1600" baseline="30000" dirty="0" smtClean="0"/>
                  <a:t>-</a:t>
                </a:r>
                <a:r>
                  <a:rPr lang="fr-FR" sz="1600" dirty="0" smtClean="0"/>
                  <a:t> </a:t>
                </a:r>
                <a:r>
                  <a:rPr lang="fr-FR" sz="1600" dirty="0" smtClean="0"/>
                  <a:t>on attend naïvement 2</a:t>
                </a:r>
                <a:endParaRPr lang="fr-FR" sz="16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544640" y="1448780"/>
                <a:ext cx="8208912" cy="4680520"/>
              </a:xfrm>
              <a:blipFill rotWithShape="0">
                <a:blip r:embed="rId2"/>
                <a:stretch>
                  <a:fillRect t="-782"/>
                </a:stretch>
              </a:blipFill>
            </p:spPr>
            <p:txBody>
              <a:bodyPr/>
              <a:lstStyle/>
              <a:p>
                <a:r>
                  <a:rPr lang="fr-FR">
                    <a:noFill/>
                  </a:rPr>
                  <a:t> </a:t>
                </a:r>
              </a:p>
            </p:txBody>
          </p:sp>
        </mc:Fallback>
      </mc:AlternateContent>
      <p:sp>
        <p:nvSpPr>
          <p:cNvPr id="4" name="Espace réservé de la date 3"/>
          <p:cNvSpPr>
            <a:spLocks noGrp="1"/>
          </p:cNvSpPr>
          <p:nvPr>
            <p:ph type="dt" sz="half" idx="10"/>
          </p:nvPr>
        </p:nvSpPr>
        <p:spPr/>
        <p:txBody>
          <a:bodyPr/>
          <a:lstStyle/>
          <a:p>
            <a:pPr>
              <a:defRPr/>
            </a:pPr>
            <a:r>
              <a:rPr lang="fr-FR" smtClean="0"/>
              <a:t>Mars 2016</a:t>
            </a:r>
            <a:endParaRPr lang="fr-FR" dirty="0"/>
          </a:p>
        </p:txBody>
      </p:sp>
      <p:sp>
        <p:nvSpPr>
          <p:cNvPr id="5" name="Espace réservé du pied de page 4"/>
          <p:cNvSpPr>
            <a:spLocks noGrp="1"/>
          </p:cNvSpPr>
          <p:nvPr>
            <p:ph type="ftr" sz="quarter" idx="11"/>
          </p:nvPr>
        </p:nvSpPr>
        <p:spPr/>
        <p:txBody>
          <a:bodyPr/>
          <a:lstStyle/>
          <a:p>
            <a:r>
              <a:rPr lang="en-US" smtClean="0"/>
              <a:t>International Masterclasses 2016</a:t>
            </a:r>
            <a:endParaRPr lang="en-US" dirty="0"/>
          </a:p>
        </p:txBody>
      </p:sp>
      <p:sp>
        <p:nvSpPr>
          <p:cNvPr id="6" name="Espace réservé du numéro de diapositive 5"/>
          <p:cNvSpPr>
            <a:spLocks noGrp="1"/>
          </p:cNvSpPr>
          <p:nvPr>
            <p:ph type="sldNum" sz="quarter" idx="12"/>
          </p:nvPr>
        </p:nvSpPr>
        <p:spPr/>
        <p:txBody>
          <a:bodyPr/>
          <a:lstStyle/>
          <a:p>
            <a:fld id="{FA84A37A-AFC2-4A01-80A1-FC20F2C0D5BB}" type="slidenum">
              <a:rPr lang="en-US" smtClean="0"/>
              <a:pPr/>
              <a:t>9</a:t>
            </a:fld>
            <a:endParaRPr lang="en-US"/>
          </a:p>
        </p:txBody>
      </p:sp>
      <p:sp>
        <p:nvSpPr>
          <p:cNvPr id="21" name="Flèche droite 20"/>
          <p:cNvSpPr/>
          <p:nvPr/>
        </p:nvSpPr>
        <p:spPr>
          <a:xfrm>
            <a:off x="3600234" y="5121309"/>
            <a:ext cx="864096" cy="36004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flipH="1">
            <a:off x="5004048" y="5133440"/>
            <a:ext cx="864096" cy="36004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2016058" y="5587934"/>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24" name="Ellipse 23"/>
          <p:cNvSpPr/>
          <p:nvPr/>
        </p:nvSpPr>
        <p:spPr>
          <a:xfrm>
            <a:off x="2502226" y="4549819"/>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25" name="Ellipse 24"/>
          <p:cNvSpPr/>
          <p:nvPr/>
        </p:nvSpPr>
        <p:spPr>
          <a:xfrm>
            <a:off x="3096178" y="5218040"/>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26" name="Ellipse 25"/>
          <p:cNvSpPr/>
          <p:nvPr/>
        </p:nvSpPr>
        <p:spPr>
          <a:xfrm>
            <a:off x="6251658" y="5557747"/>
            <a:ext cx="288032" cy="3285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27" name="Ellipse 26"/>
          <p:cNvSpPr/>
          <p:nvPr/>
        </p:nvSpPr>
        <p:spPr>
          <a:xfrm>
            <a:off x="6737826" y="4519632"/>
            <a:ext cx="288032" cy="3285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a:t>
            </a:r>
            <a:endParaRPr lang="fr-FR" dirty="0"/>
          </a:p>
        </p:txBody>
      </p:sp>
      <p:sp>
        <p:nvSpPr>
          <p:cNvPr id="28" name="Ellipse 27"/>
          <p:cNvSpPr/>
          <p:nvPr/>
        </p:nvSpPr>
        <p:spPr>
          <a:xfrm>
            <a:off x="7331778" y="5187853"/>
            <a:ext cx="288032" cy="3285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sp>
        <p:nvSpPr>
          <p:cNvPr id="16" name="Titre 1"/>
          <p:cNvSpPr>
            <a:spLocks noGrp="1"/>
          </p:cNvSpPr>
          <p:nvPr>
            <p:ph type="title"/>
          </p:nvPr>
        </p:nvSpPr>
        <p:spPr>
          <a:xfrm>
            <a:off x="971600" y="659233"/>
            <a:ext cx="7024744" cy="650984"/>
          </a:xfrm>
        </p:spPr>
        <p:txBody>
          <a:bodyPr>
            <a:normAutofit fontScale="90000"/>
          </a:bodyPr>
          <a:lstStyle/>
          <a:p>
            <a:r>
              <a:rPr lang="fr-FR" dirty="0" smtClean="0"/>
              <a:t>Choisir une mesure</a:t>
            </a:r>
            <a:endParaRPr lang="fr-FR" dirty="0"/>
          </a:p>
        </p:txBody>
      </p:sp>
    </p:spTree>
    <p:extLst>
      <p:ext uri="{BB962C8B-B14F-4D97-AF65-F5344CB8AC3E}">
        <p14:creationId xmlns:p14="http://schemas.microsoft.com/office/powerpoint/2010/main" val="322061485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2IO">
  <a:themeElements>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P2IO">
  <a:themeElements>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P2IO">
  <a:themeElements>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Austin">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P2IO</Template>
  <TotalTime>2438</TotalTime>
  <Words>844</Words>
  <Application>Microsoft Office PowerPoint</Application>
  <PresentationFormat>Affichage à l'écran (4:3)</PresentationFormat>
  <Paragraphs>252</Paragraphs>
  <Slides>25</Slides>
  <Notes>8</Notes>
  <HiddenSlides>0</HiddenSlides>
  <MMClips>1</MMClips>
  <ScaleCrop>false</ScaleCrop>
  <HeadingPairs>
    <vt:vector size="6" baseType="variant">
      <vt:variant>
        <vt:lpstr>Polices utilisées</vt:lpstr>
      </vt:variant>
      <vt:variant>
        <vt:i4>11</vt:i4>
      </vt:variant>
      <vt:variant>
        <vt:lpstr>Thème</vt:lpstr>
      </vt:variant>
      <vt:variant>
        <vt:i4>7</vt:i4>
      </vt:variant>
      <vt:variant>
        <vt:lpstr>Titres des diapositives</vt:lpstr>
      </vt:variant>
      <vt:variant>
        <vt:i4>25</vt:i4>
      </vt:variant>
    </vt:vector>
  </HeadingPairs>
  <TitlesOfParts>
    <vt:vector size="43" baseType="lpstr">
      <vt:lpstr>Arial</vt:lpstr>
      <vt:lpstr>Bodoni MT Black</vt:lpstr>
      <vt:lpstr>Calibri</vt:lpstr>
      <vt:lpstr>Cambria Math</vt:lpstr>
      <vt:lpstr>Century Gothic</vt:lpstr>
      <vt:lpstr>Comic Sans MS</vt:lpstr>
      <vt:lpstr>Symbol</vt:lpstr>
      <vt:lpstr>Times New Roman</vt:lpstr>
      <vt:lpstr>Tw Cen MT</vt:lpstr>
      <vt:lpstr>Wingdings</vt:lpstr>
      <vt:lpstr>Wingdings 2</vt:lpstr>
      <vt:lpstr>P2IO</vt:lpstr>
      <vt:lpstr>Médian</vt:lpstr>
      <vt:lpstr>1_P2IO</vt:lpstr>
      <vt:lpstr>1_Médian</vt:lpstr>
      <vt:lpstr>2_P2IO</vt:lpstr>
      <vt:lpstr>2_Médian</vt:lpstr>
      <vt:lpstr>Austin</vt:lpstr>
      <vt:lpstr>Le LHC au CERN : produire des particules pour les étudier</vt:lpstr>
      <vt:lpstr>Rappel des épisodes précédents</vt:lpstr>
      <vt:lpstr>particule élémentaire ?</vt:lpstr>
      <vt:lpstr>particule élémentaire ?</vt:lpstr>
      <vt:lpstr>Le modèle  standard</vt:lpstr>
      <vt:lpstr>Construction des modèles</vt:lpstr>
      <vt:lpstr>Produire des particules</vt:lpstr>
      <vt:lpstr>Présentation PowerPoint</vt:lpstr>
      <vt:lpstr>Choisir une mesure</vt:lpstr>
      <vt:lpstr>Présentation PowerPoint</vt:lpstr>
      <vt:lpstr>Reconnaître des W</vt:lpstr>
      <vt:lpstr>Donc, le but du jeu</vt:lpstr>
      <vt:lpstr>Quiiiiiiiiiiizzzzzzzzzzzzzzz !</vt:lpstr>
      <vt:lpstr>1. Le modèle théorique qui décrit la physique des particules s’appelle</vt:lpstr>
      <vt:lpstr>2. Il décrit des particules de matière. Il y en a </vt:lpstr>
      <vt:lpstr>3. Parmi elles, il y en a qui constituent le proton et le neutron, ce sont</vt:lpstr>
      <vt:lpstr>4. Combien y-a-t-il d’interactions fondamentales ?</vt:lpstr>
      <vt:lpstr>5. Une particule instable est une particule</vt:lpstr>
      <vt:lpstr>6. Pour créer des particules on fait des collisions de particules pour avoir </vt:lpstr>
      <vt:lpstr>7. Pour donner de l’énergie à une particule, on l’accélère avec</vt:lpstr>
      <vt:lpstr>8. Les aimants principaux du LHC servent à </vt:lpstr>
      <vt:lpstr>9. On détecte les particules parce qu’elles interagissent avec la matière du détecteur. Le détecteur interne permet de voir la trajectoire</vt:lpstr>
      <vt:lpstr>10. Les neutrinos n’interagissent pas (ou très très peu) avec la matière dans le détecteur on voit</vt:lpstr>
      <vt:lpstr>Résumons</vt:lpstr>
      <vt:lpstr>Présentation PowerPoint</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dc:creator>
  <cp:lastModifiedBy>Besson Nathalie</cp:lastModifiedBy>
  <cp:revision>147</cp:revision>
  <dcterms:created xsi:type="dcterms:W3CDTF">2013-02-08T14:57:26Z</dcterms:created>
  <dcterms:modified xsi:type="dcterms:W3CDTF">2016-03-07T15:02:44Z</dcterms:modified>
</cp:coreProperties>
</file>