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6" r:id="rId4"/>
    <p:sldId id="258" r:id="rId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EB1C1-E270-446D-ACD4-10E4F941C1A0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B3898-0E0A-48E3-BFC5-715020F3371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3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0CBE-6505-4AD0-AF41-D8B142C131DD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31-B172-4EC0-979E-761FA7755624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8BCF-3F18-47E9-9DA2-64765F141FDF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1C1-C09C-4DD9-80E8-F8D75EF7C83D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02CE-BB8F-4060-876B-F1E4B6E74F31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149B-5E52-4E3A-B98E-9C26469B6A92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AC02-2369-476B-B96D-9D1EB3831DA8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128-672D-43CB-82CA-51D7B970C7DA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C383-CB46-474A-85A5-508A5EA671D6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5820-61DD-4EDA-BC3A-3656FA0C1CB2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0483-0F3A-4776-98D0-2380AC76EDA6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E2E06-A76C-4E05-A48C-71AA0E40BCD7}" type="datetime1">
              <a:rPr lang="fr-FR" smtClean="0"/>
              <a:t>28/09/2015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836712"/>
            <a:ext cx="77716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Requested hardware</a:t>
            </a:r>
          </a:p>
          <a:p>
            <a:pPr algn="ctr"/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for Clermont-Ferrand in the test beam</a:t>
            </a:r>
            <a:endParaRPr lang="en-GB" sz="3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71753" y="2348880"/>
            <a:ext cx="4264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2015 September 23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Roméo Bonnefoy and </a:t>
            </a:r>
            <a:r>
              <a:rPr lang="en-GB" dirty="0">
                <a:latin typeface="Comic Sans MS" panose="030F0702030302020204" pitchFamily="66" charset="0"/>
              </a:rPr>
              <a:t>F</a:t>
            </a:r>
            <a:r>
              <a:rPr lang="en-GB" dirty="0" smtClean="0">
                <a:latin typeface="Comic Sans MS" panose="030F0702030302020204" pitchFamily="66" charset="0"/>
              </a:rPr>
              <a:t>rançois Vazeille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658" y="3861048"/>
            <a:ext cx="70647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This material is provided by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LPC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Collaboration</a:t>
            </a:r>
            <a:r>
              <a:rPr lang="en-GB" dirty="0" smtClean="0">
                <a:latin typeface="Comic Sans MS" panose="030F0702030302020204" pitchFamily="66" charset="0"/>
              </a:rPr>
              <a:t>: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</a:t>
            </a:r>
            <a:r>
              <a:rPr lang="en-GB" dirty="0" smtClean="0">
                <a:latin typeface="Comic Sans MS" panose="030F0702030302020204" pitchFamily="66" charset="0"/>
              </a:rPr>
              <a:t>n these slides, the material provided by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Collaboration  is in red</a:t>
            </a:r>
            <a:r>
              <a:rPr lang="en-GB" dirty="0" smtClean="0">
                <a:latin typeface="Comic Sans MS" panose="030F0702030302020204" pitchFamily="66" charset="0"/>
              </a:rPr>
              <a:t>,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t</a:t>
            </a:r>
            <a:r>
              <a:rPr lang="en-GB" dirty="0" smtClean="0">
                <a:latin typeface="Comic Sans MS" panose="030F0702030302020204" pitchFamily="66" charset="0"/>
              </a:rPr>
              <a:t>his one provided by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LPC in blue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85706" y="5445224"/>
            <a:ext cx="681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Comment: the planning of the installation has to be discussed.</a:t>
            </a:r>
            <a:endParaRPr lang="en-GB" i="1" dirty="0">
              <a:solidFill>
                <a:srgbClr val="CC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4878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496" y="980728"/>
            <a:ext cx="923522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Check of the </a:t>
            </a:r>
            <a:r>
              <a:rPr lang="en-GB" dirty="0" smtClean="0">
                <a:latin typeface="Comic Sans MS" panose="030F0702030302020204" pitchFamily="66" charset="0"/>
              </a:rPr>
              <a:t>routing of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125 m long HV cables </a:t>
            </a:r>
            <a:r>
              <a:rPr lang="en-GB" dirty="0" smtClean="0">
                <a:latin typeface="Comic Sans MS" panose="030F0702030302020204" pitchFamily="66" charset="0"/>
              </a:rPr>
              <a:t>that can be connected either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to the Demonstrator  on the EB module at the A side or to the LB module at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    the C side.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Check </a:t>
            </a:r>
            <a:r>
              <a:rPr lang="en-GB" dirty="0">
                <a:latin typeface="Comic Sans MS" panose="030F0702030302020204" pitchFamily="66" charset="0"/>
              </a:rPr>
              <a:t>of the working of the 125 m long HV cables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Check of the installation of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2 HV bus cards </a:t>
            </a:r>
            <a:r>
              <a:rPr lang="en-GB" dirty="0" smtClean="0">
                <a:latin typeface="Comic Sans MS" panose="030F0702030302020204" pitchFamily="66" charset="0"/>
              </a:rPr>
              <a:t>in the Demonstrator and of the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2 short internal HV cables, with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in particular the connections with the flat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connectors on the boards</a:t>
            </a:r>
            <a:r>
              <a:rPr lang="en-GB" dirty="0" smtClean="0">
                <a:latin typeface="Comic Sans MS" panose="030F0702030302020204" pitchFamily="66" charset="0"/>
              </a:rPr>
              <a:t>, and of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grounding cables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Installation of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2 other HV Bus boards </a:t>
            </a:r>
            <a:r>
              <a:rPr lang="en-GB" dirty="0" smtClean="0">
                <a:latin typeface="Comic Sans MS" panose="030F0702030302020204" pitchFamily="66" charset="0"/>
              </a:rPr>
              <a:t>on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pulse and FATALIC drawers</a:t>
            </a:r>
            <a:r>
              <a:rPr lang="en-GB" dirty="0" smtClean="0">
                <a:latin typeface="Comic Sans MS" panose="030F0702030302020204" pitchFamily="66" charset="0"/>
              </a:rPr>
              <a:t>,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plus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2 correspondent short internal HV cables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and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grounding cables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-   Put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loads</a:t>
            </a:r>
            <a:r>
              <a:rPr lang="en-GB" dirty="0" smtClean="0">
                <a:latin typeface="Comic Sans MS" panose="030F0702030302020204" pitchFamily="66" charset="0"/>
              </a:rPr>
              <a:t> on the free channels.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Installation of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HV remote crate </a:t>
            </a:r>
            <a:r>
              <a:rPr lang="en-GB" dirty="0" smtClean="0">
                <a:latin typeface="Comic Sans MS" panose="030F0702030302020204" pitchFamily="66" charset="0"/>
              </a:rPr>
              <a:t>in the counting room, with its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connections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to the HV Prague source and to the DCS via CANbus.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Installation (without connections) of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50 m long HV cable </a:t>
            </a:r>
            <a:r>
              <a:rPr lang="en-GB" dirty="0" smtClean="0">
                <a:latin typeface="Comic Sans MS" panose="030F0702030302020204" pitchFamily="66" charset="0"/>
              </a:rPr>
              <a:t>that will be used for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specific tests to lengthen one 125 m long HV cable.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Working tests of the Remote system: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▪ Measurements with a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multimeter</a:t>
            </a:r>
            <a:r>
              <a:rPr lang="en-GB" dirty="0" smtClean="0">
                <a:latin typeface="Comic Sans MS" panose="030F0702030302020204" pitchFamily="66" charset="0"/>
              </a:rPr>
              <a:t> of the individual applied HVs (That requests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the access to the Drawers.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▪ Working of the system via the DCS.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Comments: spare elements will be stored somewhere (HV Bus cards, HV Opto cards,</a:t>
            </a:r>
          </a:p>
          <a:p>
            <a:r>
              <a:rPr lang="en-GB" dirty="0">
                <a:solidFill>
                  <a:srgbClr val="CC0066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                  HV Micro cards).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218277"/>
            <a:ext cx="3350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HV Remote system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631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36512" y="1413931"/>
            <a:ext cx="939552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Mini-Drawer </a:t>
            </a:r>
            <a:r>
              <a:rPr lang="en-GB" dirty="0" smtClean="0">
                <a:latin typeface="Comic Sans MS" panose="030F0702030302020204" pitchFamily="66" charset="0"/>
              </a:rPr>
              <a:t>close to the Patch Panel in LB Module 0 side C.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 PMT Blocks </a:t>
            </a:r>
            <a:r>
              <a:rPr lang="en-GB" dirty="0" smtClean="0">
                <a:latin typeface="Comic Sans MS" panose="030F0702030302020204" pitchFamily="66" charset="0"/>
              </a:rPr>
              <a:t>with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All-in-One</a:t>
            </a:r>
            <a:r>
              <a:rPr lang="en-GB" dirty="0" smtClean="0">
                <a:latin typeface="Comic Sans MS" panose="030F0702030302020204" pitchFamily="66" charset="0"/>
              </a:rPr>
              <a:t> boards equipped with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FATALIC4b</a:t>
            </a:r>
          </a:p>
          <a:p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+ Proto Main Board.</a:t>
            </a:r>
            <a:endParaRPr lang="en-GB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2 flat cables 3 m long </a:t>
            </a:r>
            <a:r>
              <a:rPr lang="en-GB" dirty="0" smtClean="0">
                <a:latin typeface="Comic Sans MS" panose="030F0702030302020204" pitchFamily="66" charset="0"/>
              </a:rPr>
              <a:t>driving the pulses to the scope(s)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and going through the Patch </a:t>
            </a:r>
            <a:r>
              <a:rPr lang="en-GB" dirty="0" smtClean="0">
                <a:latin typeface="Comic Sans MS" panose="030F0702030302020204" pitchFamily="66" charset="0"/>
              </a:rPr>
              <a:t>Panel.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Laboratory LV Power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Supplies</a:t>
            </a:r>
            <a:r>
              <a:rPr lang="en-GB" dirty="0" smtClean="0">
                <a:latin typeface="Comic Sans MS" panose="030F0702030302020204" pitchFamily="66" charset="0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see the radiation problems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Scope(s) on the Table.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Either Clermont-Ferrand scopes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         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 Simultaneous records of 6 or 4 pulses with a common beam trigger.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                       </a:t>
            </a:r>
            <a:r>
              <a:rPr lang="en-GB" dirty="0" smtClean="0">
                <a:latin typeface="Comic Sans MS" panose="030F0702030302020204" pitchFamily="66" charset="0"/>
              </a:rPr>
              <a:t>or </a:t>
            </a:r>
            <a:r>
              <a:rPr lang="en-GB" dirty="0" smtClean="0">
                <a:latin typeface="Comic Sans MS" panose="030F0702030302020204" pitchFamily="66" charset="0"/>
              </a:rPr>
              <a:t>records in several steps.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or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CERN scope </a:t>
            </a:r>
            <a:r>
              <a:rPr lang="en-GB" dirty="0" smtClean="0">
                <a:latin typeface="Comic Sans MS" panose="030F0702030302020204" pitchFamily="66" charset="0"/>
              </a:rPr>
              <a:t>if it is compatible with the </a:t>
            </a:r>
            <a:r>
              <a:rPr lang="en-GB" dirty="0" smtClean="0">
                <a:latin typeface="Comic Sans MS" panose="030F0702030302020204" pitchFamily="66" charset="0"/>
              </a:rPr>
              <a:t>pulses: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see the CERN scope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          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 Records in several steps depending from the scope possibilities.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Connections </a:t>
            </a:r>
            <a:r>
              <a:rPr lang="en-GB" dirty="0" smtClean="0">
                <a:latin typeface="Comic Sans MS" panose="030F0702030302020204" pitchFamily="66" charset="0"/>
              </a:rPr>
              <a:t>of the scope to a laptop in the counting room,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provided by LPC team or CERN depending from the scope, using an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Ethernet cable.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Cooling.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1520" y="188640"/>
            <a:ext cx="3672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Particle pulse library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608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88640"/>
            <a:ext cx="2775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FATALIC tests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692696"/>
            <a:ext cx="83936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Installation of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FATALIC/All-in-one sets </a:t>
            </a:r>
            <a:r>
              <a:rPr lang="en-GB" dirty="0" smtClean="0">
                <a:latin typeface="Comic Sans MS" panose="030F0702030302020204" pitchFamily="66" charset="0"/>
              </a:rPr>
              <a:t>inside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PMT Blocks </a:t>
            </a:r>
            <a:r>
              <a:rPr lang="en-GB" dirty="0" smtClean="0">
                <a:latin typeface="Comic Sans MS" panose="030F0702030302020204" pitchFamily="66" charset="0"/>
              </a:rPr>
              <a:t>(10 maximum).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Installation of PMT Blocks in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FATALIC Drawer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Installation of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Main Board (LPC Version) </a:t>
            </a:r>
            <a:r>
              <a:rPr lang="en-GB" dirty="0" smtClean="0">
                <a:latin typeface="Comic Sans MS" panose="030F0702030302020204" pitchFamily="66" charset="0"/>
              </a:rPr>
              <a:t>and of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Daughter Board</a:t>
            </a:r>
            <a:r>
              <a:rPr lang="en-GB" dirty="0">
                <a:latin typeface="Comic Sans MS" panose="030F0702030302020204" pitchFamily="66" charset="0"/>
              </a:rPr>
              <a:t>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Installation of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Laboratory LV Power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Supplies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common </a:t>
            </a:r>
            <a:r>
              <a:rPr lang="en-GB" smtClean="0">
                <a:latin typeface="Comic Sans MS" panose="030F0702030302020204" pitchFamily="66" charset="0"/>
              </a:rPr>
              <a:t>with pulses.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 connections </a:t>
            </a:r>
            <a:r>
              <a:rPr lang="en-GB" dirty="0" smtClean="0">
                <a:latin typeface="Comic Sans MS" panose="030F0702030302020204" pitchFamily="66" charset="0"/>
              </a:rPr>
              <a:t>+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cooling.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36512" y="2361069"/>
            <a:ext cx="93714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In fact, 3 strategies can be considered, depending from the LPC work status: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Option A</a:t>
            </a:r>
            <a:r>
              <a:rPr lang="en-GB" dirty="0" smtClean="0">
                <a:latin typeface="Comic Sans MS" panose="030F0702030302020204" pitchFamily="66" charset="0"/>
              </a:rPr>
              <a:t>: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Main Board </a:t>
            </a:r>
            <a:r>
              <a:rPr lang="en-GB" dirty="0" smtClean="0">
                <a:latin typeface="Comic Sans MS" panose="030F0702030302020204" pitchFamily="66" charset="0"/>
              </a:rPr>
              <a:t>+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Daughter board set up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▪ The requested connections are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standard Demonstrator connections</a:t>
            </a:r>
            <a:r>
              <a:rPr lang="en-GB" dirty="0" smtClean="0">
                <a:latin typeface="Comic Sans MS" panose="030F0702030302020204" pitchFamily="66" charset="0"/>
              </a:rPr>
              <a:t>,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   but for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LVs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</a:t>
            </a:r>
          </a:p>
          <a:p>
            <a:r>
              <a:rPr lang="en-GB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Option B</a:t>
            </a:r>
            <a:r>
              <a:rPr lang="en-GB" dirty="0" smtClean="0">
                <a:latin typeface="Comic Sans MS" panose="030F0702030302020204" pitchFamily="66" charset="0"/>
              </a:rPr>
              <a:t>: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Main Board </a:t>
            </a:r>
            <a:r>
              <a:rPr lang="en-GB" dirty="0" smtClean="0">
                <a:latin typeface="Comic Sans MS" panose="030F0702030302020204" pitchFamily="66" charset="0"/>
              </a:rPr>
              <a:t>+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USB connection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▪ The DB is replaced by the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2 USB links </a:t>
            </a:r>
            <a:r>
              <a:rPr lang="en-GB" dirty="0" smtClean="0">
                <a:latin typeface="Comic Sans MS" panose="030F0702030302020204" pitchFamily="66" charset="0"/>
              </a:rPr>
              <a:t>via a small card close to the MB.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▪ The 2 USB links must be routed across the Patch Panel.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▪ A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dedicated PC </a:t>
            </a:r>
            <a:r>
              <a:rPr lang="en-GB" dirty="0" smtClean="0">
                <a:latin typeface="Comic Sans MS" panose="030F0702030302020204" pitchFamily="66" charset="0"/>
              </a:rPr>
              <a:t>records the data, plus an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Ethernet cable </a:t>
            </a:r>
            <a:r>
              <a:rPr lang="en-GB" dirty="0" smtClean="0">
                <a:latin typeface="Comic Sans MS" panose="030F0702030302020204" pitchFamily="66" charset="0"/>
              </a:rPr>
              <a:t>and a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laptop outside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000066"/>
                </a:solidFill>
                <a:latin typeface="Comic Sans MS" panose="030F0702030302020204" pitchFamily="66" charset="0"/>
              </a:rPr>
              <a:t>Option </a:t>
            </a:r>
            <a:r>
              <a:rPr lang="en-GB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C</a:t>
            </a:r>
            <a:r>
              <a:rPr lang="en-GB" dirty="0" smtClean="0">
                <a:latin typeface="Comic Sans MS" panose="030F0702030302020204" pitchFamily="66" charset="0"/>
              </a:rPr>
              <a:t>: 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Main Board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Prototype (1/4 MB) </a:t>
            </a:r>
            <a:r>
              <a:rPr lang="en-GB" dirty="0" smtClean="0">
                <a:latin typeface="Comic Sans MS" panose="030F0702030302020204" pitchFamily="66" charset="0"/>
              </a:rPr>
              <a:t>+ 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USB connection</a:t>
            </a:r>
          </a:p>
          <a:p>
            <a:r>
              <a:rPr lang="en-GB" dirty="0">
                <a:latin typeface="Comic Sans MS" panose="030F0702030302020204" pitchFamily="66" charset="0"/>
              </a:rPr>
              <a:t>         ▪ The DB is replaced by 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1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USB link </a:t>
            </a:r>
            <a:r>
              <a:rPr lang="en-GB" dirty="0">
                <a:latin typeface="Comic Sans MS" panose="030F0702030302020204" pitchFamily="66" charset="0"/>
              </a:rPr>
              <a:t>via a small card close to the MB.</a:t>
            </a:r>
          </a:p>
          <a:p>
            <a:r>
              <a:rPr lang="en-GB" dirty="0">
                <a:latin typeface="Comic Sans MS" panose="030F0702030302020204" pitchFamily="66" charset="0"/>
              </a:rPr>
              <a:t>         ▪ The USB link must be routed across the Patch Panel.</a:t>
            </a:r>
          </a:p>
          <a:p>
            <a:r>
              <a:rPr lang="en-GB" dirty="0">
                <a:latin typeface="Comic Sans MS" panose="030F0702030302020204" pitchFamily="66" charset="0"/>
              </a:rPr>
              <a:t>         ▪ A 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dedicated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PC </a:t>
            </a:r>
            <a:r>
              <a:rPr lang="en-GB" dirty="0">
                <a:latin typeface="Comic Sans MS" panose="030F0702030302020204" pitchFamily="66" charset="0"/>
              </a:rPr>
              <a:t>records the </a:t>
            </a:r>
            <a:r>
              <a:rPr lang="en-GB" dirty="0" smtClean="0">
                <a:latin typeface="Comic Sans MS" panose="030F0702030302020204" pitchFamily="66" charset="0"/>
              </a:rPr>
              <a:t>data, </a:t>
            </a:r>
            <a:r>
              <a:rPr lang="en-GB" dirty="0">
                <a:latin typeface="Comic Sans MS" panose="030F0702030302020204" pitchFamily="66" charset="0"/>
              </a:rPr>
              <a:t>plus an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Ethernet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cable and a 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laptop outside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497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686</Words>
  <Application>Microsoft Office PowerPoint</Application>
  <PresentationFormat>Affichage à l'écran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18</cp:revision>
  <cp:lastPrinted>2015-09-22T13:11:03Z</cp:lastPrinted>
  <dcterms:created xsi:type="dcterms:W3CDTF">2015-09-18T13:47:52Z</dcterms:created>
  <dcterms:modified xsi:type="dcterms:W3CDTF">2015-09-28T08:44:13Z</dcterms:modified>
</cp:coreProperties>
</file>