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61" r:id="rId3"/>
    <p:sldId id="263" r:id="rId4"/>
    <p:sldId id="264" r:id="rId5"/>
    <p:sldId id="262" r:id="rId6"/>
    <p:sldId id="265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00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6D494-9102-4604-AFF5-09EE18D87B68}" type="datetimeFigureOut">
              <a:rPr lang="en-US" smtClean="0"/>
              <a:t>2/9/2016</a:t>
            </a:fld>
            <a:endParaRPr lang="en-US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9FE4A-3E42-49E0-9325-073B22B512B6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383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6BA0-4C3C-4BD7-B103-290E1EFE5E67}" type="datetime1">
              <a:rPr lang="fr-FR" smtClean="0"/>
              <a:t>09/02/2016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5CD3C-8639-4E6D-B50D-365A8EDA410C}" type="datetime1">
              <a:rPr lang="fr-FR" smtClean="0"/>
              <a:t>09/02/2016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25A5-0EBF-4F97-98A8-12B555ACE8AB}" type="datetime1">
              <a:rPr lang="fr-FR" smtClean="0"/>
              <a:t>09/02/2016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AB36-7FA0-41DE-A3C7-8175426CF2A5}" type="datetime1">
              <a:rPr lang="fr-FR" smtClean="0"/>
              <a:t>09/02/2016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D79E-A040-485C-9069-BB12D5AC3115}" type="datetime1">
              <a:rPr lang="fr-FR" smtClean="0"/>
              <a:t>09/02/2016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61D1-6C84-46FF-AE16-467EFD4D07C9}" type="datetime1">
              <a:rPr lang="fr-FR" smtClean="0"/>
              <a:t>09/02/2016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F76FB-8F0B-4359-A271-B2B626022075}" type="datetime1">
              <a:rPr lang="fr-FR" smtClean="0"/>
              <a:t>09/02/2016</a:t>
            </a:fld>
            <a:endParaRPr lang="fr-BE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DDD5-9C98-4CBD-9F4D-660E4FC197B8}" type="datetime1">
              <a:rPr lang="fr-FR" smtClean="0"/>
              <a:t>09/02/2016</a:t>
            </a:fld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11EE-184E-4778-81D7-C2849CB73161}" type="datetime1">
              <a:rPr lang="fr-FR" smtClean="0"/>
              <a:t>09/02/2016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C98F-D479-4AB4-8B64-23720E3EF590}" type="datetime1">
              <a:rPr lang="fr-FR" smtClean="0"/>
              <a:t>09/02/2016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9D63-2CE0-4D2F-8F11-EBCDE1BD5070}" type="datetime1">
              <a:rPr lang="fr-FR" smtClean="0"/>
              <a:t>09/02/2016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4E78B-1DEF-4F9A-B018-748EF9EF7519}" type="datetime1">
              <a:rPr lang="fr-FR" smtClean="0"/>
              <a:t>09/02/2016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5997" y="332656"/>
            <a:ext cx="824937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Information </a:t>
            </a:r>
            <a:r>
              <a:rPr lang="en-US" sz="32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about </a:t>
            </a:r>
            <a:r>
              <a:rPr lang="en-US" sz="32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Multi-conductor c</a:t>
            </a:r>
            <a:r>
              <a:rPr lang="en-US" sz="32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ables</a:t>
            </a:r>
          </a:p>
          <a:p>
            <a:pPr algn="ctr"/>
            <a:r>
              <a:rPr lang="en-US" sz="32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of the Remote HV option</a:t>
            </a:r>
            <a:endParaRPr lang="en-US" sz="32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625370" y="1700808"/>
            <a:ext cx="37449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Wednesday Tile upgrade meeting</a:t>
            </a:r>
          </a:p>
          <a:p>
            <a:pPr algn="ctr"/>
            <a:r>
              <a:rPr lang="en-US" dirty="0" smtClean="0">
                <a:latin typeface="Comic Sans MS" panose="030F0702030302020204" pitchFamily="66" charset="0"/>
              </a:rPr>
              <a:t>10 February 2016</a:t>
            </a:r>
          </a:p>
          <a:p>
            <a:pPr algn="ctr"/>
            <a:r>
              <a:rPr lang="en-US" dirty="0" smtClean="0">
                <a:latin typeface="Comic Sans MS" panose="030F0702030302020204" pitchFamily="66" charset="0"/>
              </a:rPr>
              <a:t>François </a:t>
            </a:r>
            <a:r>
              <a:rPr lang="en-US" dirty="0" smtClean="0">
                <a:latin typeface="Comic Sans MS" panose="030F0702030302020204" pitchFamily="66" charset="0"/>
              </a:rPr>
              <a:t>Vazeille</a:t>
            </a:r>
            <a:endParaRPr lang="en-US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dirty="0" smtClean="0">
                <a:latin typeface="Comic Sans MS" panose="030F0702030302020204" pitchFamily="66" charset="0"/>
              </a:rPr>
              <a:t>(LPC </a:t>
            </a:r>
            <a:r>
              <a:rPr lang="en-US" dirty="0" smtClean="0">
                <a:latin typeface="Comic Sans MS" panose="030F0702030302020204" pitchFamily="66" charset="0"/>
              </a:rPr>
              <a:t>Clermont-Ferrand)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165778" y="3762037"/>
            <a:ext cx="67698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008000"/>
                </a:solidFill>
                <a:latin typeface="Comic Sans MS" panose="030F0702030302020204" pitchFamily="66" charset="0"/>
              </a:rPr>
              <a:t>A</a:t>
            </a:r>
            <a:r>
              <a:rPr lang="en-US" sz="2800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Cie</a:t>
            </a:r>
            <a:r>
              <a:rPr lang="en-US" sz="2800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 offer about the HV cables of the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Remote HV  option</a:t>
            </a:r>
            <a:endParaRPr lang="en-US" sz="2800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9922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7504" y="188640"/>
            <a:ext cx="53703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 Problematic of the HV cables</a:t>
            </a:r>
            <a:endParaRPr lang="en-US" sz="28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226369"/>
            <a:ext cx="244827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HV regulation</a:t>
            </a:r>
          </a:p>
          <a:p>
            <a:pPr algn="ctr"/>
            <a:r>
              <a:rPr lang="en-US" dirty="0">
                <a:latin typeface="Comic Sans MS" panose="030F0702030302020204" pitchFamily="66" charset="0"/>
              </a:rPr>
              <a:t>e</a:t>
            </a:r>
            <a:r>
              <a:rPr lang="en-US" smtClean="0">
                <a:latin typeface="Comic Sans MS" panose="030F0702030302020204" pitchFamily="66" charset="0"/>
              </a:rPr>
              <a:t>lectronics</a:t>
            </a:r>
            <a:endParaRPr lang="en-US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dirty="0">
                <a:latin typeface="Comic Sans MS" panose="030F0702030302020204" pitchFamily="66" charset="0"/>
              </a:rPr>
              <a:t>i</a:t>
            </a:r>
            <a:r>
              <a:rPr lang="en-US" dirty="0" smtClean="0">
                <a:latin typeface="Comic Sans MS" panose="030F0702030302020204" pitchFamily="66" charset="0"/>
              </a:rPr>
              <a:t>n counting room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24128" y="1226369"/>
            <a:ext cx="309634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1024 TileCal Mini-Drawers</a:t>
            </a: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2915816" y="1514401"/>
            <a:ext cx="280831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2915816" y="1666801"/>
            <a:ext cx="280831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2915816" y="2162473"/>
            <a:ext cx="280831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3735868" y="983050"/>
            <a:ext cx="893193" cy="1323439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sz="8000" dirty="0" smtClean="0">
                <a:solidFill>
                  <a:srgbClr val="FF0000"/>
                </a:solidFill>
              </a:rPr>
              <a:t>…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173461" y="2721694"/>
            <a:ext cx="42530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1024 Cables + spares + internal cables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Multi-conductor HV cables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(12 HV pairs /cable)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08081" y="4509120"/>
            <a:ext cx="89289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▪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In ATLAS scoping document (Page 227)</a:t>
            </a:r>
            <a:r>
              <a:rPr lang="en-US" dirty="0" smtClean="0">
                <a:latin typeface="Comic Sans MS" panose="030F0702030302020204" pitchFamily="66" charset="0"/>
              </a:rPr>
              <a:t>:</a:t>
            </a:r>
          </a:p>
          <a:p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- Each cable is 115 m long, internal cables request 5 m. </a:t>
            </a:r>
          </a:p>
          <a:p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-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Spares correspond to 7.5% : 1024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 1100 cables.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▪ The presently used HV cables are CERN cables … not officially HV certified.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▪ The cost estimate in the scoping document is 2.55 €/m.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804248" y="4365104"/>
            <a:ext cx="21996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>
                <a:latin typeface="Comic Sans MS" panose="030F0702030302020204" pitchFamily="66" charset="0"/>
              </a:rPr>
              <a:t>But tested at 3 kV</a:t>
            </a:r>
          </a:p>
          <a:p>
            <a:pPr algn="ctr"/>
            <a:r>
              <a:rPr lang="en-US" i="1" dirty="0">
                <a:latin typeface="Comic Sans MS" panose="030F0702030302020204" pitchFamily="66" charset="0"/>
              </a:rPr>
              <a:t>b</a:t>
            </a:r>
            <a:r>
              <a:rPr lang="en-US" i="1" dirty="0" smtClean="0">
                <a:latin typeface="Comic Sans MS" panose="030F0702030302020204" pitchFamily="66" charset="0"/>
              </a:rPr>
              <a:t>y Clermont-Fd</a:t>
            </a:r>
            <a:endParaRPr lang="en-US" i="1" dirty="0">
              <a:latin typeface="Comic Sans MS" panose="030F0702030302020204" pitchFamily="66" charset="0"/>
            </a:endParaRPr>
          </a:p>
        </p:txBody>
      </p:sp>
      <p:cxnSp>
        <p:nvCxnSpPr>
          <p:cNvPr id="8" name="Connecteur droit avec flèche 7"/>
          <p:cNvCxnSpPr>
            <a:stCxn id="3" idx="2"/>
          </p:cNvCxnSpPr>
          <p:nvPr/>
        </p:nvCxnSpPr>
        <p:spPr>
          <a:xfrm flipH="1">
            <a:off x="7904068" y="5011435"/>
            <a:ext cx="1" cy="28977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7292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7504" y="1700808"/>
            <a:ext cx="8824852" cy="38779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Contact with Cie </a:t>
            </a:r>
          </a:p>
          <a:p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(which provided the current TileCal HV cables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after a CERN market survey)</a:t>
            </a:r>
          </a:p>
          <a:p>
            <a:endParaRPr lang="en-US" dirty="0" smtClean="0">
              <a:latin typeface="Comic Sans MS" panose="030F0702030302020204" pitchFamily="66" charset="0"/>
              <a:sym typeface="Symbol"/>
            </a:endParaRPr>
          </a:p>
          <a:p>
            <a:r>
              <a:rPr lang="en-US" sz="2400" dirty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a</a:t>
            </a:r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bout the required HV cables for the Remote HV option</a:t>
            </a:r>
          </a:p>
          <a:p>
            <a:endParaRPr lang="en-US" dirty="0" smtClean="0">
              <a:latin typeface="Comic Sans MS" panose="030F0702030302020204" pitchFamily="66" charset="0"/>
              <a:sym typeface="Symbol"/>
            </a:endParaRPr>
          </a:p>
          <a:p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        Data sheet.</a:t>
            </a:r>
          </a:p>
          <a:p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        Cost offer.</a:t>
            </a:r>
          </a:p>
          <a:p>
            <a:endParaRPr lang="en-US" dirty="0" smtClean="0">
              <a:latin typeface="Comic Sans MS" panose="030F0702030302020204" pitchFamily="66" charset="0"/>
              <a:sym typeface="Symbol"/>
            </a:endParaRP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</a:t>
            </a:r>
            <a:r>
              <a:rPr lang="en-US" i="1" dirty="0" smtClean="0">
                <a:latin typeface="Comic Sans MS" panose="030F0702030302020204" pitchFamily="66" charset="0"/>
                <a:sym typeface="Symbol"/>
              </a:rPr>
              <a:t>WARNING:</a:t>
            </a:r>
          </a:p>
          <a:p>
            <a:r>
              <a:rPr lang="en-US" i="1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i="1" dirty="0" smtClean="0">
                <a:latin typeface="Comic Sans MS" panose="030F0702030302020204" pitchFamily="66" charset="0"/>
                <a:sym typeface="Symbol"/>
              </a:rPr>
              <a:t>         this cost could change with respect to the market prices of raw materials</a:t>
            </a:r>
          </a:p>
          <a:p>
            <a:r>
              <a:rPr lang="en-US" i="1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i="1" dirty="0" smtClean="0">
                <a:latin typeface="Comic Sans MS" panose="030F0702030302020204" pitchFamily="66" charset="0"/>
                <a:sym typeface="Symbol"/>
              </a:rPr>
              <a:t>         that constitute the cables.</a:t>
            </a:r>
            <a:endParaRPr lang="en-US" i="1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614314"/>
            <a:ext cx="40481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3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14121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159023"/>
            <a:ext cx="2308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 Data sheet</a:t>
            </a:r>
            <a:endParaRPr lang="en-US" sz="28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145637"/>
              </p:ext>
            </p:extLst>
          </p:nvPr>
        </p:nvGraphicFramePr>
        <p:xfrm>
          <a:off x="3066752" y="-99392"/>
          <a:ext cx="5393680" cy="7632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Acrobat Document" r:id="rId3" imgW="5667122" imgH="8019915" progId="AcroExch.Document.DC">
                  <p:embed/>
                </p:oleObj>
              </mc:Choice>
              <mc:Fallback>
                <p:oleObj name="Acrobat Document" r:id="rId3" imgW="5667122" imgH="8019915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66752" y="-99392"/>
                        <a:ext cx="5393680" cy="76328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50817" y="2996952"/>
            <a:ext cx="2492991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Fits fully 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CERN policy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 cables</a:t>
            </a:r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4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1175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274605"/>
              </p:ext>
            </p:extLst>
          </p:nvPr>
        </p:nvGraphicFramePr>
        <p:xfrm>
          <a:off x="395536" y="4877817"/>
          <a:ext cx="6362701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5788"/>
                <a:gridCol w="713663"/>
                <a:gridCol w="599477"/>
                <a:gridCol w="786615"/>
                <a:gridCol w="583618"/>
                <a:gridCol w="786615"/>
                <a:gridCol w="97692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REV-1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 dirty="0">
                          <a:effectLst/>
                        </a:rPr>
                        <a:t>09/12/2014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euros=&gt; chf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 dirty="0">
                          <a:effectLst/>
                        </a:rPr>
                        <a:t>1,2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Sans Spares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 Avec Spares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Remarques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Description</a:t>
                      </a:r>
                      <a:endParaRPr lang="fr-FR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PU in €</a:t>
                      </a:r>
                      <a:endParaRPr lang="fr-FR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Quantité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Price in € HT</a:t>
                      </a:r>
                      <a:endParaRPr lang="fr-FR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Quantité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Price in € HT</a:t>
                      </a:r>
                      <a:endParaRPr lang="fr-FR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821444"/>
              </p:ext>
            </p:extLst>
          </p:nvPr>
        </p:nvGraphicFramePr>
        <p:xfrm>
          <a:off x="395536" y="6029945"/>
          <a:ext cx="6362701" cy="381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5788"/>
                <a:gridCol w="713663"/>
                <a:gridCol w="599477"/>
                <a:gridCol w="786615"/>
                <a:gridCol w="583618"/>
                <a:gridCol w="786615"/>
                <a:gridCol w="97692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HV </a:t>
                      </a:r>
                      <a:r>
                        <a:rPr lang="fr-FR" sz="1100" u="none" strike="noStrike" dirty="0" smtClean="0">
                          <a:effectLst/>
                        </a:rPr>
                        <a:t>Câbles</a:t>
                      </a:r>
                      <a:endParaRPr lang="fr-FR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 dirty="0">
                          <a:effectLst/>
                        </a:rPr>
                        <a:t>7,5%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smtClean="0">
                          <a:effectLst/>
                        </a:rPr>
                        <a:t>Câble </a:t>
                      </a:r>
                      <a:r>
                        <a:rPr lang="fr-FR" sz="1100" u="none" strike="noStrike" dirty="0">
                          <a:effectLst/>
                        </a:rPr>
                        <a:t>HV 115m+5m (2,55€/m)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 dirty="0">
                          <a:effectLst/>
                        </a:rPr>
                        <a:t>306,00 €</a:t>
                      </a:r>
                      <a:endParaRPr lang="fr-FR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 dirty="0">
                          <a:effectLst/>
                        </a:rPr>
                        <a:t>1 024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 dirty="0">
                          <a:effectLst/>
                        </a:rPr>
                        <a:t>313 344 €</a:t>
                      </a:r>
                      <a:endParaRPr lang="fr-FR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 dirty="0">
                          <a:effectLst/>
                        </a:rPr>
                        <a:t>1 100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 dirty="0">
                          <a:effectLst/>
                        </a:rPr>
                        <a:t>336 600 €</a:t>
                      </a:r>
                      <a:endParaRPr lang="fr-FR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79512" y="4322713"/>
            <a:ext cx="60981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C0066"/>
                </a:solidFill>
                <a:latin typeface="Comic Sans MS" panose="030F0702030302020204" pitchFamily="66" charset="0"/>
              </a:rPr>
              <a:t>▪ From the scoping document 2015  p227</a:t>
            </a:r>
            <a:endParaRPr lang="en-US" sz="2400" dirty="0">
              <a:solidFill>
                <a:srgbClr val="CC0066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5652"/>
            <a:ext cx="7445839" cy="3727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79512" y="548680"/>
            <a:ext cx="27093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C0066"/>
                </a:solidFill>
                <a:latin typeface="Comic Sans MS" panose="030F0702030302020204" pitchFamily="66" charset="0"/>
              </a:rPr>
              <a:t>▪ From Helukabel</a:t>
            </a:r>
            <a:endParaRPr lang="en-US" sz="2400" dirty="0">
              <a:solidFill>
                <a:srgbClr val="CC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79512" y="116632"/>
            <a:ext cx="2787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 Cost estimate</a:t>
            </a:r>
            <a:endParaRPr lang="en-US" sz="28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236296" y="1997517"/>
            <a:ext cx="1587294" cy="461665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1.180 €/m</a:t>
            </a:r>
            <a:endParaRPr lang="en-U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5220072" y="3386609"/>
            <a:ext cx="864096" cy="920864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Connecteur droit avec flèche 9"/>
          <p:cNvCxnSpPr>
            <a:endCxn id="8" idx="7"/>
          </p:cNvCxnSpPr>
          <p:nvPr/>
        </p:nvCxnSpPr>
        <p:spPr>
          <a:xfrm flipH="1">
            <a:off x="5957624" y="2459182"/>
            <a:ext cx="1278672" cy="1062284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7164288" y="4581128"/>
            <a:ext cx="168668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2.550 €/m</a:t>
            </a:r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1475656" y="6165304"/>
            <a:ext cx="720080" cy="3164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Connecteur droit avec flèche 16"/>
          <p:cNvCxnSpPr>
            <a:endCxn id="15" idx="6"/>
          </p:cNvCxnSpPr>
          <p:nvPr/>
        </p:nvCxnSpPr>
        <p:spPr>
          <a:xfrm flipH="1">
            <a:off x="2195736" y="4969552"/>
            <a:ext cx="4968552" cy="135396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1534210" y="6453336"/>
            <a:ext cx="4623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1.18     141.60        144 998        155 760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948264" y="6167045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Old cost</a:t>
            </a:r>
          </a:p>
          <a:p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New cost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4" name="Connecteur droit avec flèche 23"/>
          <p:cNvCxnSpPr/>
          <p:nvPr/>
        </p:nvCxnSpPr>
        <p:spPr>
          <a:xfrm flipH="1">
            <a:off x="5957624" y="6323512"/>
            <a:ext cx="9906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H="1">
            <a:off x="5940152" y="6597352"/>
            <a:ext cx="990640" cy="0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5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9898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303039"/>
            <a:ext cx="32576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 First conclusions</a:t>
            </a:r>
            <a:endParaRPr lang="en-US" sz="28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5496" y="1124744"/>
            <a:ext cx="8980344" cy="50783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▪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Industry can  provide the required  HV cables  </a:t>
            </a:r>
            <a:r>
              <a:rPr lang="en-US" sz="2000" dirty="0" smtClean="0">
                <a:latin typeface="Comic Sans MS" panose="030F0702030302020204" pitchFamily="66" charset="0"/>
              </a:rPr>
              <a:t>of the Remote HV option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fitting all the specifications</a:t>
            </a:r>
            <a:r>
              <a:rPr lang="en-US" sz="2000" dirty="0" smtClean="0">
                <a:latin typeface="Comic Sans MS" panose="030F0702030302020204" pitchFamily="66" charset="0"/>
              </a:rPr>
              <a:t>.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 </a:t>
            </a:r>
            <a:r>
              <a:rPr lang="en-US" i="1" dirty="0" smtClean="0">
                <a:latin typeface="Comic Sans MS" panose="030F0702030302020204" pitchFamily="66" charset="0"/>
              </a:rPr>
              <a:t>Comments:</a:t>
            </a:r>
          </a:p>
          <a:p>
            <a:r>
              <a:rPr lang="en-US" i="1" dirty="0">
                <a:latin typeface="Comic Sans MS" panose="030F0702030302020204" pitchFamily="66" charset="0"/>
              </a:rPr>
              <a:t> </a:t>
            </a:r>
            <a:r>
              <a:rPr lang="en-US" i="1" dirty="0" smtClean="0">
                <a:latin typeface="Comic Sans MS" panose="030F0702030302020204" pitchFamily="66" charset="0"/>
              </a:rPr>
              <a:t>   1. A market survey will be an obligation if the Remote HV option was chosen.</a:t>
            </a:r>
          </a:p>
          <a:p>
            <a:r>
              <a:rPr lang="en-US" i="1" dirty="0">
                <a:latin typeface="Comic Sans MS" panose="030F0702030302020204" pitchFamily="66" charset="0"/>
              </a:rPr>
              <a:t> </a:t>
            </a:r>
            <a:r>
              <a:rPr lang="en-US" i="1" dirty="0" smtClean="0">
                <a:latin typeface="Comic Sans MS" panose="030F0702030302020204" pitchFamily="66" charset="0"/>
              </a:rPr>
              <a:t>   2. The Round HV connectors are already HV certified.</a:t>
            </a:r>
          </a:p>
          <a:p>
            <a:endParaRPr lang="en-US" i="1" dirty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▪ 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Delivery delay </a:t>
            </a:r>
            <a:r>
              <a:rPr lang="en-US" sz="2000" dirty="0" smtClean="0">
                <a:latin typeface="Comic Sans MS" panose="030F0702030302020204" pitchFamily="66" charset="0"/>
              </a:rPr>
              <a:t>of 7/8 weeks.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▪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cost offer is 53.7 % lower than prices quoted in scoping document</a:t>
            </a:r>
            <a:r>
              <a:rPr lang="en-US" sz="2000" dirty="0" smtClean="0">
                <a:latin typeface="Comic Sans MS" panose="030F0702030302020204" pitchFamily="66" charset="0"/>
              </a:rPr>
              <a:t>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▪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lengths </a:t>
            </a:r>
            <a:r>
              <a:rPr lang="en-US" sz="2000" dirty="0" smtClean="0">
                <a:latin typeface="Comic Sans MS" panose="030F0702030302020204" pitchFamily="66" charset="0"/>
              </a:rPr>
              <a:t>(as quoted in the scoping document) have to be estimated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more precisely</a:t>
            </a:r>
            <a:r>
              <a:rPr lang="en-US" sz="2000" dirty="0" smtClean="0">
                <a:latin typeface="Comic Sans MS" panose="030F0702030302020204" pitchFamily="66" charset="0"/>
              </a:rPr>
              <a:t>.</a:t>
            </a:r>
          </a:p>
          <a:p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▪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Their routing in ATLAS </a:t>
            </a:r>
            <a:r>
              <a:rPr lang="en-US" sz="2000" dirty="0" smtClean="0">
                <a:latin typeface="Comic Sans MS" panose="030F0702030302020204" pitchFamily="66" charset="0"/>
              </a:rPr>
              <a:t>must be studied by ATLAS experts.</a:t>
            </a:r>
          </a:p>
          <a:p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i="1" dirty="0" smtClean="0">
                <a:latin typeface="Comic Sans MS" panose="030F0702030302020204" pitchFamily="66" charset="0"/>
              </a:rPr>
              <a:t>    </a:t>
            </a:r>
            <a:r>
              <a:rPr lang="en-US" i="1" dirty="0" smtClean="0">
                <a:latin typeface="Comic Sans MS" panose="030F0702030302020204" pitchFamily="66" charset="0"/>
              </a:rPr>
              <a:t>Comment: Waiting for the request of Irene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to ATLAS experts.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6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16430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420</Words>
  <Application>Microsoft Office PowerPoint</Application>
  <PresentationFormat>Affichage à l'écran (4:3)</PresentationFormat>
  <Paragraphs>95</Paragraphs>
  <Slides>6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8" baseType="lpstr">
      <vt:lpstr>Thème Office</vt:lpstr>
      <vt:lpstr>Acrobat Document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François Vazeille</dc:creator>
  <cp:lastModifiedBy>François Vazeille</cp:lastModifiedBy>
  <cp:revision>42</cp:revision>
  <dcterms:created xsi:type="dcterms:W3CDTF">2016-01-27T09:45:35Z</dcterms:created>
  <dcterms:modified xsi:type="dcterms:W3CDTF">2016-02-09T10:50:02Z</dcterms:modified>
</cp:coreProperties>
</file>