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6" r:id="rId10"/>
    <p:sldId id="273" r:id="rId11"/>
    <p:sldId id="274" r:id="rId12"/>
    <p:sldId id="275" r:id="rId13"/>
    <p:sldId id="263" r:id="rId14"/>
    <p:sldId id="271" r:id="rId15"/>
    <p:sldId id="272" r:id="rId16"/>
    <p:sldId id="264" r:id="rId17"/>
    <p:sldId id="265" r:id="rId18"/>
    <p:sldId id="266" r:id="rId19"/>
    <p:sldId id="267" r:id="rId20"/>
    <p:sldId id="268" r:id="rId21"/>
    <p:sldId id="270" r:id="rId22"/>
    <p:sldId id="269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8376A-A18B-4F66-896D-110F6DAB6AE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39B40-52D2-4457-B230-AB7974DEB1A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4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216A-1FC7-466F-BBF2-49A51E54CB23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8A33-35FF-4F01-BB7D-EC628A4B46DE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9CF9-9DA5-467C-9090-D7C832B778D7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944E-0701-47ED-BF2A-DA147CCF2C9F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8357-DCB9-43D6-920E-8147211C492A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3805-589B-4C29-9F34-8CE5E549E677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DA5A-115F-4509-90CA-8EB3B80D65EA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A790-57D3-4A9E-ABCD-96334BB7887F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8C4C-14E0-4587-8513-B5CB2C77B555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BFB5-78BF-4717-89A6-D5A24485784D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76A2-8832-4515-AB70-661816333995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0EE3-0DC2-4EBB-BEF7-54077043B48C}" type="datetime1">
              <a:rPr lang="fr-FR" smtClean="0"/>
              <a:t>26/01/2016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940" y="476672"/>
            <a:ext cx="89915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 Tile PMTs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From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the PMT design studies to the production and QA tests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42009" y="2060848"/>
            <a:ext cx="61414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François Vazeille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LPC Clermont-Ferrand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On behalf of many people who worked on the Tile PMTs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PMT Robustness mini workshop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CERN 26 January 2016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1490" y="4725144"/>
            <a:ext cx="83551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The design, making, production, qualification of Tile PMTS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were both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long story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very difficult challenge </a:t>
            </a:r>
            <a:r>
              <a:rPr lang="en-US" dirty="0" smtClean="0">
                <a:latin typeface="Comic Sans MS" panose="030F0702030302020204" pitchFamily="66" charset="0"/>
              </a:rPr>
              <a:t>that lasted 15 years</a:t>
            </a:r>
          </a:p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with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revolutionary PMTs  </a:t>
            </a:r>
            <a:r>
              <a:rPr lang="en-US" dirty="0" smtClean="0">
                <a:latin typeface="Comic Sans MS" panose="030F0702030302020204" pitchFamily="66" charset="0"/>
              </a:rPr>
              <a:t>fitting all the TileCal specifications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977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0688"/>
            <a:ext cx="42672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7" y="1063675"/>
            <a:ext cx="50196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527866" y="584152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PMT box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76056" y="5841529"/>
            <a:ext cx="322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DC and AC Light box 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280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697" y="332656"/>
            <a:ext cx="53625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76288" y="4509120"/>
            <a:ext cx="80281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Two mounting grids 5x5 </a:t>
            </a:r>
            <a:r>
              <a:rPr lang="en-US" dirty="0" smtClean="0">
                <a:latin typeface="Comic Sans MS" panose="030F0702030302020204" pitchFamily="66" charset="0"/>
              </a:rPr>
              <a:t>: 1 for STEP1, 1 for Step2.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- 1 large area photodiode </a:t>
            </a:r>
            <a:r>
              <a:rPr lang="en-US" dirty="0" smtClean="0">
                <a:latin typeface="Comic Sans MS" panose="030F0702030302020204" pitchFamily="66" charset="0"/>
              </a:rPr>
              <a:t>in the middle for channel calibration.</a:t>
            </a: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24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slots for PMTs:</a:t>
            </a:r>
          </a:p>
          <a:p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   4  Reference </a:t>
            </a:r>
            <a:r>
              <a:rPr lang="en-US" dirty="0" smtClean="0">
                <a:latin typeface="Comic Sans MS" panose="030F0702030302020204" pitchFamily="66" charset="0"/>
              </a:rPr>
              <a:t>PMTs on the corners.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20 tested </a:t>
            </a:r>
            <a:r>
              <a:rPr lang="en-US" dirty="0" smtClean="0">
                <a:latin typeface="Comic Sans MS" panose="030F0702030302020204" pitchFamily="66" charset="0"/>
              </a:rPr>
              <a:t>PMTs.</a:t>
            </a:r>
          </a:p>
          <a:p>
            <a:r>
              <a:rPr lang="en-US" dirty="0">
                <a:latin typeface="Comic Sans MS" panose="030F0702030302020204" pitchFamily="66" charset="0"/>
              </a:rPr>
              <a:t>-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 other Photodiodes </a:t>
            </a:r>
            <a:r>
              <a:rPr lang="en-US" dirty="0" smtClean="0">
                <a:latin typeface="Comic Sans MS" panose="030F0702030302020204" pitchFamily="66" charset="0"/>
              </a:rPr>
              <a:t>to monitor the DC and the AC lights.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Special suitcase holding 20 Reference PMTs travelling across the world.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641376" y="1052736"/>
            <a:ext cx="91440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 dirty="0"/>
          </a:p>
        </p:txBody>
      </p:sp>
      <p:sp>
        <p:nvSpPr>
          <p:cNvPr id="6" name="Ellipse 5"/>
          <p:cNvSpPr/>
          <p:nvPr/>
        </p:nvSpPr>
        <p:spPr>
          <a:xfrm>
            <a:off x="5940152" y="1205136"/>
            <a:ext cx="914400" cy="71169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908720"/>
            <a:ext cx="8568952" cy="830997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Data from the 7 institutes were in a very good agreement: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 qualification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r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esults are independent of the Institute.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805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7504" y="297623"/>
            <a:ext cx="5210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Documents on the Tile PMT story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980728"/>
            <a:ext cx="9001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▪ The most comprehensive documents</a:t>
            </a:r>
          </a:p>
          <a:p>
            <a:endParaRPr lang="en-US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- On PMTs</a:t>
            </a:r>
          </a:p>
          <a:p>
            <a:endParaRPr lang="en-US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“Etude et caractérisation des photomultiplicateurs du calorimètre à tuiles scintillantes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d’Atlas”, </a:t>
            </a: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Thesis of Christophe Hébrard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(Clermont-Ferrand, 1999)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“Characterization of the new 8 stages Hamamatsu photomultipliers for the July 98 Test Beam”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ATL-TILECAL-98-166, </a:t>
            </a:r>
            <a:r>
              <a:rPr lang="en-US" sz="1600" dirty="0" smtClean="0">
                <a:latin typeface="Comic Sans MS" panose="030F0702030302020204" pitchFamily="66" charset="0"/>
              </a:rPr>
              <a:t>Camarena F., Crouau M., Grenier P., Hébrard C., Montarou G.</a:t>
            </a:r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http://cds.cern.ch/record/683716/files/tilecal-98-166.pdf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  On qualification test bench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“Technical characteristics of the prototype of the TILECAL photomultipliers test bench”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ATL-TILECAL-98-148, </a:t>
            </a:r>
            <a:r>
              <a:rPr lang="en-US" sz="1600" dirty="0" smtClean="0">
                <a:latin typeface="Comic Sans MS" panose="030F0702030302020204" pitchFamily="66" charset="0"/>
              </a:rPr>
              <a:t>Crouau M., Montarou G., Rey D.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▪ See list of all papers in Appendix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586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054" y="211720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 Conclusion 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7504" y="980728"/>
            <a:ext cx="8965916" cy="563231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▪ Many Institutes were skeptical when the works started on these PMTs.</a:t>
            </a:r>
          </a:p>
          <a:p>
            <a:endParaRPr lang="en-US" dirty="0">
              <a:solidFill>
                <a:srgbClr val="0080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▪ Many successful challenges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R&amp;D and Test beam  Production  Qualification in 7 Institutes  TileCal.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TileCal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PMTs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fit all the specifications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▪ No official publication on the PMTs !       </a:t>
            </a:r>
            <a:r>
              <a:rPr lang="en-US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Perhaps I could try to do that !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▪ What about the robustness ?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Radiation tests made by Clermont-Ferrand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NIEL, TID (See Hébrard’s thesis)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No modification of characteristics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dirty="0" smtClean="0">
                <a:solidFill>
                  <a:srgbClr val="FF9933"/>
                </a:solidFill>
                <a:latin typeface="Comic Sans MS" panose="030F0702030302020204" pitchFamily="66" charset="0"/>
                <a:sym typeface="Symbol"/>
              </a:rPr>
              <a:t>except a slight increase of the dark current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staying within specifications.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-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Effects of large integrated charge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Accelerated exposure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to a big charge studied by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Valencia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 PMTs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fitting specification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 with an up-drift tendency.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Natural aging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studied by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Pisa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Same behavior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  <a:sym typeface="Symbo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885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1680" y="2348880"/>
            <a:ext cx="57246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Appendix:</a:t>
            </a:r>
          </a:p>
          <a:p>
            <a:pPr algn="ctr"/>
            <a:r>
              <a:rPr lang="en-US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All the papers on PMTs</a:t>
            </a:r>
            <a:endParaRPr lang="en-US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89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86" y="258763"/>
            <a:ext cx="589915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249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39800"/>
            <a:ext cx="5899150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070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27112"/>
            <a:ext cx="5899150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33858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170" y="939800"/>
            <a:ext cx="5899150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1639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548680"/>
            <a:ext cx="917110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First photodetector considered in RD1: 1991-1993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Large area APDs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(Avalanche Photo Diodes) from  Advanced Photonic (Los Angeles)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 Good test beam results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with comparison to standard PMTs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(High quantum efficiency close to 60%)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but irreversible damages of neutrons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(Neutron generator at Clermont-Ferrand)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 Thesis of Nourdine Bouhemaid in 1995.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3752166"/>
            <a:ext cx="7586924" cy="830997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Come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back to PMTs with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strong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TileCal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constraints</a:t>
            </a:r>
          </a:p>
          <a:p>
            <a:pPr algn="ctr"/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 RD34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949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336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09662"/>
            <a:ext cx="589915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84750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01738"/>
            <a:ext cx="589915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4255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01737"/>
            <a:ext cx="589915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949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96" y="404664"/>
            <a:ext cx="92384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Worldwide overview of PMT manufacturers started in 1993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 None having PMTs fitting TileCal needs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(Compactness, linearity, etc.).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 A single </a:t>
            </a:r>
            <a:r>
              <a:rPr lang="en-US" dirty="0" err="1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Cie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, Hamamatsu,  ready to perform free of charge R&amp;D studies with us,</a:t>
            </a:r>
          </a:p>
          <a:p>
            <a:endParaRPr lang="en-US" dirty="0" smtClean="0">
              <a:solidFill>
                <a:srgbClr val="0080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moreover, they offer a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revolutionary PMT (R5600)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- Of a very small size, with a round photocathode.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-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"Metal channel dynode structure with a metal package “.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 PMT too small.</a:t>
            </a:r>
          </a:p>
          <a:p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 Evolution to a larger area with a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square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shape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( 4 R5600): R5900 series.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769" y="5013176"/>
            <a:ext cx="8251687" cy="1200329"/>
          </a:xfrm>
          <a:prstGeom prst="rect">
            <a:avLst/>
          </a:prstGeom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Start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of 7 R&amp;D years with Clermont-Ferrand </a:t>
            </a:r>
            <a:endParaRPr lang="en-US" dirty="0" smtClean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(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Written in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the Hamamatsu catalog !),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  <a:sym typeface="Symbol"/>
            </a:endParaRP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with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contributions of other Institutes on tests (Pisa and Valencia),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followed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by the production (2000-2002) and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the qualification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.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43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116632"/>
            <a:ext cx="918232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Main R&amp;D improvements every year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- 1994: From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round shape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to the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square shape of larger PMTs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- 1995: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Mono-block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dynodes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Improvement of uniformity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- 1996: Improvement of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electrical contact 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cathode- package 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Decrease of cathode resistivity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- 1997: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From 10 to 8 stages 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Improvement of the linearity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- 1997:New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cathode window material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and new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activation process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Improvement of the quantum efficiency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- 1998: Modification of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electrode supports 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                    </a:t>
            </a:r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Improvement of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the  uniformity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 - 1998: Modification of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focus system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                   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Increase of the photoelectron collection efficiency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- 1998: Improvement of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“getter“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Gain drift reduction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- 1999: New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dynode compounds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and new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activation process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Down drift improvement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496" y="5180999"/>
            <a:ext cx="9050876" cy="120032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hese improvements were managed mainly by Michel Crouau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and Gérard Montarou</a:t>
            </a:r>
          </a:p>
          <a:p>
            <a:endParaRPr lang="en-US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with in parallel theoretical studies of Stano Tokar  et al. (Bratislava)</a:t>
            </a:r>
          </a:p>
          <a:p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                                                 and Gérard Montarou (Clermont-Ferrand).</a:t>
            </a:r>
            <a:endParaRPr 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519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0199"/>
              </p:ext>
            </p:extLst>
          </p:nvPr>
        </p:nvGraphicFramePr>
        <p:xfrm>
          <a:off x="4194638" y="235912"/>
          <a:ext cx="4553826" cy="636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3853"/>
                <a:gridCol w="1680357"/>
                <a:gridCol w="1703512"/>
              </a:tblGrid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Characteristics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Required value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Nominal amplification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en-US" sz="1200" baseline="300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Nominal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High Voltage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Minimum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600 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V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071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Maximum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800 V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Non linearity to pulses with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 DC current of 50 mA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&lt; 2%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Dark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current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At 800 V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  <a:sym typeface="Symbol"/>
                        </a:rPr>
                        <a:t> </a:t>
                      </a: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2 nA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At 900 V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  <a:sym typeface="Symbol"/>
                        </a:rPr>
                        <a:t> 8 nA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Quantum efficiency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Mean at 480 nm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  <a:sym typeface="Symbol"/>
                        </a:rPr>
                        <a:t> 18%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0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Minimum  at 480 nm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15 %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Mean at 520 nm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  <a:sym typeface="Symbol"/>
                        </a:rPr>
                        <a:t> 12.5%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Photocathode-first dynode HV for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90% photoelectron collection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50 V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endParaRPr lang="en-US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Gain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drift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Short term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Maximum &lt; 1.5%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80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Short term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Mean &lt;  0.8%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Long term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Maximum &lt;  </a:t>
                      </a:r>
                      <a:r>
                        <a:rPr lang="en-US" sz="1200" dirty="0" smtClean="0">
                          <a:latin typeface="Comic Sans MS" panose="030F0702030302020204" pitchFamily="66" charset="0"/>
                          <a:sym typeface="Symbol"/>
                        </a:rPr>
                        <a:t> 5%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Rise time to pulses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&lt; 2.5 ns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Aging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to 100 C on anode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10, - 30 %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Photocathode uniformity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&gt; 90 %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Length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&lt; 60 mm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Photocathode area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300 mm</a:t>
                      </a:r>
                      <a:r>
                        <a:rPr lang="en-US" sz="1200" baseline="30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Sensitivity  to 90 Gauss magnetic field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&lt; 10%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2808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Sensitivity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to temperature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&lt; 0.25%/°C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5496" y="188640"/>
            <a:ext cx="4091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TileCal specifications for</a:t>
            </a: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the market survey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1742" y="1414517"/>
            <a:ext cx="4055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Some of them are coming from the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designs of Drawers and PMT blocks.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460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96" y="116632"/>
            <a:ext cx="9201558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Official tendering procedures at CERN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- 1998: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Market Survey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- 1999: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Invitation to tender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IT-2573/EP/ATLAS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 Only the Hamamatsu Cie was able to provide</a:t>
            </a:r>
          </a:p>
          <a:p>
            <a:r>
              <a:rPr lang="en-US" dirty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          a PMT fitting all the TileCal specifications.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Examples: Dark current average &lt; 200 pA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Non linearity with a 50 mA DC current   1%</a:t>
            </a:r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Safety factor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to magnetic field with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shielding &gt; 50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… 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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Definition of control procedures with Hamamatsu for the series production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and of the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production planning in 10 batches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(February 2000-April 2002).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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Development within TileCal institutes of a test bench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model at Clermont-Fd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for the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qualification of batches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 with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possible rejection of a batch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,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then production of 7 identical test benches distributed to the Institutes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02348"/>
            <a:ext cx="2808312" cy="21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395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476672"/>
            <a:ext cx="725390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Purchase of 10140 PMTs 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Total cost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TileCal: about 14 MCHF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Electronics cost: roughly half total cost.</a:t>
            </a:r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PMT cost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 roughly half electronics cost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 3.5 MCHF.  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▪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Shared by TileCal Institutes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(2000-2002)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in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10 batches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</a:t>
            </a:r>
          </a:p>
          <a:p>
            <a:pPr marL="285750" indent="-285750">
              <a:buFont typeface="Symbol"/>
              <a:buChar char="·"/>
            </a:pPr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1/3 :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CERN, Lisbon, Pisa, Valencia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1/3: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Arlington, Urbana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(US funds)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1/3: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Clermont-Ferrand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+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additional 400 PMTs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2010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payed from TileCal funds.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0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36512" y="267027"/>
            <a:ext cx="9215984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Qualification tests  supervised by Fabrice Podlyski</a:t>
            </a:r>
          </a:p>
          <a:p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  and data base supervised by Christophe Guicheney</a:t>
            </a:r>
          </a:p>
          <a:p>
            <a:endParaRPr lang="en-US" dirty="0">
              <a:latin typeface="Comic Sans MS" panose="030F0702030302020204" pitchFamily="66" charset="0"/>
              <a:sym typeface="Symbol"/>
            </a:endParaRP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▪ 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U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sing 7 identical test benches and the same software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-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Identical components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: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Commercial or home made in  one place for a given component.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</a:t>
            </a:r>
            <a:r>
              <a:rPr lang="en-US" dirty="0">
                <a:latin typeface="Comic Sans MS" panose="030F0702030302020204" pitchFamily="66" charset="0"/>
                <a:sym typeface="Symbol"/>
              </a:rPr>
              <a:t>(The Pisa test bench is slightly different)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-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7 Institutes testing the 10140 PMTs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Arlington, Clermont-Ferrand, Dubna, Lisbon, Pisa, Urbana, Valencia</a:t>
            </a:r>
          </a:p>
          <a:p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with Valencia testing part of the 3300 “Clermont-Ferrand PMTs”.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+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400 new PMTs tested at Clermont-Ferrand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in 2010-2011 (Reina Camacho).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▪ Automatic qualification of sets of 20 PMTs in 2 steps  in a week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(Mond-Friday)</a:t>
            </a:r>
          </a:p>
          <a:p>
            <a:endParaRPr lang="en-US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- Step 1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(Special Dividers with relays) under a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continuous light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 Quantum efficiency, gain, collection efficiency, dark current, stability.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acceptance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rejection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of the batch.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- Step 2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(Standard Divider coupled to its PMT) under </a:t>
            </a:r>
            <a:r>
              <a:rPr lang="en-US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pulsed light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 Gain, linearity (with additional DC light), dark current.</a:t>
            </a:r>
          </a:p>
          <a:p>
            <a:r>
              <a:rPr lang="en-US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                                     </a:t>
            </a:r>
            <a:r>
              <a:rPr lang="en-US" dirty="0" smtClean="0">
                <a:solidFill>
                  <a:srgbClr val="008000"/>
                </a:solidFill>
                <a:latin typeface="Comic Sans MS" panose="030F0702030302020204" pitchFamily="66" charset="0"/>
                <a:sym typeface="Symbol"/>
              </a:rPr>
              <a:t>PMT/Divider ranking </a:t>
            </a:r>
            <a:r>
              <a:rPr lang="en-US" dirty="0" smtClean="0">
                <a:latin typeface="Comic Sans MS" panose="030F0702030302020204" pitchFamily="66" charset="0"/>
                <a:sym typeface="Symbol"/>
              </a:rPr>
              <a:t>for their next installation in TileCal.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66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6" y="836712"/>
            <a:ext cx="6192690" cy="464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207494" y="2044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PMT box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24128" y="188640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Light box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Connecteur droit avec flèche 5"/>
          <p:cNvCxnSpPr>
            <a:stCxn id="3" idx="2"/>
          </p:cNvCxnSpPr>
          <p:nvPr/>
        </p:nvCxnSpPr>
        <p:spPr>
          <a:xfrm>
            <a:off x="4929807" y="666087"/>
            <a:ext cx="218257" cy="2492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513983" y="620688"/>
            <a:ext cx="218257" cy="2492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771800" y="5661248"/>
            <a:ext cx="270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Electronics: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DCS and readout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Connecteur droit avec flèche 9"/>
          <p:cNvCxnSpPr>
            <a:stCxn id="8" idx="0"/>
          </p:cNvCxnSpPr>
          <p:nvPr/>
        </p:nvCxnSpPr>
        <p:spPr>
          <a:xfrm flipH="1" flipV="1">
            <a:off x="3779912" y="3789040"/>
            <a:ext cx="342579" cy="18722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187624" y="5840514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DAQ</a:t>
            </a:r>
            <a:endParaRPr lang="en-US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Connecteur droit avec flèche 13"/>
          <p:cNvCxnSpPr>
            <a:stCxn id="12" idx="0"/>
          </p:cNvCxnSpPr>
          <p:nvPr/>
        </p:nvCxnSpPr>
        <p:spPr>
          <a:xfrm flipV="1">
            <a:off x="1638229" y="4149080"/>
            <a:ext cx="773531" cy="16914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415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1443</Words>
  <Application>Microsoft Office PowerPoint</Application>
  <PresentationFormat>Affichage à l'écran (4:3)</PresentationFormat>
  <Paragraphs>251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45</cp:revision>
  <dcterms:created xsi:type="dcterms:W3CDTF">2016-01-25T10:49:11Z</dcterms:created>
  <dcterms:modified xsi:type="dcterms:W3CDTF">2016-01-26T12:26:28Z</dcterms:modified>
</cp:coreProperties>
</file>