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1" r:id="rId1"/>
  </p:sldMasterIdLst>
  <p:notesMasterIdLst>
    <p:notesMasterId r:id="rId25"/>
  </p:notesMasterIdLst>
  <p:sldIdLst>
    <p:sldId id="477" r:id="rId2"/>
    <p:sldId id="478" r:id="rId3"/>
    <p:sldId id="479" r:id="rId4"/>
    <p:sldId id="480" r:id="rId5"/>
    <p:sldId id="481" r:id="rId6"/>
    <p:sldId id="482" r:id="rId7"/>
    <p:sldId id="483" r:id="rId8"/>
    <p:sldId id="484" r:id="rId9"/>
    <p:sldId id="485" r:id="rId10"/>
    <p:sldId id="486" r:id="rId11"/>
    <p:sldId id="487" r:id="rId12"/>
    <p:sldId id="488" r:id="rId13"/>
    <p:sldId id="489" r:id="rId14"/>
    <p:sldId id="490" r:id="rId15"/>
    <p:sldId id="491" r:id="rId16"/>
    <p:sldId id="498" r:id="rId17"/>
    <p:sldId id="499" r:id="rId18"/>
    <p:sldId id="492" r:id="rId19"/>
    <p:sldId id="494" r:id="rId20"/>
    <p:sldId id="495" r:id="rId21"/>
    <p:sldId id="493" r:id="rId22"/>
    <p:sldId id="496" r:id="rId23"/>
    <p:sldId id="497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9" d="100"/>
          <a:sy n="99" d="100"/>
        </p:scale>
        <p:origin x="121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255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BB5069-F39A-447D-9E2C-0D99EDCCF504}" type="datetimeFigureOut">
              <a:rPr lang="en-GB" smtClean="0"/>
              <a:t>08/07/2016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147A22-7C9D-4CAA-877E-A65D6251E4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46971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47A22-7C9D-4CAA-877E-A65D6251E450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86028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lt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1471" y="4063998"/>
            <a:ext cx="6916952" cy="10160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100">
                <a:solidFill>
                  <a:schemeClr val="tx1"/>
                </a:solidFill>
              </a:defRPr>
            </a:lvl1pPr>
            <a:lvl2pPr marL="457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1471" y="1828800"/>
            <a:ext cx="6916952" cy="2147926"/>
          </a:xfrm>
        </p:spPr>
        <p:txBody>
          <a:bodyPr anchor="ctr">
            <a:normAutofit/>
          </a:bodyPr>
          <a:lstStyle>
            <a:lvl1pPr algn="ctr">
              <a:defRPr sz="3300" cap="all" normalizeH="0" baseline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8-Jul-2016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TTC Meeting 2016   -   WG3 Summary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E1C7F-9E31-470D-AA23-580BABD55D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350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39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lternate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-1115"/>
            <a:ext cx="5715000" cy="68591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sz="180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1002" y="482604"/>
            <a:ext cx="4953001" cy="5842001"/>
          </a:xfrm>
          <a:noFill/>
          <a:ln w="9525">
            <a:noFill/>
            <a:miter lim="800000"/>
          </a:ln>
          <a:effectLst/>
        </p:spPr>
        <p:txBody>
          <a:bodyPr>
            <a:normAutofit/>
          </a:bodyPr>
          <a:lstStyle>
            <a:lvl1pPr marL="0" indent="0" algn="ctr">
              <a:buNone/>
              <a:defRPr sz="2025"/>
            </a:lvl1pPr>
            <a:lvl2pPr marL="457120" indent="0">
              <a:buNone/>
              <a:defRPr sz="2775"/>
            </a:lvl2pPr>
            <a:lvl3pPr marL="914240" indent="0">
              <a:buNone/>
              <a:defRPr sz="2400"/>
            </a:lvl3pPr>
            <a:lvl4pPr marL="1371360" indent="0">
              <a:buNone/>
              <a:defRPr sz="2025"/>
            </a:lvl4pPr>
            <a:lvl5pPr marL="1828479" indent="0">
              <a:buNone/>
              <a:defRPr sz="2025"/>
            </a:lvl5pPr>
            <a:lvl6pPr marL="2285600" indent="0">
              <a:buNone/>
              <a:defRPr sz="2025"/>
            </a:lvl6pPr>
            <a:lvl7pPr marL="2742720" indent="0">
              <a:buNone/>
              <a:defRPr sz="2025"/>
            </a:lvl7pPr>
            <a:lvl8pPr marL="3199840" indent="0">
              <a:buNone/>
              <a:defRPr sz="2025"/>
            </a:lvl8pPr>
            <a:lvl9pPr marL="3656960" indent="0">
              <a:buNone/>
              <a:defRPr sz="2025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67400" y="2108200"/>
            <a:ext cx="2971800" cy="42672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500">
                <a:solidFill>
                  <a:schemeClr val="tx1"/>
                </a:solidFill>
              </a:defRPr>
            </a:lvl1pPr>
            <a:lvl2pPr marL="457120" indent="0">
              <a:buNone/>
              <a:defRPr sz="1200"/>
            </a:lvl2pPr>
            <a:lvl3pPr marL="914240" indent="0">
              <a:buNone/>
              <a:defRPr sz="975"/>
            </a:lvl3pPr>
            <a:lvl4pPr marL="1371360" indent="0">
              <a:buNone/>
              <a:defRPr sz="900"/>
            </a:lvl4pPr>
            <a:lvl5pPr marL="1828479" indent="0">
              <a:buNone/>
              <a:defRPr sz="900"/>
            </a:lvl5pPr>
            <a:lvl6pPr marL="2285600" indent="0">
              <a:buNone/>
              <a:defRPr sz="900"/>
            </a:lvl6pPr>
            <a:lvl7pPr marL="2742720" indent="0">
              <a:buNone/>
              <a:defRPr sz="900"/>
            </a:lvl7pPr>
            <a:lvl8pPr marL="3199840" indent="0">
              <a:buNone/>
              <a:defRPr sz="900"/>
            </a:lvl8pPr>
            <a:lvl9pPr marL="365696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67400" y="482600"/>
            <a:ext cx="2971800" cy="1422400"/>
          </a:xfrm>
        </p:spPr>
        <p:txBody>
          <a:bodyPr anchor="b" anchorCtr="0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8-Jul-2016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TTC Meeting 2016   -   WG3 Summary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E1C7F-9E31-470D-AA23-580BABD55D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921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8-Jul-2016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TTC Meeting 2016   -   WG3 Summary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E1C7F-9E31-470D-AA23-580BABD55DEF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2002186">
              <a:defRPr baseline="0"/>
            </a:lvl6pPr>
            <a:lvl7pPr marL="2002186">
              <a:defRPr baseline="0"/>
            </a:lvl7pPr>
            <a:lvl8pPr marL="2002186">
              <a:defRPr baseline="0"/>
            </a:lvl8pPr>
            <a:lvl9pPr marL="2002186"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cap="none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881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8-Jul-2016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TTC Meeting 2016   -   WG3 Summary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E1C7F-9E31-470D-AA23-580BABD55DEF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2" y="685800"/>
            <a:ext cx="6781800" cy="5588002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31993" y="685800"/>
            <a:ext cx="1383347" cy="558800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790491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1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8-Jul-2016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TTC Meeting 2016   -   WG3 Summary 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2E1C7F-9E31-470D-AA23-580BABD55D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6664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Without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8601" y="103668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1799">
                <a:solidFill>
                  <a:srgbClr val="154D8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2" y="1043047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1799">
                <a:solidFill>
                  <a:srgbClr val="404040"/>
                </a:solidFill>
              </a:defRPr>
            </a:lvl1pPr>
            <a:lvl2pPr>
              <a:defRPr sz="1649">
                <a:solidFill>
                  <a:srgbClr val="404040"/>
                </a:solidFill>
              </a:defRPr>
            </a:lvl2pPr>
            <a:lvl3pPr>
              <a:defRPr sz="1499">
                <a:solidFill>
                  <a:srgbClr val="404040"/>
                </a:solidFill>
              </a:defRPr>
            </a:lvl3pPr>
            <a:lvl4pPr>
              <a:defRPr sz="1349">
                <a:solidFill>
                  <a:srgbClr val="404040"/>
                </a:solidFill>
              </a:defRPr>
            </a:lvl4pPr>
            <a:lvl5pPr marL="1542587" indent="-171398">
              <a:buFont typeface="Arial"/>
              <a:buChar char="•"/>
              <a:defRPr sz="1349">
                <a:solidFill>
                  <a:srgbClr val="40404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45250" y="6515100"/>
            <a:ext cx="1076325" cy="2413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8-Jul-2016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TTC Meeting 2016   -   WG3 Summary 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2E1C7F-9E31-470D-AA23-580BABD55D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4739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smtClean="0"/>
              <a:t>8-Jul-2016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smtClean="0"/>
              <a:t>TTC Meeting 2016   -   WG3 Summary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C2E1C7F-9E31-470D-AA23-580BABD55D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2" y="1162373"/>
            <a:ext cx="7772400" cy="511142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2" y="482600"/>
            <a:ext cx="7772400" cy="57128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9617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8-Jul-2016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TTC Meeting 2016   -   WG3 Summary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E1C7F-9E31-470D-AA23-580BABD55DEF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1" y="3632200"/>
            <a:ext cx="7315200" cy="1016000"/>
          </a:xfrm>
        </p:spPr>
        <p:txBody>
          <a:bodyPr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100">
                <a:solidFill>
                  <a:schemeClr val="tx1"/>
                </a:solidFill>
              </a:defRPr>
            </a:lvl1pPr>
            <a:lvl2pPr marL="45712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40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3pPr>
            <a:lvl4pPr marL="1371360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4pPr>
            <a:lvl5pPr marL="1828479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5pPr>
            <a:lvl6pPr marL="2285600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6pPr>
            <a:lvl7pPr marL="2742720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7pPr>
            <a:lvl8pPr marL="3199840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8pPr>
            <a:lvl9pPr marL="3656960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1524004"/>
            <a:ext cx="7315200" cy="1992597"/>
          </a:xfrm>
        </p:spPr>
        <p:txBody>
          <a:bodyPr anchor="b" anchorCtr="0">
            <a:noAutofit/>
          </a:bodyPr>
          <a:lstStyle>
            <a:lvl1pPr algn="ctr">
              <a:defRPr sz="3300" b="0" cap="all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440959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8-Jul-2016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TTC Meeting 2016   -   WG3 Summary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E1C7F-9E31-470D-AA23-580BABD55DEF}" type="slidenum">
              <a:rPr lang="en-US" smtClean="0"/>
              <a:t>‹#›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193369"/>
            <a:ext cx="3733800" cy="508043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050"/>
            </a:lvl5pPr>
            <a:lvl6pPr marL="2002186">
              <a:defRPr sz="1050" baseline="0"/>
            </a:lvl6pPr>
            <a:lvl7pPr marL="2002186">
              <a:defRPr sz="1050" baseline="0"/>
            </a:lvl7pPr>
            <a:lvl8pPr marL="2002186">
              <a:defRPr sz="1050" baseline="0"/>
            </a:lvl8pPr>
            <a:lvl9pPr marL="2002186">
              <a:defRPr sz="1050" baseline="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193369"/>
            <a:ext cx="3733800" cy="508043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050"/>
            </a:lvl5pPr>
            <a:lvl6pPr>
              <a:defRPr sz="1050"/>
            </a:lvl6pPr>
            <a:lvl7pPr marL="2002186">
              <a:defRPr sz="1050"/>
            </a:lvl7pPr>
            <a:lvl8pPr marL="2002186">
              <a:defRPr sz="1050"/>
            </a:lvl8pPr>
            <a:lvl9pPr marL="2002186">
              <a:defRPr sz="105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482600"/>
            <a:ext cx="7772400" cy="53253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445576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8-Jul-2016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TTC Meeting 2016   -   WG3 Summary 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E1C7F-9E31-470D-AA23-580BABD55DEF}" type="slidenum">
              <a:rPr lang="en-US" smtClean="0"/>
              <a:t>‹#›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4400" y="2113368"/>
            <a:ext cx="3733800" cy="416043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050"/>
            </a:lvl5pPr>
            <a:lvl6pPr marL="2002186">
              <a:defRPr sz="1050"/>
            </a:lvl6pPr>
            <a:lvl7pPr marL="2002186">
              <a:defRPr sz="1050"/>
            </a:lvl7pPr>
            <a:lvl8pPr marL="2002186">
              <a:defRPr sz="1050" baseline="0"/>
            </a:lvl8pPr>
            <a:lvl9pPr marL="2002186">
              <a:defRPr sz="105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4400" y="1198968"/>
            <a:ext cx="3733800" cy="914400"/>
          </a:xfrm>
        </p:spPr>
        <p:txBody>
          <a:bodyPr anchor="ctr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2100" b="0">
                <a:solidFill>
                  <a:schemeClr val="tx1"/>
                </a:solidFill>
              </a:defRPr>
            </a:lvl1pPr>
            <a:lvl2pPr marL="457120" indent="0">
              <a:buNone/>
              <a:defRPr sz="2025" b="1"/>
            </a:lvl2pPr>
            <a:lvl3pPr marL="914240" indent="0">
              <a:buNone/>
              <a:defRPr sz="1800" b="1"/>
            </a:lvl3pPr>
            <a:lvl4pPr marL="1371360" indent="0">
              <a:buNone/>
              <a:defRPr sz="1575" b="1"/>
            </a:lvl4pPr>
            <a:lvl5pPr marL="1828479" indent="0">
              <a:buNone/>
              <a:defRPr sz="1575" b="1"/>
            </a:lvl5pPr>
            <a:lvl6pPr marL="2285600" indent="0">
              <a:buNone/>
              <a:defRPr sz="1575" b="1"/>
            </a:lvl6pPr>
            <a:lvl7pPr marL="2742720" indent="0">
              <a:buNone/>
              <a:defRPr sz="1575" b="1"/>
            </a:lvl7pPr>
            <a:lvl8pPr marL="3199840" indent="0">
              <a:buNone/>
              <a:defRPr sz="1575" b="1"/>
            </a:lvl8pPr>
            <a:lvl9pPr marL="3656960" indent="0">
              <a:buNone/>
              <a:defRPr sz="1575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113368"/>
            <a:ext cx="3733800" cy="416043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050"/>
            </a:lvl5pPr>
            <a:lvl6pPr marL="2002186">
              <a:defRPr sz="1050"/>
            </a:lvl6pPr>
            <a:lvl7pPr marL="2002186">
              <a:defRPr sz="1050"/>
            </a:lvl7pPr>
            <a:lvl8pPr marL="2002186">
              <a:defRPr sz="1050"/>
            </a:lvl8pPr>
            <a:lvl9pPr marL="2002186">
              <a:defRPr sz="10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198968"/>
            <a:ext cx="3733800" cy="914400"/>
          </a:xfrm>
        </p:spPr>
        <p:txBody>
          <a:bodyPr anchor="ctr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2100" b="0">
                <a:solidFill>
                  <a:schemeClr val="tx1"/>
                </a:solidFill>
              </a:defRPr>
            </a:lvl1pPr>
            <a:lvl2pPr marL="457120" indent="0">
              <a:buNone/>
              <a:defRPr sz="2025" b="1"/>
            </a:lvl2pPr>
            <a:lvl3pPr marL="914240" indent="0">
              <a:buNone/>
              <a:defRPr sz="1800" b="1"/>
            </a:lvl3pPr>
            <a:lvl4pPr marL="1371360" indent="0">
              <a:buNone/>
              <a:defRPr sz="1575" b="1"/>
            </a:lvl4pPr>
            <a:lvl5pPr marL="1828479" indent="0">
              <a:buNone/>
              <a:defRPr sz="1575" b="1"/>
            </a:lvl5pPr>
            <a:lvl6pPr marL="2285600" indent="0">
              <a:buNone/>
              <a:defRPr sz="1575" b="1"/>
            </a:lvl6pPr>
            <a:lvl7pPr marL="2742720" indent="0">
              <a:buNone/>
              <a:defRPr sz="1575" b="1"/>
            </a:lvl7pPr>
            <a:lvl8pPr marL="3199840" indent="0">
              <a:buNone/>
              <a:defRPr sz="1575" b="1"/>
            </a:lvl8pPr>
            <a:lvl9pPr marL="3656960" indent="0">
              <a:buNone/>
              <a:defRPr sz="1575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482600"/>
            <a:ext cx="7772400" cy="64102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927663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8-Jul-2016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TTC Meeting 2016   -   WG3 Summary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E1C7F-9E31-470D-AA23-580BABD55DEF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482600"/>
            <a:ext cx="7772400" cy="57128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584002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8-Jul-2016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TTC Meeting 2016   -   WG3 Summary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E1C7F-9E31-470D-AA23-580BABD55D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783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0" y="-1115"/>
            <a:ext cx="5715000" cy="68591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sz="18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white">
          <a:xfrm>
            <a:off x="381000" y="482604"/>
            <a:ext cx="4953000" cy="5842001"/>
          </a:xfrm>
        </p:spPr>
        <p:txBody>
          <a:bodyPr>
            <a:normAutofit/>
          </a:bodyPr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67400" y="2108200"/>
            <a:ext cx="2971800" cy="426720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1200"/>
              </a:spcBef>
              <a:buNone/>
              <a:defRPr sz="1500">
                <a:solidFill>
                  <a:schemeClr val="tx1"/>
                </a:solidFill>
              </a:defRPr>
            </a:lvl1pPr>
            <a:lvl2pPr marL="457120" indent="0">
              <a:buNone/>
              <a:defRPr sz="1200"/>
            </a:lvl2pPr>
            <a:lvl3pPr marL="914240" indent="0">
              <a:buNone/>
              <a:defRPr sz="975"/>
            </a:lvl3pPr>
            <a:lvl4pPr marL="1371360" indent="0">
              <a:buNone/>
              <a:defRPr sz="900"/>
            </a:lvl4pPr>
            <a:lvl5pPr marL="1828479" indent="0">
              <a:buNone/>
              <a:defRPr sz="900"/>
            </a:lvl5pPr>
            <a:lvl6pPr marL="2285600" indent="0">
              <a:buNone/>
              <a:defRPr sz="900"/>
            </a:lvl6pPr>
            <a:lvl7pPr marL="2742720" indent="0">
              <a:buNone/>
              <a:defRPr sz="900"/>
            </a:lvl7pPr>
            <a:lvl8pPr marL="3199840" indent="0">
              <a:buNone/>
              <a:defRPr sz="900"/>
            </a:lvl8pPr>
            <a:lvl9pPr marL="365696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67400" y="482600"/>
            <a:ext cx="2971800" cy="1422400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8-Jul-2016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TTC Meeting 2016   -   WG3 Summary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E1C7F-9E31-470D-AA23-580BABD55D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068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-1115"/>
            <a:ext cx="4571386" cy="68591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sz="180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1002" y="482601"/>
            <a:ext cx="3809387" cy="5862706"/>
          </a:xfrm>
          <a:noFill/>
          <a:ln w="9525">
            <a:noFill/>
            <a:miter lim="800000"/>
          </a:ln>
          <a:effectLst/>
        </p:spPr>
        <p:txBody>
          <a:bodyPr>
            <a:normAutofit/>
          </a:bodyPr>
          <a:lstStyle>
            <a:lvl1pPr marL="0" indent="0" algn="ctr">
              <a:buNone/>
              <a:defRPr sz="2025"/>
            </a:lvl1pPr>
            <a:lvl2pPr marL="457120" indent="0">
              <a:buNone/>
              <a:defRPr sz="2775"/>
            </a:lvl2pPr>
            <a:lvl3pPr marL="914240" indent="0">
              <a:buNone/>
              <a:defRPr sz="2400"/>
            </a:lvl3pPr>
            <a:lvl4pPr marL="1371360" indent="0">
              <a:buNone/>
              <a:defRPr sz="2025"/>
            </a:lvl4pPr>
            <a:lvl5pPr marL="1828479" indent="0">
              <a:buNone/>
              <a:defRPr sz="2025"/>
            </a:lvl5pPr>
            <a:lvl6pPr marL="2285600" indent="0">
              <a:buNone/>
              <a:defRPr sz="2025"/>
            </a:lvl6pPr>
            <a:lvl7pPr marL="2742720" indent="0">
              <a:buNone/>
              <a:defRPr sz="2025"/>
            </a:lvl7pPr>
            <a:lvl8pPr marL="3199840" indent="0">
              <a:buNone/>
              <a:defRPr sz="2025"/>
            </a:lvl8pPr>
            <a:lvl9pPr marL="3656960" indent="0">
              <a:buNone/>
              <a:defRPr sz="2025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00601" y="3733800"/>
            <a:ext cx="3886200" cy="17272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500">
                <a:solidFill>
                  <a:schemeClr val="tx1"/>
                </a:solidFill>
              </a:defRPr>
            </a:lvl1pPr>
            <a:lvl2pPr marL="457120" indent="0">
              <a:buNone/>
              <a:defRPr sz="1200"/>
            </a:lvl2pPr>
            <a:lvl3pPr marL="914240" indent="0">
              <a:buNone/>
              <a:defRPr sz="975"/>
            </a:lvl3pPr>
            <a:lvl4pPr marL="1371360" indent="0">
              <a:buNone/>
              <a:defRPr sz="900"/>
            </a:lvl4pPr>
            <a:lvl5pPr marL="1828479" indent="0">
              <a:buNone/>
              <a:defRPr sz="900"/>
            </a:lvl5pPr>
            <a:lvl6pPr marL="2285600" indent="0">
              <a:buNone/>
              <a:defRPr sz="900"/>
            </a:lvl6pPr>
            <a:lvl7pPr marL="2742720" indent="0">
              <a:buNone/>
              <a:defRPr sz="900"/>
            </a:lvl7pPr>
            <a:lvl8pPr marL="3199840" indent="0">
              <a:buNone/>
              <a:defRPr sz="900"/>
            </a:lvl8pPr>
            <a:lvl9pPr marL="365696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601" y="1905000"/>
            <a:ext cx="3886200" cy="1727200"/>
          </a:xfrm>
        </p:spPr>
        <p:txBody>
          <a:bodyPr anchor="b" anchorCtr="0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8-Jul-2016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TTC Meeting 2016   -   WG3 Summary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E1C7F-9E31-470D-AA23-580BABD55D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504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ltGray"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75400"/>
            <a:ext cx="1066800" cy="195072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>
              <a:defRPr sz="825">
                <a:solidFill>
                  <a:schemeClr val="tx1"/>
                </a:solidFill>
              </a:defRPr>
            </a:lvl1pPr>
          </a:lstStyle>
          <a:p>
            <a:r>
              <a:rPr lang="en-GB" smtClean="0"/>
              <a:t>8-Jul-2016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2" y="6375400"/>
            <a:ext cx="5562600" cy="195072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l">
              <a:defRPr sz="825">
                <a:solidFill>
                  <a:schemeClr val="tx1"/>
                </a:solidFill>
              </a:defRPr>
            </a:lvl1pPr>
          </a:lstStyle>
          <a:p>
            <a:r>
              <a:rPr lang="en-GB" smtClean="0"/>
              <a:t>TTC Meeting 2016   -   WG3 Summary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33360" y="6375400"/>
            <a:ext cx="624840" cy="195072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>
              <a:defRPr sz="825">
                <a:solidFill>
                  <a:schemeClr val="tx1"/>
                </a:solidFill>
              </a:defRPr>
            </a:lvl1pPr>
          </a:lstStyle>
          <a:p>
            <a:fld id="{AC2E1C7F-9E31-470D-AA23-580BABD55DEF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2" y="1185620"/>
            <a:ext cx="7772400" cy="5088181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2" y="482600"/>
            <a:ext cx="7772400" cy="594532"/>
          </a:xfrm>
          <a:prstGeom prst="rect">
            <a:avLst/>
          </a:prstGeom>
          <a:effectLst/>
        </p:spPr>
        <p:txBody>
          <a:bodyPr vert="horz" lIns="121899" tIns="60949" rIns="121899" bIns="60949" rtlCol="0" anchor="b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708021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  <p:sldLayoutId id="2147483715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/>
  <p:txStyles>
    <p:titleStyle>
      <a:lvl1pPr algn="l" defTabSz="914240" rtl="0" eaLnBrk="1" latinLnBrk="0" hangingPunct="1">
        <a:lnSpc>
          <a:spcPct val="80000"/>
        </a:lnSpc>
        <a:spcBef>
          <a:spcPct val="0"/>
        </a:spcBef>
        <a:buNone/>
        <a:defRPr sz="2700" kern="1200" cap="none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05740" indent="-205740" algn="l" defTabSz="91424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SzPct val="90000"/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205740" algn="l" defTabSz="91424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90000"/>
        <a:buFont typeface="Cambria" pitchFamily="18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17220" indent="-205740" algn="l" defTabSz="91424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822960" indent="-205740" algn="l" defTabSz="91424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Cambria" pitchFamily="18" charset="0"/>
        <a:buChar char="–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028699" indent="-205740" algn="l" defTabSz="91424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234440" indent="-205740" algn="l" defTabSz="91424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Cambria" pitchFamily="18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440180" indent="-205740" algn="l" defTabSz="91424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645919" indent="-205740" algn="l" defTabSz="91424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Cambria" pitchFamily="18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851660" indent="-205740" algn="l" defTabSz="91424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2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20" algn="l" defTabSz="9142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40" algn="l" defTabSz="9142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60" algn="l" defTabSz="9142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79" algn="l" defTabSz="9142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00" algn="l" defTabSz="9142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20" algn="l" defTabSz="9142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40" algn="l" defTabSz="9142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60" algn="l" defTabSz="9142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7.jpeg"/><Relationship Id="rId4" Type="http://schemas.openxmlformats.org/officeDocument/2006/relationships/image" Target="../media/image36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type="subTitle" idx="1"/>
          </p:nvPr>
        </p:nvSpPr>
        <p:spPr>
          <a:xfrm>
            <a:off x="1101471" y="3976726"/>
            <a:ext cx="6916952" cy="1016000"/>
          </a:xfrm>
        </p:spPr>
        <p:txBody>
          <a:bodyPr/>
          <a:lstStyle/>
          <a:p>
            <a:r>
              <a:rPr lang="en-US" dirty="0" smtClean="0"/>
              <a:t>S. </a:t>
            </a:r>
            <a:r>
              <a:rPr lang="en-US" dirty="0" err="1" smtClean="0"/>
              <a:t>Belomestnykh</a:t>
            </a:r>
            <a:r>
              <a:rPr lang="en-US" dirty="0" smtClean="0"/>
              <a:t>, E. Jensen, J. </a:t>
            </a:r>
            <a:r>
              <a:rPr lang="en-US" dirty="0" err="1" smtClean="0"/>
              <a:t>Hao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WG3 Summary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GB" cap="none" dirty="0"/>
              <a:t>High current and CW </a:t>
            </a:r>
            <a:r>
              <a:rPr lang="en-GB" cap="none" dirty="0" smtClean="0"/>
              <a:t>accelerators</a:t>
            </a:r>
            <a:r>
              <a:rPr lang="en-US" cap="none" dirty="0" smtClean="0"/>
              <a:t> </a:t>
            </a:r>
            <a:endParaRPr lang="en-US" cap="none" dirty="0"/>
          </a:p>
        </p:txBody>
      </p:sp>
    </p:spTree>
    <p:extLst>
      <p:ext uri="{BB962C8B-B14F-4D97-AF65-F5344CB8AC3E}">
        <p14:creationId xmlns:p14="http://schemas.microsoft.com/office/powerpoint/2010/main" val="2678623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482600"/>
            <a:ext cx="7772400" cy="741766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Cornell injector </a:t>
            </a:r>
            <a:br>
              <a:rPr lang="en-GB" dirty="0" smtClean="0"/>
            </a:br>
            <a:r>
              <a:rPr lang="en-GB" dirty="0" smtClean="0"/>
              <a:t>Limitation: FPC cooling (80 K intercept)</a:t>
            </a:r>
            <a:endParaRPr lang="en-GB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4" t="3516" b="2339"/>
          <a:stretch/>
        </p:blipFill>
        <p:spPr bwMode="auto">
          <a:xfrm>
            <a:off x="953146" y="1604075"/>
            <a:ext cx="5695913" cy="473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611107" y="6067258"/>
            <a:ext cx="585417" cy="276999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1">
            <a:spAutoFit/>
          </a:bodyPr>
          <a:lstStyle/>
          <a:p>
            <a:r>
              <a:rPr lang="en-GB" sz="1200" b="1" dirty="0" smtClean="0">
                <a:solidFill>
                  <a:schemeClr val="bg1"/>
                </a:solidFill>
              </a:rPr>
              <a:t>hours</a:t>
            </a:r>
            <a:endParaRPr lang="en-GB" sz="1200" b="1" dirty="0" smtClean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75655" y="2587889"/>
            <a:ext cx="583814" cy="276999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1">
            <a:spAutoFit/>
          </a:bodyPr>
          <a:lstStyle/>
          <a:p>
            <a:r>
              <a:rPr lang="en-GB" sz="1200" b="1" dirty="0" smtClean="0">
                <a:solidFill>
                  <a:schemeClr val="bg1"/>
                </a:solidFill>
              </a:rPr>
              <a:t>140 K</a:t>
            </a:r>
            <a:endParaRPr lang="en-GB" sz="1200" b="1" dirty="0" smtClean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75654" y="3709364"/>
            <a:ext cx="583814" cy="276999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1">
            <a:spAutoFit/>
          </a:bodyPr>
          <a:lstStyle/>
          <a:p>
            <a:r>
              <a:rPr lang="en-GB" sz="1200" b="1" dirty="0" smtClean="0">
                <a:solidFill>
                  <a:schemeClr val="bg1"/>
                </a:solidFill>
              </a:rPr>
              <a:t>120 K</a:t>
            </a:r>
            <a:endParaRPr lang="en-GB" sz="1200" b="1" dirty="0" smtClean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75653" y="4830839"/>
            <a:ext cx="583814" cy="276999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1">
            <a:spAutoFit/>
          </a:bodyPr>
          <a:lstStyle/>
          <a:p>
            <a:r>
              <a:rPr lang="en-GB" sz="1200" b="1" dirty="0" smtClean="0">
                <a:solidFill>
                  <a:schemeClr val="bg1"/>
                </a:solidFill>
              </a:rPr>
              <a:t>100 K</a:t>
            </a:r>
            <a:endParaRPr lang="en-GB" sz="1200" b="1" dirty="0" smtClean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75653" y="1556906"/>
            <a:ext cx="583814" cy="276999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1">
            <a:spAutoFit/>
          </a:bodyPr>
          <a:lstStyle/>
          <a:p>
            <a:r>
              <a:rPr lang="en-GB" sz="1200" b="1" dirty="0" smtClean="0">
                <a:solidFill>
                  <a:schemeClr val="bg1"/>
                </a:solidFill>
              </a:rPr>
              <a:t>160 K</a:t>
            </a:r>
            <a:endParaRPr lang="en-GB" sz="1200" b="1" dirty="0" smtClean="0">
              <a:solidFill>
                <a:schemeClr val="bg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7428" y="4078127"/>
            <a:ext cx="4807991" cy="2059422"/>
          </a:xfrm>
          <a:prstGeom prst="rect">
            <a:avLst/>
          </a:prstGeom>
        </p:spPr>
      </p:pic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8-Jul-2016</a:t>
            </a:r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TTC Meeting 2016   -   WG3 Summary </a:t>
            </a: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E1C7F-9E31-470D-AA23-580BABD55DE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69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Parallel cooling channels with uneven heating is not effective: </a:t>
            </a:r>
            <a:r>
              <a:rPr lang="en-GB" i="1" dirty="0" smtClean="0"/>
              <a:t>“the cooler channel steals the flow”.</a:t>
            </a:r>
          </a:p>
          <a:p>
            <a:endParaRPr lang="en-GB" i="1" dirty="0" smtClean="0"/>
          </a:p>
          <a:p>
            <a:endParaRPr lang="en-GB" dirty="0" smtClean="0"/>
          </a:p>
          <a:p>
            <a:endParaRPr lang="en-GB" dirty="0"/>
          </a:p>
          <a:p>
            <a:r>
              <a:rPr lang="en-GB" dirty="0" smtClean="0"/>
              <a:t>Solution: restrict flow for HOM absorbers to better balance cooling: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Cornell Injector: Problem analysis:	</a:t>
            </a:r>
            <a:endParaRPr lang="en-GB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4909" y="4328111"/>
            <a:ext cx="3163939" cy="2216910"/>
          </a:xfrm>
          <a:prstGeom prst="rect">
            <a:avLst/>
          </a:prstGeom>
          <a:solidFill>
            <a:schemeClr val="tx1"/>
          </a:solidFill>
        </p:spPr>
      </p:pic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1863713"/>
              </p:ext>
            </p:extLst>
          </p:nvPr>
        </p:nvGraphicFramePr>
        <p:xfrm>
          <a:off x="973810" y="1885196"/>
          <a:ext cx="60960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endParaRPr lang="en-GB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ysClr val="windowText" lastClr="000000"/>
                          </a:solidFill>
                        </a:rPr>
                        <a:t>Estimated</a:t>
                      </a:r>
                      <a:endParaRPr lang="en-GB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ysClr val="windowText" lastClr="000000"/>
                          </a:solidFill>
                        </a:rPr>
                        <a:t>Found</a:t>
                      </a:r>
                      <a:endParaRPr lang="en-GB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Coupler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50 W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75 W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HOM absorber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50 W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5 … 10 W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8-Jul-2016</a:t>
            </a:r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TTC Meeting 2016   -   WG3 Summary </a:t>
            </a:r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E1C7F-9E31-470D-AA23-580BABD55DEF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535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Cornell: heat exchanger improvement</a:t>
            </a:r>
            <a:endParaRPr lang="en-GB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1" t="12142" r="2020" b="753"/>
          <a:stretch/>
        </p:blipFill>
        <p:spPr bwMode="auto">
          <a:xfrm>
            <a:off x="333214" y="2913682"/>
            <a:ext cx="3949328" cy="1976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0018" y="2913682"/>
            <a:ext cx="4090659" cy="197603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78446" y="1998690"/>
            <a:ext cx="4366901" cy="369332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1">
            <a:spAutoFit/>
          </a:bodyPr>
          <a:lstStyle/>
          <a:p>
            <a:r>
              <a:rPr lang="en-GB" dirty="0" smtClean="0"/>
              <a:t>ICM typical cooldown (about 2 days)</a:t>
            </a:r>
            <a:endParaRPr lang="en-GB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1631655" y="2426798"/>
            <a:ext cx="934871" cy="369332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1">
            <a:spAutoFit/>
          </a:bodyPr>
          <a:lstStyle/>
          <a:p>
            <a:r>
              <a:rPr lang="en-GB" dirty="0" smtClean="0"/>
              <a:t>before</a:t>
            </a:r>
            <a:endParaRPr lang="en-GB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5998556" y="2426798"/>
            <a:ext cx="712054" cy="369332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1">
            <a:spAutoFit/>
          </a:bodyPr>
          <a:lstStyle/>
          <a:p>
            <a:r>
              <a:rPr lang="en-GB" dirty="0" smtClean="0"/>
              <a:t>after</a:t>
            </a:r>
            <a:endParaRPr lang="en-GB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333214" y="5063481"/>
            <a:ext cx="8357463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pPr>
              <a:lnSpc>
                <a:spcPct val="150000"/>
              </a:lnSpc>
            </a:pPr>
            <a:r>
              <a:rPr lang="en-GB" dirty="0" smtClean="0"/>
              <a:t>Implemented changes: 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Cool-down </a:t>
            </a:r>
            <a:r>
              <a:rPr lang="en-US" dirty="0"/>
              <a:t>lines added, </a:t>
            </a:r>
            <a:r>
              <a:rPr lang="en-US" dirty="0" smtClean="0"/>
              <a:t>separation </a:t>
            </a:r>
            <a:r>
              <a:rPr lang="en-US" dirty="0"/>
              <a:t>of the 5K and the 80K mass-flow 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8-Jul-2016</a:t>
            </a:r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TTC Meeting 2016   -   WG3 Summary </a:t>
            </a: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E1C7F-9E31-470D-AA23-580BABD55DE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854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cERL</a:t>
            </a:r>
            <a:r>
              <a:rPr lang="en-GB" dirty="0" smtClean="0"/>
              <a:t> experience, H. Sakai</a:t>
            </a:r>
            <a:endParaRPr lang="en-GB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260" y="1701800"/>
            <a:ext cx="4468672" cy="2629976"/>
          </a:xfrm>
          <a:prstGeom prst="rect">
            <a:avLst/>
          </a:prstGeom>
        </p:spPr>
      </p:pic>
      <p:pic>
        <p:nvPicPr>
          <p:cNvPr id="28" name="Picture 2" descr="fig1L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0108" y="3510365"/>
            <a:ext cx="4085706" cy="2905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Rectangle 28"/>
          <p:cNvSpPr/>
          <p:nvPr/>
        </p:nvSpPr>
        <p:spPr>
          <a:xfrm>
            <a:off x="4700430" y="3016788"/>
            <a:ext cx="42050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ja-JP" dirty="0">
                <a:latin typeface="Calibri" panose="020F0502020204030204" pitchFamily="34" charset="0"/>
                <a:ea typeface="ＭＳ Ｐゴシック" panose="020B0600070205080204" pitchFamily="50" charset="-128"/>
              </a:rPr>
              <a:t>Beam Currents: Achievement and Prospect</a:t>
            </a:r>
            <a:endParaRPr lang="en-GB" dirty="0"/>
          </a:p>
        </p:txBody>
      </p:sp>
      <p:pic>
        <p:nvPicPr>
          <p:cNvPr id="30" name="図 5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0172" y="611449"/>
            <a:ext cx="3285642" cy="2180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8-Jul-2016</a:t>
            </a:r>
            <a:endParaRPr lang="en-US"/>
          </a:p>
        </p:txBody>
      </p:sp>
      <p:sp>
        <p:nvSpPr>
          <p:cNvPr id="32" name="Footer Placeholder 3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TTC Meeting 2016   -   WG3 Summary </a:t>
            </a:r>
            <a:endParaRPr lang="en-US"/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E1C7F-9E31-470D-AA23-580BABD55DE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440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9" name="Content Placeholder 18"/>
              <p:cNvSpPr>
                <a:spLocks noGrp="1"/>
              </p:cNvSpPr>
              <p:nvPr>
                <p:ph idx="1"/>
              </p:nvPr>
            </p:nvSpPr>
            <p:spPr>
              <a:xfrm>
                <a:off x="685802" y="1803401"/>
                <a:ext cx="5866170" cy="4470400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&gt;900 </m:t>
                    </m:r>
                    <m:r>
                      <m:rPr>
                        <m:sty m:val="p"/>
                      </m:rPr>
                      <a:rPr lang="en-GB" b="0" i="0" smtClean="0">
                        <a:latin typeface="Cambria Math" panose="02040503050406030204" pitchFamily="18" charset="0"/>
                      </a:rPr>
                      <m:t>μA</m:t>
                    </m:r>
                  </m:oMath>
                </a14:m>
                <a:r>
                  <a:rPr lang="en-GB" dirty="0" smtClean="0"/>
                  <a:t> stably!</a:t>
                </a:r>
              </a:p>
              <a:p>
                <a:r>
                  <a:rPr lang="en-GB" dirty="0" smtClean="0"/>
                  <a:t>Energy recovery</a:t>
                </a:r>
                <a:r>
                  <a:rPr lang="en-GB" dirty="0"/>
                  <a:t> </a:t>
                </a:r>
                <a:r>
                  <a:rPr lang="en-GB" dirty="0" smtClean="0"/>
                  <a:t/>
                </a:r>
                <a:br>
                  <a:rPr lang="en-GB" dirty="0" smtClean="0"/>
                </a:b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99.97%</m:t>
                    </m:r>
                  </m:oMath>
                </a14:m>
                <a:r>
                  <a:rPr lang="en-GB" dirty="0" smtClean="0"/>
                  <a:t> !</a:t>
                </a:r>
              </a:p>
              <a:p>
                <a:r>
                  <a:rPr lang="en-GB" dirty="0" smtClean="0"/>
                  <a:t>No HOM-BBU!</a:t>
                </a:r>
              </a:p>
            </p:txBody>
          </p:sp>
        </mc:Choice>
        <mc:Fallback>
          <p:sp>
            <p:nvSpPr>
              <p:cNvPr id="19" name="Content Placeholder 18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802" y="1803401"/>
                <a:ext cx="5866170" cy="4470400"/>
              </a:xfrm>
              <a:blipFill rotWithShape="0">
                <a:blip r:embed="rId2"/>
                <a:stretch>
                  <a:fillRect l="-312" t="-136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cERL</a:t>
            </a:r>
            <a:r>
              <a:rPr lang="en-GB" dirty="0" smtClean="0"/>
              <a:t>, achieved:</a:t>
            </a:r>
            <a:endParaRPr lang="en-GB" dirty="0"/>
          </a:p>
        </p:txBody>
      </p:sp>
      <p:grpSp>
        <p:nvGrpSpPr>
          <p:cNvPr id="18" name="Group 17"/>
          <p:cNvGrpSpPr/>
          <p:nvPr/>
        </p:nvGrpSpPr>
        <p:grpSpPr>
          <a:xfrm>
            <a:off x="3104685" y="1147630"/>
            <a:ext cx="5832194" cy="3005915"/>
            <a:chOff x="2376264" y="620688"/>
            <a:chExt cx="6660232" cy="3432686"/>
          </a:xfrm>
        </p:grpSpPr>
        <p:pic>
          <p:nvPicPr>
            <p:cNvPr id="11" name="図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76264" y="620688"/>
              <a:ext cx="6660232" cy="3432686"/>
            </a:xfrm>
            <a:prstGeom prst="rect">
              <a:avLst/>
            </a:prstGeom>
          </p:spPr>
        </p:pic>
        <p:cxnSp>
          <p:nvCxnSpPr>
            <p:cNvPr id="12" name="直線矢印コネクタ 3"/>
            <p:cNvCxnSpPr/>
            <p:nvPr/>
          </p:nvCxnSpPr>
          <p:spPr>
            <a:xfrm>
              <a:off x="6312988" y="2368450"/>
              <a:ext cx="792088" cy="700335"/>
            </a:xfrm>
            <a:prstGeom prst="straightConnector1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tailEnd type="triangle"/>
            </a:ln>
            <a:effectLst/>
          </p:spPr>
        </p:cxnSp>
        <p:sp>
          <p:nvSpPr>
            <p:cNvPr id="13" name="テキスト ボックス 4"/>
            <p:cNvSpPr txBox="1"/>
            <p:nvPr/>
          </p:nvSpPr>
          <p:spPr>
            <a:xfrm>
              <a:off x="4556317" y="2060673"/>
              <a:ext cx="3412855" cy="35147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ja-JP" sz="1400" dirty="0" err="1" smtClean="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rPr>
                <a:t>Δptotal</a:t>
              </a:r>
              <a:r>
                <a:rPr kumimoji="1" lang="en-US" altLang="ja-JP" sz="1400" dirty="0" smtClean="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rPr>
                <a:t>=Δ(Pin1+Pin2-Pref1-Pref2)</a:t>
              </a:r>
            </a:p>
          </p:txBody>
        </p:sp>
        <p:sp>
          <p:nvSpPr>
            <p:cNvPr id="14" name="右矢印 12"/>
            <p:cNvSpPr/>
            <p:nvPr/>
          </p:nvSpPr>
          <p:spPr>
            <a:xfrm>
              <a:off x="7969172" y="2132681"/>
              <a:ext cx="504056" cy="235769"/>
            </a:xfrm>
            <a:prstGeom prst="rightArrow">
              <a:avLst/>
            </a:prstGeom>
            <a:noFill/>
            <a:ln w="3175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5" name="テキスト ボックス 13"/>
            <p:cNvSpPr txBox="1"/>
            <p:nvPr/>
          </p:nvSpPr>
          <p:spPr>
            <a:xfrm>
              <a:off x="5016844" y="1386834"/>
              <a:ext cx="2808312" cy="35147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ja-JP" sz="1400" dirty="0" smtClean="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rPr>
                <a:t>Beam current (CW)</a:t>
              </a:r>
            </a:p>
          </p:txBody>
        </p:sp>
        <p:sp>
          <p:nvSpPr>
            <p:cNvPr id="16" name="右矢印 14"/>
            <p:cNvSpPr/>
            <p:nvPr/>
          </p:nvSpPr>
          <p:spPr>
            <a:xfrm flipH="1">
              <a:off x="3037812" y="1386833"/>
              <a:ext cx="1835016" cy="299635"/>
            </a:xfrm>
            <a:prstGeom prst="rightArrow">
              <a:avLst/>
            </a:prstGeom>
            <a:noFill/>
            <a:ln w="6350" cap="flat" cmpd="sng" algn="ctr">
              <a:solidFill>
                <a:srgbClr val="3333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+mn-cs"/>
              </a:endParaRPr>
            </a:p>
          </p:txBody>
        </p:sp>
        <p:cxnSp>
          <p:nvCxnSpPr>
            <p:cNvPr id="17" name="直線矢印コネクタ 16"/>
            <p:cNvCxnSpPr/>
            <p:nvPr/>
          </p:nvCxnSpPr>
          <p:spPr>
            <a:xfrm flipH="1" flipV="1">
              <a:off x="5448892" y="1052561"/>
              <a:ext cx="144016" cy="307777"/>
            </a:xfrm>
            <a:prstGeom prst="straightConnector1">
              <a:avLst/>
            </a:prstGeom>
            <a:noFill/>
            <a:ln w="9525" cap="flat" cmpd="sng" algn="ctr">
              <a:solidFill>
                <a:srgbClr val="3333FF"/>
              </a:solidFill>
              <a:prstDash val="solid"/>
              <a:tailEnd type="triangle"/>
            </a:ln>
            <a:effectLst/>
          </p:spPr>
        </p:cxnSp>
      </p:grp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8-Jul-2016</a:t>
            </a:r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TTC Meeting 2016   -   WG3 Summary </a:t>
            </a:r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E1C7F-9E31-470D-AA23-580BABD55DEF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108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419600" y="1286359"/>
            <a:ext cx="4336942" cy="4987442"/>
          </a:xfrm>
        </p:spPr>
        <p:txBody>
          <a:bodyPr/>
          <a:lstStyle/>
          <a:p>
            <a:r>
              <a:rPr lang="en-GB" dirty="0" smtClean="0"/>
              <a:t>Main </a:t>
            </a:r>
            <a:r>
              <a:rPr lang="en-GB" dirty="0" err="1" smtClean="0"/>
              <a:t>Linac</a:t>
            </a:r>
            <a:r>
              <a:rPr lang="en-GB" dirty="0" smtClean="0"/>
              <a:t> CM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r>
              <a:rPr lang="en-GB" dirty="0"/>
              <a:t>Recovery by pulse </a:t>
            </a:r>
            <a:r>
              <a:rPr lang="en-GB" dirty="0" smtClean="0"/>
              <a:t>processing:</a:t>
            </a:r>
          </a:p>
          <a:p>
            <a:pPr lvl="1"/>
            <a:r>
              <a:rPr lang="en-GB" dirty="0" smtClean="0"/>
              <a:t>Onset of FE increased by 0.5 MV,</a:t>
            </a:r>
          </a:p>
          <a:p>
            <a:pPr lvl="1"/>
            <a:r>
              <a:rPr lang="en-GB" dirty="0" smtClean="0"/>
              <a:t>Radiation halved at same field level.</a:t>
            </a:r>
          </a:p>
          <a:p>
            <a:pPr lvl="1"/>
            <a:r>
              <a:rPr lang="en-GB" dirty="0" smtClean="0"/>
              <a:t>Pulse processing works well.</a:t>
            </a:r>
          </a:p>
          <a:p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8712" y="1286359"/>
            <a:ext cx="4070888" cy="4987442"/>
          </a:xfrm>
        </p:spPr>
        <p:txBody>
          <a:bodyPr/>
          <a:lstStyle/>
          <a:p>
            <a:r>
              <a:rPr lang="en-GB" dirty="0" smtClean="0"/>
              <a:t>Injector CM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pPr marL="0" indent="0">
              <a:buNone/>
            </a:pPr>
            <a:r>
              <a:rPr lang="en-GB" dirty="0" smtClean="0"/>
              <a:t>Recovery by pulse processing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2" y="482600"/>
            <a:ext cx="7772400" cy="571285"/>
          </a:xfrm>
        </p:spPr>
        <p:txBody>
          <a:bodyPr>
            <a:noAutofit/>
          </a:bodyPr>
          <a:lstStyle/>
          <a:p>
            <a:r>
              <a:rPr lang="en-GB" sz="2800" dirty="0" err="1" smtClean="0"/>
              <a:t>cERL</a:t>
            </a:r>
            <a:r>
              <a:rPr lang="en-GB" sz="2800" dirty="0" smtClean="0"/>
              <a:t>: </a:t>
            </a:r>
            <a:br>
              <a:rPr lang="en-GB" sz="2800" dirty="0" smtClean="0"/>
            </a:br>
            <a:r>
              <a:rPr lang="en-GB" dirty="0" smtClean="0"/>
              <a:t>Degradation of performance and recovery:</a:t>
            </a:r>
            <a:endParaRPr lang="en-GB" dirty="0"/>
          </a:p>
        </p:txBody>
      </p:sp>
      <p:pic>
        <p:nvPicPr>
          <p:cNvPr id="7" name="図 22"/>
          <p:cNvPicPr preferRelativeResize="0"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558" y="1597336"/>
            <a:ext cx="2868076" cy="20273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558" y="4044139"/>
            <a:ext cx="2868076" cy="2424828"/>
          </a:xfrm>
          <a:prstGeom prst="rect">
            <a:avLst/>
          </a:prstGeom>
          <a:solidFill>
            <a:schemeClr val="tx1"/>
          </a:solidFill>
        </p:spPr>
      </p:pic>
      <p:grpSp>
        <p:nvGrpSpPr>
          <p:cNvPr id="34" name="Group 33"/>
          <p:cNvGrpSpPr/>
          <p:nvPr/>
        </p:nvGrpSpPr>
        <p:grpSpPr>
          <a:xfrm>
            <a:off x="4843222" y="1594271"/>
            <a:ext cx="3122907" cy="2449868"/>
            <a:chOff x="4843222" y="1594271"/>
            <a:chExt cx="3549112" cy="2753226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843222" y="1594271"/>
              <a:ext cx="3549112" cy="2414672"/>
            </a:xfrm>
            <a:prstGeom prst="rect">
              <a:avLst/>
            </a:prstGeom>
          </p:spPr>
        </p:pic>
        <p:sp>
          <p:nvSpPr>
            <p:cNvPr id="29" name="TextBox 28"/>
            <p:cNvSpPr txBox="1"/>
            <p:nvPr/>
          </p:nvSpPr>
          <p:spPr>
            <a:xfrm>
              <a:off x="5261674" y="4039720"/>
              <a:ext cx="582211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 anchor="ctr" anchorCtr="1">
              <a:spAutoFit/>
            </a:bodyPr>
            <a:lstStyle/>
            <a:p>
              <a:r>
                <a:rPr lang="en-GB" sz="1400" dirty="0" smtClean="0"/>
                <a:t>2012</a:t>
              </a:r>
              <a:endParaRPr lang="en-GB" sz="1400" dirty="0" smtClean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881096" y="4017050"/>
              <a:ext cx="582211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 anchor="ctr" anchorCtr="1">
              <a:spAutoFit/>
            </a:bodyPr>
            <a:lstStyle/>
            <a:p>
              <a:r>
                <a:rPr lang="en-GB" sz="1400" dirty="0" smtClean="0"/>
                <a:t>2013</a:t>
              </a:r>
              <a:endParaRPr lang="en-GB" sz="1400" dirty="0" smtClean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6591300" y="4039720"/>
              <a:ext cx="582211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 anchor="ctr" anchorCtr="1">
              <a:spAutoFit/>
            </a:bodyPr>
            <a:lstStyle/>
            <a:p>
              <a:r>
                <a:rPr lang="en-GB" sz="1400" dirty="0" smtClean="0"/>
                <a:t>2014</a:t>
              </a:r>
              <a:endParaRPr lang="en-GB" sz="1400" dirty="0" smtClean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7334352" y="4039720"/>
              <a:ext cx="582211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 anchor="ctr" anchorCtr="1">
              <a:spAutoFit/>
            </a:bodyPr>
            <a:lstStyle/>
            <a:p>
              <a:r>
                <a:rPr lang="en-GB" sz="1400" dirty="0" smtClean="0"/>
                <a:t>2015</a:t>
              </a:r>
              <a:endParaRPr lang="en-GB" sz="1400" dirty="0" smtClean="0"/>
            </a:p>
          </p:txBody>
        </p:sp>
      </p:grpSp>
      <p:sp>
        <p:nvSpPr>
          <p:cNvPr id="35" name="Date Placeholder 3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8-Jul-2016</a:t>
            </a:r>
            <a:endParaRPr lang="en-US"/>
          </a:p>
        </p:txBody>
      </p:sp>
      <p:sp>
        <p:nvSpPr>
          <p:cNvPr id="36" name="Footer Placeholder 3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TTC Meeting 2016   -   WG3 Summary </a:t>
            </a:r>
            <a:endParaRPr lang="en-US"/>
          </a:p>
        </p:txBody>
      </p:sp>
      <p:sp>
        <p:nvSpPr>
          <p:cNvPr id="37" name="Slide Number Placeholder 3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E1C7F-9E31-470D-AA23-580BABD55DE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460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8-Jul-2016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TTC Meeting 2016   -   WG3 Summary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E1C7F-9E31-470D-AA23-580BABD55DEF}" type="slidenum">
              <a:rPr lang="en-US" smtClean="0"/>
              <a:t>16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FCC SRF systems requirements, E. Jensen</a:t>
            </a:r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20" name="Table 1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34968262"/>
                  </p:ext>
                </p:extLst>
              </p:nvPr>
            </p:nvGraphicFramePr>
            <p:xfrm>
              <a:off x="975564" y="1490131"/>
              <a:ext cx="7103481" cy="3776606"/>
            </p:xfrm>
            <a:graphic>
              <a:graphicData uri="http://schemas.openxmlformats.org/drawingml/2006/table">
                <a:tbl>
                  <a:tblPr firstRow="1" bandRow="1"/>
                  <a:tblGrid>
                    <a:gridCol w="2335605">
                      <a:extLst>
                        <a:ext uri="{9D8B030D-6E8A-4147-A177-3AD203B41FA5}">
                          <a16:colId xmlns="" xmlns:a16="http://schemas.microsoft.com/office/drawing/2014/main" val="20000"/>
                        </a:ext>
                      </a:extLst>
                    </a:gridCol>
                    <a:gridCol w="880401"/>
                    <a:gridCol w="777495">
                      <a:extLst>
                        <a:ext uri="{9D8B030D-6E8A-4147-A177-3AD203B41FA5}">
                          <a16:colId xmlns="" xmlns:a16="http://schemas.microsoft.com/office/drawing/2014/main" val="20001"/>
                        </a:ext>
                      </a:extLst>
                    </a:gridCol>
                    <a:gridCol w="777495">
                      <a:extLst>
                        <a:ext uri="{9D8B030D-6E8A-4147-A177-3AD203B41FA5}">
                          <a16:colId xmlns="" xmlns:a16="http://schemas.microsoft.com/office/drawing/2014/main" val="20002"/>
                        </a:ext>
                      </a:extLst>
                    </a:gridCol>
                    <a:gridCol w="777495">
                      <a:extLst>
                        <a:ext uri="{9D8B030D-6E8A-4147-A177-3AD203B41FA5}">
                          <a16:colId xmlns="" xmlns:a16="http://schemas.microsoft.com/office/drawing/2014/main" val="20003"/>
                        </a:ext>
                      </a:extLst>
                    </a:gridCol>
                    <a:gridCol w="777495">
                      <a:extLst>
                        <a:ext uri="{9D8B030D-6E8A-4147-A177-3AD203B41FA5}">
                          <a16:colId xmlns="" xmlns:a16="http://schemas.microsoft.com/office/drawing/2014/main" val="20004"/>
                        </a:ext>
                      </a:extLst>
                    </a:gridCol>
                    <a:gridCol w="777495">
                      <a:extLst>
                        <a:ext uri="{9D8B030D-6E8A-4147-A177-3AD203B41FA5}">
                          <a16:colId xmlns="" xmlns:a16="http://schemas.microsoft.com/office/drawing/2014/main" val="20005"/>
                        </a:ext>
                      </a:extLst>
                    </a:gridCol>
                  </a:tblGrid>
                  <a:tr h="312141">
                    <a:tc>
                      <a:txBody>
                        <a:bodyPr/>
                        <a:lstStyle>
                          <a:lvl1pPr marL="0" algn="l" rtl="0" eaLnBrk="1" latinLnBrk="0" hangingPunct="1">
                            <a:defRPr kumimoji="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1pPr>
                          <a:lvl2pPr marL="457200" algn="l" rtl="0" eaLnBrk="1" latinLnBrk="0" hangingPunct="1">
                            <a:defRPr kumimoji="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2pPr>
                          <a:lvl3pPr marL="914400" algn="l" rtl="0" eaLnBrk="1" latinLnBrk="0" hangingPunct="1">
                            <a:defRPr kumimoji="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3pPr>
                          <a:lvl4pPr marL="1371600" algn="l" rtl="0" eaLnBrk="1" latinLnBrk="0" hangingPunct="1">
                            <a:defRPr kumimoji="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4pPr>
                          <a:lvl5pPr marL="1828800" algn="l" rtl="0" eaLnBrk="1" latinLnBrk="0" hangingPunct="1">
                            <a:defRPr kumimoji="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5pPr>
                          <a:lvl6pPr marL="2286000" algn="l" rtl="0" eaLnBrk="1" latinLnBrk="0" hangingPunct="1">
                            <a:defRPr kumimoji="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6pPr>
                          <a:lvl7pPr marL="2743200" algn="l" rtl="0" eaLnBrk="1" latinLnBrk="0" hangingPunct="1">
                            <a:defRPr kumimoji="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7pPr>
                          <a:lvl8pPr marL="3200400" algn="l" rtl="0" eaLnBrk="1" latinLnBrk="0" hangingPunct="1">
                            <a:defRPr kumimoji="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8pPr>
                          <a:lvl9pPr marL="3657600" algn="l" rtl="0" eaLnBrk="1" latinLnBrk="0" hangingPunct="1">
                            <a:defRPr kumimoji="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algn="ctr" rtl="0" eaLnBrk="1" latinLnBrk="0" hangingPunct="1"/>
                          <a:r>
                            <a:rPr kumimoji="0" lang="en-GB" sz="1500" b="1" kern="1200" dirty="0" smtClean="0">
                              <a:solidFill>
                                <a:schemeClr val="bg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parameter</a:t>
                          </a:r>
                          <a:endParaRPr kumimoji="0" lang="en-GB" sz="1500" b="1" kern="1200" dirty="0">
                            <a:solidFill>
                              <a:schemeClr val="bg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72032" marR="72032" marT="36017" marB="36017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7964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rtl="0" eaLnBrk="1" latinLnBrk="0" hangingPunct="1"/>
                          <a:r>
                            <a:rPr kumimoji="0" lang="en-GB" sz="1500" b="1" kern="1200" dirty="0" smtClean="0">
                              <a:solidFill>
                                <a:schemeClr val="bg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FCC-</a:t>
                          </a:r>
                          <a:r>
                            <a:rPr kumimoji="0" lang="en-GB" sz="1500" b="1" kern="1200" dirty="0" err="1" smtClean="0">
                              <a:solidFill>
                                <a:schemeClr val="bg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hh</a:t>
                          </a:r>
                          <a:endParaRPr kumimoji="0" lang="en-GB" sz="1500" b="1" kern="1200" dirty="0">
                            <a:solidFill>
                              <a:schemeClr val="bg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72032" marR="72032" marT="36017" marB="36017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79646"/>
                        </a:solidFill>
                      </a:tcPr>
                    </a:tc>
                    <a:tc gridSpan="5">
                      <a:txBody>
                        <a:bodyPr/>
                        <a:lstStyle>
                          <a:lvl1pPr marL="0" algn="l" rtl="0" eaLnBrk="1" latinLnBrk="0" hangingPunct="1">
                            <a:defRPr kumimoji="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1pPr>
                          <a:lvl2pPr marL="457200" algn="l" rtl="0" eaLnBrk="1" latinLnBrk="0" hangingPunct="1">
                            <a:defRPr kumimoji="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2pPr>
                          <a:lvl3pPr marL="914400" algn="l" rtl="0" eaLnBrk="1" latinLnBrk="0" hangingPunct="1">
                            <a:defRPr kumimoji="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3pPr>
                          <a:lvl4pPr marL="1371600" algn="l" rtl="0" eaLnBrk="1" latinLnBrk="0" hangingPunct="1">
                            <a:defRPr kumimoji="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4pPr>
                          <a:lvl5pPr marL="1828800" algn="l" rtl="0" eaLnBrk="1" latinLnBrk="0" hangingPunct="1">
                            <a:defRPr kumimoji="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5pPr>
                          <a:lvl6pPr marL="2286000" algn="l" rtl="0" eaLnBrk="1" latinLnBrk="0" hangingPunct="1">
                            <a:defRPr kumimoji="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6pPr>
                          <a:lvl7pPr marL="2743200" algn="l" rtl="0" eaLnBrk="1" latinLnBrk="0" hangingPunct="1">
                            <a:defRPr kumimoji="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7pPr>
                          <a:lvl8pPr marL="3200400" algn="l" rtl="0" eaLnBrk="1" latinLnBrk="0" hangingPunct="1">
                            <a:defRPr kumimoji="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8pPr>
                          <a:lvl9pPr marL="3657600" algn="l" rtl="0" eaLnBrk="1" latinLnBrk="0" hangingPunct="1">
                            <a:defRPr kumimoji="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algn="ctr" rtl="0" eaLnBrk="1" latinLnBrk="0" hangingPunct="1"/>
                          <a:r>
                            <a:rPr kumimoji="0" lang="en-GB" sz="1500" b="1" kern="1200" dirty="0" smtClean="0">
                              <a:solidFill>
                                <a:schemeClr val="bg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FCC-</a:t>
                          </a:r>
                          <a:r>
                            <a:rPr kumimoji="0" lang="en-GB" sz="1500" b="1" kern="1200" dirty="0" err="1" smtClean="0">
                              <a:solidFill>
                                <a:schemeClr val="bg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ee</a:t>
                          </a:r>
                          <a:endParaRPr kumimoji="0" lang="en-GB" sz="1500" b="1" kern="1200" dirty="0">
                            <a:solidFill>
                              <a:schemeClr val="bg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72032" marR="72032" marT="36017" marB="36017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79646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val="10000"/>
                      </a:ext>
                    </a:extLst>
                  </a:tr>
                  <a:tr h="312141">
                    <a:tc>
                      <a:txBody>
                        <a:bodyPr/>
                        <a:lstStyle/>
                        <a:p>
                          <a:r>
                            <a:rPr lang="de-AT" sz="1500" b="1" baseline="0" dirty="0" smtClean="0">
                              <a:solidFill>
                                <a:srgbClr val="0C377B"/>
                              </a:solidFill>
                              <a:latin typeface="Calibri" panose="020F0502020204030204" pitchFamily="34" charset="0"/>
                            </a:rPr>
                            <a:t>Physics working point</a:t>
                          </a:r>
                          <a:endParaRPr lang="en-GB" sz="1500" b="1" baseline="0" dirty="0">
                            <a:solidFill>
                              <a:srgbClr val="0C377B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marL="72032" marR="72032" marT="36017" marB="36017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79646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500" b="1" baseline="0" dirty="0">
                            <a:solidFill>
                              <a:srgbClr val="FF0000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marL="72032" marR="72032" marT="36017" marB="36017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79646">
                            <a:tint val="20000"/>
                          </a:srgbClr>
                        </a:solidFill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de-AT" sz="1500" b="1" baseline="0" dirty="0" smtClean="0">
                              <a:solidFill>
                                <a:srgbClr val="FF0000"/>
                              </a:solidFill>
                              <a:latin typeface="Calibri" panose="020F0502020204030204" pitchFamily="34" charset="0"/>
                            </a:rPr>
                            <a:t>Z</a:t>
                          </a:r>
                          <a:endParaRPr lang="en-GB" sz="1500" b="1" baseline="0" dirty="0">
                            <a:solidFill>
                              <a:srgbClr val="FF0000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marL="72032" marR="72032" marT="36017" marB="36017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79646">
                            <a:tint val="20000"/>
                          </a:srgb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AT" sz="1500" b="1" baseline="0" dirty="0" smtClean="0">
                              <a:solidFill>
                                <a:srgbClr val="FF0000"/>
                              </a:solidFill>
                              <a:latin typeface="Calibri" panose="020F0502020204030204" pitchFamily="34" charset="0"/>
                            </a:rPr>
                            <a:t>WW</a:t>
                          </a:r>
                          <a:endParaRPr lang="en-GB" sz="1500" b="1" baseline="0" dirty="0">
                            <a:solidFill>
                              <a:srgbClr val="FF0000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marL="72032" marR="72032" marT="36017" marB="36017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79646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AT" sz="1500" b="1" baseline="0" dirty="0" smtClean="0">
                              <a:solidFill>
                                <a:srgbClr val="FF0000"/>
                              </a:solidFill>
                              <a:latin typeface="Calibri" panose="020F0502020204030204" pitchFamily="34" charset="0"/>
                            </a:rPr>
                            <a:t>ZH</a:t>
                          </a:r>
                          <a:endParaRPr lang="en-GB" sz="1500" b="1" baseline="0" dirty="0">
                            <a:solidFill>
                              <a:srgbClr val="FF0000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marL="72032" marR="72032" marT="36017" marB="36017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79646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500" b="1" i="1" baseline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𝒕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en-GB" sz="1500" b="1" i="1" baseline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GB" sz="1500" b="1" i="1" baseline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𝒕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en-GB" sz="1500" b="1" baseline="0" dirty="0">
                            <a:solidFill>
                              <a:srgbClr val="FF0000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marL="72032" marR="72032" marT="36017" marB="36017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79646">
                            <a:tint val="20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4183325791"/>
                      </a:ext>
                    </a:extLst>
                  </a:tr>
                  <a:tr h="312141">
                    <a:tc>
                      <a:txBody>
                        <a:bodyPr/>
                        <a:lstStyle>
                          <a:lvl1pPr marL="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r>
                            <a:rPr lang="en-GB" sz="1500" b="1" baseline="0" dirty="0" smtClean="0">
                              <a:solidFill>
                                <a:srgbClr val="0C377B"/>
                              </a:solidFill>
                              <a:latin typeface="Calibri" panose="020F0502020204030204" pitchFamily="34" charset="0"/>
                            </a:rPr>
                            <a:t>energy/beam [GeV]</a:t>
                          </a:r>
                          <a:endParaRPr lang="en-GB" sz="1500" b="1" baseline="0" dirty="0">
                            <a:solidFill>
                              <a:srgbClr val="0C377B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marL="72032" marR="72032" marT="36017" marB="36017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79646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500" b="1" baseline="0" dirty="0" smtClean="0">
                              <a:solidFill>
                                <a:srgbClr val="FF0000"/>
                              </a:solidFill>
                              <a:latin typeface="Calibri" panose="020F0502020204030204" pitchFamily="34" charset="0"/>
                            </a:rPr>
                            <a:t>50,000</a:t>
                          </a:r>
                          <a:endParaRPr lang="en-GB" sz="1500" b="1" baseline="0" dirty="0">
                            <a:solidFill>
                              <a:srgbClr val="FF0000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marL="72032" marR="72032" marT="36017" marB="36017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79646">
                            <a:tint val="20000"/>
                          </a:srgbClr>
                        </a:solidFill>
                      </a:tcPr>
                    </a:tc>
                    <a:tc gridSpan="2">
                      <a:txBody>
                        <a:bodyPr/>
                        <a:lstStyle>
                          <a:lvl1pPr marL="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1500" b="1" baseline="0" dirty="0" smtClean="0">
                              <a:solidFill>
                                <a:srgbClr val="FF0000"/>
                              </a:solidFill>
                              <a:latin typeface="Calibri" panose="020F0502020204030204" pitchFamily="34" charset="0"/>
                            </a:rPr>
                            <a:t>45.6</a:t>
                          </a:r>
                          <a:endParaRPr lang="en-GB" sz="1500" b="1" baseline="0" dirty="0">
                            <a:solidFill>
                              <a:srgbClr val="FF0000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marL="72032" marR="72032" marT="36017" marB="36017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79646">
                            <a:tint val="20000"/>
                          </a:srgb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r"/>
                          <a:endParaRPr lang="en-GB" sz="2000" b="1" dirty="0"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79646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500" b="1" baseline="0" dirty="0" smtClean="0">
                              <a:solidFill>
                                <a:srgbClr val="FF0000"/>
                              </a:solidFill>
                              <a:latin typeface="Calibri" panose="020F0502020204030204" pitchFamily="34" charset="0"/>
                            </a:rPr>
                            <a:t>80</a:t>
                          </a:r>
                          <a:endParaRPr lang="en-GB" sz="1500" b="1" baseline="0" dirty="0">
                            <a:solidFill>
                              <a:srgbClr val="FF0000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marL="72032" marR="72032" marT="36017" marB="36017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79646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500" b="1" baseline="0" dirty="0" smtClean="0">
                              <a:solidFill>
                                <a:srgbClr val="FF0000"/>
                              </a:solidFill>
                              <a:latin typeface="Calibri" panose="020F0502020204030204" pitchFamily="34" charset="0"/>
                            </a:rPr>
                            <a:t>120</a:t>
                          </a:r>
                          <a:endParaRPr lang="en-GB" sz="1500" b="1" baseline="0" dirty="0">
                            <a:solidFill>
                              <a:srgbClr val="FF0000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marL="72032" marR="72032" marT="36017" marB="36017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79646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500" b="1" baseline="0" dirty="0" smtClean="0">
                              <a:solidFill>
                                <a:srgbClr val="FF0000"/>
                              </a:solidFill>
                              <a:latin typeface="Calibri" panose="020F0502020204030204" pitchFamily="34" charset="0"/>
                            </a:rPr>
                            <a:t>175</a:t>
                          </a:r>
                          <a:endParaRPr lang="en-GB" sz="1500" b="1" baseline="0" dirty="0">
                            <a:solidFill>
                              <a:srgbClr val="FF0000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marL="72032" marR="72032" marT="36017" marB="36017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79646">
                            <a:tint val="20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1"/>
                      </a:ext>
                    </a:extLst>
                  </a:tr>
                  <a:tr h="312141">
                    <a:tc>
                      <a:txBody>
                        <a:bodyPr/>
                        <a:lstStyle>
                          <a:lvl1pPr marL="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r>
                            <a:rPr lang="en-GB" sz="1500" b="0" baseline="0" dirty="0" smtClean="0">
                              <a:solidFill>
                                <a:srgbClr val="0C377B"/>
                              </a:solidFill>
                              <a:latin typeface="Calibri" panose="020F0502020204030204" pitchFamily="34" charset="0"/>
                            </a:rPr>
                            <a:t>bunches/beam</a:t>
                          </a:r>
                          <a:endParaRPr lang="en-GB" sz="1500" b="0" baseline="0" dirty="0">
                            <a:solidFill>
                              <a:srgbClr val="0C377B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marL="72032" marR="72032" marT="36017" marB="36017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ysClr val="window" lastClr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500" b="0" baseline="0" dirty="0" smtClean="0">
                              <a:solidFill>
                                <a:srgbClr val="0C377B"/>
                              </a:solidFill>
                              <a:latin typeface="Calibri" panose="020F0502020204030204" pitchFamily="34" charset="0"/>
                            </a:rPr>
                            <a:t>9,460</a:t>
                          </a:r>
                          <a:endParaRPr lang="en-GB" sz="1500" b="0" baseline="0" dirty="0">
                            <a:solidFill>
                              <a:srgbClr val="0C377B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marL="72032" marR="72032" marT="36017" marB="36017"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ysClr val="window" lastClr="FFFFFF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1500" b="0" baseline="0" dirty="0" smtClean="0">
                              <a:solidFill>
                                <a:srgbClr val="0C377B"/>
                              </a:solidFill>
                              <a:latin typeface="Calibri" panose="020F0502020204030204" pitchFamily="34" charset="0"/>
                            </a:rPr>
                            <a:t>30180</a:t>
                          </a:r>
                          <a:endParaRPr lang="en-GB" sz="1500" b="0" baseline="0" dirty="0">
                            <a:solidFill>
                              <a:srgbClr val="0C377B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marL="72032" marR="72032" marT="36017" marB="36017"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ysClr val="window" lastClr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500" b="1" baseline="0" dirty="0" smtClean="0">
                              <a:solidFill>
                                <a:srgbClr val="0C377B"/>
                              </a:solidFill>
                              <a:latin typeface="Calibri" panose="020F0502020204030204" pitchFamily="34" charset="0"/>
                            </a:rPr>
                            <a:t>91500</a:t>
                          </a:r>
                          <a:endParaRPr lang="en-GB" sz="1500" b="1" baseline="0" dirty="0">
                            <a:solidFill>
                              <a:srgbClr val="0C377B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marL="72032" marR="72032" marT="36017" marB="36017"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ysClr val="window" lastClr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500" b="1" baseline="0" dirty="0" smtClean="0">
                              <a:solidFill>
                                <a:srgbClr val="0C377B"/>
                              </a:solidFill>
                              <a:latin typeface="Calibri" panose="020F0502020204030204" pitchFamily="34" charset="0"/>
                            </a:rPr>
                            <a:t>5260</a:t>
                          </a:r>
                          <a:endParaRPr lang="en-GB" sz="1500" b="1" baseline="0" dirty="0">
                            <a:solidFill>
                              <a:srgbClr val="0C377B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marL="72032" marR="72032" marT="36017" marB="36017"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ysClr val="window" lastClr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500" b="1" baseline="0" dirty="0" smtClean="0">
                              <a:solidFill>
                                <a:srgbClr val="0C377B"/>
                              </a:solidFill>
                              <a:latin typeface="Calibri" panose="020F0502020204030204" pitchFamily="34" charset="0"/>
                            </a:rPr>
                            <a:t> 780</a:t>
                          </a:r>
                          <a:endParaRPr lang="en-GB" sz="1500" b="1" baseline="0" dirty="0">
                            <a:solidFill>
                              <a:srgbClr val="0C377B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marL="72032" marR="72032" marT="36017" marB="36017"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ysClr val="window" lastClr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500" b="1" baseline="0" dirty="0" smtClean="0">
                              <a:solidFill>
                                <a:srgbClr val="0C377B"/>
                              </a:solidFill>
                              <a:latin typeface="Calibri" panose="020F0502020204030204" pitchFamily="34" charset="0"/>
                            </a:rPr>
                            <a:t>81</a:t>
                          </a:r>
                          <a:endParaRPr lang="en-GB" sz="1500" b="1" baseline="0" dirty="0">
                            <a:solidFill>
                              <a:srgbClr val="0C377B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marL="72032" marR="72032" marT="36017" marB="36017"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ysClr val="window" lastClr="FFFFFF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2"/>
                      </a:ext>
                    </a:extLst>
                  </a:tr>
                  <a:tr h="312141">
                    <a:tc>
                      <a:txBody>
                        <a:bodyPr/>
                        <a:lstStyle/>
                        <a:p>
                          <a:r>
                            <a:rPr lang="en-GB" sz="1500" b="0" baseline="0" dirty="0" smtClean="0">
                              <a:solidFill>
                                <a:srgbClr val="0C377B"/>
                              </a:solidFill>
                              <a:latin typeface="Calibri" panose="020F0502020204030204" pitchFamily="34" charset="0"/>
                            </a:rPr>
                            <a:t>bunch spacing [ns]</a:t>
                          </a:r>
                          <a:endParaRPr lang="en-GB" sz="1500" b="0" baseline="0" dirty="0">
                            <a:solidFill>
                              <a:srgbClr val="0C377B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marL="72032" marR="72032" marT="36017" marB="36017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ysClr val="window" lastClr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500" b="0" baseline="0" dirty="0" smtClean="0">
                              <a:solidFill>
                                <a:srgbClr val="0C377B"/>
                              </a:solidFill>
                              <a:latin typeface="Calibri" panose="020F0502020204030204" pitchFamily="34" charset="0"/>
                            </a:rPr>
                            <a:t>25</a:t>
                          </a:r>
                          <a:endParaRPr lang="en-GB" sz="1500" b="0" baseline="0" dirty="0">
                            <a:solidFill>
                              <a:srgbClr val="0C377B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marL="72032" marR="72032" marT="36017" marB="36017"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ysClr val="window" lastClr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500" b="0" baseline="0" dirty="0" smtClean="0">
                              <a:solidFill>
                                <a:srgbClr val="0C377B"/>
                              </a:solidFill>
                              <a:latin typeface="Calibri" panose="020F0502020204030204" pitchFamily="34" charset="0"/>
                            </a:rPr>
                            <a:t>7.5</a:t>
                          </a:r>
                          <a:endParaRPr lang="en-GB" sz="1500" b="0" baseline="0" dirty="0">
                            <a:solidFill>
                              <a:srgbClr val="0C377B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marL="72032" marR="72032" marT="36017" marB="36017"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ysClr val="window" lastClr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500" b="1" baseline="0" dirty="0" smtClean="0">
                              <a:solidFill>
                                <a:srgbClr val="0C377B"/>
                              </a:solidFill>
                              <a:latin typeface="Calibri" panose="020F0502020204030204" pitchFamily="34" charset="0"/>
                            </a:rPr>
                            <a:t>2.5</a:t>
                          </a:r>
                          <a:endParaRPr lang="en-GB" sz="1500" b="1" baseline="0" dirty="0">
                            <a:solidFill>
                              <a:srgbClr val="0C377B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marL="72032" marR="72032" marT="36017" marB="36017"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ysClr val="window" lastClr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500" b="1" baseline="0" dirty="0" smtClean="0">
                              <a:solidFill>
                                <a:srgbClr val="0C377B"/>
                              </a:solidFill>
                              <a:latin typeface="Calibri" panose="020F0502020204030204" pitchFamily="34" charset="0"/>
                            </a:rPr>
                            <a:t>50</a:t>
                          </a:r>
                          <a:endParaRPr lang="en-GB" sz="1500" b="1" baseline="0" dirty="0">
                            <a:solidFill>
                              <a:srgbClr val="0C377B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marL="72032" marR="72032" marT="36017" marB="36017"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ysClr val="window" lastClr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500" b="1" baseline="0" dirty="0" smtClean="0">
                              <a:solidFill>
                                <a:srgbClr val="0C377B"/>
                              </a:solidFill>
                              <a:latin typeface="Calibri" panose="020F0502020204030204" pitchFamily="34" charset="0"/>
                            </a:rPr>
                            <a:t>400</a:t>
                          </a:r>
                          <a:endParaRPr lang="en-GB" sz="1500" b="1" baseline="0" dirty="0">
                            <a:solidFill>
                              <a:srgbClr val="0C377B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marL="72032" marR="72032" marT="36017" marB="36017"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ysClr val="window" lastClr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500" b="1" baseline="0" dirty="0" smtClean="0">
                              <a:solidFill>
                                <a:srgbClr val="0C377B"/>
                              </a:solidFill>
                              <a:latin typeface="Calibri" panose="020F0502020204030204" pitchFamily="34" charset="0"/>
                            </a:rPr>
                            <a:t>4000</a:t>
                          </a:r>
                          <a:endParaRPr lang="en-GB" sz="1500" b="1" baseline="0" dirty="0">
                            <a:solidFill>
                              <a:srgbClr val="0C377B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marL="72032" marR="72032" marT="36017" marB="36017"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ysClr val="window" lastClr="FFFFFF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3"/>
                      </a:ext>
                    </a:extLst>
                  </a:tr>
                  <a:tr h="312141">
                    <a:tc>
                      <a:txBody>
                        <a:bodyPr/>
                        <a:lstStyle/>
                        <a:p>
                          <a:r>
                            <a:rPr lang="en-GB" sz="1500" b="0" baseline="0" dirty="0" smtClean="0">
                              <a:solidFill>
                                <a:srgbClr val="0C377B"/>
                              </a:solidFill>
                              <a:latin typeface="Calibri" panose="020F0502020204030204" pitchFamily="34" charset="0"/>
                            </a:rPr>
                            <a:t>bunch population [10</a:t>
                          </a:r>
                          <a:r>
                            <a:rPr lang="en-GB" sz="1500" b="0" baseline="30000" dirty="0" smtClean="0">
                              <a:solidFill>
                                <a:srgbClr val="0C377B"/>
                              </a:solidFill>
                              <a:latin typeface="Calibri" panose="020F0502020204030204" pitchFamily="34" charset="0"/>
                            </a:rPr>
                            <a:t>11</a:t>
                          </a:r>
                          <a:r>
                            <a:rPr lang="en-GB" sz="1500" b="0" baseline="0" dirty="0" smtClean="0">
                              <a:solidFill>
                                <a:srgbClr val="0C377B"/>
                              </a:solidFill>
                              <a:latin typeface="Calibri" panose="020F0502020204030204" pitchFamily="34" charset="0"/>
                            </a:rPr>
                            <a:t>]</a:t>
                          </a:r>
                          <a:endParaRPr lang="en-GB" sz="1500" b="0" baseline="0" dirty="0">
                            <a:solidFill>
                              <a:srgbClr val="0C377B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marL="72032" marR="72032" marT="36017" marB="36017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ysClr val="window" lastClr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500" b="1" baseline="0" dirty="0" smtClean="0">
                              <a:solidFill>
                                <a:srgbClr val="0C377B"/>
                              </a:solidFill>
                              <a:latin typeface="Calibri" panose="020F0502020204030204" pitchFamily="34" charset="0"/>
                            </a:rPr>
                            <a:t>1.1</a:t>
                          </a:r>
                          <a:endParaRPr lang="en-GB" sz="1500" b="1" baseline="0" dirty="0">
                            <a:solidFill>
                              <a:srgbClr val="0C377B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marL="72032" marR="72032" marT="36017" marB="36017"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ysClr val="window" lastClr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500" b="1" baseline="0" dirty="0" smtClean="0">
                              <a:solidFill>
                                <a:srgbClr val="0C377B"/>
                              </a:solidFill>
                              <a:latin typeface="Calibri" panose="020F0502020204030204" pitchFamily="34" charset="0"/>
                            </a:rPr>
                            <a:t>1.0</a:t>
                          </a:r>
                          <a:endParaRPr lang="en-GB" sz="1500" b="1" baseline="0" dirty="0">
                            <a:solidFill>
                              <a:srgbClr val="0C377B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marL="72032" marR="72032" marT="36017" marB="36017"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ysClr val="window" lastClr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500" b="1" baseline="0" dirty="0" smtClean="0">
                              <a:solidFill>
                                <a:srgbClr val="0C377B"/>
                              </a:solidFill>
                              <a:latin typeface="Calibri" panose="020F0502020204030204" pitchFamily="34" charset="0"/>
                            </a:rPr>
                            <a:t>0.33</a:t>
                          </a:r>
                          <a:endParaRPr lang="en-GB" sz="1500" b="1" baseline="0" dirty="0">
                            <a:solidFill>
                              <a:srgbClr val="0C377B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marL="72032" marR="72032" marT="36017" marB="36017"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ysClr val="window" lastClr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500" b="1" baseline="0" dirty="0" smtClean="0">
                              <a:solidFill>
                                <a:srgbClr val="0C377B"/>
                              </a:solidFill>
                              <a:latin typeface="Calibri" panose="020F0502020204030204" pitchFamily="34" charset="0"/>
                            </a:rPr>
                            <a:t>0.6</a:t>
                          </a:r>
                          <a:endParaRPr lang="en-GB" sz="1500" b="1" baseline="0" dirty="0">
                            <a:solidFill>
                              <a:srgbClr val="0C377B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marL="72032" marR="72032" marT="36017" marB="36017"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ysClr val="window" lastClr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500" b="1" baseline="0" dirty="0" smtClean="0">
                              <a:solidFill>
                                <a:srgbClr val="0C377B"/>
                              </a:solidFill>
                              <a:latin typeface="Calibri" panose="020F0502020204030204" pitchFamily="34" charset="0"/>
                            </a:rPr>
                            <a:t>0.8</a:t>
                          </a:r>
                          <a:endParaRPr lang="en-GB" sz="1500" b="1" baseline="0" dirty="0">
                            <a:solidFill>
                              <a:srgbClr val="0C377B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marL="72032" marR="72032" marT="36017" marB="36017"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ysClr val="window" lastClr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500" b="1" baseline="0" dirty="0" smtClean="0">
                              <a:solidFill>
                                <a:srgbClr val="0C377B"/>
                              </a:solidFill>
                              <a:latin typeface="Calibri" panose="020F0502020204030204" pitchFamily="34" charset="0"/>
                            </a:rPr>
                            <a:t>1.7</a:t>
                          </a:r>
                          <a:endParaRPr lang="en-GB" sz="1500" b="1" baseline="0" dirty="0">
                            <a:solidFill>
                              <a:srgbClr val="0C377B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marL="72032" marR="72032" marT="36017" marB="36017"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ysClr val="window" lastClr="FFFFFF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4"/>
                      </a:ext>
                    </a:extLst>
                  </a:tr>
                  <a:tr h="312141">
                    <a:tc>
                      <a:txBody>
                        <a:bodyPr/>
                        <a:lstStyle>
                          <a:lvl1pPr marL="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r>
                            <a:rPr lang="en-GB" sz="1500" b="1" baseline="0" dirty="0" smtClean="0">
                              <a:solidFill>
                                <a:srgbClr val="FF0000"/>
                              </a:solidFill>
                              <a:latin typeface="Calibri" panose="020F0502020204030204" pitchFamily="34" charset="0"/>
                            </a:rPr>
                            <a:t>beam current [mA]</a:t>
                          </a:r>
                          <a:endParaRPr lang="en-GB" sz="1500" b="1" baseline="0" dirty="0">
                            <a:solidFill>
                              <a:srgbClr val="FF0000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marL="72032" marR="72032" marT="36017" marB="36017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79646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500" b="0" baseline="0" dirty="0" smtClean="0">
                              <a:solidFill>
                                <a:srgbClr val="FF0000"/>
                              </a:solidFill>
                              <a:latin typeface="Calibri" panose="020F0502020204030204" pitchFamily="34" charset="0"/>
                            </a:rPr>
                            <a:t>500</a:t>
                          </a:r>
                          <a:endParaRPr lang="en-GB" sz="1500" b="0" baseline="0" dirty="0">
                            <a:solidFill>
                              <a:srgbClr val="FF0000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marL="72032" marR="72032" marT="36017" marB="36017"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79646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1500" b="1" baseline="0" dirty="0" smtClean="0">
                              <a:solidFill>
                                <a:srgbClr val="FF0000"/>
                              </a:solidFill>
                              <a:latin typeface="Calibri" panose="020F0502020204030204" pitchFamily="34" charset="0"/>
                            </a:rPr>
                            <a:t>1450</a:t>
                          </a:r>
                          <a:endParaRPr lang="en-GB" sz="1500" b="0" baseline="0" dirty="0">
                            <a:solidFill>
                              <a:srgbClr val="FF0000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marL="72032" marR="72032" marT="36017" marB="36017"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79646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500" b="1" baseline="0" dirty="0" smtClean="0">
                              <a:solidFill>
                                <a:srgbClr val="FF0000"/>
                              </a:solidFill>
                              <a:latin typeface="Calibri" panose="020F0502020204030204" pitchFamily="34" charset="0"/>
                            </a:rPr>
                            <a:t>1450</a:t>
                          </a:r>
                          <a:endParaRPr lang="en-GB" sz="1500" b="1" baseline="0" dirty="0">
                            <a:solidFill>
                              <a:srgbClr val="FF0000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marL="72032" marR="72032" marT="36017" marB="36017"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79646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500" b="1" baseline="0" dirty="0" smtClean="0">
                              <a:solidFill>
                                <a:srgbClr val="FF0000"/>
                              </a:solidFill>
                              <a:latin typeface="Calibri" panose="020F0502020204030204" pitchFamily="34" charset="0"/>
                            </a:rPr>
                            <a:t>152</a:t>
                          </a:r>
                          <a:endParaRPr lang="en-GB" sz="1500" b="1" baseline="0" dirty="0">
                            <a:solidFill>
                              <a:srgbClr val="FF0000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marL="72032" marR="72032" marT="36017" marB="36017"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79646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500" b="1" baseline="0" dirty="0" smtClean="0">
                              <a:solidFill>
                                <a:srgbClr val="FF0000"/>
                              </a:solidFill>
                              <a:latin typeface="Calibri" panose="020F0502020204030204" pitchFamily="34" charset="0"/>
                            </a:rPr>
                            <a:t>30</a:t>
                          </a:r>
                          <a:endParaRPr lang="en-GB" sz="1500" b="1" baseline="0" dirty="0">
                            <a:solidFill>
                              <a:srgbClr val="FF0000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marL="72032" marR="72032" marT="36017" marB="36017"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79646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500" b="1" baseline="0" dirty="0" smtClean="0">
                              <a:solidFill>
                                <a:srgbClr val="FF0000"/>
                              </a:solidFill>
                              <a:latin typeface="Calibri" panose="020F0502020204030204" pitchFamily="34" charset="0"/>
                            </a:rPr>
                            <a:t>6.6</a:t>
                          </a:r>
                          <a:endParaRPr lang="en-GB" sz="1500" b="1" baseline="0" dirty="0">
                            <a:solidFill>
                              <a:srgbClr val="FF0000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marL="72032" marR="72032" marT="36017" marB="36017"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79646">
                            <a:tint val="20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5"/>
                      </a:ext>
                    </a:extLst>
                  </a:tr>
                  <a:tr h="343055">
                    <a:tc>
                      <a:txBody>
                        <a:bodyPr/>
                        <a:lstStyle>
                          <a:lvl1pPr marL="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14:m>
                            <m:oMath xmlns:m="http://schemas.openxmlformats.org/officeDocument/2006/math">
                              <m:r>
                                <a:rPr lang="en-GB" sz="1500" b="1" i="1" baseline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𝓛</m:t>
                              </m:r>
                            </m:oMath>
                          </a14:m>
                          <a:r>
                            <a:rPr lang="en-GB" sz="1500" b="1" baseline="0" dirty="0" smtClean="0">
                              <a:solidFill>
                                <a:srgbClr val="FF0000"/>
                              </a:solidFill>
                              <a:latin typeface="Calibri" panose="020F0502020204030204" pitchFamily="34" charset="0"/>
                            </a:rPr>
                            <a:t>/IP</a:t>
                          </a:r>
                          <a14:m>
                            <m:oMath xmlns:m="http://schemas.openxmlformats.org/officeDocument/2006/math">
                              <m:r>
                                <a:rPr lang="en-GB" sz="1500" b="1" i="0" baseline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GB" sz="1500" b="1" i="1" baseline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GB" sz="1500" b="1" i="1" baseline="0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GB" sz="1500" b="1" i="1" baseline="0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GB" sz="1500" b="1" i="0" baseline="0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𝐧𝐛</m:t>
                                          </m:r>
                                          <m:r>
                                            <a:rPr lang="en-GB" sz="1500" b="1" i="0" baseline="0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∙</m:t>
                                          </m:r>
                                          <m:r>
                                            <a:rPr lang="en-GB" sz="1500" b="1" i="0" baseline="0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𝐬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GB" sz="1500" b="1" i="1" baseline="0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GB" sz="1500" b="1" i="1" baseline="0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sup>
                                  </m:sSup>
                                </m:e>
                              </m:d>
                            </m:oMath>
                          </a14:m>
                          <a:endParaRPr lang="en-GB" sz="1500" b="1" baseline="0" dirty="0">
                            <a:solidFill>
                              <a:srgbClr val="FF0000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marL="72032" marR="72032" marT="36017" marB="36017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ysClr val="window" lastClr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500" b="0" baseline="0" dirty="0" smtClean="0">
                              <a:solidFill>
                                <a:srgbClr val="FF0000"/>
                              </a:solidFill>
                              <a:latin typeface="Calibri" panose="020F0502020204030204" pitchFamily="34" charset="0"/>
                            </a:rPr>
                            <a:t>50</a:t>
                          </a:r>
                          <a:endParaRPr lang="en-GB" sz="1500" b="0" baseline="0" dirty="0">
                            <a:solidFill>
                              <a:srgbClr val="FF0000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marL="72032" marR="72032" marT="36017" marB="36017"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ysClr val="window" lastClr="FFFFFF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1500" b="0" baseline="0" dirty="0" smtClean="0">
                              <a:solidFill>
                                <a:srgbClr val="FF0000"/>
                              </a:solidFill>
                              <a:latin typeface="Calibri" panose="020F0502020204030204" pitchFamily="34" charset="0"/>
                            </a:rPr>
                            <a:t>2100</a:t>
                          </a:r>
                          <a:endParaRPr lang="en-GB" sz="1500" b="0" baseline="0" dirty="0">
                            <a:solidFill>
                              <a:srgbClr val="FF0000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marL="72032" marR="72032" marT="36017" marB="36017"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ysClr val="window" lastClr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500" b="1" baseline="0" dirty="0" smtClean="0">
                              <a:solidFill>
                                <a:srgbClr val="FF0000"/>
                              </a:solidFill>
                              <a:latin typeface="Calibri" panose="020F0502020204030204" pitchFamily="34" charset="0"/>
                            </a:rPr>
                            <a:t>900</a:t>
                          </a:r>
                          <a:endParaRPr lang="en-GB" sz="1500" b="1" baseline="0" dirty="0">
                            <a:solidFill>
                              <a:srgbClr val="FF0000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marL="72032" marR="72032" marT="36017" marB="36017"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ysClr val="window" lastClr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500" b="1" baseline="0" dirty="0" smtClean="0">
                              <a:solidFill>
                                <a:srgbClr val="FF0000"/>
                              </a:solidFill>
                              <a:latin typeface="Calibri" panose="020F0502020204030204" pitchFamily="34" charset="0"/>
                            </a:rPr>
                            <a:t>190</a:t>
                          </a:r>
                          <a:endParaRPr lang="en-GB" sz="1500" b="1" baseline="0" dirty="0">
                            <a:solidFill>
                              <a:srgbClr val="FF0000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marL="72032" marR="72032" marT="36017" marB="36017"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ysClr val="window" lastClr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500" b="1" baseline="0" dirty="0" smtClean="0">
                              <a:solidFill>
                                <a:srgbClr val="FF0000"/>
                              </a:solidFill>
                              <a:latin typeface="Calibri" panose="020F0502020204030204" pitchFamily="34" charset="0"/>
                            </a:rPr>
                            <a:t>51</a:t>
                          </a:r>
                          <a:endParaRPr lang="en-GB" sz="1500" b="1" baseline="0" dirty="0">
                            <a:solidFill>
                              <a:srgbClr val="FF0000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marL="72032" marR="72032" marT="36017" marB="36017"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ysClr val="window" lastClr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500" b="1" baseline="0" dirty="0" smtClean="0">
                              <a:solidFill>
                                <a:srgbClr val="FF0000"/>
                              </a:solidFill>
                              <a:latin typeface="Calibri" panose="020F0502020204030204" pitchFamily="34" charset="0"/>
                            </a:rPr>
                            <a:t>13</a:t>
                          </a:r>
                          <a:endParaRPr lang="en-GB" sz="1500" b="1" baseline="0" dirty="0">
                            <a:solidFill>
                              <a:srgbClr val="FF0000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marL="72032" marR="72032" marT="36017" marB="36017"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ysClr val="window" lastClr="FFFFFF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6"/>
                      </a:ext>
                    </a:extLst>
                  </a:tr>
                  <a:tr h="312141">
                    <a:tc>
                      <a:txBody>
                        <a:bodyPr/>
                        <a:lstStyle>
                          <a:lvl1pPr marL="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r>
                            <a:rPr lang="en-GB" sz="1500" b="1" baseline="0" dirty="0" smtClean="0">
                              <a:solidFill>
                                <a:srgbClr val="FF0000"/>
                              </a:solidFill>
                              <a:latin typeface="Calibri" panose="020F0502020204030204" pitchFamily="34" charset="0"/>
                            </a:rPr>
                            <a:t>energy loss/turn [GeV]</a:t>
                          </a:r>
                          <a:endParaRPr lang="en-GB" sz="1500" b="1" baseline="0" dirty="0">
                            <a:solidFill>
                              <a:srgbClr val="FF0000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marL="72032" marR="72032" marT="36017" marB="36017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79646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500" b="0" baseline="0" dirty="0">
                            <a:solidFill>
                              <a:srgbClr val="FF0000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marL="72032" marR="72032" marT="36017" marB="36017"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79646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1500" b="1" baseline="0" dirty="0" smtClean="0">
                              <a:solidFill>
                                <a:srgbClr val="FF0000"/>
                              </a:solidFill>
                              <a:latin typeface="Calibri" panose="020F0502020204030204" pitchFamily="34" charset="0"/>
                            </a:rPr>
                            <a:t>0.03</a:t>
                          </a:r>
                          <a:endParaRPr lang="en-GB" sz="1500" b="0" baseline="0" dirty="0">
                            <a:solidFill>
                              <a:srgbClr val="FF0000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marL="72032" marR="72032" marT="36017" marB="36017"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79646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500" b="1" baseline="0" dirty="0" smtClean="0">
                              <a:solidFill>
                                <a:srgbClr val="FF0000"/>
                              </a:solidFill>
                              <a:latin typeface="Calibri" panose="020F0502020204030204" pitchFamily="34" charset="0"/>
                            </a:rPr>
                            <a:t>0.03</a:t>
                          </a:r>
                          <a:endParaRPr lang="en-GB" sz="1500" b="1" baseline="0" dirty="0">
                            <a:solidFill>
                              <a:srgbClr val="FF0000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marL="72032" marR="72032" marT="36017" marB="36017"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79646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500" b="1" baseline="0" dirty="0" smtClean="0">
                              <a:solidFill>
                                <a:srgbClr val="FF0000"/>
                              </a:solidFill>
                              <a:latin typeface="Calibri" panose="020F0502020204030204" pitchFamily="34" charset="0"/>
                            </a:rPr>
                            <a:t>0.33</a:t>
                          </a:r>
                          <a:endParaRPr lang="en-GB" sz="1500" b="1" baseline="0" dirty="0">
                            <a:solidFill>
                              <a:srgbClr val="FF0000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marL="72032" marR="72032" marT="36017" marB="36017"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79646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500" b="1" baseline="0" dirty="0" smtClean="0">
                              <a:solidFill>
                                <a:srgbClr val="FF0000"/>
                              </a:solidFill>
                              <a:latin typeface="Calibri" panose="020F0502020204030204" pitchFamily="34" charset="0"/>
                            </a:rPr>
                            <a:t>1.67</a:t>
                          </a:r>
                          <a:endParaRPr lang="en-GB" sz="1500" b="1" baseline="0" dirty="0">
                            <a:solidFill>
                              <a:srgbClr val="FF0000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marL="72032" marR="72032" marT="36017" marB="36017"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79646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500" b="1" baseline="0" dirty="0" smtClean="0">
                              <a:solidFill>
                                <a:srgbClr val="FF0000"/>
                              </a:solidFill>
                              <a:latin typeface="Calibri" panose="020F0502020204030204" pitchFamily="34" charset="0"/>
                            </a:rPr>
                            <a:t>7.55</a:t>
                          </a:r>
                          <a:endParaRPr lang="en-GB" sz="1500" b="1" baseline="0" dirty="0">
                            <a:solidFill>
                              <a:srgbClr val="FF0000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marL="72032" marR="72032" marT="36017" marB="36017"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79646">
                            <a:tint val="20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7"/>
                      </a:ext>
                    </a:extLst>
                  </a:tr>
                  <a:tr h="312141">
                    <a:tc>
                      <a:txBody>
                        <a:bodyPr/>
                        <a:lstStyle/>
                        <a:p>
                          <a:r>
                            <a:rPr lang="en-GB" sz="1500" b="1" baseline="0" dirty="0" smtClean="0">
                              <a:solidFill>
                                <a:srgbClr val="FF0000"/>
                              </a:solidFill>
                              <a:latin typeface="Calibri" panose="020F0502020204030204" pitchFamily="34" charset="0"/>
                            </a:rPr>
                            <a:t>Bunch length </a:t>
                          </a:r>
                          <a14:m>
                            <m:oMath xmlns:m="http://schemas.openxmlformats.org/officeDocument/2006/math">
                              <m:r>
                                <a:rPr lang="en-GB" sz="1500" b="1" i="1" baseline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𝝈</m:t>
                              </m:r>
                              <m:r>
                                <a:rPr lang="en-GB" sz="1500" b="1" i="1" baseline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 [</m:t>
                              </m:r>
                              <m:r>
                                <a:rPr lang="en-GB" sz="1500" b="1" i="0" baseline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𝐦𝐦</m:t>
                              </m:r>
                              <m:r>
                                <a:rPr lang="en-GB" sz="1500" b="1" i="1" baseline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oMath>
                          </a14:m>
                          <a:endParaRPr lang="en-GB" sz="1500" b="1" baseline="0" dirty="0">
                            <a:solidFill>
                              <a:srgbClr val="FF0000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marL="72032" marR="72032" marT="36017" marB="36017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79646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500" b="0" baseline="0" dirty="0" smtClean="0">
                              <a:solidFill>
                                <a:srgbClr val="FF0000"/>
                              </a:solidFill>
                              <a:latin typeface="Calibri" panose="020F0502020204030204" pitchFamily="34" charset="0"/>
                            </a:rPr>
                            <a:t>75</a:t>
                          </a:r>
                          <a:endParaRPr lang="en-GB" sz="1500" b="0" baseline="0" dirty="0">
                            <a:solidFill>
                              <a:srgbClr val="FF0000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marL="72032" marR="72032" marT="36017" marB="36017"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79646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500" b="1" baseline="0" dirty="0" smtClean="0">
                              <a:solidFill>
                                <a:srgbClr val="FF0000"/>
                              </a:solidFill>
                              <a:latin typeface="Calibri" panose="020F0502020204030204" pitchFamily="34" charset="0"/>
                            </a:rPr>
                            <a:t>0.9</a:t>
                          </a:r>
                          <a:endParaRPr lang="en-GB" sz="1500" b="1" baseline="0" dirty="0">
                            <a:solidFill>
                              <a:srgbClr val="FF0000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marL="72032" marR="72032" marT="36017" marB="36017"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79646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500" b="1" baseline="0" dirty="0" smtClean="0">
                              <a:solidFill>
                                <a:srgbClr val="FF0000"/>
                              </a:solidFill>
                              <a:latin typeface="Calibri" panose="020F0502020204030204" pitchFamily="34" charset="0"/>
                            </a:rPr>
                            <a:t>1.6</a:t>
                          </a:r>
                          <a:endParaRPr lang="en-GB" sz="1500" b="1" baseline="0" dirty="0">
                            <a:solidFill>
                              <a:srgbClr val="FF0000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marL="72032" marR="72032" marT="36017" marB="36017"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79646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500" b="1" baseline="0" dirty="0" smtClean="0">
                              <a:solidFill>
                                <a:srgbClr val="FF0000"/>
                              </a:solidFill>
                              <a:latin typeface="Calibri" panose="020F0502020204030204" pitchFamily="34" charset="0"/>
                            </a:rPr>
                            <a:t>2</a:t>
                          </a:r>
                          <a:endParaRPr lang="en-GB" sz="1500" b="1" baseline="0" dirty="0">
                            <a:solidFill>
                              <a:srgbClr val="FF0000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marL="72032" marR="72032" marT="36017" marB="36017"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79646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500" b="1" baseline="0" dirty="0" smtClean="0">
                              <a:solidFill>
                                <a:srgbClr val="FF0000"/>
                              </a:solidFill>
                              <a:latin typeface="Calibri" panose="020F0502020204030204" pitchFamily="34" charset="0"/>
                            </a:rPr>
                            <a:t>2</a:t>
                          </a:r>
                          <a:endParaRPr lang="en-GB" sz="1500" b="1" baseline="0" dirty="0">
                            <a:solidFill>
                              <a:srgbClr val="FF0000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marL="72032" marR="72032" marT="36017" marB="36017"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79646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500" b="1" baseline="0" dirty="0" smtClean="0">
                              <a:solidFill>
                                <a:srgbClr val="FF0000"/>
                              </a:solidFill>
                              <a:latin typeface="Calibri" panose="020F0502020204030204" pitchFamily="34" charset="0"/>
                            </a:rPr>
                            <a:t>2.1</a:t>
                          </a:r>
                          <a:endParaRPr lang="en-GB" sz="1500" b="1" baseline="0" dirty="0">
                            <a:solidFill>
                              <a:srgbClr val="FF0000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marL="72032" marR="72032" marT="36017" marB="36017"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79646">
                            <a:tint val="20000"/>
                          </a:srgbClr>
                        </a:solidFill>
                      </a:tcPr>
                    </a:tc>
                  </a:tr>
                  <a:tr h="312141">
                    <a:tc>
                      <a:txBody>
                        <a:bodyPr/>
                        <a:lstStyle>
                          <a:lvl1pPr marL="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r>
                            <a:rPr lang="en-GB" sz="1500" b="1" baseline="0" dirty="0" smtClean="0">
                              <a:solidFill>
                                <a:srgbClr val="0C377B"/>
                              </a:solidFill>
                              <a:latin typeface="Calibri" panose="020F0502020204030204" pitchFamily="34" charset="0"/>
                            </a:rPr>
                            <a:t>synchrotron power [MW]</a:t>
                          </a:r>
                          <a:endParaRPr lang="en-GB" sz="1500" b="1" baseline="0" dirty="0">
                            <a:solidFill>
                              <a:srgbClr val="0C377B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marL="72032" marR="72032" marT="36017" marB="36017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ysClr val="window" lastClr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500" b="1" baseline="0" dirty="0" smtClean="0">
                              <a:solidFill>
                                <a:srgbClr val="FF0000"/>
                              </a:solidFill>
                              <a:latin typeface="Calibri" panose="020F0502020204030204" pitchFamily="34" charset="0"/>
                            </a:rPr>
                            <a:t>6</a:t>
                          </a:r>
                          <a:endParaRPr lang="en-GB" sz="1500" b="1" baseline="0" dirty="0">
                            <a:solidFill>
                              <a:srgbClr val="FF0000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marL="72032" marR="72032" marT="36017" marB="36017"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ysClr val="window" lastClr="FFFFFF"/>
                        </a:solidFill>
                      </a:tcPr>
                    </a:tc>
                    <a:tc gridSpan="5">
                      <a:txBody>
                        <a:bodyPr/>
                        <a:lstStyle>
                          <a:lvl1pPr marL="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1500" b="1" baseline="0" dirty="0" smtClean="0">
                              <a:solidFill>
                                <a:srgbClr val="FF0000"/>
                              </a:solidFill>
                              <a:latin typeface="Calibri" panose="020F0502020204030204" pitchFamily="34" charset="0"/>
                            </a:rPr>
                            <a:t>100</a:t>
                          </a:r>
                          <a:endParaRPr lang="en-GB" sz="1500" b="1" baseline="0" dirty="0">
                            <a:solidFill>
                              <a:srgbClr val="FF0000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marL="72032" marR="72032" marT="36017" marB="36017"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ysClr val="window" lastClr="FFFFFF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val="10008"/>
                      </a:ext>
                    </a:extLst>
                  </a:tr>
                  <a:tr h="312141">
                    <a:tc>
                      <a:txBody>
                        <a:bodyPr/>
                        <a:lstStyle>
                          <a:lvl1pPr marL="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r>
                            <a:rPr lang="en-GB" sz="1500" b="0" baseline="0" dirty="0" smtClean="0">
                              <a:solidFill>
                                <a:srgbClr val="0C377B"/>
                              </a:solidFill>
                              <a:latin typeface="Calibri" panose="020F0502020204030204" pitchFamily="34" charset="0"/>
                            </a:rPr>
                            <a:t>RF voltage [GV]</a:t>
                          </a:r>
                          <a:endParaRPr lang="en-GB" sz="1500" b="0" baseline="0" dirty="0">
                            <a:solidFill>
                              <a:srgbClr val="0C377B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marL="72032" marR="72032" marT="36017" marB="36017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79646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500" b="0" baseline="0" dirty="0" smtClean="0">
                              <a:solidFill>
                                <a:srgbClr val="0C377B"/>
                              </a:solidFill>
                              <a:latin typeface="Calibri" panose="020F0502020204030204" pitchFamily="34" charset="0"/>
                            </a:rPr>
                            <a:t>0.032</a:t>
                          </a:r>
                          <a:endParaRPr lang="en-GB" sz="1500" b="0" baseline="0" dirty="0">
                            <a:solidFill>
                              <a:srgbClr val="0C377B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marL="72032" marR="72032" marT="36017" marB="36017"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79646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1500" b="0" baseline="0" dirty="0" smtClean="0">
                              <a:solidFill>
                                <a:srgbClr val="0C377B"/>
                              </a:solidFill>
                              <a:latin typeface="Calibri" panose="020F0502020204030204" pitchFamily="34" charset="0"/>
                            </a:rPr>
                            <a:t>0.4</a:t>
                          </a:r>
                          <a:endParaRPr lang="en-GB" sz="1500" b="0" baseline="0" dirty="0">
                            <a:solidFill>
                              <a:srgbClr val="0C377B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marL="72032" marR="72032" marT="36017" marB="36017"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79646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500" b="1" baseline="0" dirty="0" smtClean="0">
                              <a:solidFill>
                                <a:srgbClr val="0C377B"/>
                              </a:solidFill>
                              <a:latin typeface="Calibri" panose="020F0502020204030204" pitchFamily="34" charset="0"/>
                            </a:rPr>
                            <a:t>0.2</a:t>
                          </a:r>
                          <a:endParaRPr lang="en-GB" sz="1500" b="1" baseline="0" dirty="0">
                            <a:solidFill>
                              <a:srgbClr val="0C377B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marL="72032" marR="72032" marT="36017" marB="36017"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79646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500" b="1" baseline="0" dirty="0" smtClean="0">
                              <a:solidFill>
                                <a:srgbClr val="0C377B"/>
                              </a:solidFill>
                              <a:latin typeface="Calibri" panose="020F0502020204030204" pitchFamily="34" charset="0"/>
                            </a:rPr>
                            <a:t>0.8</a:t>
                          </a:r>
                          <a:endParaRPr lang="en-GB" sz="1500" b="1" baseline="0" dirty="0">
                            <a:solidFill>
                              <a:srgbClr val="0C377B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marL="72032" marR="72032" marT="36017" marB="36017"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79646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500" b="1" baseline="0" dirty="0" smtClean="0">
                              <a:solidFill>
                                <a:srgbClr val="0C377B"/>
                              </a:solidFill>
                              <a:latin typeface="Calibri" panose="020F0502020204030204" pitchFamily="34" charset="0"/>
                            </a:rPr>
                            <a:t>3.0</a:t>
                          </a:r>
                          <a:endParaRPr lang="en-GB" sz="1500" b="1" baseline="0" dirty="0">
                            <a:solidFill>
                              <a:srgbClr val="0C377B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marL="72032" marR="72032" marT="36017" marB="36017"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79646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500" b="1" baseline="0" dirty="0" smtClean="0">
                              <a:solidFill>
                                <a:srgbClr val="0C377B"/>
                              </a:solidFill>
                              <a:latin typeface="Calibri" panose="020F0502020204030204" pitchFamily="34" charset="0"/>
                            </a:rPr>
                            <a:t>10</a:t>
                          </a:r>
                          <a:endParaRPr lang="en-GB" sz="1500" b="1" baseline="0" dirty="0">
                            <a:solidFill>
                              <a:srgbClr val="0C377B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marL="72032" marR="72032" marT="36017" marB="36017"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79646">
                            <a:tint val="20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9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20" name="Table 1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34968262"/>
                  </p:ext>
                </p:extLst>
              </p:nvPr>
            </p:nvGraphicFramePr>
            <p:xfrm>
              <a:off x="975564" y="1490131"/>
              <a:ext cx="7103481" cy="3776606"/>
            </p:xfrm>
            <a:graphic>
              <a:graphicData uri="http://schemas.openxmlformats.org/drawingml/2006/table">
                <a:tbl>
                  <a:tblPr firstRow="1" bandRow="1"/>
                  <a:tblGrid>
                    <a:gridCol w="2335605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0"/>
                        </a:ext>
                      </a:extLst>
                    </a:gridCol>
                    <a:gridCol w="880401"/>
                    <a:gridCol w="777495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1"/>
                        </a:ext>
                      </a:extLst>
                    </a:gridCol>
                    <a:gridCol w="777495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2"/>
                        </a:ext>
                      </a:extLst>
                    </a:gridCol>
                    <a:gridCol w="777495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3"/>
                        </a:ext>
                      </a:extLst>
                    </a:gridCol>
                    <a:gridCol w="777495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4"/>
                        </a:ext>
                      </a:extLst>
                    </a:gridCol>
                    <a:gridCol w="777495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5"/>
                        </a:ext>
                      </a:extLst>
                    </a:gridCol>
                  </a:tblGrid>
                  <a:tr h="312141">
                    <a:tc>
                      <a:txBody>
                        <a:bodyPr/>
                        <a:lstStyle>
                          <a:lvl1pPr marL="0" algn="l" rtl="0" eaLnBrk="1" latinLnBrk="0" hangingPunct="1">
                            <a:defRPr kumimoji="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1pPr>
                          <a:lvl2pPr marL="457200" algn="l" rtl="0" eaLnBrk="1" latinLnBrk="0" hangingPunct="1">
                            <a:defRPr kumimoji="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2pPr>
                          <a:lvl3pPr marL="914400" algn="l" rtl="0" eaLnBrk="1" latinLnBrk="0" hangingPunct="1">
                            <a:defRPr kumimoji="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3pPr>
                          <a:lvl4pPr marL="1371600" algn="l" rtl="0" eaLnBrk="1" latinLnBrk="0" hangingPunct="1">
                            <a:defRPr kumimoji="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4pPr>
                          <a:lvl5pPr marL="1828800" algn="l" rtl="0" eaLnBrk="1" latinLnBrk="0" hangingPunct="1">
                            <a:defRPr kumimoji="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5pPr>
                          <a:lvl6pPr marL="2286000" algn="l" rtl="0" eaLnBrk="1" latinLnBrk="0" hangingPunct="1">
                            <a:defRPr kumimoji="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6pPr>
                          <a:lvl7pPr marL="2743200" algn="l" rtl="0" eaLnBrk="1" latinLnBrk="0" hangingPunct="1">
                            <a:defRPr kumimoji="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7pPr>
                          <a:lvl8pPr marL="3200400" algn="l" rtl="0" eaLnBrk="1" latinLnBrk="0" hangingPunct="1">
                            <a:defRPr kumimoji="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8pPr>
                          <a:lvl9pPr marL="3657600" algn="l" rtl="0" eaLnBrk="1" latinLnBrk="0" hangingPunct="1">
                            <a:defRPr kumimoji="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algn="ctr" rtl="0" eaLnBrk="1" latinLnBrk="0" hangingPunct="1"/>
                          <a:r>
                            <a:rPr kumimoji="0" lang="en-GB" sz="1500" b="1" kern="1200" dirty="0" smtClean="0">
                              <a:solidFill>
                                <a:schemeClr val="bg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parameter</a:t>
                          </a:r>
                          <a:endParaRPr kumimoji="0" lang="en-GB" sz="1500" b="1" kern="1200" dirty="0">
                            <a:solidFill>
                              <a:schemeClr val="bg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72032" marR="72032" marT="36017" marB="36017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7964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rtl="0" eaLnBrk="1" latinLnBrk="0" hangingPunct="1"/>
                          <a:r>
                            <a:rPr kumimoji="0" lang="en-GB" sz="1500" b="1" kern="1200" dirty="0" smtClean="0">
                              <a:solidFill>
                                <a:schemeClr val="bg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FCC-</a:t>
                          </a:r>
                          <a:r>
                            <a:rPr kumimoji="0" lang="en-GB" sz="1500" b="1" kern="1200" dirty="0" err="1" smtClean="0">
                              <a:solidFill>
                                <a:schemeClr val="bg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hh</a:t>
                          </a:r>
                          <a:endParaRPr kumimoji="0" lang="en-GB" sz="1500" b="1" kern="1200" dirty="0">
                            <a:solidFill>
                              <a:schemeClr val="bg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72032" marR="72032" marT="36017" marB="36017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79646"/>
                        </a:solidFill>
                      </a:tcPr>
                    </a:tc>
                    <a:tc gridSpan="5">
                      <a:txBody>
                        <a:bodyPr/>
                        <a:lstStyle>
                          <a:lvl1pPr marL="0" algn="l" rtl="0" eaLnBrk="1" latinLnBrk="0" hangingPunct="1">
                            <a:defRPr kumimoji="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1pPr>
                          <a:lvl2pPr marL="457200" algn="l" rtl="0" eaLnBrk="1" latinLnBrk="0" hangingPunct="1">
                            <a:defRPr kumimoji="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2pPr>
                          <a:lvl3pPr marL="914400" algn="l" rtl="0" eaLnBrk="1" latinLnBrk="0" hangingPunct="1">
                            <a:defRPr kumimoji="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3pPr>
                          <a:lvl4pPr marL="1371600" algn="l" rtl="0" eaLnBrk="1" latinLnBrk="0" hangingPunct="1">
                            <a:defRPr kumimoji="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4pPr>
                          <a:lvl5pPr marL="1828800" algn="l" rtl="0" eaLnBrk="1" latinLnBrk="0" hangingPunct="1">
                            <a:defRPr kumimoji="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5pPr>
                          <a:lvl6pPr marL="2286000" algn="l" rtl="0" eaLnBrk="1" latinLnBrk="0" hangingPunct="1">
                            <a:defRPr kumimoji="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6pPr>
                          <a:lvl7pPr marL="2743200" algn="l" rtl="0" eaLnBrk="1" latinLnBrk="0" hangingPunct="1">
                            <a:defRPr kumimoji="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7pPr>
                          <a:lvl8pPr marL="3200400" algn="l" rtl="0" eaLnBrk="1" latinLnBrk="0" hangingPunct="1">
                            <a:defRPr kumimoji="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8pPr>
                          <a:lvl9pPr marL="3657600" algn="l" rtl="0" eaLnBrk="1" latinLnBrk="0" hangingPunct="1">
                            <a:defRPr kumimoji="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algn="ctr" rtl="0" eaLnBrk="1" latinLnBrk="0" hangingPunct="1"/>
                          <a:r>
                            <a:rPr kumimoji="0" lang="en-GB" sz="1500" b="1" kern="1200" dirty="0" smtClean="0">
                              <a:solidFill>
                                <a:schemeClr val="bg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FCC-</a:t>
                          </a:r>
                          <a:r>
                            <a:rPr kumimoji="0" lang="en-GB" sz="1500" b="1" kern="1200" dirty="0" err="1" smtClean="0">
                              <a:solidFill>
                                <a:schemeClr val="bg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ee</a:t>
                          </a:r>
                          <a:endParaRPr kumimoji="0" lang="en-GB" sz="1500" b="1" kern="1200" dirty="0">
                            <a:solidFill>
                              <a:schemeClr val="bg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72032" marR="72032" marT="36017" marB="36017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79646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0"/>
                      </a:ext>
                    </a:extLst>
                  </a:tr>
                  <a:tr h="312141">
                    <a:tc>
                      <a:txBody>
                        <a:bodyPr/>
                        <a:lstStyle/>
                        <a:p>
                          <a:r>
                            <a:rPr lang="de-AT" sz="1500" b="1" baseline="0" dirty="0" smtClean="0">
                              <a:solidFill>
                                <a:srgbClr val="0C377B"/>
                              </a:solidFill>
                              <a:latin typeface="Calibri" panose="020F0502020204030204" pitchFamily="34" charset="0"/>
                            </a:rPr>
                            <a:t>Physics working point</a:t>
                          </a:r>
                          <a:endParaRPr lang="en-GB" sz="1500" b="1" baseline="0" dirty="0">
                            <a:solidFill>
                              <a:srgbClr val="0C377B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marL="72032" marR="72032" marT="36017" marB="36017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79646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500" b="1" baseline="0" dirty="0">
                            <a:solidFill>
                              <a:srgbClr val="FF0000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marL="72032" marR="72032" marT="36017" marB="36017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79646">
                            <a:tint val="20000"/>
                          </a:srgbClr>
                        </a:solidFill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de-AT" sz="1500" b="1" baseline="0" dirty="0" smtClean="0">
                              <a:solidFill>
                                <a:srgbClr val="FF0000"/>
                              </a:solidFill>
                              <a:latin typeface="Calibri" panose="020F0502020204030204" pitchFamily="34" charset="0"/>
                            </a:rPr>
                            <a:t>Z</a:t>
                          </a:r>
                          <a:endParaRPr lang="en-GB" sz="1500" b="1" baseline="0" dirty="0">
                            <a:solidFill>
                              <a:srgbClr val="FF0000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marL="72032" marR="72032" marT="36017" marB="36017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79646">
                            <a:tint val="20000"/>
                          </a:srgb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AT" sz="1500" b="1" baseline="0" dirty="0" smtClean="0">
                              <a:solidFill>
                                <a:srgbClr val="FF0000"/>
                              </a:solidFill>
                              <a:latin typeface="Calibri" panose="020F0502020204030204" pitchFamily="34" charset="0"/>
                            </a:rPr>
                            <a:t>WW</a:t>
                          </a:r>
                          <a:endParaRPr lang="en-GB" sz="1500" b="1" baseline="0" dirty="0">
                            <a:solidFill>
                              <a:srgbClr val="FF0000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marL="72032" marR="72032" marT="36017" marB="36017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79646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AT" sz="1500" b="1" baseline="0" dirty="0" smtClean="0">
                              <a:solidFill>
                                <a:srgbClr val="FF0000"/>
                              </a:solidFill>
                              <a:latin typeface="Calibri" panose="020F0502020204030204" pitchFamily="34" charset="0"/>
                            </a:rPr>
                            <a:t>ZH</a:t>
                          </a:r>
                          <a:endParaRPr lang="en-GB" sz="1500" b="1" baseline="0" dirty="0">
                            <a:solidFill>
                              <a:srgbClr val="FF0000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marL="72032" marR="72032" marT="36017" marB="36017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79646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2032" marR="72032" marT="36017" marB="36017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2"/>
                          <a:stretch>
                            <a:fillRect l="-812500" t="-103922" r="-1563" b="-103921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4183325791"/>
                      </a:ext>
                    </a:extLst>
                  </a:tr>
                  <a:tr h="312141">
                    <a:tc>
                      <a:txBody>
                        <a:bodyPr/>
                        <a:lstStyle>
                          <a:lvl1pPr marL="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r>
                            <a:rPr lang="en-GB" sz="1500" b="1" baseline="0" dirty="0" smtClean="0">
                              <a:solidFill>
                                <a:srgbClr val="0C377B"/>
                              </a:solidFill>
                              <a:latin typeface="Calibri" panose="020F0502020204030204" pitchFamily="34" charset="0"/>
                            </a:rPr>
                            <a:t>energy/beam [GeV]</a:t>
                          </a:r>
                          <a:endParaRPr lang="en-GB" sz="1500" b="1" baseline="0" dirty="0">
                            <a:solidFill>
                              <a:srgbClr val="0C377B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marL="72032" marR="72032" marT="36017" marB="36017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79646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500" b="1" baseline="0" dirty="0" smtClean="0">
                              <a:solidFill>
                                <a:srgbClr val="FF0000"/>
                              </a:solidFill>
                              <a:latin typeface="Calibri" panose="020F0502020204030204" pitchFamily="34" charset="0"/>
                            </a:rPr>
                            <a:t>50,000</a:t>
                          </a:r>
                          <a:endParaRPr lang="en-GB" sz="1500" b="1" baseline="0" dirty="0">
                            <a:solidFill>
                              <a:srgbClr val="FF0000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marL="72032" marR="72032" marT="36017" marB="36017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79646">
                            <a:tint val="20000"/>
                          </a:srgbClr>
                        </a:solidFill>
                      </a:tcPr>
                    </a:tc>
                    <a:tc gridSpan="2">
                      <a:txBody>
                        <a:bodyPr/>
                        <a:lstStyle>
                          <a:lvl1pPr marL="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1500" b="1" baseline="0" dirty="0" smtClean="0">
                              <a:solidFill>
                                <a:srgbClr val="FF0000"/>
                              </a:solidFill>
                              <a:latin typeface="Calibri" panose="020F0502020204030204" pitchFamily="34" charset="0"/>
                            </a:rPr>
                            <a:t>45.6</a:t>
                          </a:r>
                          <a:endParaRPr lang="en-GB" sz="1500" b="1" baseline="0" dirty="0">
                            <a:solidFill>
                              <a:srgbClr val="FF0000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marL="72032" marR="72032" marT="36017" marB="36017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79646">
                            <a:tint val="20000"/>
                          </a:srgb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r"/>
                          <a:endParaRPr lang="en-GB" sz="2000" b="1" dirty="0"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79646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500" b="1" baseline="0" dirty="0" smtClean="0">
                              <a:solidFill>
                                <a:srgbClr val="FF0000"/>
                              </a:solidFill>
                              <a:latin typeface="Calibri" panose="020F0502020204030204" pitchFamily="34" charset="0"/>
                            </a:rPr>
                            <a:t>80</a:t>
                          </a:r>
                          <a:endParaRPr lang="en-GB" sz="1500" b="1" baseline="0" dirty="0">
                            <a:solidFill>
                              <a:srgbClr val="FF0000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marL="72032" marR="72032" marT="36017" marB="36017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79646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500" b="1" baseline="0" dirty="0" smtClean="0">
                              <a:solidFill>
                                <a:srgbClr val="FF0000"/>
                              </a:solidFill>
                              <a:latin typeface="Calibri" panose="020F0502020204030204" pitchFamily="34" charset="0"/>
                            </a:rPr>
                            <a:t>120</a:t>
                          </a:r>
                          <a:endParaRPr lang="en-GB" sz="1500" b="1" baseline="0" dirty="0">
                            <a:solidFill>
                              <a:srgbClr val="FF0000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marL="72032" marR="72032" marT="36017" marB="36017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79646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500" b="1" baseline="0" dirty="0" smtClean="0">
                              <a:solidFill>
                                <a:srgbClr val="FF0000"/>
                              </a:solidFill>
                              <a:latin typeface="Calibri" panose="020F0502020204030204" pitchFamily="34" charset="0"/>
                            </a:rPr>
                            <a:t>175</a:t>
                          </a:r>
                          <a:endParaRPr lang="en-GB" sz="1500" b="1" baseline="0" dirty="0">
                            <a:solidFill>
                              <a:srgbClr val="FF0000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marL="72032" marR="72032" marT="36017" marB="36017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79646">
                            <a:tint val="20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1"/>
                      </a:ext>
                    </a:extLst>
                  </a:tr>
                  <a:tr h="312141">
                    <a:tc>
                      <a:txBody>
                        <a:bodyPr/>
                        <a:lstStyle>
                          <a:lvl1pPr marL="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r>
                            <a:rPr lang="en-GB" sz="1500" b="0" baseline="0" dirty="0" smtClean="0">
                              <a:solidFill>
                                <a:srgbClr val="0C377B"/>
                              </a:solidFill>
                              <a:latin typeface="Calibri" panose="020F0502020204030204" pitchFamily="34" charset="0"/>
                            </a:rPr>
                            <a:t>bunches/beam</a:t>
                          </a:r>
                          <a:endParaRPr lang="en-GB" sz="1500" b="0" baseline="0" dirty="0">
                            <a:solidFill>
                              <a:srgbClr val="0C377B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marL="72032" marR="72032" marT="36017" marB="36017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ysClr val="window" lastClr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500" b="0" baseline="0" dirty="0" smtClean="0">
                              <a:solidFill>
                                <a:srgbClr val="0C377B"/>
                              </a:solidFill>
                              <a:latin typeface="Calibri" panose="020F0502020204030204" pitchFamily="34" charset="0"/>
                            </a:rPr>
                            <a:t>9,460</a:t>
                          </a:r>
                          <a:endParaRPr lang="en-GB" sz="1500" b="0" baseline="0" dirty="0">
                            <a:solidFill>
                              <a:srgbClr val="0C377B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marL="72032" marR="72032" marT="36017" marB="36017"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ysClr val="window" lastClr="FFFFFF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1500" b="0" baseline="0" dirty="0" smtClean="0">
                              <a:solidFill>
                                <a:srgbClr val="0C377B"/>
                              </a:solidFill>
                              <a:latin typeface="Calibri" panose="020F0502020204030204" pitchFamily="34" charset="0"/>
                            </a:rPr>
                            <a:t>30180</a:t>
                          </a:r>
                          <a:endParaRPr lang="en-GB" sz="1500" b="0" baseline="0" dirty="0">
                            <a:solidFill>
                              <a:srgbClr val="0C377B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marL="72032" marR="72032" marT="36017" marB="36017"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ysClr val="window" lastClr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500" b="1" baseline="0" dirty="0" smtClean="0">
                              <a:solidFill>
                                <a:srgbClr val="0C377B"/>
                              </a:solidFill>
                              <a:latin typeface="Calibri" panose="020F0502020204030204" pitchFamily="34" charset="0"/>
                            </a:rPr>
                            <a:t>91500</a:t>
                          </a:r>
                          <a:endParaRPr lang="en-GB" sz="1500" b="1" baseline="0" dirty="0">
                            <a:solidFill>
                              <a:srgbClr val="0C377B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marL="72032" marR="72032" marT="36017" marB="36017"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ysClr val="window" lastClr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500" b="1" baseline="0" dirty="0" smtClean="0">
                              <a:solidFill>
                                <a:srgbClr val="0C377B"/>
                              </a:solidFill>
                              <a:latin typeface="Calibri" panose="020F0502020204030204" pitchFamily="34" charset="0"/>
                            </a:rPr>
                            <a:t>5260</a:t>
                          </a:r>
                          <a:endParaRPr lang="en-GB" sz="1500" b="1" baseline="0" dirty="0">
                            <a:solidFill>
                              <a:srgbClr val="0C377B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marL="72032" marR="72032" marT="36017" marB="36017"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ysClr val="window" lastClr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500" b="1" baseline="0" dirty="0" smtClean="0">
                              <a:solidFill>
                                <a:srgbClr val="0C377B"/>
                              </a:solidFill>
                              <a:latin typeface="Calibri" panose="020F0502020204030204" pitchFamily="34" charset="0"/>
                            </a:rPr>
                            <a:t> 780</a:t>
                          </a:r>
                          <a:endParaRPr lang="en-GB" sz="1500" b="1" baseline="0" dirty="0">
                            <a:solidFill>
                              <a:srgbClr val="0C377B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marL="72032" marR="72032" marT="36017" marB="36017"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ysClr val="window" lastClr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500" b="1" baseline="0" dirty="0" smtClean="0">
                              <a:solidFill>
                                <a:srgbClr val="0C377B"/>
                              </a:solidFill>
                              <a:latin typeface="Calibri" panose="020F0502020204030204" pitchFamily="34" charset="0"/>
                            </a:rPr>
                            <a:t>81</a:t>
                          </a:r>
                          <a:endParaRPr lang="en-GB" sz="1500" b="1" baseline="0" dirty="0">
                            <a:solidFill>
                              <a:srgbClr val="0C377B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marL="72032" marR="72032" marT="36017" marB="36017"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ysClr val="window" lastClr="FFFFFF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2"/>
                      </a:ext>
                    </a:extLst>
                  </a:tr>
                  <a:tr h="312141">
                    <a:tc>
                      <a:txBody>
                        <a:bodyPr/>
                        <a:lstStyle/>
                        <a:p>
                          <a:r>
                            <a:rPr lang="en-GB" sz="1500" b="0" baseline="0" dirty="0" smtClean="0">
                              <a:solidFill>
                                <a:srgbClr val="0C377B"/>
                              </a:solidFill>
                              <a:latin typeface="Calibri" panose="020F0502020204030204" pitchFamily="34" charset="0"/>
                            </a:rPr>
                            <a:t>bunch spacing [ns]</a:t>
                          </a:r>
                          <a:endParaRPr lang="en-GB" sz="1500" b="0" baseline="0" dirty="0">
                            <a:solidFill>
                              <a:srgbClr val="0C377B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marL="72032" marR="72032" marT="36017" marB="36017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ysClr val="window" lastClr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500" b="0" baseline="0" dirty="0" smtClean="0">
                              <a:solidFill>
                                <a:srgbClr val="0C377B"/>
                              </a:solidFill>
                              <a:latin typeface="Calibri" panose="020F0502020204030204" pitchFamily="34" charset="0"/>
                            </a:rPr>
                            <a:t>25</a:t>
                          </a:r>
                          <a:endParaRPr lang="en-GB" sz="1500" b="0" baseline="0" dirty="0">
                            <a:solidFill>
                              <a:srgbClr val="0C377B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marL="72032" marR="72032" marT="36017" marB="36017"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ysClr val="window" lastClr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500" b="0" baseline="0" dirty="0" smtClean="0">
                              <a:solidFill>
                                <a:srgbClr val="0C377B"/>
                              </a:solidFill>
                              <a:latin typeface="Calibri" panose="020F0502020204030204" pitchFamily="34" charset="0"/>
                            </a:rPr>
                            <a:t>7.5</a:t>
                          </a:r>
                          <a:endParaRPr lang="en-GB" sz="1500" b="0" baseline="0" dirty="0">
                            <a:solidFill>
                              <a:srgbClr val="0C377B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marL="72032" marR="72032" marT="36017" marB="36017"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ysClr val="window" lastClr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500" b="1" baseline="0" dirty="0" smtClean="0">
                              <a:solidFill>
                                <a:srgbClr val="0C377B"/>
                              </a:solidFill>
                              <a:latin typeface="Calibri" panose="020F0502020204030204" pitchFamily="34" charset="0"/>
                            </a:rPr>
                            <a:t>2.5</a:t>
                          </a:r>
                          <a:endParaRPr lang="en-GB" sz="1500" b="1" baseline="0" dirty="0">
                            <a:solidFill>
                              <a:srgbClr val="0C377B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marL="72032" marR="72032" marT="36017" marB="36017"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ysClr val="window" lastClr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500" b="1" baseline="0" dirty="0" smtClean="0">
                              <a:solidFill>
                                <a:srgbClr val="0C377B"/>
                              </a:solidFill>
                              <a:latin typeface="Calibri" panose="020F0502020204030204" pitchFamily="34" charset="0"/>
                            </a:rPr>
                            <a:t>50</a:t>
                          </a:r>
                          <a:endParaRPr lang="en-GB" sz="1500" b="1" baseline="0" dirty="0">
                            <a:solidFill>
                              <a:srgbClr val="0C377B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marL="72032" marR="72032" marT="36017" marB="36017"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ysClr val="window" lastClr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500" b="1" baseline="0" dirty="0" smtClean="0">
                              <a:solidFill>
                                <a:srgbClr val="0C377B"/>
                              </a:solidFill>
                              <a:latin typeface="Calibri" panose="020F0502020204030204" pitchFamily="34" charset="0"/>
                            </a:rPr>
                            <a:t>400</a:t>
                          </a:r>
                          <a:endParaRPr lang="en-GB" sz="1500" b="1" baseline="0" dirty="0">
                            <a:solidFill>
                              <a:srgbClr val="0C377B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marL="72032" marR="72032" marT="36017" marB="36017"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ysClr val="window" lastClr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500" b="1" baseline="0" dirty="0" smtClean="0">
                              <a:solidFill>
                                <a:srgbClr val="0C377B"/>
                              </a:solidFill>
                              <a:latin typeface="Calibri" panose="020F0502020204030204" pitchFamily="34" charset="0"/>
                            </a:rPr>
                            <a:t>4000</a:t>
                          </a:r>
                          <a:endParaRPr lang="en-GB" sz="1500" b="1" baseline="0" dirty="0">
                            <a:solidFill>
                              <a:srgbClr val="0C377B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marL="72032" marR="72032" marT="36017" marB="36017"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ysClr val="window" lastClr="FFFFFF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3"/>
                      </a:ext>
                    </a:extLst>
                  </a:tr>
                  <a:tr h="312141">
                    <a:tc>
                      <a:txBody>
                        <a:bodyPr/>
                        <a:lstStyle/>
                        <a:p>
                          <a:r>
                            <a:rPr lang="en-GB" sz="1500" b="0" baseline="0" dirty="0" smtClean="0">
                              <a:solidFill>
                                <a:srgbClr val="0C377B"/>
                              </a:solidFill>
                              <a:latin typeface="Calibri" panose="020F0502020204030204" pitchFamily="34" charset="0"/>
                            </a:rPr>
                            <a:t>bunch population [10</a:t>
                          </a:r>
                          <a:r>
                            <a:rPr lang="en-GB" sz="1500" b="0" baseline="30000" dirty="0" smtClean="0">
                              <a:solidFill>
                                <a:srgbClr val="0C377B"/>
                              </a:solidFill>
                              <a:latin typeface="Calibri" panose="020F0502020204030204" pitchFamily="34" charset="0"/>
                            </a:rPr>
                            <a:t>11</a:t>
                          </a:r>
                          <a:r>
                            <a:rPr lang="en-GB" sz="1500" b="0" baseline="0" dirty="0" smtClean="0">
                              <a:solidFill>
                                <a:srgbClr val="0C377B"/>
                              </a:solidFill>
                              <a:latin typeface="Calibri" panose="020F0502020204030204" pitchFamily="34" charset="0"/>
                            </a:rPr>
                            <a:t>]</a:t>
                          </a:r>
                          <a:endParaRPr lang="en-GB" sz="1500" b="0" baseline="0" dirty="0">
                            <a:solidFill>
                              <a:srgbClr val="0C377B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marL="72032" marR="72032" marT="36017" marB="36017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ysClr val="window" lastClr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500" b="1" baseline="0" dirty="0" smtClean="0">
                              <a:solidFill>
                                <a:srgbClr val="0C377B"/>
                              </a:solidFill>
                              <a:latin typeface="Calibri" panose="020F0502020204030204" pitchFamily="34" charset="0"/>
                            </a:rPr>
                            <a:t>1.1</a:t>
                          </a:r>
                          <a:endParaRPr lang="en-GB" sz="1500" b="1" baseline="0" dirty="0">
                            <a:solidFill>
                              <a:srgbClr val="0C377B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marL="72032" marR="72032" marT="36017" marB="36017"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ysClr val="window" lastClr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500" b="1" baseline="0" dirty="0" smtClean="0">
                              <a:solidFill>
                                <a:srgbClr val="0C377B"/>
                              </a:solidFill>
                              <a:latin typeface="Calibri" panose="020F0502020204030204" pitchFamily="34" charset="0"/>
                            </a:rPr>
                            <a:t>1.0</a:t>
                          </a:r>
                          <a:endParaRPr lang="en-GB" sz="1500" b="1" baseline="0" dirty="0">
                            <a:solidFill>
                              <a:srgbClr val="0C377B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marL="72032" marR="72032" marT="36017" marB="36017"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ysClr val="window" lastClr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500" b="1" baseline="0" dirty="0" smtClean="0">
                              <a:solidFill>
                                <a:srgbClr val="0C377B"/>
                              </a:solidFill>
                              <a:latin typeface="Calibri" panose="020F0502020204030204" pitchFamily="34" charset="0"/>
                            </a:rPr>
                            <a:t>0.33</a:t>
                          </a:r>
                          <a:endParaRPr lang="en-GB" sz="1500" b="1" baseline="0" dirty="0">
                            <a:solidFill>
                              <a:srgbClr val="0C377B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marL="72032" marR="72032" marT="36017" marB="36017"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ysClr val="window" lastClr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500" b="1" baseline="0" dirty="0" smtClean="0">
                              <a:solidFill>
                                <a:srgbClr val="0C377B"/>
                              </a:solidFill>
                              <a:latin typeface="Calibri" panose="020F0502020204030204" pitchFamily="34" charset="0"/>
                            </a:rPr>
                            <a:t>0.6</a:t>
                          </a:r>
                          <a:endParaRPr lang="en-GB" sz="1500" b="1" baseline="0" dirty="0">
                            <a:solidFill>
                              <a:srgbClr val="0C377B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marL="72032" marR="72032" marT="36017" marB="36017"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ysClr val="window" lastClr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500" b="1" baseline="0" dirty="0" smtClean="0">
                              <a:solidFill>
                                <a:srgbClr val="0C377B"/>
                              </a:solidFill>
                              <a:latin typeface="Calibri" panose="020F0502020204030204" pitchFamily="34" charset="0"/>
                            </a:rPr>
                            <a:t>0.8</a:t>
                          </a:r>
                          <a:endParaRPr lang="en-GB" sz="1500" b="1" baseline="0" dirty="0">
                            <a:solidFill>
                              <a:srgbClr val="0C377B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marL="72032" marR="72032" marT="36017" marB="36017"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ysClr val="window" lastClr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500" b="1" baseline="0" dirty="0" smtClean="0">
                              <a:solidFill>
                                <a:srgbClr val="0C377B"/>
                              </a:solidFill>
                              <a:latin typeface="Calibri" panose="020F0502020204030204" pitchFamily="34" charset="0"/>
                            </a:rPr>
                            <a:t>1.7</a:t>
                          </a:r>
                          <a:endParaRPr lang="en-GB" sz="1500" b="1" baseline="0" dirty="0">
                            <a:solidFill>
                              <a:srgbClr val="0C377B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marL="72032" marR="72032" marT="36017" marB="36017"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ysClr val="window" lastClr="FFFFFF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4"/>
                      </a:ext>
                    </a:extLst>
                  </a:tr>
                  <a:tr h="312141">
                    <a:tc>
                      <a:txBody>
                        <a:bodyPr/>
                        <a:lstStyle>
                          <a:lvl1pPr marL="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r>
                            <a:rPr lang="en-GB" sz="1500" b="1" baseline="0" dirty="0" smtClean="0">
                              <a:solidFill>
                                <a:srgbClr val="FF0000"/>
                              </a:solidFill>
                              <a:latin typeface="Calibri" panose="020F0502020204030204" pitchFamily="34" charset="0"/>
                            </a:rPr>
                            <a:t>beam current [mA]</a:t>
                          </a:r>
                          <a:endParaRPr lang="en-GB" sz="1500" b="1" baseline="0" dirty="0">
                            <a:solidFill>
                              <a:srgbClr val="FF0000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marL="72032" marR="72032" marT="36017" marB="36017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79646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500" b="0" baseline="0" dirty="0" smtClean="0">
                              <a:solidFill>
                                <a:srgbClr val="FF0000"/>
                              </a:solidFill>
                              <a:latin typeface="Calibri" panose="020F0502020204030204" pitchFamily="34" charset="0"/>
                            </a:rPr>
                            <a:t>500</a:t>
                          </a:r>
                          <a:endParaRPr lang="en-GB" sz="1500" b="0" baseline="0" dirty="0">
                            <a:solidFill>
                              <a:srgbClr val="FF0000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marL="72032" marR="72032" marT="36017" marB="36017"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79646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1500" b="1" baseline="0" dirty="0" smtClean="0">
                              <a:solidFill>
                                <a:srgbClr val="FF0000"/>
                              </a:solidFill>
                              <a:latin typeface="Calibri" panose="020F0502020204030204" pitchFamily="34" charset="0"/>
                            </a:rPr>
                            <a:t>1450</a:t>
                          </a:r>
                          <a:endParaRPr lang="en-GB" sz="1500" b="0" baseline="0" dirty="0">
                            <a:solidFill>
                              <a:srgbClr val="FF0000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marL="72032" marR="72032" marT="36017" marB="36017"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79646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500" b="1" baseline="0" dirty="0" smtClean="0">
                              <a:solidFill>
                                <a:srgbClr val="FF0000"/>
                              </a:solidFill>
                              <a:latin typeface="Calibri" panose="020F0502020204030204" pitchFamily="34" charset="0"/>
                            </a:rPr>
                            <a:t>1450</a:t>
                          </a:r>
                          <a:endParaRPr lang="en-GB" sz="1500" b="1" baseline="0" dirty="0">
                            <a:solidFill>
                              <a:srgbClr val="FF0000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marL="72032" marR="72032" marT="36017" marB="36017"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79646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500" b="1" baseline="0" dirty="0" smtClean="0">
                              <a:solidFill>
                                <a:srgbClr val="FF0000"/>
                              </a:solidFill>
                              <a:latin typeface="Calibri" panose="020F0502020204030204" pitchFamily="34" charset="0"/>
                            </a:rPr>
                            <a:t>152</a:t>
                          </a:r>
                          <a:endParaRPr lang="en-GB" sz="1500" b="1" baseline="0" dirty="0">
                            <a:solidFill>
                              <a:srgbClr val="FF0000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marL="72032" marR="72032" marT="36017" marB="36017"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79646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500" b="1" baseline="0" dirty="0" smtClean="0">
                              <a:solidFill>
                                <a:srgbClr val="FF0000"/>
                              </a:solidFill>
                              <a:latin typeface="Calibri" panose="020F0502020204030204" pitchFamily="34" charset="0"/>
                            </a:rPr>
                            <a:t>30</a:t>
                          </a:r>
                          <a:endParaRPr lang="en-GB" sz="1500" b="1" baseline="0" dirty="0">
                            <a:solidFill>
                              <a:srgbClr val="FF0000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marL="72032" marR="72032" marT="36017" marB="36017"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79646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500" b="1" baseline="0" dirty="0" smtClean="0">
                              <a:solidFill>
                                <a:srgbClr val="FF0000"/>
                              </a:solidFill>
                              <a:latin typeface="Calibri" panose="020F0502020204030204" pitchFamily="34" charset="0"/>
                            </a:rPr>
                            <a:t>6.6</a:t>
                          </a:r>
                          <a:endParaRPr lang="en-GB" sz="1500" b="1" baseline="0" dirty="0">
                            <a:solidFill>
                              <a:srgbClr val="FF0000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marL="72032" marR="72032" marT="36017" marB="36017"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79646">
                            <a:tint val="20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5"/>
                      </a:ext>
                    </a:extLst>
                  </a:tr>
                  <a:tr h="34305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2032" marR="72032" marT="36017" marB="36017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2"/>
                          <a:stretch>
                            <a:fillRect l="-522" t="-644643" r="-204961" b="-387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500" b="0" baseline="0" dirty="0" smtClean="0">
                              <a:solidFill>
                                <a:srgbClr val="FF0000"/>
                              </a:solidFill>
                              <a:latin typeface="Calibri" panose="020F0502020204030204" pitchFamily="34" charset="0"/>
                            </a:rPr>
                            <a:t>50</a:t>
                          </a:r>
                          <a:endParaRPr lang="en-GB" sz="1500" b="0" baseline="0" dirty="0">
                            <a:solidFill>
                              <a:srgbClr val="FF0000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marL="72032" marR="72032" marT="36017" marB="36017"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ysClr val="window" lastClr="FFFFFF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1500" b="0" baseline="0" dirty="0" smtClean="0">
                              <a:solidFill>
                                <a:srgbClr val="FF0000"/>
                              </a:solidFill>
                              <a:latin typeface="Calibri" panose="020F0502020204030204" pitchFamily="34" charset="0"/>
                            </a:rPr>
                            <a:t>2100</a:t>
                          </a:r>
                          <a:endParaRPr lang="en-GB" sz="1500" b="0" baseline="0" dirty="0">
                            <a:solidFill>
                              <a:srgbClr val="FF0000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marL="72032" marR="72032" marT="36017" marB="36017"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ysClr val="window" lastClr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500" b="1" baseline="0" dirty="0" smtClean="0">
                              <a:solidFill>
                                <a:srgbClr val="FF0000"/>
                              </a:solidFill>
                              <a:latin typeface="Calibri" panose="020F0502020204030204" pitchFamily="34" charset="0"/>
                            </a:rPr>
                            <a:t>900</a:t>
                          </a:r>
                          <a:endParaRPr lang="en-GB" sz="1500" b="1" baseline="0" dirty="0">
                            <a:solidFill>
                              <a:srgbClr val="FF0000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marL="72032" marR="72032" marT="36017" marB="36017"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ysClr val="window" lastClr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500" b="1" baseline="0" dirty="0" smtClean="0">
                              <a:solidFill>
                                <a:srgbClr val="FF0000"/>
                              </a:solidFill>
                              <a:latin typeface="Calibri" panose="020F0502020204030204" pitchFamily="34" charset="0"/>
                            </a:rPr>
                            <a:t>190</a:t>
                          </a:r>
                          <a:endParaRPr lang="en-GB" sz="1500" b="1" baseline="0" dirty="0">
                            <a:solidFill>
                              <a:srgbClr val="FF0000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marL="72032" marR="72032" marT="36017" marB="36017"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ysClr val="window" lastClr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500" b="1" baseline="0" dirty="0" smtClean="0">
                              <a:solidFill>
                                <a:srgbClr val="FF0000"/>
                              </a:solidFill>
                              <a:latin typeface="Calibri" panose="020F0502020204030204" pitchFamily="34" charset="0"/>
                            </a:rPr>
                            <a:t>51</a:t>
                          </a:r>
                          <a:endParaRPr lang="en-GB" sz="1500" b="1" baseline="0" dirty="0">
                            <a:solidFill>
                              <a:srgbClr val="FF0000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marL="72032" marR="72032" marT="36017" marB="36017"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ysClr val="window" lastClr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500" b="1" baseline="0" dirty="0" smtClean="0">
                              <a:solidFill>
                                <a:srgbClr val="FF0000"/>
                              </a:solidFill>
                              <a:latin typeface="Calibri" panose="020F0502020204030204" pitchFamily="34" charset="0"/>
                            </a:rPr>
                            <a:t>13</a:t>
                          </a:r>
                          <a:endParaRPr lang="en-GB" sz="1500" b="1" baseline="0" dirty="0">
                            <a:solidFill>
                              <a:srgbClr val="FF0000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marL="72032" marR="72032" marT="36017" marB="36017"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ysClr val="window" lastClr="FFFFFF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6"/>
                      </a:ext>
                    </a:extLst>
                  </a:tr>
                  <a:tr h="312141">
                    <a:tc>
                      <a:txBody>
                        <a:bodyPr/>
                        <a:lstStyle>
                          <a:lvl1pPr marL="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r>
                            <a:rPr lang="en-GB" sz="1500" b="1" baseline="0" dirty="0" smtClean="0">
                              <a:solidFill>
                                <a:srgbClr val="FF0000"/>
                              </a:solidFill>
                              <a:latin typeface="Calibri" panose="020F0502020204030204" pitchFamily="34" charset="0"/>
                            </a:rPr>
                            <a:t>energy loss/turn [GeV]</a:t>
                          </a:r>
                          <a:endParaRPr lang="en-GB" sz="1500" b="1" baseline="0" dirty="0">
                            <a:solidFill>
                              <a:srgbClr val="FF0000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marL="72032" marR="72032" marT="36017" marB="36017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79646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500" b="0" baseline="0" dirty="0">
                            <a:solidFill>
                              <a:srgbClr val="FF0000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marL="72032" marR="72032" marT="36017" marB="36017"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79646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1500" b="1" baseline="0" dirty="0" smtClean="0">
                              <a:solidFill>
                                <a:srgbClr val="FF0000"/>
                              </a:solidFill>
                              <a:latin typeface="Calibri" panose="020F0502020204030204" pitchFamily="34" charset="0"/>
                            </a:rPr>
                            <a:t>0.03</a:t>
                          </a:r>
                          <a:endParaRPr lang="en-GB" sz="1500" b="0" baseline="0" dirty="0">
                            <a:solidFill>
                              <a:srgbClr val="FF0000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marL="72032" marR="72032" marT="36017" marB="36017"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79646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500" b="1" baseline="0" dirty="0" smtClean="0">
                              <a:solidFill>
                                <a:srgbClr val="FF0000"/>
                              </a:solidFill>
                              <a:latin typeface="Calibri" panose="020F0502020204030204" pitchFamily="34" charset="0"/>
                            </a:rPr>
                            <a:t>0.03</a:t>
                          </a:r>
                          <a:endParaRPr lang="en-GB" sz="1500" b="1" baseline="0" dirty="0">
                            <a:solidFill>
                              <a:srgbClr val="FF0000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marL="72032" marR="72032" marT="36017" marB="36017"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79646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500" b="1" baseline="0" dirty="0" smtClean="0">
                              <a:solidFill>
                                <a:srgbClr val="FF0000"/>
                              </a:solidFill>
                              <a:latin typeface="Calibri" panose="020F0502020204030204" pitchFamily="34" charset="0"/>
                            </a:rPr>
                            <a:t>0.33</a:t>
                          </a:r>
                          <a:endParaRPr lang="en-GB" sz="1500" b="1" baseline="0" dirty="0">
                            <a:solidFill>
                              <a:srgbClr val="FF0000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marL="72032" marR="72032" marT="36017" marB="36017"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79646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500" b="1" baseline="0" dirty="0" smtClean="0">
                              <a:solidFill>
                                <a:srgbClr val="FF0000"/>
                              </a:solidFill>
                              <a:latin typeface="Calibri" panose="020F0502020204030204" pitchFamily="34" charset="0"/>
                            </a:rPr>
                            <a:t>1.67</a:t>
                          </a:r>
                          <a:endParaRPr lang="en-GB" sz="1500" b="1" baseline="0" dirty="0">
                            <a:solidFill>
                              <a:srgbClr val="FF0000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marL="72032" marR="72032" marT="36017" marB="36017"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79646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500" b="1" baseline="0" dirty="0" smtClean="0">
                              <a:solidFill>
                                <a:srgbClr val="FF0000"/>
                              </a:solidFill>
                              <a:latin typeface="Calibri" panose="020F0502020204030204" pitchFamily="34" charset="0"/>
                            </a:rPr>
                            <a:t>7.55</a:t>
                          </a:r>
                          <a:endParaRPr lang="en-GB" sz="1500" b="1" baseline="0" dirty="0">
                            <a:solidFill>
                              <a:srgbClr val="FF0000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marL="72032" marR="72032" marT="36017" marB="36017"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79646">
                            <a:tint val="20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7"/>
                      </a:ext>
                    </a:extLst>
                  </a:tr>
                  <a:tr h="31214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2032" marR="72032" marT="36017" marB="36017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2"/>
                          <a:stretch>
                            <a:fillRect l="-522" t="-900000" r="-204961" b="-21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500" b="0" baseline="0" dirty="0" smtClean="0">
                              <a:solidFill>
                                <a:srgbClr val="FF0000"/>
                              </a:solidFill>
                              <a:latin typeface="Calibri" panose="020F0502020204030204" pitchFamily="34" charset="0"/>
                            </a:rPr>
                            <a:t>75</a:t>
                          </a:r>
                          <a:endParaRPr lang="en-GB" sz="1500" b="0" baseline="0" dirty="0">
                            <a:solidFill>
                              <a:srgbClr val="FF0000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marL="72032" marR="72032" marT="36017" marB="36017"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79646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500" b="1" baseline="0" dirty="0" smtClean="0">
                              <a:solidFill>
                                <a:srgbClr val="FF0000"/>
                              </a:solidFill>
                              <a:latin typeface="Calibri" panose="020F0502020204030204" pitchFamily="34" charset="0"/>
                            </a:rPr>
                            <a:t>0.9</a:t>
                          </a:r>
                          <a:endParaRPr lang="en-GB" sz="1500" b="1" baseline="0" dirty="0">
                            <a:solidFill>
                              <a:srgbClr val="FF0000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marL="72032" marR="72032" marT="36017" marB="36017"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79646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500" b="1" baseline="0" dirty="0" smtClean="0">
                              <a:solidFill>
                                <a:srgbClr val="FF0000"/>
                              </a:solidFill>
                              <a:latin typeface="Calibri" panose="020F0502020204030204" pitchFamily="34" charset="0"/>
                            </a:rPr>
                            <a:t>1.6</a:t>
                          </a:r>
                          <a:endParaRPr lang="en-GB" sz="1500" b="1" baseline="0" dirty="0">
                            <a:solidFill>
                              <a:srgbClr val="FF0000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marL="72032" marR="72032" marT="36017" marB="36017"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79646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500" b="1" baseline="0" dirty="0" smtClean="0">
                              <a:solidFill>
                                <a:srgbClr val="FF0000"/>
                              </a:solidFill>
                              <a:latin typeface="Calibri" panose="020F0502020204030204" pitchFamily="34" charset="0"/>
                            </a:rPr>
                            <a:t>2</a:t>
                          </a:r>
                          <a:endParaRPr lang="en-GB" sz="1500" b="1" baseline="0" dirty="0">
                            <a:solidFill>
                              <a:srgbClr val="FF0000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marL="72032" marR="72032" marT="36017" marB="36017"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79646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500" b="1" baseline="0" dirty="0" smtClean="0">
                              <a:solidFill>
                                <a:srgbClr val="FF0000"/>
                              </a:solidFill>
                              <a:latin typeface="Calibri" panose="020F0502020204030204" pitchFamily="34" charset="0"/>
                            </a:rPr>
                            <a:t>2</a:t>
                          </a:r>
                          <a:endParaRPr lang="en-GB" sz="1500" b="1" baseline="0" dirty="0">
                            <a:solidFill>
                              <a:srgbClr val="FF0000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marL="72032" marR="72032" marT="36017" marB="36017"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79646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500" b="1" baseline="0" dirty="0" smtClean="0">
                              <a:solidFill>
                                <a:srgbClr val="FF0000"/>
                              </a:solidFill>
                              <a:latin typeface="Calibri" panose="020F0502020204030204" pitchFamily="34" charset="0"/>
                            </a:rPr>
                            <a:t>2.1</a:t>
                          </a:r>
                          <a:endParaRPr lang="en-GB" sz="1500" b="1" baseline="0" dirty="0">
                            <a:solidFill>
                              <a:srgbClr val="FF0000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marL="72032" marR="72032" marT="36017" marB="36017"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79646">
                            <a:tint val="20000"/>
                          </a:srgbClr>
                        </a:solidFill>
                      </a:tcPr>
                    </a:tc>
                  </a:tr>
                  <a:tr h="312141">
                    <a:tc>
                      <a:txBody>
                        <a:bodyPr/>
                        <a:lstStyle>
                          <a:lvl1pPr marL="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r>
                            <a:rPr lang="en-GB" sz="1500" b="1" baseline="0" dirty="0" smtClean="0">
                              <a:solidFill>
                                <a:srgbClr val="0C377B"/>
                              </a:solidFill>
                              <a:latin typeface="Calibri" panose="020F0502020204030204" pitchFamily="34" charset="0"/>
                            </a:rPr>
                            <a:t>synchrotron power [MW]</a:t>
                          </a:r>
                          <a:endParaRPr lang="en-GB" sz="1500" b="1" baseline="0" dirty="0">
                            <a:solidFill>
                              <a:srgbClr val="0C377B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marL="72032" marR="72032" marT="36017" marB="36017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ysClr val="window" lastClr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500" b="1" baseline="0" dirty="0" smtClean="0">
                              <a:solidFill>
                                <a:srgbClr val="FF0000"/>
                              </a:solidFill>
                              <a:latin typeface="Calibri" panose="020F0502020204030204" pitchFamily="34" charset="0"/>
                            </a:rPr>
                            <a:t>6</a:t>
                          </a:r>
                          <a:endParaRPr lang="en-GB" sz="1500" b="1" baseline="0" dirty="0">
                            <a:solidFill>
                              <a:srgbClr val="FF0000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marL="72032" marR="72032" marT="36017" marB="36017"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ysClr val="window" lastClr="FFFFFF"/>
                        </a:solidFill>
                      </a:tcPr>
                    </a:tc>
                    <a:tc gridSpan="5">
                      <a:txBody>
                        <a:bodyPr/>
                        <a:lstStyle>
                          <a:lvl1pPr marL="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1500" b="1" baseline="0" dirty="0" smtClean="0">
                              <a:solidFill>
                                <a:srgbClr val="FF0000"/>
                              </a:solidFill>
                              <a:latin typeface="Calibri" panose="020F0502020204030204" pitchFamily="34" charset="0"/>
                            </a:rPr>
                            <a:t>100</a:t>
                          </a:r>
                          <a:endParaRPr lang="en-GB" sz="1500" b="1" baseline="0" dirty="0">
                            <a:solidFill>
                              <a:srgbClr val="FF0000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marL="72032" marR="72032" marT="36017" marB="36017"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ysClr val="window" lastClr="FFFFFF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8"/>
                      </a:ext>
                    </a:extLst>
                  </a:tr>
                  <a:tr h="312141">
                    <a:tc>
                      <a:txBody>
                        <a:bodyPr/>
                        <a:lstStyle>
                          <a:lvl1pPr marL="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r>
                            <a:rPr lang="en-GB" sz="1500" b="0" baseline="0" dirty="0" smtClean="0">
                              <a:solidFill>
                                <a:srgbClr val="0C377B"/>
                              </a:solidFill>
                              <a:latin typeface="Calibri" panose="020F0502020204030204" pitchFamily="34" charset="0"/>
                            </a:rPr>
                            <a:t>RF voltage [GV]</a:t>
                          </a:r>
                          <a:endParaRPr lang="en-GB" sz="1500" b="0" baseline="0" dirty="0">
                            <a:solidFill>
                              <a:srgbClr val="0C377B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marL="72032" marR="72032" marT="36017" marB="36017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79646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500" b="0" baseline="0" dirty="0" smtClean="0">
                              <a:solidFill>
                                <a:srgbClr val="0C377B"/>
                              </a:solidFill>
                              <a:latin typeface="Calibri" panose="020F0502020204030204" pitchFamily="34" charset="0"/>
                            </a:rPr>
                            <a:t>0.032</a:t>
                          </a:r>
                          <a:endParaRPr lang="en-GB" sz="1500" b="0" baseline="0" dirty="0">
                            <a:solidFill>
                              <a:srgbClr val="0C377B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marL="72032" marR="72032" marT="36017" marB="36017"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79646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1500" b="0" baseline="0" dirty="0" smtClean="0">
                              <a:solidFill>
                                <a:srgbClr val="0C377B"/>
                              </a:solidFill>
                              <a:latin typeface="Calibri" panose="020F0502020204030204" pitchFamily="34" charset="0"/>
                            </a:rPr>
                            <a:t>0.4</a:t>
                          </a:r>
                          <a:endParaRPr lang="en-GB" sz="1500" b="0" baseline="0" dirty="0">
                            <a:solidFill>
                              <a:srgbClr val="0C377B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marL="72032" marR="72032" marT="36017" marB="36017"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79646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500" b="1" baseline="0" dirty="0" smtClean="0">
                              <a:solidFill>
                                <a:srgbClr val="0C377B"/>
                              </a:solidFill>
                              <a:latin typeface="Calibri" panose="020F0502020204030204" pitchFamily="34" charset="0"/>
                            </a:rPr>
                            <a:t>0.2</a:t>
                          </a:r>
                          <a:endParaRPr lang="en-GB" sz="1500" b="1" baseline="0" dirty="0">
                            <a:solidFill>
                              <a:srgbClr val="0C377B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marL="72032" marR="72032" marT="36017" marB="36017"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79646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500" b="1" baseline="0" dirty="0" smtClean="0">
                              <a:solidFill>
                                <a:srgbClr val="0C377B"/>
                              </a:solidFill>
                              <a:latin typeface="Calibri" panose="020F0502020204030204" pitchFamily="34" charset="0"/>
                            </a:rPr>
                            <a:t>0.8</a:t>
                          </a:r>
                          <a:endParaRPr lang="en-GB" sz="1500" b="1" baseline="0" dirty="0">
                            <a:solidFill>
                              <a:srgbClr val="0C377B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marL="72032" marR="72032" marT="36017" marB="36017"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79646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500" b="1" baseline="0" dirty="0" smtClean="0">
                              <a:solidFill>
                                <a:srgbClr val="0C377B"/>
                              </a:solidFill>
                              <a:latin typeface="Calibri" panose="020F0502020204030204" pitchFamily="34" charset="0"/>
                            </a:rPr>
                            <a:t>3.0</a:t>
                          </a:r>
                          <a:endParaRPr lang="en-GB" sz="1500" b="1" baseline="0" dirty="0">
                            <a:solidFill>
                              <a:srgbClr val="0C377B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marL="72032" marR="72032" marT="36017" marB="36017"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79646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500" b="1" baseline="0" dirty="0" smtClean="0">
                              <a:solidFill>
                                <a:srgbClr val="0C377B"/>
                              </a:solidFill>
                              <a:latin typeface="Calibri" panose="020F0502020204030204" pitchFamily="34" charset="0"/>
                            </a:rPr>
                            <a:t>10</a:t>
                          </a:r>
                          <a:endParaRPr lang="en-GB" sz="1500" b="1" baseline="0" dirty="0">
                            <a:solidFill>
                              <a:srgbClr val="0C377B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marL="72032" marR="72032" marT="36017" marB="36017"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79646">
                            <a:tint val="20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9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21" name="Group 203"/>
          <p:cNvGrpSpPr/>
          <p:nvPr/>
        </p:nvGrpSpPr>
        <p:grpSpPr>
          <a:xfrm>
            <a:off x="3406412" y="999380"/>
            <a:ext cx="3742338" cy="2812685"/>
            <a:chOff x="-1120891" y="0"/>
            <a:chExt cx="3742335" cy="2812682"/>
          </a:xfrm>
        </p:grpSpPr>
        <p:sp>
          <p:nvSpPr>
            <p:cNvPr id="22" name="Shape 200"/>
            <p:cNvSpPr/>
            <p:nvPr/>
          </p:nvSpPr>
          <p:spPr>
            <a:xfrm>
              <a:off x="-1120891" y="2149065"/>
              <a:ext cx="2493385" cy="663617"/>
            </a:xfrm>
            <a:prstGeom prst="ellipse">
              <a:avLst/>
            </a:prstGeom>
            <a:noFill/>
            <a:ln w="19050" cap="flat">
              <a:solidFill>
                <a:srgbClr val="FF0000"/>
              </a:solidFill>
              <a:prstDash val="solid"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2400">
                  <a:solidFill>
                    <a:srgbClr val="00206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3" name="Shape 201"/>
            <p:cNvSpPr/>
            <p:nvPr/>
          </p:nvSpPr>
          <p:spPr>
            <a:xfrm flipH="1">
              <a:off x="492855" y="399585"/>
              <a:ext cx="998883" cy="174948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4" name="Shape 202"/>
            <p:cNvSpPr/>
            <p:nvPr/>
          </p:nvSpPr>
          <p:spPr>
            <a:xfrm>
              <a:off x="-1" y="0"/>
              <a:ext cx="2621445" cy="3962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>
                <a:defRPr sz="2000">
                  <a:solidFill>
                    <a:srgbClr val="002060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rPr dirty="0">
                  <a:solidFill>
                    <a:srgbClr val="FFFF00"/>
                  </a:solidFill>
                </a:rPr>
                <a:t>“Ampere-class” machine</a:t>
              </a:r>
            </a:p>
          </p:txBody>
        </p:sp>
      </p:grpSp>
      <p:grpSp>
        <p:nvGrpSpPr>
          <p:cNvPr id="25" name="Group 207"/>
          <p:cNvGrpSpPr/>
          <p:nvPr/>
        </p:nvGrpSpPr>
        <p:grpSpPr>
          <a:xfrm>
            <a:off x="4756181" y="4866468"/>
            <a:ext cx="3515390" cy="1261700"/>
            <a:chOff x="736110" y="160769"/>
            <a:chExt cx="3515388" cy="1261699"/>
          </a:xfrm>
        </p:grpSpPr>
        <p:sp>
          <p:nvSpPr>
            <p:cNvPr id="26" name="Shape 204"/>
            <p:cNvSpPr/>
            <p:nvPr/>
          </p:nvSpPr>
          <p:spPr>
            <a:xfrm>
              <a:off x="2513201" y="160769"/>
              <a:ext cx="1545771" cy="491435"/>
            </a:xfrm>
            <a:prstGeom prst="ellipse">
              <a:avLst/>
            </a:prstGeom>
            <a:noFill/>
            <a:ln w="19050" cap="flat">
              <a:solidFill>
                <a:srgbClr val="FF0000"/>
              </a:solidFill>
              <a:prstDash val="solid"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2400">
                  <a:solidFill>
                    <a:srgbClr val="00206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7" name="Shape 205"/>
            <p:cNvSpPr/>
            <p:nvPr/>
          </p:nvSpPr>
          <p:spPr>
            <a:xfrm flipH="1" flipV="1">
              <a:off x="736110" y="583677"/>
              <a:ext cx="571500" cy="83879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8" name="Shape 206"/>
            <p:cNvSpPr/>
            <p:nvPr/>
          </p:nvSpPr>
          <p:spPr>
            <a:xfrm>
              <a:off x="1566554" y="752299"/>
              <a:ext cx="2684944" cy="3962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>
                <a:defRPr sz="2000">
                  <a:solidFill>
                    <a:srgbClr val="002060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rPr dirty="0">
                  <a:solidFill>
                    <a:srgbClr val="FFFF00"/>
                  </a:solidFill>
                </a:rPr>
                <a:t>“high gradient” machine </a:t>
              </a:r>
            </a:p>
          </p:txBody>
        </p:sp>
      </p:grpSp>
      <p:grpSp>
        <p:nvGrpSpPr>
          <p:cNvPr id="29" name="Group 235"/>
          <p:cNvGrpSpPr/>
          <p:nvPr/>
        </p:nvGrpSpPr>
        <p:grpSpPr>
          <a:xfrm>
            <a:off x="2746587" y="4302816"/>
            <a:ext cx="5263136" cy="1563806"/>
            <a:chOff x="-4418083" y="556005"/>
            <a:chExt cx="5263131" cy="1563805"/>
          </a:xfrm>
        </p:grpSpPr>
        <p:sp>
          <p:nvSpPr>
            <p:cNvPr id="30" name="Shape 232"/>
            <p:cNvSpPr/>
            <p:nvPr/>
          </p:nvSpPr>
          <p:spPr>
            <a:xfrm>
              <a:off x="-4418083" y="1723569"/>
              <a:ext cx="1568858" cy="3962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>
                <a:defRPr sz="2000">
                  <a:solidFill>
                    <a:srgbClr val="002060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rPr dirty="0">
                  <a:solidFill>
                    <a:srgbClr val="FFFF00"/>
                  </a:solidFill>
                </a:rPr>
                <a:t>short bunches</a:t>
              </a:r>
            </a:p>
          </p:txBody>
        </p:sp>
        <p:sp>
          <p:nvSpPr>
            <p:cNvPr id="31" name="Shape 233"/>
            <p:cNvSpPr/>
            <p:nvPr/>
          </p:nvSpPr>
          <p:spPr>
            <a:xfrm flipV="1">
              <a:off x="-3079206" y="928396"/>
              <a:ext cx="1501158" cy="788359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2" name="Shape 234"/>
            <p:cNvSpPr/>
            <p:nvPr/>
          </p:nvSpPr>
          <p:spPr>
            <a:xfrm>
              <a:off x="-2939735" y="556005"/>
              <a:ext cx="3784783" cy="372391"/>
            </a:xfrm>
            <a:prstGeom prst="ellipse">
              <a:avLst/>
            </a:prstGeom>
            <a:noFill/>
            <a:ln w="19050" cap="flat">
              <a:solidFill>
                <a:srgbClr val="FF0000"/>
              </a:solidFill>
              <a:prstDash val="solid"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2400">
                  <a:solidFill>
                    <a:srgbClr val="00206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55128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 advAuto="0"/>
      <p:bldP spid="25" grpId="0" animBg="1" advAuto="0"/>
      <p:bldP spid="29" grpId="0" animBg="1" advAuto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8-Jul-2016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TTC Meeting 2016   -   WG3 Summary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E1C7F-9E31-470D-AA23-580BABD55DEF}" type="slidenum">
              <a:rPr lang="en-US" smtClean="0"/>
              <a:t>17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FCC design choices</a:t>
            </a:r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Content Placeholder 2"/>
              <p:cNvSpPr txBox="1">
                <a:spLocks/>
              </p:cNvSpPr>
              <p:nvPr/>
            </p:nvSpPr>
            <p:spPr>
              <a:xfrm>
                <a:off x="151109" y="1183388"/>
                <a:ext cx="8830160" cy="4950058"/>
              </a:xfrm>
              <a:prstGeom prst="rect">
                <a:avLst/>
              </a:prstGeom>
              <a:noFill/>
            </p:spPr>
            <p:txBody>
              <a:bodyPr/>
              <a:lstStyle>
                <a:lvl1pPr marL="205740" indent="-205740" algn="l" defTabSz="91424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buClr>
                    <a:schemeClr val="accent1"/>
                  </a:buClr>
                  <a:buSzPct val="90000"/>
                  <a:buFont typeface="Arial" pitchFamily="34" charset="0"/>
                  <a:buChar char="•"/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11480" indent="-205740" algn="l" defTabSz="91424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Clr>
                    <a:schemeClr val="accent1"/>
                  </a:buClr>
                  <a:buSzPct val="90000"/>
                  <a:buFont typeface="Cambria" pitchFamily="18" charset="0"/>
                  <a:buChar char="–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17220" indent="-205740" algn="l" defTabSz="91424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822960" indent="-205740" algn="l" defTabSz="91424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Clr>
                    <a:schemeClr val="accent1"/>
                  </a:buClr>
                  <a:buSzPct val="100000"/>
                  <a:buFont typeface="Cambria" pitchFamily="18" charset="0"/>
                  <a:buChar char="–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028699" indent="-205740" algn="l" defTabSz="91424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234440" indent="-205740" algn="l" defTabSz="91424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Clr>
                    <a:schemeClr val="accent1"/>
                  </a:buClr>
                  <a:buSzPct val="100000"/>
                  <a:buFont typeface="Cambria" pitchFamily="18" charset="0"/>
                  <a:buChar char="–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440180" indent="-205740" algn="l" defTabSz="91424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645919" indent="-205740" algn="l" defTabSz="91424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Clr>
                    <a:schemeClr val="accent1"/>
                  </a:buClr>
                  <a:buSzPct val="100000"/>
                  <a:buFont typeface="Cambria" pitchFamily="18" charset="0"/>
                  <a:buChar char="–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851660" indent="-205740" algn="l" defTabSz="91424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GB" dirty="0" smtClean="0"/>
                  <a:t>Design converging:</a:t>
                </a:r>
              </a:p>
              <a:p>
                <a:pPr lvl="1"/>
                <a:r>
                  <a:rPr lang="en-GB" dirty="0" smtClean="0"/>
                  <a:t>2 designs cover all 4 FCC-</a:t>
                </a:r>
                <a:r>
                  <a:rPr lang="en-GB" dirty="0" err="1" smtClean="0"/>
                  <a:t>ee</a:t>
                </a:r>
                <a:r>
                  <a:rPr lang="en-GB" dirty="0" smtClean="0"/>
                  <a:t> machines and FCC-</a:t>
                </a:r>
                <a:r>
                  <a:rPr lang="en-GB" dirty="0" err="1" smtClean="0"/>
                  <a:t>hh</a:t>
                </a:r>
                <a:r>
                  <a:rPr lang="en-GB" dirty="0" smtClean="0"/>
                  <a:t>:</a:t>
                </a:r>
              </a:p>
              <a:p>
                <a:pPr lvl="1"/>
                <a:r>
                  <a:rPr lang="en-GB" dirty="0" smtClean="0"/>
                  <a:t>400 MHz single cell for FCC-</a:t>
                </a:r>
                <a:r>
                  <a:rPr lang="en-GB" dirty="0" err="1" smtClean="0"/>
                  <a:t>hh</a:t>
                </a:r>
                <a:r>
                  <a:rPr lang="en-GB" dirty="0" smtClean="0"/>
                  <a:t>,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r>
                  <a:rPr lang="en-GB" dirty="0" smtClean="0"/>
                  <a:t> and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en-GB" dirty="0" smtClean="0"/>
                  <a:t> – 400/800 MHz multi-cell for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en-GB" dirty="0" smtClean="0"/>
                  <a:t>,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GB" dirty="0" smtClean="0"/>
                  <a:t> and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𝑡</m:t>
                    </m:r>
                    <m:acc>
                      <m:accPr>
                        <m:chr m:val="̅"/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acc>
                  </m:oMath>
                </a14:m>
                <a:endParaRPr lang="en-GB" dirty="0"/>
              </a:p>
              <a:p>
                <a:endParaRPr lang="en-GB" dirty="0" smtClean="0"/>
              </a:p>
              <a:p>
                <a:endParaRPr lang="en-GB" dirty="0"/>
              </a:p>
              <a:p>
                <a:endParaRPr lang="en-GB" dirty="0" smtClean="0"/>
              </a:p>
              <a:p>
                <a:endParaRPr lang="en-GB" dirty="0"/>
              </a:p>
              <a:p>
                <a:endParaRPr lang="en-GB" dirty="0" smtClean="0"/>
              </a:p>
              <a:p>
                <a:endParaRPr lang="en-GB" dirty="0" smtClean="0"/>
              </a:p>
              <a:p>
                <a:r>
                  <a:rPr lang="en-GB" dirty="0" err="1" smtClean="0"/>
                  <a:t>Cryomodule</a:t>
                </a:r>
                <a:r>
                  <a:rPr lang="en-GB" dirty="0" smtClean="0"/>
                  <a:t> concepts (7 to 12 m long), HOM damper concepts (6 to 8 kW per CM) were elaborated.</a:t>
                </a:r>
                <a:endParaRPr lang="en-GB" dirty="0"/>
              </a:p>
            </p:txBody>
          </p:sp>
        </mc:Choice>
        <mc:Fallback>
          <p:sp>
            <p:nvSpPr>
              <p:cNvPr id="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109" y="1183388"/>
                <a:ext cx="8830160" cy="4950058"/>
              </a:xfrm>
              <a:prstGeom prst="rect">
                <a:avLst/>
              </a:prstGeom>
              <a:blipFill rotWithShape="0">
                <a:blip r:embed="rId2"/>
                <a:stretch>
                  <a:fillRect l="-483" t="-135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408"/>
          <p:cNvGrpSpPr/>
          <p:nvPr/>
        </p:nvGrpSpPr>
        <p:grpSpPr>
          <a:xfrm>
            <a:off x="605827" y="2458192"/>
            <a:ext cx="2247670" cy="1877103"/>
            <a:chOff x="-92" y="379778"/>
            <a:chExt cx="2647343" cy="2057114"/>
          </a:xfrm>
        </p:grpSpPr>
        <p:grpSp>
          <p:nvGrpSpPr>
            <p:cNvPr id="8" name="Group 406"/>
            <p:cNvGrpSpPr/>
            <p:nvPr/>
          </p:nvGrpSpPr>
          <p:grpSpPr>
            <a:xfrm>
              <a:off x="-92" y="386512"/>
              <a:ext cx="1492385" cy="2050380"/>
              <a:chOff x="-91" y="286543"/>
              <a:chExt cx="1492383" cy="2050379"/>
            </a:xfrm>
          </p:grpSpPr>
          <p:pic>
            <p:nvPicPr>
              <p:cNvPr id="10" name="Screen shot 2011-12-07 at 10.36.44 PM.png"/>
              <p:cNvPicPr>
                <a:picLocks noChangeAspect="1"/>
              </p:cNvPicPr>
              <p:nvPr/>
            </p:nvPicPr>
            <p:blipFill>
              <a:blip r:embed="rId3">
                <a:extLst/>
              </a:blip>
              <a:srcRect l="54106" t="22763" r="33842" b="8923"/>
              <a:stretch>
                <a:fillRect/>
              </a:stretch>
            </p:blipFill>
            <p:spPr>
              <a:xfrm>
                <a:off x="621547" y="286543"/>
                <a:ext cx="870745" cy="20503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172" extrusionOk="0">
                    <a:moveTo>
                      <a:pt x="16353" y="0"/>
                    </a:moveTo>
                    <a:cubicBezTo>
                      <a:pt x="14695" y="1"/>
                      <a:pt x="13041" y="132"/>
                      <a:pt x="11745" y="394"/>
                    </a:cubicBezTo>
                    <a:cubicBezTo>
                      <a:pt x="8602" y="1030"/>
                      <a:pt x="6787" y="1819"/>
                      <a:pt x="4942" y="3353"/>
                    </a:cubicBezTo>
                    <a:cubicBezTo>
                      <a:pt x="4184" y="3983"/>
                      <a:pt x="3278" y="4899"/>
                      <a:pt x="3229" y="5094"/>
                    </a:cubicBezTo>
                    <a:cubicBezTo>
                      <a:pt x="3166" y="5346"/>
                      <a:pt x="2406" y="6255"/>
                      <a:pt x="2195" y="6328"/>
                    </a:cubicBezTo>
                    <a:cubicBezTo>
                      <a:pt x="1788" y="6468"/>
                      <a:pt x="1618" y="6256"/>
                      <a:pt x="1496" y="5439"/>
                    </a:cubicBezTo>
                    <a:cubicBezTo>
                      <a:pt x="1432" y="5007"/>
                      <a:pt x="1297" y="4483"/>
                      <a:pt x="1201" y="4275"/>
                    </a:cubicBezTo>
                    <a:cubicBezTo>
                      <a:pt x="1105" y="4066"/>
                      <a:pt x="996" y="3763"/>
                      <a:pt x="955" y="3603"/>
                    </a:cubicBezTo>
                    <a:cubicBezTo>
                      <a:pt x="914" y="3443"/>
                      <a:pt x="714" y="3117"/>
                      <a:pt x="512" y="2877"/>
                    </a:cubicBezTo>
                    <a:cubicBezTo>
                      <a:pt x="310" y="2637"/>
                      <a:pt x="87" y="2342"/>
                      <a:pt x="10" y="2222"/>
                    </a:cubicBezTo>
                    <a:cubicBezTo>
                      <a:pt x="8" y="2219"/>
                      <a:pt x="2" y="2216"/>
                      <a:pt x="0" y="2213"/>
                    </a:cubicBezTo>
                    <a:lnTo>
                      <a:pt x="0" y="13434"/>
                    </a:lnTo>
                    <a:cubicBezTo>
                      <a:pt x="60" y="13498"/>
                      <a:pt x="100" y="13603"/>
                      <a:pt x="118" y="13790"/>
                    </a:cubicBezTo>
                    <a:cubicBezTo>
                      <a:pt x="199" y="14637"/>
                      <a:pt x="537" y="15902"/>
                      <a:pt x="807" y="16397"/>
                    </a:cubicBezTo>
                    <a:cubicBezTo>
                      <a:pt x="958" y="16672"/>
                      <a:pt x="1099" y="16984"/>
                      <a:pt x="1122" y="17089"/>
                    </a:cubicBezTo>
                    <a:cubicBezTo>
                      <a:pt x="1189" y="17393"/>
                      <a:pt x="2231" y="18401"/>
                      <a:pt x="3013" y="18917"/>
                    </a:cubicBezTo>
                    <a:cubicBezTo>
                      <a:pt x="5812" y="20765"/>
                      <a:pt x="11083" y="21600"/>
                      <a:pt x="15890" y="20958"/>
                    </a:cubicBezTo>
                    <a:cubicBezTo>
                      <a:pt x="17673" y="20720"/>
                      <a:pt x="19456" y="20275"/>
                      <a:pt x="20596" y="19782"/>
                    </a:cubicBezTo>
                    <a:cubicBezTo>
                      <a:pt x="20825" y="19683"/>
                      <a:pt x="21229" y="19430"/>
                      <a:pt x="21600" y="19208"/>
                    </a:cubicBezTo>
                    <a:lnTo>
                      <a:pt x="21600" y="533"/>
                    </a:lnTo>
                    <a:cubicBezTo>
                      <a:pt x="21384" y="485"/>
                      <a:pt x="21202" y="439"/>
                      <a:pt x="20960" y="390"/>
                    </a:cubicBezTo>
                    <a:cubicBezTo>
                      <a:pt x="19668" y="129"/>
                      <a:pt x="18010" y="0"/>
                      <a:pt x="16353" y="0"/>
                    </a:cubicBezTo>
                    <a:close/>
                  </a:path>
                </a:pathLst>
              </a:custGeom>
              <a:ln w="12700" cap="flat">
                <a:noFill/>
                <a:miter lim="400000"/>
              </a:ln>
              <a:effectLst/>
            </p:spPr>
          </p:pic>
          <p:pic>
            <p:nvPicPr>
              <p:cNvPr id="11" name="Screen shot 2011-12-07 at 10.36.44 PM.png"/>
              <p:cNvPicPr>
                <a:picLocks noChangeAspect="1"/>
              </p:cNvPicPr>
              <p:nvPr/>
            </p:nvPicPr>
            <p:blipFill>
              <a:blip r:embed="rId3">
                <a:alphaModFix amt="93454"/>
                <a:extLst/>
              </a:blip>
              <a:srcRect l="1855" t="20567" r="87783" b="36298"/>
              <a:stretch>
                <a:fillRect/>
              </a:stretch>
            </p:blipFill>
            <p:spPr>
              <a:xfrm>
                <a:off x="-91" y="594605"/>
                <a:ext cx="748598" cy="12946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84" h="21589" extrusionOk="0">
                    <a:moveTo>
                      <a:pt x="13425" y="0"/>
                    </a:moveTo>
                    <a:cubicBezTo>
                      <a:pt x="11836" y="7"/>
                      <a:pt x="11158" y="68"/>
                      <a:pt x="9626" y="364"/>
                    </a:cubicBezTo>
                    <a:cubicBezTo>
                      <a:pt x="8601" y="562"/>
                      <a:pt x="7507" y="828"/>
                      <a:pt x="7189" y="953"/>
                    </a:cubicBezTo>
                    <a:cubicBezTo>
                      <a:pt x="6871" y="1078"/>
                      <a:pt x="6231" y="1330"/>
                      <a:pt x="5758" y="1509"/>
                    </a:cubicBezTo>
                    <a:cubicBezTo>
                      <a:pt x="4712" y="1906"/>
                      <a:pt x="3664" y="2810"/>
                      <a:pt x="3664" y="3316"/>
                    </a:cubicBezTo>
                    <a:cubicBezTo>
                      <a:pt x="3664" y="3637"/>
                      <a:pt x="4269" y="4516"/>
                      <a:pt x="5232" y="5599"/>
                    </a:cubicBezTo>
                    <a:cubicBezTo>
                      <a:pt x="5633" y="6050"/>
                      <a:pt x="5432" y="6155"/>
                      <a:pt x="4191" y="6155"/>
                    </a:cubicBezTo>
                    <a:cubicBezTo>
                      <a:pt x="3409" y="6155"/>
                      <a:pt x="2925" y="6227"/>
                      <a:pt x="2428" y="6420"/>
                    </a:cubicBezTo>
                    <a:cubicBezTo>
                      <a:pt x="991" y="6979"/>
                      <a:pt x="58" y="8199"/>
                      <a:pt x="3" y="9378"/>
                    </a:cubicBezTo>
                    <a:cubicBezTo>
                      <a:pt x="-16" y="9771"/>
                      <a:pt x="65" y="10158"/>
                      <a:pt x="254" y="10517"/>
                    </a:cubicBezTo>
                    <a:cubicBezTo>
                      <a:pt x="605" y="11181"/>
                      <a:pt x="1990" y="12032"/>
                      <a:pt x="2726" y="12032"/>
                    </a:cubicBezTo>
                    <a:cubicBezTo>
                      <a:pt x="3405" y="12032"/>
                      <a:pt x="4172" y="12465"/>
                      <a:pt x="4877" y="13257"/>
                    </a:cubicBezTo>
                    <a:cubicBezTo>
                      <a:pt x="5479" y="13932"/>
                      <a:pt x="6492" y="14436"/>
                      <a:pt x="7727" y="14673"/>
                    </a:cubicBezTo>
                    <a:cubicBezTo>
                      <a:pt x="8888" y="14895"/>
                      <a:pt x="14465" y="15433"/>
                      <a:pt x="15599" y="15434"/>
                    </a:cubicBezTo>
                    <a:cubicBezTo>
                      <a:pt x="17182" y="15435"/>
                      <a:pt x="17293" y="15496"/>
                      <a:pt x="18620" y="17082"/>
                    </a:cubicBezTo>
                    <a:cubicBezTo>
                      <a:pt x="18755" y="17243"/>
                      <a:pt x="19066" y="17850"/>
                      <a:pt x="19318" y="18432"/>
                    </a:cubicBezTo>
                    <a:cubicBezTo>
                      <a:pt x="19570" y="19014"/>
                      <a:pt x="20003" y="19745"/>
                      <a:pt x="20280" y="20060"/>
                    </a:cubicBezTo>
                    <a:cubicBezTo>
                      <a:pt x="20556" y="20375"/>
                      <a:pt x="20823" y="20733"/>
                      <a:pt x="20863" y="20854"/>
                    </a:cubicBezTo>
                    <a:cubicBezTo>
                      <a:pt x="20891" y="20938"/>
                      <a:pt x="21295" y="21308"/>
                      <a:pt x="21584" y="21589"/>
                    </a:cubicBezTo>
                    <a:lnTo>
                      <a:pt x="21584" y="3733"/>
                    </a:lnTo>
                    <a:cubicBezTo>
                      <a:pt x="21109" y="4275"/>
                      <a:pt x="20633" y="4768"/>
                      <a:pt x="20531" y="4805"/>
                    </a:cubicBezTo>
                    <a:cubicBezTo>
                      <a:pt x="20339" y="4873"/>
                      <a:pt x="19402" y="3837"/>
                      <a:pt x="19490" y="3653"/>
                    </a:cubicBezTo>
                    <a:cubicBezTo>
                      <a:pt x="19513" y="3604"/>
                      <a:pt x="19213" y="3203"/>
                      <a:pt x="18826" y="2760"/>
                    </a:cubicBezTo>
                    <a:cubicBezTo>
                      <a:pt x="18439" y="2316"/>
                      <a:pt x="18156" y="1930"/>
                      <a:pt x="18197" y="1906"/>
                    </a:cubicBezTo>
                    <a:cubicBezTo>
                      <a:pt x="18238" y="1882"/>
                      <a:pt x="18037" y="1572"/>
                      <a:pt x="17739" y="1218"/>
                    </a:cubicBezTo>
                    <a:cubicBezTo>
                      <a:pt x="16929" y="255"/>
                      <a:pt x="15970" y="-11"/>
                      <a:pt x="13425" y="0"/>
                    </a:cubicBezTo>
                    <a:close/>
                  </a:path>
                </a:pathLst>
              </a:custGeom>
              <a:ln w="12700" cap="flat">
                <a:noFill/>
                <a:miter lim="400000"/>
              </a:ln>
              <a:effectLst/>
            </p:spPr>
          </p:pic>
        </p:grpSp>
        <p:pic>
          <p:nvPicPr>
            <p:cNvPr id="9" name="Screen shot 2011-12-07 at 10.36.44 PM.png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78223" t="26400" r="1081" b="2646"/>
            <a:stretch>
              <a:fillRect/>
            </a:stretch>
          </p:blipFill>
          <p:spPr>
            <a:xfrm>
              <a:off x="1212142" y="379778"/>
              <a:ext cx="1435109" cy="20439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4" h="21591" extrusionOk="0">
                  <a:moveTo>
                    <a:pt x="1540" y="0"/>
                  </a:moveTo>
                  <a:cubicBezTo>
                    <a:pt x="1026" y="4"/>
                    <a:pt x="506" y="50"/>
                    <a:pt x="0" y="134"/>
                  </a:cubicBezTo>
                  <a:lnTo>
                    <a:pt x="0" y="21591"/>
                  </a:lnTo>
                  <a:cubicBezTo>
                    <a:pt x="1747" y="21431"/>
                    <a:pt x="3295" y="20760"/>
                    <a:pt x="4300" y="19654"/>
                  </a:cubicBezTo>
                  <a:cubicBezTo>
                    <a:pt x="4490" y="19445"/>
                    <a:pt x="4838" y="18971"/>
                    <a:pt x="5073" y="18602"/>
                  </a:cubicBezTo>
                  <a:cubicBezTo>
                    <a:pt x="5308" y="18233"/>
                    <a:pt x="5612" y="17771"/>
                    <a:pt x="5745" y="17575"/>
                  </a:cubicBezTo>
                  <a:cubicBezTo>
                    <a:pt x="5878" y="17378"/>
                    <a:pt x="5983" y="17193"/>
                    <a:pt x="5983" y="17164"/>
                  </a:cubicBezTo>
                  <a:cubicBezTo>
                    <a:pt x="5982" y="17134"/>
                    <a:pt x="6131" y="16910"/>
                    <a:pt x="6310" y="16665"/>
                  </a:cubicBezTo>
                  <a:cubicBezTo>
                    <a:pt x="6488" y="16420"/>
                    <a:pt x="6642" y="16177"/>
                    <a:pt x="6655" y="16128"/>
                  </a:cubicBezTo>
                  <a:cubicBezTo>
                    <a:pt x="6684" y="16013"/>
                    <a:pt x="7171" y="15604"/>
                    <a:pt x="7434" y="15474"/>
                  </a:cubicBezTo>
                  <a:cubicBezTo>
                    <a:pt x="7827" y="15279"/>
                    <a:pt x="10564" y="15407"/>
                    <a:pt x="11020" y="15642"/>
                  </a:cubicBezTo>
                  <a:cubicBezTo>
                    <a:pt x="11187" y="15728"/>
                    <a:pt x="11191" y="15797"/>
                    <a:pt x="11079" y="16619"/>
                  </a:cubicBezTo>
                  <a:cubicBezTo>
                    <a:pt x="10875" y="18118"/>
                    <a:pt x="10875" y="18113"/>
                    <a:pt x="11162" y="18262"/>
                  </a:cubicBezTo>
                  <a:cubicBezTo>
                    <a:pt x="11328" y="18348"/>
                    <a:pt x="11801" y="18431"/>
                    <a:pt x="12524" y="18501"/>
                  </a:cubicBezTo>
                  <a:cubicBezTo>
                    <a:pt x="13872" y="18633"/>
                    <a:pt x="14554" y="18641"/>
                    <a:pt x="14689" y="18522"/>
                  </a:cubicBezTo>
                  <a:cubicBezTo>
                    <a:pt x="14745" y="18473"/>
                    <a:pt x="14866" y="17964"/>
                    <a:pt x="14963" y="17394"/>
                  </a:cubicBezTo>
                  <a:cubicBezTo>
                    <a:pt x="15139" y="16353"/>
                    <a:pt x="15287" y="16040"/>
                    <a:pt x="15593" y="16040"/>
                  </a:cubicBezTo>
                  <a:cubicBezTo>
                    <a:pt x="15684" y="16040"/>
                    <a:pt x="16053" y="15919"/>
                    <a:pt x="16414" y="15772"/>
                  </a:cubicBezTo>
                  <a:cubicBezTo>
                    <a:pt x="17325" y="15399"/>
                    <a:pt x="17367" y="15380"/>
                    <a:pt x="17728" y="15198"/>
                  </a:cubicBezTo>
                  <a:cubicBezTo>
                    <a:pt x="18226" y="14946"/>
                    <a:pt x="18760" y="14845"/>
                    <a:pt x="19280" y="14904"/>
                  </a:cubicBezTo>
                  <a:cubicBezTo>
                    <a:pt x="19531" y="14933"/>
                    <a:pt x="19945" y="14960"/>
                    <a:pt x="20202" y="14963"/>
                  </a:cubicBezTo>
                  <a:lnTo>
                    <a:pt x="20672" y="14967"/>
                  </a:lnTo>
                  <a:lnTo>
                    <a:pt x="20981" y="14057"/>
                  </a:lnTo>
                  <a:cubicBezTo>
                    <a:pt x="21310" y="13093"/>
                    <a:pt x="21600" y="11061"/>
                    <a:pt x="21475" y="10590"/>
                  </a:cubicBezTo>
                  <a:cubicBezTo>
                    <a:pt x="21413" y="10361"/>
                    <a:pt x="21376" y="10339"/>
                    <a:pt x="20939" y="10297"/>
                  </a:cubicBezTo>
                  <a:cubicBezTo>
                    <a:pt x="20681" y="10272"/>
                    <a:pt x="20284" y="10255"/>
                    <a:pt x="20059" y="10255"/>
                  </a:cubicBezTo>
                  <a:cubicBezTo>
                    <a:pt x="19673" y="10255"/>
                    <a:pt x="19583" y="10206"/>
                    <a:pt x="18376" y="9370"/>
                  </a:cubicBezTo>
                  <a:lnTo>
                    <a:pt x="17098" y="8485"/>
                  </a:lnTo>
                  <a:lnTo>
                    <a:pt x="16200" y="8439"/>
                  </a:lnTo>
                  <a:cubicBezTo>
                    <a:pt x="15705" y="8414"/>
                    <a:pt x="15256" y="8377"/>
                    <a:pt x="15206" y="8355"/>
                  </a:cubicBezTo>
                  <a:cubicBezTo>
                    <a:pt x="15157" y="8334"/>
                    <a:pt x="15146" y="7998"/>
                    <a:pt x="15183" y="7609"/>
                  </a:cubicBezTo>
                  <a:lnTo>
                    <a:pt x="15248" y="6901"/>
                  </a:lnTo>
                  <a:lnTo>
                    <a:pt x="14974" y="6825"/>
                  </a:lnTo>
                  <a:cubicBezTo>
                    <a:pt x="14651" y="6739"/>
                    <a:pt x="14306" y="6732"/>
                    <a:pt x="14136" y="6808"/>
                  </a:cubicBezTo>
                  <a:cubicBezTo>
                    <a:pt x="14069" y="6838"/>
                    <a:pt x="13970" y="7116"/>
                    <a:pt x="13916" y="7425"/>
                  </a:cubicBezTo>
                  <a:cubicBezTo>
                    <a:pt x="13861" y="7733"/>
                    <a:pt x="13752" y="8031"/>
                    <a:pt x="13672" y="8087"/>
                  </a:cubicBezTo>
                  <a:cubicBezTo>
                    <a:pt x="13551" y="8173"/>
                    <a:pt x="13353" y="8178"/>
                    <a:pt x="12423" y="8112"/>
                  </a:cubicBezTo>
                  <a:cubicBezTo>
                    <a:pt x="9603" y="7911"/>
                    <a:pt x="9160" y="7828"/>
                    <a:pt x="8748" y="7416"/>
                  </a:cubicBezTo>
                  <a:cubicBezTo>
                    <a:pt x="8450" y="7119"/>
                    <a:pt x="8148" y="6143"/>
                    <a:pt x="7820" y="4431"/>
                  </a:cubicBezTo>
                  <a:cubicBezTo>
                    <a:pt x="7467" y="2589"/>
                    <a:pt x="6354" y="1236"/>
                    <a:pt x="4615" y="528"/>
                  </a:cubicBezTo>
                  <a:cubicBezTo>
                    <a:pt x="3723" y="165"/>
                    <a:pt x="2644" y="-9"/>
                    <a:pt x="1540" y="0"/>
                  </a:cubicBez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  <p:grpSp>
        <p:nvGrpSpPr>
          <p:cNvPr id="12" name="Group 425"/>
          <p:cNvGrpSpPr/>
          <p:nvPr/>
        </p:nvGrpSpPr>
        <p:grpSpPr>
          <a:xfrm>
            <a:off x="6585028" y="2434944"/>
            <a:ext cx="1760476" cy="1104490"/>
            <a:chOff x="-46" y="152796"/>
            <a:chExt cx="2058748" cy="1196940"/>
          </a:xfrm>
        </p:grpSpPr>
        <p:pic>
          <p:nvPicPr>
            <p:cNvPr id="13" name="Screen shot 2011-12-07 at 10.36.44 PM.png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54106" t="22759" r="1085" b="2488"/>
            <a:stretch>
              <a:fillRect/>
            </a:stretch>
          </p:blipFill>
          <p:spPr>
            <a:xfrm>
              <a:off x="331580" y="152796"/>
              <a:ext cx="1727122" cy="11969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6" h="21349" extrusionOk="0">
                  <a:moveTo>
                    <a:pt x="4389" y="0"/>
                  </a:moveTo>
                  <a:cubicBezTo>
                    <a:pt x="3944" y="1"/>
                    <a:pt x="3498" y="120"/>
                    <a:pt x="3150" y="361"/>
                  </a:cubicBezTo>
                  <a:cubicBezTo>
                    <a:pt x="2307" y="947"/>
                    <a:pt x="1823" y="1674"/>
                    <a:pt x="1327" y="3087"/>
                  </a:cubicBezTo>
                  <a:cubicBezTo>
                    <a:pt x="1124" y="3668"/>
                    <a:pt x="880" y="4514"/>
                    <a:pt x="867" y="4694"/>
                  </a:cubicBezTo>
                  <a:cubicBezTo>
                    <a:pt x="850" y="4925"/>
                    <a:pt x="646" y="5766"/>
                    <a:pt x="589" y="5833"/>
                  </a:cubicBezTo>
                  <a:cubicBezTo>
                    <a:pt x="480" y="5963"/>
                    <a:pt x="434" y="5766"/>
                    <a:pt x="401" y="5012"/>
                  </a:cubicBezTo>
                  <a:cubicBezTo>
                    <a:pt x="384" y="4614"/>
                    <a:pt x="348" y="4128"/>
                    <a:pt x="322" y="3936"/>
                  </a:cubicBezTo>
                  <a:cubicBezTo>
                    <a:pt x="296" y="3744"/>
                    <a:pt x="269" y="3468"/>
                    <a:pt x="258" y="3320"/>
                  </a:cubicBezTo>
                  <a:cubicBezTo>
                    <a:pt x="247" y="3173"/>
                    <a:pt x="193" y="2876"/>
                    <a:pt x="139" y="2655"/>
                  </a:cubicBezTo>
                  <a:cubicBezTo>
                    <a:pt x="84" y="2434"/>
                    <a:pt x="21" y="2157"/>
                    <a:pt x="0" y="2046"/>
                  </a:cubicBezTo>
                  <a:lnTo>
                    <a:pt x="0" y="12544"/>
                  </a:lnTo>
                  <a:cubicBezTo>
                    <a:pt x="9" y="12607"/>
                    <a:pt x="31" y="12584"/>
                    <a:pt x="35" y="12707"/>
                  </a:cubicBezTo>
                  <a:cubicBezTo>
                    <a:pt x="56" y="13487"/>
                    <a:pt x="145" y="14658"/>
                    <a:pt x="218" y="15114"/>
                  </a:cubicBezTo>
                  <a:cubicBezTo>
                    <a:pt x="258" y="15368"/>
                    <a:pt x="296" y="15654"/>
                    <a:pt x="302" y="15751"/>
                  </a:cubicBezTo>
                  <a:cubicBezTo>
                    <a:pt x="320" y="16031"/>
                    <a:pt x="598" y="16961"/>
                    <a:pt x="807" y="17436"/>
                  </a:cubicBezTo>
                  <a:cubicBezTo>
                    <a:pt x="1559" y="19139"/>
                    <a:pt x="2975" y="19910"/>
                    <a:pt x="4265" y="19319"/>
                  </a:cubicBezTo>
                  <a:cubicBezTo>
                    <a:pt x="4743" y="19099"/>
                    <a:pt x="5222" y="18683"/>
                    <a:pt x="5528" y="18229"/>
                  </a:cubicBezTo>
                  <a:cubicBezTo>
                    <a:pt x="5713" y="17954"/>
                    <a:pt x="6197" y="16882"/>
                    <a:pt x="6197" y="16749"/>
                  </a:cubicBezTo>
                  <a:cubicBezTo>
                    <a:pt x="6197" y="16716"/>
                    <a:pt x="6243" y="16547"/>
                    <a:pt x="6296" y="16374"/>
                  </a:cubicBezTo>
                  <a:cubicBezTo>
                    <a:pt x="6456" y="15850"/>
                    <a:pt x="6708" y="14850"/>
                    <a:pt x="6751" y="14555"/>
                  </a:cubicBezTo>
                  <a:cubicBezTo>
                    <a:pt x="6788" y="14306"/>
                    <a:pt x="7084" y="13887"/>
                    <a:pt x="7262" y="13840"/>
                  </a:cubicBezTo>
                  <a:cubicBezTo>
                    <a:pt x="7572" y="13757"/>
                    <a:pt x="7810" y="13983"/>
                    <a:pt x="7970" y="14505"/>
                  </a:cubicBezTo>
                  <a:cubicBezTo>
                    <a:pt x="8001" y="14607"/>
                    <a:pt x="8072" y="15399"/>
                    <a:pt x="8128" y="16275"/>
                  </a:cubicBezTo>
                  <a:cubicBezTo>
                    <a:pt x="8225" y="17784"/>
                    <a:pt x="8239" y="17900"/>
                    <a:pt x="8406" y="18512"/>
                  </a:cubicBezTo>
                  <a:cubicBezTo>
                    <a:pt x="8806" y="19981"/>
                    <a:pt x="9613" y="20976"/>
                    <a:pt x="10640" y="21265"/>
                  </a:cubicBezTo>
                  <a:cubicBezTo>
                    <a:pt x="11826" y="21600"/>
                    <a:pt x="12948" y="20925"/>
                    <a:pt x="13592" y="19489"/>
                  </a:cubicBezTo>
                  <a:cubicBezTo>
                    <a:pt x="13680" y="19292"/>
                    <a:pt x="13845" y="18844"/>
                    <a:pt x="13953" y="18498"/>
                  </a:cubicBezTo>
                  <a:cubicBezTo>
                    <a:pt x="14062" y="18151"/>
                    <a:pt x="14199" y="17719"/>
                    <a:pt x="14261" y="17535"/>
                  </a:cubicBezTo>
                  <a:cubicBezTo>
                    <a:pt x="14322" y="17351"/>
                    <a:pt x="14375" y="17181"/>
                    <a:pt x="14374" y="17153"/>
                  </a:cubicBezTo>
                  <a:cubicBezTo>
                    <a:pt x="14374" y="17125"/>
                    <a:pt x="14440" y="16909"/>
                    <a:pt x="14523" y="16678"/>
                  </a:cubicBezTo>
                  <a:cubicBezTo>
                    <a:pt x="14606" y="16448"/>
                    <a:pt x="14676" y="16222"/>
                    <a:pt x="14682" y="16176"/>
                  </a:cubicBezTo>
                  <a:cubicBezTo>
                    <a:pt x="14695" y="16068"/>
                    <a:pt x="14922" y="15689"/>
                    <a:pt x="15043" y="15567"/>
                  </a:cubicBezTo>
                  <a:cubicBezTo>
                    <a:pt x="15225" y="15384"/>
                    <a:pt x="16492" y="15503"/>
                    <a:pt x="16703" y="15723"/>
                  </a:cubicBezTo>
                  <a:cubicBezTo>
                    <a:pt x="16780" y="15804"/>
                    <a:pt x="16784" y="15865"/>
                    <a:pt x="16732" y="16636"/>
                  </a:cubicBezTo>
                  <a:cubicBezTo>
                    <a:pt x="16638" y="18043"/>
                    <a:pt x="16634" y="18039"/>
                    <a:pt x="16767" y="18179"/>
                  </a:cubicBezTo>
                  <a:cubicBezTo>
                    <a:pt x="16844" y="18260"/>
                    <a:pt x="17066" y="18339"/>
                    <a:pt x="17401" y="18406"/>
                  </a:cubicBezTo>
                  <a:cubicBezTo>
                    <a:pt x="18025" y="18529"/>
                    <a:pt x="18339" y="18538"/>
                    <a:pt x="18402" y="18427"/>
                  </a:cubicBezTo>
                  <a:cubicBezTo>
                    <a:pt x="18427" y="18381"/>
                    <a:pt x="18486" y="17900"/>
                    <a:pt x="18530" y="17365"/>
                  </a:cubicBezTo>
                  <a:cubicBezTo>
                    <a:pt x="18612" y="16387"/>
                    <a:pt x="18681" y="16091"/>
                    <a:pt x="18823" y="16091"/>
                  </a:cubicBezTo>
                  <a:cubicBezTo>
                    <a:pt x="18865" y="16091"/>
                    <a:pt x="19032" y="15981"/>
                    <a:pt x="19199" y="15843"/>
                  </a:cubicBezTo>
                  <a:cubicBezTo>
                    <a:pt x="19621" y="15493"/>
                    <a:pt x="19641" y="15476"/>
                    <a:pt x="19808" y="15305"/>
                  </a:cubicBezTo>
                  <a:cubicBezTo>
                    <a:pt x="20039" y="15069"/>
                    <a:pt x="20286" y="14973"/>
                    <a:pt x="20526" y="15029"/>
                  </a:cubicBezTo>
                  <a:cubicBezTo>
                    <a:pt x="20643" y="15056"/>
                    <a:pt x="20839" y="15083"/>
                    <a:pt x="20957" y="15086"/>
                  </a:cubicBezTo>
                  <a:lnTo>
                    <a:pt x="21170" y="15086"/>
                  </a:lnTo>
                  <a:lnTo>
                    <a:pt x="21314" y="14236"/>
                  </a:lnTo>
                  <a:cubicBezTo>
                    <a:pt x="21466" y="13331"/>
                    <a:pt x="21600" y="11422"/>
                    <a:pt x="21542" y="10980"/>
                  </a:cubicBezTo>
                  <a:cubicBezTo>
                    <a:pt x="21514" y="10765"/>
                    <a:pt x="21496" y="10743"/>
                    <a:pt x="21294" y="10704"/>
                  </a:cubicBezTo>
                  <a:cubicBezTo>
                    <a:pt x="21175" y="10680"/>
                    <a:pt x="20992" y="10661"/>
                    <a:pt x="20888" y="10661"/>
                  </a:cubicBezTo>
                  <a:cubicBezTo>
                    <a:pt x="20709" y="10661"/>
                    <a:pt x="20669" y="10617"/>
                    <a:pt x="20110" y="9833"/>
                  </a:cubicBezTo>
                  <a:lnTo>
                    <a:pt x="19516" y="9005"/>
                  </a:lnTo>
                  <a:lnTo>
                    <a:pt x="19100" y="8962"/>
                  </a:lnTo>
                  <a:cubicBezTo>
                    <a:pt x="18871" y="8939"/>
                    <a:pt x="18667" y="8905"/>
                    <a:pt x="18644" y="8884"/>
                  </a:cubicBezTo>
                  <a:cubicBezTo>
                    <a:pt x="18621" y="8864"/>
                    <a:pt x="18618" y="8549"/>
                    <a:pt x="18634" y="8184"/>
                  </a:cubicBezTo>
                  <a:lnTo>
                    <a:pt x="18664" y="7518"/>
                  </a:lnTo>
                  <a:lnTo>
                    <a:pt x="18535" y="7447"/>
                  </a:lnTo>
                  <a:cubicBezTo>
                    <a:pt x="18386" y="7366"/>
                    <a:pt x="18223" y="7362"/>
                    <a:pt x="18144" y="7433"/>
                  </a:cubicBezTo>
                  <a:cubicBezTo>
                    <a:pt x="18113" y="7461"/>
                    <a:pt x="18070" y="7717"/>
                    <a:pt x="18045" y="8007"/>
                  </a:cubicBezTo>
                  <a:cubicBezTo>
                    <a:pt x="18020" y="8297"/>
                    <a:pt x="17968" y="8577"/>
                    <a:pt x="17931" y="8630"/>
                  </a:cubicBezTo>
                  <a:cubicBezTo>
                    <a:pt x="17875" y="8710"/>
                    <a:pt x="17782" y="8713"/>
                    <a:pt x="17351" y="8651"/>
                  </a:cubicBezTo>
                  <a:cubicBezTo>
                    <a:pt x="16046" y="8462"/>
                    <a:pt x="15843" y="8386"/>
                    <a:pt x="15652" y="8000"/>
                  </a:cubicBezTo>
                  <a:cubicBezTo>
                    <a:pt x="15515" y="7721"/>
                    <a:pt x="15373" y="6803"/>
                    <a:pt x="15222" y="5196"/>
                  </a:cubicBezTo>
                  <a:cubicBezTo>
                    <a:pt x="15058" y="3468"/>
                    <a:pt x="14546" y="2201"/>
                    <a:pt x="13740" y="1537"/>
                  </a:cubicBezTo>
                  <a:cubicBezTo>
                    <a:pt x="12915" y="855"/>
                    <a:pt x="11732" y="877"/>
                    <a:pt x="10828" y="1586"/>
                  </a:cubicBezTo>
                  <a:cubicBezTo>
                    <a:pt x="10194" y="2083"/>
                    <a:pt x="9610" y="3085"/>
                    <a:pt x="9347" y="4127"/>
                  </a:cubicBezTo>
                  <a:cubicBezTo>
                    <a:pt x="9300" y="4312"/>
                    <a:pt x="9213" y="4659"/>
                    <a:pt x="9154" y="4899"/>
                  </a:cubicBezTo>
                  <a:cubicBezTo>
                    <a:pt x="9094" y="5139"/>
                    <a:pt x="8989" y="5555"/>
                    <a:pt x="8916" y="5826"/>
                  </a:cubicBezTo>
                  <a:cubicBezTo>
                    <a:pt x="8843" y="6098"/>
                    <a:pt x="8782" y="6361"/>
                    <a:pt x="8782" y="6407"/>
                  </a:cubicBezTo>
                  <a:cubicBezTo>
                    <a:pt x="8782" y="6519"/>
                    <a:pt x="8399" y="7012"/>
                    <a:pt x="8267" y="7072"/>
                  </a:cubicBezTo>
                  <a:cubicBezTo>
                    <a:pt x="8001" y="7193"/>
                    <a:pt x="7689" y="6921"/>
                    <a:pt x="7574" y="6471"/>
                  </a:cubicBezTo>
                  <a:cubicBezTo>
                    <a:pt x="7545" y="6360"/>
                    <a:pt x="7497" y="5908"/>
                    <a:pt x="7470" y="5465"/>
                  </a:cubicBezTo>
                  <a:cubicBezTo>
                    <a:pt x="7333" y="3265"/>
                    <a:pt x="7247" y="2756"/>
                    <a:pt x="6841" y="1848"/>
                  </a:cubicBezTo>
                  <a:cubicBezTo>
                    <a:pt x="6521" y="1134"/>
                    <a:pt x="6235" y="784"/>
                    <a:pt x="5627" y="361"/>
                  </a:cubicBezTo>
                  <a:cubicBezTo>
                    <a:pt x="5280" y="121"/>
                    <a:pt x="4833" y="0"/>
                    <a:pt x="4389" y="0"/>
                  </a:cubicBez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  <p:pic>
          <p:nvPicPr>
            <p:cNvPr id="14" name="Screen shot 2011-12-07 at 10.36.44 PM.png"/>
            <p:cNvPicPr>
              <a:picLocks noChangeAspect="1"/>
            </p:cNvPicPr>
            <p:nvPr/>
          </p:nvPicPr>
          <p:blipFill>
            <a:blip r:embed="rId3">
              <a:alphaModFix amt="93454"/>
              <a:extLst/>
            </a:blip>
            <a:srcRect l="1855" t="20577" r="87785" b="36467"/>
            <a:stretch>
              <a:fillRect/>
            </a:stretch>
          </p:blipFill>
          <p:spPr>
            <a:xfrm>
              <a:off x="-46" y="317361"/>
              <a:ext cx="399303" cy="6877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4" h="21589" extrusionOk="0">
                  <a:moveTo>
                    <a:pt x="13432" y="0"/>
                  </a:moveTo>
                  <a:cubicBezTo>
                    <a:pt x="11843" y="7"/>
                    <a:pt x="11167" y="65"/>
                    <a:pt x="9635" y="361"/>
                  </a:cubicBezTo>
                  <a:cubicBezTo>
                    <a:pt x="8610" y="560"/>
                    <a:pt x="7507" y="833"/>
                    <a:pt x="7189" y="959"/>
                  </a:cubicBezTo>
                  <a:cubicBezTo>
                    <a:pt x="6871" y="1085"/>
                    <a:pt x="6224" y="1328"/>
                    <a:pt x="5752" y="1507"/>
                  </a:cubicBezTo>
                  <a:cubicBezTo>
                    <a:pt x="4706" y="1906"/>
                    <a:pt x="3671" y="2818"/>
                    <a:pt x="3671" y="3326"/>
                  </a:cubicBezTo>
                  <a:cubicBezTo>
                    <a:pt x="3671" y="3649"/>
                    <a:pt x="4273" y="4531"/>
                    <a:pt x="5237" y="5618"/>
                  </a:cubicBezTo>
                  <a:cubicBezTo>
                    <a:pt x="5638" y="6071"/>
                    <a:pt x="5427" y="6179"/>
                    <a:pt x="4186" y="6179"/>
                  </a:cubicBezTo>
                  <a:cubicBezTo>
                    <a:pt x="3404" y="6179"/>
                    <a:pt x="2923" y="6247"/>
                    <a:pt x="2427" y="6441"/>
                  </a:cubicBezTo>
                  <a:cubicBezTo>
                    <a:pt x="989" y="7002"/>
                    <a:pt x="58" y="8221"/>
                    <a:pt x="3" y="9405"/>
                  </a:cubicBezTo>
                  <a:cubicBezTo>
                    <a:pt x="-16" y="9800"/>
                    <a:pt x="70" y="10191"/>
                    <a:pt x="260" y="10552"/>
                  </a:cubicBezTo>
                  <a:cubicBezTo>
                    <a:pt x="611" y="11218"/>
                    <a:pt x="1991" y="12071"/>
                    <a:pt x="2727" y="12071"/>
                  </a:cubicBezTo>
                  <a:cubicBezTo>
                    <a:pt x="3406" y="12071"/>
                    <a:pt x="4167" y="12510"/>
                    <a:pt x="4872" y="13305"/>
                  </a:cubicBezTo>
                  <a:cubicBezTo>
                    <a:pt x="5474" y="13983"/>
                    <a:pt x="6490" y="14487"/>
                    <a:pt x="7726" y="14725"/>
                  </a:cubicBezTo>
                  <a:cubicBezTo>
                    <a:pt x="8887" y="14948"/>
                    <a:pt x="14464" y="15497"/>
                    <a:pt x="15599" y="15497"/>
                  </a:cubicBezTo>
                  <a:cubicBezTo>
                    <a:pt x="17181" y="15498"/>
                    <a:pt x="17296" y="15549"/>
                    <a:pt x="18624" y="17142"/>
                  </a:cubicBezTo>
                  <a:cubicBezTo>
                    <a:pt x="18759" y="17304"/>
                    <a:pt x="19079" y="17916"/>
                    <a:pt x="19331" y="18500"/>
                  </a:cubicBezTo>
                  <a:cubicBezTo>
                    <a:pt x="19584" y="19084"/>
                    <a:pt x="19999" y="19827"/>
                    <a:pt x="20275" y="20144"/>
                  </a:cubicBezTo>
                  <a:cubicBezTo>
                    <a:pt x="20551" y="20461"/>
                    <a:pt x="20814" y="20819"/>
                    <a:pt x="20855" y="20941"/>
                  </a:cubicBezTo>
                  <a:cubicBezTo>
                    <a:pt x="20876" y="21007"/>
                    <a:pt x="21394" y="21395"/>
                    <a:pt x="21584" y="21589"/>
                  </a:cubicBezTo>
                  <a:lnTo>
                    <a:pt x="21584" y="3750"/>
                  </a:lnTo>
                  <a:cubicBezTo>
                    <a:pt x="21112" y="4290"/>
                    <a:pt x="20634" y="4785"/>
                    <a:pt x="20533" y="4821"/>
                  </a:cubicBezTo>
                  <a:cubicBezTo>
                    <a:pt x="20341" y="4890"/>
                    <a:pt x="19415" y="3847"/>
                    <a:pt x="19503" y="3663"/>
                  </a:cubicBezTo>
                  <a:cubicBezTo>
                    <a:pt x="19527" y="3613"/>
                    <a:pt x="19225" y="3211"/>
                    <a:pt x="18838" y="2766"/>
                  </a:cubicBezTo>
                  <a:cubicBezTo>
                    <a:pt x="18451" y="2320"/>
                    <a:pt x="18153" y="1930"/>
                    <a:pt x="18194" y="1906"/>
                  </a:cubicBezTo>
                  <a:cubicBezTo>
                    <a:pt x="18236" y="1882"/>
                    <a:pt x="18042" y="1577"/>
                    <a:pt x="17744" y="1221"/>
                  </a:cubicBezTo>
                  <a:cubicBezTo>
                    <a:pt x="16934" y="254"/>
                    <a:pt x="15977" y="-11"/>
                    <a:pt x="13432" y="0"/>
                  </a:cubicBez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  <p:grpSp>
        <p:nvGrpSpPr>
          <p:cNvPr id="15" name="Group 432"/>
          <p:cNvGrpSpPr/>
          <p:nvPr/>
        </p:nvGrpSpPr>
        <p:grpSpPr>
          <a:xfrm>
            <a:off x="4163882" y="2697895"/>
            <a:ext cx="3044747" cy="2149265"/>
            <a:chOff x="-91" y="286543"/>
            <a:chExt cx="3859422" cy="2243251"/>
          </a:xfrm>
        </p:grpSpPr>
        <p:pic>
          <p:nvPicPr>
            <p:cNvPr id="16" name="Screen shot 2011-12-07 at 10.36.44 PM.png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54106" t="22763" r="1081" b="2497"/>
            <a:stretch>
              <a:fillRect/>
            </a:stretch>
          </p:blipFill>
          <p:spPr>
            <a:xfrm>
              <a:off x="621547" y="286543"/>
              <a:ext cx="3237784" cy="2243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6" h="21349" extrusionOk="0">
                  <a:moveTo>
                    <a:pt x="4389" y="0"/>
                  </a:moveTo>
                  <a:cubicBezTo>
                    <a:pt x="3944" y="1"/>
                    <a:pt x="3500" y="122"/>
                    <a:pt x="3152" y="363"/>
                  </a:cubicBezTo>
                  <a:cubicBezTo>
                    <a:pt x="2309" y="949"/>
                    <a:pt x="1822" y="1677"/>
                    <a:pt x="1326" y="3090"/>
                  </a:cubicBezTo>
                  <a:cubicBezTo>
                    <a:pt x="1123" y="3671"/>
                    <a:pt x="880" y="4515"/>
                    <a:pt x="867" y="4695"/>
                  </a:cubicBezTo>
                  <a:cubicBezTo>
                    <a:pt x="850" y="4927"/>
                    <a:pt x="646" y="5765"/>
                    <a:pt x="589" y="5832"/>
                  </a:cubicBezTo>
                  <a:cubicBezTo>
                    <a:pt x="480" y="5962"/>
                    <a:pt x="434" y="5766"/>
                    <a:pt x="402" y="5013"/>
                  </a:cubicBezTo>
                  <a:cubicBezTo>
                    <a:pt x="384" y="4615"/>
                    <a:pt x="348" y="4132"/>
                    <a:pt x="322" y="3940"/>
                  </a:cubicBezTo>
                  <a:cubicBezTo>
                    <a:pt x="297" y="3748"/>
                    <a:pt x="267" y="3468"/>
                    <a:pt x="256" y="3321"/>
                  </a:cubicBezTo>
                  <a:cubicBezTo>
                    <a:pt x="245" y="3173"/>
                    <a:pt x="192" y="2873"/>
                    <a:pt x="137" y="2652"/>
                  </a:cubicBezTo>
                  <a:cubicBezTo>
                    <a:pt x="83" y="2431"/>
                    <a:pt x="23" y="2158"/>
                    <a:pt x="3" y="2048"/>
                  </a:cubicBezTo>
                  <a:cubicBezTo>
                    <a:pt x="2" y="2045"/>
                    <a:pt x="0" y="2042"/>
                    <a:pt x="0" y="2040"/>
                  </a:cubicBezTo>
                  <a:lnTo>
                    <a:pt x="0" y="12382"/>
                  </a:lnTo>
                  <a:cubicBezTo>
                    <a:pt x="16" y="12441"/>
                    <a:pt x="27" y="12537"/>
                    <a:pt x="32" y="12710"/>
                  </a:cubicBezTo>
                  <a:cubicBezTo>
                    <a:pt x="54" y="13491"/>
                    <a:pt x="144" y="14656"/>
                    <a:pt x="217" y="15113"/>
                  </a:cubicBezTo>
                  <a:cubicBezTo>
                    <a:pt x="257" y="15366"/>
                    <a:pt x="295" y="15654"/>
                    <a:pt x="301" y="15751"/>
                  </a:cubicBezTo>
                  <a:cubicBezTo>
                    <a:pt x="319" y="16031"/>
                    <a:pt x="599" y="16960"/>
                    <a:pt x="809" y="17435"/>
                  </a:cubicBezTo>
                  <a:cubicBezTo>
                    <a:pt x="1560" y="19139"/>
                    <a:pt x="2975" y="19908"/>
                    <a:pt x="4265" y="19316"/>
                  </a:cubicBezTo>
                  <a:cubicBezTo>
                    <a:pt x="4743" y="19097"/>
                    <a:pt x="5222" y="18687"/>
                    <a:pt x="5527" y="18232"/>
                  </a:cubicBezTo>
                  <a:cubicBezTo>
                    <a:pt x="5712" y="17958"/>
                    <a:pt x="6199" y="16885"/>
                    <a:pt x="6199" y="16752"/>
                  </a:cubicBezTo>
                  <a:cubicBezTo>
                    <a:pt x="6199" y="16719"/>
                    <a:pt x="6241" y="16551"/>
                    <a:pt x="6294" y="16378"/>
                  </a:cubicBezTo>
                  <a:cubicBezTo>
                    <a:pt x="6454" y="15854"/>
                    <a:pt x="6705" y="14849"/>
                    <a:pt x="6748" y="14554"/>
                  </a:cubicBezTo>
                  <a:cubicBezTo>
                    <a:pt x="6785" y="14305"/>
                    <a:pt x="7084" y="13891"/>
                    <a:pt x="7261" y="13843"/>
                  </a:cubicBezTo>
                  <a:cubicBezTo>
                    <a:pt x="7571" y="13760"/>
                    <a:pt x="7809" y="13982"/>
                    <a:pt x="7969" y="14504"/>
                  </a:cubicBezTo>
                  <a:cubicBezTo>
                    <a:pt x="8000" y="14606"/>
                    <a:pt x="8071" y="15404"/>
                    <a:pt x="8127" y="16280"/>
                  </a:cubicBezTo>
                  <a:cubicBezTo>
                    <a:pt x="8224" y="17789"/>
                    <a:pt x="8241" y="17904"/>
                    <a:pt x="8408" y="18516"/>
                  </a:cubicBezTo>
                  <a:cubicBezTo>
                    <a:pt x="8808" y="19985"/>
                    <a:pt x="9611" y="20976"/>
                    <a:pt x="10638" y="21265"/>
                  </a:cubicBezTo>
                  <a:cubicBezTo>
                    <a:pt x="11823" y="21600"/>
                    <a:pt x="12948" y="20923"/>
                    <a:pt x="13592" y="19486"/>
                  </a:cubicBezTo>
                  <a:cubicBezTo>
                    <a:pt x="13679" y="19290"/>
                    <a:pt x="13842" y="18847"/>
                    <a:pt x="13951" y="18501"/>
                  </a:cubicBezTo>
                  <a:cubicBezTo>
                    <a:pt x="14060" y="18154"/>
                    <a:pt x="14199" y="17722"/>
                    <a:pt x="14260" y="17537"/>
                  </a:cubicBezTo>
                  <a:cubicBezTo>
                    <a:pt x="14321" y="17353"/>
                    <a:pt x="14371" y="17180"/>
                    <a:pt x="14371" y="17152"/>
                  </a:cubicBezTo>
                  <a:cubicBezTo>
                    <a:pt x="14371" y="17124"/>
                    <a:pt x="14439" y="16910"/>
                    <a:pt x="14522" y="16680"/>
                  </a:cubicBezTo>
                  <a:cubicBezTo>
                    <a:pt x="14604" y="16450"/>
                    <a:pt x="14677" y="16224"/>
                    <a:pt x="14683" y="16178"/>
                  </a:cubicBezTo>
                  <a:cubicBezTo>
                    <a:pt x="14696" y="16070"/>
                    <a:pt x="14920" y="15688"/>
                    <a:pt x="15042" y="15566"/>
                  </a:cubicBezTo>
                  <a:cubicBezTo>
                    <a:pt x="15224" y="15383"/>
                    <a:pt x="16490" y="15504"/>
                    <a:pt x="16701" y="15724"/>
                  </a:cubicBezTo>
                  <a:cubicBezTo>
                    <a:pt x="16779" y="15805"/>
                    <a:pt x="16782" y="15867"/>
                    <a:pt x="16730" y="16638"/>
                  </a:cubicBezTo>
                  <a:cubicBezTo>
                    <a:pt x="16636" y="18046"/>
                    <a:pt x="16635" y="18043"/>
                    <a:pt x="16767" y="18183"/>
                  </a:cubicBezTo>
                  <a:cubicBezTo>
                    <a:pt x="16844" y="18264"/>
                    <a:pt x="17064" y="18340"/>
                    <a:pt x="17399" y="18406"/>
                  </a:cubicBezTo>
                  <a:cubicBezTo>
                    <a:pt x="18023" y="18530"/>
                    <a:pt x="18338" y="18536"/>
                    <a:pt x="18400" y="18425"/>
                  </a:cubicBezTo>
                  <a:cubicBezTo>
                    <a:pt x="18426" y="18379"/>
                    <a:pt x="18482" y="17902"/>
                    <a:pt x="18527" y="17367"/>
                  </a:cubicBezTo>
                  <a:cubicBezTo>
                    <a:pt x="18609" y="16390"/>
                    <a:pt x="18679" y="16095"/>
                    <a:pt x="18820" y="16095"/>
                  </a:cubicBezTo>
                  <a:cubicBezTo>
                    <a:pt x="18863" y="16095"/>
                    <a:pt x="19032" y="15984"/>
                    <a:pt x="19198" y="15845"/>
                  </a:cubicBezTo>
                  <a:cubicBezTo>
                    <a:pt x="19620" y="15495"/>
                    <a:pt x="19639" y="15476"/>
                    <a:pt x="19806" y="15305"/>
                  </a:cubicBezTo>
                  <a:cubicBezTo>
                    <a:pt x="20037" y="15069"/>
                    <a:pt x="20284" y="14974"/>
                    <a:pt x="20525" y="15029"/>
                  </a:cubicBezTo>
                  <a:cubicBezTo>
                    <a:pt x="20641" y="15056"/>
                    <a:pt x="20834" y="15083"/>
                    <a:pt x="20953" y="15086"/>
                  </a:cubicBezTo>
                  <a:lnTo>
                    <a:pt x="21169" y="15090"/>
                  </a:lnTo>
                  <a:lnTo>
                    <a:pt x="21312" y="14236"/>
                  </a:lnTo>
                  <a:cubicBezTo>
                    <a:pt x="21464" y="13331"/>
                    <a:pt x="21600" y="11422"/>
                    <a:pt x="21542" y="10980"/>
                  </a:cubicBezTo>
                  <a:cubicBezTo>
                    <a:pt x="21514" y="10765"/>
                    <a:pt x="21496" y="10744"/>
                    <a:pt x="21294" y="10705"/>
                  </a:cubicBezTo>
                  <a:cubicBezTo>
                    <a:pt x="21174" y="10681"/>
                    <a:pt x="20991" y="10663"/>
                    <a:pt x="20887" y="10663"/>
                  </a:cubicBezTo>
                  <a:cubicBezTo>
                    <a:pt x="20708" y="10663"/>
                    <a:pt x="20666" y="10620"/>
                    <a:pt x="20107" y="9836"/>
                  </a:cubicBezTo>
                  <a:lnTo>
                    <a:pt x="19515" y="9005"/>
                  </a:lnTo>
                  <a:lnTo>
                    <a:pt x="19098" y="8960"/>
                  </a:lnTo>
                  <a:cubicBezTo>
                    <a:pt x="18869" y="8936"/>
                    <a:pt x="18664" y="8900"/>
                    <a:pt x="18641" y="8880"/>
                  </a:cubicBezTo>
                  <a:cubicBezTo>
                    <a:pt x="18618" y="8860"/>
                    <a:pt x="18613" y="8547"/>
                    <a:pt x="18630" y="8182"/>
                  </a:cubicBezTo>
                  <a:lnTo>
                    <a:pt x="18662" y="7517"/>
                  </a:lnTo>
                  <a:lnTo>
                    <a:pt x="18532" y="7449"/>
                  </a:lnTo>
                  <a:cubicBezTo>
                    <a:pt x="18383" y="7368"/>
                    <a:pt x="18223" y="7358"/>
                    <a:pt x="18144" y="7430"/>
                  </a:cubicBezTo>
                  <a:cubicBezTo>
                    <a:pt x="18113" y="7458"/>
                    <a:pt x="18069" y="7718"/>
                    <a:pt x="18044" y="8008"/>
                  </a:cubicBezTo>
                  <a:cubicBezTo>
                    <a:pt x="18018" y="8298"/>
                    <a:pt x="17967" y="8579"/>
                    <a:pt x="17930" y="8631"/>
                  </a:cubicBezTo>
                  <a:cubicBezTo>
                    <a:pt x="17874" y="8711"/>
                    <a:pt x="17782" y="8716"/>
                    <a:pt x="17351" y="8654"/>
                  </a:cubicBezTo>
                  <a:cubicBezTo>
                    <a:pt x="16046" y="8465"/>
                    <a:pt x="15840" y="8387"/>
                    <a:pt x="15650" y="8000"/>
                  </a:cubicBezTo>
                  <a:cubicBezTo>
                    <a:pt x="15512" y="7721"/>
                    <a:pt x="15371" y="6804"/>
                    <a:pt x="15219" y="5198"/>
                  </a:cubicBezTo>
                  <a:cubicBezTo>
                    <a:pt x="15056" y="3469"/>
                    <a:pt x="14542" y="2198"/>
                    <a:pt x="13737" y="1534"/>
                  </a:cubicBezTo>
                  <a:cubicBezTo>
                    <a:pt x="12911" y="853"/>
                    <a:pt x="11732" y="874"/>
                    <a:pt x="10828" y="1583"/>
                  </a:cubicBezTo>
                  <a:cubicBezTo>
                    <a:pt x="10194" y="2080"/>
                    <a:pt x="9611" y="3083"/>
                    <a:pt x="9348" y="4125"/>
                  </a:cubicBezTo>
                  <a:cubicBezTo>
                    <a:pt x="9302" y="4309"/>
                    <a:pt x="9215" y="4656"/>
                    <a:pt x="9155" y="4896"/>
                  </a:cubicBezTo>
                  <a:cubicBezTo>
                    <a:pt x="9096" y="5135"/>
                    <a:pt x="8988" y="5557"/>
                    <a:pt x="8915" y="5828"/>
                  </a:cubicBezTo>
                  <a:cubicBezTo>
                    <a:pt x="8842" y="6100"/>
                    <a:pt x="8783" y="6360"/>
                    <a:pt x="8783" y="6406"/>
                  </a:cubicBezTo>
                  <a:cubicBezTo>
                    <a:pt x="8783" y="6519"/>
                    <a:pt x="8399" y="7015"/>
                    <a:pt x="8267" y="7075"/>
                  </a:cubicBezTo>
                  <a:cubicBezTo>
                    <a:pt x="8001" y="7196"/>
                    <a:pt x="7686" y="6925"/>
                    <a:pt x="7570" y="6474"/>
                  </a:cubicBezTo>
                  <a:cubicBezTo>
                    <a:pt x="7542" y="6364"/>
                    <a:pt x="7497" y="5908"/>
                    <a:pt x="7470" y="5466"/>
                  </a:cubicBezTo>
                  <a:cubicBezTo>
                    <a:pt x="7333" y="3265"/>
                    <a:pt x="7244" y="2755"/>
                    <a:pt x="6838" y="1847"/>
                  </a:cubicBezTo>
                  <a:cubicBezTo>
                    <a:pt x="6519" y="1134"/>
                    <a:pt x="6234" y="782"/>
                    <a:pt x="5625" y="359"/>
                  </a:cubicBezTo>
                  <a:cubicBezTo>
                    <a:pt x="5279" y="118"/>
                    <a:pt x="4834" y="0"/>
                    <a:pt x="4389" y="0"/>
                  </a:cubicBez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  <p:pic>
          <p:nvPicPr>
            <p:cNvPr id="17" name="Screen shot 2011-12-07 at 10.36.44 PM.png"/>
            <p:cNvPicPr>
              <a:picLocks noChangeAspect="1"/>
            </p:cNvPicPr>
            <p:nvPr/>
          </p:nvPicPr>
          <p:blipFill>
            <a:blip r:embed="rId3">
              <a:alphaModFix amt="93454"/>
              <a:extLst/>
            </a:blip>
            <a:srcRect l="1855" t="20567" r="87783" b="36298"/>
            <a:stretch>
              <a:fillRect/>
            </a:stretch>
          </p:blipFill>
          <p:spPr>
            <a:xfrm>
              <a:off x="-91" y="594605"/>
              <a:ext cx="748598" cy="12946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4" h="21589" extrusionOk="0">
                  <a:moveTo>
                    <a:pt x="13425" y="0"/>
                  </a:moveTo>
                  <a:cubicBezTo>
                    <a:pt x="11836" y="7"/>
                    <a:pt x="11158" y="68"/>
                    <a:pt x="9626" y="364"/>
                  </a:cubicBezTo>
                  <a:cubicBezTo>
                    <a:pt x="8601" y="562"/>
                    <a:pt x="7507" y="828"/>
                    <a:pt x="7189" y="953"/>
                  </a:cubicBezTo>
                  <a:cubicBezTo>
                    <a:pt x="6871" y="1078"/>
                    <a:pt x="6231" y="1330"/>
                    <a:pt x="5758" y="1509"/>
                  </a:cubicBezTo>
                  <a:cubicBezTo>
                    <a:pt x="4712" y="1906"/>
                    <a:pt x="3664" y="2810"/>
                    <a:pt x="3664" y="3316"/>
                  </a:cubicBezTo>
                  <a:cubicBezTo>
                    <a:pt x="3664" y="3637"/>
                    <a:pt x="4269" y="4516"/>
                    <a:pt x="5232" y="5599"/>
                  </a:cubicBezTo>
                  <a:cubicBezTo>
                    <a:pt x="5633" y="6050"/>
                    <a:pt x="5432" y="6155"/>
                    <a:pt x="4191" y="6155"/>
                  </a:cubicBezTo>
                  <a:cubicBezTo>
                    <a:pt x="3409" y="6155"/>
                    <a:pt x="2925" y="6227"/>
                    <a:pt x="2428" y="6420"/>
                  </a:cubicBezTo>
                  <a:cubicBezTo>
                    <a:pt x="991" y="6979"/>
                    <a:pt x="58" y="8199"/>
                    <a:pt x="3" y="9378"/>
                  </a:cubicBezTo>
                  <a:cubicBezTo>
                    <a:pt x="-16" y="9771"/>
                    <a:pt x="65" y="10158"/>
                    <a:pt x="254" y="10517"/>
                  </a:cubicBezTo>
                  <a:cubicBezTo>
                    <a:pt x="605" y="11181"/>
                    <a:pt x="1990" y="12032"/>
                    <a:pt x="2726" y="12032"/>
                  </a:cubicBezTo>
                  <a:cubicBezTo>
                    <a:pt x="3405" y="12032"/>
                    <a:pt x="4172" y="12465"/>
                    <a:pt x="4877" y="13257"/>
                  </a:cubicBezTo>
                  <a:cubicBezTo>
                    <a:pt x="5479" y="13932"/>
                    <a:pt x="6492" y="14436"/>
                    <a:pt x="7727" y="14673"/>
                  </a:cubicBezTo>
                  <a:cubicBezTo>
                    <a:pt x="8888" y="14895"/>
                    <a:pt x="14465" y="15433"/>
                    <a:pt x="15599" y="15434"/>
                  </a:cubicBezTo>
                  <a:cubicBezTo>
                    <a:pt x="17182" y="15435"/>
                    <a:pt x="17293" y="15496"/>
                    <a:pt x="18620" y="17082"/>
                  </a:cubicBezTo>
                  <a:cubicBezTo>
                    <a:pt x="18755" y="17243"/>
                    <a:pt x="19066" y="17850"/>
                    <a:pt x="19318" y="18432"/>
                  </a:cubicBezTo>
                  <a:cubicBezTo>
                    <a:pt x="19570" y="19014"/>
                    <a:pt x="20003" y="19745"/>
                    <a:pt x="20280" y="20060"/>
                  </a:cubicBezTo>
                  <a:cubicBezTo>
                    <a:pt x="20556" y="20375"/>
                    <a:pt x="20823" y="20733"/>
                    <a:pt x="20863" y="20854"/>
                  </a:cubicBezTo>
                  <a:cubicBezTo>
                    <a:pt x="20891" y="20938"/>
                    <a:pt x="21295" y="21308"/>
                    <a:pt x="21584" y="21589"/>
                  </a:cubicBezTo>
                  <a:lnTo>
                    <a:pt x="21584" y="3733"/>
                  </a:lnTo>
                  <a:cubicBezTo>
                    <a:pt x="21109" y="4275"/>
                    <a:pt x="20633" y="4768"/>
                    <a:pt x="20531" y="4805"/>
                  </a:cubicBezTo>
                  <a:cubicBezTo>
                    <a:pt x="20339" y="4873"/>
                    <a:pt x="19402" y="3837"/>
                    <a:pt x="19490" y="3653"/>
                  </a:cubicBezTo>
                  <a:cubicBezTo>
                    <a:pt x="19513" y="3604"/>
                    <a:pt x="19213" y="3203"/>
                    <a:pt x="18826" y="2760"/>
                  </a:cubicBezTo>
                  <a:cubicBezTo>
                    <a:pt x="18439" y="2316"/>
                    <a:pt x="18156" y="1930"/>
                    <a:pt x="18197" y="1906"/>
                  </a:cubicBezTo>
                  <a:cubicBezTo>
                    <a:pt x="18238" y="1882"/>
                    <a:pt x="18037" y="1572"/>
                    <a:pt x="17739" y="1218"/>
                  </a:cubicBezTo>
                  <a:cubicBezTo>
                    <a:pt x="16929" y="255"/>
                    <a:pt x="15970" y="-11"/>
                    <a:pt x="13425" y="0"/>
                  </a:cubicBez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381891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>
              <a:xfrm>
                <a:off x="685802" y="1402597"/>
                <a:ext cx="7772400" cy="4871204"/>
              </a:xfrm>
            </p:spPr>
            <p:txBody>
              <a:bodyPr/>
              <a:lstStyle/>
              <a:p>
                <a:r>
                  <a:rPr lang="en-GB" dirty="0" smtClean="0"/>
                  <a:t>Uses two operation frequencies: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1.5 </m:t>
                    </m:r>
                    <m:r>
                      <m:rPr>
                        <m:sty m:val="p"/>
                      </m:rPr>
                      <a:rPr lang="en-GB" b="0" i="0" smtClean="0">
                        <a:latin typeface="Cambria Math" panose="02040503050406030204" pitchFamily="18" charset="0"/>
                      </a:rPr>
                      <m:t>GHz</m:t>
                    </m:r>
                  </m:oMath>
                </a14:m>
                <a:r>
                  <a:rPr lang="en-GB" dirty="0" smtClean="0"/>
                  <a:t> and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1.75 </m:t>
                    </m:r>
                    <m:r>
                      <m:rPr>
                        <m:sty m:val="p"/>
                      </m:rPr>
                      <a:rPr lang="en-GB" i="0" dirty="0" smtClean="0">
                        <a:latin typeface="Cambria Math" panose="02040503050406030204" pitchFamily="18" charset="0"/>
                      </a:rPr>
                      <m:t>GHz</m:t>
                    </m:r>
                  </m:oMath>
                </a14:m>
                <a:r>
                  <a:rPr lang="en-GB" dirty="0" smtClean="0"/>
                  <a:t>.</a:t>
                </a:r>
              </a:p>
              <a:p>
                <a:r>
                  <a:rPr lang="en-GB" dirty="0" smtClean="0"/>
                  <a:t>Bunch lengths between 1.5 </a:t>
                </a:r>
                <a:r>
                  <a:rPr lang="en-GB" dirty="0" err="1" smtClean="0"/>
                  <a:t>ps</a:t>
                </a:r>
                <a:r>
                  <a:rPr lang="en-GB" dirty="0" smtClean="0"/>
                  <a:t> and 15 </a:t>
                </a:r>
                <a:r>
                  <a:rPr lang="en-GB" dirty="0" err="1" smtClean="0"/>
                  <a:t>ps</a:t>
                </a:r>
                <a:r>
                  <a:rPr lang="en-GB" dirty="0" smtClean="0"/>
                  <a:t> by phasing.</a:t>
                </a:r>
              </a:p>
              <a:p>
                <a:endParaRPr lang="en-GB" dirty="0"/>
              </a:p>
              <a:p>
                <a:endParaRPr lang="en-GB" dirty="0" smtClean="0"/>
              </a:p>
              <a:p>
                <a:endParaRPr lang="en-GB" dirty="0"/>
              </a:p>
              <a:p>
                <a:endParaRPr lang="en-GB" dirty="0" smtClean="0"/>
              </a:p>
              <a:p>
                <a:endParaRPr lang="en-GB" dirty="0"/>
              </a:p>
              <a:p>
                <a:endParaRPr lang="en-GB" sz="1400" dirty="0" smtClean="0"/>
              </a:p>
              <a:p>
                <a:r>
                  <a:rPr lang="en-GB" dirty="0" smtClean="0"/>
                  <a:t>Challenges:</a:t>
                </a:r>
              </a:p>
              <a:p>
                <a:pPr lvl="1"/>
                <a:r>
                  <a:rPr lang="en-GB" dirty="0" smtClean="0"/>
                  <a:t>CW operation at high field (20 MV/m)</a:t>
                </a:r>
              </a:p>
              <a:p>
                <a:pPr lvl="1"/>
                <a:r>
                  <a:rPr lang="en-GB" dirty="0" smtClean="0"/>
                  <a:t>High beam current (300 mA) requires strong HOM damping</a:t>
                </a:r>
              </a:p>
              <a:p>
                <a:pPr lvl="1"/>
                <a:r>
                  <a:rPr lang="en-GB" dirty="0" smtClean="0"/>
                  <a:t>Synergy with </a:t>
                </a:r>
                <a:r>
                  <a:rPr lang="en-GB" dirty="0" err="1" smtClean="0"/>
                  <a:t>bERLinPro</a:t>
                </a:r>
                <a:r>
                  <a:rPr lang="en-GB" dirty="0" smtClean="0"/>
                  <a:t> (different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GB" dirty="0" smtClean="0"/>
                  <a:t>).</a:t>
                </a:r>
                <a:endParaRPr lang="en-GB" dirty="0"/>
              </a:p>
            </p:txBody>
          </p:sp>
        </mc:Choice>
        <mc:Fallback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802" y="1402597"/>
                <a:ext cx="7772400" cy="4871204"/>
              </a:xfrm>
              <a:blipFill rotWithShape="0">
                <a:blip r:embed="rId2"/>
                <a:stretch>
                  <a:fillRect l="-235" t="-1252" b="-50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5801" y="482600"/>
            <a:ext cx="8167607" cy="819258"/>
          </a:xfrm>
        </p:spPr>
        <p:txBody>
          <a:bodyPr>
            <a:normAutofit/>
          </a:bodyPr>
          <a:lstStyle/>
          <a:p>
            <a:r>
              <a:rPr lang="en-GB" dirty="0" smtClean="0"/>
              <a:t>BESSY VSR </a:t>
            </a:r>
            <a:r>
              <a:rPr lang="en-GB" sz="2000" dirty="0" smtClean="0"/>
              <a:t>(Variable Pulse Length Storage Ring)</a:t>
            </a:r>
            <a:r>
              <a:rPr lang="en-GB" dirty="0" smtClean="0"/>
              <a:t>, A. </a:t>
            </a:r>
            <a:r>
              <a:rPr lang="en-GB" dirty="0" err="1" smtClean="0"/>
              <a:t>Vélez</a:t>
            </a:r>
            <a:endParaRPr lang="en-GB" dirty="0"/>
          </a:p>
        </p:txBody>
      </p:sp>
      <p:pic>
        <p:nvPicPr>
          <p:cNvPr id="75" name="Picture 7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3092" y="2262752"/>
            <a:ext cx="2686068" cy="2495228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76" name="Picture 7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1555" y="2262751"/>
            <a:ext cx="5236167" cy="2278290"/>
          </a:xfrm>
          <a:prstGeom prst="rect">
            <a:avLst/>
          </a:prstGeom>
        </p:spPr>
      </p:pic>
      <p:sp>
        <p:nvSpPr>
          <p:cNvPr id="77" name="Rectangle 76"/>
          <p:cNvSpPr/>
          <p:nvPr/>
        </p:nvSpPr>
        <p:spPr>
          <a:xfrm>
            <a:off x="801555" y="4393769"/>
            <a:ext cx="5236167" cy="36421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200" dirty="0" smtClean="0"/>
              <a:t>Voltage addition: shortening           Voltage subtraction: lengthening   </a:t>
            </a:r>
            <a:endParaRPr lang="en-GB" sz="1200" dirty="0"/>
          </a:p>
        </p:txBody>
      </p:sp>
      <p:sp>
        <p:nvSpPr>
          <p:cNvPr id="78" name="Date Placeholder 7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8-Jul-2016</a:t>
            </a:r>
            <a:endParaRPr lang="en-US"/>
          </a:p>
        </p:txBody>
      </p:sp>
      <p:sp>
        <p:nvSpPr>
          <p:cNvPr id="79" name="Footer Placeholder 7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TTC Meeting 2016   -   WG3 Summary </a:t>
            </a:r>
            <a:endParaRPr lang="en-US"/>
          </a:p>
        </p:txBody>
      </p:sp>
      <p:sp>
        <p:nvSpPr>
          <p:cNvPr id="80" name="Slide Number Placeholder 7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E1C7F-9E31-470D-AA23-580BABD55DEF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350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HZB is developing for </a:t>
            </a:r>
            <a:r>
              <a:rPr lang="en-GB" dirty="0" err="1" smtClean="0"/>
              <a:t>bERLinPro</a:t>
            </a:r>
            <a:r>
              <a:rPr lang="en-GB" dirty="0" smtClean="0"/>
              <a:t> two types of cavities:</a:t>
            </a:r>
          </a:p>
          <a:p>
            <a:pPr lvl="1"/>
            <a:r>
              <a:rPr lang="en-GB" dirty="0" smtClean="0"/>
              <a:t>Booster cavities</a:t>
            </a:r>
          </a:p>
          <a:p>
            <a:pPr lvl="1"/>
            <a:r>
              <a:rPr lang="en-GB" dirty="0" err="1"/>
              <a:t>L</a:t>
            </a:r>
            <a:r>
              <a:rPr lang="en-GB" dirty="0" err="1" smtClean="0"/>
              <a:t>inac</a:t>
            </a:r>
            <a:r>
              <a:rPr lang="en-GB" dirty="0" smtClean="0"/>
              <a:t> cavities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bERLinPro</a:t>
            </a:r>
            <a:r>
              <a:rPr lang="en-GB" dirty="0" smtClean="0"/>
              <a:t> SRF system challenges, A</a:t>
            </a:r>
            <a:r>
              <a:rPr lang="en-GB" dirty="0"/>
              <a:t>.</a:t>
            </a:r>
            <a:r>
              <a:rPr lang="en-GB" dirty="0" smtClean="0"/>
              <a:t> Neumann 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4642" y="3469469"/>
            <a:ext cx="5597716" cy="237088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150397" y="5067814"/>
            <a:ext cx="15327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/>
            <a:r>
              <a:rPr lang="en-GB" dirty="0" err="1" smtClean="0">
                <a:solidFill>
                  <a:srgbClr val="FFFF00"/>
                </a:solidFill>
              </a:rPr>
              <a:t>Linac</a:t>
            </a:r>
            <a:r>
              <a:rPr lang="en-GB" dirty="0" smtClean="0">
                <a:solidFill>
                  <a:srgbClr val="FFFF00"/>
                </a:solidFill>
              </a:rPr>
              <a:t> cavity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65875" y="5757290"/>
            <a:ext cx="17540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/>
            <a:r>
              <a:rPr lang="en-GB" dirty="0">
                <a:solidFill>
                  <a:srgbClr val="FFFF00"/>
                </a:solidFill>
              </a:rPr>
              <a:t>Booster </a:t>
            </a:r>
            <a:r>
              <a:rPr lang="en-GB" dirty="0" smtClean="0">
                <a:solidFill>
                  <a:srgbClr val="FFFF00"/>
                </a:solidFill>
              </a:rPr>
              <a:t>cavity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8-Jul-2016</a:t>
            </a:r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TTC Meeting 2016   -   WG3 Summary 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E1C7F-9E31-470D-AA23-580BABD55DEF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780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2" y="1712563"/>
            <a:ext cx="7772400" cy="45612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dirty="0"/>
              <a:t>With growing interest in a </a:t>
            </a:r>
            <a:r>
              <a:rPr lang="en-GB" sz="2000" b="1" i="1" dirty="0">
                <a:solidFill>
                  <a:srgbClr val="FFFF00"/>
                </a:solidFill>
              </a:rPr>
              <a:t>future Higgs factory e+ e- collider </a:t>
            </a:r>
            <a:r>
              <a:rPr lang="en-GB" sz="2000" dirty="0"/>
              <a:t>- either via the ILC path or the FCC-</a:t>
            </a:r>
            <a:r>
              <a:rPr lang="en-GB" sz="2000" dirty="0" err="1"/>
              <a:t>ee</a:t>
            </a:r>
            <a:r>
              <a:rPr lang="en-GB" sz="2000" dirty="0"/>
              <a:t> path - co-chairs should identify the key issues for SRF for such accelerators, and encourage short presentations that address these issues.  Similarly </a:t>
            </a:r>
            <a:r>
              <a:rPr lang="en-GB" sz="2000" b="1" i="1" dirty="0">
                <a:solidFill>
                  <a:srgbClr val="FFFF00"/>
                </a:solidFill>
              </a:rPr>
              <a:t>SRF for CW light sources </a:t>
            </a:r>
            <a:r>
              <a:rPr lang="en-GB" sz="2000" dirty="0"/>
              <a:t>such as ERLs have seen significant advances, so that major issues for this topic should be addressed.  Include storage rings light sources issues as appropriate.  Demonstrated and needed advances in </a:t>
            </a:r>
            <a:r>
              <a:rPr lang="en-GB" sz="2000" b="1" i="1" dirty="0">
                <a:solidFill>
                  <a:srgbClr val="FFFF00"/>
                </a:solidFill>
              </a:rPr>
              <a:t>couplers</a:t>
            </a:r>
            <a:r>
              <a:rPr lang="en-GB" sz="2000" b="1" i="1" dirty="0">
                <a:solidFill>
                  <a:srgbClr val="FFFF00"/>
                </a:solidFill>
              </a:rPr>
              <a:t> and tuners </a:t>
            </a:r>
            <a:r>
              <a:rPr lang="en-GB" sz="2000" dirty="0"/>
              <a:t>for both accelerator classes should be included.  For their TTC summary talk on the last day, co-chairs should pull together and summarize the key developments in these areas, and the remaining necessary developments. 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2" y="304369"/>
            <a:ext cx="7772400" cy="1206716"/>
          </a:xfrm>
        </p:spPr>
        <p:txBody>
          <a:bodyPr>
            <a:normAutofit/>
          </a:bodyPr>
          <a:lstStyle/>
          <a:p>
            <a:r>
              <a:rPr lang="en-GB" dirty="0" smtClean="0"/>
              <a:t>Reminder: </a:t>
            </a:r>
            <a:r>
              <a:rPr lang="en-GB" dirty="0"/>
              <a:t>WG </a:t>
            </a:r>
            <a:r>
              <a:rPr lang="en-GB" dirty="0" smtClean="0"/>
              <a:t>Mandate:</a:t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>WG3: High current and CW accelerators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8-Jul-2016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TTC Meeting 2016   -   WG3 Summary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E1C7F-9E31-470D-AA23-580BABD55DEF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197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2" y="482600"/>
            <a:ext cx="7772400" cy="648776"/>
          </a:xfrm>
        </p:spPr>
        <p:txBody>
          <a:bodyPr/>
          <a:lstStyle/>
          <a:p>
            <a:r>
              <a:rPr lang="en-GB" dirty="0" err="1" smtClean="0"/>
              <a:t>bERLinPro</a:t>
            </a:r>
            <a:r>
              <a:rPr lang="en-GB" dirty="0" smtClean="0"/>
              <a:t> booster cavity performance</a:t>
            </a:r>
            <a:endParaRPr lang="en-GB" dirty="0"/>
          </a:p>
        </p:txBody>
      </p:sp>
      <p:pic>
        <p:nvPicPr>
          <p:cNvPr id="8" name="Grafi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748" y="1143614"/>
            <a:ext cx="3976833" cy="3130884"/>
          </a:xfrm>
          <a:prstGeom prst="rect">
            <a:avLst/>
          </a:prstGeom>
        </p:spPr>
      </p:pic>
      <p:pic>
        <p:nvPicPr>
          <p:cNvPr id="9" name="Grafi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0220" y="1131376"/>
            <a:ext cx="3976833" cy="3130884"/>
          </a:xfrm>
          <a:prstGeom prst="rect">
            <a:avLst/>
          </a:prstGeom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6101" y="1270407"/>
            <a:ext cx="942320" cy="55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11" name="Picture 7" descr="booster_incrat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6968" y="1271919"/>
            <a:ext cx="873881" cy="54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13" name="Textfeld 11"/>
          <p:cNvSpPr txBox="1"/>
          <p:nvPr/>
        </p:nvSpPr>
        <p:spPr>
          <a:xfrm>
            <a:off x="501748" y="4365104"/>
            <a:ext cx="829354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/>
              <a:t>The booster cavities all are beyond specifications. </a:t>
            </a:r>
            <a:endParaRPr lang="en-US" dirty="0" smtClean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 smtClean="0"/>
              <a:t>Maximum field with helium vessel mostly 10% lowered after helium </a:t>
            </a:r>
            <a:r>
              <a:rPr lang="en-US" dirty="0" smtClean="0"/>
              <a:t>vessel welding</a:t>
            </a:r>
            <a:endParaRPr lang="en-US" dirty="0" smtClean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 smtClean="0"/>
              <a:t>All </a:t>
            </a:r>
            <a:r>
              <a:rPr lang="en-US" dirty="0" smtClean="0"/>
              <a:t>field </a:t>
            </a:r>
            <a:r>
              <a:rPr lang="en-US" dirty="0"/>
              <a:t>emission onset </a:t>
            </a:r>
            <a:r>
              <a:rPr lang="en-US" dirty="0" smtClean="0"/>
              <a:t>are </a:t>
            </a:r>
            <a:r>
              <a:rPr lang="en-US" dirty="0"/>
              <a:t>above the field level of 10 MV/m for </a:t>
            </a:r>
            <a:r>
              <a:rPr lang="en-US" dirty="0" err="1" smtClean="0"/>
              <a:t>bERLinPro</a:t>
            </a:r>
            <a:endParaRPr lang="en-US" dirty="0" smtClean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 smtClean="0"/>
              <a:t>3 out of 4 cavities showed problem of leaking </a:t>
            </a:r>
            <a:r>
              <a:rPr lang="en-US" dirty="0" err="1" smtClean="0"/>
              <a:t>NbTi</a:t>
            </a:r>
            <a:r>
              <a:rPr lang="en-US" dirty="0" smtClean="0"/>
              <a:t> flanges in superfluid helium</a:t>
            </a:r>
            <a:endParaRPr lang="en-US" dirty="0"/>
          </a:p>
          <a:p>
            <a:pPr algn="l"/>
            <a:r>
              <a:rPr lang="en-US" dirty="0"/>
              <a:t> </a:t>
            </a:r>
          </a:p>
          <a:p>
            <a:pPr algn="l"/>
            <a:endParaRPr lang="de-DE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8-Jul-2016</a:t>
            </a:r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TTC Meeting 2016   -   WG3 Summary </a:t>
            </a:r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E1C7F-9E31-470D-AA23-580BABD55DE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880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685802" y="4617669"/>
            <a:ext cx="7772400" cy="1656131"/>
          </a:xfrm>
        </p:spPr>
        <p:txBody>
          <a:bodyPr/>
          <a:lstStyle/>
          <a:p>
            <a:r>
              <a:rPr lang="en-GB" dirty="0" smtClean="0"/>
              <a:t>Challenges:</a:t>
            </a:r>
          </a:p>
          <a:p>
            <a:pPr lvl="1"/>
            <a:r>
              <a:rPr lang="en-GB" dirty="0" smtClean="0"/>
              <a:t>End group fabrication</a:t>
            </a:r>
          </a:p>
          <a:p>
            <a:pPr lvl="1"/>
            <a:r>
              <a:rPr lang="en-GB" dirty="0" smtClean="0"/>
              <a:t>Reliable and low-loss sealing between waveguide flanges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2" y="482600"/>
            <a:ext cx="7772400" cy="788261"/>
          </a:xfrm>
        </p:spPr>
        <p:txBody>
          <a:bodyPr/>
          <a:lstStyle/>
          <a:p>
            <a:r>
              <a:rPr lang="en-GB" dirty="0" err="1" smtClean="0"/>
              <a:t>bERLinPro</a:t>
            </a:r>
            <a:r>
              <a:rPr lang="en-GB" dirty="0" smtClean="0"/>
              <a:t> </a:t>
            </a:r>
            <a:r>
              <a:rPr lang="en-GB" dirty="0" err="1" smtClean="0"/>
              <a:t>Linac</a:t>
            </a:r>
            <a:r>
              <a:rPr lang="en-GB" dirty="0" smtClean="0"/>
              <a:t> Cavity design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3236" t="246" r="2278" b="-246"/>
          <a:stretch/>
        </p:blipFill>
        <p:spPr>
          <a:xfrm>
            <a:off x="3789335" y="1470223"/>
            <a:ext cx="4982706" cy="3147447"/>
          </a:xfrm>
          <a:prstGeom prst="rect">
            <a:avLst/>
          </a:prstGeom>
        </p:spPr>
      </p:pic>
      <p:sp>
        <p:nvSpPr>
          <p:cNvPr id="7" name="Textfeld 8"/>
          <p:cNvSpPr txBox="1"/>
          <p:nvPr/>
        </p:nvSpPr>
        <p:spPr>
          <a:xfrm>
            <a:off x="228666" y="1701800"/>
            <a:ext cx="337469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Operating and RF parameters:</a:t>
            </a:r>
          </a:p>
          <a:p>
            <a:endParaRPr lang="en-GB" sz="1600" dirty="0" smtClean="0"/>
          </a:p>
          <a:p>
            <a:r>
              <a:rPr lang="en-GB" sz="1600" dirty="0" err="1" smtClean="0"/>
              <a:t>E</a:t>
            </a:r>
            <a:r>
              <a:rPr lang="en-GB" sz="1600" baseline="-25000" dirty="0" err="1" smtClean="0"/>
              <a:t>acc</a:t>
            </a:r>
            <a:r>
              <a:rPr lang="en-GB" sz="1600" dirty="0" smtClean="0"/>
              <a:t>= 20 MV/m in CW</a:t>
            </a:r>
          </a:p>
          <a:p>
            <a:endParaRPr lang="en-GB" sz="1600" dirty="0" smtClean="0"/>
          </a:p>
          <a:p>
            <a:r>
              <a:rPr lang="en-GB" sz="1600" dirty="0" smtClean="0"/>
              <a:t>Beam current: 2 x 100 mA</a:t>
            </a:r>
            <a:br>
              <a:rPr lang="en-GB" sz="1600" dirty="0" smtClean="0"/>
            </a:br>
            <a:r>
              <a:rPr lang="en-GB" sz="1600" dirty="0" smtClean="0"/>
              <a:t>180 deg. phase shifts w.r.t. RF</a:t>
            </a:r>
          </a:p>
          <a:p>
            <a:endParaRPr lang="en-GB" sz="1600" dirty="0" smtClean="0"/>
          </a:p>
          <a:p>
            <a:r>
              <a:rPr lang="en-GB" sz="1600" dirty="0" smtClean="0">
                <a:sym typeface="Wingdings" panose="05000000000000000000" pitchFamily="2" charset="2"/>
              </a:rPr>
              <a:t> Low peak field ratios and</a:t>
            </a:r>
            <a:br>
              <a:rPr lang="en-GB" sz="1600" dirty="0" smtClean="0">
                <a:sym typeface="Wingdings" panose="05000000000000000000" pitchFamily="2" charset="2"/>
              </a:rPr>
            </a:br>
            <a:r>
              <a:rPr lang="en-GB" sz="1600" dirty="0" smtClean="0">
                <a:sym typeface="Wingdings" panose="05000000000000000000" pitchFamily="2" charset="2"/>
              </a:rPr>
              <a:t>strong HOM damping required</a:t>
            </a:r>
            <a:endParaRPr lang="en-GB" sz="1600" dirty="0" smtClean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8-Jul-2016</a:t>
            </a:r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TTC Meeting 2016   -   WG3 Summary 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E1C7F-9E31-470D-AA23-580BABD55DEF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230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2" y="482600"/>
            <a:ext cx="7772400" cy="765014"/>
          </a:xfrm>
        </p:spPr>
        <p:txBody>
          <a:bodyPr/>
          <a:lstStyle/>
          <a:p>
            <a:r>
              <a:rPr lang="en-GB" dirty="0" smtClean="0"/>
              <a:t>HOM load progress (VSR and </a:t>
            </a:r>
            <a:r>
              <a:rPr lang="en-GB" dirty="0" err="1" smtClean="0"/>
              <a:t>bERLinPro</a:t>
            </a:r>
            <a:r>
              <a:rPr lang="en-GB" dirty="0" smtClean="0"/>
              <a:t>)</a:t>
            </a:r>
            <a:endParaRPr lang="en-GB" dirty="0"/>
          </a:p>
        </p:txBody>
      </p:sp>
      <p:sp>
        <p:nvSpPr>
          <p:cNvPr id="4" name="TextBox 8"/>
          <p:cNvSpPr txBox="1"/>
          <p:nvPr/>
        </p:nvSpPr>
        <p:spPr>
          <a:xfrm>
            <a:off x="4580015" y="5473532"/>
            <a:ext cx="23937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Thermal analysis results</a:t>
            </a:r>
          </a:p>
        </p:txBody>
      </p:sp>
      <p:sp>
        <p:nvSpPr>
          <p:cNvPr id="5" name="TextBox 7"/>
          <p:cNvSpPr txBox="1"/>
          <p:nvPr/>
        </p:nvSpPr>
        <p:spPr>
          <a:xfrm>
            <a:off x="1820971" y="5473532"/>
            <a:ext cx="23972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Imported RF power losses mapped to the absorber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20972" y="2522777"/>
            <a:ext cx="2397295" cy="2943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80015" y="2522777"/>
            <a:ext cx="2393702" cy="294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85802" y="1575133"/>
            <a:ext cx="40124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0" dirty="0" smtClean="0"/>
              <a:t>First load designs for </a:t>
            </a:r>
            <a:r>
              <a:rPr lang="en-GB" b="0" dirty="0" err="1" smtClean="0"/>
              <a:t>bERLinPro</a:t>
            </a:r>
            <a:r>
              <a:rPr lang="en-GB" b="0" dirty="0" smtClean="0"/>
              <a:t>,</a:t>
            </a:r>
          </a:p>
          <a:p>
            <a:r>
              <a:rPr lang="en-GB" dirty="0" smtClean="0"/>
              <a:t>Collaboration with JLAB</a:t>
            </a:r>
            <a:endParaRPr lang="en-GB" b="0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8-Jul-2016</a:t>
            </a:r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TTC Meeting 2016   -   WG3 Summary </a:t>
            </a: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E1C7F-9E31-470D-AA23-580BABD55DEF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255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685802" y="1464589"/>
                <a:ext cx="7772400" cy="4809211"/>
              </a:xfrm>
            </p:spPr>
            <p:txBody>
              <a:bodyPr>
                <a:normAutofit/>
              </a:bodyPr>
              <a:lstStyle/>
              <a:p>
                <a:r>
                  <a:rPr lang="en-GB" sz="2400" dirty="0" smtClean="0"/>
                  <a:t>Significant progress for high current and CW SRF systems!</a:t>
                </a:r>
              </a:p>
              <a:p>
                <a:r>
                  <a:rPr lang="en-GB" sz="2400" dirty="0" smtClean="0"/>
                  <a:t>Main subjects addressed: </a:t>
                </a:r>
              </a:p>
              <a:p>
                <a:pPr lvl="1"/>
                <a:r>
                  <a:rPr lang="en-GB" sz="2000" dirty="0" smtClean="0"/>
                  <a:t>FPC power limitations, performance recovery methods</a:t>
                </a:r>
              </a:p>
              <a:p>
                <a:pPr lvl="1"/>
                <a:r>
                  <a:rPr lang="en-GB" sz="2000" dirty="0" smtClean="0"/>
                  <a:t>Cavity </a:t>
                </a:r>
                <a:r>
                  <a:rPr lang="en-GB" sz="2000" dirty="0"/>
                  <a:t>p</a:t>
                </a:r>
                <a:r>
                  <a:rPr lang="en-GB" sz="2000" dirty="0" smtClean="0"/>
                  <a:t>erformance recovery (N</a:t>
                </a:r>
                <a:r>
                  <a:rPr lang="en-GB" sz="2000" baseline="-25000" dirty="0" smtClean="0"/>
                  <a:t>2</a:t>
                </a:r>
                <a:r>
                  <a:rPr lang="en-GB" sz="2000" dirty="0" smtClean="0"/>
                  <a:t> bake, pulsed processing)</a:t>
                </a:r>
              </a:p>
              <a:p>
                <a:pPr lvl="1"/>
                <a:r>
                  <a:rPr lang="en-GB" sz="2000" dirty="0" smtClean="0"/>
                  <a:t>HOM absorbers.</a:t>
                </a:r>
              </a:p>
              <a:p>
                <a:pPr lvl="1"/>
                <a:r>
                  <a:rPr lang="en-GB" sz="2000" dirty="0" smtClean="0"/>
                  <a:t>CW beam currents state of the are: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0.1 …1</m:t>
                        </m:r>
                      </m:e>
                    </m:d>
                    <m:r>
                      <m:rPr>
                        <m:sty m:val="p"/>
                      </m:rPr>
                      <a:rPr lang="en-GB" sz="2000" b="0" i="0" smtClean="0">
                        <a:latin typeface="Cambria Math" panose="02040503050406030204" pitchFamily="18" charset="0"/>
                      </a:rPr>
                      <m:t>A</m:t>
                    </m:r>
                  </m:oMath>
                </a14:m>
                <a:r>
                  <a:rPr lang="en-GB" sz="2000" dirty="0" smtClean="0"/>
                  <a:t> !</a:t>
                </a:r>
              </a:p>
              <a:p>
                <a:r>
                  <a:rPr lang="en-GB" sz="2400" dirty="0" smtClean="0"/>
                  <a:t>A big thanks for all the excellent work and presentations!</a:t>
                </a:r>
              </a:p>
              <a:p>
                <a:pPr marL="0" indent="0">
                  <a:buNone/>
                </a:pPr>
                <a:endParaRPr lang="en-GB" sz="2400" dirty="0"/>
              </a:p>
            </p:txBody>
          </p:sp>
        </mc:Choice>
        <mc:Fallback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802" y="1464589"/>
                <a:ext cx="7772400" cy="4809211"/>
              </a:xfrm>
              <a:blipFill rotWithShape="0">
                <a:blip r:embed="rId3"/>
                <a:stretch>
                  <a:fillRect l="-549" t="-12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WG3: High current and CW accelerators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8-Jul-2016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TTC Meeting 2016   -   WG3 Summary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E1C7F-9E31-470D-AA23-580BABD55DEF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805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Three talks on experience with operating machines</a:t>
            </a:r>
          </a:p>
          <a:p>
            <a:r>
              <a:rPr lang="en-GB" dirty="0" smtClean="0"/>
              <a:t>Three talks on SRF systems for future machines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 smtClean="0"/>
              <a:t>Thursday, 7</a:t>
            </a:r>
            <a:r>
              <a:rPr lang="en-GB" baseline="30000" dirty="0" smtClean="0"/>
              <a:t>th</a:t>
            </a:r>
            <a:r>
              <a:rPr lang="en-GB" dirty="0" smtClean="0"/>
              <a:t> July: </a:t>
            </a:r>
          </a:p>
          <a:p>
            <a:r>
              <a:rPr lang="en-GB" dirty="0" smtClean="0"/>
              <a:t>Joint session with WG4 (will be reported by WG4 conveners)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2400" dirty="0" smtClean="0"/>
              <a:t>Wednesday, 6</a:t>
            </a:r>
            <a:r>
              <a:rPr lang="en-GB" sz="2400" baseline="30000" dirty="0" smtClean="0"/>
              <a:t>th</a:t>
            </a:r>
            <a:r>
              <a:rPr lang="en-GB" sz="2400" dirty="0" smtClean="0"/>
              <a:t> July: “</a:t>
            </a:r>
            <a:r>
              <a:rPr lang="en-GB" sz="2400" dirty="0"/>
              <a:t>High current and CW accelerators</a:t>
            </a:r>
            <a:r>
              <a:rPr lang="en-GB" sz="2400" dirty="0" smtClean="0"/>
              <a:t>”</a:t>
            </a:r>
            <a:endParaRPr lang="en-GB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8-Jul-2016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TTC Meeting 2016   -   WG3 Summary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E1C7F-9E31-470D-AA23-580BABD55DEF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820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GB" dirty="0" smtClean="0"/>
                  <a:t>BEPC-II Coupler, routinely </a:t>
                </a:r>
                <a:br>
                  <a:rPr lang="en-GB" dirty="0" smtClean="0"/>
                </a:br>
                <a:r>
                  <a:rPr lang="en-GB" dirty="0" smtClean="0"/>
                  <a:t>operated at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80 </m:t>
                    </m:r>
                    <m:r>
                      <m:rPr>
                        <m:sty m:val="p"/>
                      </m:rPr>
                      <a:rPr lang="en-GB" b="0" i="0" smtClean="0">
                        <a:latin typeface="Cambria Math" panose="02040503050406030204" pitchFamily="18" charset="0"/>
                      </a:rPr>
                      <m:t>kW</m:t>
                    </m:r>
                  </m:oMath>
                </a14:m>
                <a:r>
                  <a:rPr lang="en-GB" dirty="0" smtClean="0"/>
                  <a:t> for many years.</a:t>
                </a:r>
              </a:p>
              <a:p>
                <a:r>
                  <a:rPr lang="en-GB" dirty="0" smtClean="0"/>
                  <a:t>November 2015: something </a:t>
                </a:r>
                <a:br>
                  <a:rPr lang="en-GB" dirty="0" smtClean="0"/>
                </a:br>
                <a:r>
                  <a:rPr lang="en-GB" dirty="0" smtClean="0"/>
                  <a:t>happened, beam lost, vacuum </a:t>
                </a:r>
                <a:br>
                  <a:rPr lang="en-GB" dirty="0" smtClean="0"/>
                </a:br>
                <a:r>
                  <a:rPr lang="en-GB" dirty="0" smtClean="0"/>
                  <a:t>spike.</a:t>
                </a:r>
                <a:endParaRPr lang="en-GB" dirty="0"/>
              </a:p>
            </p:txBody>
          </p:sp>
        </mc:Choice>
        <mc:Fallback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235" t="-119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BEPC-II experience, P. Sha</a:t>
            </a:r>
            <a:endParaRPr lang="en-GB" dirty="0"/>
          </a:p>
        </p:txBody>
      </p:sp>
      <p:pic>
        <p:nvPicPr>
          <p:cNvPr id="4" name="Picture 15" descr="图片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4422" y="1944314"/>
            <a:ext cx="2763780" cy="3559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椭圆 8"/>
          <p:cNvSpPr/>
          <p:nvPr/>
        </p:nvSpPr>
        <p:spPr>
          <a:xfrm>
            <a:off x="6550850" y="2400178"/>
            <a:ext cx="1091276" cy="720080"/>
          </a:xfrm>
          <a:prstGeom prst="ellipse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8-Jul-2016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TTC Meeting 2016   -   WG3 Summary 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E1C7F-9E31-470D-AA23-580BABD55DEF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854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BEPC-II: Analysis of broken coupler</a:t>
            </a:r>
            <a:endParaRPr lang="en-GB" dirty="0"/>
          </a:p>
        </p:txBody>
      </p:sp>
      <p:pic>
        <p:nvPicPr>
          <p:cNvPr id="4" name="Picture 2" descr="IMG_20151122_15471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738450"/>
            <a:ext cx="3847003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IMG_20151122_15481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738450"/>
            <a:ext cx="3847003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IMG_20151122_15495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007741"/>
            <a:ext cx="3849537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IMG_20151122_15532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1212" y="4005040"/>
            <a:ext cx="3845863" cy="2162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2976761" y="1844824"/>
            <a:ext cx="1955492" cy="1600182"/>
          </a:xfrm>
          <a:prstGeom prst="rect">
            <a:avLst/>
          </a:prstGeom>
          <a:solidFill>
            <a:srgbClr val="FFC000">
              <a:alpha val="82000"/>
            </a:srgbClr>
          </a:solidFill>
          <a:ln w="15875">
            <a:solidFill>
              <a:srgbClr val="00B050"/>
            </a:solidFill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71450" marR="0" lvl="0" indent="-1714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zh-CN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Times New Roman" panose="02020603050405020304" pitchFamily="18" charset="0"/>
              </a:rPr>
              <a:t>Ther</a:t>
            </a:r>
            <a:r>
              <a:rPr lang="en-US" altLang="zh-CN" sz="1400" dirty="0" smtClean="0">
                <a:cs typeface="Times New Roman" panose="02020603050405020304" pitchFamily="18" charset="0"/>
              </a:rPr>
              <a:t>e are three snow figures on the outer conductor of the window vacuum side.</a:t>
            </a:r>
          </a:p>
          <a:p>
            <a:pPr marL="171450" marR="0" lvl="0" indent="-1714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zh-CN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Times New Roman" panose="02020603050405020304" pitchFamily="18" charset="0"/>
              </a:rPr>
              <a:t>Feel rough</a:t>
            </a:r>
            <a:endParaRPr kumimoji="0" lang="zh-CN" altLang="zh-CN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Times New Roman" panose="02020603050405020304" pitchFamily="18" charset="0"/>
            </a:endParaRPr>
          </a:p>
        </p:txBody>
      </p:sp>
      <p:cxnSp>
        <p:nvCxnSpPr>
          <p:cNvPr id="9" name="直接箭头连接符 2"/>
          <p:cNvCxnSpPr/>
          <p:nvPr/>
        </p:nvCxnSpPr>
        <p:spPr>
          <a:xfrm flipH="1">
            <a:off x="2591755" y="2565729"/>
            <a:ext cx="360040" cy="39440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4862457" y="3032940"/>
            <a:ext cx="1817311" cy="1110179"/>
          </a:xfrm>
          <a:prstGeom prst="rect">
            <a:avLst/>
          </a:prstGeom>
          <a:solidFill>
            <a:srgbClr val="FFC000">
              <a:alpha val="76000"/>
            </a:srgbClr>
          </a:solidFill>
          <a:ln w="15875">
            <a:solidFill>
              <a:srgbClr val="00B050"/>
            </a:solidFill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71450" lvl="0" indent="-1714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n-US" altLang="zh-CN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Times New Roman" panose="02020603050405020304" pitchFamily="18" charset="0"/>
              </a:rPr>
              <a:t>Ther</a:t>
            </a:r>
            <a:r>
              <a:rPr lang="en-US" altLang="zh-CN" sz="1400" dirty="0" smtClean="0">
                <a:cs typeface="Times New Roman" panose="02020603050405020304" pitchFamily="18" charset="0"/>
              </a:rPr>
              <a:t>e is fish scale close on the ceramic. </a:t>
            </a:r>
            <a:endParaRPr lang="en-US" altLang="zh-CN" sz="1400" dirty="0">
              <a:cs typeface="Times New Roman" panose="02020603050405020304" pitchFamily="18" charset="0"/>
            </a:endParaRPr>
          </a:p>
          <a:p>
            <a:pPr marL="171450" lvl="0" indent="-1714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zh-CN" sz="1400" dirty="0" smtClean="0">
                <a:cs typeface="Times New Roman" panose="02020603050405020304" pitchFamily="18" charset="0"/>
              </a:rPr>
              <a:t>The ceramic color turns dark.</a:t>
            </a:r>
          </a:p>
        </p:txBody>
      </p:sp>
      <p:cxnSp>
        <p:nvCxnSpPr>
          <p:cNvPr id="11" name="直接箭头连接符 14"/>
          <p:cNvCxnSpPr/>
          <p:nvPr/>
        </p:nvCxnSpPr>
        <p:spPr>
          <a:xfrm flipV="1">
            <a:off x="6336196" y="3356992"/>
            <a:ext cx="807377" cy="21602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2959494" y="4242454"/>
            <a:ext cx="1955492" cy="1088781"/>
          </a:xfrm>
          <a:prstGeom prst="rect">
            <a:avLst/>
          </a:prstGeom>
          <a:solidFill>
            <a:srgbClr val="FFC000">
              <a:alpha val="82000"/>
            </a:srgbClr>
          </a:solidFill>
          <a:ln w="15875">
            <a:solidFill>
              <a:srgbClr val="00B050"/>
            </a:solidFill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71450" lvl="0" indent="-171450" eaLnBrk="0" hangingPunct="0">
              <a:buFont typeface="Arial" panose="020B0604020202020204" pitchFamily="34" charset="0"/>
              <a:buChar char="•"/>
            </a:pPr>
            <a:r>
              <a:rPr lang="en-US" altLang="zh-CN" sz="1400" dirty="0">
                <a:cs typeface="Times New Roman" panose="02020603050405020304" pitchFamily="18" charset="0"/>
              </a:rPr>
              <a:t>The color close to the </a:t>
            </a:r>
            <a:r>
              <a:rPr lang="en-US" altLang="zh-CN" sz="1400" dirty="0" smtClean="0">
                <a:cs typeface="Times New Roman" panose="02020603050405020304" pitchFamily="18" charset="0"/>
              </a:rPr>
              <a:t>window–inner </a:t>
            </a:r>
            <a:r>
              <a:rPr lang="en-US" altLang="zh-CN" sz="1400" dirty="0">
                <a:cs typeface="Times New Roman" panose="02020603050405020304" pitchFamily="18" charset="0"/>
              </a:rPr>
              <a:t>conductor EBW seam </a:t>
            </a:r>
            <a:r>
              <a:rPr lang="en-US" altLang="zh-CN" sz="1400" dirty="0" smtClean="0">
                <a:cs typeface="Times New Roman" panose="02020603050405020304" pitchFamily="18" charset="0"/>
              </a:rPr>
              <a:t>turns </a:t>
            </a:r>
            <a:r>
              <a:rPr lang="en-US" altLang="zh-CN" sz="1400" dirty="0">
                <a:cs typeface="Times New Roman" panose="02020603050405020304" pitchFamily="18" charset="0"/>
              </a:rPr>
              <a:t>dark</a:t>
            </a:r>
            <a:r>
              <a:rPr lang="en-US" altLang="zh-CN" sz="1400" dirty="0" smtClean="0">
                <a:cs typeface="Times New Roman" panose="02020603050405020304" pitchFamily="18" charset="0"/>
              </a:rPr>
              <a:t>.</a:t>
            </a:r>
            <a:endParaRPr lang="en-US" altLang="zh-CN" sz="1400" dirty="0">
              <a:cs typeface="Times New Roman" panose="02020603050405020304" pitchFamily="18" charset="0"/>
            </a:endParaRPr>
          </a:p>
        </p:txBody>
      </p:sp>
      <p:cxnSp>
        <p:nvCxnSpPr>
          <p:cNvPr id="13" name="直接箭头连接符 19"/>
          <p:cNvCxnSpPr/>
          <p:nvPr/>
        </p:nvCxnSpPr>
        <p:spPr>
          <a:xfrm flipH="1">
            <a:off x="2051720" y="4837471"/>
            <a:ext cx="925042" cy="53306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箭头连接符 23"/>
          <p:cNvCxnSpPr/>
          <p:nvPr/>
        </p:nvCxnSpPr>
        <p:spPr>
          <a:xfrm>
            <a:off x="6279473" y="4242454"/>
            <a:ext cx="812808" cy="149080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8-Jul-2016</a:t>
            </a:r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TTC Meeting 2016   -   WG3 Summary </a:t>
            </a:r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E1C7F-9E31-470D-AA23-580BABD55DE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950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Initially, cavity performance with new coupler performance was limited to 1.1 MV (nominal: 1.5 MV) – pollution?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BEPC-II: Recovery of performance with new coupler (1)</a:t>
            </a:r>
            <a:endParaRPr lang="en-GB" dirty="0"/>
          </a:p>
        </p:txBody>
      </p:sp>
      <p:grpSp>
        <p:nvGrpSpPr>
          <p:cNvPr id="4" name="组合 13"/>
          <p:cNvGrpSpPr/>
          <p:nvPr/>
        </p:nvGrpSpPr>
        <p:grpSpPr>
          <a:xfrm>
            <a:off x="538355" y="2598953"/>
            <a:ext cx="4862804" cy="3682597"/>
            <a:chOff x="564543" y="2142385"/>
            <a:chExt cx="6000154" cy="4434896"/>
          </a:xfrm>
        </p:grpSpPr>
        <p:pic>
          <p:nvPicPr>
            <p:cNvPr id="5" name="图片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64543" y="2142385"/>
              <a:ext cx="6000154" cy="4434896"/>
            </a:xfrm>
            <a:prstGeom prst="rect">
              <a:avLst/>
            </a:prstGeom>
          </p:spPr>
        </p:pic>
        <p:cxnSp>
          <p:nvCxnSpPr>
            <p:cNvPr id="6" name="直接箭头连接符 8"/>
            <p:cNvCxnSpPr/>
            <p:nvPr/>
          </p:nvCxnSpPr>
          <p:spPr>
            <a:xfrm flipH="1">
              <a:off x="3635897" y="4005064"/>
              <a:ext cx="360039" cy="81775"/>
            </a:xfrm>
            <a:prstGeom prst="straightConnector1">
              <a:avLst/>
            </a:prstGeom>
            <a:ln w="444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接箭头连接符 11"/>
            <p:cNvCxnSpPr/>
            <p:nvPr/>
          </p:nvCxnSpPr>
          <p:spPr>
            <a:xfrm>
              <a:off x="3707904" y="4141041"/>
              <a:ext cx="2232248" cy="218792"/>
            </a:xfrm>
            <a:prstGeom prst="straightConnector1">
              <a:avLst/>
            </a:prstGeom>
            <a:ln w="444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箭头连接符 15"/>
            <p:cNvCxnSpPr/>
            <p:nvPr/>
          </p:nvCxnSpPr>
          <p:spPr>
            <a:xfrm flipH="1">
              <a:off x="2771776" y="4414035"/>
              <a:ext cx="3168376" cy="524987"/>
            </a:xfrm>
            <a:prstGeom prst="straightConnector1">
              <a:avLst/>
            </a:prstGeom>
            <a:ln w="444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extBox 6"/>
          <p:cNvSpPr txBox="1">
            <a:spLocks noChangeArrowheads="1"/>
          </p:cNvSpPr>
          <p:nvPr/>
        </p:nvSpPr>
        <p:spPr bwMode="auto">
          <a:xfrm>
            <a:off x="6374295" y="3461180"/>
            <a:ext cx="1871027" cy="1200329"/>
          </a:xfrm>
          <a:prstGeom prst="rect">
            <a:avLst/>
          </a:prstGeom>
          <a:solidFill>
            <a:srgbClr val="00B0F0">
              <a:alpha val="5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dirty="0" smtClean="0">
                <a:latin typeface="Arial" panose="020B0604020202020204" pitchFamily="34" charset="0"/>
              </a:rPr>
              <a:t>Cavity has been polluted? It couldn’t run with </a:t>
            </a:r>
            <a:r>
              <a:rPr lang="en-US" altLang="zh-CN" dirty="0" err="1" smtClean="0">
                <a:latin typeface="Arial" panose="020B0604020202020204" pitchFamily="34" charset="0"/>
              </a:rPr>
              <a:t>Vc</a:t>
            </a:r>
            <a:r>
              <a:rPr lang="en-US" altLang="zh-CN" dirty="0" smtClean="0">
                <a:latin typeface="Arial" panose="020B0604020202020204" pitchFamily="34" charset="0"/>
              </a:rPr>
              <a:t>&gt;1.1MV.</a:t>
            </a:r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8-Jul-2016</a:t>
            </a:r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TTC Meeting 2016   -   WG3 Summary </a:t>
            </a: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E1C7F-9E31-470D-AA23-580BABD55DEF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871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685802" y="1865394"/>
                <a:ext cx="7772400" cy="4470400"/>
              </a:xfrm>
            </p:spPr>
            <p:txBody>
              <a:bodyPr/>
              <a:lstStyle/>
              <a:p>
                <a:r>
                  <a:rPr lang="en-GB" dirty="0" smtClean="0"/>
                  <a:t>N</a:t>
                </a:r>
                <a:r>
                  <a:rPr lang="en-GB" baseline="-25000" dirty="0" smtClean="0"/>
                  <a:t>2</a:t>
                </a:r>
                <a:r>
                  <a:rPr lang="en-GB" dirty="0" smtClean="0"/>
                  <a:t> bake of cavity at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90 ℃</m:t>
                    </m:r>
                  </m:oMath>
                </a14:m>
                <a:r>
                  <a:rPr lang="en-GB" dirty="0" smtClean="0"/>
                  <a:t> during one week!</a:t>
                </a:r>
                <a:endParaRPr lang="en-GB" dirty="0"/>
              </a:p>
            </p:txBody>
          </p:sp>
        </mc:Choice>
        <mc:Fallback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802" y="1865394"/>
                <a:ext cx="7772400" cy="4470400"/>
              </a:xfrm>
              <a:blipFill rotWithShape="0">
                <a:blip r:embed="rId2"/>
                <a:stretch>
                  <a:fillRect l="-235" t="-136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BEPC-II: Recovery of performance with new </a:t>
            </a:r>
            <a:r>
              <a:rPr lang="en-GB" dirty="0" smtClean="0"/>
              <a:t>coupler (2)</a:t>
            </a:r>
            <a:endParaRPr lang="en-GB" dirty="0"/>
          </a:p>
        </p:txBody>
      </p:sp>
      <p:grpSp>
        <p:nvGrpSpPr>
          <p:cNvPr id="10" name="组合 13"/>
          <p:cNvGrpSpPr/>
          <p:nvPr/>
        </p:nvGrpSpPr>
        <p:grpSpPr>
          <a:xfrm>
            <a:off x="538355" y="2591204"/>
            <a:ext cx="4862804" cy="3682597"/>
            <a:chOff x="564543" y="2142385"/>
            <a:chExt cx="6000154" cy="4434896"/>
          </a:xfrm>
        </p:grpSpPr>
        <p:pic>
          <p:nvPicPr>
            <p:cNvPr id="11" name="图片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4543" y="2142385"/>
              <a:ext cx="6000154" cy="4434896"/>
            </a:xfrm>
            <a:prstGeom prst="rect">
              <a:avLst/>
            </a:prstGeom>
          </p:spPr>
        </p:pic>
        <p:cxnSp>
          <p:nvCxnSpPr>
            <p:cNvPr id="12" name="直接箭头连接符 8"/>
            <p:cNvCxnSpPr/>
            <p:nvPr/>
          </p:nvCxnSpPr>
          <p:spPr>
            <a:xfrm flipH="1">
              <a:off x="3635897" y="4005064"/>
              <a:ext cx="360039" cy="81775"/>
            </a:xfrm>
            <a:prstGeom prst="straightConnector1">
              <a:avLst/>
            </a:prstGeom>
            <a:ln w="444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箭头连接符 11"/>
            <p:cNvCxnSpPr/>
            <p:nvPr/>
          </p:nvCxnSpPr>
          <p:spPr>
            <a:xfrm>
              <a:off x="3707904" y="4141041"/>
              <a:ext cx="2232248" cy="218792"/>
            </a:xfrm>
            <a:prstGeom prst="straightConnector1">
              <a:avLst/>
            </a:prstGeom>
            <a:ln w="444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箭头连接符 15"/>
            <p:cNvCxnSpPr/>
            <p:nvPr/>
          </p:nvCxnSpPr>
          <p:spPr>
            <a:xfrm flipH="1">
              <a:off x="2771776" y="4414035"/>
              <a:ext cx="3168376" cy="524987"/>
            </a:xfrm>
            <a:prstGeom prst="straightConnector1">
              <a:avLst/>
            </a:prstGeom>
            <a:ln w="444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6" name="Straight Arrow Connector 15"/>
          <p:cNvCxnSpPr>
            <a:endCxn id="18" idx="3"/>
          </p:cNvCxnSpPr>
          <p:nvPr/>
        </p:nvCxnSpPr>
        <p:spPr>
          <a:xfrm flipV="1">
            <a:off x="2327199" y="4414345"/>
            <a:ext cx="638305" cy="499098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2948743" y="4308516"/>
            <a:ext cx="114449" cy="123986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/>
              <p:cNvSpPr txBox="1"/>
              <p:nvPr/>
            </p:nvSpPr>
            <p:spPr>
              <a:xfrm>
                <a:off x="1579785" y="4300535"/>
                <a:ext cx="1096519" cy="43088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 anchor="ctr" anchorCtr="1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sz="11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1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GB" sz="11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sz="1100" dirty="0" smtClean="0">
                    <a:solidFill>
                      <a:srgbClr val="0070C0"/>
                    </a:solidFill>
                  </a:rPr>
                  <a:t> recovered</a:t>
                </a:r>
                <a:br>
                  <a:rPr lang="en-GB" sz="1100" dirty="0" smtClean="0">
                    <a:solidFill>
                      <a:srgbClr val="0070C0"/>
                    </a:solidFill>
                  </a:rPr>
                </a:br>
                <a:r>
                  <a:rPr lang="en-GB" sz="1100" dirty="0" smtClean="0">
                    <a:solidFill>
                      <a:srgbClr val="0070C0"/>
                    </a:solidFill>
                  </a:rPr>
                  <a:t>after N</a:t>
                </a:r>
                <a:r>
                  <a:rPr lang="en-GB" sz="1100" baseline="-25000" dirty="0" smtClean="0">
                    <a:solidFill>
                      <a:srgbClr val="0070C0"/>
                    </a:solidFill>
                  </a:rPr>
                  <a:t>2</a:t>
                </a:r>
                <a:r>
                  <a:rPr lang="en-GB" sz="1100" dirty="0" smtClean="0">
                    <a:solidFill>
                      <a:srgbClr val="0070C0"/>
                    </a:solidFill>
                  </a:rPr>
                  <a:t> bake</a:t>
                </a:r>
                <a:endParaRPr lang="en-GB" sz="1100" dirty="0" smtClean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9785" y="4300535"/>
                <a:ext cx="1096519" cy="430887"/>
              </a:xfrm>
              <a:prstGeom prst="rect">
                <a:avLst/>
              </a:prstGeom>
              <a:blipFill rotWithShape="0">
                <a:blip r:embed="rId4"/>
                <a:stretch>
                  <a:fillRect r="-1111" b="-985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8-Jul-2016</a:t>
            </a:r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TTC Meeting 2016   -   WG3 Summary </a:t>
            </a:r>
            <a:endParaRPr lang="en-US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E1C7F-9E31-470D-AA23-580BABD55DEF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274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Cornell injector experience, R. </a:t>
            </a:r>
            <a:r>
              <a:rPr lang="en-GB" dirty="0" err="1" smtClean="0"/>
              <a:t>Eichhorn</a:t>
            </a:r>
            <a:endParaRPr lang="en-GB" dirty="0"/>
          </a:p>
        </p:txBody>
      </p:sp>
      <p:pic>
        <p:nvPicPr>
          <p:cNvPr id="4" name="Bild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8145" y="1868859"/>
            <a:ext cx="4389526" cy="2534984"/>
          </a:xfrm>
          <a:prstGeom prst="rect">
            <a:avLst/>
          </a:prstGeom>
        </p:spPr>
      </p:pic>
      <p:sp>
        <p:nvSpPr>
          <p:cNvPr id="5" name="Rectangle 24"/>
          <p:cNvSpPr>
            <a:spLocks noChangeArrowheads="1"/>
          </p:cNvSpPr>
          <p:nvPr/>
        </p:nvSpPr>
        <p:spPr bwMode="auto">
          <a:xfrm>
            <a:off x="136754" y="2144687"/>
            <a:ext cx="4358640" cy="2099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100584" bIns="100584">
            <a:spAutoFit/>
          </a:bodyPr>
          <a:lstStyle/>
          <a:p>
            <a:pPr marL="249714" indent="-249714">
              <a:spcBef>
                <a:spcPct val="20000"/>
              </a:spcBef>
              <a:buFont typeface="Wingdings" pitchFamily="2" charset="2"/>
              <a:buChar char="§"/>
              <a:tabLst>
                <a:tab pos="2519839" algn="l"/>
                <a:tab pos="3017520" algn="l"/>
                <a:tab pos="4023360" algn="l"/>
              </a:tabLst>
            </a:pPr>
            <a:r>
              <a:rPr lang="en-US" sz="1760" b="1" dirty="0">
                <a:latin typeface="Arial Narrow" pitchFamily="34" charset="0"/>
              </a:rPr>
              <a:t>Number of 2-cell cavities 	5</a:t>
            </a:r>
          </a:p>
          <a:p>
            <a:pPr marL="249714" indent="-249714">
              <a:spcBef>
                <a:spcPct val="20000"/>
              </a:spcBef>
              <a:buFont typeface="Wingdings" pitchFamily="2" charset="2"/>
              <a:buChar char="§"/>
              <a:tabLst>
                <a:tab pos="2519839" algn="l"/>
                <a:tab pos="3017520" algn="l"/>
                <a:tab pos="4023360" algn="l"/>
              </a:tabLst>
            </a:pPr>
            <a:r>
              <a:rPr lang="en-US" sz="1760" b="1" dirty="0">
                <a:latin typeface="Arial Narrow" pitchFamily="34" charset="0"/>
              </a:rPr>
              <a:t>Acceleration per cavity	1 – 3 MeV</a:t>
            </a:r>
          </a:p>
          <a:p>
            <a:pPr marL="249714" indent="-249714">
              <a:spcBef>
                <a:spcPct val="20000"/>
              </a:spcBef>
              <a:buFont typeface="Wingdings" pitchFamily="2" charset="2"/>
              <a:buChar char="§"/>
              <a:tabLst>
                <a:tab pos="2519839" algn="l"/>
                <a:tab pos="3017520" algn="l"/>
                <a:tab pos="4023360" algn="l"/>
              </a:tabLst>
            </a:pPr>
            <a:r>
              <a:rPr lang="en-US" sz="1760" b="1" dirty="0">
                <a:latin typeface="Arial Narrow" pitchFamily="34" charset="0"/>
              </a:rPr>
              <a:t>Accelerating gradient	4.3 – 13.0 MV/m</a:t>
            </a:r>
          </a:p>
          <a:p>
            <a:pPr marL="249714" indent="-249714">
              <a:spcBef>
                <a:spcPct val="20000"/>
              </a:spcBef>
              <a:buFont typeface="Wingdings" pitchFamily="2" charset="2"/>
              <a:buChar char="§"/>
              <a:tabLst>
                <a:tab pos="2519839" algn="l"/>
                <a:tab pos="3017520" algn="l"/>
                <a:tab pos="4023360" algn="l"/>
              </a:tabLst>
            </a:pPr>
            <a:r>
              <a:rPr lang="en-US" sz="1760" b="1" dirty="0">
                <a:latin typeface="Arial Narrow" pitchFamily="34" charset="0"/>
              </a:rPr>
              <a:t>R/Q (linac definition)	222 Ohm</a:t>
            </a:r>
          </a:p>
          <a:p>
            <a:pPr marL="249714" indent="-249714">
              <a:spcBef>
                <a:spcPct val="20000"/>
              </a:spcBef>
              <a:buFont typeface="Wingdings" pitchFamily="2" charset="2"/>
              <a:buChar char="§"/>
              <a:tabLst>
                <a:tab pos="2519839" algn="l"/>
                <a:tab pos="3017520" algn="l"/>
                <a:tab pos="4023360" algn="l"/>
              </a:tabLst>
            </a:pPr>
            <a:r>
              <a:rPr lang="en-US" sz="1760" b="1" dirty="0" err="1">
                <a:latin typeface="Arial Narrow" pitchFamily="34" charset="0"/>
              </a:rPr>
              <a:t>Q</a:t>
            </a:r>
            <a:r>
              <a:rPr lang="en-US" sz="1760" b="1" baseline="-25000" dirty="0" err="1">
                <a:latin typeface="Arial Narrow" pitchFamily="34" charset="0"/>
              </a:rPr>
              <a:t>ext</a:t>
            </a:r>
            <a:r>
              <a:rPr lang="en-US" sz="1760" b="1" dirty="0">
                <a:latin typeface="Arial Narrow" pitchFamily="34" charset="0"/>
              </a:rPr>
              <a:t>	4.6</a:t>
            </a:r>
            <a:r>
              <a:rPr lang="en-US" sz="1760" b="1" dirty="0">
                <a:latin typeface="Arial Narrow" pitchFamily="34" charset="0"/>
                <a:sym typeface="Symbol" pitchFamily="18" charset="2"/>
              </a:rPr>
              <a:t></a:t>
            </a:r>
            <a:r>
              <a:rPr lang="en-US" sz="1760" b="1" dirty="0">
                <a:latin typeface="Arial Narrow" pitchFamily="34" charset="0"/>
              </a:rPr>
              <a:t>10</a:t>
            </a:r>
            <a:r>
              <a:rPr lang="en-US" sz="1760" b="1" baseline="30000" dirty="0">
                <a:latin typeface="Arial Narrow" pitchFamily="34" charset="0"/>
              </a:rPr>
              <a:t>4</a:t>
            </a:r>
            <a:r>
              <a:rPr lang="en-US" sz="1760" b="1" dirty="0">
                <a:latin typeface="Arial Narrow" pitchFamily="34" charset="0"/>
              </a:rPr>
              <a:t> – 4.1</a:t>
            </a:r>
            <a:r>
              <a:rPr lang="en-US" sz="1760" b="1" dirty="0">
                <a:latin typeface="Arial Narrow" pitchFamily="34" charset="0"/>
                <a:sym typeface="Symbol" pitchFamily="18" charset="2"/>
              </a:rPr>
              <a:t></a:t>
            </a:r>
            <a:r>
              <a:rPr lang="en-US" sz="1760" b="1" dirty="0">
                <a:latin typeface="Arial Narrow" pitchFamily="34" charset="0"/>
              </a:rPr>
              <a:t>10</a:t>
            </a:r>
            <a:r>
              <a:rPr lang="en-US" sz="1760" b="1" baseline="30000" dirty="0">
                <a:latin typeface="Arial Narrow" pitchFamily="34" charset="0"/>
              </a:rPr>
              <a:t>5</a:t>
            </a:r>
          </a:p>
          <a:p>
            <a:pPr marL="249714" indent="-249714">
              <a:spcBef>
                <a:spcPct val="20000"/>
              </a:spcBef>
              <a:buFont typeface="Wingdings" pitchFamily="2" charset="2"/>
              <a:buChar char="§"/>
              <a:tabLst>
                <a:tab pos="2519839" algn="l"/>
                <a:tab pos="3017520" algn="l"/>
                <a:tab pos="4023360" algn="l"/>
              </a:tabLst>
            </a:pPr>
            <a:r>
              <a:rPr lang="en-US" sz="1760" b="1" dirty="0">
                <a:latin typeface="Arial Narrow" pitchFamily="34" charset="0"/>
              </a:rPr>
              <a:t>Total 2K / 5K / 80K loads: </a:t>
            </a:r>
            <a:r>
              <a:rPr lang="en-US" sz="1760" b="1" dirty="0">
                <a:solidFill>
                  <a:srgbClr val="FF0000"/>
                </a:solidFill>
                <a:latin typeface="Arial Narrow" pitchFamily="34" charset="0"/>
              </a:rPr>
              <a:t>30W / 60W / 700W</a:t>
            </a:r>
          </a:p>
        </p:txBody>
      </p:sp>
      <p:sp>
        <p:nvSpPr>
          <p:cNvPr id="6" name="Rectangle 25"/>
          <p:cNvSpPr>
            <a:spLocks noChangeArrowheads="1"/>
          </p:cNvSpPr>
          <p:nvPr/>
        </p:nvSpPr>
        <p:spPr bwMode="auto">
          <a:xfrm>
            <a:off x="136754" y="4104306"/>
            <a:ext cx="4107180" cy="2099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100584" bIns="100584">
            <a:spAutoFit/>
          </a:bodyPr>
          <a:lstStyle/>
          <a:p>
            <a:pPr marL="249714" indent="-249714">
              <a:spcBef>
                <a:spcPct val="20000"/>
              </a:spcBef>
              <a:buFont typeface="Wingdings" pitchFamily="2" charset="2"/>
              <a:buChar char="§"/>
              <a:tabLst>
                <a:tab pos="2519839" algn="l"/>
                <a:tab pos="3017520" algn="l"/>
                <a:tab pos="4023360" algn="l"/>
              </a:tabLst>
            </a:pPr>
            <a:r>
              <a:rPr lang="en-US" sz="1760" b="1" dirty="0">
                <a:latin typeface="Arial Narrow" pitchFamily="34" charset="0"/>
              </a:rPr>
              <a:t>Number of HOM loads 	6</a:t>
            </a:r>
          </a:p>
          <a:p>
            <a:pPr marL="249714" indent="-249714">
              <a:spcBef>
                <a:spcPct val="20000"/>
              </a:spcBef>
              <a:buFont typeface="Wingdings" pitchFamily="2" charset="2"/>
              <a:buChar char="§"/>
              <a:tabLst>
                <a:tab pos="2519839" algn="l"/>
                <a:tab pos="3017520" algn="l"/>
                <a:tab pos="4023360" algn="l"/>
              </a:tabLst>
            </a:pPr>
            <a:r>
              <a:rPr lang="en-US" sz="1760" b="1" dirty="0">
                <a:latin typeface="Arial Narrow" pitchFamily="34" charset="0"/>
              </a:rPr>
              <a:t>HOM power per cavity	</a:t>
            </a:r>
            <a:r>
              <a:rPr lang="en-US" sz="1760" b="1" dirty="0">
                <a:solidFill>
                  <a:srgbClr val="FF0000"/>
                </a:solidFill>
                <a:latin typeface="Arial Narrow" pitchFamily="34" charset="0"/>
              </a:rPr>
              <a:t>40 W</a:t>
            </a:r>
          </a:p>
          <a:p>
            <a:pPr marL="249714" indent="-249714">
              <a:spcBef>
                <a:spcPct val="20000"/>
              </a:spcBef>
              <a:buFont typeface="Wingdings" pitchFamily="2" charset="2"/>
              <a:buChar char="§"/>
              <a:tabLst>
                <a:tab pos="2519839" algn="l"/>
                <a:tab pos="3017520" algn="l"/>
                <a:tab pos="4023360" algn="l"/>
              </a:tabLst>
            </a:pPr>
            <a:r>
              <a:rPr lang="en-US" sz="1760" b="1" dirty="0">
                <a:latin typeface="Arial Narrow" pitchFamily="34" charset="0"/>
              </a:rPr>
              <a:t>Couplers per cavity	2</a:t>
            </a:r>
          </a:p>
          <a:p>
            <a:pPr marL="249714" indent="-249714">
              <a:spcBef>
                <a:spcPct val="20000"/>
              </a:spcBef>
              <a:buFont typeface="Wingdings" pitchFamily="2" charset="2"/>
              <a:buChar char="§"/>
              <a:tabLst>
                <a:tab pos="2519839" algn="l"/>
                <a:tab pos="3017520" algn="l"/>
                <a:tab pos="4023360" algn="l"/>
              </a:tabLst>
            </a:pPr>
            <a:r>
              <a:rPr lang="en-US" sz="1760" b="1" dirty="0">
                <a:latin typeface="Arial Narrow" pitchFamily="34" charset="0"/>
              </a:rPr>
              <a:t>RF power per cavity	</a:t>
            </a:r>
            <a:r>
              <a:rPr lang="en-US" sz="1760" b="1" dirty="0">
                <a:solidFill>
                  <a:srgbClr val="FF0000"/>
                </a:solidFill>
                <a:latin typeface="Arial Narrow" pitchFamily="34" charset="0"/>
              </a:rPr>
              <a:t>120 kW</a:t>
            </a:r>
          </a:p>
          <a:p>
            <a:pPr marL="249714" indent="-249714">
              <a:spcBef>
                <a:spcPct val="20000"/>
              </a:spcBef>
              <a:buFont typeface="Wingdings" pitchFamily="2" charset="2"/>
              <a:buChar char="§"/>
              <a:tabLst>
                <a:tab pos="2519839" algn="l"/>
                <a:tab pos="3017520" algn="l"/>
                <a:tab pos="4023360" algn="l"/>
              </a:tabLst>
            </a:pPr>
            <a:r>
              <a:rPr lang="en-US" sz="1760" b="1" dirty="0">
                <a:latin typeface="Arial Narrow" pitchFamily="34" charset="0"/>
              </a:rPr>
              <a:t>Amplitude/phase stability	10</a:t>
            </a:r>
            <a:r>
              <a:rPr lang="en-US" sz="1760" b="1" baseline="30000" dirty="0">
                <a:latin typeface="Arial Narrow" pitchFamily="34" charset="0"/>
              </a:rPr>
              <a:t>-4 </a:t>
            </a:r>
            <a:r>
              <a:rPr lang="en-US" sz="1760" b="1" dirty="0">
                <a:latin typeface="Arial Narrow" pitchFamily="34" charset="0"/>
              </a:rPr>
              <a:t>/ 0.1</a:t>
            </a:r>
            <a:r>
              <a:rPr lang="en-US" sz="1760" b="1" dirty="0">
                <a:latin typeface="Arial Narrow" pitchFamily="34" charset="0"/>
                <a:sym typeface="Symbol" pitchFamily="18" charset="2"/>
              </a:rPr>
              <a:t></a:t>
            </a:r>
            <a:r>
              <a:rPr lang="en-US" sz="1760" b="1" dirty="0">
                <a:latin typeface="Arial Narrow" pitchFamily="34" charset="0"/>
              </a:rPr>
              <a:t> (</a:t>
            </a:r>
            <a:r>
              <a:rPr lang="en-US" sz="1760" b="1" dirty="0" err="1">
                <a:latin typeface="Arial Narrow" pitchFamily="34" charset="0"/>
              </a:rPr>
              <a:t>rms</a:t>
            </a:r>
            <a:r>
              <a:rPr lang="en-US" sz="1760" b="1" dirty="0">
                <a:latin typeface="Arial Narrow" pitchFamily="34" charset="0"/>
              </a:rPr>
              <a:t>)</a:t>
            </a:r>
          </a:p>
          <a:p>
            <a:pPr marL="249714" indent="-249714">
              <a:spcBef>
                <a:spcPct val="20000"/>
              </a:spcBef>
              <a:buFont typeface="Wingdings" pitchFamily="2" charset="2"/>
              <a:buChar char="§"/>
              <a:tabLst>
                <a:tab pos="2519839" algn="l"/>
                <a:tab pos="3017520" algn="l"/>
                <a:tab pos="4023360" algn="l"/>
              </a:tabLst>
            </a:pPr>
            <a:r>
              <a:rPr lang="en-US" sz="1760" b="1" dirty="0">
                <a:latin typeface="Arial Narrow" pitchFamily="34" charset="0"/>
              </a:rPr>
              <a:t>ICM length	5 m</a:t>
            </a:r>
            <a:endParaRPr lang="en-US" sz="1760" b="1" baseline="30000" dirty="0">
              <a:latin typeface="Arial Narrow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6754" y="1868859"/>
            <a:ext cx="1523174" cy="36933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none" rtlCol="0" anchor="ctr" anchorCtr="1">
            <a:spAutoFit/>
          </a:bodyPr>
          <a:lstStyle/>
          <a:p>
            <a:r>
              <a:rPr lang="en-GB" dirty="0" smtClean="0"/>
              <a:t>Parameters:</a:t>
            </a:r>
            <a:endParaRPr lang="en-GB" dirty="0" smtClean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8-Jul-2016</a:t>
            </a:r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TTC Meeting 2016   -   WG3 Summary 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E1C7F-9E31-470D-AA23-580BABD55DE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731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Cornell injector: Performance</a:t>
            </a:r>
            <a:endParaRPr lang="en-GB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732" y="1800674"/>
            <a:ext cx="8952027" cy="3857843"/>
          </a:xfrm>
          <a:prstGeom prst="rect">
            <a:avLst/>
          </a:prstGeom>
        </p:spPr>
      </p:pic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8-Jul-2016</a:t>
            </a:r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TTC Meeting 2016   -   WG3 Summary </a:t>
            </a:r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E1C7F-9E31-470D-AA23-580BABD55DE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997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Crimson landscape design templat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</a:schemeClr>
            </a:gs>
            <a:gs pos="65000">
              <a:schemeClr val="phClr">
                <a:tint val="100000"/>
                <a:shade val="40000"/>
                <a:satMod val="100000"/>
              </a:schemeClr>
            </a:gs>
            <a:gs pos="100000">
              <a:schemeClr val="phClr">
                <a:shade val="5000"/>
                <a:satMod val="100000"/>
              </a:schemeClr>
            </a:gs>
          </a:gsLst>
          <a:path path="circle">
            <a:fillToRect l="25000" t="25000" r="25000" b="25000"/>
          </a:path>
        </a:gradFill>
        <a:gradFill flip="none" rotWithShape="1">
          <a:gsLst>
            <a:gs pos="17000">
              <a:schemeClr val="phClr"/>
            </a:gs>
            <a:gs pos="71000">
              <a:schemeClr val="phClr">
                <a:tint val="100000"/>
                <a:shade val="40000"/>
                <a:satMod val="100000"/>
              </a:schemeClr>
            </a:gs>
            <a:gs pos="100000">
              <a:schemeClr val="phClr">
                <a:shade val="5000"/>
                <a:satMod val="1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/>
        </a:defPPr>
      </a:lstStyle>
      <a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a:style>
    </a:spDef>
    <a:lnDef>
      <a:spPr>
        <a:ln w="19050"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square" rtlCol="0" anchor="ctr" anchorCtr="1">
        <a:spAutoFit/>
      </a:bodyPr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Crimson landscape design template" id="{73D20169-401E-4972-B02F-4B0444B70099}" vid="{315B30EE-3D96-471E-B16F-FC362877833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26772</TotalTime>
  <Words>1017</Words>
  <Application>Microsoft Office PowerPoint</Application>
  <PresentationFormat>On-screen Show (4:3)</PresentationFormat>
  <Paragraphs>301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5" baseType="lpstr">
      <vt:lpstr>ＭＳ Ｐゴシック</vt:lpstr>
      <vt:lpstr>宋体</vt:lpstr>
      <vt:lpstr>Arial</vt:lpstr>
      <vt:lpstr>Arial Narrow</vt:lpstr>
      <vt:lpstr>Calibri</vt:lpstr>
      <vt:lpstr>Cambria</vt:lpstr>
      <vt:lpstr>Cambria Math</vt:lpstr>
      <vt:lpstr>Century Gothic</vt:lpstr>
      <vt:lpstr>Symbol</vt:lpstr>
      <vt:lpstr>Times New Roman</vt:lpstr>
      <vt:lpstr>Wingdings</vt:lpstr>
      <vt:lpstr>1_Crimson landscape design template</vt:lpstr>
      <vt:lpstr>WG3 Summary   High current and CW accelerators </vt:lpstr>
      <vt:lpstr>Reminder: WG Mandate:  WG3: High current and CW accelerators</vt:lpstr>
      <vt:lpstr>Wednesday, 6th July: “High current and CW accelerators”</vt:lpstr>
      <vt:lpstr>BEPC-II experience, P. Sha</vt:lpstr>
      <vt:lpstr>BEPC-II: Analysis of broken coupler</vt:lpstr>
      <vt:lpstr>BEPC-II: Recovery of performance with new coupler (1)</vt:lpstr>
      <vt:lpstr>BEPC-II: Recovery of performance with new coupler (2)</vt:lpstr>
      <vt:lpstr>Cornell injector experience, R. Eichhorn</vt:lpstr>
      <vt:lpstr>Cornell injector: Performance</vt:lpstr>
      <vt:lpstr>Cornell injector  Limitation: FPC cooling (80 K intercept)</vt:lpstr>
      <vt:lpstr>Cornell Injector: Problem analysis: </vt:lpstr>
      <vt:lpstr>Cornell: heat exchanger improvement</vt:lpstr>
      <vt:lpstr>cERL experience, H. Sakai</vt:lpstr>
      <vt:lpstr>cERL, achieved:</vt:lpstr>
      <vt:lpstr>cERL:  Degradation of performance and recovery:</vt:lpstr>
      <vt:lpstr>FCC SRF systems requirements, E. Jensen</vt:lpstr>
      <vt:lpstr>FCC design choices</vt:lpstr>
      <vt:lpstr>BESSY VSR (Variable Pulse Length Storage Ring), A. Vélez</vt:lpstr>
      <vt:lpstr>bERLinPro SRF system challenges, A. Neumann </vt:lpstr>
      <vt:lpstr>bERLinPro booster cavity performance</vt:lpstr>
      <vt:lpstr>bERLinPro Linac Cavity design</vt:lpstr>
      <vt:lpstr>HOM load progress (VSR and bERLinPro)</vt:lpstr>
      <vt:lpstr>WG3: High current and CW accelerators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Slides for ttc saclay</dc:title>
  <dc:creator>Hasan Padamsee</dc:creator>
  <cp:lastModifiedBy>Erk Jensen</cp:lastModifiedBy>
  <cp:revision>206</cp:revision>
  <dcterms:created xsi:type="dcterms:W3CDTF">2016-05-10T15:54:51Z</dcterms:created>
  <dcterms:modified xsi:type="dcterms:W3CDTF">2016-07-08T06:42:05Z</dcterms:modified>
</cp:coreProperties>
</file>