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7" r:id="rId4"/>
    <p:sldId id="266" r:id="rId5"/>
    <p:sldId id="265" r:id="rId6"/>
    <p:sldId id="262" r:id="rId7"/>
    <p:sldId id="263" r:id="rId8"/>
    <p:sldId id="264" r:id="rId9"/>
    <p:sldId id="259" r:id="rId10"/>
    <p:sldId id="261" r:id="rId11"/>
    <p:sldId id="260" r:id="rId1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9DAB1C-661F-4D3C-B6EC-66021DFFDC47}" type="datetimeFigureOut">
              <a:rPr kumimoji="1" lang="ja-JP" altLang="en-US" smtClean="0"/>
              <a:t>2016/7/8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AE95F6-8FCB-4AEC-AB47-1516A3DDEA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2193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W.-D. Moeller (DESY)                 E. Kako (KEK)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TTC-TB meeting at CEA, 2016' July 08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8602-DCE4-4F31-9EC7-1FDB735D9D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0446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W.-D. Moeller (DESY)                 E. Kako (KEK)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TTC-TB meeting at CEA, 2016' July 08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8602-DCE4-4F31-9EC7-1FDB735D9D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6994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W.-D. Moeller (DESY)                 E. Kako (KEK)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TTC-TB meeting at CEA, 2016' July 08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8602-DCE4-4F31-9EC7-1FDB735D9D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3452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W.-D. Moeller (DESY)                 E. Kako (KEK)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TTC-TB meeting at CEA, 2016' July 08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8602-DCE4-4F31-9EC7-1FDB735D9D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9531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W.-D. Moeller (DESY)                 E. Kako (KEK)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TTC-TB meeting at CEA, 2016' July 08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8602-DCE4-4F31-9EC7-1FDB735D9D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3670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W.-D. Moeller (DESY)                 E. Kako (KEK)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TTC-TB meeting at CEA, 2016' July 08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8602-DCE4-4F31-9EC7-1FDB735D9D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2885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W.-D. Moeller (DESY)                 E. Kako (KEK)</a:t>
            </a:r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TTC-TB meeting at CEA, 2016' July 08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8602-DCE4-4F31-9EC7-1FDB735D9D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8409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W.-D. Moeller (DESY)                 E. Kako (KEK)</a:t>
            </a:r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TTC-TB meeting at CEA, 2016' July 08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8602-DCE4-4F31-9EC7-1FDB735D9D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959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W.-D. Moeller (DESY)                 E. Kako (KEK)</a:t>
            </a:r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TTC-TB meeting at CEA, 2016' July 08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8602-DCE4-4F31-9EC7-1FDB735D9D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3536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W.-D. Moeller (DESY)                 E. Kako (KEK)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TTC-TB meeting at CEA, 2016' July 08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8602-DCE4-4F31-9EC7-1FDB735D9D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5535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W.-D. Moeller (DESY)                 E. Kako (KEK)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TTC-TB meeting at CEA, 2016' July 08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8602-DCE4-4F31-9EC7-1FDB735D9D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2525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W.-D. Moeller (DESY)                 E. Kako (KEK)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TTC-TB meeting at CEA, 2016' July 08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E78602-DCE4-4F31-9EC7-1FDB735D9D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8738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r>
              <a:rPr lang="en-US" altLang="ja-JP" smtClean="0"/>
              <a:t>W.-D. Moeller (DESY)                 E. Kako (KEK)</a:t>
            </a:r>
            <a:endParaRPr lang="fr-BE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smtClean="0"/>
              <a:t>TTC-TB meeting at CEA, 2016' July 08</a:t>
            </a:r>
            <a:endParaRPr lang="fr-BE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1</a:t>
            </a:fld>
            <a:endParaRPr lang="fr-BE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23528" y="1052736"/>
            <a:ext cx="8229600" cy="79208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Report of TTC-TB  meeting </a:t>
            </a:r>
          </a:p>
          <a:p>
            <a:r>
              <a:rPr lang="en-US" dirty="0" smtClean="0"/>
              <a:t>at CEA-</a:t>
            </a:r>
            <a:r>
              <a:rPr lang="en-US" dirty="0" err="1" smtClean="0"/>
              <a:t>Saclay</a:t>
            </a:r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79512" y="2852936"/>
            <a:ext cx="8229600" cy="79208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2016, July 08</a:t>
            </a:r>
          </a:p>
          <a:p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94510" y="4005064"/>
            <a:ext cx="8123731" cy="129614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Co-chairs</a:t>
            </a:r>
          </a:p>
          <a:p>
            <a:r>
              <a:rPr lang="en-US" sz="2800" dirty="0" smtClean="0"/>
              <a:t>Wolf-Dietrich Moeller (DESY)</a:t>
            </a:r>
          </a:p>
          <a:p>
            <a:r>
              <a:rPr lang="en-US" sz="2800" dirty="0" err="1" smtClean="0"/>
              <a:t>Eiji</a:t>
            </a:r>
            <a:r>
              <a:rPr lang="en-US" sz="2800" dirty="0" smtClean="0"/>
              <a:t> </a:t>
            </a:r>
            <a:r>
              <a:rPr lang="en-US" sz="2800" dirty="0" err="1" smtClean="0"/>
              <a:t>Kako</a:t>
            </a:r>
            <a:r>
              <a:rPr lang="en-US" sz="2800" dirty="0" smtClean="0"/>
              <a:t> (KEK)</a:t>
            </a:r>
          </a:p>
          <a:p>
            <a:endParaRPr lang="en-US" dirty="0"/>
          </a:p>
        </p:txBody>
      </p:sp>
      <p:cxnSp>
        <p:nvCxnSpPr>
          <p:cNvPr id="10" name="直線コネクタ 9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-31248" y="6119379"/>
            <a:ext cx="9175248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76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W.-D. Moeller (DESY)                 E. Kako (KEK)</a:t>
            </a:r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TTC-TB meeting at CEA, 2016' July 08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8602-DCE4-4F31-9EC7-1FDB735D9DB1}" type="slidenum">
              <a:rPr kumimoji="1" lang="ja-JP" altLang="en-US" smtClean="0"/>
              <a:t>10</a:t>
            </a:fld>
            <a:endParaRPr kumimoji="1" lang="ja-JP" altLang="en-US"/>
          </a:p>
        </p:txBody>
      </p:sp>
      <p:cxnSp>
        <p:nvCxnSpPr>
          <p:cNvPr id="5" name="直線コネクタ 4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>
            <a:off x="-31248" y="6119379"/>
            <a:ext cx="9175248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701833" y="116632"/>
            <a:ext cx="76865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/>
              <a:t>Topics for in-depth discussion in the next </a:t>
            </a:r>
            <a:r>
              <a:rPr lang="en-US" altLang="ja-JP" sz="3200" dirty="0" smtClean="0"/>
              <a:t>TTC</a:t>
            </a:r>
            <a:endParaRPr kumimoji="1" lang="ja-JP" altLang="en-US" sz="32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59025" y="1265311"/>
            <a:ext cx="878497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kumimoji="1" lang="en-US" altLang="ja-JP" sz="2800" dirty="0" smtClean="0">
                <a:latin typeface="+mj-lt"/>
              </a:rPr>
              <a:t>   Cryogenics, module-design, module -integration,</a:t>
            </a:r>
          </a:p>
          <a:p>
            <a:r>
              <a:rPr lang="en-US" altLang="ja-JP" sz="2800" dirty="0">
                <a:latin typeface="+mj-lt"/>
              </a:rPr>
              <a:t> </a:t>
            </a:r>
            <a:r>
              <a:rPr lang="en-US" altLang="ja-JP" sz="2800" dirty="0" smtClean="0">
                <a:latin typeface="+mj-lt"/>
              </a:rPr>
              <a:t>     </a:t>
            </a:r>
            <a:r>
              <a:rPr kumimoji="1" lang="en-US" altLang="ja-JP" sz="2800" dirty="0" smtClean="0">
                <a:latin typeface="+mj-lt"/>
              </a:rPr>
              <a:t> procedures @low and high beta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kumimoji="1" lang="ja-JP" altLang="en-US" sz="2800" dirty="0" smtClean="0">
                <a:latin typeface="+mj-lt"/>
              </a:rPr>
              <a:t>   </a:t>
            </a:r>
            <a:r>
              <a:rPr lang="en-US" altLang="ja-JP" sz="2800" dirty="0">
                <a:latin typeface="+mj-lt"/>
              </a:rPr>
              <a:t>L</a:t>
            </a:r>
            <a:r>
              <a:rPr kumimoji="1" lang="en-US" altLang="ja-JP" sz="2800" dirty="0" smtClean="0">
                <a:latin typeface="+mj-lt"/>
              </a:rPr>
              <a:t>ow beta cavity treatment and assembly</a:t>
            </a:r>
            <a:endParaRPr kumimoji="1" lang="ja-JP" altLang="en-US" sz="2800" dirty="0" smtClean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ja-JP" sz="2800" dirty="0" smtClean="0">
                <a:latin typeface="+mj-lt"/>
              </a:rPr>
              <a:t>   Common WGs for low and high beta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ja-JP" sz="2800" dirty="0" smtClean="0">
                <a:latin typeface="+mj-lt"/>
              </a:rPr>
              <a:t>   MSU module performance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ja-JP" sz="2800" dirty="0" smtClean="0">
                <a:latin typeface="+mj-lt"/>
              </a:rPr>
              <a:t>   XFEL commissioning &amp; performance, beam operation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kumimoji="1" lang="en-US" altLang="ja-JP" sz="2800" dirty="0" smtClean="0">
                <a:latin typeface="+mj-lt"/>
              </a:rPr>
              <a:t>   LCLS2 module prototype results (Q, tuner, couplers…)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kumimoji="1" lang="en-US" altLang="ja-JP" sz="2800" dirty="0" smtClean="0">
                <a:latin typeface="+mj-lt"/>
              </a:rPr>
              <a:t>   High ISOLDE beam operation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ja-JP" sz="2800" dirty="0">
                <a:latin typeface="+mj-lt"/>
              </a:rPr>
              <a:t> </a:t>
            </a:r>
            <a:r>
              <a:rPr lang="en-US" altLang="ja-JP" sz="2800" dirty="0" smtClean="0">
                <a:latin typeface="+mj-lt"/>
              </a:rPr>
              <a:t>  </a:t>
            </a:r>
            <a:r>
              <a:rPr lang="en-US" altLang="ja-JP" sz="2800" dirty="0"/>
              <a:t>H</a:t>
            </a:r>
            <a:r>
              <a:rPr lang="en-US" altLang="ja-JP" sz="2800" dirty="0" smtClean="0"/>
              <a:t>igh Q and </a:t>
            </a:r>
            <a:r>
              <a:rPr lang="en-US" altLang="ja-JP" sz="2800" dirty="0"/>
              <a:t>high gradient follow-up</a:t>
            </a:r>
            <a:endParaRPr kumimoji="1" lang="en-US" altLang="ja-JP" sz="2800" dirty="0" smtClean="0"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ja-JP" sz="2800" dirty="0">
                <a:latin typeface="+mj-lt"/>
              </a:rPr>
              <a:t> </a:t>
            </a:r>
            <a:r>
              <a:rPr lang="en-US" altLang="ja-JP" sz="2800" dirty="0" smtClean="0">
                <a:latin typeface="+mj-lt"/>
              </a:rPr>
              <a:t>  Performance degradation and cure follow-up</a:t>
            </a:r>
            <a:endParaRPr kumimoji="1" lang="en-US" altLang="ja-JP" sz="28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11184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W.-D. Moeller (DESY)                 E. Kako (KEK)</a:t>
            </a:r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TTC-TB meeting at CEA, 2016' July 08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8602-DCE4-4F31-9EC7-1FDB735D9DB1}" type="slidenum">
              <a:rPr kumimoji="1" lang="ja-JP" altLang="en-US" smtClean="0"/>
              <a:t>11</a:t>
            </a:fld>
            <a:endParaRPr kumimoji="1" lang="ja-JP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27584" y="4725144"/>
            <a:ext cx="8064896" cy="122413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4000" b="1" dirty="0" smtClean="0"/>
              <a:t>Thank you for your attention.</a:t>
            </a:r>
          </a:p>
        </p:txBody>
      </p:sp>
      <p:cxnSp>
        <p:nvCxnSpPr>
          <p:cNvPr id="6" name="直線コネクタ 5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-31248" y="6119379"/>
            <a:ext cx="9175248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504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W.-D. Moeller (DESY)                 E. Kako (KEK)</a:t>
            </a:r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TTC-TB meeting at CEA, 2016' July 08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8602-DCE4-4F31-9EC7-1FDB735D9DB1}" type="slidenum">
              <a:rPr kumimoji="1" lang="ja-JP" altLang="en-US" smtClean="0"/>
              <a:t>2</a:t>
            </a:fld>
            <a:endParaRPr kumimoji="1" lang="ja-JP" altLang="en-US"/>
          </a:p>
        </p:txBody>
      </p:sp>
      <p:cxnSp>
        <p:nvCxnSpPr>
          <p:cNvPr id="5" name="直線コネクタ 4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>
            <a:off x="-31248" y="6119379"/>
            <a:ext cx="9175248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/>
        </p:nvSpPr>
        <p:spPr>
          <a:xfrm>
            <a:off x="1547664" y="90384"/>
            <a:ext cx="5400599" cy="67432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Outline</a:t>
            </a:r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187624" y="1352466"/>
            <a:ext cx="7272808" cy="394874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l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ja-JP" sz="2800" dirty="0" smtClean="0"/>
              <a:t>Member list</a:t>
            </a:r>
          </a:p>
          <a:p>
            <a:pPr algn="l">
              <a:lnSpc>
                <a:spcPct val="150000"/>
              </a:lnSpc>
            </a:pPr>
            <a:r>
              <a:rPr lang="en-US" altLang="ja-JP" sz="3200" b="1" dirty="0" smtClean="0"/>
              <a:t>Discussions</a:t>
            </a:r>
          </a:p>
          <a:p>
            <a:pPr marL="457200" indent="-457200" algn="l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ja-JP" sz="2800" dirty="0"/>
              <a:t>Proposal of WG-organization in the next </a:t>
            </a:r>
            <a:r>
              <a:rPr lang="en-US" altLang="ja-JP" sz="2800" dirty="0" smtClean="0"/>
              <a:t>TTC</a:t>
            </a:r>
          </a:p>
          <a:p>
            <a:pPr marL="457200" indent="-457200" algn="l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ja-JP" sz="2800" dirty="0"/>
              <a:t>Topics for in-depth discussion in the next </a:t>
            </a:r>
            <a:r>
              <a:rPr lang="en-US" altLang="ja-JP" sz="2800" dirty="0" smtClean="0"/>
              <a:t>TTC</a:t>
            </a:r>
          </a:p>
          <a:p>
            <a:pPr marL="457200" indent="-457200" algn="l">
              <a:lnSpc>
                <a:spcPct val="150000"/>
              </a:lnSpc>
              <a:buFont typeface="Wingdings" panose="05000000000000000000" pitchFamily="2" charset="2"/>
              <a:buChar char="l"/>
            </a:pPr>
            <a:r>
              <a:rPr lang="en-US" altLang="ja-JP" sz="2800" dirty="0" smtClean="0"/>
              <a:t>Others</a:t>
            </a:r>
          </a:p>
        </p:txBody>
      </p:sp>
    </p:spTree>
    <p:extLst>
      <p:ext uri="{BB962C8B-B14F-4D97-AF65-F5344CB8AC3E}">
        <p14:creationId xmlns:p14="http://schemas.microsoft.com/office/powerpoint/2010/main" val="182547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/>
        </p:nvSpPr>
        <p:spPr>
          <a:xfrm>
            <a:off x="384035" y="1000365"/>
            <a:ext cx="3682752" cy="48185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 smtClean="0">
                <a:solidFill>
                  <a:srgbClr val="00B050"/>
                </a:solidFill>
              </a:rPr>
              <a:t>Co-chairs</a:t>
            </a:r>
          </a:p>
          <a:p>
            <a:pPr marL="0" indent="0">
              <a:buNone/>
            </a:pPr>
            <a:r>
              <a:rPr lang="en-US" sz="1600" dirty="0" smtClean="0"/>
              <a:t>E. </a:t>
            </a:r>
            <a:r>
              <a:rPr lang="en-US" sz="1600" dirty="0" err="1" smtClean="0"/>
              <a:t>Kako</a:t>
            </a:r>
            <a:r>
              <a:rPr lang="en-US" sz="1600" dirty="0" smtClean="0"/>
              <a:t> (KEK)</a:t>
            </a:r>
          </a:p>
          <a:p>
            <a:pPr marL="0" indent="0">
              <a:buNone/>
            </a:pPr>
            <a:r>
              <a:rPr lang="en-US" sz="1600" dirty="0" smtClean="0"/>
              <a:t>W.-D. Moeller (DESY)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b="1" dirty="0" smtClean="0">
                <a:solidFill>
                  <a:srgbClr val="0070C0"/>
                </a:solidFill>
              </a:rPr>
              <a:t>Cavity and couplers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S.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</a:rPr>
              <a:t>Bousson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 (CNRS-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</a:rPr>
              <a:t>Orsay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S.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</a:rPr>
              <a:t>Calatroni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 (CERN)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G.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</a:rPr>
              <a:t>Ciovati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</a:rPr>
              <a:t>Jlab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</a:p>
          <a:p>
            <a:pPr marL="0" indent="0">
              <a:buNone/>
            </a:pPr>
            <a:r>
              <a:rPr lang="en-US" sz="1600" dirty="0" smtClean="0"/>
              <a:t>R.L. </a:t>
            </a:r>
            <a:r>
              <a:rPr lang="en-US" sz="1600" dirty="0" err="1" smtClean="0"/>
              <a:t>Geng</a:t>
            </a:r>
            <a:r>
              <a:rPr lang="en-US" sz="1600" dirty="0" smtClean="0"/>
              <a:t> (</a:t>
            </a:r>
            <a:r>
              <a:rPr lang="en-US" sz="1600" dirty="0" err="1" smtClean="0"/>
              <a:t>JLab</a:t>
            </a:r>
            <a:r>
              <a:rPr lang="en-US" sz="1600" dirty="0" smtClean="0"/>
              <a:t>)</a:t>
            </a:r>
          </a:p>
          <a:p>
            <a:pPr marL="0" indent="0">
              <a:buNone/>
            </a:pPr>
            <a:r>
              <a:rPr lang="en-US" sz="1600" dirty="0" smtClean="0"/>
              <a:t>C. Ginsburg (FNAL)</a:t>
            </a:r>
          </a:p>
          <a:p>
            <a:pPr marL="0" indent="0">
              <a:buNone/>
            </a:pPr>
            <a:r>
              <a:rPr lang="en-US" sz="1600" dirty="0" smtClean="0"/>
              <a:t>J. </a:t>
            </a:r>
            <a:r>
              <a:rPr lang="en-US" sz="1600" dirty="0" err="1" smtClean="0"/>
              <a:t>Hao</a:t>
            </a:r>
            <a:r>
              <a:rPr lang="en-US" sz="1600" dirty="0" smtClean="0"/>
              <a:t> (PKU)</a:t>
            </a:r>
          </a:p>
          <a:p>
            <a:pPr marL="0" indent="0">
              <a:buNone/>
            </a:pPr>
            <a:r>
              <a:rPr lang="en-US" sz="1600" dirty="0" smtClean="0"/>
              <a:t>R. </a:t>
            </a:r>
            <a:r>
              <a:rPr lang="en-US" sz="1600" dirty="0" err="1" smtClean="0"/>
              <a:t>Laxdal</a:t>
            </a:r>
            <a:r>
              <a:rPr lang="en-US" sz="1600" dirty="0" smtClean="0"/>
              <a:t> (TRIUMF)</a:t>
            </a:r>
          </a:p>
          <a:p>
            <a:pPr marL="0" indent="0">
              <a:buNone/>
            </a:pPr>
            <a:r>
              <a:rPr lang="en-US" sz="1600" dirty="0" smtClean="0"/>
              <a:t>D. Reschke (DESY)</a:t>
            </a:r>
          </a:p>
          <a:p>
            <a:pPr marL="0" indent="0">
              <a:buNone/>
            </a:pPr>
            <a:r>
              <a:rPr lang="en-US" altLang="ja-JP" sz="1600" dirty="0">
                <a:solidFill>
                  <a:schemeClr val="bg1">
                    <a:lumMod val="50000"/>
                  </a:schemeClr>
                </a:solidFill>
              </a:rPr>
              <a:t>A. </a:t>
            </a:r>
            <a:r>
              <a:rPr lang="en-US" altLang="ja-JP" sz="1600" dirty="0" err="1" smtClean="0">
                <a:solidFill>
                  <a:schemeClr val="bg1">
                    <a:lumMod val="50000"/>
                  </a:schemeClr>
                </a:solidFill>
              </a:rPr>
              <a:t>Romanenko</a:t>
            </a:r>
            <a:r>
              <a:rPr lang="en-US" altLang="ja-JP" sz="16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altLang="ja-JP" sz="1600" dirty="0">
                <a:solidFill>
                  <a:schemeClr val="bg1">
                    <a:lumMod val="50000"/>
                  </a:schemeClr>
                </a:solidFill>
              </a:rPr>
              <a:t>(FNAL</a:t>
            </a:r>
            <a:r>
              <a:rPr lang="en-US" altLang="ja-JP" sz="1600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en-US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sz="1600" dirty="0" smtClean="0"/>
              <a:t>K. </a:t>
            </a:r>
            <a:r>
              <a:rPr lang="en-US" sz="1600" dirty="0" err="1" smtClean="0"/>
              <a:t>Umemori</a:t>
            </a:r>
            <a:r>
              <a:rPr lang="en-US" sz="1600" dirty="0" smtClean="0"/>
              <a:t> (KEK)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J.Y.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</a:rPr>
              <a:t>Zhai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 (IHEP)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3" name="TextBox 4"/>
          <p:cNvSpPr txBox="1"/>
          <p:nvPr/>
        </p:nvSpPr>
        <p:spPr>
          <a:xfrm>
            <a:off x="3346707" y="994364"/>
            <a:ext cx="367240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rgbClr val="0070C0"/>
                </a:solidFill>
              </a:rPr>
              <a:t>RF and tuning</a:t>
            </a:r>
          </a:p>
          <a:p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</a:rPr>
              <a:t>M. Champion (SNS)</a:t>
            </a:r>
          </a:p>
          <a:p>
            <a:r>
              <a:rPr lang="en-US" altLang="ja-JP" sz="1600" dirty="0">
                <a:solidFill>
                  <a:schemeClr val="bg1">
                    <a:lumMod val="50000"/>
                  </a:schemeClr>
                </a:solidFill>
              </a:rPr>
              <a:t>P. McIntosh (STFC</a:t>
            </a:r>
            <a:r>
              <a:rPr lang="en-US" altLang="ja-JP" sz="1600" dirty="0"/>
              <a:t>)</a:t>
            </a:r>
          </a:p>
          <a:p>
            <a:endParaRPr lang="en-US" sz="1600" dirty="0" smtClean="0"/>
          </a:p>
          <a:p>
            <a:endParaRPr lang="en-US" sz="1600" dirty="0"/>
          </a:p>
          <a:p>
            <a:r>
              <a:rPr lang="en-US" sz="1600" b="1" dirty="0" err="1">
                <a:solidFill>
                  <a:srgbClr val="0070C0"/>
                </a:solidFill>
              </a:rPr>
              <a:t>Cryomodule</a:t>
            </a:r>
            <a:r>
              <a:rPr lang="en-US" sz="1600" b="1" dirty="0">
                <a:solidFill>
                  <a:srgbClr val="0070C0"/>
                </a:solidFill>
              </a:rPr>
              <a:t> and </a:t>
            </a:r>
            <a:r>
              <a:rPr lang="en-US" sz="1600" b="1" dirty="0" smtClean="0">
                <a:solidFill>
                  <a:srgbClr val="0070C0"/>
                </a:solidFill>
              </a:rPr>
              <a:t>cryogenics</a:t>
            </a:r>
          </a:p>
          <a:p>
            <a:r>
              <a:rPr lang="en-US" sz="1600" dirty="0" smtClean="0"/>
              <a:t>C. </a:t>
            </a:r>
            <a:r>
              <a:rPr lang="en-US" sz="1600" dirty="0" err="1" smtClean="0"/>
              <a:t>Madec</a:t>
            </a:r>
            <a:r>
              <a:rPr lang="en-US" sz="1600" dirty="0" smtClean="0"/>
              <a:t> (CEA)</a:t>
            </a:r>
          </a:p>
          <a:p>
            <a:r>
              <a:rPr lang="pl-PL" sz="1600" dirty="0" smtClean="0">
                <a:solidFill>
                  <a:schemeClr val="bg1">
                    <a:lumMod val="50000"/>
                  </a:schemeClr>
                </a:solidFill>
              </a:rPr>
              <a:t>H</a:t>
            </a:r>
            <a:r>
              <a:rPr lang="pl-PL" sz="1600" dirty="0">
                <a:solidFill>
                  <a:schemeClr val="bg1">
                    <a:lumMod val="50000"/>
                  </a:schemeClr>
                </a:solidFill>
              </a:rPr>
              <a:t>. Nakai (</a:t>
            </a:r>
            <a:r>
              <a:rPr lang="pl-PL" sz="1600" dirty="0" smtClean="0">
                <a:solidFill>
                  <a:schemeClr val="bg1">
                    <a:lumMod val="50000"/>
                  </a:schemeClr>
                </a:solidFill>
              </a:rPr>
              <a:t>KEK)</a:t>
            </a:r>
            <a:endParaRPr lang="en-US" sz="16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it-IT" sz="1600" dirty="0" smtClean="0">
                <a:solidFill>
                  <a:schemeClr val="bg1">
                    <a:lumMod val="50000"/>
                  </a:schemeClr>
                </a:solidFill>
              </a:rPr>
              <a:t>T</a:t>
            </a:r>
            <a:r>
              <a:rPr lang="it-IT" sz="1600" dirty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it-IT" sz="1600" dirty="0" err="1">
                <a:solidFill>
                  <a:schemeClr val="bg1">
                    <a:lumMod val="50000"/>
                  </a:schemeClr>
                </a:solidFill>
              </a:rPr>
              <a:t>Peterson</a:t>
            </a:r>
            <a:r>
              <a:rPr lang="it-IT" sz="1600" dirty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it-IT" sz="1600" dirty="0" smtClean="0">
                <a:solidFill>
                  <a:schemeClr val="bg1">
                    <a:lumMod val="50000"/>
                  </a:schemeClr>
                </a:solidFill>
              </a:rPr>
              <a:t>FNAL)</a:t>
            </a:r>
          </a:p>
          <a:p>
            <a:r>
              <a:rPr lang="it-IT" sz="1600" dirty="0" smtClean="0"/>
              <a:t>P</a:t>
            </a:r>
            <a:r>
              <a:rPr lang="it-IT" sz="1600" dirty="0"/>
              <a:t>. Pierini (INFN</a:t>
            </a:r>
            <a:r>
              <a:rPr lang="it-IT" sz="1600" dirty="0" smtClean="0"/>
              <a:t>) </a:t>
            </a:r>
          </a:p>
          <a:p>
            <a:endParaRPr lang="it-IT" sz="1600" dirty="0"/>
          </a:p>
          <a:p>
            <a:r>
              <a:rPr lang="it-IT" sz="1600" b="1" dirty="0">
                <a:solidFill>
                  <a:srgbClr val="0070C0"/>
                </a:solidFill>
              </a:rPr>
              <a:t>Integration and o</a:t>
            </a:r>
            <a:r>
              <a:rPr lang="it-IT" sz="1600" b="1" dirty="0" smtClean="0">
                <a:solidFill>
                  <a:srgbClr val="0070C0"/>
                </a:solidFill>
              </a:rPr>
              <a:t>peration</a:t>
            </a:r>
          </a:p>
          <a:p>
            <a:r>
              <a:rPr lang="it-IT" sz="1600" dirty="0" smtClean="0">
                <a:solidFill>
                  <a:schemeClr val="bg1">
                    <a:lumMod val="50000"/>
                  </a:schemeClr>
                </a:solidFill>
              </a:rPr>
              <a:t>H</a:t>
            </a:r>
            <a:r>
              <a:rPr lang="it-IT" sz="1600" dirty="0">
                <a:solidFill>
                  <a:schemeClr val="bg1">
                    <a:lumMod val="50000"/>
                  </a:schemeClr>
                </a:solidFill>
              </a:rPr>
              <a:t>. </a:t>
            </a:r>
            <a:r>
              <a:rPr lang="it-IT" sz="1600" dirty="0" err="1">
                <a:solidFill>
                  <a:schemeClr val="bg1">
                    <a:lumMod val="50000"/>
                  </a:schemeClr>
                </a:solidFill>
              </a:rPr>
              <a:t>Hayano</a:t>
            </a:r>
            <a:r>
              <a:rPr lang="it-IT" sz="1600" dirty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it-IT" sz="1600" dirty="0" smtClean="0">
                <a:solidFill>
                  <a:schemeClr val="bg1">
                    <a:lumMod val="50000"/>
                  </a:schemeClr>
                </a:solidFill>
              </a:rPr>
              <a:t>KEK)</a:t>
            </a:r>
          </a:p>
          <a:p>
            <a:r>
              <a:rPr lang="it-IT" sz="1600" dirty="0" err="1" smtClean="0">
                <a:solidFill>
                  <a:schemeClr val="bg1">
                    <a:lumMod val="50000"/>
                  </a:schemeClr>
                </a:solidFill>
              </a:rPr>
              <a:t>Sang</a:t>
            </a:r>
            <a:r>
              <a:rPr lang="it-IT" sz="1600" dirty="0" smtClean="0">
                <a:solidFill>
                  <a:schemeClr val="bg1">
                    <a:lumMod val="50000"/>
                  </a:schemeClr>
                </a:solidFill>
              </a:rPr>
              <a:t>-Ho </a:t>
            </a:r>
            <a:r>
              <a:rPr lang="it-IT" sz="1600" dirty="0" err="1">
                <a:solidFill>
                  <a:schemeClr val="bg1">
                    <a:lumMod val="50000"/>
                  </a:schemeClr>
                </a:solidFill>
              </a:rPr>
              <a:t>Kim</a:t>
            </a:r>
            <a:r>
              <a:rPr lang="it-IT" sz="1600" dirty="0">
                <a:solidFill>
                  <a:schemeClr val="bg1">
                    <a:lumMod val="50000"/>
                  </a:schemeClr>
                </a:solidFill>
              </a:rPr>
              <a:t> (</a:t>
            </a:r>
            <a:r>
              <a:rPr lang="it-IT" sz="1600" dirty="0" smtClean="0">
                <a:solidFill>
                  <a:schemeClr val="bg1">
                    <a:lumMod val="50000"/>
                  </a:schemeClr>
                </a:solidFill>
              </a:rPr>
              <a:t>SNS)</a:t>
            </a:r>
          </a:p>
          <a:p>
            <a:r>
              <a:rPr lang="it-IT" sz="1600" dirty="0" smtClean="0">
                <a:solidFill>
                  <a:schemeClr val="bg1">
                    <a:lumMod val="50000"/>
                  </a:schemeClr>
                </a:solidFill>
              </a:rPr>
              <a:t>M</a:t>
            </a:r>
            <a:r>
              <a:rPr lang="it-IT" sz="1600" dirty="0">
                <a:solidFill>
                  <a:schemeClr val="bg1">
                    <a:lumMod val="50000"/>
                  </a:schemeClr>
                </a:solidFill>
              </a:rPr>
              <a:t>. Liepe </a:t>
            </a:r>
            <a:r>
              <a:rPr lang="it-IT" sz="1600" dirty="0" smtClean="0">
                <a:solidFill>
                  <a:schemeClr val="bg1">
                    <a:lumMod val="50000"/>
                  </a:schemeClr>
                </a:solidFill>
              </a:rPr>
              <a:t>(C</a:t>
            </a:r>
            <a:r>
              <a:rPr lang="de-DE" sz="1600" dirty="0" smtClean="0">
                <a:solidFill>
                  <a:schemeClr val="bg1">
                    <a:lumMod val="50000"/>
                  </a:schemeClr>
                </a:solidFill>
              </a:rPr>
              <a:t>ornell)</a:t>
            </a:r>
          </a:p>
          <a:p>
            <a:r>
              <a:rPr lang="de-DE" sz="1600" dirty="0" smtClean="0">
                <a:solidFill>
                  <a:schemeClr val="bg1">
                    <a:lumMod val="50000"/>
                  </a:schemeClr>
                </a:solidFill>
              </a:rPr>
              <a:t>S</a:t>
            </a:r>
            <a:r>
              <a:rPr lang="de-DE" sz="1600" dirty="0">
                <a:solidFill>
                  <a:schemeClr val="bg1">
                    <a:lumMod val="50000"/>
                  </a:schemeClr>
                </a:solidFill>
              </a:rPr>
              <a:t>. Schreiber (DESY)</a:t>
            </a:r>
            <a:endParaRPr lang="en-US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" name="TextBox 5"/>
          <p:cNvSpPr txBox="1"/>
          <p:nvPr/>
        </p:nvSpPr>
        <p:spPr>
          <a:xfrm>
            <a:off x="6443050" y="983326"/>
            <a:ext cx="2316916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600" b="1" dirty="0" smtClean="0">
                <a:solidFill>
                  <a:srgbClr val="0070C0"/>
                </a:solidFill>
              </a:rPr>
              <a:t>Honoris causa</a:t>
            </a:r>
          </a:p>
          <a:p>
            <a:r>
              <a:rPr lang="es-ES" sz="1600" dirty="0" smtClean="0"/>
              <a:t>J. Mammosser (SNS)</a:t>
            </a:r>
          </a:p>
          <a:p>
            <a:r>
              <a:rPr lang="es-ES" sz="1600" dirty="0" smtClean="0"/>
              <a:t>C. Pagani (INFN)</a:t>
            </a:r>
          </a:p>
          <a:p>
            <a:r>
              <a:rPr lang="es-ES" sz="1600" dirty="0" smtClean="0">
                <a:solidFill>
                  <a:schemeClr val="bg1">
                    <a:lumMod val="50000"/>
                  </a:schemeClr>
                </a:solidFill>
              </a:rPr>
              <a:t>M. Ross (SLAC)</a:t>
            </a:r>
          </a:p>
          <a:p>
            <a:endParaRPr lang="es-ES" sz="1600" dirty="0" smtClean="0"/>
          </a:p>
          <a:p>
            <a:r>
              <a:rPr lang="es-ES" sz="1600" dirty="0" smtClean="0"/>
              <a:t>H. Weise (DESY)</a:t>
            </a:r>
          </a:p>
          <a:p>
            <a:r>
              <a:rPr lang="es-ES" sz="1600" dirty="0" smtClean="0"/>
              <a:t>A. Yamamoto (CERN/KEK)</a:t>
            </a:r>
          </a:p>
          <a:p>
            <a:r>
              <a:rPr lang="en-US" altLang="ja-JP" sz="1600" dirty="0"/>
              <a:t>S. </a:t>
            </a:r>
            <a:r>
              <a:rPr lang="en-US" altLang="ja-JP" sz="1600" dirty="0" err="1"/>
              <a:t>Belomestnykh</a:t>
            </a:r>
            <a:r>
              <a:rPr lang="en-US" altLang="ja-JP" sz="1600" dirty="0"/>
              <a:t> (FNAL</a:t>
            </a:r>
            <a:r>
              <a:rPr lang="en-US" altLang="ja-JP" sz="1600" dirty="0" smtClean="0"/>
              <a:t>)</a:t>
            </a:r>
          </a:p>
          <a:p>
            <a:endParaRPr lang="en-US" altLang="ja-JP" sz="1600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s-ES" altLang="ja-JP" sz="1600" dirty="0">
              <a:solidFill>
                <a:schemeClr val="bg1">
                  <a:lumMod val="75000"/>
                </a:schemeClr>
              </a:solidFill>
            </a:endParaRPr>
          </a:p>
          <a:p>
            <a:endParaRPr lang="en-US" altLang="ja-JP" sz="1600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s-ES" sz="1600" dirty="0"/>
          </a:p>
          <a:p>
            <a:pPr marL="342900" indent="-342900">
              <a:buAutoNum type="alphaUcPeriod"/>
            </a:pPr>
            <a:endParaRPr lang="es-ES" sz="1600" dirty="0" smtClean="0"/>
          </a:p>
          <a:p>
            <a:pPr marL="342900" indent="-342900">
              <a:buAutoNum type="alphaUcPeriod"/>
            </a:pPr>
            <a:endParaRPr lang="es-ES" sz="1600" dirty="0"/>
          </a:p>
          <a:p>
            <a:pPr marL="342900" indent="-342900">
              <a:buAutoNum type="alphaUcPeriod"/>
            </a:pPr>
            <a:endParaRPr lang="es-ES" sz="1600" dirty="0" smtClean="0"/>
          </a:p>
          <a:p>
            <a:pPr marL="342900" indent="-342900">
              <a:buAutoNum type="alphaUcPeriod"/>
            </a:pPr>
            <a:endParaRPr lang="es-ES" sz="1600" dirty="0"/>
          </a:p>
        </p:txBody>
      </p:sp>
      <p:sp>
        <p:nvSpPr>
          <p:cNvPr id="5" name="テキスト ボックス 3"/>
          <p:cNvSpPr txBox="1"/>
          <p:nvPr/>
        </p:nvSpPr>
        <p:spPr>
          <a:xfrm>
            <a:off x="2669385" y="5671738"/>
            <a:ext cx="36220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 smtClean="0">
                <a:solidFill>
                  <a:srgbClr val="FF0000"/>
                </a:solidFill>
                <a:latin typeface="+mj-lt"/>
              </a:rPr>
              <a:t>New member; A. </a:t>
            </a:r>
            <a:r>
              <a:rPr lang="en-US" altLang="ja-JP" dirty="0" err="1" smtClean="0">
                <a:solidFill>
                  <a:srgbClr val="FF0000"/>
                </a:solidFill>
                <a:latin typeface="+mj-lt"/>
              </a:rPr>
              <a:t>Romanenko</a:t>
            </a:r>
            <a:r>
              <a:rPr lang="en-US" altLang="ja-JP" dirty="0" smtClean="0">
                <a:solidFill>
                  <a:srgbClr val="FF0000"/>
                </a:solidFill>
                <a:latin typeface="+mj-lt"/>
              </a:rPr>
              <a:t> (FNAL)</a:t>
            </a:r>
            <a:endParaRPr kumimoji="1" lang="ja-JP" altLang="en-US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W.-D. Moeller (DESY)                 E. Kako (KEK)</a:t>
            </a:r>
            <a:endParaRPr kumimoji="1" lang="ja-JP" altLang="en-US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TTC-TB meeting at CEA, 2016' July 08</a:t>
            </a:r>
            <a:endParaRPr kumimoji="1" lang="ja-JP" altLang="en-US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8602-DCE4-4F31-9EC7-1FDB735D9DB1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9" name="TextBox 5"/>
          <p:cNvSpPr txBox="1"/>
          <p:nvPr/>
        </p:nvSpPr>
        <p:spPr>
          <a:xfrm>
            <a:off x="6443050" y="3971047"/>
            <a:ext cx="219451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/>
              <a:t>Black =  participant  (15)</a:t>
            </a:r>
            <a:endParaRPr lang="en-US" altLang="ja-JP" sz="1600" dirty="0">
              <a:solidFill>
                <a:srgbClr val="FF0000"/>
              </a:solidFill>
            </a:endParaRPr>
          </a:p>
          <a:p>
            <a:r>
              <a:rPr lang="en-US" altLang="ja-JP" sz="1600" dirty="0" smtClean="0">
                <a:solidFill>
                  <a:schemeClr val="bg1">
                    <a:lumMod val="50000"/>
                  </a:schemeClr>
                </a:solidFill>
              </a:rPr>
              <a:t>Gray = absence  (14)</a:t>
            </a:r>
          </a:p>
          <a:p>
            <a:endParaRPr lang="en-US" altLang="ja-JP" sz="16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altLang="ja-JP" sz="1600" dirty="0" smtClean="0">
                <a:solidFill>
                  <a:srgbClr val="0070C0"/>
                </a:solidFill>
              </a:rPr>
              <a:t>Total = 29</a:t>
            </a:r>
          </a:p>
          <a:p>
            <a:r>
              <a:rPr lang="en-US" altLang="ja-JP" sz="1600" dirty="0" smtClean="0">
                <a:solidFill>
                  <a:srgbClr val="0070C0"/>
                </a:solidFill>
              </a:rPr>
              <a:t>(EU=10, NA=12, Asia=7)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547664" y="18376"/>
            <a:ext cx="5400599" cy="67432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smtClean="0"/>
              <a:t>TTC-TB  member list</a:t>
            </a:r>
            <a:endParaRPr lang="en-US" sz="3600" dirty="0"/>
          </a:p>
        </p:txBody>
      </p:sp>
      <p:cxnSp>
        <p:nvCxnSpPr>
          <p:cNvPr id="11" name="直線コネクタ 10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-31248" y="6119379"/>
            <a:ext cx="9175248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523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W.-D. Moeller (DESY)                 E. Kako (KEK)</a:t>
            </a:r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TTC-TB meeting at CEA, 2016' July 08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8602-DCE4-4F31-9EC7-1FDB735D9DB1}" type="slidenum">
              <a:rPr kumimoji="1" lang="ja-JP" altLang="en-US" smtClean="0"/>
              <a:t>4</a:t>
            </a:fld>
            <a:endParaRPr kumimoji="1" lang="ja-JP" altLang="en-US"/>
          </a:p>
        </p:txBody>
      </p:sp>
      <p:cxnSp>
        <p:nvCxnSpPr>
          <p:cNvPr id="5" name="直線コネクタ 4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>
            <a:off x="-31248" y="6119379"/>
            <a:ext cx="9175248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タイトル 1"/>
          <p:cNvSpPr txBox="1">
            <a:spLocks/>
          </p:cNvSpPr>
          <p:nvPr/>
        </p:nvSpPr>
        <p:spPr>
          <a:xfrm>
            <a:off x="1510635" y="116632"/>
            <a:ext cx="6435389" cy="576064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 smtClean="0"/>
              <a:t>WG-organization in TTC at CEA-</a:t>
            </a:r>
            <a:r>
              <a:rPr lang="en-US" altLang="ja-JP" sz="3600" dirty="0" err="1" smtClean="0"/>
              <a:t>Saclay</a:t>
            </a:r>
            <a:r>
              <a:rPr lang="en-US" altLang="ja-JP" sz="3600" dirty="0" smtClean="0"/>
              <a:t> </a:t>
            </a:r>
            <a:endParaRPr lang="ja-JP" altLang="en-US" sz="3600" dirty="0"/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123672" y="4020203"/>
            <a:ext cx="6129691" cy="43204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ja-JP" sz="2000" b="1" u="sng" dirty="0" smtClean="0"/>
              <a:t>Two parallel sessions:    4 WGs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dirty="0" smtClean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-68" y="4331182"/>
            <a:ext cx="91085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altLang="ja-JP" b="1" u="sng" dirty="0">
                <a:solidFill>
                  <a:srgbClr val="0070C0"/>
                </a:solidFill>
              </a:rPr>
              <a:t>WG1: </a:t>
            </a:r>
            <a:r>
              <a:rPr lang="de-DE" altLang="ja-JP" b="1" u="sng" dirty="0" smtClean="0">
                <a:solidFill>
                  <a:srgbClr val="0070C0"/>
                </a:solidFill>
              </a:rPr>
              <a:t>Performance degradation and cure</a:t>
            </a:r>
            <a:r>
              <a:rPr lang="de-DE" altLang="ja-JP" b="1" dirty="0" smtClean="0">
                <a:solidFill>
                  <a:srgbClr val="0070C0"/>
                </a:solidFill>
              </a:rPr>
              <a:t>    </a:t>
            </a:r>
            <a:r>
              <a:rPr lang="de-DE" altLang="ja-JP" dirty="0" smtClean="0"/>
              <a:t>L. Lilje (DESY), J. Mammosser (ORNL), H. Sakai (KEK)  </a:t>
            </a:r>
            <a:r>
              <a:rPr lang="ja-JP" altLang="en-US" dirty="0" smtClean="0"/>
              <a:t>  </a:t>
            </a:r>
            <a:endParaRPr lang="en-US" altLang="ja-JP" dirty="0" smtClean="0"/>
          </a:p>
          <a:p>
            <a:pPr>
              <a:lnSpc>
                <a:spcPct val="150000"/>
              </a:lnSpc>
            </a:pPr>
            <a:r>
              <a:rPr lang="de-DE" altLang="ja-JP" b="1" u="sng" dirty="0" smtClean="0">
                <a:solidFill>
                  <a:srgbClr val="0070C0"/>
                </a:solidFill>
              </a:rPr>
              <a:t>WG2</a:t>
            </a:r>
            <a:r>
              <a:rPr lang="de-DE" altLang="ja-JP" b="1" u="sng" dirty="0">
                <a:solidFill>
                  <a:srgbClr val="0070C0"/>
                </a:solidFill>
              </a:rPr>
              <a:t>: </a:t>
            </a:r>
            <a:r>
              <a:rPr lang="de-DE" altLang="ja-JP" b="1" u="sng" dirty="0" smtClean="0">
                <a:solidFill>
                  <a:srgbClr val="0070C0"/>
                </a:solidFill>
              </a:rPr>
              <a:t>Proton and ion accelerators</a:t>
            </a:r>
            <a:r>
              <a:rPr lang="de-DE" altLang="ja-JP" b="1" dirty="0" smtClean="0">
                <a:solidFill>
                  <a:srgbClr val="0070C0"/>
                </a:solidFill>
              </a:rPr>
              <a:t>         </a:t>
            </a:r>
            <a:r>
              <a:rPr lang="en-US" altLang="ja-JP" dirty="0" smtClean="0"/>
              <a:t>G</a:t>
            </a:r>
            <a:r>
              <a:rPr lang="en-US" altLang="ja-JP" dirty="0"/>
              <a:t>. </a:t>
            </a:r>
            <a:r>
              <a:rPr lang="en-US" altLang="ja-JP" dirty="0" err="1"/>
              <a:t>Devanz</a:t>
            </a:r>
            <a:r>
              <a:rPr lang="en-US" altLang="ja-JP" dirty="0"/>
              <a:t> (CEA), P. </a:t>
            </a:r>
            <a:r>
              <a:rPr lang="en-US" altLang="ja-JP" dirty="0" err="1"/>
              <a:t>Michelato</a:t>
            </a:r>
            <a:r>
              <a:rPr lang="en-US" altLang="ja-JP" dirty="0"/>
              <a:t> (INFN), R. </a:t>
            </a:r>
            <a:r>
              <a:rPr lang="en-US" altLang="ja-JP" dirty="0" err="1"/>
              <a:t>Laxdal</a:t>
            </a:r>
            <a:r>
              <a:rPr lang="en-US" altLang="ja-JP" dirty="0"/>
              <a:t> (TRIUMF)</a:t>
            </a:r>
            <a:endParaRPr lang="de-DE" altLang="ja-JP" u="sng" dirty="0" smtClean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</a:pPr>
            <a:r>
              <a:rPr lang="de-DE" altLang="ja-JP" b="1" u="sng" dirty="0">
                <a:solidFill>
                  <a:srgbClr val="0070C0"/>
                </a:solidFill>
              </a:rPr>
              <a:t>WG3: High current and CW accelerators</a:t>
            </a:r>
            <a:r>
              <a:rPr lang="de-DE" altLang="ja-JP" b="1" dirty="0">
                <a:solidFill>
                  <a:srgbClr val="0070C0"/>
                </a:solidFill>
              </a:rPr>
              <a:t> </a:t>
            </a:r>
            <a:r>
              <a:rPr lang="en-US" altLang="ja-JP" dirty="0"/>
              <a:t>E. Jensen (CERN), S. </a:t>
            </a:r>
            <a:r>
              <a:rPr lang="en-US" altLang="ja-JP" dirty="0" err="1"/>
              <a:t>Belomestnykh</a:t>
            </a:r>
            <a:r>
              <a:rPr lang="en-US" altLang="ja-JP" dirty="0"/>
              <a:t> (FNAL), J. </a:t>
            </a:r>
            <a:r>
              <a:rPr lang="en-US" altLang="ja-JP" dirty="0" err="1"/>
              <a:t>Hao</a:t>
            </a:r>
            <a:r>
              <a:rPr lang="en-US" altLang="ja-JP" dirty="0"/>
              <a:t> (PKU</a:t>
            </a:r>
            <a:r>
              <a:rPr lang="en-US" altLang="ja-JP" dirty="0" smtClean="0"/>
              <a:t>)</a:t>
            </a:r>
            <a:endParaRPr lang="de-DE" altLang="ja-JP" b="1" u="sng" dirty="0" smtClean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</a:pPr>
            <a:r>
              <a:rPr lang="de-DE" altLang="ja-JP" b="1" u="sng" dirty="0" smtClean="0">
                <a:solidFill>
                  <a:srgbClr val="0070C0"/>
                </a:solidFill>
              </a:rPr>
              <a:t>WG4: Performance frontier</a:t>
            </a:r>
            <a:r>
              <a:rPr lang="de-DE" altLang="ja-JP" b="1" dirty="0" smtClean="0">
                <a:solidFill>
                  <a:srgbClr val="0070C0"/>
                </a:solidFill>
              </a:rPr>
              <a:t>                        </a:t>
            </a:r>
            <a:r>
              <a:rPr lang="de-DE" altLang="ja-JP" dirty="0" smtClean="0"/>
              <a:t>S. Aull (CERN), A. Grassellino (FNAL), K. Umemori (KEK)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79512" y="681077"/>
            <a:ext cx="799288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2000" b="1" u="sng" dirty="0" smtClean="0"/>
              <a:t>Scientific Program Committee meeting by </a:t>
            </a:r>
            <a:r>
              <a:rPr lang="en-US" altLang="ja-JP" sz="2000" b="1" u="sng" dirty="0" err="1" smtClean="0"/>
              <a:t>Webex</a:t>
            </a:r>
            <a:r>
              <a:rPr lang="en-US" altLang="ja-JP" sz="2000" b="1" u="sng" dirty="0" smtClean="0"/>
              <a:t> remote system ;</a:t>
            </a:r>
          </a:p>
          <a:p>
            <a:r>
              <a:rPr lang="en-US" altLang="ja-JP" dirty="0" smtClean="0"/>
              <a:t>(SPC members; Catherine, Hasan, Paolo, Wolf-Dietrich, </a:t>
            </a:r>
            <a:r>
              <a:rPr lang="en-US" altLang="ja-JP" dirty="0" err="1" smtClean="0"/>
              <a:t>Kako</a:t>
            </a:r>
            <a:r>
              <a:rPr lang="en-US" altLang="ja-JP" dirty="0" smtClean="0"/>
              <a:t>)</a:t>
            </a:r>
          </a:p>
          <a:p>
            <a:r>
              <a:rPr lang="en-US" altLang="ja-JP" dirty="0" smtClean="0"/>
              <a:t>1st </a:t>
            </a:r>
            <a:r>
              <a:rPr lang="en-US" altLang="ja-JP" dirty="0"/>
              <a:t>SPC </a:t>
            </a:r>
            <a:r>
              <a:rPr lang="en-US" altLang="ja-JP" dirty="0" smtClean="0"/>
              <a:t>meeting, 2016’ April 13</a:t>
            </a:r>
            <a:r>
              <a:rPr lang="en-US" altLang="ja-JP" baseline="30000" dirty="0" smtClean="0"/>
              <a:t>th</a:t>
            </a:r>
            <a:r>
              <a:rPr lang="en-US" altLang="ja-JP" dirty="0" smtClean="0"/>
              <a:t>   </a:t>
            </a:r>
          </a:p>
          <a:p>
            <a:r>
              <a:rPr lang="en-US" altLang="ja-JP" dirty="0"/>
              <a:t>2nd SPC meeting, </a:t>
            </a:r>
            <a:r>
              <a:rPr lang="en-US" altLang="ja-JP" dirty="0" smtClean="0"/>
              <a:t>2016’ April 27</a:t>
            </a:r>
            <a:r>
              <a:rPr lang="en-US" altLang="ja-JP" baseline="30000" dirty="0" smtClean="0"/>
              <a:t>th</a:t>
            </a:r>
            <a:r>
              <a:rPr lang="en-US" altLang="ja-JP" dirty="0" smtClean="0"/>
              <a:t> </a:t>
            </a:r>
          </a:p>
          <a:p>
            <a:r>
              <a:rPr lang="en-US" altLang="ja-JP" dirty="0" smtClean="0"/>
              <a:t>3rd </a:t>
            </a:r>
            <a:r>
              <a:rPr lang="en-US" altLang="ja-JP" dirty="0"/>
              <a:t>SPC meeting, 2016’ </a:t>
            </a:r>
            <a:r>
              <a:rPr lang="en-US" altLang="ja-JP" dirty="0" smtClean="0"/>
              <a:t>May 11</a:t>
            </a:r>
            <a:r>
              <a:rPr lang="en-US" altLang="ja-JP" baseline="30000" dirty="0" smtClean="0"/>
              <a:t>th</a:t>
            </a:r>
            <a:r>
              <a:rPr lang="en-US" altLang="ja-JP" dirty="0" smtClean="0"/>
              <a:t>  </a:t>
            </a:r>
            <a:endParaRPr lang="en-US" altLang="ja-JP" dirty="0"/>
          </a:p>
          <a:p>
            <a:r>
              <a:rPr lang="en-US" altLang="ja-JP" dirty="0" smtClean="0"/>
              <a:t>4th </a:t>
            </a:r>
            <a:r>
              <a:rPr lang="en-US" altLang="ja-JP" dirty="0"/>
              <a:t>SPC meeting, 2016’ </a:t>
            </a:r>
            <a:r>
              <a:rPr lang="en-US" altLang="ja-JP" dirty="0" smtClean="0"/>
              <a:t>May 25</a:t>
            </a:r>
            <a:r>
              <a:rPr lang="en-US" altLang="ja-JP" baseline="30000" dirty="0" smtClean="0"/>
              <a:t>th</a:t>
            </a:r>
            <a:r>
              <a:rPr lang="en-US" altLang="ja-JP" dirty="0" smtClean="0"/>
              <a:t> </a:t>
            </a:r>
          </a:p>
          <a:p>
            <a:r>
              <a:rPr lang="en-US" altLang="ja-JP" dirty="0" smtClean="0"/>
              <a:t>5th </a:t>
            </a:r>
            <a:r>
              <a:rPr lang="en-US" altLang="ja-JP" dirty="0"/>
              <a:t>SPC </a:t>
            </a:r>
            <a:r>
              <a:rPr lang="en-US" altLang="ja-JP" dirty="0" smtClean="0"/>
              <a:t>meeting with WG conveners, 2016’ June 1</a:t>
            </a:r>
            <a:r>
              <a:rPr lang="en-US" altLang="ja-JP" baseline="30000" dirty="0" smtClean="0"/>
              <a:t>st</a:t>
            </a:r>
            <a:r>
              <a:rPr lang="en-US" altLang="ja-JP" dirty="0" smtClean="0"/>
              <a:t> </a:t>
            </a:r>
          </a:p>
          <a:p>
            <a:r>
              <a:rPr lang="en-US" altLang="ja-JP" dirty="0" smtClean="0"/>
              <a:t>6th </a:t>
            </a:r>
            <a:r>
              <a:rPr lang="en-US" altLang="ja-JP" dirty="0"/>
              <a:t>SPC meeting with WG conveners, 2016’ June </a:t>
            </a:r>
            <a:r>
              <a:rPr lang="en-US" altLang="ja-JP" dirty="0" smtClean="0"/>
              <a:t>8</a:t>
            </a:r>
            <a:r>
              <a:rPr lang="en-US" altLang="ja-JP" baseline="30000" dirty="0" smtClean="0"/>
              <a:t>th</a:t>
            </a:r>
            <a:r>
              <a:rPr lang="en-US" altLang="ja-JP" dirty="0" smtClean="0"/>
              <a:t>  </a:t>
            </a:r>
            <a:endParaRPr lang="en-US" altLang="ja-JP" dirty="0"/>
          </a:p>
          <a:p>
            <a:r>
              <a:rPr lang="en-US" altLang="ja-JP" dirty="0" smtClean="0"/>
              <a:t>7th </a:t>
            </a:r>
            <a:r>
              <a:rPr lang="en-US" altLang="ja-JP" dirty="0"/>
              <a:t>SPC meeting with WG conveners, 2016’ June </a:t>
            </a:r>
            <a:r>
              <a:rPr lang="en-US" altLang="ja-JP" dirty="0" smtClean="0"/>
              <a:t>15</a:t>
            </a:r>
            <a:r>
              <a:rPr lang="en-US" altLang="ja-JP" baseline="30000" dirty="0" smtClean="0"/>
              <a:t>th</a:t>
            </a:r>
            <a:r>
              <a:rPr lang="en-US" altLang="ja-JP" dirty="0" smtClean="0"/>
              <a:t> </a:t>
            </a:r>
          </a:p>
          <a:p>
            <a:r>
              <a:rPr lang="en-US" altLang="ja-JP" dirty="0" smtClean="0"/>
              <a:t>8th </a:t>
            </a:r>
            <a:r>
              <a:rPr lang="en-US" altLang="ja-JP" dirty="0"/>
              <a:t>SPC meeting with WG conveners, 2016’ June </a:t>
            </a:r>
            <a:r>
              <a:rPr lang="en-US" altLang="ja-JP" dirty="0" smtClean="0"/>
              <a:t>22</a:t>
            </a:r>
            <a:r>
              <a:rPr lang="en-US" altLang="ja-JP" baseline="30000" dirty="0" smtClean="0"/>
              <a:t>nd</a:t>
            </a:r>
            <a:r>
              <a:rPr lang="en-US" altLang="ja-JP" dirty="0" smtClean="0"/>
              <a:t> </a:t>
            </a:r>
            <a:endParaRPr lang="en-US" altLang="ja-JP" dirty="0"/>
          </a:p>
          <a:p>
            <a:r>
              <a:rPr lang="en-US" altLang="ja-JP" dirty="0" smtClean="0"/>
              <a:t>9th </a:t>
            </a:r>
            <a:r>
              <a:rPr lang="en-US" altLang="ja-JP" dirty="0"/>
              <a:t>SPC meeting with WG conveners, 2016’ June </a:t>
            </a:r>
            <a:r>
              <a:rPr lang="en-US" altLang="ja-JP" dirty="0" smtClean="0"/>
              <a:t>29</a:t>
            </a:r>
            <a:r>
              <a:rPr lang="en-US" altLang="ja-JP" baseline="30000" dirty="0" smtClean="0"/>
              <a:t>th</a:t>
            </a:r>
            <a:r>
              <a:rPr lang="en-US" altLang="ja-JP" dirty="0" smtClean="0"/>
              <a:t> 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96253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W.-D. Moeller (DESY)                 E. Kako (KEK)</a:t>
            </a:r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TTC-TB meeting at CEA, 2016' July 08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8602-DCE4-4F31-9EC7-1FDB735D9DB1}" type="slidenum">
              <a:rPr kumimoji="1" lang="ja-JP" altLang="en-US" smtClean="0"/>
              <a:t>5</a:t>
            </a:fld>
            <a:endParaRPr kumimoji="1" lang="ja-JP" altLang="en-US"/>
          </a:p>
        </p:txBody>
      </p:sp>
      <p:cxnSp>
        <p:nvCxnSpPr>
          <p:cNvPr id="5" name="直線コネクタ 4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>
            <a:off x="-31248" y="6119379"/>
            <a:ext cx="9175248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タイトル 1"/>
          <p:cNvSpPr txBox="1">
            <a:spLocks/>
          </p:cNvSpPr>
          <p:nvPr/>
        </p:nvSpPr>
        <p:spPr>
          <a:xfrm>
            <a:off x="1510635" y="116632"/>
            <a:ext cx="6435389" cy="576064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 smtClean="0"/>
              <a:t>WG-organization in TTC at CEA-</a:t>
            </a:r>
            <a:r>
              <a:rPr lang="en-US" altLang="ja-JP" sz="3600" dirty="0" err="1" smtClean="0"/>
              <a:t>Saclay</a:t>
            </a:r>
            <a:r>
              <a:rPr lang="en-US" altLang="ja-JP" sz="3600" dirty="0" smtClean="0"/>
              <a:t> </a:t>
            </a:r>
            <a:endParaRPr lang="ja-JP" altLang="en-US" sz="3600" dirty="0"/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123672" y="4020203"/>
            <a:ext cx="6129691" cy="43204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ja-JP" sz="2000" b="1" u="sng" dirty="0" smtClean="0"/>
              <a:t>Two parallel sessions:    4 WGs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dirty="0" smtClean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-68" y="4331182"/>
            <a:ext cx="91085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altLang="ja-JP" b="1" u="sng" dirty="0">
                <a:solidFill>
                  <a:srgbClr val="0070C0"/>
                </a:solidFill>
              </a:rPr>
              <a:t>WG1: </a:t>
            </a:r>
            <a:r>
              <a:rPr lang="de-DE" altLang="ja-JP" b="1" u="sng" dirty="0" smtClean="0">
                <a:solidFill>
                  <a:srgbClr val="0070C0"/>
                </a:solidFill>
              </a:rPr>
              <a:t>Performance degradation and cure</a:t>
            </a:r>
            <a:r>
              <a:rPr lang="de-DE" altLang="ja-JP" b="1" dirty="0" smtClean="0">
                <a:solidFill>
                  <a:srgbClr val="0070C0"/>
                </a:solidFill>
              </a:rPr>
              <a:t>    </a:t>
            </a:r>
            <a:r>
              <a:rPr lang="de-DE" altLang="ja-JP" dirty="0" smtClean="0"/>
              <a:t>L. Lilje (DESY), J. Mammosser (ORNL), H. Sakai (KEK)  </a:t>
            </a:r>
            <a:r>
              <a:rPr lang="ja-JP" altLang="en-US" dirty="0" smtClean="0"/>
              <a:t>  </a:t>
            </a:r>
            <a:endParaRPr lang="en-US" altLang="ja-JP" dirty="0" smtClean="0"/>
          </a:p>
          <a:p>
            <a:pPr>
              <a:lnSpc>
                <a:spcPct val="150000"/>
              </a:lnSpc>
            </a:pPr>
            <a:r>
              <a:rPr lang="de-DE" altLang="ja-JP" b="1" u="sng" dirty="0" smtClean="0">
                <a:solidFill>
                  <a:srgbClr val="0070C0"/>
                </a:solidFill>
              </a:rPr>
              <a:t>WG2</a:t>
            </a:r>
            <a:r>
              <a:rPr lang="de-DE" altLang="ja-JP" b="1" u="sng" dirty="0">
                <a:solidFill>
                  <a:srgbClr val="0070C0"/>
                </a:solidFill>
              </a:rPr>
              <a:t>: </a:t>
            </a:r>
            <a:r>
              <a:rPr lang="de-DE" altLang="ja-JP" b="1" u="sng" dirty="0" smtClean="0">
                <a:solidFill>
                  <a:srgbClr val="0070C0"/>
                </a:solidFill>
              </a:rPr>
              <a:t>Proton and ion accelerators</a:t>
            </a:r>
            <a:r>
              <a:rPr lang="de-DE" altLang="ja-JP" b="1" dirty="0" smtClean="0">
                <a:solidFill>
                  <a:srgbClr val="0070C0"/>
                </a:solidFill>
              </a:rPr>
              <a:t>         </a:t>
            </a:r>
            <a:r>
              <a:rPr lang="en-US" altLang="ja-JP" dirty="0" smtClean="0"/>
              <a:t>G</a:t>
            </a:r>
            <a:r>
              <a:rPr lang="en-US" altLang="ja-JP" dirty="0"/>
              <a:t>. </a:t>
            </a:r>
            <a:r>
              <a:rPr lang="en-US" altLang="ja-JP" dirty="0" err="1"/>
              <a:t>Devanz</a:t>
            </a:r>
            <a:r>
              <a:rPr lang="en-US" altLang="ja-JP" dirty="0"/>
              <a:t> (CEA), P. </a:t>
            </a:r>
            <a:r>
              <a:rPr lang="en-US" altLang="ja-JP" dirty="0" err="1"/>
              <a:t>Michelato</a:t>
            </a:r>
            <a:r>
              <a:rPr lang="en-US" altLang="ja-JP" dirty="0"/>
              <a:t> (INFN), R. </a:t>
            </a:r>
            <a:r>
              <a:rPr lang="en-US" altLang="ja-JP" dirty="0" err="1"/>
              <a:t>Laxdal</a:t>
            </a:r>
            <a:r>
              <a:rPr lang="en-US" altLang="ja-JP" dirty="0"/>
              <a:t> (TRIUMF</a:t>
            </a:r>
            <a:r>
              <a:rPr lang="en-US" altLang="ja-JP" dirty="0" smtClean="0"/>
              <a:t>)</a:t>
            </a:r>
            <a:endParaRPr lang="de-DE" altLang="ja-JP" dirty="0" smtClean="0"/>
          </a:p>
          <a:p>
            <a:pPr>
              <a:lnSpc>
                <a:spcPct val="150000"/>
              </a:lnSpc>
            </a:pPr>
            <a:r>
              <a:rPr lang="de-DE" altLang="ja-JP" b="1" u="sng" dirty="0" smtClean="0">
                <a:solidFill>
                  <a:srgbClr val="0070C0"/>
                </a:solidFill>
              </a:rPr>
              <a:t>WG3: High current and CW accelerators</a:t>
            </a:r>
            <a:r>
              <a:rPr lang="de-DE" altLang="ja-JP" b="1" dirty="0" smtClean="0">
                <a:solidFill>
                  <a:srgbClr val="0070C0"/>
                </a:solidFill>
              </a:rPr>
              <a:t> </a:t>
            </a:r>
            <a:r>
              <a:rPr lang="en-US" altLang="ja-JP" dirty="0" smtClean="0"/>
              <a:t>E</a:t>
            </a:r>
            <a:r>
              <a:rPr lang="en-US" altLang="ja-JP" dirty="0"/>
              <a:t>. Jensen (CERN), S. </a:t>
            </a:r>
            <a:r>
              <a:rPr lang="en-US" altLang="ja-JP" dirty="0" err="1"/>
              <a:t>Belomestnykh</a:t>
            </a:r>
            <a:r>
              <a:rPr lang="en-US" altLang="ja-JP" dirty="0"/>
              <a:t> (FNAL), J. </a:t>
            </a:r>
            <a:r>
              <a:rPr lang="en-US" altLang="ja-JP" dirty="0" err="1"/>
              <a:t>Hao</a:t>
            </a:r>
            <a:r>
              <a:rPr lang="en-US" altLang="ja-JP" dirty="0"/>
              <a:t> (PKU</a:t>
            </a:r>
            <a:r>
              <a:rPr lang="en-US" altLang="ja-JP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de-DE" altLang="ja-JP" b="1" u="sng" dirty="0">
                <a:solidFill>
                  <a:srgbClr val="0070C0"/>
                </a:solidFill>
              </a:rPr>
              <a:t>WG4: Performance frontier</a:t>
            </a:r>
            <a:r>
              <a:rPr lang="de-DE" altLang="ja-JP" b="1" dirty="0">
                <a:solidFill>
                  <a:srgbClr val="0070C0"/>
                </a:solidFill>
              </a:rPr>
              <a:t>                        </a:t>
            </a:r>
            <a:r>
              <a:rPr lang="de-DE" altLang="ja-JP" dirty="0"/>
              <a:t>S. Aull (CERN), A. Grassellino (FNAL), K. Umemori (KEK)</a:t>
            </a:r>
            <a:endParaRPr lang="ja-JP" altLang="ja-JP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79512" y="681077"/>
            <a:ext cx="799288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2000" b="1" u="sng" dirty="0" smtClean="0"/>
              <a:t>Scientific Program Committee meeting by </a:t>
            </a:r>
            <a:r>
              <a:rPr lang="en-US" altLang="ja-JP" sz="2000" b="1" u="sng" dirty="0" err="1" smtClean="0"/>
              <a:t>Webex</a:t>
            </a:r>
            <a:r>
              <a:rPr lang="en-US" altLang="ja-JP" sz="2000" b="1" u="sng" dirty="0" smtClean="0"/>
              <a:t> remote system ;</a:t>
            </a:r>
          </a:p>
          <a:p>
            <a:r>
              <a:rPr lang="en-US" altLang="ja-JP" dirty="0" smtClean="0"/>
              <a:t>(SPC members; Catherine, Hasan, Paolo, Wolf-Dietrich, </a:t>
            </a:r>
            <a:r>
              <a:rPr lang="en-US" altLang="ja-JP" dirty="0" err="1" smtClean="0"/>
              <a:t>Kako</a:t>
            </a:r>
            <a:r>
              <a:rPr lang="en-US" altLang="ja-JP" dirty="0" smtClean="0"/>
              <a:t>)</a:t>
            </a:r>
          </a:p>
          <a:p>
            <a:r>
              <a:rPr lang="en-US" altLang="ja-JP" dirty="0" smtClean="0"/>
              <a:t>1st </a:t>
            </a:r>
            <a:r>
              <a:rPr lang="en-US" altLang="ja-JP" dirty="0"/>
              <a:t>SPC </a:t>
            </a:r>
            <a:r>
              <a:rPr lang="en-US" altLang="ja-JP" dirty="0" smtClean="0"/>
              <a:t>meeting, 2016’ April 13</a:t>
            </a:r>
            <a:r>
              <a:rPr lang="en-US" altLang="ja-JP" baseline="30000" dirty="0" smtClean="0"/>
              <a:t>th</a:t>
            </a:r>
            <a:r>
              <a:rPr lang="en-US" altLang="ja-JP" dirty="0" smtClean="0"/>
              <a:t>   </a:t>
            </a:r>
          </a:p>
          <a:p>
            <a:r>
              <a:rPr lang="en-US" altLang="ja-JP" dirty="0"/>
              <a:t>2nd SPC meeting, </a:t>
            </a:r>
            <a:r>
              <a:rPr lang="en-US" altLang="ja-JP" dirty="0" smtClean="0"/>
              <a:t>2016’ April 27</a:t>
            </a:r>
            <a:r>
              <a:rPr lang="en-US" altLang="ja-JP" baseline="30000" dirty="0" smtClean="0"/>
              <a:t>th</a:t>
            </a:r>
            <a:r>
              <a:rPr lang="en-US" altLang="ja-JP" dirty="0" smtClean="0"/>
              <a:t> </a:t>
            </a:r>
          </a:p>
          <a:p>
            <a:r>
              <a:rPr lang="en-US" altLang="ja-JP" dirty="0" smtClean="0"/>
              <a:t>3rd </a:t>
            </a:r>
            <a:r>
              <a:rPr lang="en-US" altLang="ja-JP" dirty="0"/>
              <a:t>SPC meeting, 2016’ </a:t>
            </a:r>
            <a:r>
              <a:rPr lang="en-US" altLang="ja-JP" dirty="0" smtClean="0"/>
              <a:t>May 11</a:t>
            </a:r>
            <a:r>
              <a:rPr lang="en-US" altLang="ja-JP" baseline="30000" dirty="0" smtClean="0"/>
              <a:t>th</a:t>
            </a:r>
            <a:r>
              <a:rPr lang="en-US" altLang="ja-JP" dirty="0" smtClean="0"/>
              <a:t>  </a:t>
            </a:r>
            <a:endParaRPr lang="en-US" altLang="ja-JP" dirty="0"/>
          </a:p>
          <a:p>
            <a:r>
              <a:rPr lang="en-US" altLang="ja-JP" dirty="0" smtClean="0"/>
              <a:t>4th </a:t>
            </a:r>
            <a:r>
              <a:rPr lang="en-US" altLang="ja-JP" dirty="0"/>
              <a:t>SPC meeting, 2016’ </a:t>
            </a:r>
            <a:r>
              <a:rPr lang="en-US" altLang="ja-JP" dirty="0" smtClean="0"/>
              <a:t>May 25</a:t>
            </a:r>
            <a:r>
              <a:rPr lang="en-US" altLang="ja-JP" baseline="30000" dirty="0" smtClean="0"/>
              <a:t>th</a:t>
            </a:r>
            <a:r>
              <a:rPr lang="en-US" altLang="ja-JP" dirty="0" smtClean="0"/>
              <a:t> </a:t>
            </a:r>
          </a:p>
          <a:p>
            <a:r>
              <a:rPr lang="en-US" altLang="ja-JP" dirty="0" smtClean="0"/>
              <a:t>5th </a:t>
            </a:r>
            <a:r>
              <a:rPr lang="en-US" altLang="ja-JP" dirty="0"/>
              <a:t>SPC </a:t>
            </a:r>
            <a:r>
              <a:rPr lang="en-US" altLang="ja-JP" dirty="0" smtClean="0"/>
              <a:t>meeting with WG conveners, 2016’ June 1</a:t>
            </a:r>
            <a:r>
              <a:rPr lang="en-US" altLang="ja-JP" baseline="30000" dirty="0" smtClean="0"/>
              <a:t>st</a:t>
            </a:r>
            <a:r>
              <a:rPr lang="en-US" altLang="ja-JP" dirty="0" smtClean="0"/>
              <a:t> </a:t>
            </a:r>
          </a:p>
          <a:p>
            <a:r>
              <a:rPr lang="en-US" altLang="ja-JP" dirty="0" smtClean="0"/>
              <a:t>6th </a:t>
            </a:r>
            <a:r>
              <a:rPr lang="en-US" altLang="ja-JP" dirty="0"/>
              <a:t>SPC meeting with WG conveners, 2016’ June </a:t>
            </a:r>
            <a:r>
              <a:rPr lang="en-US" altLang="ja-JP" dirty="0" smtClean="0"/>
              <a:t>8</a:t>
            </a:r>
            <a:r>
              <a:rPr lang="en-US" altLang="ja-JP" baseline="30000" dirty="0" smtClean="0"/>
              <a:t>th</a:t>
            </a:r>
            <a:r>
              <a:rPr lang="en-US" altLang="ja-JP" dirty="0" smtClean="0"/>
              <a:t>  </a:t>
            </a:r>
            <a:endParaRPr lang="en-US" altLang="ja-JP" dirty="0"/>
          </a:p>
          <a:p>
            <a:r>
              <a:rPr lang="en-US" altLang="ja-JP" dirty="0" smtClean="0"/>
              <a:t>7th </a:t>
            </a:r>
            <a:r>
              <a:rPr lang="en-US" altLang="ja-JP" dirty="0"/>
              <a:t>SPC meeting with WG conveners, 2016’ June </a:t>
            </a:r>
            <a:r>
              <a:rPr lang="en-US" altLang="ja-JP" dirty="0" smtClean="0"/>
              <a:t>15</a:t>
            </a:r>
            <a:r>
              <a:rPr lang="en-US" altLang="ja-JP" baseline="30000" dirty="0" smtClean="0"/>
              <a:t>th</a:t>
            </a:r>
            <a:r>
              <a:rPr lang="en-US" altLang="ja-JP" dirty="0" smtClean="0"/>
              <a:t> </a:t>
            </a:r>
          </a:p>
          <a:p>
            <a:r>
              <a:rPr lang="en-US" altLang="ja-JP" dirty="0" smtClean="0"/>
              <a:t>8th </a:t>
            </a:r>
            <a:r>
              <a:rPr lang="en-US" altLang="ja-JP" dirty="0"/>
              <a:t>SPC meeting with WG conveners, 2016’ June </a:t>
            </a:r>
            <a:r>
              <a:rPr lang="en-US" altLang="ja-JP" dirty="0" smtClean="0"/>
              <a:t>22</a:t>
            </a:r>
            <a:r>
              <a:rPr lang="en-US" altLang="ja-JP" baseline="30000" dirty="0" smtClean="0"/>
              <a:t>nd</a:t>
            </a:r>
            <a:r>
              <a:rPr lang="en-US" altLang="ja-JP" dirty="0" smtClean="0"/>
              <a:t> </a:t>
            </a:r>
            <a:endParaRPr lang="en-US" altLang="ja-JP" dirty="0"/>
          </a:p>
          <a:p>
            <a:r>
              <a:rPr lang="en-US" altLang="ja-JP" dirty="0" smtClean="0"/>
              <a:t>9th </a:t>
            </a:r>
            <a:r>
              <a:rPr lang="en-US" altLang="ja-JP" dirty="0"/>
              <a:t>SPC meeting with WG conveners, 2016’ June </a:t>
            </a:r>
            <a:r>
              <a:rPr lang="en-US" altLang="ja-JP" dirty="0" smtClean="0"/>
              <a:t>29</a:t>
            </a:r>
            <a:r>
              <a:rPr lang="en-US" altLang="ja-JP" baseline="30000" dirty="0" smtClean="0"/>
              <a:t>th</a:t>
            </a:r>
            <a:r>
              <a:rPr lang="en-US" altLang="ja-JP" dirty="0" smtClean="0"/>
              <a:t> </a:t>
            </a:r>
            <a:endParaRPr lang="en-US" altLang="ja-JP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534003" y="3119532"/>
            <a:ext cx="3179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>
                <a:solidFill>
                  <a:srgbClr val="FF0000"/>
                </a:solidFill>
              </a:rPr>
              <a:t>Thanks Catherine</a:t>
            </a:r>
          </a:p>
          <a:p>
            <a:r>
              <a:rPr lang="en-US" altLang="ja-JP" sz="2400" b="1" dirty="0">
                <a:solidFill>
                  <a:srgbClr val="FF0000"/>
                </a:solidFill>
              </a:rPr>
              <a:t>f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or strong leadership !!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260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W.-D. Moeller (DESY)                 E. Kako (KEK)</a:t>
            </a:r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TTC-TB meeting at CEA, 2016' July 08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8602-DCE4-4F31-9EC7-1FDB735D9DB1}" type="slidenum">
              <a:rPr kumimoji="1" lang="ja-JP" altLang="en-US" smtClean="0"/>
              <a:t>6</a:t>
            </a:fld>
            <a:endParaRPr kumimoji="1" lang="ja-JP" altLang="en-US"/>
          </a:p>
        </p:txBody>
      </p:sp>
      <p:cxnSp>
        <p:nvCxnSpPr>
          <p:cNvPr id="5" name="直線コネクタ 4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>
            <a:off x="-31248" y="6119379"/>
            <a:ext cx="9175248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タイトル 1"/>
          <p:cNvSpPr txBox="1">
            <a:spLocks/>
          </p:cNvSpPr>
          <p:nvPr/>
        </p:nvSpPr>
        <p:spPr>
          <a:xfrm>
            <a:off x="1510635" y="116632"/>
            <a:ext cx="6435389" cy="576064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 smtClean="0"/>
              <a:t>WG-organization in TTC at CEA-</a:t>
            </a:r>
            <a:r>
              <a:rPr lang="en-US" altLang="ja-JP" sz="3600" dirty="0" err="1" smtClean="0"/>
              <a:t>Saclay</a:t>
            </a:r>
            <a:r>
              <a:rPr lang="en-US" altLang="ja-JP" sz="3600" dirty="0" smtClean="0"/>
              <a:t> </a:t>
            </a:r>
            <a:endParaRPr lang="ja-JP" altLang="en-US" sz="3600" dirty="0"/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123672" y="4020203"/>
            <a:ext cx="6129691" cy="432048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ja-JP" sz="2000" b="1" u="sng" dirty="0" smtClean="0"/>
              <a:t>Two parallel sessions:    4 WGs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ja-JP" dirty="0" smtClean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-68" y="4331182"/>
            <a:ext cx="91085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DE" altLang="ja-JP" b="1" u="sng" dirty="0">
                <a:solidFill>
                  <a:srgbClr val="0070C0"/>
                </a:solidFill>
              </a:rPr>
              <a:t>WG1: </a:t>
            </a:r>
            <a:r>
              <a:rPr lang="de-DE" altLang="ja-JP" b="1" u="sng" dirty="0" smtClean="0">
                <a:solidFill>
                  <a:srgbClr val="0070C0"/>
                </a:solidFill>
              </a:rPr>
              <a:t>Performance degradation and cure</a:t>
            </a:r>
            <a:r>
              <a:rPr lang="de-DE" altLang="ja-JP" b="1" dirty="0" smtClean="0">
                <a:solidFill>
                  <a:srgbClr val="0070C0"/>
                </a:solidFill>
              </a:rPr>
              <a:t>    </a:t>
            </a:r>
            <a:r>
              <a:rPr lang="de-DE" altLang="ja-JP" dirty="0" smtClean="0"/>
              <a:t>L. Lilje (DESY), J. Mammosser (ORNL), H. Sakai (KEK)  </a:t>
            </a:r>
            <a:r>
              <a:rPr lang="ja-JP" altLang="en-US" dirty="0" smtClean="0"/>
              <a:t>  </a:t>
            </a:r>
            <a:endParaRPr lang="en-US" altLang="ja-JP" dirty="0" smtClean="0"/>
          </a:p>
          <a:p>
            <a:pPr>
              <a:lnSpc>
                <a:spcPct val="150000"/>
              </a:lnSpc>
            </a:pPr>
            <a:r>
              <a:rPr lang="de-DE" altLang="ja-JP" b="1" u="sng" dirty="0" smtClean="0">
                <a:solidFill>
                  <a:srgbClr val="0070C0"/>
                </a:solidFill>
              </a:rPr>
              <a:t>WG2</a:t>
            </a:r>
            <a:r>
              <a:rPr lang="de-DE" altLang="ja-JP" b="1" u="sng" dirty="0">
                <a:solidFill>
                  <a:srgbClr val="0070C0"/>
                </a:solidFill>
              </a:rPr>
              <a:t>: </a:t>
            </a:r>
            <a:r>
              <a:rPr lang="de-DE" altLang="ja-JP" b="1" u="sng" dirty="0" smtClean="0">
                <a:solidFill>
                  <a:srgbClr val="0070C0"/>
                </a:solidFill>
              </a:rPr>
              <a:t>Proton and ion accelerators</a:t>
            </a:r>
            <a:r>
              <a:rPr lang="de-DE" altLang="ja-JP" b="1" dirty="0" smtClean="0">
                <a:solidFill>
                  <a:srgbClr val="0070C0"/>
                </a:solidFill>
              </a:rPr>
              <a:t>         </a:t>
            </a:r>
            <a:r>
              <a:rPr lang="en-US" altLang="ja-JP" dirty="0" smtClean="0"/>
              <a:t>G</a:t>
            </a:r>
            <a:r>
              <a:rPr lang="en-US" altLang="ja-JP" dirty="0"/>
              <a:t>. </a:t>
            </a:r>
            <a:r>
              <a:rPr lang="en-US" altLang="ja-JP" dirty="0" err="1"/>
              <a:t>Devanz</a:t>
            </a:r>
            <a:r>
              <a:rPr lang="en-US" altLang="ja-JP" dirty="0"/>
              <a:t> (CEA), P. </a:t>
            </a:r>
            <a:r>
              <a:rPr lang="en-US" altLang="ja-JP" dirty="0" err="1"/>
              <a:t>Michelato</a:t>
            </a:r>
            <a:r>
              <a:rPr lang="en-US" altLang="ja-JP" dirty="0"/>
              <a:t> (INFN), R. </a:t>
            </a:r>
            <a:r>
              <a:rPr lang="en-US" altLang="ja-JP" dirty="0" err="1"/>
              <a:t>Laxdal</a:t>
            </a:r>
            <a:r>
              <a:rPr lang="en-US" altLang="ja-JP" dirty="0"/>
              <a:t> (TRIUMF</a:t>
            </a:r>
            <a:r>
              <a:rPr lang="en-US" altLang="ja-JP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de-DE" altLang="ja-JP" b="1" u="sng" dirty="0">
                <a:solidFill>
                  <a:srgbClr val="0070C0"/>
                </a:solidFill>
              </a:rPr>
              <a:t>WG3: High current and CW accelerators</a:t>
            </a:r>
            <a:r>
              <a:rPr lang="de-DE" altLang="ja-JP" b="1" dirty="0">
                <a:solidFill>
                  <a:srgbClr val="0070C0"/>
                </a:solidFill>
              </a:rPr>
              <a:t> </a:t>
            </a:r>
            <a:r>
              <a:rPr lang="en-US" altLang="ja-JP" dirty="0"/>
              <a:t>E. Jensen (CERN), S. </a:t>
            </a:r>
            <a:r>
              <a:rPr lang="en-US" altLang="ja-JP" dirty="0" err="1"/>
              <a:t>Belomestnykh</a:t>
            </a:r>
            <a:r>
              <a:rPr lang="en-US" altLang="ja-JP" dirty="0"/>
              <a:t> (FNAL), J. </a:t>
            </a:r>
            <a:r>
              <a:rPr lang="en-US" altLang="ja-JP" dirty="0" err="1"/>
              <a:t>Hao</a:t>
            </a:r>
            <a:r>
              <a:rPr lang="en-US" altLang="ja-JP" dirty="0"/>
              <a:t> (PKU</a:t>
            </a:r>
            <a:r>
              <a:rPr lang="en-US" altLang="ja-JP" dirty="0" smtClean="0"/>
              <a:t>)</a:t>
            </a:r>
            <a:endParaRPr lang="de-DE" altLang="ja-JP" u="sng" dirty="0" smtClean="0">
              <a:solidFill>
                <a:srgbClr val="0070C0"/>
              </a:solidFill>
            </a:endParaRPr>
          </a:p>
          <a:p>
            <a:pPr>
              <a:lnSpc>
                <a:spcPct val="150000"/>
              </a:lnSpc>
            </a:pPr>
            <a:r>
              <a:rPr lang="de-DE" altLang="ja-JP" b="1" u="sng" dirty="0" smtClean="0">
                <a:solidFill>
                  <a:srgbClr val="0070C0"/>
                </a:solidFill>
              </a:rPr>
              <a:t>WG4: Performance frontier</a:t>
            </a:r>
            <a:r>
              <a:rPr lang="de-DE" altLang="ja-JP" b="1" dirty="0" smtClean="0">
                <a:solidFill>
                  <a:srgbClr val="0070C0"/>
                </a:solidFill>
              </a:rPr>
              <a:t>                        </a:t>
            </a:r>
            <a:r>
              <a:rPr lang="de-DE" altLang="ja-JP" dirty="0" smtClean="0"/>
              <a:t>S. Aull (CERN), A. Grassellino (FNAL), K. Umemori (KEK)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79512" y="681077"/>
            <a:ext cx="799288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2000" b="1" u="sng" dirty="0" smtClean="0"/>
              <a:t>Scientific Program Committee meeting by </a:t>
            </a:r>
            <a:r>
              <a:rPr lang="en-US" altLang="ja-JP" sz="2000" b="1" u="sng" dirty="0" err="1" smtClean="0"/>
              <a:t>Webex</a:t>
            </a:r>
            <a:r>
              <a:rPr lang="en-US" altLang="ja-JP" sz="2000" b="1" u="sng" dirty="0" smtClean="0"/>
              <a:t> remote system ;</a:t>
            </a:r>
          </a:p>
          <a:p>
            <a:r>
              <a:rPr lang="en-US" altLang="ja-JP" dirty="0" smtClean="0"/>
              <a:t>(SPC members; Catherine, Hasan, Paolo, Wolf-Dietrich, </a:t>
            </a:r>
            <a:r>
              <a:rPr lang="en-US" altLang="ja-JP" dirty="0" err="1" smtClean="0"/>
              <a:t>Kako</a:t>
            </a:r>
            <a:r>
              <a:rPr lang="en-US" altLang="ja-JP" dirty="0" smtClean="0"/>
              <a:t>)</a:t>
            </a:r>
          </a:p>
          <a:p>
            <a:r>
              <a:rPr lang="en-US" altLang="ja-JP" dirty="0" smtClean="0"/>
              <a:t>1st </a:t>
            </a:r>
            <a:r>
              <a:rPr lang="en-US" altLang="ja-JP" dirty="0"/>
              <a:t>SPC </a:t>
            </a:r>
            <a:r>
              <a:rPr lang="en-US" altLang="ja-JP" dirty="0" smtClean="0"/>
              <a:t>meeting, 2016’ April 13</a:t>
            </a:r>
            <a:r>
              <a:rPr lang="en-US" altLang="ja-JP" baseline="30000" dirty="0" smtClean="0"/>
              <a:t>th</a:t>
            </a:r>
            <a:r>
              <a:rPr lang="en-US" altLang="ja-JP" dirty="0" smtClean="0"/>
              <a:t>   </a:t>
            </a:r>
          </a:p>
          <a:p>
            <a:r>
              <a:rPr lang="en-US" altLang="ja-JP" dirty="0"/>
              <a:t>2nd SPC meeting, </a:t>
            </a:r>
            <a:r>
              <a:rPr lang="en-US" altLang="ja-JP" dirty="0" smtClean="0"/>
              <a:t>2016’ April 27</a:t>
            </a:r>
            <a:r>
              <a:rPr lang="en-US" altLang="ja-JP" baseline="30000" dirty="0" smtClean="0"/>
              <a:t>th</a:t>
            </a:r>
            <a:r>
              <a:rPr lang="en-US" altLang="ja-JP" dirty="0" smtClean="0"/>
              <a:t> </a:t>
            </a:r>
          </a:p>
          <a:p>
            <a:r>
              <a:rPr lang="en-US" altLang="ja-JP" dirty="0" smtClean="0"/>
              <a:t>3rd </a:t>
            </a:r>
            <a:r>
              <a:rPr lang="en-US" altLang="ja-JP" dirty="0"/>
              <a:t>SPC meeting, 2016’ </a:t>
            </a:r>
            <a:r>
              <a:rPr lang="en-US" altLang="ja-JP" dirty="0" smtClean="0"/>
              <a:t>May 11</a:t>
            </a:r>
            <a:r>
              <a:rPr lang="en-US" altLang="ja-JP" baseline="30000" dirty="0" smtClean="0"/>
              <a:t>th</a:t>
            </a:r>
            <a:r>
              <a:rPr lang="en-US" altLang="ja-JP" dirty="0" smtClean="0"/>
              <a:t>  </a:t>
            </a:r>
            <a:endParaRPr lang="en-US" altLang="ja-JP" dirty="0"/>
          </a:p>
          <a:p>
            <a:r>
              <a:rPr lang="en-US" altLang="ja-JP" dirty="0" smtClean="0"/>
              <a:t>4th </a:t>
            </a:r>
            <a:r>
              <a:rPr lang="en-US" altLang="ja-JP" dirty="0"/>
              <a:t>SPC meeting, 2016’ </a:t>
            </a:r>
            <a:r>
              <a:rPr lang="en-US" altLang="ja-JP" dirty="0" smtClean="0"/>
              <a:t>May 25</a:t>
            </a:r>
            <a:r>
              <a:rPr lang="en-US" altLang="ja-JP" baseline="30000" dirty="0" smtClean="0"/>
              <a:t>th</a:t>
            </a:r>
            <a:r>
              <a:rPr lang="en-US" altLang="ja-JP" dirty="0" smtClean="0"/>
              <a:t> </a:t>
            </a:r>
          </a:p>
          <a:p>
            <a:r>
              <a:rPr lang="en-US" altLang="ja-JP" dirty="0" smtClean="0"/>
              <a:t>5th </a:t>
            </a:r>
            <a:r>
              <a:rPr lang="en-US" altLang="ja-JP" dirty="0"/>
              <a:t>SPC </a:t>
            </a:r>
            <a:r>
              <a:rPr lang="en-US" altLang="ja-JP" dirty="0" smtClean="0"/>
              <a:t>meeting with WG conveners, 2016’ June 1</a:t>
            </a:r>
            <a:r>
              <a:rPr lang="en-US" altLang="ja-JP" baseline="30000" dirty="0" smtClean="0"/>
              <a:t>st</a:t>
            </a:r>
            <a:r>
              <a:rPr lang="en-US" altLang="ja-JP" dirty="0" smtClean="0"/>
              <a:t> </a:t>
            </a:r>
          </a:p>
          <a:p>
            <a:r>
              <a:rPr lang="en-US" altLang="ja-JP" dirty="0" smtClean="0"/>
              <a:t>6th </a:t>
            </a:r>
            <a:r>
              <a:rPr lang="en-US" altLang="ja-JP" dirty="0"/>
              <a:t>SPC meeting with WG conveners, 2016’ June </a:t>
            </a:r>
            <a:r>
              <a:rPr lang="en-US" altLang="ja-JP" dirty="0" smtClean="0"/>
              <a:t>8</a:t>
            </a:r>
            <a:r>
              <a:rPr lang="en-US" altLang="ja-JP" baseline="30000" dirty="0" smtClean="0"/>
              <a:t>th</a:t>
            </a:r>
            <a:r>
              <a:rPr lang="en-US" altLang="ja-JP" dirty="0" smtClean="0"/>
              <a:t>  </a:t>
            </a:r>
            <a:endParaRPr lang="en-US" altLang="ja-JP" dirty="0"/>
          </a:p>
          <a:p>
            <a:r>
              <a:rPr lang="en-US" altLang="ja-JP" dirty="0" smtClean="0"/>
              <a:t>7th </a:t>
            </a:r>
            <a:r>
              <a:rPr lang="en-US" altLang="ja-JP" dirty="0"/>
              <a:t>SPC meeting with WG conveners, 2016’ June </a:t>
            </a:r>
            <a:r>
              <a:rPr lang="en-US" altLang="ja-JP" dirty="0" smtClean="0"/>
              <a:t>15</a:t>
            </a:r>
            <a:r>
              <a:rPr lang="en-US" altLang="ja-JP" baseline="30000" dirty="0" smtClean="0"/>
              <a:t>th</a:t>
            </a:r>
            <a:r>
              <a:rPr lang="en-US" altLang="ja-JP" dirty="0" smtClean="0"/>
              <a:t> </a:t>
            </a:r>
          </a:p>
          <a:p>
            <a:r>
              <a:rPr lang="en-US" altLang="ja-JP" dirty="0" smtClean="0"/>
              <a:t>8th </a:t>
            </a:r>
            <a:r>
              <a:rPr lang="en-US" altLang="ja-JP" dirty="0"/>
              <a:t>SPC meeting with WG conveners, 2016’ June </a:t>
            </a:r>
            <a:r>
              <a:rPr lang="en-US" altLang="ja-JP" dirty="0" smtClean="0"/>
              <a:t>22</a:t>
            </a:r>
            <a:r>
              <a:rPr lang="en-US" altLang="ja-JP" baseline="30000" dirty="0" smtClean="0"/>
              <a:t>nd</a:t>
            </a:r>
            <a:r>
              <a:rPr lang="en-US" altLang="ja-JP" dirty="0" smtClean="0"/>
              <a:t> </a:t>
            </a:r>
            <a:endParaRPr lang="en-US" altLang="ja-JP" dirty="0"/>
          </a:p>
          <a:p>
            <a:r>
              <a:rPr lang="en-US" altLang="ja-JP" dirty="0" smtClean="0"/>
              <a:t>9th </a:t>
            </a:r>
            <a:r>
              <a:rPr lang="en-US" altLang="ja-JP" dirty="0"/>
              <a:t>SPC meeting with WG conveners, 2016’ June </a:t>
            </a:r>
            <a:r>
              <a:rPr lang="en-US" altLang="ja-JP" dirty="0" smtClean="0"/>
              <a:t>29</a:t>
            </a:r>
            <a:r>
              <a:rPr lang="en-US" altLang="ja-JP" baseline="30000" dirty="0" smtClean="0"/>
              <a:t>th</a:t>
            </a:r>
            <a:r>
              <a:rPr lang="en-US" altLang="ja-JP" dirty="0" smtClean="0"/>
              <a:t> </a:t>
            </a:r>
            <a:endParaRPr lang="en-US" altLang="ja-JP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505532" y="6039341"/>
            <a:ext cx="36749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>
                <a:solidFill>
                  <a:srgbClr val="FF0000"/>
                </a:solidFill>
              </a:rPr>
              <a:t>Thanks to WG conveners !!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534003" y="3119532"/>
            <a:ext cx="31799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 smtClean="0">
                <a:solidFill>
                  <a:srgbClr val="FF0000"/>
                </a:solidFill>
              </a:rPr>
              <a:t>Thanks Catherine</a:t>
            </a:r>
          </a:p>
          <a:p>
            <a:r>
              <a:rPr lang="en-US" altLang="ja-JP" sz="2400" b="1" dirty="0">
                <a:solidFill>
                  <a:srgbClr val="FF0000"/>
                </a:solidFill>
              </a:rPr>
              <a:t>f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or strong leadership !!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2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W.-D. Moeller (DESY)                 E. Kako (KEK)</a:t>
            </a:r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TTC-TB meeting at CEA, 2016' July 08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8602-DCE4-4F31-9EC7-1FDB735D9DB1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17694" y="73950"/>
            <a:ext cx="8908612" cy="61874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Suggestions for in-depth discussion from TTC-SLAC</a:t>
            </a:r>
            <a:endParaRPr lang="en-US" sz="3200" dirty="0"/>
          </a:p>
        </p:txBody>
      </p:sp>
      <p:cxnSp>
        <p:nvCxnSpPr>
          <p:cNvPr id="7" name="直線コネクタ 6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-31248" y="6119379"/>
            <a:ext cx="9175248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250630" y="836711"/>
            <a:ext cx="8775675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ja-JP" sz="2200" dirty="0" smtClean="0"/>
              <a:t> Final </a:t>
            </a:r>
            <a:r>
              <a:rPr lang="en-US" altLang="ja-JP" sz="2200" dirty="0"/>
              <a:t>installation/first commissioning of </a:t>
            </a:r>
            <a:r>
              <a:rPr lang="en-US" altLang="ja-JP" sz="2200" dirty="0">
                <a:solidFill>
                  <a:srgbClr val="FF0000"/>
                </a:solidFill>
              </a:rPr>
              <a:t>XFEL modules</a:t>
            </a:r>
            <a:r>
              <a:rPr lang="en-US" altLang="ja-JP" sz="2200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2200" dirty="0" smtClean="0"/>
              <a:t> XFEL</a:t>
            </a:r>
            <a:r>
              <a:rPr lang="en-US" altLang="ja-JP" sz="2200" dirty="0"/>
              <a:t>: </a:t>
            </a:r>
            <a:r>
              <a:rPr lang="en-US" altLang="ja-JP" sz="2200" dirty="0">
                <a:solidFill>
                  <a:srgbClr val="FF0000"/>
                </a:solidFill>
              </a:rPr>
              <a:t>injector operation</a:t>
            </a:r>
            <a:r>
              <a:rPr lang="en-US" altLang="ja-JP" sz="2200" dirty="0"/>
              <a:t>, all modules tested in </a:t>
            </a:r>
            <a:r>
              <a:rPr lang="en-US" altLang="ja-JP" sz="2200" dirty="0" smtClean="0"/>
              <a:t>AMTF </a:t>
            </a:r>
          </a:p>
          <a:p>
            <a:pPr lvl="1"/>
            <a:r>
              <a:rPr lang="en-US" altLang="ja-JP" sz="2200" dirty="0" smtClean="0"/>
              <a:t>   and warm commissioning by next meeting.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2200" b="1" dirty="0" smtClean="0"/>
              <a:t> </a:t>
            </a:r>
            <a:r>
              <a:rPr lang="en-US" altLang="ja-JP" sz="2200" dirty="0" smtClean="0"/>
              <a:t>Maybe </a:t>
            </a:r>
            <a:r>
              <a:rPr lang="en-US" altLang="ja-JP" sz="2200" dirty="0"/>
              <a:t>good idea to move over next meeting </a:t>
            </a:r>
            <a:endParaRPr lang="en-US" altLang="ja-JP" sz="2200" dirty="0" smtClean="0"/>
          </a:p>
          <a:p>
            <a:pPr lvl="1"/>
            <a:r>
              <a:rPr lang="en-US" altLang="ja-JP" sz="2200" dirty="0"/>
              <a:t> </a:t>
            </a:r>
            <a:r>
              <a:rPr lang="en-US" altLang="ja-JP" sz="2200" dirty="0" smtClean="0"/>
              <a:t>  as </a:t>
            </a:r>
            <a:r>
              <a:rPr lang="en-US" altLang="ja-JP" sz="2200" dirty="0"/>
              <a:t>we’ll have much more data!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ja-JP" sz="2200" dirty="0" smtClean="0"/>
              <a:t> First </a:t>
            </a:r>
            <a:r>
              <a:rPr lang="en-US" altLang="ja-JP" sz="2200" dirty="0"/>
              <a:t>cooling test of </a:t>
            </a:r>
            <a:r>
              <a:rPr lang="en-US" altLang="ja-JP" sz="2200" dirty="0">
                <a:solidFill>
                  <a:srgbClr val="FF0000"/>
                </a:solidFill>
              </a:rPr>
              <a:t>CW modules of LCLS-II</a:t>
            </a:r>
            <a:r>
              <a:rPr lang="en-US" altLang="ja-JP" sz="2200" dirty="0"/>
              <a:t>.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ja-JP" sz="2200" dirty="0" smtClean="0"/>
              <a:t> Operational </a:t>
            </a:r>
            <a:r>
              <a:rPr lang="en-US" altLang="ja-JP" sz="2200" dirty="0"/>
              <a:t>experience; </a:t>
            </a:r>
            <a:r>
              <a:rPr lang="en-US" altLang="ja-JP" sz="2200" dirty="0">
                <a:solidFill>
                  <a:srgbClr val="FF0000"/>
                </a:solidFill>
              </a:rPr>
              <a:t>degradation in </a:t>
            </a:r>
            <a:r>
              <a:rPr lang="en-US" altLang="ja-JP" sz="2200" dirty="0" err="1">
                <a:solidFill>
                  <a:srgbClr val="FF0000"/>
                </a:solidFill>
              </a:rPr>
              <a:t>cryomodule</a:t>
            </a:r>
            <a:r>
              <a:rPr lang="en-US" altLang="ja-JP" sz="2200" dirty="0"/>
              <a:t> during operation</a:t>
            </a:r>
            <a:r>
              <a:rPr lang="en-US" altLang="ja-JP" sz="2200" dirty="0" smtClean="0"/>
              <a:t>,</a:t>
            </a:r>
          </a:p>
          <a:p>
            <a:r>
              <a:rPr lang="en-US" altLang="ja-JP" sz="2200" dirty="0"/>
              <a:t> </a:t>
            </a:r>
            <a:r>
              <a:rPr lang="en-US" altLang="ja-JP" sz="2200" dirty="0" smtClean="0"/>
              <a:t>    </a:t>
            </a:r>
            <a:r>
              <a:rPr lang="en-US" altLang="ja-JP" sz="2200" dirty="0"/>
              <a:t>how to </a:t>
            </a:r>
            <a:r>
              <a:rPr lang="en-US" altLang="ja-JP" sz="2200" dirty="0">
                <a:solidFill>
                  <a:srgbClr val="FF0000"/>
                </a:solidFill>
              </a:rPr>
              <a:t>cure and/or deal </a:t>
            </a:r>
            <a:r>
              <a:rPr lang="en-US" altLang="ja-JP" sz="2200" dirty="0" smtClean="0">
                <a:solidFill>
                  <a:srgbClr val="FF0000"/>
                </a:solidFill>
              </a:rPr>
              <a:t>with</a:t>
            </a:r>
            <a:r>
              <a:rPr lang="en-US" altLang="ja-JP" sz="2200" dirty="0" smtClean="0"/>
              <a:t>. Again</a:t>
            </a:r>
            <a:r>
              <a:rPr lang="en-US" altLang="ja-JP" sz="2200" dirty="0"/>
              <a:t>, there will not be much more </a:t>
            </a:r>
            <a:r>
              <a:rPr lang="en-US" altLang="ja-JP" sz="2200" dirty="0" smtClean="0"/>
              <a:t>data…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ja-JP" sz="2200" dirty="0" smtClean="0"/>
              <a:t> </a:t>
            </a:r>
            <a:r>
              <a:rPr lang="en-US" altLang="ja-JP" sz="2200" dirty="0" smtClean="0">
                <a:solidFill>
                  <a:srgbClr val="FF0000"/>
                </a:solidFill>
              </a:rPr>
              <a:t>High </a:t>
            </a:r>
            <a:r>
              <a:rPr lang="en-US" altLang="ja-JP" sz="2200" dirty="0">
                <a:solidFill>
                  <a:srgbClr val="FF0000"/>
                </a:solidFill>
              </a:rPr>
              <a:t>power </a:t>
            </a:r>
            <a:r>
              <a:rPr lang="en-US" altLang="ja-JP" sz="2200" dirty="0"/>
              <a:t>HOM dampers (&gt; 3kW) and fundamental power couplers </a:t>
            </a:r>
            <a:endParaRPr lang="en-US" altLang="ja-JP" sz="2200" dirty="0" smtClean="0"/>
          </a:p>
          <a:p>
            <a:r>
              <a:rPr lang="en-US" altLang="ja-JP" sz="2200" dirty="0"/>
              <a:t> </a:t>
            </a:r>
            <a:r>
              <a:rPr lang="en-US" altLang="ja-JP" sz="2200" dirty="0" smtClean="0"/>
              <a:t>    (</a:t>
            </a:r>
            <a:r>
              <a:rPr lang="en-US" altLang="ja-JP" sz="2200" dirty="0"/>
              <a:t>CW &gt; 300kW</a:t>
            </a:r>
            <a:r>
              <a:rPr lang="en-US" altLang="ja-JP" sz="2200" dirty="0" smtClean="0"/>
              <a:t>).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ja-JP" sz="2200" dirty="0" smtClean="0"/>
              <a:t> </a:t>
            </a:r>
            <a:r>
              <a:rPr lang="en-US" altLang="ja-JP" sz="2200" dirty="0" smtClean="0">
                <a:solidFill>
                  <a:srgbClr val="FF0000"/>
                </a:solidFill>
              </a:rPr>
              <a:t>Particle-free </a:t>
            </a:r>
            <a:r>
              <a:rPr lang="en-US" altLang="ja-JP" sz="2200" dirty="0">
                <a:solidFill>
                  <a:srgbClr val="FF0000"/>
                </a:solidFill>
              </a:rPr>
              <a:t>vacuum components </a:t>
            </a:r>
            <a:r>
              <a:rPr lang="en-US" altLang="ja-JP" sz="2200" dirty="0"/>
              <a:t>next to cold </a:t>
            </a:r>
            <a:r>
              <a:rPr lang="en-US" altLang="ja-JP" sz="2200" dirty="0" err="1"/>
              <a:t>Linac</a:t>
            </a:r>
            <a:r>
              <a:rPr lang="en-US" altLang="ja-JP" sz="2200" dirty="0"/>
              <a:t> </a:t>
            </a:r>
            <a:r>
              <a:rPr lang="en-US" altLang="ja-JP" sz="2200" dirty="0" smtClean="0"/>
              <a:t>sections.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ja-JP" sz="2200" dirty="0" smtClean="0"/>
              <a:t> Strategies</a:t>
            </a:r>
            <a:r>
              <a:rPr lang="en-US" altLang="ja-JP" sz="2200" dirty="0"/>
              <a:t>, experience from different labs/projects on </a:t>
            </a:r>
            <a:r>
              <a:rPr lang="en-US" altLang="ja-JP" sz="2200" dirty="0" smtClean="0"/>
              <a:t> </a:t>
            </a:r>
          </a:p>
          <a:p>
            <a:r>
              <a:rPr lang="en-US" altLang="ja-JP" sz="2200" dirty="0"/>
              <a:t> </a:t>
            </a:r>
            <a:r>
              <a:rPr lang="en-US" altLang="ja-JP" sz="2200" dirty="0" smtClean="0"/>
              <a:t>    design/assembly/</a:t>
            </a:r>
            <a:r>
              <a:rPr lang="en-US" altLang="ja-JP" sz="2200" dirty="0" smtClean="0">
                <a:solidFill>
                  <a:srgbClr val="FF0000"/>
                </a:solidFill>
              </a:rPr>
              <a:t>integration </a:t>
            </a:r>
            <a:r>
              <a:rPr lang="en-US" altLang="ja-JP" sz="2200" dirty="0">
                <a:solidFill>
                  <a:srgbClr val="FF0000"/>
                </a:solidFill>
              </a:rPr>
              <a:t>of diagnostic sections close to </a:t>
            </a:r>
            <a:r>
              <a:rPr lang="en-US" altLang="ja-JP" sz="2200" dirty="0" smtClean="0">
                <a:solidFill>
                  <a:srgbClr val="FF0000"/>
                </a:solidFill>
              </a:rPr>
              <a:t>SRF</a:t>
            </a:r>
            <a:r>
              <a:rPr lang="en-US" altLang="ja-JP" sz="2200" dirty="0" smtClean="0"/>
              <a:t>.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ja-JP" sz="2200" dirty="0" smtClean="0"/>
              <a:t> Working </a:t>
            </a:r>
            <a:r>
              <a:rPr lang="en-US" altLang="ja-JP" sz="2200" dirty="0"/>
              <a:t>group on system integration, but it will make sense for </a:t>
            </a:r>
            <a:r>
              <a:rPr lang="en-US" altLang="ja-JP" sz="2200" dirty="0" smtClean="0"/>
              <a:t>the</a:t>
            </a:r>
          </a:p>
          <a:p>
            <a:r>
              <a:rPr lang="en-US" altLang="ja-JP" sz="2200" dirty="0"/>
              <a:t> </a:t>
            </a:r>
            <a:r>
              <a:rPr lang="en-US" altLang="ja-JP" sz="2200" dirty="0" smtClean="0"/>
              <a:t>    </a:t>
            </a:r>
            <a:r>
              <a:rPr lang="en-US" altLang="ja-JP" sz="2200" dirty="0"/>
              <a:t>meeting after next, where we will have the XFEL experience</a:t>
            </a:r>
            <a:r>
              <a:rPr lang="en-US" altLang="ja-JP" sz="2200" dirty="0" smtClean="0"/>
              <a:t>.</a:t>
            </a:r>
            <a:endParaRPr lang="en-US" altLang="ja-JP" sz="2200" dirty="0"/>
          </a:p>
        </p:txBody>
      </p:sp>
    </p:spTree>
    <p:extLst>
      <p:ext uri="{BB962C8B-B14F-4D97-AF65-F5344CB8AC3E}">
        <p14:creationId xmlns:p14="http://schemas.microsoft.com/office/powerpoint/2010/main" val="3060757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W.-D. Moeller (DESY)                 E. Kako (KEK)</a:t>
            </a:r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TTC-TB meeting at CEA, 2016' July 08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8602-DCE4-4F31-9EC7-1FDB735D9DB1}" type="slidenum">
              <a:rPr kumimoji="1" lang="ja-JP" altLang="en-US" smtClean="0"/>
              <a:t>8</a:t>
            </a:fld>
            <a:endParaRPr kumimoji="1" lang="ja-JP" altLang="en-US"/>
          </a:p>
        </p:txBody>
      </p:sp>
      <p:cxnSp>
        <p:nvCxnSpPr>
          <p:cNvPr id="6" name="直線コネクタ 5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-31248" y="6119379"/>
            <a:ext cx="9175248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2623517"/>
              </p:ext>
            </p:extLst>
          </p:nvPr>
        </p:nvGraphicFramePr>
        <p:xfrm>
          <a:off x="323528" y="1124744"/>
          <a:ext cx="8568951" cy="46805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  <a:gridCol w="1656184"/>
                <a:gridCol w="1872208"/>
                <a:gridCol w="1728192"/>
                <a:gridCol w="1728191"/>
              </a:tblGrid>
              <a:tr h="66864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latin typeface="+mj-lt"/>
                        </a:rPr>
                        <a:t>Location</a:t>
                      </a:r>
                      <a:endParaRPr kumimoji="1" lang="ja-JP" alt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latin typeface="+mj-lt"/>
                        </a:rPr>
                        <a:t>Date</a:t>
                      </a:r>
                      <a:endParaRPr kumimoji="1" lang="ja-JP" alt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latin typeface="+mj-lt"/>
                        </a:rPr>
                        <a:t>Participants</a:t>
                      </a:r>
                      <a:endParaRPr kumimoji="1" lang="ja-JP" alt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latin typeface="+mj-lt"/>
                        </a:rPr>
                        <a:t>Parallel</a:t>
                      </a:r>
                      <a:endParaRPr kumimoji="1" lang="ja-JP" alt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latin typeface="+mj-lt"/>
                        </a:rPr>
                        <a:t>WGs</a:t>
                      </a:r>
                      <a:endParaRPr kumimoji="1" lang="ja-JP" altLang="en-US" sz="2400" dirty="0">
                        <a:latin typeface="+mj-lt"/>
                      </a:endParaRPr>
                    </a:p>
                  </a:txBody>
                  <a:tcPr/>
                </a:tc>
              </a:tr>
              <a:tr h="66864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latin typeface="+mj-lt"/>
                        </a:rPr>
                        <a:t>CEA-</a:t>
                      </a:r>
                      <a:r>
                        <a:rPr kumimoji="1" lang="en-US" altLang="ja-JP" sz="2400" dirty="0" err="1" smtClean="0">
                          <a:latin typeface="+mj-lt"/>
                        </a:rPr>
                        <a:t>Saclay</a:t>
                      </a:r>
                      <a:endParaRPr kumimoji="1" lang="ja-JP" alt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latin typeface="+mj-lt"/>
                        </a:rPr>
                        <a:t>2016, July</a:t>
                      </a:r>
                      <a:endParaRPr kumimoji="1" lang="ja-JP" alt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latin typeface="+mj-lt"/>
                        </a:rPr>
                        <a:t>127</a:t>
                      </a:r>
                      <a:endParaRPr kumimoji="1" lang="ja-JP" alt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latin typeface="+mj-lt"/>
                        </a:rPr>
                        <a:t>2-para.</a:t>
                      </a:r>
                      <a:endParaRPr kumimoji="1" lang="ja-JP" alt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latin typeface="+mj-lt"/>
                        </a:rPr>
                        <a:t>4 WG</a:t>
                      </a:r>
                      <a:endParaRPr kumimoji="1" lang="ja-JP" altLang="en-US" sz="2400" dirty="0">
                        <a:latin typeface="+mj-lt"/>
                      </a:endParaRPr>
                    </a:p>
                  </a:txBody>
                  <a:tcPr/>
                </a:tc>
              </a:tr>
              <a:tr h="66864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latin typeface="+mj-lt"/>
                        </a:rPr>
                        <a:t>SLAC</a:t>
                      </a:r>
                      <a:endParaRPr kumimoji="1" lang="ja-JP" alt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latin typeface="+mj-lt"/>
                        </a:rPr>
                        <a:t>2015, Dec.</a:t>
                      </a:r>
                      <a:endParaRPr kumimoji="1" lang="ja-JP" alt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latin typeface="+mj-lt"/>
                        </a:rPr>
                        <a:t>130</a:t>
                      </a:r>
                      <a:endParaRPr kumimoji="1" lang="ja-JP" alt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latin typeface="+mj-lt"/>
                        </a:rPr>
                        <a:t>2-para.</a:t>
                      </a:r>
                      <a:endParaRPr kumimoji="1" lang="ja-JP" alt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latin typeface="+mj-lt"/>
                        </a:rPr>
                        <a:t>4 WG</a:t>
                      </a:r>
                      <a:endParaRPr kumimoji="1" lang="ja-JP" altLang="en-US" sz="2400" dirty="0">
                        <a:latin typeface="+mj-lt"/>
                      </a:endParaRPr>
                    </a:p>
                  </a:txBody>
                  <a:tcPr/>
                </a:tc>
              </a:tr>
              <a:tr h="66864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latin typeface="+mj-lt"/>
                        </a:rPr>
                        <a:t>KEK</a:t>
                      </a:r>
                      <a:endParaRPr kumimoji="1" lang="ja-JP" alt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latin typeface="+mj-lt"/>
                        </a:rPr>
                        <a:t>2014, Dec.</a:t>
                      </a:r>
                      <a:endParaRPr kumimoji="1" lang="ja-JP" alt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latin typeface="+mj-lt"/>
                        </a:rPr>
                        <a:t>108</a:t>
                      </a:r>
                      <a:endParaRPr kumimoji="1" lang="ja-JP" alt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latin typeface="+mj-lt"/>
                        </a:rPr>
                        <a:t>2-para.</a:t>
                      </a:r>
                      <a:endParaRPr kumimoji="1" lang="ja-JP" alt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latin typeface="+mj-lt"/>
                        </a:rPr>
                        <a:t>4 WG</a:t>
                      </a:r>
                      <a:endParaRPr kumimoji="1" lang="ja-JP" altLang="en-US" sz="2400" dirty="0">
                        <a:latin typeface="+mj-lt"/>
                      </a:endParaRPr>
                    </a:p>
                  </a:txBody>
                  <a:tcPr/>
                </a:tc>
              </a:tr>
              <a:tr h="66864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latin typeface="+mj-lt"/>
                        </a:rPr>
                        <a:t>DESY</a:t>
                      </a:r>
                      <a:endParaRPr kumimoji="1" lang="ja-JP" alt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latin typeface="+mj-lt"/>
                        </a:rPr>
                        <a:t>2014, Mar.</a:t>
                      </a:r>
                      <a:endParaRPr kumimoji="1" lang="ja-JP" alt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latin typeface="+mj-lt"/>
                        </a:rPr>
                        <a:t>129</a:t>
                      </a:r>
                      <a:endParaRPr kumimoji="1" lang="ja-JP" alt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latin typeface="+mj-lt"/>
                        </a:rPr>
                        <a:t>3-para.</a:t>
                      </a:r>
                      <a:endParaRPr kumimoji="1" lang="ja-JP" alt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latin typeface="+mj-lt"/>
                        </a:rPr>
                        <a:t>9 WG</a:t>
                      </a:r>
                      <a:endParaRPr kumimoji="1" lang="ja-JP" altLang="en-US" sz="2400" dirty="0">
                        <a:latin typeface="+mj-lt"/>
                      </a:endParaRPr>
                    </a:p>
                  </a:txBody>
                  <a:tcPr/>
                </a:tc>
              </a:tr>
              <a:tr h="66864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err="1" smtClean="0">
                          <a:latin typeface="+mj-lt"/>
                        </a:rPr>
                        <a:t>JLab</a:t>
                      </a:r>
                      <a:endParaRPr kumimoji="1" lang="ja-JP" alt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latin typeface="+mj-lt"/>
                        </a:rPr>
                        <a:t>2012, Nov.</a:t>
                      </a:r>
                      <a:endParaRPr kumimoji="1" lang="ja-JP" alt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latin typeface="+mj-lt"/>
                        </a:rPr>
                        <a:t>154</a:t>
                      </a:r>
                      <a:endParaRPr kumimoji="1" lang="ja-JP" alt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latin typeface="+mj-lt"/>
                        </a:rPr>
                        <a:t>plenary</a:t>
                      </a:r>
                      <a:endParaRPr kumimoji="1" lang="ja-JP" alt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latin typeface="+mj-lt"/>
                        </a:rPr>
                        <a:t>4 WG</a:t>
                      </a:r>
                      <a:endParaRPr kumimoji="1" lang="ja-JP" altLang="en-US" sz="2400" dirty="0">
                        <a:latin typeface="+mj-lt"/>
                      </a:endParaRPr>
                    </a:p>
                  </a:txBody>
                  <a:tcPr/>
                </a:tc>
              </a:tr>
              <a:tr h="66864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latin typeface="+mj-lt"/>
                        </a:rPr>
                        <a:t>IHEP</a:t>
                      </a:r>
                      <a:endParaRPr kumimoji="1" lang="ja-JP" alt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latin typeface="+mj-lt"/>
                        </a:rPr>
                        <a:t>2011, Dec.</a:t>
                      </a:r>
                      <a:endParaRPr kumimoji="1" lang="ja-JP" alt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latin typeface="+mj-lt"/>
                        </a:rPr>
                        <a:t>96</a:t>
                      </a:r>
                      <a:endParaRPr kumimoji="1" lang="ja-JP" alt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latin typeface="+mj-lt"/>
                        </a:rPr>
                        <a:t>plenary</a:t>
                      </a:r>
                      <a:endParaRPr kumimoji="1" lang="ja-JP" altLang="en-US" sz="2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dirty="0" smtClean="0">
                          <a:latin typeface="+mj-lt"/>
                        </a:rPr>
                        <a:t>3 WG</a:t>
                      </a:r>
                      <a:endParaRPr kumimoji="1" lang="ja-JP" altLang="en-US" sz="24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タイトル 1"/>
          <p:cNvSpPr txBox="1">
            <a:spLocks/>
          </p:cNvSpPr>
          <p:nvPr/>
        </p:nvSpPr>
        <p:spPr>
          <a:xfrm>
            <a:off x="971600" y="116632"/>
            <a:ext cx="7453853" cy="576064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ja-JP" sz="3600" dirty="0" smtClean="0"/>
              <a:t>WG-organization in previous TTC meeting </a:t>
            </a:r>
            <a:endParaRPr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54243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W.-D. Moeller (DESY)                 E. Kako (KEK)</a:t>
            </a:r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TTC-TB meeting at CEA, 2016' July 08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78602-DCE4-4F31-9EC7-1FDB735D9DB1}" type="slidenum">
              <a:rPr kumimoji="1" lang="ja-JP" altLang="en-US" smtClean="0"/>
              <a:t>9</a:t>
            </a:fld>
            <a:endParaRPr kumimoji="1" lang="ja-JP" altLang="en-US"/>
          </a:p>
        </p:txBody>
      </p:sp>
      <p:cxnSp>
        <p:nvCxnSpPr>
          <p:cNvPr id="5" name="直線コネクタ 4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>
            <a:off x="-31248" y="6119379"/>
            <a:ext cx="9175248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971600" y="116632"/>
            <a:ext cx="75575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/>
              <a:t>Proposal of WG-organization in the next </a:t>
            </a:r>
            <a:r>
              <a:rPr lang="en-US" altLang="ja-JP" sz="3200" dirty="0" smtClean="0"/>
              <a:t>TTC</a:t>
            </a:r>
            <a:endParaRPr lang="en-US" altLang="ja-JP" sz="32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3684" y="1268760"/>
            <a:ext cx="886031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kumimoji="1" lang="en-US" altLang="ja-JP" sz="2800" dirty="0" smtClean="0">
                <a:latin typeface="+mj-lt"/>
              </a:rPr>
              <a:t>   </a:t>
            </a:r>
            <a:r>
              <a:rPr kumimoji="1" lang="en-US" altLang="ja-JP" sz="28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“</a:t>
            </a:r>
            <a:r>
              <a:rPr lang="en-US" altLang="ja-JP" sz="28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where &amp; when” of the next TTC meting is not decided</a:t>
            </a:r>
            <a:r>
              <a:rPr lang="en-US" altLang="ja-JP" sz="28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.</a:t>
            </a:r>
          </a:p>
          <a:p>
            <a:r>
              <a:rPr lang="en-US" altLang="ja-JP" sz="28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 </a:t>
            </a:r>
            <a:endParaRPr kumimoji="1" lang="en-US" altLang="ja-JP" sz="2800" dirty="0" smtClean="0">
              <a:solidFill>
                <a:schemeClr val="bg1">
                  <a:lumMod val="50000"/>
                </a:schemeClr>
              </a:solidFill>
              <a:latin typeface="+mj-lt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ja-JP" altLang="en-US" sz="2800" dirty="0" smtClean="0">
                <a:latin typeface="+mj-lt"/>
              </a:rPr>
              <a:t>　　</a:t>
            </a:r>
            <a:r>
              <a:rPr lang="en-US" altLang="ja-JP" sz="2800" dirty="0" smtClean="0">
                <a:latin typeface="+mj-lt"/>
              </a:rPr>
              <a:t>To </a:t>
            </a:r>
            <a:r>
              <a:rPr lang="en-US" altLang="ja-JP" sz="2800" dirty="0">
                <a:latin typeface="+mj-lt"/>
              </a:rPr>
              <a:t>b</a:t>
            </a:r>
            <a:r>
              <a:rPr lang="en-US" altLang="ja-JP" sz="2800" dirty="0" smtClean="0">
                <a:latin typeface="+mj-lt"/>
              </a:rPr>
              <a:t>e </a:t>
            </a:r>
            <a:r>
              <a:rPr lang="en-US" altLang="ja-JP" sz="2800" dirty="0">
                <a:latin typeface="+mj-lt"/>
              </a:rPr>
              <a:t>d</a:t>
            </a:r>
            <a:r>
              <a:rPr lang="en-US" altLang="ja-JP" sz="2800" dirty="0" smtClean="0">
                <a:latin typeface="+mj-lt"/>
              </a:rPr>
              <a:t>etermined…..</a:t>
            </a:r>
          </a:p>
        </p:txBody>
      </p:sp>
    </p:spTree>
    <p:extLst>
      <p:ext uri="{BB962C8B-B14F-4D97-AF65-F5344CB8AC3E}">
        <p14:creationId xmlns:p14="http://schemas.microsoft.com/office/powerpoint/2010/main" val="314304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1532</Words>
  <Application>Microsoft Office PowerPoint</Application>
  <PresentationFormat>画面に合わせる (4:3)</PresentationFormat>
  <Paragraphs>222</Paragraphs>
  <Slides>11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Kako</dc:creator>
  <cp:lastModifiedBy>Kako</cp:lastModifiedBy>
  <cp:revision>29</cp:revision>
  <dcterms:created xsi:type="dcterms:W3CDTF">2016-07-04T04:59:07Z</dcterms:created>
  <dcterms:modified xsi:type="dcterms:W3CDTF">2016-07-08T06:45:12Z</dcterms:modified>
</cp:coreProperties>
</file>