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66" r:id="rId5"/>
    <p:sldId id="265" r:id="rId6"/>
    <p:sldId id="262" r:id="rId7"/>
    <p:sldId id="263" r:id="rId8"/>
    <p:sldId id="264" r:id="rId9"/>
    <p:sldId id="259" r:id="rId10"/>
    <p:sldId id="261" r:id="rId11"/>
    <p:sldId id="260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DAB1C-661F-4D3C-B6EC-66021DFFDC47}" type="datetimeFigureOut">
              <a:rPr kumimoji="1" lang="ja-JP" altLang="en-US" smtClean="0"/>
              <a:t>2016/7/8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E95F6-8FCB-4AEC-AB47-1516A3DDE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44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9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5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67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88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40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53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53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5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8602-DCE4-4F31-9EC7-1FDB735D9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3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altLang="ja-JP" smtClean="0"/>
              <a:t>W.-D. Moeller (DESY)                 E. Kako (KEK)</a:t>
            </a:r>
            <a:endParaRPr lang="fr-BE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TTC-TB meeting at CEA, 2016' July 08</a:t>
            </a:r>
            <a:endParaRPr lang="fr-BE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528" y="1052736"/>
            <a:ext cx="82296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Report of TTC-TB  meeting </a:t>
            </a:r>
          </a:p>
          <a:p>
            <a:r>
              <a:rPr lang="en-US" dirty="0" smtClean="0"/>
              <a:t>at CEA-</a:t>
            </a:r>
            <a:r>
              <a:rPr lang="en-US" dirty="0" err="1" smtClean="0"/>
              <a:t>Saclay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2852936"/>
            <a:ext cx="82296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2016, July 08</a:t>
            </a: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4510" y="4005064"/>
            <a:ext cx="8123731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Co-chairs</a:t>
            </a:r>
          </a:p>
          <a:p>
            <a:r>
              <a:rPr lang="en-US" sz="2800" dirty="0" smtClean="0"/>
              <a:t>Wolf-Dietrich Moeller (DESY)</a:t>
            </a:r>
          </a:p>
          <a:p>
            <a:r>
              <a:rPr lang="en-US" sz="2800" dirty="0" err="1" smtClean="0"/>
              <a:t>Eiji</a:t>
            </a:r>
            <a:r>
              <a:rPr lang="en-US" sz="2800" dirty="0" smtClean="0"/>
              <a:t> </a:t>
            </a:r>
            <a:r>
              <a:rPr lang="en-US" sz="2800" dirty="0" err="1" smtClean="0"/>
              <a:t>Kako</a:t>
            </a:r>
            <a:r>
              <a:rPr lang="en-US" sz="2800" dirty="0" smtClean="0"/>
              <a:t> (KEK)</a:t>
            </a:r>
          </a:p>
          <a:p>
            <a:endParaRPr 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10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01833" y="116632"/>
            <a:ext cx="7686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Topics for in-depth discussion in the next </a:t>
            </a:r>
            <a:r>
              <a:rPr lang="en-US" altLang="ja-JP" sz="3200" dirty="0" smtClean="0"/>
              <a:t>TTC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9025" y="1265311"/>
            <a:ext cx="87849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   Cryogenics, module-design, module -integration,</a:t>
            </a:r>
          </a:p>
          <a:p>
            <a:r>
              <a:rPr lang="en-US" altLang="ja-JP" sz="2800" dirty="0">
                <a:latin typeface="+mj-lt"/>
              </a:rPr>
              <a:t> </a:t>
            </a:r>
            <a:r>
              <a:rPr lang="en-US" altLang="ja-JP" sz="2800" dirty="0" smtClean="0">
                <a:latin typeface="+mj-lt"/>
              </a:rPr>
              <a:t>     </a:t>
            </a:r>
            <a:r>
              <a:rPr kumimoji="1" lang="en-US" altLang="ja-JP" sz="2800" dirty="0" smtClean="0">
                <a:latin typeface="+mj-lt"/>
              </a:rPr>
              <a:t> procedures @low and high beta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800" dirty="0" smtClean="0">
                <a:latin typeface="+mj-lt"/>
              </a:rPr>
              <a:t>   </a:t>
            </a:r>
            <a:r>
              <a:rPr lang="en-US" altLang="ja-JP" sz="2800" dirty="0">
                <a:latin typeface="+mj-lt"/>
              </a:rPr>
              <a:t>L</a:t>
            </a:r>
            <a:r>
              <a:rPr kumimoji="1" lang="en-US" altLang="ja-JP" sz="2800" dirty="0" smtClean="0">
                <a:latin typeface="+mj-lt"/>
              </a:rPr>
              <a:t>ow beta cavity treatment and assembly</a:t>
            </a:r>
            <a:endParaRPr kumimoji="1" lang="ja-JP" altLang="en-US" sz="28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800" dirty="0" smtClean="0">
                <a:latin typeface="+mj-lt"/>
              </a:rPr>
              <a:t>   Common WGs for low and high beta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800" dirty="0" smtClean="0">
                <a:latin typeface="+mj-lt"/>
              </a:rPr>
              <a:t>   MSU module performance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800" dirty="0" smtClean="0">
                <a:latin typeface="+mj-lt"/>
              </a:rPr>
              <a:t>   XFEL commissioning &amp; performance, beam operation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   LCLS2 module prototype results (Q, tuner, couplers…)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   High ISOLDE beam operation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800" dirty="0">
                <a:latin typeface="+mj-lt"/>
              </a:rPr>
              <a:t> </a:t>
            </a:r>
            <a:r>
              <a:rPr lang="en-US" altLang="ja-JP" sz="2800" dirty="0" smtClean="0">
                <a:latin typeface="+mj-lt"/>
              </a:rPr>
              <a:t>  </a:t>
            </a:r>
            <a:r>
              <a:rPr lang="en-US" altLang="ja-JP" sz="2800" dirty="0"/>
              <a:t>H</a:t>
            </a:r>
            <a:r>
              <a:rPr lang="en-US" altLang="ja-JP" sz="2800" dirty="0" smtClean="0"/>
              <a:t>igh Q and </a:t>
            </a:r>
            <a:r>
              <a:rPr lang="en-US" altLang="ja-JP" sz="2800" dirty="0"/>
              <a:t>high gradient follow-up</a:t>
            </a:r>
            <a:endParaRPr kumimoji="1" lang="en-US" altLang="ja-JP" sz="2800" dirty="0" smtClean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800" dirty="0">
                <a:latin typeface="+mj-lt"/>
              </a:rPr>
              <a:t> </a:t>
            </a:r>
            <a:r>
              <a:rPr lang="en-US" altLang="ja-JP" sz="2800" dirty="0" smtClean="0">
                <a:latin typeface="+mj-lt"/>
              </a:rPr>
              <a:t>  Performance degradation and cure follow-up</a:t>
            </a:r>
            <a:endParaRPr kumimoji="1" lang="en-US" altLang="ja-JP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11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7584" y="4725144"/>
            <a:ext cx="8064896" cy="12241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000" b="1" dirty="0" smtClean="0"/>
              <a:t>Thank you for your attention.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1547664" y="90384"/>
            <a:ext cx="5400599" cy="6743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87624" y="1352466"/>
            <a:ext cx="7272808" cy="394874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 smtClean="0"/>
              <a:t>Member list</a:t>
            </a:r>
          </a:p>
          <a:p>
            <a:pPr algn="l">
              <a:lnSpc>
                <a:spcPct val="150000"/>
              </a:lnSpc>
            </a:pPr>
            <a:r>
              <a:rPr lang="en-US" altLang="ja-JP" sz="3200" b="1" dirty="0" smtClean="0"/>
              <a:t>Discussions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Proposal of WG-organization in the next </a:t>
            </a:r>
            <a:r>
              <a:rPr lang="en-US" altLang="ja-JP" sz="2800" dirty="0" smtClean="0"/>
              <a:t>TTC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/>
              <a:t>Topics for in-depth discussion in the next </a:t>
            </a:r>
            <a:r>
              <a:rPr lang="en-US" altLang="ja-JP" sz="2800" dirty="0" smtClean="0"/>
              <a:t>TTC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 smtClean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8254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/>
        </p:nvSpPr>
        <p:spPr>
          <a:xfrm>
            <a:off x="384035" y="1000365"/>
            <a:ext cx="3682752" cy="481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solidFill>
                  <a:srgbClr val="00B050"/>
                </a:solidFill>
              </a:rPr>
              <a:t>Co-chairs</a:t>
            </a:r>
          </a:p>
          <a:p>
            <a:pPr marL="0" indent="0">
              <a:buNone/>
            </a:pPr>
            <a:r>
              <a:rPr lang="en-US" sz="1600" dirty="0" smtClean="0"/>
              <a:t>E. </a:t>
            </a:r>
            <a:r>
              <a:rPr lang="en-US" sz="1600" dirty="0" err="1" smtClean="0"/>
              <a:t>Kako</a:t>
            </a:r>
            <a:r>
              <a:rPr lang="en-US" sz="1600" dirty="0" smtClean="0"/>
              <a:t> (KEK)</a:t>
            </a:r>
          </a:p>
          <a:p>
            <a:pPr marL="0" indent="0">
              <a:buNone/>
            </a:pPr>
            <a:r>
              <a:rPr lang="en-US" sz="1600" dirty="0" smtClean="0"/>
              <a:t>W.-D. Moeller (DESY)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Cavity and couplers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S.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Bousson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(CNRS-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Orsay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S.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Calatroni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(CERN)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G.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Ciovati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Jlab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sz="1600" dirty="0" smtClean="0"/>
              <a:t>R.L. </a:t>
            </a:r>
            <a:r>
              <a:rPr lang="en-US" sz="1600" dirty="0" err="1" smtClean="0"/>
              <a:t>Geng</a:t>
            </a:r>
            <a:r>
              <a:rPr lang="en-US" sz="1600" dirty="0" smtClean="0"/>
              <a:t> (</a:t>
            </a:r>
            <a:r>
              <a:rPr lang="en-US" sz="1600" dirty="0" err="1" smtClean="0"/>
              <a:t>JLab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C. Ginsburg (FNAL)</a:t>
            </a:r>
          </a:p>
          <a:p>
            <a:pPr marL="0" indent="0">
              <a:buNone/>
            </a:pPr>
            <a:r>
              <a:rPr lang="en-US" sz="1600" dirty="0" smtClean="0"/>
              <a:t>J. </a:t>
            </a:r>
            <a:r>
              <a:rPr lang="en-US" sz="1600" dirty="0" err="1" smtClean="0"/>
              <a:t>Hao</a:t>
            </a:r>
            <a:r>
              <a:rPr lang="en-US" sz="1600" dirty="0" smtClean="0"/>
              <a:t> (PKU)</a:t>
            </a:r>
          </a:p>
          <a:p>
            <a:pPr marL="0" indent="0">
              <a:buNone/>
            </a:pPr>
            <a:r>
              <a:rPr lang="en-US" sz="1600" dirty="0" smtClean="0"/>
              <a:t>R. </a:t>
            </a:r>
            <a:r>
              <a:rPr lang="en-US" sz="1600" dirty="0" err="1" smtClean="0"/>
              <a:t>Laxdal</a:t>
            </a:r>
            <a:r>
              <a:rPr lang="en-US" sz="1600" dirty="0" smtClean="0"/>
              <a:t> (TRIUMF)</a:t>
            </a:r>
          </a:p>
          <a:p>
            <a:pPr marL="0" indent="0">
              <a:buNone/>
            </a:pPr>
            <a:r>
              <a:rPr lang="en-US" sz="1600" dirty="0" smtClean="0"/>
              <a:t>D. Reschke (DESY)</a:t>
            </a:r>
          </a:p>
          <a:p>
            <a:pPr marL="0" indent="0">
              <a:buNone/>
            </a:pPr>
            <a:r>
              <a:rPr lang="en-US" altLang="ja-JP" sz="1600" dirty="0">
                <a:solidFill>
                  <a:schemeClr val="bg1">
                    <a:lumMod val="50000"/>
                  </a:schemeClr>
                </a:solidFill>
              </a:rPr>
              <a:t>A. </a:t>
            </a:r>
            <a:r>
              <a:rPr lang="en-US" altLang="ja-JP" sz="1600" dirty="0" err="1" smtClean="0">
                <a:solidFill>
                  <a:schemeClr val="bg1">
                    <a:lumMod val="50000"/>
                  </a:schemeClr>
                </a:solidFill>
              </a:rPr>
              <a:t>Romanenko</a:t>
            </a:r>
            <a:r>
              <a:rPr lang="en-US" altLang="ja-JP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ja-JP" sz="1600" dirty="0">
                <a:solidFill>
                  <a:schemeClr val="bg1">
                    <a:lumMod val="50000"/>
                  </a:schemeClr>
                </a:solidFill>
              </a:rPr>
              <a:t>(FNAL</a:t>
            </a:r>
            <a:r>
              <a:rPr lang="en-US" altLang="ja-JP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K. </a:t>
            </a:r>
            <a:r>
              <a:rPr lang="en-US" sz="1600" dirty="0" err="1" smtClean="0"/>
              <a:t>Umemori</a:t>
            </a:r>
            <a:r>
              <a:rPr lang="en-US" sz="1600" dirty="0" smtClean="0"/>
              <a:t> (KEK)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J.Y.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Zhai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(IHEP)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TextBox 4"/>
          <p:cNvSpPr txBox="1"/>
          <p:nvPr/>
        </p:nvSpPr>
        <p:spPr>
          <a:xfrm>
            <a:off x="3346707" y="994364"/>
            <a:ext cx="36724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rgbClr val="0070C0"/>
                </a:solidFill>
              </a:rPr>
              <a:t>RF and tuning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M. Champion (SNS)</a:t>
            </a:r>
          </a:p>
          <a:p>
            <a:r>
              <a:rPr lang="en-US" altLang="ja-JP" sz="1600" dirty="0">
                <a:solidFill>
                  <a:schemeClr val="bg1">
                    <a:lumMod val="50000"/>
                  </a:schemeClr>
                </a:solidFill>
              </a:rPr>
              <a:t>P. McIntosh (STFC</a:t>
            </a:r>
            <a:r>
              <a:rPr lang="en-US" altLang="ja-JP" sz="1600" dirty="0"/>
              <a:t>)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err="1">
                <a:solidFill>
                  <a:srgbClr val="0070C0"/>
                </a:solidFill>
              </a:rPr>
              <a:t>Cryomodule</a:t>
            </a:r>
            <a:r>
              <a:rPr lang="en-US" sz="1600" b="1" dirty="0">
                <a:solidFill>
                  <a:srgbClr val="0070C0"/>
                </a:solidFill>
              </a:rPr>
              <a:t> and </a:t>
            </a:r>
            <a:r>
              <a:rPr lang="en-US" sz="1600" b="1" dirty="0" smtClean="0">
                <a:solidFill>
                  <a:srgbClr val="0070C0"/>
                </a:solidFill>
              </a:rPr>
              <a:t>cryogenics</a:t>
            </a:r>
          </a:p>
          <a:p>
            <a:r>
              <a:rPr lang="en-US" sz="1600" dirty="0" smtClean="0"/>
              <a:t>C. </a:t>
            </a:r>
            <a:r>
              <a:rPr lang="en-US" sz="1600" dirty="0" err="1" smtClean="0"/>
              <a:t>Madec</a:t>
            </a:r>
            <a:r>
              <a:rPr lang="en-US" sz="1600" dirty="0" smtClean="0"/>
              <a:t> (CEA)</a:t>
            </a:r>
          </a:p>
          <a:p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pl-PL" sz="1600" dirty="0">
                <a:solidFill>
                  <a:schemeClr val="bg1">
                    <a:lumMod val="50000"/>
                  </a:schemeClr>
                </a:solidFill>
              </a:rPr>
              <a:t>. Nakai (</a:t>
            </a: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KEK)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it-IT" sz="1600" dirty="0" err="1">
                <a:solidFill>
                  <a:schemeClr val="bg1">
                    <a:lumMod val="50000"/>
                  </a:schemeClr>
                </a:solidFill>
              </a:rPr>
              <a:t>Peterson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FNAL)</a:t>
            </a:r>
          </a:p>
          <a:p>
            <a:r>
              <a:rPr lang="it-IT" sz="1600" dirty="0" smtClean="0"/>
              <a:t>P</a:t>
            </a:r>
            <a:r>
              <a:rPr lang="it-IT" sz="1600" dirty="0"/>
              <a:t>. Pierini (INFN</a:t>
            </a:r>
            <a:r>
              <a:rPr lang="it-IT" sz="1600" dirty="0" smtClean="0"/>
              <a:t>) </a:t>
            </a:r>
          </a:p>
          <a:p>
            <a:endParaRPr lang="it-IT" sz="1600" dirty="0"/>
          </a:p>
          <a:p>
            <a:r>
              <a:rPr lang="it-IT" sz="1600" b="1" dirty="0">
                <a:solidFill>
                  <a:srgbClr val="0070C0"/>
                </a:solidFill>
              </a:rPr>
              <a:t>Integration and o</a:t>
            </a:r>
            <a:r>
              <a:rPr lang="it-IT" sz="1600" b="1" dirty="0" smtClean="0">
                <a:solidFill>
                  <a:srgbClr val="0070C0"/>
                </a:solidFill>
              </a:rPr>
              <a:t>peration</a:t>
            </a:r>
          </a:p>
          <a:p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it-IT" sz="1600" dirty="0" err="1">
                <a:solidFill>
                  <a:schemeClr val="bg1">
                    <a:lumMod val="50000"/>
                  </a:schemeClr>
                </a:solidFill>
              </a:rPr>
              <a:t>Hayano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KEK)</a:t>
            </a:r>
          </a:p>
          <a:p>
            <a:r>
              <a:rPr lang="it-IT" sz="1600" dirty="0" err="1" smtClean="0">
                <a:solidFill>
                  <a:schemeClr val="bg1">
                    <a:lumMod val="50000"/>
                  </a:schemeClr>
                </a:solidFill>
              </a:rPr>
              <a:t>Sang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-Ho </a:t>
            </a:r>
            <a:r>
              <a:rPr lang="it-IT" sz="1600" dirty="0" err="1">
                <a:solidFill>
                  <a:schemeClr val="bg1">
                    <a:lumMod val="50000"/>
                  </a:schemeClr>
                </a:solidFill>
              </a:rPr>
              <a:t>Kim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SNS)</a:t>
            </a:r>
          </a:p>
          <a:p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it-IT" sz="1600" dirty="0">
                <a:solidFill>
                  <a:schemeClr val="bg1">
                    <a:lumMod val="50000"/>
                  </a:schemeClr>
                </a:solidFill>
              </a:rPr>
              <a:t>. Liepe </a:t>
            </a:r>
            <a:r>
              <a:rPr lang="it-IT" sz="1600" dirty="0" smtClean="0">
                <a:solidFill>
                  <a:schemeClr val="bg1">
                    <a:lumMod val="50000"/>
                  </a:schemeClr>
                </a:solidFill>
              </a:rPr>
              <a:t>(C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ornell)</a:t>
            </a:r>
          </a:p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 Schreiber (DESY)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6443050" y="983326"/>
            <a:ext cx="231691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 smtClean="0">
                <a:solidFill>
                  <a:srgbClr val="0070C0"/>
                </a:solidFill>
              </a:rPr>
              <a:t>Honoris causa</a:t>
            </a:r>
          </a:p>
          <a:p>
            <a:r>
              <a:rPr lang="es-ES" sz="1600" dirty="0" smtClean="0"/>
              <a:t>J. Mammosser (SNS)</a:t>
            </a:r>
          </a:p>
          <a:p>
            <a:r>
              <a:rPr lang="es-ES" sz="1600" dirty="0" smtClean="0"/>
              <a:t>C. Pagani (INFN)</a:t>
            </a:r>
          </a:p>
          <a:p>
            <a:r>
              <a:rPr lang="es-ES" sz="1600" dirty="0" smtClean="0">
                <a:solidFill>
                  <a:schemeClr val="bg1">
                    <a:lumMod val="50000"/>
                  </a:schemeClr>
                </a:solidFill>
              </a:rPr>
              <a:t>M. Ross (SLAC)</a:t>
            </a:r>
          </a:p>
          <a:p>
            <a:endParaRPr lang="es-ES" sz="1600" dirty="0" smtClean="0"/>
          </a:p>
          <a:p>
            <a:r>
              <a:rPr lang="es-ES" sz="1600" dirty="0" smtClean="0"/>
              <a:t>H. Weise (DESY)</a:t>
            </a:r>
          </a:p>
          <a:p>
            <a:r>
              <a:rPr lang="es-ES" sz="1600" dirty="0" smtClean="0"/>
              <a:t>A. Yamamoto (CERN/KEK)</a:t>
            </a:r>
          </a:p>
          <a:p>
            <a:r>
              <a:rPr lang="en-US" altLang="ja-JP" sz="1600" dirty="0"/>
              <a:t>S. </a:t>
            </a:r>
            <a:r>
              <a:rPr lang="en-US" altLang="ja-JP" sz="1600" dirty="0" err="1"/>
              <a:t>Belomestnykh</a:t>
            </a:r>
            <a:r>
              <a:rPr lang="en-US" altLang="ja-JP" sz="1600" dirty="0"/>
              <a:t> (FNAL</a:t>
            </a:r>
            <a:r>
              <a:rPr lang="en-US" altLang="ja-JP" sz="1600" dirty="0" smtClean="0"/>
              <a:t>)</a:t>
            </a:r>
          </a:p>
          <a:p>
            <a:endParaRPr lang="en-US" altLang="ja-JP" sz="1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s-ES" altLang="ja-JP" sz="16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altLang="ja-JP" sz="1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s-ES" sz="1600" dirty="0"/>
          </a:p>
          <a:p>
            <a:pPr marL="342900" indent="-342900">
              <a:buAutoNum type="alphaUcPeriod"/>
            </a:pPr>
            <a:endParaRPr lang="es-ES" sz="1600" dirty="0" smtClean="0"/>
          </a:p>
          <a:p>
            <a:pPr marL="342900" indent="-342900">
              <a:buAutoNum type="alphaUcPeriod"/>
            </a:pPr>
            <a:endParaRPr lang="es-ES" sz="1600" dirty="0"/>
          </a:p>
          <a:p>
            <a:pPr marL="342900" indent="-342900">
              <a:buAutoNum type="alphaUcPeriod"/>
            </a:pPr>
            <a:endParaRPr lang="es-ES" sz="1600" dirty="0" smtClean="0"/>
          </a:p>
          <a:p>
            <a:pPr marL="342900" indent="-342900">
              <a:buAutoNum type="alphaUcPeriod"/>
            </a:pPr>
            <a:endParaRPr lang="es-ES" sz="1600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2669385" y="5671738"/>
            <a:ext cx="362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rgbClr val="FF0000"/>
                </a:solidFill>
                <a:latin typeface="+mj-lt"/>
              </a:rPr>
              <a:t>New member; A. </a:t>
            </a:r>
            <a:r>
              <a:rPr lang="en-US" altLang="ja-JP" dirty="0" err="1" smtClean="0">
                <a:solidFill>
                  <a:srgbClr val="FF0000"/>
                </a:solidFill>
                <a:latin typeface="+mj-lt"/>
              </a:rPr>
              <a:t>Romanenko</a:t>
            </a:r>
            <a:r>
              <a:rPr lang="en-US" altLang="ja-JP" dirty="0" smtClean="0">
                <a:solidFill>
                  <a:srgbClr val="FF0000"/>
                </a:solidFill>
                <a:latin typeface="+mj-lt"/>
              </a:rPr>
              <a:t> (FNAL)</a:t>
            </a:r>
            <a:endParaRPr kumimoji="1" lang="ja-JP" alt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9" name="TextBox 5"/>
          <p:cNvSpPr txBox="1"/>
          <p:nvPr/>
        </p:nvSpPr>
        <p:spPr>
          <a:xfrm>
            <a:off x="6443050" y="3971047"/>
            <a:ext cx="21945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Black =  participant  (15)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 smtClean="0">
                <a:solidFill>
                  <a:schemeClr val="bg1">
                    <a:lumMod val="50000"/>
                  </a:schemeClr>
                </a:solidFill>
              </a:rPr>
              <a:t>Gray = absence  (14)</a:t>
            </a:r>
          </a:p>
          <a:p>
            <a:endParaRPr lang="en-US" altLang="ja-JP" sz="1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ja-JP" sz="1600" dirty="0" smtClean="0">
                <a:solidFill>
                  <a:srgbClr val="0070C0"/>
                </a:solidFill>
              </a:rPr>
              <a:t>Total = 29</a:t>
            </a:r>
          </a:p>
          <a:p>
            <a:r>
              <a:rPr lang="en-US" altLang="ja-JP" sz="1600" dirty="0" smtClean="0">
                <a:solidFill>
                  <a:srgbClr val="0070C0"/>
                </a:solidFill>
              </a:rPr>
              <a:t>(EU=10, NA=12, Asia=7)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47664" y="18376"/>
            <a:ext cx="5400599" cy="67432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TTC-TB  member list</a:t>
            </a:r>
            <a:endParaRPr lang="en-US" sz="36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2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4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/>
          <p:cNvSpPr txBox="1">
            <a:spLocks/>
          </p:cNvSpPr>
          <p:nvPr/>
        </p:nvSpPr>
        <p:spPr>
          <a:xfrm>
            <a:off x="1510635" y="116632"/>
            <a:ext cx="6435389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WG-organization in TTC at CEA-</a:t>
            </a:r>
            <a:r>
              <a:rPr lang="en-US" altLang="ja-JP" sz="3600" dirty="0" err="1" smtClean="0"/>
              <a:t>Saclay</a:t>
            </a:r>
            <a:r>
              <a:rPr lang="en-US" altLang="ja-JP" sz="3600" dirty="0" smtClean="0"/>
              <a:t> </a:t>
            </a:r>
            <a:endParaRPr lang="ja-JP" altLang="en-US" sz="36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23672" y="4020203"/>
            <a:ext cx="6129691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u="sng" dirty="0" smtClean="0"/>
              <a:t>Two parallel sessions:    4 WGs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68" y="4331182"/>
            <a:ext cx="91085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ja-JP" b="1" u="sng" dirty="0">
                <a:solidFill>
                  <a:srgbClr val="0070C0"/>
                </a:solidFill>
              </a:rPr>
              <a:t>WG1: </a:t>
            </a:r>
            <a:r>
              <a:rPr lang="de-DE" altLang="ja-JP" b="1" u="sng" dirty="0" smtClean="0">
                <a:solidFill>
                  <a:srgbClr val="0070C0"/>
                </a:solidFill>
              </a:rPr>
              <a:t>Performance degradation and cure</a:t>
            </a:r>
            <a:r>
              <a:rPr lang="de-DE" altLang="ja-JP" b="1" dirty="0" smtClean="0">
                <a:solidFill>
                  <a:srgbClr val="0070C0"/>
                </a:solidFill>
              </a:rPr>
              <a:t>    </a:t>
            </a:r>
            <a:r>
              <a:rPr lang="de-DE" altLang="ja-JP" dirty="0" smtClean="0"/>
              <a:t>L. Lilje (DESY), J. Mammosser (ORNL), H. Sakai (KEK)  </a:t>
            </a:r>
            <a:r>
              <a:rPr lang="ja-JP" altLang="en-US" dirty="0" smtClean="0"/>
              <a:t>  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de-DE" altLang="ja-JP" b="1" u="sng" dirty="0" smtClean="0">
                <a:solidFill>
                  <a:srgbClr val="0070C0"/>
                </a:solidFill>
              </a:rPr>
              <a:t>WG2</a:t>
            </a:r>
            <a:r>
              <a:rPr lang="de-DE" altLang="ja-JP" b="1" u="sng" dirty="0">
                <a:solidFill>
                  <a:srgbClr val="0070C0"/>
                </a:solidFill>
              </a:rPr>
              <a:t>: </a:t>
            </a:r>
            <a:r>
              <a:rPr lang="de-DE" altLang="ja-JP" b="1" u="sng" dirty="0" smtClean="0">
                <a:solidFill>
                  <a:srgbClr val="0070C0"/>
                </a:solidFill>
              </a:rPr>
              <a:t>Proton and ion accelerators</a:t>
            </a:r>
            <a:r>
              <a:rPr lang="de-DE" altLang="ja-JP" b="1" dirty="0" smtClean="0">
                <a:solidFill>
                  <a:srgbClr val="0070C0"/>
                </a:solidFill>
              </a:rPr>
              <a:t>         </a:t>
            </a:r>
            <a:r>
              <a:rPr lang="en-US" altLang="ja-JP" dirty="0" smtClean="0"/>
              <a:t>G</a:t>
            </a:r>
            <a:r>
              <a:rPr lang="en-US" altLang="ja-JP" dirty="0"/>
              <a:t>. </a:t>
            </a:r>
            <a:r>
              <a:rPr lang="en-US" altLang="ja-JP" dirty="0" err="1"/>
              <a:t>Devanz</a:t>
            </a:r>
            <a:r>
              <a:rPr lang="en-US" altLang="ja-JP" dirty="0"/>
              <a:t> (CEA), P. </a:t>
            </a:r>
            <a:r>
              <a:rPr lang="en-US" altLang="ja-JP" dirty="0" err="1"/>
              <a:t>Michelato</a:t>
            </a:r>
            <a:r>
              <a:rPr lang="en-US" altLang="ja-JP" dirty="0"/>
              <a:t> (INFN), R. </a:t>
            </a:r>
            <a:r>
              <a:rPr lang="en-US" altLang="ja-JP" dirty="0" err="1"/>
              <a:t>Laxdal</a:t>
            </a:r>
            <a:r>
              <a:rPr lang="en-US" altLang="ja-JP" dirty="0"/>
              <a:t> (TRIUMF)</a:t>
            </a:r>
            <a:endParaRPr lang="de-DE" altLang="ja-JP" u="sng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de-DE" altLang="ja-JP" b="1" u="sng" dirty="0">
                <a:solidFill>
                  <a:srgbClr val="0070C0"/>
                </a:solidFill>
              </a:rPr>
              <a:t>WG3: High current and CW accelerators</a:t>
            </a:r>
            <a:r>
              <a:rPr lang="de-DE" altLang="ja-JP" b="1" dirty="0">
                <a:solidFill>
                  <a:srgbClr val="0070C0"/>
                </a:solidFill>
              </a:rPr>
              <a:t> </a:t>
            </a:r>
            <a:r>
              <a:rPr lang="en-US" altLang="ja-JP" dirty="0"/>
              <a:t>E. Jensen (CERN), S. </a:t>
            </a:r>
            <a:r>
              <a:rPr lang="en-US" altLang="ja-JP" dirty="0" err="1"/>
              <a:t>Belomestnykh</a:t>
            </a:r>
            <a:r>
              <a:rPr lang="en-US" altLang="ja-JP" dirty="0"/>
              <a:t> (FNAL), J. </a:t>
            </a:r>
            <a:r>
              <a:rPr lang="en-US" altLang="ja-JP" dirty="0" err="1"/>
              <a:t>Hao</a:t>
            </a:r>
            <a:r>
              <a:rPr lang="en-US" altLang="ja-JP" dirty="0"/>
              <a:t> (PKU</a:t>
            </a:r>
            <a:r>
              <a:rPr lang="en-US" altLang="ja-JP" dirty="0" smtClean="0"/>
              <a:t>)</a:t>
            </a:r>
            <a:endParaRPr lang="de-DE" altLang="ja-JP" b="1" u="sng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de-DE" altLang="ja-JP" b="1" u="sng" dirty="0" smtClean="0">
                <a:solidFill>
                  <a:srgbClr val="0070C0"/>
                </a:solidFill>
              </a:rPr>
              <a:t>WG4: Performance frontier</a:t>
            </a:r>
            <a:r>
              <a:rPr lang="de-DE" altLang="ja-JP" b="1" dirty="0" smtClean="0">
                <a:solidFill>
                  <a:srgbClr val="0070C0"/>
                </a:solidFill>
              </a:rPr>
              <a:t>                        </a:t>
            </a:r>
            <a:r>
              <a:rPr lang="de-DE" altLang="ja-JP" dirty="0" smtClean="0"/>
              <a:t>S. Aull (CERN), A. Grassellino (FNAL), K. Umemori (KEK)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681077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 smtClean="0"/>
              <a:t>Scientific Program Committee meeting by </a:t>
            </a:r>
            <a:r>
              <a:rPr lang="en-US" altLang="ja-JP" sz="2000" b="1" u="sng" dirty="0" err="1" smtClean="0"/>
              <a:t>Webex</a:t>
            </a:r>
            <a:r>
              <a:rPr lang="en-US" altLang="ja-JP" sz="2000" b="1" u="sng" dirty="0" smtClean="0"/>
              <a:t> remote system ;</a:t>
            </a:r>
          </a:p>
          <a:p>
            <a:r>
              <a:rPr lang="en-US" altLang="ja-JP" dirty="0" smtClean="0"/>
              <a:t>(SPC members; Catherine, Hasan, Paolo, Wolf-Dietrich, </a:t>
            </a:r>
            <a:r>
              <a:rPr lang="en-US" altLang="ja-JP" dirty="0" err="1" smtClean="0"/>
              <a:t>Kako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1st </a:t>
            </a:r>
            <a:r>
              <a:rPr lang="en-US" altLang="ja-JP" dirty="0"/>
              <a:t>SPC </a:t>
            </a:r>
            <a:r>
              <a:rPr lang="en-US" altLang="ja-JP" dirty="0" smtClean="0"/>
              <a:t>meeting, 2016’ April 13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 </a:t>
            </a:r>
          </a:p>
          <a:p>
            <a:r>
              <a:rPr lang="en-US" altLang="ja-JP" dirty="0"/>
              <a:t>2nd SPC meeting, </a:t>
            </a:r>
            <a:r>
              <a:rPr lang="en-US" altLang="ja-JP" dirty="0" smtClean="0"/>
              <a:t>2016’ April 27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3rd </a:t>
            </a:r>
            <a:r>
              <a:rPr lang="en-US" altLang="ja-JP" dirty="0"/>
              <a:t>SPC meeting, 2016’ </a:t>
            </a:r>
            <a:r>
              <a:rPr lang="en-US" altLang="ja-JP" dirty="0" smtClean="0"/>
              <a:t>May 11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</a:t>
            </a:r>
            <a:endParaRPr lang="en-US" altLang="ja-JP" dirty="0"/>
          </a:p>
          <a:p>
            <a:r>
              <a:rPr lang="en-US" altLang="ja-JP" dirty="0" smtClean="0"/>
              <a:t>4th </a:t>
            </a:r>
            <a:r>
              <a:rPr lang="en-US" altLang="ja-JP" dirty="0"/>
              <a:t>SPC meeting, 2016’ </a:t>
            </a:r>
            <a:r>
              <a:rPr lang="en-US" altLang="ja-JP" dirty="0" smtClean="0"/>
              <a:t>May 25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5th </a:t>
            </a:r>
            <a:r>
              <a:rPr lang="en-US" altLang="ja-JP" dirty="0"/>
              <a:t>SPC </a:t>
            </a:r>
            <a:r>
              <a:rPr lang="en-US" altLang="ja-JP" dirty="0" smtClean="0"/>
              <a:t>meeting with WG conveners, 2016’ June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6th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</a:t>
            </a:r>
            <a:endParaRPr lang="en-US" altLang="ja-JP" dirty="0"/>
          </a:p>
          <a:p>
            <a:r>
              <a:rPr lang="en-US" altLang="ja-JP" dirty="0" smtClean="0"/>
              <a:t>7th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15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8th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endParaRPr lang="en-US" altLang="ja-JP" dirty="0"/>
          </a:p>
          <a:p>
            <a:r>
              <a:rPr lang="en-US" altLang="ja-JP" dirty="0" smtClean="0"/>
              <a:t>9th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625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5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/>
          <p:cNvSpPr txBox="1">
            <a:spLocks/>
          </p:cNvSpPr>
          <p:nvPr/>
        </p:nvSpPr>
        <p:spPr>
          <a:xfrm>
            <a:off x="1510635" y="116632"/>
            <a:ext cx="6435389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WG-organization in TTC at CEA-</a:t>
            </a:r>
            <a:r>
              <a:rPr lang="en-US" altLang="ja-JP" sz="3600" dirty="0" err="1" smtClean="0"/>
              <a:t>Saclay</a:t>
            </a:r>
            <a:r>
              <a:rPr lang="en-US" altLang="ja-JP" sz="3600" dirty="0" smtClean="0"/>
              <a:t> </a:t>
            </a:r>
            <a:endParaRPr lang="ja-JP" altLang="en-US" sz="36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23672" y="4020203"/>
            <a:ext cx="6129691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u="sng" dirty="0" smtClean="0"/>
              <a:t>Two parallel sessions:    4 WGs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68" y="4331182"/>
            <a:ext cx="91085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ja-JP" b="1" u="sng" dirty="0">
                <a:solidFill>
                  <a:srgbClr val="0070C0"/>
                </a:solidFill>
              </a:rPr>
              <a:t>WG1: </a:t>
            </a:r>
            <a:r>
              <a:rPr lang="de-DE" altLang="ja-JP" b="1" u="sng" dirty="0" smtClean="0">
                <a:solidFill>
                  <a:srgbClr val="0070C0"/>
                </a:solidFill>
              </a:rPr>
              <a:t>Performance degradation and cure</a:t>
            </a:r>
            <a:r>
              <a:rPr lang="de-DE" altLang="ja-JP" b="1" dirty="0" smtClean="0">
                <a:solidFill>
                  <a:srgbClr val="0070C0"/>
                </a:solidFill>
              </a:rPr>
              <a:t>    </a:t>
            </a:r>
            <a:r>
              <a:rPr lang="de-DE" altLang="ja-JP" dirty="0" smtClean="0"/>
              <a:t>L. Lilje (DESY), J. Mammosser (ORNL), H. Sakai (KEK)  </a:t>
            </a:r>
            <a:r>
              <a:rPr lang="ja-JP" altLang="en-US" dirty="0" smtClean="0"/>
              <a:t>  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de-DE" altLang="ja-JP" b="1" u="sng" dirty="0" smtClean="0">
                <a:solidFill>
                  <a:srgbClr val="0070C0"/>
                </a:solidFill>
              </a:rPr>
              <a:t>WG2</a:t>
            </a:r>
            <a:r>
              <a:rPr lang="de-DE" altLang="ja-JP" b="1" u="sng" dirty="0">
                <a:solidFill>
                  <a:srgbClr val="0070C0"/>
                </a:solidFill>
              </a:rPr>
              <a:t>: </a:t>
            </a:r>
            <a:r>
              <a:rPr lang="de-DE" altLang="ja-JP" b="1" u="sng" dirty="0" smtClean="0">
                <a:solidFill>
                  <a:srgbClr val="0070C0"/>
                </a:solidFill>
              </a:rPr>
              <a:t>Proton and ion accelerators</a:t>
            </a:r>
            <a:r>
              <a:rPr lang="de-DE" altLang="ja-JP" b="1" dirty="0" smtClean="0">
                <a:solidFill>
                  <a:srgbClr val="0070C0"/>
                </a:solidFill>
              </a:rPr>
              <a:t>         </a:t>
            </a:r>
            <a:r>
              <a:rPr lang="en-US" altLang="ja-JP" dirty="0" smtClean="0"/>
              <a:t>G</a:t>
            </a:r>
            <a:r>
              <a:rPr lang="en-US" altLang="ja-JP" dirty="0"/>
              <a:t>. </a:t>
            </a:r>
            <a:r>
              <a:rPr lang="en-US" altLang="ja-JP" dirty="0" err="1"/>
              <a:t>Devanz</a:t>
            </a:r>
            <a:r>
              <a:rPr lang="en-US" altLang="ja-JP" dirty="0"/>
              <a:t> (CEA), P. </a:t>
            </a:r>
            <a:r>
              <a:rPr lang="en-US" altLang="ja-JP" dirty="0" err="1"/>
              <a:t>Michelato</a:t>
            </a:r>
            <a:r>
              <a:rPr lang="en-US" altLang="ja-JP" dirty="0"/>
              <a:t> (INFN), R. </a:t>
            </a:r>
            <a:r>
              <a:rPr lang="en-US" altLang="ja-JP" dirty="0" err="1"/>
              <a:t>Laxdal</a:t>
            </a:r>
            <a:r>
              <a:rPr lang="en-US" altLang="ja-JP" dirty="0"/>
              <a:t> (TRIUMF</a:t>
            </a:r>
            <a:r>
              <a:rPr lang="en-US" altLang="ja-JP" dirty="0" smtClean="0"/>
              <a:t>)</a:t>
            </a:r>
            <a:endParaRPr lang="de-DE" altLang="ja-JP" dirty="0" smtClean="0"/>
          </a:p>
          <a:p>
            <a:pPr>
              <a:lnSpc>
                <a:spcPct val="150000"/>
              </a:lnSpc>
            </a:pPr>
            <a:r>
              <a:rPr lang="de-DE" altLang="ja-JP" b="1" u="sng" dirty="0" smtClean="0">
                <a:solidFill>
                  <a:srgbClr val="0070C0"/>
                </a:solidFill>
              </a:rPr>
              <a:t>WG3: High current and CW accelerators</a:t>
            </a:r>
            <a:r>
              <a:rPr lang="de-DE" altLang="ja-JP" b="1" dirty="0" smtClean="0">
                <a:solidFill>
                  <a:srgbClr val="0070C0"/>
                </a:solidFill>
              </a:rPr>
              <a:t> </a:t>
            </a:r>
            <a:r>
              <a:rPr lang="en-US" altLang="ja-JP" dirty="0" smtClean="0"/>
              <a:t>E</a:t>
            </a:r>
            <a:r>
              <a:rPr lang="en-US" altLang="ja-JP" dirty="0"/>
              <a:t>. Jensen (CERN), S. </a:t>
            </a:r>
            <a:r>
              <a:rPr lang="en-US" altLang="ja-JP" dirty="0" err="1"/>
              <a:t>Belomestnykh</a:t>
            </a:r>
            <a:r>
              <a:rPr lang="en-US" altLang="ja-JP" dirty="0"/>
              <a:t> (FNAL), J. </a:t>
            </a:r>
            <a:r>
              <a:rPr lang="en-US" altLang="ja-JP" dirty="0" err="1"/>
              <a:t>Hao</a:t>
            </a:r>
            <a:r>
              <a:rPr lang="en-US" altLang="ja-JP" dirty="0"/>
              <a:t> (PKU</a:t>
            </a:r>
            <a:r>
              <a:rPr lang="en-US" altLang="ja-JP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de-DE" altLang="ja-JP" b="1" u="sng" dirty="0">
                <a:solidFill>
                  <a:srgbClr val="0070C0"/>
                </a:solidFill>
              </a:rPr>
              <a:t>WG4: Performance frontier</a:t>
            </a:r>
            <a:r>
              <a:rPr lang="de-DE" altLang="ja-JP" b="1" dirty="0">
                <a:solidFill>
                  <a:srgbClr val="0070C0"/>
                </a:solidFill>
              </a:rPr>
              <a:t>                        </a:t>
            </a:r>
            <a:r>
              <a:rPr lang="de-DE" altLang="ja-JP" dirty="0"/>
              <a:t>S. Aull (CERN), A. Grassellino (FNAL), K. Umemori (KEK)</a:t>
            </a:r>
            <a:endParaRPr lang="ja-JP" altLang="ja-JP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681077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 smtClean="0"/>
              <a:t>Scientific Program Committee meeting by </a:t>
            </a:r>
            <a:r>
              <a:rPr lang="en-US" altLang="ja-JP" sz="2000" b="1" u="sng" dirty="0" err="1" smtClean="0"/>
              <a:t>Webex</a:t>
            </a:r>
            <a:r>
              <a:rPr lang="en-US" altLang="ja-JP" sz="2000" b="1" u="sng" dirty="0" smtClean="0"/>
              <a:t> remote system ;</a:t>
            </a:r>
          </a:p>
          <a:p>
            <a:r>
              <a:rPr lang="en-US" altLang="ja-JP" dirty="0" smtClean="0"/>
              <a:t>(SPC members; Catherine, Hasan, Paolo, Wolf-Dietrich, </a:t>
            </a:r>
            <a:r>
              <a:rPr lang="en-US" altLang="ja-JP" dirty="0" err="1" smtClean="0"/>
              <a:t>Kako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1st </a:t>
            </a:r>
            <a:r>
              <a:rPr lang="en-US" altLang="ja-JP" dirty="0"/>
              <a:t>SPC </a:t>
            </a:r>
            <a:r>
              <a:rPr lang="en-US" altLang="ja-JP" dirty="0" smtClean="0"/>
              <a:t>meeting, 2016’ April 13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 </a:t>
            </a:r>
          </a:p>
          <a:p>
            <a:r>
              <a:rPr lang="en-US" altLang="ja-JP" dirty="0"/>
              <a:t>2nd SPC meeting, </a:t>
            </a:r>
            <a:r>
              <a:rPr lang="en-US" altLang="ja-JP" dirty="0" smtClean="0"/>
              <a:t>2016’ April 27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3rd </a:t>
            </a:r>
            <a:r>
              <a:rPr lang="en-US" altLang="ja-JP" dirty="0"/>
              <a:t>SPC meeting, 2016’ </a:t>
            </a:r>
            <a:r>
              <a:rPr lang="en-US" altLang="ja-JP" dirty="0" smtClean="0"/>
              <a:t>May 11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</a:t>
            </a:r>
            <a:endParaRPr lang="en-US" altLang="ja-JP" dirty="0"/>
          </a:p>
          <a:p>
            <a:r>
              <a:rPr lang="en-US" altLang="ja-JP" dirty="0" smtClean="0"/>
              <a:t>4th </a:t>
            </a:r>
            <a:r>
              <a:rPr lang="en-US" altLang="ja-JP" dirty="0"/>
              <a:t>SPC meeting, 2016’ </a:t>
            </a:r>
            <a:r>
              <a:rPr lang="en-US" altLang="ja-JP" dirty="0" smtClean="0"/>
              <a:t>May 25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5th </a:t>
            </a:r>
            <a:r>
              <a:rPr lang="en-US" altLang="ja-JP" dirty="0"/>
              <a:t>SPC </a:t>
            </a:r>
            <a:r>
              <a:rPr lang="en-US" altLang="ja-JP" dirty="0" smtClean="0"/>
              <a:t>meeting with WG conveners, 2016’ June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6th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</a:t>
            </a:r>
            <a:endParaRPr lang="en-US" altLang="ja-JP" dirty="0"/>
          </a:p>
          <a:p>
            <a:r>
              <a:rPr lang="en-US" altLang="ja-JP" dirty="0" smtClean="0"/>
              <a:t>7th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15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8th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endParaRPr lang="en-US" altLang="ja-JP" dirty="0"/>
          </a:p>
          <a:p>
            <a:r>
              <a:rPr lang="en-US" altLang="ja-JP" dirty="0" smtClean="0"/>
              <a:t>9th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34003" y="3119532"/>
            <a:ext cx="3179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Thanks Catherine</a:t>
            </a:r>
          </a:p>
          <a:p>
            <a:r>
              <a:rPr lang="en-US" altLang="ja-JP" sz="2400" b="1" dirty="0">
                <a:solidFill>
                  <a:srgbClr val="FF0000"/>
                </a:solidFill>
              </a:rPr>
              <a:t>f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or strong leadership !!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6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/>
          <p:cNvSpPr txBox="1">
            <a:spLocks/>
          </p:cNvSpPr>
          <p:nvPr/>
        </p:nvSpPr>
        <p:spPr>
          <a:xfrm>
            <a:off x="1510635" y="116632"/>
            <a:ext cx="6435389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WG-organization in TTC at CEA-</a:t>
            </a:r>
            <a:r>
              <a:rPr lang="en-US" altLang="ja-JP" sz="3600" dirty="0" err="1" smtClean="0"/>
              <a:t>Saclay</a:t>
            </a:r>
            <a:r>
              <a:rPr lang="en-US" altLang="ja-JP" sz="3600" dirty="0" smtClean="0"/>
              <a:t> </a:t>
            </a:r>
            <a:endParaRPr lang="ja-JP" altLang="en-US" sz="36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23672" y="4020203"/>
            <a:ext cx="6129691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000" b="1" u="sng" dirty="0" smtClean="0"/>
              <a:t>Two parallel sessions:    4 WGs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68" y="4331182"/>
            <a:ext cx="91085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altLang="ja-JP" b="1" u="sng" dirty="0">
                <a:solidFill>
                  <a:srgbClr val="0070C0"/>
                </a:solidFill>
              </a:rPr>
              <a:t>WG1: </a:t>
            </a:r>
            <a:r>
              <a:rPr lang="de-DE" altLang="ja-JP" b="1" u="sng" dirty="0" smtClean="0">
                <a:solidFill>
                  <a:srgbClr val="0070C0"/>
                </a:solidFill>
              </a:rPr>
              <a:t>Performance degradation and cure</a:t>
            </a:r>
            <a:r>
              <a:rPr lang="de-DE" altLang="ja-JP" b="1" dirty="0" smtClean="0">
                <a:solidFill>
                  <a:srgbClr val="0070C0"/>
                </a:solidFill>
              </a:rPr>
              <a:t>    </a:t>
            </a:r>
            <a:r>
              <a:rPr lang="de-DE" altLang="ja-JP" dirty="0" smtClean="0"/>
              <a:t>L. Lilje (DESY), J. Mammosser (ORNL), H. Sakai (KEK)  </a:t>
            </a:r>
            <a:r>
              <a:rPr lang="ja-JP" altLang="en-US" dirty="0" smtClean="0"/>
              <a:t>  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de-DE" altLang="ja-JP" b="1" u="sng" dirty="0" smtClean="0">
                <a:solidFill>
                  <a:srgbClr val="0070C0"/>
                </a:solidFill>
              </a:rPr>
              <a:t>WG2</a:t>
            </a:r>
            <a:r>
              <a:rPr lang="de-DE" altLang="ja-JP" b="1" u="sng" dirty="0">
                <a:solidFill>
                  <a:srgbClr val="0070C0"/>
                </a:solidFill>
              </a:rPr>
              <a:t>: </a:t>
            </a:r>
            <a:r>
              <a:rPr lang="de-DE" altLang="ja-JP" b="1" u="sng" dirty="0" smtClean="0">
                <a:solidFill>
                  <a:srgbClr val="0070C0"/>
                </a:solidFill>
              </a:rPr>
              <a:t>Proton and ion accelerators</a:t>
            </a:r>
            <a:r>
              <a:rPr lang="de-DE" altLang="ja-JP" b="1" dirty="0" smtClean="0">
                <a:solidFill>
                  <a:srgbClr val="0070C0"/>
                </a:solidFill>
              </a:rPr>
              <a:t>         </a:t>
            </a:r>
            <a:r>
              <a:rPr lang="en-US" altLang="ja-JP" dirty="0" smtClean="0"/>
              <a:t>G</a:t>
            </a:r>
            <a:r>
              <a:rPr lang="en-US" altLang="ja-JP" dirty="0"/>
              <a:t>. </a:t>
            </a:r>
            <a:r>
              <a:rPr lang="en-US" altLang="ja-JP" dirty="0" err="1"/>
              <a:t>Devanz</a:t>
            </a:r>
            <a:r>
              <a:rPr lang="en-US" altLang="ja-JP" dirty="0"/>
              <a:t> (CEA), P. </a:t>
            </a:r>
            <a:r>
              <a:rPr lang="en-US" altLang="ja-JP" dirty="0" err="1"/>
              <a:t>Michelato</a:t>
            </a:r>
            <a:r>
              <a:rPr lang="en-US" altLang="ja-JP" dirty="0"/>
              <a:t> (INFN), R. </a:t>
            </a:r>
            <a:r>
              <a:rPr lang="en-US" altLang="ja-JP" dirty="0" err="1"/>
              <a:t>Laxdal</a:t>
            </a:r>
            <a:r>
              <a:rPr lang="en-US" altLang="ja-JP" dirty="0"/>
              <a:t> (TRIUMF</a:t>
            </a:r>
            <a:r>
              <a:rPr lang="en-US" altLang="ja-JP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de-DE" altLang="ja-JP" b="1" u="sng" dirty="0">
                <a:solidFill>
                  <a:srgbClr val="0070C0"/>
                </a:solidFill>
              </a:rPr>
              <a:t>WG3: High current and CW accelerators</a:t>
            </a:r>
            <a:r>
              <a:rPr lang="de-DE" altLang="ja-JP" b="1" dirty="0">
                <a:solidFill>
                  <a:srgbClr val="0070C0"/>
                </a:solidFill>
              </a:rPr>
              <a:t> </a:t>
            </a:r>
            <a:r>
              <a:rPr lang="en-US" altLang="ja-JP" dirty="0"/>
              <a:t>E. Jensen (CERN), S. </a:t>
            </a:r>
            <a:r>
              <a:rPr lang="en-US" altLang="ja-JP" dirty="0" err="1"/>
              <a:t>Belomestnykh</a:t>
            </a:r>
            <a:r>
              <a:rPr lang="en-US" altLang="ja-JP" dirty="0"/>
              <a:t> (FNAL), J. </a:t>
            </a:r>
            <a:r>
              <a:rPr lang="en-US" altLang="ja-JP" dirty="0" err="1"/>
              <a:t>Hao</a:t>
            </a:r>
            <a:r>
              <a:rPr lang="en-US" altLang="ja-JP" dirty="0"/>
              <a:t> (PKU</a:t>
            </a:r>
            <a:r>
              <a:rPr lang="en-US" altLang="ja-JP" dirty="0" smtClean="0"/>
              <a:t>)</a:t>
            </a:r>
            <a:endParaRPr lang="de-DE" altLang="ja-JP" u="sng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de-DE" altLang="ja-JP" b="1" u="sng" dirty="0" smtClean="0">
                <a:solidFill>
                  <a:srgbClr val="0070C0"/>
                </a:solidFill>
              </a:rPr>
              <a:t>WG4: Performance frontier</a:t>
            </a:r>
            <a:r>
              <a:rPr lang="de-DE" altLang="ja-JP" b="1" dirty="0" smtClean="0">
                <a:solidFill>
                  <a:srgbClr val="0070C0"/>
                </a:solidFill>
              </a:rPr>
              <a:t>                        </a:t>
            </a:r>
            <a:r>
              <a:rPr lang="de-DE" altLang="ja-JP" dirty="0" smtClean="0"/>
              <a:t>S. Aull (CERN), A. Grassellino (FNAL), K. Umemori (KEK)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681077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 smtClean="0"/>
              <a:t>Scientific Program Committee meeting by </a:t>
            </a:r>
            <a:r>
              <a:rPr lang="en-US" altLang="ja-JP" sz="2000" b="1" u="sng" dirty="0" err="1" smtClean="0"/>
              <a:t>Webex</a:t>
            </a:r>
            <a:r>
              <a:rPr lang="en-US" altLang="ja-JP" sz="2000" b="1" u="sng" dirty="0" smtClean="0"/>
              <a:t> remote system ;</a:t>
            </a:r>
          </a:p>
          <a:p>
            <a:r>
              <a:rPr lang="en-US" altLang="ja-JP" dirty="0" smtClean="0"/>
              <a:t>(SPC members; Catherine, Hasan, Paolo, Wolf-Dietrich, </a:t>
            </a:r>
            <a:r>
              <a:rPr lang="en-US" altLang="ja-JP" dirty="0" err="1" smtClean="0"/>
              <a:t>Kako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1st </a:t>
            </a:r>
            <a:r>
              <a:rPr lang="en-US" altLang="ja-JP" dirty="0"/>
              <a:t>SPC </a:t>
            </a:r>
            <a:r>
              <a:rPr lang="en-US" altLang="ja-JP" dirty="0" smtClean="0"/>
              <a:t>meeting, 2016’ April 13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 </a:t>
            </a:r>
          </a:p>
          <a:p>
            <a:r>
              <a:rPr lang="en-US" altLang="ja-JP" dirty="0"/>
              <a:t>2nd SPC meeting, </a:t>
            </a:r>
            <a:r>
              <a:rPr lang="en-US" altLang="ja-JP" dirty="0" smtClean="0"/>
              <a:t>2016’ April 27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3rd </a:t>
            </a:r>
            <a:r>
              <a:rPr lang="en-US" altLang="ja-JP" dirty="0"/>
              <a:t>SPC meeting, 2016’ </a:t>
            </a:r>
            <a:r>
              <a:rPr lang="en-US" altLang="ja-JP" dirty="0" smtClean="0"/>
              <a:t>May 11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</a:t>
            </a:r>
            <a:endParaRPr lang="en-US" altLang="ja-JP" dirty="0"/>
          </a:p>
          <a:p>
            <a:r>
              <a:rPr lang="en-US" altLang="ja-JP" dirty="0" smtClean="0"/>
              <a:t>4th </a:t>
            </a:r>
            <a:r>
              <a:rPr lang="en-US" altLang="ja-JP" dirty="0"/>
              <a:t>SPC meeting, 2016’ </a:t>
            </a:r>
            <a:r>
              <a:rPr lang="en-US" altLang="ja-JP" dirty="0" smtClean="0"/>
              <a:t>May 25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5th </a:t>
            </a:r>
            <a:r>
              <a:rPr lang="en-US" altLang="ja-JP" dirty="0"/>
              <a:t>SPC </a:t>
            </a:r>
            <a:r>
              <a:rPr lang="en-US" altLang="ja-JP" dirty="0" smtClean="0"/>
              <a:t>meeting with WG conveners, 2016’ June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6th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 </a:t>
            </a:r>
            <a:endParaRPr lang="en-US" altLang="ja-JP" dirty="0"/>
          </a:p>
          <a:p>
            <a:r>
              <a:rPr lang="en-US" altLang="ja-JP" dirty="0" smtClean="0"/>
              <a:t>7th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15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8th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  <a:endParaRPr lang="en-US" altLang="ja-JP" dirty="0"/>
          </a:p>
          <a:p>
            <a:r>
              <a:rPr lang="en-US" altLang="ja-JP" dirty="0" smtClean="0"/>
              <a:t>9th </a:t>
            </a:r>
            <a:r>
              <a:rPr lang="en-US" altLang="ja-JP" dirty="0"/>
              <a:t>SPC meeting with WG conveners, 2016’ June </a:t>
            </a:r>
            <a:r>
              <a:rPr lang="en-US" altLang="ja-JP" dirty="0" smtClean="0"/>
              <a:t>29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5532" y="6039341"/>
            <a:ext cx="3674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Thanks to WG conveners !!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34003" y="3119532"/>
            <a:ext cx="3179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Thanks Catherine</a:t>
            </a:r>
          </a:p>
          <a:p>
            <a:r>
              <a:rPr lang="en-US" altLang="ja-JP" sz="2400" b="1" dirty="0">
                <a:solidFill>
                  <a:srgbClr val="FF0000"/>
                </a:solidFill>
              </a:rPr>
              <a:t>f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or strong leadership !!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7694" y="73950"/>
            <a:ext cx="8908612" cy="61874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Suggestions for in-depth discussion from TTC-SLAC</a:t>
            </a:r>
            <a:endParaRPr lang="en-US" sz="32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50630" y="836711"/>
            <a:ext cx="877567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Final </a:t>
            </a:r>
            <a:r>
              <a:rPr lang="en-US" altLang="ja-JP" sz="2200" dirty="0"/>
              <a:t>installation/first commissioning of </a:t>
            </a:r>
            <a:r>
              <a:rPr lang="en-US" altLang="ja-JP" sz="2200" dirty="0">
                <a:solidFill>
                  <a:srgbClr val="FF0000"/>
                </a:solidFill>
              </a:rPr>
              <a:t>XFEL modules</a:t>
            </a:r>
            <a:r>
              <a:rPr lang="en-US" altLang="ja-JP" sz="22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/>
              <a:t> XFEL</a:t>
            </a:r>
            <a:r>
              <a:rPr lang="en-US" altLang="ja-JP" sz="2200" dirty="0"/>
              <a:t>: </a:t>
            </a:r>
            <a:r>
              <a:rPr lang="en-US" altLang="ja-JP" sz="2200" dirty="0">
                <a:solidFill>
                  <a:srgbClr val="FF0000"/>
                </a:solidFill>
              </a:rPr>
              <a:t>injector operation</a:t>
            </a:r>
            <a:r>
              <a:rPr lang="en-US" altLang="ja-JP" sz="2200" dirty="0"/>
              <a:t>, all modules tested in </a:t>
            </a:r>
            <a:r>
              <a:rPr lang="en-US" altLang="ja-JP" sz="2200" dirty="0" smtClean="0"/>
              <a:t>AMTF </a:t>
            </a:r>
          </a:p>
          <a:p>
            <a:pPr lvl="1"/>
            <a:r>
              <a:rPr lang="en-US" altLang="ja-JP" sz="2200" dirty="0" smtClean="0"/>
              <a:t>   and warm commissioning by next meeting.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b="1" dirty="0" smtClean="0"/>
              <a:t> </a:t>
            </a:r>
            <a:r>
              <a:rPr lang="en-US" altLang="ja-JP" sz="2200" dirty="0" smtClean="0"/>
              <a:t>Maybe </a:t>
            </a:r>
            <a:r>
              <a:rPr lang="en-US" altLang="ja-JP" sz="2200" dirty="0"/>
              <a:t>good idea to move over next meeting </a:t>
            </a:r>
            <a:endParaRPr lang="en-US" altLang="ja-JP" sz="2200" dirty="0" smtClean="0"/>
          </a:p>
          <a:p>
            <a:pPr lvl="1"/>
            <a:r>
              <a:rPr lang="en-US" altLang="ja-JP" sz="2200" dirty="0"/>
              <a:t> </a:t>
            </a:r>
            <a:r>
              <a:rPr lang="en-US" altLang="ja-JP" sz="2200" dirty="0" smtClean="0"/>
              <a:t>  as </a:t>
            </a:r>
            <a:r>
              <a:rPr lang="en-US" altLang="ja-JP" sz="2200" dirty="0"/>
              <a:t>we’ll have much more data!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First </a:t>
            </a:r>
            <a:r>
              <a:rPr lang="en-US" altLang="ja-JP" sz="2200" dirty="0"/>
              <a:t>cooling test of </a:t>
            </a:r>
            <a:r>
              <a:rPr lang="en-US" altLang="ja-JP" sz="2200" dirty="0">
                <a:solidFill>
                  <a:srgbClr val="FF0000"/>
                </a:solidFill>
              </a:rPr>
              <a:t>CW modules of LCLS-II</a:t>
            </a:r>
            <a:r>
              <a:rPr lang="en-US" altLang="ja-JP" sz="2200" dirty="0"/>
              <a:t>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Operational </a:t>
            </a:r>
            <a:r>
              <a:rPr lang="en-US" altLang="ja-JP" sz="2200" dirty="0"/>
              <a:t>experience; </a:t>
            </a:r>
            <a:r>
              <a:rPr lang="en-US" altLang="ja-JP" sz="2200" dirty="0">
                <a:solidFill>
                  <a:srgbClr val="FF0000"/>
                </a:solidFill>
              </a:rPr>
              <a:t>degradation in </a:t>
            </a:r>
            <a:r>
              <a:rPr lang="en-US" altLang="ja-JP" sz="2200" dirty="0" err="1">
                <a:solidFill>
                  <a:srgbClr val="FF0000"/>
                </a:solidFill>
              </a:rPr>
              <a:t>cryomodule</a:t>
            </a:r>
            <a:r>
              <a:rPr lang="en-US" altLang="ja-JP" sz="2200" dirty="0"/>
              <a:t> during operation</a:t>
            </a:r>
            <a:r>
              <a:rPr lang="en-US" altLang="ja-JP" sz="2200" dirty="0" smtClean="0"/>
              <a:t>,</a:t>
            </a:r>
          </a:p>
          <a:p>
            <a:r>
              <a:rPr lang="en-US" altLang="ja-JP" sz="2200" dirty="0"/>
              <a:t> </a:t>
            </a:r>
            <a:r>
              <a:rPr lang="en-US" altLang="ja-JP" sz="2200" dirty="0" smtClean="0"/>
              <a:t>    </a:t>
            </a:r>
            <a:r>
              <a:rPr lang="en-US" altLang="ja-JP" sz="2200" dirty="0"/>
              <a:t>how to </a:t>
            </a:r>
            <a:r>
              <a:rPr lang="en-US" altLang="ja-JP" sz="2200" dirty="0">
                <a:solidFill>
                  <a:srgbClr val="FF0000"/>
                </a:solidFill>
              </a:rPr>
              <a:t>cure and/or deal </a:t>
            </a:r>
            <a:r>
              <a:rPr lang="en-US" altLang="ja-JP" sz="2200" dirty="0" smtClean="0">
                <a:solidFill>
                  <a:srgbClr val="FF0000"/>
                </a:solidFill>
              </a:rPr>
              <a:t>with</a:t>
            </a:r>
            <a:r>
              <a:rPr lang="en-US" altLang="ja-JP" sz="2200" dirty="0" smtClean="0"/>
              <a:t>. Again</a:t>
            </a:r>
            <a:r>
              <a:rPr lang="en-US" altLang="ja-JP" sz="2200" dirty="0"/>
              <a:t>, there will not be much more </a:t>
            </a:r>
            <a:r>
              <a:rPr lang="en-US" altLang="ja-JP" sz="2200" dirty="0" smtClean="0"/>
              <a:t>data…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</a:t>
            </a:r>
            <a:r>
              <a:rPr lang="en-US" altLang="ja-JP" sz="2200" dirty="0" smtClean="0">
                <a:solidFill>
                  <a:srgbClr val="FF0000"/>
                </a:solidFill>
              </a:rPr>
              <a:t>High </a:t>
            </a:r>
            <a:r>
              <a:rPr lang="en-US" altLang="ja-JP" sz="2200" dirty="0">
                <a:solidFill>
                  <a:srgbClr val="FF0000"/>
                </a:solidFill>
              </a:rPr>
              <a:t>power </a:t>
            </a:r>
            <a:r>
              <a:rPr lang="en-US" altLang="ja-JP" sz="2200" dirty="0"/>
              <a:t>HOM dampers (&gt; 3kW) and fundamental power couplers </a:t>
            </a:r>
            <a:endParaRPr lang="en-US" altLang="ja-JP" sz="2200" dirty="0" smtClean="0"/>
          </a:p>
          <a:p>
            <a:r>
              <a:rPr lang="en-US" altLang="ja-JP" sz="2200" dirty="0"/>
              <a:t> </a:t>
            </a:r>
            <a:r>
              <a:rPr lang="en-US" altLang="ja-JP" sz="2200" dirty="0" smtClean="0"/>
              <a:t>    (</a:t>
            </a:r>
            <a:r>
              <a:rPr lang="en-US" altLang="ja-JP" sz="2200" dirty="0"/>
              <a:t>CW &gt; 300kW</a:t>
            </a:r>
            <a:r>
              <a:rPr lang="en-US" altLang="ja-JP" sz="2200" dirty="0" smtClean="0"/>
              <a:t>).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</a:t>
            </a:r>
            <a:r>
              <a:rPr lang="en-US" altLang="ja-JP" sz="2200" dirty="0" smtClean="0">
                <a:solidFill>
                  <a:srgbClr val="FF0000"/>
                </a:solidFill>
              </a:rPr>
              <a:t>Particle-free </a:t>
            </a:r>
            <a:r>
              <a:rPr lang="en-US" altLang="ja-JP" sz="2200" dirty="0">
                <a:solidFill>
                  <a:srgbClr val="FF0000"/>
                </a:solidFill>
              </a:rPr>
              <a:t>vacuum components </a:t>
            </a:r>
            <a:r>
              <a:rPr lang="en-US" altLang="ja-JP" sz="2200" dirty="0"/>
              <a:t>next to cold </a:t>
            </a:r>
            <a:r>
              <a:rPr lang="en-US" altLang="ja-JP" sz="2200" dirty="0" err="1"/>
              <a:t>Linac</a:t>
            </a:r>
            <a:r>
              <a:rPr lang="en-US" altLang="ja-JP" sz="2200" dirty="0"/>
              <a:t> </a:t>
            </a:r>
            <a:r>
              <a:rPr lang="en-US" altLang="ja-JP" sz="2200" dirty="0" smtClean="0"/>
              <a:t>sections.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Strategies</a:t>
            </a:r>
            <a:r>
              <a:rPr lang="en-US" altLang="ja-JP" sz="2200" dirty="0"/>
              <a:t>, experience from different labs/projects on </a:t>
            </a:r>
            <a:r>
              <a:rPr lang="en-US" altLang="ja-JP" sz="2200" dirty="0" smtClean="0"/>
              <a:t> </a:t>
            </a:r>
          </a:p>
          <a:p>
            <a:r>
              <a:rPr lang="en-US" altLang="ja-JP" sz="2200" dirty="0"/>
              <a:t> </a:t>
            </a:r>
            <a:r>
              <a:rPr lang="en-US" altLang="ja-JP" sz="2200" dirty="0" smtClean="0"/>
              <a:t>    design/assembly/</a:t>
            </a:r>
            <a:r>
              <a:rPr lang="en-US" altLang="ja-JP" sz="2200" dirty="0" smtClean="0">
                <a:solidFill>
                  <a:srgbClr val="FF0000"/>
                </a:solidFill>
              </a:rPr>
              <a:t>integration </a:t>
            </a:r>
            <a:r>
              <a:rPr lang="en-US" altLang="ja-JP" sz="2200" dirty="0">
                <a:solidFill>
                  <a:srgbClr val="FF0000"/>
                </a:solidFill>
              </a:rPr>
              <a:t>of diagnostic sections close to </a:t>
            </a:r>
            <a:r>
              <a:rPr lang="en-US" altLang="ja-JP" sz="2200" dirty="0" smtClean="0">
                <a:solidFill>
                  <a:srgbClr val="FF0000"/>
                </a:solidFill>
              </a:rPr>
              <a:t>SRF</a:t>
            </a:r>
            <a:r>
              <a:rPr lang="en-US" altLang="ja-JP" sz="2200" dirty="0" smtClean="0"/>
              <a:t>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ja-JP" sz="2200" dirty="0" smtClean="0"/>
              <a:t> Working </a:t>
            </a:r>
            <a:r>
              <a:rPr lang="en-US" altLang="ja-JP" sz="2200" dirty="0"/>
              <a:t>group on system integration, but it will make sense for </a:t>
            </a:r>
            <a:r>
              <a:rPr lang="en-US" altLang="ja-JP" sz="2200" dirty="0" smtClean="0"/>
              <a:t>the</a:t>
            </a:r>
          </a:p>
          <a:p>
            <a:r>
              <a:rPr lang="en-US" altLang="ja-JP" sz="2200" dirty="0"/>
              <a:t> </a:t>
            </a:r>
            <a:r>
              <a:rPr lang="en-US" altLang="ja-JP" sz="2200" dirty="0" smtClean="0"/>
              <a:t>    </a:t>
            </a:r>
            <a:r>
              <a:rPr lang="en-US" altLang="ja-JP" sz="2200" dirty="0"/>
              <a:t>meeting after next, where we will have the XFEL experience</a:t>
            </a:r>
            <a:r>
              <a:rPr lang="en-US" altLang="ja-JP" sz="2200" dirty="0" smtClean="0"/>
              <a:t>.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30607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8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23517"/>
              </p:ext>
            </p:extLst>
          </p:nvPr>
        </p:nvGraphicFramePr>
        <p:xfrm>
          <a:off x="323528" y="1124744"/>
          <a:ext cx="8568951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656184"/>
                <a:gridCol w="1872208"/>
                <a:gridCol w="1728192"/>
                <a:gridCol w="1728191"/>
              </a:tblGrid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Location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Date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Participants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Parallel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WGs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CEA-</a:t>
                      </a:r>
                      <a:r>
                        <a:rPr kumimoji="1" lang="en-US" altLang="ja-JP" sz="2400" dirty="0" err="1" smtClean="0">
                          <a:latin typeface="+mj-lt"/>
                        </a:rPr>
                        <a:t>Saclay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2016, July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127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2-para.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4 WG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SLAC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2015, Dec.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130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2-para.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4 WG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KEK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2014, Dec.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108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2-para.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4 WG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DESY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2014, Mar.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129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3-para.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9 WG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>
                          <a:latin typeface="+mj-lt"/>
                        </a:rPr>
                        <a:t>JLab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2012, Nov.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154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plenary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4 WG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IHEP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2011, Dec.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96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plenary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+mj-lt"/>
                        </a:rPr>
                        <a:t>3 WG</a:t>
                      </a:r>
                      <a:endParaRPr kumimoji="1" lang="ja-JP" altLang="en-US" sz="2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タイトル 1"/>
          <p:cNvSpPr txBox="1">
            <a:spLocks/>
          </p:cNvSpPr>
          <p:nvPr/>
        </p:nvSpPr>
        <p:spPr>
          <a:xfrm>
            <a:off x="971600" y="116632"/>
            <a:ext cx="7453853" cy="57606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WG-organization in previous TTC meeting 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424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W.-D. Moeller (DESY)                 E. Kako (KEK)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TTC-TB meeting at CEA, 2016' July 08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8602-DCE4-4F31-9EC7-1FDB735D9DB1}" type="slidenum">
              <a:rPr kumimoji="1" lang="ja-JP" altLang="en-US" smtClean="0"/>
              <a:t>9</a:t>
            </a:fld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-31248" y="6119379"/>
            <a:ext cx="9175248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971600" y="116632"/>
            <a:ext cx="7557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Proposal of WG-organization in the next </a:t>
            </a:r>
            <a:r>
              <a:rPr lang="en-US" altLang="ja-JP" sz="3200" dirty="0" smtClean="0"/>
              <a:t>TTC</a:t>
            </a:r>
            <a:endParaRPr lang="en-US" altLang="ja-JP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3684" y="1268760"/>
            <a:ext cx="88603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dirty="0" smtClean="0">
                <a:latin typeface="+mj-lt"/>
              </a:rPr>
              <a:t>   </a:t>
            </a:r>
            <a:r>
              <a:rPr kumimoji="1" lang="en-US" altLang="ja-JP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“</a:t>
            </a:r>
            <a:r>
              <a:rPr lang="en-US" altLang="ja-JP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where &amp; when” of the next TTC meting is not decided</a:t>
            </a:r>
            <a:r>
              <a:rPr lang="en-US" altLang="ja-JP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.</a:t>
            </a:r>
          </a:p>
          <a:p>
            <a:r>
              <a:rPr lang="en-US" altLang="ja-JP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kumimoji="1" lang="en-US" altLang="ja-JP" sz="28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800" dirty="0" smtClean="0">
                <a:latin typeface="+mj-lt"/>
              </a:rPr>
              <a:t>　　</a:t>
            </a:r>
            <a:r>
              <a:rPr lang="en-US" altLang="ja-JP" sz="2800" dirty="0" smtClean="0">
                <a:latin typeface="+mj-lt"/>
              </a:rPr>
              <a:t>To </a:t>
            </a:r>
            <a:r>
              <a:rPr lang="en-US" altLang="ja-JP" sz="2800" dirty="0">
                <a:latin typeface="+mj-lt"/>
              </a:rPr>
              <a:t>b</a:t>
            </a:r>
            <a:r>
              <a:rPr lang="en-US" altLang="ja-JP" sz="2800" dirty="0" smtClean="0">
                <a:latin typeface="+mj-lt"/>
              </a:rPr>
              <a:t>e </a:t>
            </a:r>
            <a:r>
              <a:rPr lang="en-US" altLang="ja-JP" sz="2800" dirty="0">
                <a:latin typeface="+mj-lt"/>
              </a:rPr>
              <a:t>d</a:t>
            </a:r>
            <a:r>
              <a:rPr lang="en-US" altLang="ja-JP" sz="2800" dirty="0" smtClean="0">
                <a:latin typeface="+mj-lt"/>
              </a:rPr>
              <a:t>etermined…..</a:t>
            </a:r>
          </a:p>
        </p:txBody>
      </p:sp>
    </p:spTree>
    <p:extLst>
      <p:ext uri="{BB962C8B-B14F-4D97-AF65-F5344CB8AC3E}">
        <p14:creationId xmlns:p14="http://schemas.microsoft.com/office/powerpoint/2010/main" val="31430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1532</Words>
  <Application>Microsoft Office PowerPoint</Application>
  <PresentationFormat>画面に合わせる (4:3)</PresentationFormat>
  <Paragraphs>222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Kako</dc:creator>
  <cp:lastModifiedBy>Kako</cp:lastModifiedBy>
  <cp:revision>29</cp:revision>
  <dcterms:created xsi:type="dcterms:W3CDTF">2016-07-04T04:59:07Z</dcterms:created>
  <dcterms:modified xsi:type="dcterms:W3CDTF">2016-07-08T06:45:12Z</dcterms:modified>
</cp:coreProperties>
</file>