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Lst>
  <p:sldIdLst>
    <p:sldId id="256" r:id="rId4"/>
    <p:sldId id="516" r:id="rId5"/>
    <p:sldId id="403" r:id="rId6"/>
    <p:sldId id="517" r:id="rId7"/>
    <p:sldId id="518" r:id="rId8"/>
    <p:sldId id="519" r:id="rId9"/>
    <p:sldId id="512" r:id="rId10"/>
    <p:sldId id="492" r:id="rId11"/>
    <p:sldId id="429" r:id="rId12"/>
    <p:sldId id="489" r:id="rId13"/>
    <p:sldId id="432" r:id="rId14"/>
    <p:sldId id="441" r:id="rId15"/>
    <p:sldId id="443" r:id="rId16"/>
    <p:sldId id="491" r:id="rId17"/>
    <p:sldId id="506" r:id="rId18"/>
    <p:sldId id="520" r:id="rId19"/>
    <p:sldId id="521" r:id="rId20"/>
    <p:sldId id="454" r:id="rId21"/>
    <p:sldId id="259" r:id="rId22"/>
    <p:sldId id="263" r:id="rId23"/>
    <p:sldId id="260" r:id="rId24"/>
    <p:sldId id="262" r:id="rId25"/>
    <p:sldId id="447" r:id="rId26"/>
    <p:sldId id="452" r:id="rId27"/>
    <p:sldId id="508" r:id="rId28"/>
    <p:sldId id="318" r:id="rId29"/>
    <p:sldId id="500" r:id="rId30"/>
    <p:sldId id="509" r:id="rId31"/>
    <p:sldId id="463" r:id="rId32"/>
    <p:sldId id="510" r:id="rId33"/>
    <p:sldId id="465" r:id="rId34"/>
    <p:sldId id="472" r:id="rId35"/>
    <p:sldId id="451" r:id="rId36"/>
    <p:sldId id="511" r:id="rId37"/>
    <p:sldId id="484" r:id="rId38"/>
    <p:sldId id="486" r:id="rId39"/>
    <p:sldId id="488" r:id="rId40"/>
    <p:sldId id="490" r:id="rId41"/>
    <p:sldId id="427" r:id="rId42"/>
    <p:sldId id="474" r:id="rId43"/>
    <p:sldId id="286" r:id="rId44"/>
    <p:sldId id="292" r:id="rId45"/>
    <p:sldId id="294" r:id="rId46"/>
    <p:sldId id="501" r:id="rId47"/>
    <p:sldId id="504" r:id="rId48"/>
    <p:sldId id="522" r:id="rId49"/>
    <p:sldId id="49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011" autoAdjust="0"/>
    <p:restoredTop sz="94660"/>
  </p:normalViewPr>
  <p:slideViewPr>
    <p:cSldViewPr snapToGrid="0">
      <p:cViewPr varScale="1">
        <p:scale>
          <a:sx n="70" d="100"/>
          <a:sy n="70" d="100"/>
        </p:scale>
        <p:origin x="1902" y="78"/>
      </p:cViewPr>
      <p:guideLst/>
    </p:cSldViewPr>
  </p:slideViewPr>
  <p:notesTextViewPr>
    <p:cViewPr>
      <p:scale>
        <a:sx n="1" d="1"/>
        <a:sy n="1" d="1"/>
      </p:scale>
      <p:origin x="0" y="0"/>
    </p:cViewPr>
  </p:notesTextViewPr>
  <p:sorterViewPr>
    <p:cViewPr varScale="1">
      <p:scale>
        <a:sx n="100" d="100"/>
        <a:sy n="100" d="100"/>
      </p:scale>
      <p:origin x="0" y="-109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A436FB-1171-4632-92A3-BBC6A2AB594F}"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EE63A257-998A-4891-81A3-B0DEC545068F}">
      <dgm:prSet phldrT="[Text]"/>
      <dgm:spPr/>
      <dgm:t>
        <a:bodyPr/>
        <a:lstStyle/>
        <a:p>
          <a:r>
            <a:rPr lang="en-US" dirty="0" smtClean="0"/>
            <a:t>ILC</a:t>
          </a:r>
          <a:endParaRPr lang="en-US" dirty="0"/>
        </a:p>
      </dgm:t>
    </dgm:pt>
    <dgm:pt modelId="{B2B24506-258E-46EF-9E9C-3A52F0798BB6}" type="parTrans" cxnId="{4255FDEC-8E6A-46EF-9DDA-A02510977E26}">
      <dgm:prSet/>
      <dgm:spPr/>
      <dgm:t>
        <a:bodyPr/>
        <a:lstStyle/>
        <a:p>
          <a:endParaRPr lang="en-US"/>
        </a:p>
      </dgm:t>
    </dgm:pt>
    <dgm:pt modelId="{B6BFE0F4-E2C5-46C4-986C-80627BF3CAC1}" type="sibTrans" cxnId="{4255FDEC-8E6A-46EF-9DDA-A02510977E2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t>
        <a:bodyPr/>
        <a:lstStyle/>
        <a:p>
          <a:endParaRPr lang="en-US"/>
        </a:p>
      </dgm:t>
      <dgm:extLst>
        <a:ext uri="{E40237B7-FDA0-4F09-8148-C483321AD2D9}">
          <dgm14:cNvPr xmlns:dgm14="http://schemas.microsoft.com/office/drawing/2010/diagram" id="0" name="" descr="http://www.interactions.org/linearcollider/images/slac_impression.jpg"/>
        </a:ext>
      </dgm:extLst>
    </dgm:pt>
    <dgm:pt modelId="{6782CAA6-D6C9-4169-8A71-0BA4F1205F9F}" type="pres">
      <dgm:prSet presAssocID="{28A436FB-1171-4632-92A3-BBC6A2AB594F}" presName="Name0" presStyleCnt="0">
        <dgm:presLayoutVars>
          <dgm:dir/>
        </dgm:presLayoutVars>
      </dgm:prSet>
      <dgm:spPr/>
    </dgm:pt>
    <dgm:pt modelId="{772B73EC-3455-4D1C-A57B-6FA5B15A22DE}" type="pres">
      <dgm:prSet presAssocID="{B6BFE0F4-E2C5-46C4-986C-80627BF3CAC1}" presName="picture_1" presStyleLbl="bgImgPlace1" presStyleIdx="0" presStyleCnt="1" custLinFactNeighborX="3147"/>
      <dgm:spPr/>
      <dgm:t>
        <a:bodyPr/>
        <a:lstStyle/>
        <a:p>
          <a:endParaRPr lang="en-US"/>
        </a:p>
      </dgm:t>
    </dgm:pt>
    <dgm:pt modelId="{E8C6A44F-A519-4501-8930-C8A7450562A8}" type="pres">
      <dgm:prSet presAssocID="{EE63A257-998A-4891-81A3-B0DEC545068F}" presName="text_1" presStyleLbl="node1" presStyleIdx="0" presStyleCnt="0" custLinFactNeighborX="3846" custLinFactNeighborY="-27602">
        <dgm:presLayoutVars>
          <dgm:bulletEnabled val="1"/>
        </dgm:presLayoutVars>
      </dgm:prSet>
      <dgm:spPr/>
      <dgm:t>
        <a:bodyPr/>
        <a:lstStyle/>
        <a:p>
          <a:endParaRPr lang="en-US"/>
        </a:p>
      </dgm:t>
    </dgm:pt>
    <dgm:pt modelId="{7B1398AD-DE64-4CBD-8081-C3282ED10BF7}" type="pres">
      <dgm:prSet presAssocID="{28A436FB-1171-4632-92A3-BBC6A2AB594F}" presName="maxNode" presStyleCnt="0"/>
      <dgm:spPr/>
    </dgm:pt>
    <dgm:pt modelId="{69C48C04-EA47-43EE-A2DD-801FA2389F9B}" type="pres">
      <dgm:prSet presAssocID="{28A436FB-1171-4632-92A3-BBC6A2AB594F}" presName="Name33" presStyleCnt="0"/>
      <dgm:spPr/>
    </dgm:pt>
  </dgm:ptLst>
  <dgm:cxnLst>
    <dgm:cxn modelId="{4255FDEC-8E6A-46EF-9DDA-A02510977E26}" srcId="{28A436FB-1171-4632-92A3-BBC6A2AB594F}" destId="{EE63A257-998A-4891-81A3-B0DEC545068F}" srcOrd="0" destOrd="0" parTransId="{B2B24506-258E-46EF-9E9C-3A52F0798BB6}" sibTransId="{B6BFE0F4-E2C5-46C4-986C-80627BF3CAC1}"/>
    <dgm:cxn modelId="{79F83063-306C-4DEE-8566-0E3A13FF81E2}" type="presOf" srcId="{B6BFE0F4-E2C5-46C4-986C-80627BF3CAC1}" destId="{772B73EC-3455-4D1C-A57B-6FA5B15A22DE}" srcOrd="0" destOrd="0" presId="urn:microsoft.com/office/officeart/2008/layout/AccentedPicture"/>
    <dgm:cxn modelId="{1BF05146-0079-4922-81AF-9E0766EE93FA}" type="presOf" srcId="{EE63A257-998A-4891-81A3-B0DEC545068F}" destId="{E8C6A44F-A519-4501-8930-C8A7450562A8}" srcOrd="0" destOrd="0" presId="urn:microsoft.com/office/officeart/2008/layout/AccentedPicture"/>
    <dgm:cxn modelId="{9B62643C-9079-4FB7-9AC7-072C3EAB2AFF}" type="presOf" srcId="{28A436FB-1171-4632-92A3-BBC6A2AB594F}" destId="{6782CAA6-D6C9-4169-8A71-0BA4F1205F9F}" srcOrd="0" destOrd="0" presId="urn:microsoft.com/office/officeart/2008/layout/AccentedPicture"/>
    <dgm:cxn modelId="{97ED8280-6D56-42D2-97C7-F9A6461760E5}" type="presParOf" srcId="{6782CAA6-D6C9-4169-8A71-0BA4F1205F9F}" destId="{772B73EC-3455-4D1C-A57B-6FA5B15A22DE}" srcOrd="0" destOrd="0" presId="urn:microsoft.com/office/officeart/2008/layout/AccentedPicture"/>
    <dgm:cxn modelId="{EA640C70-5285-4365-AF04-5B7E55801174}" type="presParOf" srcId="{6782CAA6-D6C9-4169-8A71-0BA4F1205F9F}" destId="{E8C6A44F-A519-4501-8930-C8A7450562A8}" srcOrd="1" destOrd="0" presId="urn:microsoft.com/office/officeart/2008/layout/AccentedPicture"/>
    <dgm:cxn modelId="{90F64D41-5F1F-479B-A5E3-AC386E2364F3}" type="presParOf" srcId="{6782CAA6-D6C9-4169-8A71-0BA4F1205F9F}" destId="{7B1398AD-DE64-4CBD-8081-C3282ED10BF7}" srcOrd="2" destOrd="0" presId="urn:microsoft.com/office/officeart/2008/layout/AccentedPicture"/>
    <dgm:cxn modelId="{CEE35A5F-6204-4A36-9F64-F3E00BE35C0E}" type="presParOf" srcId="{7B1398AD-DE64-4CBD-8081-C3282ED10BF7}" destId="{69C48C04-EA47-43EE-A2DD-801FA2389F9B}"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E4817F-36AA-4987-8485-50159B77C823}"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35785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E4817F-36AA-4987-8485-50159B77C823}"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3598407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E4817F-36AA-4987-8485-50159B77C823}"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23371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E5B84B-A75D-4783-8DB4-AA48F72A236E}"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3593802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5B84B-A75D-4783-8DB4-AA48F72A236E}"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3840833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E5B84B-A75D-4783-8DB4-AA48F72A236E}"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961948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E5B84B-A75D-4783-8DB4-AA48F72A236E}"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3749929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E5B84B-A75D-4783-8DB4-AA48F72A236E}" type="datetimeFigureOut">
              <a:rPr lang="en-US" smtClean="0"/>
              <a:t>7/8/2016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2762982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E5B84B-A75D-4783-8DB4-AA48F72A236E}" type="datetimeFigureOut">
              <a:rPr lang="en-US" smtClean="0"/>
              <a:t>7/8/2016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3296859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E5B84B-A75D-4783-8DB4-AA48F72A236E}" type="datetimeFigureOut">
              <a:rPr lang="en-US" smtClean="0"/>
              <a:t>7/8/2016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4022537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E5B84B-A75D-4783-8DB4-AA48F72A236E}"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3225511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E4817F-36AA-4987-8485-50159B77C823}"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4155360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E5B84B-A75D-4783-8DB4-AA48F72A236E}"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3858226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5B84B-A75D-4783-8DB4-AA48F72A236E}"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127685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5B84B-A75D-4783-8DB4-AA48F72A236E}"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3055665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E5B84B-A75D-4783-8DB4-AA48F72A236E}" type="datetimeFigureOut">
              <a:rPr lang="en-US" smtClean="0"/>
              <a:t>7/8/2016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EE065-A275-49A3-B198-4A2206E4AEB5}" type="slidenum">
              <a:rPr lang="en-US" smtClean="0"/>
              <a:t>‹#›</a:t>
            </a:fld>
            <a:endParaRPr lang="en-US"/>
          </a:p>
        </p:txBody>
      </p:sp>
    </p:spTree>
    <p:extLst>
      <p:ext uri="{BB962C8B-B14F-4D97-AF65-F5344CB8AC3E}">
        <p14:creationId xmlns:p14="http://schemas.microsoft.com/office/powerpoint/2010/main" val="294810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1471" y="4063998"/>
            <a:ext cx="6916952" cy="1016000"/>
          </a:xfrm>
        </p:spPr>
        <p:txBody>
          <a:bodyPr>
            <a:normAutofit/>
          </a:bodyPr>
          <a:lstStyle>
            <a:lvl1pPr marL="0" indent="0" algn="ctr">
              <a:spcBef>
                <a:spcPts val="0"/>
              </a:spcBef>
              <a:buNone/>
              <a:defRPr sz="2100">
                <a:solidFill>
                  <a:schemeClr val="tx1"/>
                </a:solidFill>
              </a:defRPr>
            </a:lvl1pPr>
            <a:lvl2pPr marL="457120" indent="0" algn="ctr">
              <a:buNone/>
              <a:defRPr>
                <a:solidFill>
                  <a:schemeClr val="tx1">
                    <a:tint val="75000"/>
                  </a:schemeClr>
                </a:solidFill>
              </a:defRPr>
            </a:lvl2pPr>
            <a:lvl3pPr marL="914240" indent="0" algn="ctr">
              <a:buNone/>
              <a:defRPr>
                <a:solidFill>
                  <a:schemeClr val="tx1">
                    <a:tint val="75000"/>
                  </a:schemeClr>
                </a:solidFill>
              </a:defRPr>
            </a:lvl3pPr>
            <a:lvl4pPr marL="1371360" indent="0" algn="ctr">
              <a:buNone/>
              <a:defRPr>
                <a:solidFill>
                  <a:schemeClr val="tx1">
                    <a:tint val="75000"/>
                  </a:schemeClr>
                </a:solidFill>
              </a:defRPr>
            </a:lvl4pPr>
            <a:lvl5pPr marL="1828479" indent="0" algn="ctr">
              <a:buNone/>
              <a:defRPr>
                <a:solidFill>
                  <a:schemeClr val="tx1">
                    <a:tint val="75000"/>
                  </a:schemeClr>
                </a:solidFill>
              </a:defRPr>
            </a:lvl5pPr>
            <a:lvl6pPr marL="2285600" indent="0" algn="ctr">
              <a:buNone/>
              <a:defRPr>
                <a:solidFill>
                  <a:schemeClr val="tx1">
                    <a:tint val="75000"/>
                  </a:schemeClr>
                </a:solidFill>
              </a:defRPr>
            </a:lvl6pPr>
            <a:lvl7pPr marL="2742720"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101471" y="1828800"/>
            <a:ext cx="6916952" cy="2147926"/>
          </a:xfrm>
        </p:spPr>
        <p:txBody>
          <a:bodyPr anchor="ctr">
            <a:normAutofit/>
          </a:bodyPr>
          <a:lstStyle>
            <a:lvl1pPr algn="ctr">
              <a:defRPr sz="3300" cap="all" normalizeH="0" baseline="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8D1AB70D-0E82-4825-8808-5240AED023DE}"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1C7F-9E31-470D-AA23-580BABD55DEF}" type="slidenum">
              <a:rPr lang="en-US" smtClean="0"/>
              <a:t>‹#›</a:t>
            </a:fld>
            <a:endParaRPr lang="en-US"/>
          </a:p>
        </p:txBody>
      </p:sp>
    </p:spTree>
    <p:extLst>
      <p:ext uri="{BB962C8B-B14F-4D97-AF65-F5344CB8AC3E}">
        <p14:creationId xmlns:p14="http://schemas.microsoft.com/office/powerpoint/2010/main" val="4966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D1AB70D-0E82-4825-8808-5240AED023DE}"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1C7F-9E31-470D-AA23-580BABD55DEF}" type="slidenum">
              <a:rPr lang="en-US" smtClean="0"/>
              <a:t>‹#›</a:t>
            </a:fld>
            <a:endParaRPr lang="en-US"/>
          </a:p>
        </p:txBody>
      </p:sp>
      <p:sp>
        <p:nvSpPr>
          <p:cNvPr id="3" name="Content Placeholder 2"/>
          <p:cNvSpPr>
            <a:spLocks noGrp="1"/>
          </p:cNvSpPr>
          <p:nvPr>
            <p:ph idx="1"/>
          </p:nvPr>
        </p:nvSpPr>
        <p:spPr>
          <a:xfrm>
            <a:off x="685802" y="1803401"/>
            <a:ext cx="7772400" cy="4470400"/>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hasCustomPrompt="1"/>
          </p:nvPr>
        </p:nvSpPr>
        <p:spPr>
          <a:xfrm>
            <a:off x="685802" y="482600"/>
            <a:ext cx="7772400" cy="12192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2706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D1AB70D-0E82-4825-8808-5240AED023DE}"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1C7F-9E31-470D-AA23-580BABD55DEF}" type="slidenum">
              <a:rPr lang="en-US" smtClean="0"/>
              <a:t>‹#›</a:t>
            </a:fld>
            <a:endParaRPr lang="en-US"/>
          </a:p>
        </p:txBody>
      </p:sp>
      <p:sp>
        <p:nvSpPr>
          <p:cNvPr id="3" name="Text Placeholder 2"/>
          <p:cNvSpPr>
            <a:spLocks noGrp="1"/>
          </p:cNvSpPr>
          <p:nvPr>
            <p:ph type="body" idx="1"/>
          </p:nvPr>
        </p:nvSpPr>
        <p:spPr>
          <a:xfrm>
            <a:off x="914401" y="3632200"/>
            <a:ext cx="7315200" cy="1016000"/>
          </a:xfrm>
        </p:spPr>
        <p:txBody>
          <a:bodyPr anchor="t" anchorCtr="0">
            <a:noAutofit/>
          </a:bodyPr>
          <a:lstStyle>
            <a:lvl1pPr marL="0" indent="0" algn="ctr">
              <a:spcBef>
                <a:spcPts val="0"/>
              </a:spcBef>
              <a:buNone/>
              <a:defRPr sz="2100">
                <a:solidFill>
                  <a:schemeClr val="tx1"/>
                </a:solidFill>
              </a:defRPr>
            </a:lvl1pPr>
            <a:lvl2pPr marL="457120" indent="0">
              <a:buNone/>
              <a:defRPr sz="1800">
                <a:solidFill>
                  <a:schemeClr val="tx1">
                    <a:tint val="75000"/>
                  </a:schemeClr>
                </a:solidFill>
              </a:defRPr>
            </a:lvl2pPr>
            <a:lvl3pPr marL="914240" indent="0">
              <a:buNone/>
              <a:defRPr sz="1575">
                <a:solidFill>
                  <a:schemeClr val="tx1">
                    <a:tint val="75000"/>
                  </a:schemeClr>
                </a:solidFill>
              </a:defRPr>
            </a:lvl3pPr>
            <a:lvl4pPr marL="1371360" indent="0">
              <a:buNone/>
              <a:defRPr sz="1425">
                <a:solidFill>
                  <a:schemeClr val="tx1">
                    <a:tint val="75000"/>
                  </a:schemeClr>
                </a:solidFill>
              </a:defRPr>
            </a:lvl4pPr>
            <a:lvl5pPr marL="1828479" indent="0">
              <a:buNone/>
              <a:defRPr sz="1425">
                <a:solidFill>
                  <a:schemeClr val="tx1">
                    <a:tint val="75000"/>
                  </a:schemeClr>
                </a:solidFill>
              </a:defRPr>
            </a:lvl5pPr>
            <a:lvl6pPr marL="2285600" indent="0">
              <a:buNone/>
              <a:defRPr sz="1425">
                <a:solidFill>
                  <a:schemeClr val="tx1">
                    <a:tint val="75000"/>
                  </a:schemeClr>
                </a:solidFill>
              </a:defRPr>
            </a:lvl6pPr>
            <a:lvl7pPr marL="2742720" indent="0">
              <a:buNone/>
              <a:defRPr sz="1425">
                <a:solidFill>
                  <a:schemeClr val="tx1">
                    <a:tint val="75000"/>
                  </a:schemeClr>
                </a:solidFill>
              </a:defRPr>
            </a:lvl7pPr>
            <a:lvl8pPr marL="3199840" indent="0">
              <a:buNone/>
              <a:defRPr sz="1425">
                <a:solidFill>
                  <a:schemeClr val="tx1">
                    <a:tint val="75000"/>
                  </a:schemeClr>
                </a:solidFill>
              </a:defRPr>
            </a:lvl8pPr>
            <a:lvl9pPr marL="3656960" indent="0">
              <a:buNone/>
              <a:defRPr sz="1425">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914401" y="1524004"/>
            <a:ext cx="7315200" cy="1992597"/>
          </a:xfrm>
        </p:spPr>
        <p:txBody>
          <a:bodyPr anchor="b" anchorCtr="0">
            <a:noAutofit/>
          </a:bodyPr>
          <a:lstStyle>
            <a:lvl1pPr algn="ctr">
              <a:defRPr sz="3300" b="0" cap="all" baseline="0"/>
            </a:lvl1pPr>
          </a:lstStyle>
          <a:p>
            <a:r>
              <a:rPr lang="en-US" smtClean="0"/>
              <a:t>Click to edit Master title style</a:t>
            </a:r>
            <a:endParaRPr/>
          </a:p>
        </p:txBody>
      </p:sp>
    </p:spTree>
    <p:extLst>
      <p:ext uri="{BB962C8B-B14F-4D97-AF65-F5344CB8AC3E}">
        <p14:creationId xmlns:p14="http://schemas.microsoft.com/office/powerpoint/2010/main" val="223091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D1AB70D-0E82-4825-8808-5240AED023DE}"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1C7F-9E31-470D-AA23-580BABD55DEF}" type="slidenum">
              <a:rPr lang="en-US" smtClean="0"/>
              <a:t>‹#›</a:t>
            </a:fld>
            <a:endParaRPr lang="en-US"/>
          </a:p>
        </p:txBody>
      </p:sp>
      <p:sp>
        <p:nvSpPr>
          <p:cNvPr id="4" name="Content Placeholder 3"/>
          <p:cNvSpPr>
            <a:spLocks noGrp="1"/>
          </p:cNvSpPr>
          <p:nvPr>
            <p:ph sz="half" idx="2"/>
          </p:nvPr>
        </p:nvSpPr>
        <p:spPr>
          <a:xfrm>
            <a:off x="4724400" y="1803401"/>
            <a:ext cx="3733800" cy="4470400"/>
          </a:xfrm>
        </p:spPr>
        <p:txBody>
          <a:bodyPr>
            <a:normAutofit/>
          </a:bodyPr>
          <a:lstStyle>
            <a:lvl1pPr>
              <a:defRPr sz="1800"/>
            </a:lvl1pPr>
            <a:lvl2pPr>
              <a:defRPr sz="1500"/>
            </a:lvl2pPr>
            <a:lvl3pPr>
              <a:defRPr sz="1350"/>
            </a:lvl3pPr>
            <a:lvl4pPr>
              <a:defRPr sz="1200"/>
            </a:lvl4pPr>
            <a:lvl5pPr>
              <a:defRPr sz="1050"/>
            </a:lvl5pPr>
            <a:lvl6pPr marL="2002186">
              <a:defRPr sz="1050" baseline="0"/>
            </a:lvl6pPr>
            <a:lvl7pPr marL="2002186">
              <a:defRPr sz="1050" baseline="0"/>
            </a:lvl7pPr>
            <a:lvl8pPr marL="2002186">
              <a:defRPr sz="1050" baseline="0"/>
            </a:lvl8pPr>
            <a:lvl9pPr marL="2002186">
              <a:defRPr sz="105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685800" y="1803401"/>
            <a:ext cx="3733800" cy="4470400"/>
          </a:xfrm>
        </p:spPr>
        <p:txBody>
          <a:bodyPr>
            <a:normAutofit/>
          </a:bodyPr>
          <a:lstStyle>
            <a:lvl1pPr>
              <a:defRPr sz="1800"/>
            </a:lvl1pPr>
            <a:lvl2pPr>
              <a:defRPr sz="1500"/>
            </a:lvl2pPr>
            <a:lvl3pPr>
              <a:defRPr sz="1350"/>
            </a:lvl3pPr>
            <a:lvl4pPr>
              <a:defRPr sz="1200"/>
            </a:lvl4pPr>
            <a:lvl5pPr>
              <a:defRPr sz="1050"/>
            </a:lvl5pPr>
            <a:lvl6pPr>
              <a:defRPr sz="1050"/>
            </a:lvl6pPr>
            <a:lvl7pPr marL="2002186">
              <a:defRPr sz="1050"/>
            </a:lvl7pPr>
            <a:lvl8pPr marL="2002186">
              <a:defRPr sz="1050"/>
            </a:lvl8pPr>
            <a:lvl9pPr marL="2002186">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685802" y="482600"/>
            <a:ext cx="7772400" cy="1219200"/>
          </a:xfrm>
        </p:spPr>
        <p:txBody>
          <a:bodyPr/>
          <a:lstStyle/>
          <a:p>
            <a:r>
              <a:rPr lang="en-US" smtClean="0"/>
              <a:t>Click to edit Master title style</a:t>
            </a:r>
            <a:endParaRPr/>
          </a:p>
        </p:txBody>
      </p:sp>
    </p:spTree>
    <p:extLst>
      <p:ext uri="{BB962C8B-B14F-4D97-AF65-F5344CB8AC3E}">
        <p14:creationId xmlns:p14="http://schemas.microsoft.com/office/powerpoint/2010/main" val="208642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D1AB70D-0E82-4825-8808-5240AED023DE}" type="datetimeFigureOut">
              <a:rPr lang="en-US" smtClean="0"/>
              <a:t>7/8/2016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2E1C7F-9E31-470D-AA23-580BABD55DEF}" type="slidenum">
              <a:rPr lang="en-US" smtClean="0"/>
              <a:t>‹#›</a:t>
            </a:fld>
            <a:endParaRPr lang="en-US"/>
          </a:p>
        </p:txBody>
      </p:sp>
      <p:sp>
        <p:nvSpPr>
          <p:cNvPr id="6" name="Content Placeholder 5"/>
          <p:cNvSpPr>
            <a:spLocks noGrp="1"/>
          </p:cNvSpPr>
          <p:nvPr>
            <p:ph sz="quarter" idx="4"/>
          </p:nvPr>
        </p:nvSpPr>
        <p:spPr>
          <a:xfrm>
            <a:off x="4724400" y="2717800"/>
            <a:ext cx="3733800" cy="3556000"/>
          </a:xfrm>
        </p:spPr>
        <p:txBody>
          <a:bodyPr>
            <a:normAutofit/>
          </a:bodyPr>
          <a:lstStyle>
            <a:lvl1pPr>
              <a:defRPr sz="1800"/>
            </a:lvl1pPr>
            <a:lvl2pPr>
              <a:defRPr sz="1500"/>
            </a:lvl2pPr>
            <a:lvl3pPr>
              <a:defRPr sz="1350"/>
            </a:lvl3pPr>
            <a:lvl4pPr>
              <a:defRPr sz="1200"/>
            </a:lvl4pPr>
            <a:lvl5pPr>
              <a:defRPr sz="1050"/>
            </a:lvl5pPr>
            <a:lvl6pPr marL="2002186">
              <a:defRPr sz="1050"/>
            </a:lvl6pPr>
            <a:lvl7pPr marL="2002186">
              <a:defRPr sz="1050"/>
            </a:lvl7pPr>
            <a:lvl8pPr marL="2002186">
              <a:defRPr sz="1050" baseline="0"/>
            </a:lvl8pPr>
            <a:lvl9pPr marL="2002186">
              <a:defRPr sz="105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803400"/>
            <a:ext cx="3733800" cy="914400"/>
          </a:xfrm>
        </p:spPr>
        <p:txBody>
          <a:bodyPr anchor="ctr">
            <a:noAutofit/>
          </a:bodyPr>
          <a:lstStyle>
            <a:lvl1pPr marL="0" indent="0">
              <a:lnSpc>
                <a:spcPct val="80000"/>
              </a:lnSpc>
              <a:spcBef>
                <a:spcPts val="0"/>
              </a:spcBef>
              <a:buNone/>
              <a:defRPr sz="2100" b="0">
                <a:solidFill>
                  <a:schemeClr val="tx1"/>
                </a:solidFill>
              </a:defRPr>
            </a:lvl1pPr>
            <a:lvl2pPr marL="457120" indent="0">
              <a:buNone/>
              <a:defRPr sz="2025" b="1"/>
            </a:lvl2pPr>
            <a:lvl3pPr marL="914240" indent="0">
              <a:buNone/>
              <a:defRPr sz="1800" b="1"/>
            </a:lvl3pPr>
            <a:lvl4pPr marL="1371360" indent="0">
              <a:buNone/>
              <a:defRPr sz="1575" b="1"/>
            </a:lvl4pPr>
            <a:lvl5pPr marL="1828479"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smtClean="0"/>
              <a:t>Click to edit Master text styles</a:t>
            </a:r>
          </a:p>
        </p:txBody>
      </p:sp>
      <p:sp>
        <p:nvSpPr>
          <p:cNvPr id="4" name="Content Placeholder 3"/>
          <p:cNvSpPr>
            <a:spLocks noGrp="1"/>
          </p:cNvSpPr>
          <p:nvPr>
            <p:ph sz="half" idx="2"/>
          </p:nvPr>
        </p:nvSpPr>
        <p:spPr>
          <a:xfrm>
            <a:off x="685800" y="2717800"/>
            <a:ext cx="3733800" cy="3556000"/>
          </a:xfrm>
        </p:spPr>
        <p:txBody>
          <a:bodyPr>
            <a:normAutofit/>
          </a:bodyPr>
          <a:lstStyle>
            <a:lvl1pPr>
              <a:defRPr sz="1800"/>
            </a:lvl1pPr>
            <a:lvl2pPr>
              <a:defRPr sz="1500"/>
            </a:lvl2pPr>
            <a:lvl3pPr>
              <a:defRPr sz="1350"/>
            </a:lvl3pPr>
            <a:lvl4pPr>
              <a:defRPr sz="1200"/>
            </a:lvl4pPr>
            <a:lvl5pPr>
              <a:defRPr sz="1050"/>
            </a:lvl5pPr>
            <a:lvl6pPr marL="2002186">
              <a:defRPr sz="1050"/>
            </a:lvl6pPr>
            <a:lvl7pPr marL="2002186">
              <a:defRPr sz="1050"/>
            </a:lvl7pPr>
            <a:lvl8pPr marL="2002186">
              <a:defRPr sz="1050"/>
            </a:lvl8pPr>
            <a:lvl9pPr marL="2002186">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685800" y="1803400"/>
            <a:ext cx="3733800" cy="914400"/>
          </a:xfrm>
        </p:spPr>
        <p:txBody>
          <a:bodyPr anchor="ctr">
            <a:noAutofit/>
          </a:bodyPr>
          <a:lstStyle>
            <a:lvl1pPr marL="0" indent="0">
              <a:lnSpc>
                <a:spcPct val="80000"/>
              </a:lnSpc>
              <a:spcBef>
                <a:spcPts val="0"/>
              </a:spcBef>
              <a:buNone/>
              <a:defRPr sz="2100" b="0">
                <a:solidFill>
                  <a:schemeClr val="tx1"/>
                </a:solidFill>
              </a:defRPr>
            </a:lvl1pPr>
            <a:lvl2pPr marL="457120" indent="0">
              <a:buNone/>
              <a:defRPr sz="2025" b="1"/>
            </a:lvl2pPr>
            <a:lvl3pPr marL="914240" indent="0">
              <a:buNone/>
              <a:defRPr sz="1800" b="1"/>
            </a:lvl3pPr>
            <a:lvl4pPr marL="1371360" indent="0">
              <a:buNone/>
              <a:defRPr sz="1575" b="1"/>
            </a:lvl4pPr>
            <a:lvl5pPr marL="1828479"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smtClean="0"/>
              <a:t>Click to edit Master text styles</a:t>
            </a:r>
          </a:p>
        </p:txBody>
      </p:sp>
      <p:sp>
        <p:nvSpPr>
          <p:cNvPr id="2" name="Title 1"/>
          <p:cNvSpPr>
            <a:spLocks noGrp="1"/>
          </p:cNvSpPr>
          <p:nvPr>
            <p:ph type="title"/>
          </p:nvPr>
        </p:nvSpPr>
        <p:spPr>
          <a:xfrm>
            <a:off x="685802" y="482600"/>
            <a:ext cx="7772400" cy="1219200"/>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val="297892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D1AB70D-0E82-4825-8808-5240AED023DE}" type="datetimeFigureOut">
              <a:rPr lang="en-US" smtClean="0"/>
              <a:t>7/8/2016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2E1C7F-9E31-470D-AA23-580BABD55DEF}" type="slidenum">
              <a:rPr lang="en-US" smtClean="0"/>
              <a:t>‹#›</a:t>
            </a:fld>
            <a:endParaRPr lang="en-US"/>
          </a:p>
        </p:txBody>
      </p:sp>
      <p:sp>
        <p:nvSpPr>
          <p:cNvPr id="2" name="Title 1"/>
          <p:cNvSpPr>
            <a:spLocks noGrp="1"/>
          </p:cNvSpPr>
          <p:nvPr>
            <p:ph type="title"/>
          </p:nvPr>
        </p:nvSpPr>
        <p:spPr>
          <a:xfrm>
            <a:off x="685802" y="482600"/>
            <a:ext cx="7772400" cy="1219200"/>
          </a:xfrm>
        </p:spPr>
        <p:txBody>
          <a:bodyPr/>
          <a:lstStyle/>
          <a:p>
            <a:r>
              <a:rPr lang="en-US" smtClean="0"/>
              <a:t>Click to edit Master title style</a:t>
            </a:r>
            <a:endParaRPr/>
          </a:p>
        </p:txBody>
      </p:sp>
    </p:spTree>
    <p:extLst>
      <p:ext uri="{BB962C8B-B14F-4D97-AF65-F5344CB8AC3E}">
        <p14:creationId xmlns:p14="http://schemas.microsoft.com/office/powerpoint/2010/main" val="84818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E4817F-36AA-4987-8485-50159B77C823}"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1271930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AB70D-0E82-4825-8808-5240AED023DE}" type="datetimeFigureOut">
              <a:rPr lang="en-US" smtClean="0"/>
              <a:t>7/8/2016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2E1C7F-9E31-470D-AA23-580BABD55DEF}" type="slidenum">
              <a:rPr lang="en-US" smtClean="0"/>
              <a:t>‹#›</a:t>
            </a:fld>
            <a:endParaRPr lang="en-US"/>
          </a:p>
        </p:txBody>
      </p:sp>
    </p:spTree>
    <p:extLst>
      <p:ext uri="{BB962C8B-B14F-4D97-AF65-F5344CB8AC3E}">
        <p14:creationId xmlns:p14="http://schemas.microsoft.com/office/powerpoint/2010/main" val="229393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1115"/>
            <a:ext cx="5715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sz="1800"/>
          </a:p>
        </p:txBody>
      </p:sp>
      <p:sp>
        <p:nvSpPr>
          <p:cNvPr id="3" name="Content Placeholder 2"/>
          <p:cNvSpPr>
            <a:spLocks noGrp="1"/>
          </p:cNvSpPr>
          <p:nvPr>
            <p:ph idx="1"/>
          </p:nvPr>
        </p:nvSpPr>
        <p:spPr bwMode="white">
          <a:xfrm>
            <a:off x="381000" y="482604"/>
            <a:ext cx="4953000" cy="5842001"/>
          </a:xfrm>
        </p:spPr>
        <p:txBody>
          <a:bodyPr>
            <a:normAutofit/>
          </a:bodyPr>
          <a:lstStyle>
            <a:lvl1pPr>
              <a:defRPr sz="2100"/>
            </a:lvl1pPr>
            <a:lvl2pPr>
              <a:defRPr sz="1800"/>
            </a:lvl2pPr>
            <a:lvl3pPr>
              <a:defRPr sz="150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2108200"/>
            <a:ext cx="2971800" cy="4267200"/>
          </a:xfrm>
        </p:spPr>
        <p:txBody>
          <a:bodyPr anchor="t" anchorCtr="0">
            <a:normAutofit/>
          </a:bodyPr>
          <a:lstStyle>
            <a:lvl1pPr marL="0" indent="0">
              <a:spcBef>
                <a:spcPts val="1200"/>
              </a:spcBef>
              <a:buNone/>
              <a:defRPr sz="1500">
                <a:solidFill>
                  <a:schemeClr val="tx1"/>
                </a:solidFill>
              </a:defRPr>
            </a:lvl1pPr>
            <a:lvl2pPr marL="457120" indent="0">
              <a:buNone/>
              <a:defRPr sz="1200"/>
            </a:lvl2pPr>
            <a:lvl3pPr marL="914240" indent="0">
              <a:buNone/>
              <a:defRPr sz="975"/>
            </a:lvl3pPr>
            <a:lvl4pPr marL="1371360" indent="0">
              <a:buNone/>
              <a:defRPr sz="900"/>
            </a:lvl4pPr>
            <a:lvl5pPr marL="1828479" indent="0">
              <a:buNone/>
              <a:defRPr sz="900"/>
            </a:lvl5pPr>
            <a:lvl6pPr marL="2285600" indent="0">
              <a:buNone/>
              <a:defRPr sz="900"/>
            </a:lvl6pPr>
            <a:lvl7pPr marL="2742720" indent="0">
              <a:buNone/>
              <a:defRPr sz="900"/>
            </a:lvl7pPr>
            <a:lvl8pPr marL="3199840" indent="0">
              <a:buNone/>
              <a:defRPr sz="900"/>
            </a:lvl8pPr>
            <a:lvl9pPr marL="3656960" indent="0">
              <a:buNone/>
              <a:defRPr sz="900"/>
            </a:lvl9pPr>
          </a:lstStyle>
          <a:p>
            <a:pPr lvl="0"/>
            <a:r>
              <a:rPr lang="en-US" smtClean="0"/>
              <a:t>Click to edit Master text styles</a:t>
            </a:r>
          </a:p>
        </p:txBody>
      </p:sp>
      <p:sp>
        <p:nvSpPr>
          <p:cNvPr id="2" name="Title 1"/>
          <p:cNvSpPr>
            <a:spLocks noGrp="1"/>
          </p:cNvSpPr>
          <p:nvPr>
            <p:ph type="title"/>
          </p:nvPr>
        </p:nvSpPr>
        <p:spPr>
          <a:xfrm>
            <a:off x="5867400" y="482600"/>
            <a:ext cx="2971800" cy="1422400"/>
          </a:xfrm>
        </p:spPr>
        <p:txBody>
          <a:bodyPr anchor="b">
            <a:no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8D1AB70D-0E82-4825-8808-5240AED023DE}"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1C7F-9E31-470D-AA23-580BABD55DEF}" type="slidenum">
              <a:rPr lang="en-US" smtClean="0"/>
              <a:t>‹#›</a:t>
            </a:fld>
            <a:endParaRPr lang="en-US"/>
          </a:p>
        </p:txBody>
      </p:sp>
    </p:spTree>
    <p:extLst>
      <p:ext uri="{BB962C8B-B14F-4D97-AF65-F5344CB8AC3E}">
        <p14:creationId xmlns:p14="http://schemas.microsoft.com/office/powerpoint/2010/main" val="370919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0" y="-1115"/>
            <a:ext cx="457138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sz="1800"/>
          </a:p>
        </p:txBody>
      </p:sp>
      <p:sp>
        <p:nvSpPr>
          <p:cNvPr id="3" name="Picture Placeholder 2"/>
          <p:cNvSpPr>
            <a:spLocks noGrp="1"/>
          </p:cNvSpPr>
          <p:nvPr>
            <p:ph type="pic" idx="1"/>
          </p:nvPr>
        </p:nvSpPr>
        <p:spPr>
          <a:xfrm>
            <a:off x="381002" y="482601"/>
            <a:ext cx="3809387" cy="5862706"/>
          </a:xfrm>
          <a:noFill/>
          <a:ln w="9525">
            <a:noFill/>
            <a:miter lim="800000"/>
          </a:ln>
          <a:effectLst/>
        </p:spPr>
        <p:txBody>
          <a:bodyPr>
            <a:normAutofit/>
          </a:bodyPr>
          <a:lstStyle>
            <a:lvl1pPr marL="0" indent="0" algn="ctr">
              <a:buNone/>
              <a:defRPr sz="2025"/>
            </a:lvl1pPr>
            <a:lvl2pPr marL="457120" indent="0">
              <a:buNone/>
              <a:defRPr sz="2775"/>
            </a:lvl2pPr>
            <a:lvl3pPr marL="914240" indent="0">
              <a:buNone/>
              <a:defRPr sz="2400"/>
            </a:lvl3pPr>
            <a:lvl4pPr marL="1371360" indent="0">
              <a:buNone/>
              <a:defRPr sz="2025"/>
            </a:lvl4pPr>
            <a:lvl5pPr marL="1828479" indent="0">
              <a:buNone/>
              <a:defRPr sz="2025"/>
            </a:lvl5pPr>
            <a:lvl6pPr marL="2285600" indent="0">
              <a:buNone/>
              <a:defRPr sz="2025"/>
            </a:lvl6pPr>
            <a:lvl7pPr marL="2742720" indent="0">
              <a:buNone/>
              <a:defRPr sz="2025"/>
            </a:lvl7pPr>
            <a:lvl8pPr marL="3199840" indent="0">
              <a:buNone/>
              <a:defRPr sz="2025"/>
            </a:lvl8pPr>
            <a:lvl9pPr marL="3656960" indent="0">
              <a:buNone/>
              <a:defRPr sz="2025"/>
            </a:lvl9pPr>
          </a:lstStyle>
          <a:p>
            <a:r>
              <a:rPr lang="en-US" smtClean="0"/>
              <a:t>Click icon to add picture</a:t>
            </a:r>
            <a:endParaRPr/>
          </a:p>
        </p:txBody>
      </p:sp>
      <p:sp>
        <p:nvSpPr>
          <p:cNvPr id="4" name="Text Placeholder 3"/>
          <p:cNvSpPr>
            <a:spLocks noGrp="1"/>
          </p:cNvSpPr>
          <p:nvPr>
            <p:ph type="body" sz="half" idx="2"/>
          </p:nvPr>
        </p:nvSpPr>
        <p:spPr>
          <a:xfrm>
            <a:off x="4800601" y="3733800"/>
            <a:ext cx="3886200" cy="1727200"/>
          </a:xfrm>
        </p:spPr>
        <p:txBody>
          <a:bodyPr>
            <a:normAutofit/>
          </a:bodyPr>
          <a:lstStyle>
            <a:lvl1pPr marL="0" indent="0">
              <a:spcBef>
                <a:spcPts val="1200"/>
              </a:spcBef>
              <a:buNone/>
              <a:defRPr sz="1500">
                <a:solidFill>
                  <a:schemeClr val="tx1"/>
                </a:solidFill>
              </a:defRPr>
            </a:lvl1pPr>
            <a:lvl2pPr marL="457120" indent="0">
              <a:buNone/>
              <a:defRPr sz="1200"/>
            </a:lvl2pPr>
            <a:lvl3pPr marL="914240" indent="0">
              <a:buNone/>
              <a:defRPr sz="975"/>
            </a:lvl3pPr>
            <a:lvl4pPr marL="1371360" indent="0">
              <a:buNone/>
              <a:defRPr sz="900"/>
            </a:lvl4pPr>
            <a:lvl5pPr marL="1828479" indent="0">
              <a:buNone/>
              <a:defRPr sz="900"/>
            </a:lvl5pPr>
            <a:lvl6pPr marL="2285600" indent="0">
              <a:buNone/>
              <a:defRPr sz="900"/>
            </a:lvl6pPr>
            <a:lvl7pPr marL="2742720" indent="0">
              <a:buNone/>
              <a:defRPr sz="900"/>
            </a:lvl7pPr>
            <a:lvl8pPr marL="3199840" indent="0">
              <a:buNone/>
              <a:defRPr sz="900"/>
            </a:lvl8pPr>
            <a:lvl9pPr marL="3656960" indent="0">
              <a:buNone/>
              <a:defRPr sz="900"/>
            </a:lvl9pPr>
          </a:lstStyle>
          <a:p>
            <a:pPr lvl="0"/>
            <a:r>
              <a:rPr lang="en-US" smtClean="0"/>
              <a:t>Click to edit Master text styles</a:t>
            </a:r>
          </a:p>
        </p:txBody>
      </p:sp>
      <p:sp>
        <p:nvSpPr>
          <p:cNvPr id="2" name="Title 1"/>
          <p:cNvSpPr>
            <a:spLocks noGrp="1"/>
          </p:cNvSpPr>
          <p:nvPr>
            <p:ph type="title"/>
          </p:nvPr>
        </p:nvSpPr>
        <p:spPr>
          <a:xfrm>
            <a:off x="4800601" y="1905000"/>
            <a:ext cx="3886200" cy="1727200"/>
          </a:xfrm>
        </p:spPr>
        <p:txBody>
          <a:bodyPr anchor="b"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8D1AB70D-0E82-4825-8808-5240AED023DE}"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1C7F-9E31-470D-AA23-580BABD55DEF}" type="slidenum">
              <a:rPr lang="en-US" smtClean="0"/>
              <a:t>‹#›</a:t>
            </a:fld>
            <a:endParaRPr lang="en-US"/>
          </a:p>
        </p:txBody>
      </p:sp>
    </p:spTree>
    <p:extLst>
      <p:ext uri="{BB962C8B-B14F-4D97-AF65-F5344CB8AC3E}">
        <p14:creationId xmlns:p14="http://schemas.microsoft.com/office/powerpoint/2010/main" val="12212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1115"/>
            <a:ext cx="5715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sz="1800"/>
          </a:p>
        </p:txBody>
      </p:sp>
      <p:sp>
        <p:nvSpPr>
          <p:cNvPr id="3" name="Picture Placeholder 2"/>
          <p:cNvSpPr>
            <a:spLocks noGrp="1"/>
          </p:cNvSpPr>
          <p:nvPr>
            <p:ph type="pic" idx="1"/>
          </p:nvPr>
        </p:nvSpPr>
        <p:spPr>
          <a:xfrm>
            <a:off x="381002" y="482604"/>
            <a:ext cx="4953001" cy="5842001"/>
          </a:xfrm>
          <a:noFill/>
          <a:ln w="9525">
            <a:noFill/>
            <a:miter lim="800000"/>
          </a:ln>
          <a:effectLst/>
        </p:spPr>
        <p:txBody>
          <a:bodyPr>
            <a:normAutofit/>
          </a:bodyPr>
          <a:lstStyle>
            <a:lvl1pPr marL="0" indent="0" algn="ctr">
              <a:buNone/>
              <a:defRPr sz="2025"/>
            </a:lvl1pPr>
            <a:lvl2pPr marL="457120" indent="0">
              <a:buNone/>
              <a:defRPr sz="2775"/>
            </a:lvl2pPr>
            <a:lvl3pPr marL="914240" indent="0">
              <a:buNone/>
              <a:defRPr sz="2400"/>
            </a:lvl3pPr>
            <a:lvl4pPr marL="1371360" indent="0">
              <a:buNone/>
              <a:defRPr sz="2025"/>
            </a:lvl4pPr>
            <a:lvl5pPr marL="1828479" indent="0">
              <a:buNone/>
              <a:defRPr sz="2025"/>
            </a:lvl5pPr>
            <a:lvl6pPr marL="2285600" indent="0">
              <a:buNone/>
              <a:defRPr sz="2025"/>
            </a:lvl6pPr>
            <a:lvl7pPr marL="2742720" indent="0">
              <a:buNone/>
              <a:defRPr sz="2025"/>
            </a:lvl7pPr>
            <a:lvl8pPr marL="3199840" indent="0">
              <a:buNone/>
              <a:defRPr sz="2025"/>
            </a:lvl8pPr>
            <a:lvl9pPr marL="3656960" indent="0">
              <a:buNone/>
              <a:defRPr sz="2025"/>
            </a:lvl9pPr>
          </a:lstStyle>
          <a:p>
            <a:r>
              <a:rPr lang="en-US" smtClean="0"/>
              <a:t>Click icon to add picture</a:t>
            </a:r>
            <a:endParaRPr/>
          </a:p>
        </p:txBody>
      </p:sp>
      <p:sp>
        <p:nvSpPr>
          <p:cNvPr id="4" name="Text Placeholder 3"/>
          <p:cNvSpPr>
            <a:spLocks noGrp="1"/>
          </p:cNvSpPr>
          <p:nvPr>
            <p:ph type="body" sz="half" idx="2"/>
          </p:nvPr>
        </p:nvSpPr>
        <p:spPr>
          <a:xfrm>
            <a:off x="5867400" y="2108200"/>
            <a:ext cx="2971800" cy="4267200"/>
          </a:xfrm>
        </p:spPr>
        <p:txBody>
          <a:bodyPr>
            <a:normAutofit/>
          </a:bodyPr>
          <a:lstStyle>
            <a:lvl1pPr marL="0" indent="0">
              <a:spcBef>
                <a:spcPts val="1200"/>
              </a:spcBef>
              <a:buNone/>
              <a:defRPr sz="1500">
                <a:solidFill>
                  <a:schemeClr val="tx1"/>
                </a:solidFill>
              </a:defRPr>
            </a:lvl1pPr>
            <a:lvl2pPr marL="457120" indent="0">
              <a:buNone/>
              <a:defRPr sz="1200"/>
            </a:lvl2pPr>
            <a:lvl3pPr marL="914240" indent="0">
              <a:buNone/>
              <a:defRPr sz="975"/>
            </a:lvl3pPr>
            <a:lvl4pPr marL="1371360" indent="0">
              <a:buNone/>
              <a:defRPr sz="900"/>
            </a:lvl4pPr>
            <a:lvl5pPr marL="1828479" indent="0">
              <a:buNone/>
              <a:defRPr sz="900"/>
            </a:lvl5pPr>
            <a:lvl6pPr marL="2285600" indent="0">
              <a:buNone/>
              <a:defRPr sz="900"/>
            </a:lvl6pPr>
            <a:lvl7pPr marL="2742720" indent="0">
              <a:buNone/>
              <a:defRPr sz="900"/>
            </a:lvl7pPr>
            <a:lvl8pPr marL="3199840" indent="0">
              <a:buNone/>
              <a:defRPr sz="900"/>
            </a:lvl8pPr>
            <a:lvl9pPr marL="3656960" indent="0">
              <a:buNone/>
              <a:defRPr sz="900"/>
            </a:lvl9pPr>
          </a:lstStyle>
          <a:p>
            <a:pPr lvl="0"/>
            <a:r>
              <a:rPr lang="en-US" smtClean="0"/>
              <a:t>Click to edit Master text styles</a:t>
            </a:r>
          </a:p>
        </p:txBody>
      </p:sp>
      <p:sp>
        <p:nvSpPr>
          <p:cNvPr id="2" name="Title 1"/>
          <p:cNvSpPr>
            <a:spLocks noGrp="1"/>
          </p:cNvSpPr>
          <p:nvPr>
            <p:ph type="title"/>
          </p:nvPr>
        </p:nvSpPr>
        <p:spPr>
          <a:xfrm>
            <a:off x="5867400" y="482600"/>
            <a:ext cx="2971800" cy="1422400"/>
          </a:xfrm>
        </p:spPr>
        <p:txBody>
          <a:bodyPr anchor="b"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8D1AB70D-0E82-4825-8808-5240AED023DE}"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1C7F-9E31-470D-AA23-580BABD55DEF}" type="slidenum">
              <a:rPr lang="en-US" smtClean="0"/>
              <a:t>‹#›</a:t>
            </a:fld>
            <a:endParaRPr lang="en-US"/>
          </a:p>
        </p:txBody>
      </p:sp>
    </p:spTree>
    <p:extLst>
      <p:ext uri="{BB962C8B-B14F-4D97-AF65-F5344CB8AC3E}">
        <p14:creationId xmlns:p14="http://schemas.microsoft.com/office/powerpoint/2010/main" val="117964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D1AB70D-0E82-4825-8808-5240AED023DE}"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1C7F-9E31-470D-AA23-580BABD55DEF}" type="slidenum">
              <a:rPr lang="en-US" smtClean="0"/>
              <a:t>‹#›</a:t>
            </a:fld>
            <a:endParaRPr lang="en-US"/>
          </a:p>
        </p:txBody>
      </p:sp>
      <p:sp>
        <p:nvSpPr>
          <p:cNvPr id="3" name="Vertical Text Placeholder 2"/>
          <p:cNvSpPr>
            <a:spLocks noGrp="1"/>
          </p:cNvSpPr>
          <p:nvPr>
            <p:ph type="body" orient="vert" idx="1"/>
          </p:nvPr>
        </p:nvSpPr>
        <p:spPr/>
        <p:txBody>
          <a:bodyPr vert="eaVert"/>
          <a:lstStyle>
            <a:lvl5pPr>
              <a:defRPr/>
            </a:lvl5pPr>
            <a:lvl6pPr marL="2002186">
              <a:defRPr baseline="0"/>
            </a:lvl6pPr>
            <a:lvl7pPr marL="2002186">
              <a:defRPr baseline="0"/>
            </a:lvl7pPr>
            <a:lvl8pPr marL="2002186">
              <a:defRPr baseline="0"/>
            </a:lvl8pPr>
            <a:lvl9pPr marL="2002186">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hasCustomPrompt="1"/>
          </p:nvPr>
        </p:nvSpPr>
        <p:spPr/>
        <p:txBody>
          <a:bodyPr/>
          <a:lstStyle>
            <a:lvl1pPr>
              <a:defRPr cap="none"/>
            </a:lvl1pPr>
          </a:lstStyle>
          <a:p>
            <a:r>
              <a:rPr lang="en-US" dirty="0" smtClean="0"/>
              <a:t>Click To Edit Master Title Style</a:t>
            </a:r>
            <a:endParaRPr lang="en-US" dirty="0"/>
          </a:p>
        </p:txBody>
      </p:sp>
    </p:spTree>
    <p:extLst>
      <p:ext uri="{BB962C8B-B14F-4D97-AF65-F5344CB8AC3E}">
        <p14:creationId xmlns:p14="http://schemas.microsoft.com/office/powerpoint/2010/main" val="97957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D1AB70D-0E82-4825-8808-5240AED023DE}" type="datetimeFigureOut">
              <a:rPr lang="en-US" smtClean="0"/>
              <a:t>7/8/2016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1C7F-9E31-470D-AA23-580BABD55DEF}" type="slidenum">
              <a:rPr lang="en-US" smtClean="0"/>
              <a:t>‹#›</a:t>
            </a:fld>
            <a:endParaRPr lang="en-US"/>
          </a:p>
        </p:txBody>
      </p:sp>
      <p:sp>
        <p:nvSpPr>
          <p:cNvPr id="3" name="Vertical Text Placeholder 2"/>
          <p:cNvSpPr>
            <a:spLocks noGrp="1"/>
          </p:cNvSpPr>
          <p:nvPr>
            <p:ph type="body" orient="vert" idx="1"/>
          </p:nvPr>
        </p:nvSpPr>
        <p:spPr>
          <a:xfrm>
            <a:off x="685802" y="685800"/>
            <a:ext cx="6781800" cy="5588002"/>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7531993" y="685800"/>
            <a:ext cx="1383347" cy="5588002"/>
          </a:xfrm>
        </p:spPr>
        <p:txBody>
          <a:bodyPr vert="eaVert"/>
          <a:lstStyle/>
          <a:p>
            <a:r>
              <a:rPr lang="en-US" smtClean="0"/>
              <a:t>Click to edit Master title style</a:t>
            </a:r>
            <a:endParaRPr/>
          </a:p>
        </p:txBody>
      </p:sp>
    </p:spTree>
    <p:extLst>
      <p:ext uri="{BB962C8B-B14F-4D97-AF65-F5344CB8AC3E}">
        <p14:creationId xmlns:p14="http://schemas.microsoft.com/office/powerpoint/2010/main" val="212208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D1AB70D-0E82-4825-8808-5240AED023DE}" type="datetimeFigureOut">
              <a:rPr lang="en-US" smtClean="0"/>
              <a:t>7/8/2016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C2E1C7F-9E31-470D-AA23-580BABD55DEF}" type="slidenum">
              <a:rPr lang="en-US" smtClean="0"/>
              <a:t>‹#›</a:t>
            </a:fld>
            <a:endParaRPr lang="en-US"/>
          </a:p>
        </p:txBody>
      </p:sp>
    </p:spTree>
    <p:extLst>
      <p:ext uri="{BB962C8B-B14F-4D97-AF65-F5344CB8AC3E}">
        <p14:creationId xmlns:p14="http://schemas.microsoft.com/office/powerpoint/2010/main" val="2051376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1" y="103668"/>
            <a:ext cx="8686800" cy="641739"/>
          </a:xfrm>
          <a:prstGeom prst="rect">
            <a:avLst/>
          </a:prstGeom>
        </p:spPr>
        <p:txBody>
          <a:bodyPr lIns="0" tIns="0" rIns="0" bIns="0" anchor="b" anchorCtr="0"/>
          <a:lstStyle>
            <a:lvl1pPr>
              <a:defRPr sz="1799">
                <a:solidFill>
                  <a:srgbClr val="154D81"/>
                </a:solidFill>
              </a:defRPr>
            </a:lvl1pPr>
          </a:lstStyle>
          <a:p>
            <a:r>
              <a:rPr lang="en-US" smtClean="0"/>
              <a:t>Click to edit Master title style</a:t>
            </a:r>
            <a:endParaRPr lang="en-US" dirty="0"/>
          </a:p>
        </p:txBody>
      </p:sp>
      <p:sp>
        <p:nvSpPr>
          <p:cNvPr id="7" name="Content Placeholder 2"/>
          <p:cNvSpPr>
            <a:spLocks noGrp="1"/>
          </p:cNvSpPr>
          <p:nvPr>
            <p:ph idx="1"/>
          </p:nvPr>
        </p:nvSpPr>
        <p:spPr>
          <a:xfrm>
            <a:off x="228602" y="1043047"/>
            <a:ext cx="8672513" cy="4987867"/>
          </a:xfrm>
          <a:prstGeom prst="rect">
            <a:avLst/>
          </a:prstGeom>
        </p:spPr>
        <p:txBody>
          <a:bodyPr lIns="0" tIns="0" rIns="0" bIns="0"/>
          <a:lstStyle>
            <a:lvl1pPr>
              <a:defRPr sz="1799">
                <a:solidFill>
                  <a:srgbClr val="404040"/>
                </a:solidFill>
              </a:defRPr>
            </a:lvl1pPr>
            <a:lvl2pPr>
              <a:defRPr sz="1649">
                <a:solidFill>
                  <a:srgbClr val="404040"/>
                </a:solidFill>
              </a:defRPr>
            </a:lvl2pPr>
            <a:lvl3pPr>
              <a:defRPr sz="1499">
                <a:solidFill>
                  <a:srgbClr val="404040"/>
                </a:solidFill>
              </a:defRPr>
            </a:lvl3pPr>
            <a:lvl4pPr>
              <a:defRPr sz="1349">
                <a:solidFill>
                  <a:srgbClr val="404040"/>
                </a:solidFill>
              </a:defRPr>
            </a:lvl4pPr>
            <a:lvl5pPr marL="1542587" indent="-171398">
              <a:buFont typeface="Arial"/>
              <a:buChar char="•"/>
              <a:defRPr sz="1349">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fld id="{8D1AB70D-0E82-4825-8808-5240AED023DE}" type="datetimeFigureOut">
              <a:rPr lang="en-US" smtClean="0"/>
              <a:t>7/8/2016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fld id="{AC2E1C7F-9E31-470D-AA23-580BABD55DEF}" type="slidenum">
              <a:rPr lang="en-US" smtClean="0"/>
              <a:t>‹#›</a:t>
            </a:fld>
            <a:endParaRPr lang="en-US"/>
          </a:p>
        </p:txBody>
      </p:sp>
    </p:spTree>
    <p:extLst>
      <p:ext uri="{BB962C8B-B14F-4D97-AF65-F5344CB8AC3E}">
        <p14:creationId xmlns:p14="http://schemas.microsoft.com/office/powerpoint/2010/main" val="3909592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3607740" y="6677349"/>
            <a:ext cx="2547254" cy="121892"/>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smtClean="0"/>
              <a:t>ECFA LC, May.30-Jun.5, 2016, Spain</a:t>
            </a:r>
            <a:endParaRPr lang="en-US" dirty="0"/>
          </a:p>
        </p:txBody>
      </p:sp>
      <p:sp>
        <p:nvSpPr>
          <p:cNvPr id="9" name="Footer Placeholder 4"/>
          <p:cNvSpPr>
            <a:spLocks noGrp="1"/>
          </p:cNvSpPr>
          <p:nvPr>
            <p:ph type="ftr" sz="quarter" idx="3"/>
          </p:nvPr>
        </p:nvSpPr>
        <p:spPr>
          <a:xfrm>
            <a:off x="228600" y="6631184"/>
            <a:ext cx="2711245" cy="214222"/>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N.Solyak | High E, high Q</a:t>
            </a:r>
            <a:endParaRPr lang="en-US" b="1" dirty="0"/>
          </a:p>
        </p:txBody>
      </p:sp>
      <p:sp>
        <p:nvSpPr>
          <p:cNvPr id="10" name="Slide Number Placeholder 5"/>
          <p:cNvSpPr>
            <a:spLocks noGrp="1"/>
          </p:cNvSpPr>
          <p:nvPr>
            <p:ph type="sldNum" sz="quarter" idx="4"/>
          </p:nvPr>
        </p:nvSpPr>
        <p:spPr>
          <a:xfrm>
            <a:off x="8579670" y="6578625"/>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5560731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E4817F-36AA-4987-8485-50159B77C823}"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420488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E4817F-36AA-4987-8485-50159B77C823}" type="datetimeFigureOut">
              <a:rPr lang="en-US" smtClean="0"/>
              <a:t>7/8/2016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39614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E4817F-36AA-4987-8485-50159B77C823}" type="datetimeFigureOut">
              <a:rPr lang="en-US" smtClean="0"/>
              <a:t>7/8/2016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4281956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E4817F-36AA-4987-8485-50159B77C823}" type="datetimeFigureOut">
              <a:rPr lang="en-US" smtClean="0"/>
              <a:t>7/8/2016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78927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E4817F-36AA-4987-8485-50159B77C823}"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2053808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E4817F-36AA-4987-8485-50159B77C823}" type="datetimeFigureOut">
              <a:rPr lang="en-US" smtClean="0"/>
              <a:t>7/8/2016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B8A50-4AA0-4F3A-8668-FC99B7902F61}" type="slidenum">
              <a:rPr lang="en-US" smtClean="0"/>
              <a:t>‹#›</a:t>
            </a:fld>
            <a:endParaRPr lang="en-US"/>
          </a:p>
        </p:txBody>
      </p:sp>
    </p:spTree>
    <p:extLst>
      <p:ext uri="{BB962C8B-B14F-4D97-AF65-F5344CB8AC3E}">
        <p14:creationId xmlns:p14="http://schemas.microsoft.com/office/powerpoint/2010/main" val="3373430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E4817F-36AA-4987-8485-50159B77C823}" type="datetimeFigureOut">
              <a:rPr lang="en-US" smtClean="0"/>
              <a:t>7/8/2016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F8B8A50-4AA0-4F3A-8668-FC99B7902F61}" type="slidenum">
              <a:rPr lang="en-US" smtClean="0"/>
              <a:t>‹#›</a:t>
            </a:fld>
            <a:endParaRPr lang="en-US"/>
          </a:p>
        </p:txBody>
      </p:sp>
    </p:spTree>
    <p:extLst>
      <p:ext uri="{BB962C8B-B14F-4D97-AF65-F5344CB8AC3E}">
        <p14:creationId xmlns:p14="http://schemas.microsoft.com/office/powerpoint/2010/main" val="21482734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EE5B84B-A75D-4783-8DB4-AA48F72A236E}" type="datetimeFigureOut">
              <a:rPr lang="en-US" smtClean="0"/>
              <a:t>7/8/2016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AEE065-A275-49A3-B198-4A2206E4AEB5}" type="slidenum">
              <a:rPr lang="en-US" smtClean="0"/>
              <a:t>‹#›</a:t>
            </a:fld>
            <a:endParaRPr lang="en-US"/>
          </a:p>
        </p:txBody>
      </p:sp>
    </p:spTree>
    <p:extLst>
      <p:ext uri="{BB962C8B-B14F-4D97-AF65-F5344CB8AC3E}">
        <p14:creationId xmlns:p14="http://schemas.microsoft.com/office/powerpoint/2010/main" val="24983976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75400"/>
            <a:ext cx="1066800" cy="195072"/>
          </a:xfrm>
          <a:prstGeom prst="rect">
            <a:avLst/>
          </a:prstGeom>
        </p:spPr>
        <p:txBody>
          <a:bodyPr vert="horz" lIns="121899" tIns="60949" rIns="121899" bIns="60949" rtlCol="0" anchor="ctr"/>
          <a:lstStyle>
            <a:lvl1pPr algn="r">
              <a:defRPr sz="825">
                <a:solidFill>
                  <a:schemeClr val="tx1"/>
                </a:solidFill>
              </a:defRPr>
            </a:lvl1pPr>
          </a:lstStyle>
          <a:p>
            <a:fld id="{8D1AB70D-0E82-4825-8808-5240AED023DE}" type="datetimeFigureOut">
              <a:rPr lang="en-US" smtClean="0"/>
              <a:t>7/8/2016</a:t>
            </a:fld>
            <a:endParaRPr lang="en-US"/>
          </a:p>
        </p:txBody>
      </p:sp>
      <p:sp>
        <p:nvSpPr>
          <p:cNvPr id="5" name="Footer Placeholder 4"/>
          <p:cNvSpPr>
            <a:spLocks noGrp="1"/>
          </p:cNvSpPr>
          <p:nvPr>
            <p:ph type="ftr" sz="quarter" idx="3"/>
          </p:nvPr>
        </p:nvSpPr>
        <p:spPr>
          <a:xfrm>
            <a:off x="685802" y="6375400"/>
            <a:ext cx="5562600" cy="195072"/>
          </a:xfrm>
          <a:prstGeom prst="rect">
            <a:avLst/>
          </a:prstGeom>
        </p:spPr>
        <p:txBody>
          <a:bodyPr vert="horz" lIns="121899" tIns="60949" rIns="121899" bIns="60949" rtlCol="0" anchor="ctr"/>
          <a:lstStyle>
            <a:lvl1pPr algn="l">
              <a:defRPr sz="825">
                <a:solidFill>
                  <a:schemeClr val="tx1"/>
                </a:solidFill>
              </a:defRPr>
            </a:lvl1pPr>
          </a:lstStyle>
          <a:p>
            <a:endParaRPr lang="en-US"/>
          </a:p>
        </p:txBody>
      </p:sp>
      <p:sp>
        <p:nvSpPr>
          <p:cNvPr id="6" name="Slide Number Placeholder 5"/>
          <p:cNvSpPr>
            <a:spLocks noGrp="1"/>
          </p:cNvSpPr>
          <p:nvPr>
            <p:ph type="sldNum" sz="quarter" idx="4"/>
          </p:nvPr>
        </p:nvSpPr>
        <p:spPr>
          <a:xfrm>
            <a:off x="7833360" y="6375400"/>
            <a:ext cx="624840" cy="195072"/>
          </a:xfrm>
          <a:prstGeom prst="rect">
            <a:avLst/>
          </a:prstGeom>
        </p:spPr>
        <p:txBody>
          <a:bodyPr vert="horz" lIns="121899" tIns="60949" rIns="121899" bIns="60949" rtlCol="0" anchor="ctr"/>
          <a:lstStyle>
            <a:lvl1pPr algn="r">
              <a:defRPr sz="825">
                <a:solidFill>
                  <a:schemeClr val="tx1"/>
                </a:solidFill>
              </a:defRPr>
            </a:lvl1pPr>
          </a:lstStyle>
          <a:p>
            <a:fld id="{AC2E1C7F-9E31-470D-AA23-580BABD55DEF}" type="slidenum">
              <a:rPr lang="en-US" smtClean="0"/>
              <a:t>‹#›</a:t>
            </a:fld>
            <a:endParaRPr lang="en-US"/>
          </a:p>
        </p:txBody>
      </p:sp>
      <p:sp>
        <p:nvSpPr>
          <p:cNvPr id="3" name="Text Placeholder 2"/>
          <p:cNvSpPr>
            <a:spLocks noGrp="1"/>
          </p:cNvSpPr>
          <p:nvPr>
            <p:ph type="body" idx="1"/>
          </p:nvPr>
        </p:nvSpPr>
        <p:spPr>
          <a:xfrm>
            <a:off x="685802" y="1803401"/>
            <a:ext cx="7772400"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685802" y="482600"/>
            <a:ext cx="7772400" cy="1219200"/>
          </a:xfrm>
          <a:prstGeom prst="rect">
            <a:avLst/>
          </a:prstGeom>
          <a:effectLst/>
        </p:spPr>
        <p:txBody>
          <a:bodyPr vert="horz" lIns="121899" tIns="60949" rIns="121899" bIns="60949" rtlCol="0" anchor="b"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838642812"/>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240" rtl="0" eaLnBrk="1" latinLnBrk="0" hangingPunct="1">
        <a:lnSpc>
          <a:spcPct val="80000"/>
        </a:lnSpc>
        <a:spcBef>
          <a:spcPct val="0"/>
        </a:spcBef>
        <a:buNone/>
        <a:defRPr sz="2700" kern="1200" cap="none" baseline="0">
          <a:solidFill>
            <a:schemeClr val="tx1"/>
          </a:solidFill>
          <a:effectLst/>
          <a:latin typeface="+mj-lt"/>
          <a:ea typeface="+mj-ea"/>
          <a:cs typeface="+mj-cs"/>
        </a:defRPr>
      </a:lvl1pPr>
    </p:titleStyle>
    <p:bodyStyle>
      <a:lvl1pPr marL="205740" indent="-205740" algn="l" defTabSz="914240" rtl="0" eaLnBrk="1" latinLnBrk="0" hangingPunct="1">
        <a:lnSpc>
          <a:spcPct val="90000"/>
        </a:lnSpc>
        <a:spcBef>
          <a:spcPts val="1200"/>
        </a:spcBef>
        <a:buClr>
          <a:schemeClr val="accent1"/>
        </a:buClr>
        <a:buSzPct val="90000"/>
        <a:buFont typeface="Arial" pitchFamily="34" charset="0"/>
        <a:buChar char="•"/>
        <a:defRPr sz="2100" kern="1200">
          <a:solidFill>
            <a:schemeClr val="tx1"/>
          </a:solidFill>
          <a:latin typeface="+mn-lt"/>
          <a:ea typeface="+mn-ea"/>
          <a:cs typeface="+mn-cs"/>
        </a:defRPr>
      </a:lvl1pPr>
      <a:lvl2pPr marL="411480" indent="-205740" algn="l" defTabSz="914240" rtl="0" eaLnBrk="1" latinLnBrk="0" hangingPunct="1">
        <a:lnSpc>
          <a:spcPct val="90000"/>
        </a:lnSpc>
        <a:spcBef>
          <a:spcPts val="600"/>
        </a:spcBef>
        <a:buClr>
          <a:schemeClr val="accent1"/>
        </a:buClr>
        <a:buSzPct val="90000"/>
        <a:buFont typeface="Cambria" pitchFamily="18" charset="0"/>
        <a:buChar char="–"/>
        <a:defRPr sz="1800" kern="1200">
          <a:solidFill>
            <a:schemeClr val="tx1"/>
          </a:solidFill>
          <a:latin typeface="+mn-lt"/>
          <a:ea typeface="+mn-ea"/>
          <a:cs typeface="+mn-cs"/>
        </a:defRPr>
      </a:lvl2pPr>
      <a:lvl3pPr marL="617220" indent="-205740" algn="l" defTabSz="914240" rtl="0" eaLnBrk="1" latinLnBrk="0" hangingPunct="1">
        <a:lnSpc>
          <a:spcPct val="90000"/>
        </a:lnSpc>
        <a:spcBef>
          <a:spcPts val="600"/>
        </a:spcBef>
        <a:buClr>
          <a:schemeClr val="accent1"/>
        </a:buClr>
        <a:buFont typeface="Arial" pitchFamily="34" charset="0"/>
        <a:buChar char="•"/>
        <a:defRPr sz="1500" kern="1200">
          <a:solidFill>
            <a:schemeClr val="tx1"/>
          </a:solidFill>
          <a:latin typeface="+mn-lt"/>
          <a:ea typeface="+mn-ea"/>
          <a:cs typeface="+mn-cs"/>
        </a:defRPr>
      </a:lvl3pPr>
      <a:lvl4pPr marL="822960" indent="-205740" algn="l" defTabSz="914240" rtl="0" eaLnBrk="1" latinLnBrk="0" hangingPunct="1">
        <a:lnSpc>
          <a:spcPct val="90000"/>
        </a:lnSpc>
        <a:spcBef>
          <a:spcPts val="600"/>
        </a:spcBef>
        <a:buClr>
          <a:schemeClr val="accent1"/>
        </a:buClr>
        <a:buSzPct val="100000"/>
        <a:buFont typeface="Cambria" pitchFamily="18" charset="0"/>
        <a:buChar char="–"/>
        <a:defRPr sz="1350" kern="1200">
          <a:solidFill>
            <a:schemeClr val="tx1"/>
          </a:solidFill>
          <a:latin typeface="+mn-lt"/>
          <a:ea typeface="+mn-ea"/>
          <a:cs typeface="+mn-cs"/>
        </a:defRPr>
      </a:lvl4pPr>
      <a:lvl5pPr marL="1028699" indent="-205740" algn="l" defTabSz="914240"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5pPr>
      <a:lvl6pPr marL="1234440" indent="-205740" algn="l" defTabSz="914240" rtl="0" eaLnBrk="1" latinLnBrk="0" hangingPunct="1">
        <a:lnSpc>
          <a:spcPct val="90000"/>
        </a:lnSpc>
        <a:spcBef>
          <a:spcPts val="600"/>
        </a:spcBef>
        <a:buClr>
          <a:schemeClr val="accent1"/>
        </a:buClr>
        <a:buSzPct val="100000"/>
        <a:buFont typeface="Cambria" pitchFamily="18" charset="0"/>
        <a:buChar char="–"/>
        <a:defRPr sz="1200" kern="1200">
          <a:solidFill>
            <a:schemeClr val="tx1"/>
          </a:solidFill>
          <a:latin typeface="+mn-lt"/>
          <a:ea typeface="+mn-ea"/>
          <a:cs typeface="+mn-cs"/>
        </a:defRPr>
      </a:lvl6pPr>
      <a:lvl7pPr marL="1440180" indent="-205740" algn="l" defTabSz="914240"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7pPr>
      <a:lvl8pPr marL="1645919" indent="-205740" algn="l" defTabSz="914240" rtl="0" eaLnBrk="1" latinLnBrk="0" hangingPunct="1">
        <a:lnSpc>
          <a:spcPct val="90000"/>
        </a:lnSpc>
        <a:spcBef>
          <a:spcPts val="600"/>
        </a:spcBef>
        <a:buClr>
          <a:schemeClr val="accent1"/>
        </a:buClr>
        <a:buSzPct val="100000"/>
        <a:buFont typeface="Cambria" pitchFamily="18" charset="0"/>
        <a:buChar char="–"/>
        <a:defRPr sz="1200" kern="1200">
          <a:solidFill>
            <a:schemeClr val="tx1"/>
          </a:solidFill>
          <a:latin typeface="+mn-lt"/>
          <a:ea typeface="+mn-ea"/>
          <a:cs typeface="+mn-cs"/>
        </a:defRPr>
      </a:lvl8pPr>
      <a:lvl9pPr marL="1851660" indent="-205740" algn="l" defTabSz="914240"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79"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m3-4Ez7Kc-o" TargetMode="Externa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tcHz3o4t6Rk" TargetMode="Externa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30.xml"/><Relationship Id="rId4" Type="http://schemas.openxmlformats.org/officeDocument/2006/relationships/image" Target="../media/image28.emf"/></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jpeg"/><Relationship Id="rId7" Type="http://schemas.openxmlformats.org/officeDocument/2006/relationships/diagramColors" Target="../diagrams/colors1.xml"/><Relationship Id="rId2" Type="http://schemas.openxmlformats.org/officeDocument/2006/relationships/image" Target="../media/image33.jpeg"/><Relationship Id="rId1" Type="http://schemas.openxmlformats.org/officeDocument/2006/relationships/slideLayout" Target="../slideLayouts/slideLayout29.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7.jpeg"/><Relationship Id="rId4" Type="http://schemas.openxmlformats.org/officeDocument/2006/relationships/diagramData" Target="../diagrams/data1.xml"/><Relationship Id="rId9"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8.emf"/><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latin typeface="Arial" panose="020B0604020202020204" pitchFamily="34" charset="0"/>
                <a:cs typeface="Arial" panose="020B0604020202020204" pitchFamily="34" charset="0"/>
              </a:rPr>
              <a:t>Hasan </a:t>
            </a:r>
            <a:r>
              <a:rPr lang="en-US" dirty="0" smtClean="0">
                <a:latin typeface="Arial" panose="020B0604020202020204" pitchFamily="34" charset="0"/>
                <a:cs typeface="Arial" panose="020B0604020202020204" pitchFamily="34" charset="0"/>
              </a:rPr>
              <a:t>Padamsee</a:t>
            </a:r>
          </a:p>
          <a:p>
            <a:r>
              <a:rPr lang="en-US" dirty="0" smtClean="0">
                <a:latin typeface="Arial" panose="020B0604020202020204" pitchFamily="34" charset="0"/>
                <a:cs typeface="Arial" panose="020B0604020202020204" pitchFamily="34" charset="0"/>
              </a:rPr>
              <a:t>Cornell University</a:t>
            </a:r>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lstStyle/>
          <a:p>
            <a:r>
              <a:rPr lang="en-US" dirty="0" err="1" smtClean="0">
                <a:latin typeface="Arial" panose="020B0604020202020204" pitchFamily="34" charset="0"/>
                <a:cs typeface="Arial" panose="020B0604020202020204" pitchFamily="34" charset="0"/>
              </a:rPr>
              <a:t>ttc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saclay</a:t>
            </a:r>
            <a:r>
              <a:rPr lang="en-US" dirty="0" smtClean="0">
                <a:latin typeface="Arial" panose="020B0604020202020204" pitchFamily="34" charset="0"/>
                <a:cs typeface="Arial" panose="020B0604020202020204" pitchFamily="34" charset="0"/>
              </a:rPr>
              <a:t> 2016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50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554" y="471107"/>
            <a:ext cx="7772400" cy="1219200"/>
          </a:xfrm>
        </p:spPr>
        <p:txBody>
          <a:bodyPr>
            <a:noAutofit/>
          </a:bodyPr>
          <a:lstStyle/>
          <a:p>
            <a:r>
              <a:rPr lang="en-US" sz="2800" dirty="0" smtClean="0">
                <a:latin typeface="Arial" panose="020B0604020202020204" pitchFamily="34" charset="0"/>
                <a:cs typeface="Arial" panose="020B0604020202020204" pitchFamily="34" charset="0"/>
              </a:rPr>
              <a:t>SRF Technology for ILC/XFEL and TTC Has a World-wide Presence and Impact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(From Akira Yamamoto)</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a:p>
        </p:txBody>
      </p:sp>
      <p:pic>
        <p:nvPicPr>
          <p:cNvPr id="6" name="Picture 5" descr="world_atras_3"/>
          <p:cNvPicPr>
            <a:picLocks noChangeAspect="1" noChangeArrowheads="1"/>
          </p:cNvPicPr>
          <p:nvPr/>
        </p:nvPicPr>
        <p:blipFill>
          <a:blip r:embed="rId2"/>
          <a:srcRect/>
          <a:stretch>
            <a:fillRect/>
          </a:stretch>
        </p:blipFill>
        <p:spPr bwMode="auto">
          <a:xfrm>
            <a:off x="318654" y="2010969"/>
            <a:ext cx="8204200" cy="3703638"/>
          </a:xfrm>
          <a:prstGeom prst="rect">
            <a:avLst/>
          </a:prstGeom>
          <a:noFill/>
          <a:effectLst/>
        </p:spPr>
      </p:pic>
      <p:grpSp>
        <p:nvGrpSpPr>
          <p:cNvPr id="30" name="Group 29"/>
          <p:cNvGrpSpPr/>
          <p:nvPr/>
        </p:nvGrpSpPr>
        <p:grpSpPr>
          <a:xfrm>
            <a:off x="769283" y="2687799"/>
            <a:ext cx="7356696" cy="1335724"/>
            <a:chOff x="831629" y="1399326"/>
            <a:chExt cx="7356696" cy="1335724"/>
          </a:xfrm>
        </p:grpSpPr>
        <p:sp>
          <p:nvSpPr>
            <p:cNvPr id="8" name="Oval 19"/>
            <p:cNvSpPr>
              <a:spLocks noChangeArrowheads="1"/>
            </p:cNvSpPr>
            <p:nvPr/>
          </p:nvSpPr>
          <p:spPr bwMode="auto">
            <a:xfrm>
              <a:off x="1371600" y="1713096"/>
              <a:ext cx="152400" cy="152400"/>
            </a:xfrm>
            <a:prstGeom prst="ellipse">
              <a:avLst/>
            </a:prstGeom>
            <a:solidFill>
              <a:srgbClr val="FFC629"/>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9" name="Oval 20"/>
            <p:cNvSpPr>
              <a:spLocks noChangeArrowheads="1"/>
            </p:cNvSpPr>
            <p:nvPr/>
          </p:nvSpPr>
          <p:spPr bwMode="auto">
            <a:xfrm>
              <a:off x="4038600" y="2017896"/>
              <a:ext cx="152400" cy="152400"/>
            </a:xfrm>
            <a:prstGeom prst="ellipse">
              <a:avLst/>
            </a:prstGeom>
            <a:solidFill>
              <a:srgbClr val="FFC629"/>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10" name="Oval 21"/>
            <p:cNvSpPr>
              <a:spLocks noChangeArrowheads="1"/>
            </p:cNvSpPr>
            <p:nvPr/>
          </p:nvSpPr>
          <p:spPr bwMode="auto">
            <a:xfrm>
              <a:off x="6858000" y="1789296"/>
              <a:ext cx="152400" cy="152400"/>
            </a:xfrm>
            <a:prstGeom prst="ellipse">
              <a:avLst/>
            </a:prstGeom>
            <a:solidFill>
              <a:srgbClr val="FFC629"/>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11" name="Oval 22"/>
            <p:cNvSpPr>
              <a:spLocks noChangeArrowheads="1"/>
            </p:cNvSpPr>
            <p:nvPr/>
          </p:nvSpPr>
          <p:spPr bwMode="auto">
            <a:xfrm>
              <a:off x="7239000" y="1789296"/>
              <a:ext cx="152400" cy="152400"/>
            </a:xfrm>
            <a:prstGeom prst="ellipse">
              <a:avLst/>
            </a:prstGeom>
            <a:solidFill>
              <a:srgbClr val="FFC629"/>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12" name="Oval 23"/>
            <p:cNvSpPr>
              <a:spLocks noChangeArrowheads="1"/>
            </p:cNvSpPr>
            <p:nvPr/>
          </p:nvSpPr>
          <p:spPr bwMode="auto">
            <a:xfrm>
              <a:off x="7010400" y="1941696"/>
              <a:ext cx="152400" cy="152400"/>
            </a:xfrm>
            <a:prstGeom prst="ellipse">
              <a:avLst/>
            </a:prstGeom>
            <a:solidFill>
              <a:srgbClr val="FFC629"/>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13" name="Text Box 24"/>
            <p:cNvSpPr txBox="1">
              <a:spLocks noChangeArrowheads="1"/>
            </p:cNvSpPr>
            <p:nvPr/>
          </p:nvSpPr>
          <p:spPr bwMode="auto">
            <a:xfrm>
              <a:off x="6184900" y="1484496"/>
              <a:ext cx="1428596"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FNAL/ASTA, ANL</a:t>
              </a:r>
              <a:endParaRPr lang="en-US" altLang="ja-JP" sz="2400" dirty="0">
                <a:solidFill>
                  <a:prstClr val="black"/>
                </a:solidFill>
                <a:latin typeface="Calibri"/>
                <a:ea typeface="ＭＳ Ｐゴシック"/>
                <a:cs typeface="Osaka" charset="0"/>
              </a:endParaRPr>
            </a:p>
          </p:txBody>
        </p:sp>
        <p:sp>
          <p:nvSpPr>
            <p:cNvPr id="14" name="Text Box 25"/>
            <p:cNvSpPr txBox="1">
              <a:spLocks noChangeArrowheads="1"/>
            </p:cNvSpPr>
            <p:nvPr/>
          </p:nvSpPr>
          <p:spPr bwMode="auto">
            <a:xfrm>
              <a:off x="7391400" y="1713096"/>
              <a:ext cx="796925" cy="304800"/>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a:solidFill>
                    <a:srgbClr val="151556"/>
                  </a:solidFill>
                  <a:latin typeface="Calibri"/>
                  <a:ea typeface="ＭＳ Ｐゴシック"/>
                  <a:cs typeface="Osaka" charset="0"/>
                </a:rPr>
                <a:t>Cornell</a:t>
              </a:r>
              <a:endParaRPr lang="en-US" altLang="ja-JP" sz="2400">
                <a:solidFill>
                  <a:prstClr val="black"/>
                </a:solidFill>
                <a:latin typeface="Calibri"/>
                <a:ea typeface="ＭＳ Ｐゴシック"/>
                <a:cs typeface="Osaka" charset="0"/>
              </a:endParaRPr>
            </a:p>
          </p:txBody>
        </p:sp>
        <p:sp>
          <p:nvSpPr>
            <p:cNvPr id="15" name="Text Box 26"/>
            <p:cNvSpPr txBox="1">
              <a:spLocks noChangeArrowheads="1"/>
            </p:cNvSpPr>
            <p:nvPr/>
          </p:nvSpPr>
          <p:spPr bwMode="auto">
            <a:xfrm>
              <a:off x="7073900" y="1954396"/>
              <a:ext cx="647700" cy="304800"/>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JLAB</a:t>
              </a:r>
              <a:endParaRPr lang="en-US" altLang="ja-JP" sz="2400" dirty="0">
                <a:solidFill>
                  <a:prstClr val="black"/>
                </a:solidFill>
                <a:latin typeface="Calibri"/>
                <a:ea typeface="ＭＳ Ｐゴシック"/>
                <a:cs typeface="Osaka" charset="0"/>
              </a:endParaRPr>
            </a:p>
          </p:txBody>
        </p:sp>
        <p:sp>
          <p:nvSpPr>
            <p:cNvPr id="16" name="Text Box 27"/>
            <p:cNvSpPr txBox="1">
              <a:spLocks noChangeArrowheads="1"/>
            </p:cNvSpPr>
            <p:nvPr/>
          </p:nvSpPr>
          <p:spPr bwMode="auto">
            <a:xfrm>
              <a:off x="3880495" y="2125820"/>
              <a:ext cx="468610"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KEK</a:t>
              </a:r>
              <a:endParaRPr lang="en-US" altLang="ja-JP" sz="2400" dirty="0">
                <a:solidFill>
                  <a:prstClr val="black"/>
                </a:solidFill>
                <a:latin typeface="Calibri"/>
                <a:ea typeface="ＭＳ Ｐゴシック"/>
                <a:cs typeface="Osaka" charset="0"/>
              </a:endParaRPr>
            </a:p>
          </p:txBody>
        </p:sp>
        <p:sp>
          <p:nvSpPr>
            <p:cNvPr id="17" name="Text Box 28"/>
            <p:cNvSpPr txBox="1">
              <a:spLocks noChangeArrowheads="1"/>
            </p:cNvSpPr>
            <p:nvPr/>
          </p:nvSpPr>
          <p:spPr bwMode="auto">
            <a:xfrm>
              <a:off x="1027092" y="1399326"/>
              <a:ext cx="1595309"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DESY, INFN, E-XFEL</a:t>
              </a:r>
              <a:endParaRPr lang="en-US" altLang="ja-JP" sz="2400" dirty="0">
                <a:solidFill>
                  <a:prstClr val="black"/>
                </a:solidFill>
                <a:latin typeface="Calibri"/>
                <a:ea typeface="ＭＳ Ｐゴシック"/>
                <a:cs typeface="Osaka" charset="0"/>
              </a:endParaRPr>
            </a:p>
          </p:txBody>
        </p:sp>
        <p:sp>
          <p:nvSpPr>
            <p:cNvPr id="18" name="Oval 21"/>
            <p:cNvSpPr>
              <a:spLocks noChangeArrowheads="1"/>
            </p:cNvSpPr>
            <p:nvPr/>
          </p:nvSpPr>
          <p:spPr bwMode="auto">
            <a:xfrm>
              <a:off x="6121400" y="1941696"/>
              <a:ext cx="152400" cy="152400"/>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19" name="Text Box 24"/>
            <p:cNvSpPr txBox="1">
              <a:spLocks noChangeArrowheads="1"/>
            </p:cNvSpPr>
            <p:nvPr/>
          </p:nvSpPr>
          <p:spPr bwMode="auto">
            <a:xfrm>
              <a:off x="5622659" y="2099917"/>
              <a:ext cx="1159141"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SLAC,  LCLS-II</a:t>
              </a:r>
              <a:endParaRPr lang="en-US" altLang="ja-JP" sz="2400" dirty="0">
                <a:solidFill>
                  <a:prstClr val="black"/>
                </a:solidFill>
                <a:latin typeface="Calibri"/>
                <a:ea typeface="ＭＳ Ｐゴシック"/>
                <a:cs typeface="Osaka" charset="0"/>
              </a:endParaRPr>
            </a:p>
          </p:txBody>
        </p:sp>
        <p:sp>
          <p:nvSpPr>
            <p:cNvPr id="20" name="Oval 21"/>
            <p:cNvSpPr>
              <a:spLocks noChangeArrowheads="1"/>
            </p:cNvSpPr>
            <p:nvPr/>
          </p:nvSpPr>
          <p:spPr bwMode="auto">
            <a:xfrm>
              <a:off x="1519768" y="1716271"/>
              <a:ext cx="152400" cy="152400"/>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1" name="Oval 19"/>
            <p:cNvSpPr>
              <a:spLocks noChangeArrowheads="1"/>
            </p:cNvSpPr>
            <p:nvPr/>
          </p:nvSpPr>
          <p:spPr bwMode="auto">
            <a:xfrm>
              <a:off x="1223264" y="1784792"/>
              <a:ext cx="152400" cy="152400"/>
            </a:xfrm>
            <a:prstGeom prst="ellipse">
              <a:avLst/>
            </a:prstGeom>
            <a:solidFill>
              <a:srgbClr val="FFC629"/>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2" name="Text Box 27"/>
            <p:cNvSpPr txBox="1">
              <a:spLocks noChangeArrowheads="1"/>
            </p:cNvSpPr>
            <p:nvPr/>
          </p:nvSpPr>
          <p:spPr bwMode="auto">
            <a:xfrm>
              <a:off x="831629" y="1937192"/>
              <a:ext cx="1838965"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CEA-</a:t>
              </a:r>
              <a:r>
                <a:rPr lang="en-US" altLang="ja-JP" sz="1400" b="1" dirty="0" err="1">
                  <a:solidFill>
                    <a:srgbClr val="151556"/>
                  </a:solidFill>
                  <a:latin typeface="Calibri"/>
                  <a:ea typeface="ＭＳ Ｐゴシック"/>
                  <a:cs typeface="Osaka" charset="0"/>
                </a:rPr>
                <a:t>Saclay</a:t>
              </a:r>
              <a:r>
                <a:rPr lang="en-US" altLang="ja-JP" sz="1400" b="1" dirty="0">
                  <a:solidFill>
                    <a:srgbClr val="151556"/>
                  </a:solidFill>
                  <a:latin typeface="Calibri"/>
                  <a:ea typeface="ＭＳ Ｐゴシック"/>
                  <a:cs typeface="Osaka" charset="0"/>
                </a:rPr>
                <a:t>, LAL-</a:t>
              </a:r>
              <a:r>
                <a:rPr lang="en-US" altLang="ja-JP" sz="1400" b="1" dirty="0" err="1">
                  <a:solidFill>
                    <a:srgbClr val="151556"/>
                  </a:solidFill>
                  <a:latin typeface="Calibri"/>
                  <a:ea typeface="ＭＳ Ｐゴシック"/>
                  <a:cs typeface="Osaka" charset="0"/>
                </a:rPr>
                <a:t>Orsay</a:t>
              </a:r>
              <a:r>
                <a:rPr lang="en-US" altLang="ja-JP" sz="1400" b="1" dirty="0">
                  <a:solidFill>
                    <a:srgbClr val="151556"/>
                  </a:solidFill>
                  <a:latin typeface="Calibri"/>
                  <a:ea typeface="ＭＳ Ｐゴシック"/>
                  <a:cs typeface="Osaka" charset="0"/>
                </a:rPr>
                <a:t> </a:t>
              </a:r>
            </a:p>
          </p:txBody>
        </p:sp>
        <p:sp>
          <p:nvSpPr>
            <p:cNvPr id="23" name="Oval 20"/>
            <p:cNvSpPr>
              <a:spLocks noChangeArrowheads="1"/>
            </p:cNvSpPr>
            <p:nvPr/>
          </p:nvSpPr>
          <p:spPr bwMode="auto">
            <a:xfrm>
              <a:off x="3416300" y="1965176"/>
              <a:ext cx="152400" cy="152400"/>
            </a:xfrm>
            <a:prstGeom prst="ellipse">
              <a:avLst/>
            </a:prstGeom>
            <a:solidFill>
              <a:srgbClr val="FFC629"/>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4" name="Text Box 27"/>
            <p:cNvSpPr txBox="1">
              <a:spLocks noChangeArrowheads="1"/>
            </p:cNvSpPr>
            <p:nvPr/>
          </p:nvSpPr>
          <p:spPr bwMode="auto">
            <a:xfrm>
              <a:off x="3130473" y="1553215"/>
              <a:ext cx="908127"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IHEP</a:t>
              </a:r>
              <a:r>
                <a:rPr lang="en-US" altLang="ja-JP" sz="1100" b="1" dirty="0">
                  <a:solidFill>
                    <a:srgbClr val="151556"/>
                  </a:solidFill>
                  <a:latin typeface="Calibri"/>
                  <a:ea typeface="ＭＳ Ｐゴシック"/>
                  <a:cs typeface="Osaka" charset="0"/>
                </a:rPr>
                <a:t>, </a:t>
              </a:r>
              <a:r>
                <a:rPr lang="en-US" altLang="ja-JP" sz="1400" b="1" dirty="0">
                  <a:solidFill>
                    <a:srgbClr val="151556"/>
                  </a:solidFill>
                  <a:latin typeface="Calibri"/>
                  <a:ea typeface="ＭＳ Ｐゴシック"/>
                  <a:cs typeface="Osaka" charset="0"/>
                </a:rPr>
                <a:t>PKU</a:t>
              </a:r>
              <a:endParaRPr lang="en-US" altLang="ja-JP" sz="1100" dirty="0">
                <a:solidFill>
                  <a:prstClr val="black"/>
                </a:solidFill>
                <a:latin typeface="Calibri"/>
                <a:ea typeface="ＭＳ Ｐゴシック"/>
                <a:cs typeface="Osaka" charset="0"/>
              </a:endParaRPr>
            </a:p>
          </p:txBody>
        </p:sp>
        <p:sp>
          <p:nvSpPr>
            <p:cNvPr id="25" name="Oval 20"/>
            <p:cNvSpPr>
              <a:spLocks noChangeArrowheads="1"/>
            </p:cNvSpPr>
            <p:nvPr/>
          </p:nvSpPr>
          <p:spPr bwMode="auto">
            <a:xfrm>
              <a:off x="2760248" y="2322696"/>
              <a:ext cx="152400" cy="152400"/>
            </a:xfrm>
            <a:prstGeom prst="ellipse">
              <a:avLst/>
            </a:prstGeom>
            <a:solidFill>
              <a:srgbClr val="FFC629"/>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6" name="Text Box 27"/>
            <p:cNvSpPr txBox="1">
              <a:spLocks noChangeArrowheads="1"/>
            </p:cNvSpPr>
            <p:nvPr/>
          </p:nvSpPr>
          <p:spPr bwMode="auto">
            <a:xfrm>
              <a:off x="2396584" y="2427273"/>
              <a:ext cx="1135297"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IUAC, RRCAT</a:t>
              </a:r>
              <a:endParaRPr lang="en-US" altLang="ja-JP" sz="1100" b="1" dirty="0">
                <a:solidFill>
                  <a:srgbClr val="151556"/>
                </a:solidFill>
                <a:latin typeface="Calibri"/>
                <a:ea typeface="ＭＳ Ｐゴシック"/>
                <a:cs typeface="Osaka" charset="0"/>
              </a:endParaRPr>
            </a:p>
          </p:txBody>
        </p:sp>
        <p:sp>
          <p:nvSpPr>
            <p:cNvPr id="27" name="Oval 20"/>
            <p:cNvSpPr>
              <a:spLocks noChangeArrowheads="1"/>
            </p:cNvSpPr>
            <p:nvPr/>
          </p:nvSpPr>
          <p:spPr bwMode="auto">
            <a:xfrm>
              <a:off x="3554651" y="1965176"/>
              <a:ext cx="152400" cy="152400"/>
            </a:xfrm>
            <a:prstGeom prst="ellipse">
              <a:avLst/>
            </a:prstGeom>
            <a:solidFill>
              <a:srgbClr val="FFC629"/>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grpSp>
    </p:spTree>
    <p:extLst>
      <p:ext uri="{BB962C8B-B14F-4D97-AF65-F5344CB8AC3E}">
        <p14:creationId xmlns:p14="http://schemas.microsoft.com/office/powerpoint/2010/main" val="243785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473" y="0"/>
            <a:ext cx="9146556" cy="6858000"/>
          </a:xfrm>
          <a:prstGeom prst="rect">
            <a:avLst/>
          </a:prstGeom>
        </p:spPr>
      </p:pic>
    </p:spTree>
    <p:extLst>
      <p:ext uri="{BB962C8B-B14F-4D97-AF65-F5344CB8AC3E}">
        <p14:creationId xmlns:p14="http://schemas.microsoft.com/office/powerpoint/2010/main" val="108101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sz="2000" dirty="0" smtClean="0">
                <a:solidFill>
                  <a:srgbClr val="FFFF00"/>
                </a:solidFill>
                <a:latin typeface="Arial" panose="020B0604020202020204" pitchFamily="34" charset="0"/>
                <a:cs typeface="Arial" panose="020B0604020202020204" pitchFamily="34" charset="0"/>
              </a:rPr>
              <a:t>ILC TDR assumed first pass yield 75% for 35 MV/m</a:t>
            </a:r>
          </a:p>
          <a:p>
            <a:r>
              <a:rPr lang="en-US" sz="2000" dirty="0" smtClean="0">
                <a:latin typeface="Arial" panose="020B0604020202020204" pitchFamily="34" charset="0"/>
                <a:cs typeface="Arial" panose="020B0604020202020204" pitchFamily="34" charset="0"/>
              </a:rPr>
              <a:t>Results using ILC recipe (=&gt; RI results only)</a:t>
            </a:r>
          </a:p>
          <a:p>
            <a:pPr lvl="1"/>
            <a:r>
              <a:rPr lang="en-US" sz="1800" dirty="0" smtClean="0">
                <a:latin typeface="Arial" panose="020B0604020202020204" pitchFamily="34" charset="0"/>
                <a:cs typeface="Arial" panose="020B0604020202020204" pitchFamily="34" charset="0"/>
              </a:rPr>
              <a:t>Max gradient average 35.2 MV/m, yield 85%       </a:t>
            </a:r>
            <a:r>
              <a:rPr lang="en-US" sz="2800" dirty="0" smtClean="0">
                <a:latin typeface="Arial" panose="020B0604020202020204" pitchFamily="34" charset="0"/>
                <a:cs typeface="Arial" panose="020B0604020202020204" pitchFamily="34" charset="0"/>
                <a:sym typeface="Wingdings" panose="05000000000000000000" pitchFamily="2" charset="2"/>
              </a:rPr>
              <a:t></a:t>
            </a:r>
            <a:endParaRPr lang="en-US" sz="1800" dirty="0">
              <a:latin typeface="Arial" panose="020B0604020202020204" pitchFamily="34" charset="0"/>
              <a:cs typeface="Arial" panose="020B0604020202020204" pitchFamily="34" charset="0"/>
              <a:sym typeface="Wingdings" panose="05000000000000000000" pitchFamily="2" charset="2"/>
            </a:endParaRPr>
          </a:p>
          <a:p>
            <a:pPr lvl="1"/>
            <a:r>
              <a:rPr lang="en-US" sz="1800" dirty="0" smtClean="0">
                <a:latin typeface="Arial" panose="020B0604020202020204" pitchFamily="34" charset="0"/>
                <a:cs typeface="Arial" panose="020B0604020202020204" pitchFamily="34" charset="0"/>
              </a:rPr>
              <a:t>Usable gradient  (Q &gt; 10</a:t>
            </a:r>
            <a:r>
              <a:rPr lang="en-US" sz="1800" baseline="30000" dirty="0" smtClean="0">
                <a:latin typeface="Arial" panose="020B0604020202020204" pitchFamily="34" charset="0"/>
                <a:cs typeface="Arial" panose="020B0604020202020204" pitchFamily="34" charset="0"/>
              </a:rPr>
              <a:t>10</a:t>
            </a:r>
            <a:r>
              <a:rPr lang="en-US" sz="1800" dirty="0" smtClean="0">
                <a:latin typeface="Arial" panose="020B0604020202020204" pitchFamily="34" charset="0"/>
                <a:cs typeface="Arial" panose="020B0604020202020204" pitchFamily="34" charset="0"/>
              </a:rPr>
              <a:t>) 33.5 MV/m, yield 63%     </a:t>
            </a:r>
            <a:r>
              <a:rPr lang="en-US" sz="2800" dirty="0" smtClean="0">
                <a:latin typeface="Arial" panose="020B0604020202020204" pitchFamily="34" charset="0"/>
                <a:cs typeface="Arial" panose="020B0604020202020204" pitchFamily="34" charset="0"/>
                <a:sym typeface="Wingdings" panose="05000000000000000000" pitchFamily="2" charset="2"/>
              </a:rPr>
              <a:t></a:t>
            </a:r>
            <a:r>
              <a:rPr lang="en-US" dirty="0" smtClean="0">
                <a:latin typeface="Arial" panose="020B0604020202020204" pitchFamily="34" charset="0"/>
                <a:cs typeface="Arial" panose="020B0604020202020204" pitchFamily="34" charset="0"/>
              </a:rPr>
              <a:t> </a:t>
            </a:r>
          </a:p>
          <a:p>
            <a:r>
              <a:rPr lang="en-US" sz="2000" dirty="0" smtClean="0">
                <a:solidFill>
                  <a:srgbClr val="FFFF00"/>
                </a:solidFill>
                <a:latin typeface="Arial" panose="020B0604020202020204" pitchFamily="34" charset="0"/>
                <a:cs typeface="Arial" panose="020B0604020202020204" pitchFamily="34" charset="0"/>
              </a:rPr>
              <a:t>ILC </a:t>
            </a:r>
            <a:r>
              <a:rPr lang="en-US" sz="2000" dirty="0">
                <a:solidFill>
                  <a:srgbClr val="FFFF00"/>
                </a:solidFill>
                <a:latin typeface="Arial" panose="020B0604020202020204" pitchFamily="34" charset="0"/>
                <a:cs typeface="Arial" panose="020B0604020202020204" pitchFamily="34" charset="0"/>
              </a:rPr>
              <a:t>TDR a</a:t>
            </a:r>
            <a:r>
              <a:rPr lang="en-US" sz="2000" dirty="0" smtClean="0">
                <a:solidFill>
                  <a:srgbClr val="FFFF00"/>
                </a:solidFill>
                <a:latin typeface="Arial" panose="020B0604020202020204" pitchFamily="34" charset="0"/>
                <a:cs typeface="Arial" panose="020B0604020202020204" pitchFamily="34" charset="0"/>
              </a:rPr>
              <a:t>ssumed yield after first and second pass 90% </a:t>
            </a:r>
            <a:r>
              <a:rPr lang="en-US" sz="2000" dirty="0">
                <a:solidFill>
                  <a:srgbClr val="FFFF00"/>
                </a:solidFill>
                <a:latin typeface="Arial" panose="020B0604020202020204" pitchFamily="34" charset="0"/>
                <a:cs typeface="Arial" panose="020B0604020202020204" pitchFamily="34" charset="0"/>
              </a:rPr>
              <a:t>for 35 </a:t>
            </a:r>
            <a:r>
              <a:rPr lang="en-US" sz="2000" dirty="0" smtClean="0">
                <a:solidFill>
                  <a:srgbClr val="FFFF00"/>
                </a:solidFill>
                <a:latin typeface="Arial" panose="020B0604020202020204" pitchFamily="34" charset="0"/>
                <a:cs typeface="Arial" panose="020B0604020202020204" pitchFamily="34" charset="0"/>
              </a:rPr>
              <a:t>MV/m</a:t>
            </a:r>
          </a:p>
          <a:p>
            <a:pPr lvl="1"/>
            <a:r>
              <a:rPr lang="en-US" sz="1800" dirty="0" smtClean="0">
                <a:latin typeface="Arial" panose="020B0604020202020204" pitchFamily="34" charset="0"/>
                <a:cs typeface="Arial" panose="020B0604020202020204" pitchFamily="34" charset="0"/>
              </a:rPr>
              <a:t>Max gradient 35 MV/m, yield 95%     </a:t>
            </a:r>
            <a:r>
              <a:rPr lang="en-US" sz="2400" dirty="0" smtClean="0">
                <a:latin typeface="Arial" panose="020B0604020202020204" pitchFamily="34" charset="0"/>
                <a:cs typeface="Arial" panose="020B0604020202020204" pitchFamily="34" charset="0"/>
                <a:sym typeface="Wingdings" panose="05000000000000000000" pitchFamily="2" charset="2"/>
              </a:rPr>
              <a:t></a:t>
            </a:r>
            <a:endParaRPr lang="en-US" sz="2000" dirty="0" smtClean="0">
              <a:latin typeface="Arial" panose="020B0604020202020204" pitchFamily="34" charset="0"/>
              <a:cs typeface="Arial" panose="020B0604020202020204" pitchFamily="34" charset="0"/>
              <a:sym typeface="Wingdings" panose="05000000000000000000" pitchFamily="2" charset="2"/>
            </a:endParaRPr>
          </a:p>
          <a:p>
            <a:pPr lvl="1"/>
            <a:r>
              <a:rPr lang="en-US" sz="1800" dirty="0">
                <a:latin typeface="Arial" panose="020B0604020202020204" pitchFamily="34" charset="0"/>
                <a:cs typeface="Arial" panose="020B0604020202020204" pitchFamily="34" charset="0"/>
              </a:rPr>
              <a:t>219/420 cavities exceeded 35 MV/m, some after re-treatment.</a:t>
            </a:r>
          </a:p>
          <a:p>
            <a:pPr lvl="1"/>
            <a:r>
              <a:rPr lang="en-US" sz="1800" dirty="0">
                <a:latin typeface="Arial" panose="020B0604020202020204" pitchFamily="34" charset="0"/>
                <a:cs typeface="Arial" panose="020B0604020202020204" pitchFamily="34" charset="0"/>
              </a:rPr>
              <a:t>47 cavities reached 40 – 43 MV/m, some after </a:t>
            </a:r>
            <a:r>
              <a:rPr lang="en-US" sz="1800" dirty="0" smtClean="0">
                <a:latin typeface="Arial" panose="020B0604020202020204" pitchFamily="34" charset="0"/>
                <a:cs typeface="Arial" panose="020B0604020202020204" pitchFamily="34" charset="0"/>
              </a:rPr>
              <a:t>re-treatment</a:t>
            </a:r>
          </a:p>
          <a:p>
            <a:pPr lvl="1"/>
            <a:r>
              <a:rPr lang="en-US" sz="1800" dirty="0" smtClean="0">
                <a:latin typeface="Arial" panose="020B0604020202020204" pitchFamily="34" charset="0"/>
                <a:cs typeface="Arial" panose="020B0604020202020204" pitchFamily="34" charset="0"/>
              </a:rPr>
              <a:t>Usable gradient 33.2 MV/m, yield 82%     </a:t>
            </a:r>
            <a:r>
              <a:rPr lang="en-US" sz="2800" dirty="0" smtClean="0">
                <a:latin typeface="Arial" panose="020B0604020202020204" pitchFamily="34" charset="0"/>
                <a:cs typeface="Arial" panose="020B0604020202020204" pitchFamily="34" charset="0"/>
                <a:sym typeface="Wingdings" panose="05000000000000000000" pitchFamily="2" charset="2"/>
              </a:rPr>
              <a:t></a:t>
            </a:r>
            <a:r>
              <a:rPr lang="en-US" sz="2000" dirty="0" smtClean="0">
                <a:latin typeface="Arial" panose="020B0604020202020204" pitchFamily="34" charset="0"/>
                <a:cs typeface="Arial" panose="020B0604020202020204" pitchFamily="34" charset="0"/>
                <a:sym typeface="Wingdings" panose="05000000000000000000" pitchFamily="2" charset="2"/>
              </a:rPr>
              <a:t> </a:t>
            </a:r>
            <a:r>
              <a:rPr lang="en-US" sz="2000" dirty="0" smtClean="0">
                <a:latin typeface="Arial" panose="020B0604020202020204" pitchFamily="34" charset="0"/>
                <a:cs typeface="Arial" panose="020B0604020202020204" pitchFamily="34" charset="0"/>
              </a:rPr>
              <a:t>(but close)</a:t>
            </a:r>
          </a:p>
          <a:p>
            <a:r>
              <a:rPr lang="en-US" sz="2000" dirty="0" smtClean="0">
                <a:latin typeface="Arial" panose="020B0604020202020204" pitchFamily="34" charset="0"/>
                <a:cs typeface="Arial" panose="020B0604020202020204" pitchFamily="34" charset="0"/>
              </a:rPr>
              <a:t>=&gt; Need more re-treatments, mostly HPR</a:t>
            </a:r>
            <a:endParaRPr lang="en-US" sz="20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685802" y="326736"/>
            <a:ext cx="7772400" cy="1024082"/>
          </a:xfrm>
        </p:spPr>
        <p:txBody>
          <a:bodyPr>
            <a:noAutofit/>
          </a:bodyPr>
          <a:lstStyle/>
          <a:p>
            <a:r>
              <a:rPr lang="en-US" sz="3200" dirty="0" smtClean="0">
                <a:latin typeface="Arial" panose="020B0604020202020204" pitchFamily="34" charset="0"/>
                <a:cs typeface="Arial" panose="020B0604020202020204" pitchFamily="34" charset="0"/>
              </a:rPr>
              <a:t>Cavity Gradient Progress</a:t>
            </a:r>
            <a:br>
              <a:rPr lang="en-US" sz="32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Yields from XFEL</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(Adapted from Nick Walker)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90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273175"/>
            <a:ext cx="7886700" cy="4351338"/>
          </a:xfrm>
        </p:spPr>
        <p:txBody>
          <a:bodyPr>
            <a:noAutofit/>
          </a:bodyPr>
          <a:lstStyle/>
          <a:p>
            <a:r>
              <a:rPr lang="en-US" sz="2000" dirty="0" smtClean="0">
                <a:solidFill>
                  <a:srgbClr val="FFFF00"/>
                </a:solidFill>
                <a:latin typeface="Arial" panose="020B0604020202020204" pitchFamily="34" charset="0"/>
                <a:cs typeface="Arial" panose="020B0604020202020204" pitchFamily="34" charset="0"/>
              </a:rPr>
              <a:t>ILC goal is 31.5 MV/m</a:t>
            </a:r>
            <a:endParaRPr lang="en-US" sz="2000" dirty="0">
              <a:solidFill>
                <a:srgbClr val="FFFF00"/>
              </a:solidFill>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Average gradient  XFEL CM is  27.9 MV/m</a:t>
            </a:r>
          </a:p>
          <a:p>
            <a:pPr lvl="1"/>
            <a:r>
              <a:rPr lang="en-US" sz="1600" dirty="0" smtClean="0">
                <a:latin typeface="Arial" panose="020B0604020202020204" pitchFamily="34" charset="0"/>
                <a:cs typeface="Arial" panose="020B0604020202020204" pitchFamily="34" charset="0"/>
              </a:rPr>
              <a:t>18% above XFEL design of 23.6 MV/m</a:t>
            </a:r>
          </a:p>
          <a:p>
            <a:r>
              <a:rPr lang="en-US" sz="2000" dirty="0" smtClean="0">
                <a:latin typeface="Arial" panose="020B0604020202020204" pitchFamily="34" charset="0"/>
                <a:cs typeface="Arial" panose="020B0604020202020204" pitchFamily="34" charset="0"/>
              </a:rPr>
              <a:t>18 </a:t>
            </a:r>
            <a:r>
              <a:rPr lang="en-US" sz="2000" dirty="0">
                <a:latin typeface="Arial" panose="020B0604020202020204" pitchFamily="34" charset="0"/>
                <a:cs typeface="Arial" panose="020B0604020202020204" pitchFamily="34" charset="0"/>
              </a:rPr>
              <a:t>modules are over 30 MV/m on </a:t>
            </a:r>
            <a:r>
              <a:rPr lang="en-US" sz="2000" dirty="0" smtClean="0">
                <a:latin typeface="Arial" panose="020B0604020202020204" pitchFamily="34" charset="0"/>
                <a:cs typeface="Arial" panose="020B0604020202020204" pitchFamily="34" charset="0"/>
              </a:rPr>
              <a:t>average</a:t>
            </a:r>
          </a:p>
          <a:p>
            <a:pPr lvl="1"/>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adm</a:t>
            </a:r>
            <a:r>
              <a:rPr lang="en-US" dirty="0" smtClean="0">
                <a:latin typeface="Arial" panose="020B0604020202020204" pitchFamily="34" charset="0"/>
                <a:cs typeface="Arial" panose="020B0604020202020204" pitchFamily="34" charset="0"/>
              </a:rPr>
              <a:t> limit 30.5 MV/m</a:t>
            </a:r>
            <a:endParaRPr lang="en-US"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How many cavities in the CM reached the 31 MV/m limit?</a:t>
            </a:r>
          </a:p>
          <a:p>
            <a:pPr lvl="1"/>
            <a:r>
              <a:rPr lang="en-US" sz="1700" dirty="0" smtClean="0">
                <a:latin typeface="Arial" panose="020B0604020202020204" pitchFamily="34" charset="0"/>
                <a:cs typeface="Arial" panose="020B0604020202020204" pitchFamily="34" charset="0"/>
              </a:rPr>
              <a:t>47% of 776 cavities tested in all 97 modules reached 31 MV/m (</a:t>
            </a:r>
            <a:r>
              <a:rPr lang="en-US" sz="1700" dirty="0" err="1" smtClean="0">
                <a:latin typeface="Arial" panose="020B0604020202020204" pitchFamily="34" charset="0"/>
                <a:cs typeface="Arial" panose="020B0604020202020204" pitchFamily="34" charset="0"/>
              </a:rPr>
              <a:t>admn</a:t>
            </a:r>
            <a:r>
              <a:rPr lang="en-US" sz="1700" dirty="0" smtClean="0">
                <a:latin typeface="Arial" panose="020B0604020202020204" pitchFamily="34" charset="0"/>
                <a:cs typeface="Arial" panose="020B0604020202020204" pitchFamily="34" charset="0"/>
              </a:rPr>
              <a:t> limit)</a:t>
            </a:r>
          </a:p>
          <a:p>
            <a:pPr lvl="1"/>
            <a:r>
              <a:rPr lang="en-US" sz="1700" dirty="0" smtClean="0">
                <a:latin typeface="Arial" panose="020B0604020202020204" pitchFamily="34" charset="0"/>
                <a:cs typeface="Arial" panose="020B0604020202020204" pitchFamily="34" charset="0"/>
              </a:rPr>
              <a:t>59% of 344 cavities in 43 modules ( assembled after improved clean room procedures) reached 31 MV/m limit</a:t>
            </a:r>
          </a:p>
          <a:p>
            <a:r>
              <a:rPr lang="en-US" sz="2000" dirty="0" err="1" smtClean="0">
                <a:latin typeface="Arial" panose="020B0604020202020204" pitchFamily="34" charset="0"/>
                <a:cs typeface="Arial" panose="020B0604020202020204" pitchFamily="34" charset="0"/>
              </a:rPr>
              <a:t>Fermilab</a:t>
            </a:r>
            <a:r>
              <a:rPr lang="en-US" sz="2000" dirty="0" smtClean="0">
                <a:latin typeface="Arial" panose="020B0604020202020204" pitchFamily="34" charset="0"/>
                <a:cs typeface="Arial" panose="020B0604020202020204" pitchFamily="34" charset="0"/>
              </a:rPr>
              <a:t> ILC CM reached 33.2 MV/m </a:t>
            </a:r>
          </a:p>
          <a:p>
            <a:r>
              <a:rPr lang="en-US" sz="2000" dirty="0" smtClean="0">
                <a:latin typeface="Arial" panose="020B0604020202020204" pitchFamily="34" charset="0"/>
                <a:cs typeface="Arial" panose="020B0604020202020204" pitchFamily="34" charset="0"/>
              </a:rPr>
              <a:t>KEK STF 8/12 cavities reached 31.5 MV/m</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12775" y="465138"/>
            <a:ext cx="7886700" cy="613667"/>
          </a:xfrm>
        </p:spPr>
        <p:txBody>
          <a:bodyPr>
            <a:noAutofit/>
          </a:bodyPr>
          <a:lstStyle/>
          <a:p>
            <a:r>
              <a:rPr lang="en-US" sz="2800" dirty="0" err="1" smtClean="0">
                <a:latin typeface="Arial" panose="020B0604020202020204" pitchFamily="34" charset="0"/>
                <a:cs typeface="Arial" panose="020B0604020202020204" pitchFamily="34" charset="0"/>
              </a:rPr>
              <a:t>Cryomodule</a:t>
            </a:r>
            <a:r>
              <a:rPr lang="en-US" sz="2800" dirty="0" smtClean="0">
                <a:latin typeface="Arial" panose="020B0604020202020204" pitchFamily="34" charset="0"/>
                <a:cs typeface="Arial" panose="020B0604020202020204" pitchFamily="34" charset="0"/>
              </a:rPr>
              <a:t> Progress  (The optimistic view)</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a:t>
            </a:r>
            <a:r>
              <a:rPr lang="en-US" sz="2800" dirty="0" smtClean="0">
                <a:latin typeface="Arial" panose="020B0604020202020204" pitchFamily="34" charset="0"/>
                <a:cs typeface="Arial" panose="020B0604020202020204" pitchFamily="34" charset="0"/>
              </a:rPr>
              <a:t>tarting with Results from XFEL </a:t>
            </a:r>
            <a:r>
              <a:rPr lang="en-US" sz="2400" dirty="0" smtClean="0">
                <a:latin typeface="Arial" panose="020B0604020202020204" pitchFamily="34" charset="0"/>
                <a:cs typeface="Arial" panose="020B0604020202020204" pitchFamily="34" charset="0"/>
              </a:rPr>
              <a:t>(From O. Napoli)</a:t>
            </a:r>
            <a:endParaRPr lang="en-US" sz="2400" dirty="0">
              <a:latin typeface="Arial" panose="020B0604020202020204" pitchFamily="34" charset="0"/>
              <a:cs typeface="Arial" panose="020B0604020202020204" pitchFamily="34" charset="0"/>
            </a:endParaRPr>
          </a:p>
        </p:txBody>
      </p:sp>
      <p:sp>
        <p:nvSpPr>
          <p:cNvPr id="4" name="AutoShape 2" descr="https://outlook.office.com/owa/service.svc/s/GetFileAttachment?id=AAMkADViN2E5YzI1LWFmOTktNDA5NC05Y2Q5LWNlZDkyODcyOTAzNwBGAAAAAADCdJHxtB5zTom%2BWZUetFRdBwCqOBw15EuuSqSH0v%2FFP9NBAAxmVSbbAAAlu2lBMKbYR4H96AllPwkIAAJhWY5WAAABEgAQAARrPWtXuRpOmC3L1cMna04%3D&amp;X-OWA-CANARY=4KvIRtbdlk2AVOHVHkNXiaBKgimSmNMYiOSer6zkrUZH958dQR5wZSc6ekzuohUGUbu4d5qUWP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 name="AutoShape 4" descr="https://outlook.office.com/owa/service.svc/s/GetFileAttachment?id=AAMkADViN2E5YzI1LWFmOTktNDA5NC05Y2Q5LWNlZDkyODcyOTAzNwBGAAAAAADCdJHxtB5zTom%2BWZUetFRdBwCqOBw15EuuSqSH0v%2FFP9NBAAxmVSbbAAAlu2lBMKbYR4H96AllPwkIAAJhWY5WAAABEgAQAARrPWtXuRpOmC3L1cMna04%3D&amp;X-OWA-CANARY=4KvIRtbdlk2AVOHVHkNXiaBKgimSmNMYiOSer6zkrUZH958dQR5wZSc6ekzuohUGUbu4d5qUWPA."/>
          <p:cNvSpPr>
            <a:spLocks noChangeAspect="1" noChangeArrowheads="1"/>
          </p:cNvSpPr>
          <p:nvPr/>
        </p:nvSpPr>
        <p:spPr bwMode="auto">
          <a:xfrm>
            <a:off x="155575" y="-1165225"/>
            <a:ext cx="1011555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6" name="AutoShape 6" descr="https://outlook.office.com/owa/service.svc/s/GetFileAttachment?id=AAMkADViN2E5YzI1LWFmOTktNDA5NC05Y2Q5LWNlZDkyODcyOTAzNwBGAAAAAADCdJHxtB5zTom%2BWZUetFRdBwCqOBw15EuuSqSH0v%2FFP9NBAAxmVSbbAAAlu2lBMKbYR4H96AllPwkIAAJhWY5WAAABEgAQAARrPWtXuRpOmC3L1cMna04%3D&amp;X-OWA-CANARY=4KvIRtbdlk2AVOHVHkNXiaBKgimSmNMYiOSer6zkrUZH958dQR5wZSc6ekzuohUGUbu4d5qUWP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74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065" y="914400"/>
            <a:ext cx="7772400" cy="4470400"/>
          </a:xfrm>
        </p:spPr>
        <p:txBody>
          <a:bodyPr>
            <a:noAutofit/>
          </a:bodyPr>
          <a:lstStyle/>
          <a:p>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Director General of KEK, Masanori </a:t>
            </a:r>
            <a:r>
              <a:rPr lang="en-US" sz="2800" dirty="0" smtClean="0">
                <a:latin typeface="Arial" panose="020B0604020202020204" pitchFamily="34" charset="0"/>
                <a:cs typeface="Arial" panose="020B0604020202020204" pitchFamily="34" charset="0"/>
              </a:rPr>
              <a:t>Yamauchi summarized the </a:t>
            </a:r>
            <a:r>
              <a:rPr lang="en-US" sz="2800" dirty="0">
                <a:latin typeface="Arial" panose="020B0604020202020204" pitchFamily="34" charset="0"/>
                <a:cs typeface="Arial" panose="020B0604020202020204" pitchFamily="34" charset="0"/>
              </a:rPr>
              <a:t>present status of discussion in Japan </a:t>
            </a:r>
            <a:r>
              <a:rPr lang="en-US" sz="2800" dirty="0" smtClean="0">
                <a:latin typeface="Arial" panose="020B0604020202020204" pitchFamily="34" charset="0"/>
                <a:cs typeface="Arial" panose="020B0604020202020204" pitchFamily="34" charset="0"/>
              </a:rPr>
              <a:t>about </a:t>
            </a:r>
            <a:r>
              <a:rPr lang="en-US" sz="2800" dirty="0">
                <a:latin typeface="Arial" panose="020B0604020202020204" pitchFamily="34" charset="0"/>
                <a:cs typeface="Arial" panose="020B0604020202020204" pitchFamily="34" charset="0"/>
              </a:rPr>
              <a:t>hosting the ILC. </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MEXT</a:t>
            </a:r>
          </a:p>
          <a:p>
            <a:pPr lvl="1"/>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three committees set up by the Ministry of Education, Culture, Sports, Science and Technology (MEXT) are now preparing their final </a:t>
            </a:r>
            <a:r>
              <a:rPr lang="en-US" sz="2000" dirty="0" smtClean="0">
                <a:latin typeface="Arial" panose="020B0604020202020204" pitchFamily="34" charset="0"/>
                <a:cs typeface="Arial" panose="020B0604020202020204" pitchFamily="34" charset="0"/>
              </a:rPr>
              <a:t>reports </a:t>
            </a:r>
          </a:p>
          <a:p>
            <a:pPr lvl="1"/>
            <a:r>
              <a:rPr lang="en-US" sz="2000" dirty="0">
                <a:latin typeface="Arial" panose="020B0604020202020204" pitchFamily="34" charset="0"/>
                <a:cs typeface="Arial" panose="020B0604020202020204" pitchFamily="34" charset="0"/>
              </a:rPr>
              <a:t>N</a:t>
            </a:r>
            <a:r>
              <a:rPr lang="en-US" sz="2000" dirty="0" smtClean="0">
                <a:latin typeface="Arial" panose="020B0604020202020204" pitchFamily="34" charset="0"/>
                <a:cs typeface="Arial" panose="020B0604020202020204" pitchFamily="34" charset="0"/>
              </a:rPr>
              <a:t>o </a:t>
            </a:r>
            <a:r>
              <a:rPr lang="en-US" sz="2000" dirty="0">
                <a:latin typeface="Arial" panose="020B0604020202020204" pitchFamily="34" charset="0"/>
                <a:cs typeface="Arial" panose="020B0604020202020204" pitchFamily="34" charset="0"/>
              </a:rPr>
              <a:t>final decision will be taken before the conclusion of LHC Run II. </a:t>
            </a:r>
            <a:endParaRPr lang="en-US" sz="2000" dirty="0" smtClean="0">
              <a:latin typeface="Arial" panose="020B0604020202020204" pitchFamily="34" charset="0"/>
              <a:cs typeface="Arial" panose="020B0604020202020204" pitchFamily="34" charset="0"/>
            </a:endParaRPr>
          </a:p>
          <a:p>
            <a:pPr lvl="2"/>
            <a:r>
              <a:rPr lang="en-US" sz="1800" dirty="0">
                <a:latin typeface="Arial" panose="020B0604020202020204" pitchFamily="34" charset="0"/>
                <a:cs typeface="Arial" panose="020B0604020202020204" pitchFamily="34" charset="0"/>
              </a:rPr>
              <a:t>to determine max energy, project scope and </a:t>
            </a:r>
            <a:r>
              <a:rPr lang="en-US" sz="1800" dirty="0" smtClean="0">
                <a:latin typeface="Arial" panose="020B0604020202020204" pitchFamily="34" charset="0"/>
                <a:cs typeface="Arial" panose="020B0604020202020204" pitchFamily="34" charset="0"/>
              </a:rPr>
              <a:t>definition</a:t>
            </a:r>
          </a:p>
          <a:p>
            <a:pPr lvl="1"/>
            <a:r>
              <a:rPr lang="en-US" sz="2000" dirty="0" smtClean="0">
                <a:latin typeface="Arial" panose="020B0604020202020204" pitchFamily="34" charset="0"/>
                <a:cs typeface="Arial" panose="020B0604020202020204" pitchFamily="34" charset="0"/>
              </a:rPr>
              <a:t>Most </a:t>
            </a:r>
            <a:r>
              <a:rPr lang="en-US" sz="2000" dirty="0">
                <a:latin typeface="Arial" panose="020B0604020202020204" pitchFamily="34" charset="0"/>
                <a:cs typeface="Arial" panose="020B0604020202020204" pitchFamily="34" charset="0"/>
              </a:rPr>
              <a:t>likely the decision will be taken in 2018</a:t>
            </a:r>
            <a:r>
              <a:rPr lang="en-US" sz="2000" dirty="0" smtClean="0">
                <a:latin typeface="Arial" panose="020B0604020202020204" pitchFamily="34" charset="0"/>
                <a:cs typeface="Arial" panose="020B0604020202020204" pitchFamily="34" charset="0"/>
              </a:rPr>
              <a:t>.</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85802" y="305955"/>
            <a:ext cx="7772400" cy="608445"/>
          </a:xfrm>
        </p:spPr>
        <p:txBody>
          <a:bodyPr>
            <a:normAutofit/>
          </a:bodyPr>
          <a:lstStyle/>
          <a:p>
            <a:r>
              <a:rPr lang="en-US" sz="3600" dirty="0" smtClean="0">
                <a:latin typeface="Arial" panose="020B0604020202020204" pitchFamily="34" charset="0"/>
                <a:cs typeface="Arial" panose="020B0604020202020204" pitchFamily="34" charset="0"/>
              </a:rPr>
              <a:t>News From ECFA LCWS in Spain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59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2" y="1489503"/>
            <a:ext cx="7772400" cy="4470400"/>
          </a:xfrm>
        </p:spPr>
        <p:txBody>
          <a:bodyPr>
            <a:normAutofit lnSpcReduction="10000"/>
          </a:bodyPr>
          <a:lstStyle/>
          <a:p>
            <a:r>
              <a:rPr lang="en-US" sz="2400" dirty="0">
                <a:latin typeface="Arial" panose="020B0604020202020204" pitchFamily="34" charset="0"/>
                <a:cs typeface="Arial" panose="020B0604020202020204" pitchFamily="34" charset="0"/>
              </a:rPr>
              <a:t>Satoru Yamashita, Project Professor at the University of Tokyo, summarized the actions aimed at gaining international support for the ILC. </a:t>
            </a:r>
          </a:p>
          <a:p>
            <a:pPr lvl="1"/>
            <a:r>
              <a:rPr lang="en-US" dirty="0">
                <a:latin typeface="Arial" panose="020B0604020202020204" pitchFamily="34" charset="0"/>
                <a:cs typeface="Arial" panose="020B0604020202020204" pitchFamily="34" charset="0"/>
              </a:rPr>
              <a:t>Bilateral discussions between MEXT and the US Department of Energy have started</a:t>
            </a:r>
          </a:p>
          <a:p>
            <a:pPr lvl="1"/>
            <a:r>
              <a:rPr lang="en-US" dirty="0">
                <a:latin typeface="Arial" panose="020B0604020202020204" pitchFamily="34" charset="0"/>
                <a:cs typeface="Arial" panose="020B0604020202020204" pitchFamily="34" charset="0"/>
              </a:rPr>
              <a:t>Formation of a discussion group to meet regularly to discuss important issues such as cost sharing, human resources, technology and governance.</a:t>
            </a:r>
          </a:p>
          <a:p>
            <a:pPr lvl="1"/>
            <a:r>
              <a:rPr lang="en-US" dirty="0">
                <a:latin typeface="Arial" panose="020B0604020202020204" pitchFamily="34" charset="0"/>
                <a:cs typeface="Arial" panose="020B0604020202020204" pitchFamily="34" charset="0"/>
              </a:rPr>
              <a:t>Joint Study of project management structure including industry sector</a:t>
            </a:r>
          </a:p>
          <a:p>
            <a:pPr lvl="1"/>
            <a:r>
              <a:rPr lang="en-US" sz="2800" dirty="0">
                <a:latin typeface="Arial" panose="020B0604020202020204" pitchFamily="34" charset="0"/>
                <a:cs typeface="Arial" panose="020B0604020202020204" pitchFamily="34" charset="0"/>
              </a:rPr>
              <a:t>COST REDUCTION R&amp;D and design optimization are urgent.</a:t>
            </a:r>
          </a:p>
          <a:p>
            <a:pPr lvl="1"/>
            <a:r>
              <a:rPr lang="en-US" sz="2800" dirty="0" smtClean="0">
                <a:latin typeface="Arial" panose="020B0604020202020204" pitchFamily="34" charset="0"/>
                <a:cs typeface="Arial" panose="020B0604020202020204" pitchFamily="34" charset="0"/>
              </a:rPr>
              <a:t>More effective publicity needed</a:t>
            </a:r>
          </a:p>
          <a:p>
            <a:pPr lvl="2"/>
            <a:r>
              <a:rPr lang="en-US" sz="2500" dirty="0" smtClean="0">
                <a:latin typeface="Arial" panose="020B0604020202020204" pitchFamily="34" charset="0"/>
                <a:cs typeface="Arial" panose="020B0604020202020204" pitchFamily="34" charset="0"/>
              </a:rPr>
              <a:t>Explain why we need ILC</a:t>
            </a:r>
            <a:endParaRPr lang="en-US" sz="21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85802" y="482600"/>
            <a:ext cx="7772400" cy="663812"/>
          </a:xfrm>
        </p:spPr>
        <p:txBody>
          <a:bodyPr/>
          <a:lstStyle/>
          <a:p>
            <a:r>
              <a:rPr lang="en-US" dirty="0" smtClean="0">
                <a:latin typeface="Arial" panose="020B0604020202020204" pitchFamily="34" charset="0"/>
                <a:cs typeface="Arial" panose="020B0604020202020204" pitchFamily="34" charset="0"/>
              </a:rPr>
              <a:t>ECFA LCWS News continued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34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234950" y="522288"/>
            <a:ext cx="8504238" cy="1079500"/>
          </a:xfrm>
          <a:noFill/>
        </p:spPr>
        <p:txBody>
          <a:bodyPr>
            <a:noAutofit/>
          </a:bodyPr>
          <a:lstStyle/>
          <a:p>
            <a:pPr eaLnBrk="1" hangingPunct="1"/>
            <a:r>
              <a:rPr lang="en-US" altLang="en-US" sz="2000" dirty="0" smtClean="0">
                <a:latin typeface="Arial" panose="020B0604020202020204" pitchFamily="34" charset="0"/>
                <a:cs typeface="Arial" panose="020B0604020202020204" pitchFamily="34" charset="0"/>
              </a:rPr>
              <a:t>COST REDUCTION R&amp;D (LINAC)</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From C. </a:t>
            </a:r>
            <a:r>
              <a:rPr lang="en-US" altLang="en-US" sz="2000" dirty="0" err="1" smtClean="0">
                <a:latin typeface="Arial" panose="020B0604020202020204" pitchFamily="34" charset="0"/>
                <a:cs typeface="Arial" panose="020B0604020202020204" pitchFamily="34" charset="0"/>
              </a:rPr>
              <a:t>Adolphsen</a:t>
            </a: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Americas ILC </a:t>
            </a:r>
            <a:r>
              <a:rPr lang="en-US" altLang="en-US" sz="2000" dirty="0" err="1" smtClean="0">
                <a:latin typeface="Arial" panose="020B0604020202020204" pitchFamily="34" charset="0"/>
                <a:cs typeface="Arial" panose="020B0604020202020204" pitchFamily="34" charset="0"/>
              </a:rPr>
              <a:t>Linac</a:t>
            </a:r>
            <a:r>
              <a:rPr lang="en-US" altLang="en-US" sz="2000" dirty="0" smtClean="0">
                <a:latin typeface="Arial" panose="020B0604020202020204" pitchFamily="34" charset="0"/>
                <a:cs typeface="Arial" panose="020B0604020202020204" pitchFamily="34" charset="0"/>
              </a:rPr>
              <a:t> Cost Versus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Cavity Gradient and </a:t>
            </a:r>
            <a:r>
              <a:rPr lang="en-US" altLang="en-US" sz="2000" dirty="0" err="1" smtClean="0">
                <a:latin typeface="Arial" panose="020B0604020202020204" pitchFamily="34" charset="0"/>
                <a:cs typeface="Arial" panose="020B0604020202020204" pitchFamily="34" charset="0"/>
              </a:rPr>
              <a:t>Qo</a:t>
            </a:r>
            <a:r>
              <a:rPr lang="en-US" altLang="en-US" sz="2800" dirty="0" smtClean="0">
                <a:latin typeface="Arial" panose="020B0604020202020204" pitchFamily="34" charset="0"/>
                <a:cs typeface="Arial" panose="020B0604020202020204" pitchFamily="34" charset="0"/>
              </a:rPr>
              <a:t/>
            </a:r>
            <a:br>
              <a:rPr lang="en-US" altLang="en-US" sz="2800" dirty="0" smtClean="0">
                <a:latin typeface="Arial" panose="020B0604020202020204" pitchFamily="34" charset="0"/>
                <a:cs typeface="Arial" panose="020B0604020202020204" pitchFamily="34" charset="0"/>
              </a:rPr>
            </a:br>
            <a:endParaRPr lang="en-US" altLang="en-US" sz="2800" dirty="0" smtClean="0">
              <a:latin typeface="Arial" panose="020B0604020202020204" pitchFamily="34" charset="0"/>
              <a:cs typeface="Arial" panose="020B0604020202020204" pitchFamily="34" charset="0"/>
            </a:endParaRPr>
          </a:p>
        </p:txBody>
      </p:sp>
      <p:sp>
        <p:nvSpPr>
          <p:cNvPr id="6147" name="Text Box 8"/>
          <p:cNvSpPr txBox="1">
            <a:spLocks noChangeArrowheads="1"/>
          </p:cNvSpPr>
          <p:nvPr/>
        </p:nvSpPr>
        <p:spPr bwMode="auto">
          <a:xfrm>
            <a:off x="2824163" y="6310313"/>
            <a:ext cx="248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Linac Gradient (MV/m)</a:t>
            </a:r>
          </a:p>
        </p:txBody>
      </p:sp>
      <p:sp>
        <p:nvSpPr>
          <p:cNvPr id="6148" name="Text Box 9"/>
          <p:cNvSpPr txBox="1">
            <a:spLocks noChangeArrowheads="1"/>
          </p:cNvSpPr>
          <p:nvPr/>
        </p:nvSpPr>
        <p:spPr bwMode="auto">
          <a:xfrm rot="-5400000">
            <a:off x="-76994" y="3726657"/>
            <a:ext cx="2173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Relative Linac Cost</a:t>
            </a:r>
          </a:p>
        </p:txBody>
      </p:sp>
      <p:pic>
        <p:nvPicPr>
          <p:cNvPr id="6149" name="Picture 14"/>
          <p:cNvPicPr>
            <a:picLocks noChangeAspect="1" noChangeArrowheads="1"/>
          </p:cNvPicPr>
          <p:nvPr/>
        </p:nvPicPr>
        <p:blipFill>
          <a:blip r:embed="rId2">
            <a:extLst>
              <a:ext uri="{28A0092B-C50C-407E-A947-70E740481C1C}">
                <a14:useLocalDpi xmlns:a14="http://schemas.microsoft.com/office/drawing/2010/main" val="0"/>
              </a:ext>
            </a:extLst>
          </a:blip>
          <a:srcRect l="6052" t="2782" r="6465" b="4597"/>
          <a:stretch>
            <a:fillRect/>
          </a:stretch>
        </p:blipFill>
        <p:spPr bwMode="auto">
          <a:xfrm>
            <a:off x="1354138" y="1758950"/>
            <a:ext cx="5354637" cy="4465638"/>
          </a:xfrm>
          <a:prstGeom prst="rect">
            <a:avLst/>
          </a:prstGeom>
          <a:solidFill>
            <a:srgbClr val="FFFF00"/>
          </a:solidFill>
          <a:ln>
            <a:noFill/>
          </a:ln>
          <a:extLst/>
        </p:spPr>
      </p:pic>
      <p:sp>
        <p:nvSpPr>
          <p:cNvPr id="6150" name="Text Box 8"/>
          <p:cNvSpPr txBox="1">
            <a:spLocks noChangeArrowheads="1"/>
          </p:cNvSpPr>
          <p:nvPr/>
        </p:nvSpPr>
        <p:spPr bwMode="auto">
          <a:xfrm>
            <a:off x="4724400" y="3717925"/>
            <a:ext cx="1139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rPr>
              <a:t>Qo = 2e9</a:t>
            </a:r>
          </a:p>
        </p:txBody>
      </p:sp>
      <p:sp>
        <p:nvSpPr>
          <p:cNvPr id="6151" name="Text Box 8"/>
          <p:cNvSpPr txBox="1">
            <a:spLocks noChangeArrowheads="1"/>
          </p:cNvSpPr>
          <p:nvPr/>
        </p:nvSpPr>
        <p:spPr bwMode="auto">
          <a:xfrm>
            <a:off x="4381500" y="442912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rPr>
              <a:t>Qo = 1e10</a:t>
            </a:r>
          </a:p>
        </p:txBody>
      </p:sp>
      <p:sp>
        <p:nvSpPr>
          <p:cNvPr id="6152" name="Text Box 8"/>
          <p:cNvSpPr txBox="1">
            <a:spLocks noChangeArrowheads="1"/>
          </p:cNvSpPr>
          <p:nvPr/>
        </p:nvSpPr>
        <p:spPr bwMode="auto">
          <a:xfrm>
            <a:off x="3440113" y="5062538"/>
            <a:ext cx="1268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rPr>
              <a:t>Qo = 5e10</a:t>
            </a:r>
          </a:p>
        </p:txBody>
      </p:sp>
      <p:sp>
        <p:nvSpPr>
          <p:cNvPr id="6153" name="Oval 12"/>
          <p:cNvSpPr>
            <a:spLocks noChangeArrowheads="1"/>
          </p:cNvSpPr>
          <p:nvPr/>
        </p:nvSpPr>
        <p:spPr bwMode="auto">
          <a:xfrm>
            <a:off x="2608263" y="2909888"/>
            <a:ext cx="88900" cy="889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6154" name="Text Box 8"/>
          <p:cNvSpPr txBox="1">
            <a:spLocks noChangeArrowheads="1"/>
          </p:cNvSpPr>
          <p:nvPr/>
        </p:nvSpPr>
        <p:spPr bwMode="auto">
          <a:xfrm>
            <a:off x="6692900" y="4622800"/>
            <a:ext cx="1827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Cryo-Plant Cost</a:t>
            </a:r>
          </a:p>
          <a:p>
            <a:pPr eaLnBrk="1" hangingPunct="1"/>
            <a:r>
              <a:rPr lang="en-US" altLang="en-US"/>
              <a:t>~ (Load)^1.0</a:t>
            </a:r>
          </a:p>
        </p:txBody>
      </p:sp>
      <p:sp>
        <p:nvSpPr>
          <p:cNvPr id="6155" name="Text Box 8"/>
          <p:cNvSpPr txBox="1">
            <a:spLocks noChangeArrowheads="1"/>
          </p:cNvSpPr>
          <p:nvPr/>
        </p:nvSpPr>
        <p:spPr bwMode="auto">
          <a:xfrm>
            <a:off x="6710363" y="5176838"/>
            <a:ext cx="1481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(Load)^0.6</a:t>
            </a:r>
          </a:p>
        </p:txBody>
      </p:sp>
      <p:cxnSp>
        <p:nvCxnSpPr>
          <p:cNvPr id="25" name="Straight Arrow Connector 24"/>
          <p:cNvCxnSpPr/>
          <p:nvPr/>
        </p:nvCxnSpPr>
        <p:spPr>
          <a:xfrm rot="10800000" flipV="1">
            <a:off x="6207125" y="5126038"/>
            <a:ext cx="509588" cy="2365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flipV="1">
            <a:off x="6216650" y="5302250"/>
            <a:ext cx="509588" cy="23653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3794078" y="1992573"/>
            <a:ext cx="0" cy="3889612"/>
          </a:xfrm>
          <a:prstGeom prst="line">
            <a:avLst/>
          </a:prstGeom>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1774209" y="4217158"/>
            <a:ext cx="4697234" cy="23848"/>
          </a:xfrm>
          <a:prstGeom prst="line">
            <a:avLst/>
          </a:prstGeom>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2483893" y="4053385"/>
            <a:ext cx="914400" cy="9472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08651" y="4244459"/>
            <a:ext cx="1036970" cy="369332"/>
          </a:xfrm>
          <a:prstGeom prst="rect">
            <a:avLst/>
          </a:prstGeom>
          <a:noFill/>
          <a:ln>
            <a:solidFill>
              <a:schemeClr val="bg2"/>
            </a:solidFill>
          </a:ln>
        </p:spPr>
        <p:txBody>
          <a:bodyPr wrap="square" rtlCol="0" anchor="ctr" anchorCtr="1">
            <a:spAutoFit/>
          </a:bodyPr>
          <a:lstStyle/>
          <a:p>
            <a:r>
              <a:rPr lang="en-US" dirty="0" smtClean="0">
                <a:solidFill>
                  <a:schemeClr val="bg2"/>
                </a:solidFill>
              </a:rPr>
              <a:t>13%</a:t>
            </a:r>
          </a:p>
        </p:txBody>
      </p:sp>
      <p:sp>
        <p:nvSpPr>
          <p:cNvPr id="24" name="Oval 23"/>
          <p:cNvSpPr/>
          <p:nvPr/>
        </p:nvSpPr>
        <p:spPr>
          <a:xfrm>
            <a:off x="3716005" y="4126723"/>
            <a:ext cx="204717" cy="204717"/>
          </a:xfrm>
          <a:prstGeom prst="ellipse">
            <a:avLst/>
          </a:prstGeom>
          <a:solidFill>
            <a:srgbClr val="FF00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2" name="TextBox 11"/>
          <p:cNvSpPr txBox="1"/>
          <p:nvPr/>
        </p:nvSpPr>
        <p:spPr>
          <a:xfrm>
            <a:off x="1953715" y="2824163"/>
            <a:ext cx="615512" cy="369332"/>
          </a:xfrm>
          <a:prstGeom prst="rect">
            <a:avLst/>
          </a:prstGeom>
          <a:noFill/>
          <a:ln>
            <a:solidFill>
              <a:schemeClr val="bg2"/>
            </a:solidFill>
          </a:ln>
        </p:spPr>
        <p:txBody>
          <a:bodyPr wrap="square" rtlCol="0" anchor="ctr" anchorCtr="1">
            <a:spAutoFit/>
          </a:bodyPr>
          <a:lstStyle/>
          <a:p>
            <a:r>
              <a:rPr lang="en-US" dirty="0" smtClean="0">
                <a:solidFill>
                  <a:schemeClr val="bg2"/>
                </a:solidFill>
              </a:rPr>
              <a:t>ILC</a:t>
            </a:r>
          </a:p>
        </p:txBody>
      </p:sp>
    </p:spTree>
    <p:extLst>
      <p:ext uri="{BB962C8B-B14F-4D97-AF65-F5344CB8AC3E}">
        <p14:creationId xmlns:p14="http://schemas.microsoft.com/office/powerpoint/2010/main" val="424427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7208" y="993565"/>
            <a:ext cx="8686800" cy="427877"/>
          </a:xfrm>
        </p:spPr>
        <p:txBody>
          <a:bodyPr>
            <a:noAutofit/>
          </a:bodyPr>
          <a:lstStyle/>
          <a:p>
            <a:r>
              <a:rPr lang="en-US" sz="2000" dirty="0" smtClean="0">
                <a:solidFill>
                  <a:schemeClr val="tx1"/>
                </a:solidFill>
                <a:latin typeface="Arial" panose="020B0604020202020204" pitchFamily="34" charset="0"/>
                <a:cs typeface="Arial" panose="020B0604020202020204" pitchFamily="34" charset="0"/>
              </a:rPr>
              <a:t>120C “modified” bake with N2 – repeatedly (4X) highest Q ever measured &gt;2e10 at very high gradients&gt;40 MV/m!</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Higher gradients at Higher Q give a viable path to ILC cost reduction</a:t>
            </a:r>
            <a:endParaRPr lang="en-US" sz="2000" dirty="0">
              <a:solidFill>
                <a:schemeClr val="tx1"/>
              </a:solidFill>
              <a:latin typeface="Arial" panose="020B0604020202020204" pitchFamily="34" charset="0"/>
              <a:cs typeface="Arial" panose="020B0604020202020204" pitchFamily="34" charset="0"/>
            </a:endParaRPr>
          </a:p>
        </p:txBody>
      </p:sp>
      <p:sp>
        <p:nvSpPr>
          <p:cNvPr id="4" name="Date Placeholder 3"/>
          <p:cNvSpPr>
            <a:spLocks noGrp="1"/>
          </p:cNvSpPr>
          <p:nvPr>
            <p:ph type="dt" sz="half" idx="2"/>
          </p:nvPr>
        </p:nvSpPr>
        <p:spPr/>
        <p:txBody>
          <a:bodyPr/>
          <a:lstStyle/>
          <a:p>
            <a:pPr>
              <a:defRPr/>
            </a:pPr>
            <a:r>
              <a:rPr lang="en-US" smtClean="0">
                <a:latin typeface="Arial" panose="020B0604020202020204" pitchFamily="34" charset="0"/>
                <a:cs typeface="Arial" panose="020B0604020202020204" pitchFamily="34" charset="0"/>
              </a:rPr>
              <a:t>ECFA LC, May.30-Jun.5, 2016, Spain</a:t>
            </a:r>
            <a:endParaRPr lang="en-US" dirty="0">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3"/>
          </p:nvPr>
        </p:nvSpPr>
        <p:spPr/>
        <p:txBody>
          <a:bodyPr/>
          <a:lstStyle/>
          <a:p>
            <a:pPr>
              <a:defRPr/>
            </a:pPr>
            <a:r>
              <a:rPr lang="en-US" dirty="0" err="1" smtClean="0">
                <a:latin typeface="Arial" panose="020B0604020202020204" pitchFamily="34" charset="0"/>
                <a:cs typeface="Arial" panose="020B0604020202020204" pitchFamily="34" charset="0"/>
              </a:rPr>
              <a:t>N.Solyak</a:t>
            </a:r>
            <a:r>
              <a:rPr lang="en-US" dirty="0" smtClean="0">
                <a:latin typeface="Arial" panose="020B0604020202020204" pitchFamily="34" charset="0"/>
                <a:cs typeface="Arial" panose="020B0604020202020204" pitchFamily="34" charset="0"/>
              </a:rPr>
              <a:t> | High E, high Q</a:t>
            </a:r>
            <a:endParaRPr lang="en-US"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latin typeface="Arial" panose="020B0604020202020204" pitchFamily="34" charset="0"/>
                <a:cs typeface="Arial" panose="020B0604020202020204" pitchFamily="34" charset="0"/>
              </a:rPr>
              <a:pPr>
                <a:defRPr/>
              </a:pPr>
              <a:t>17</a:t>
            </a:fld>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353537" y="1576650"/>
            <a:ext cx="6283286" cy="5222591"/>
          </a:xfrm>
          <a:prstGeom prst="rect">
            <a:avLst/>
          </a:prstGeom>
        </p:spPr>
      </p:pic>
      <p:sp>
        <p:nvSpPr>
          <p:cNvPr id="8" name="TextBox 7"/>
          <p:cNvSpPr txBox="1"/>
          <p:nvPr/>
        </p:nvSpPr>
        <p:spPr>
          <a:xfrm>
            <a:off x="4479015" y="5063296"/>
            <a:ext cx="2694007" cy="369332"/>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A. Grassellino et al, TBP</a:t>
            </a:r>
            <a:endParaRPr lang="en-US" sz="1800" dirty="0">
              <a:latin typeface="Arial" panose="020B0604020202020204" pitchFamily="34" charset="0"/>
              <a:cs typeface="Arial" panose="020B0604020202020204" pitchFamily="34" charset="0"/>
            </a:endParaRPr>
          </a:p>
        </p:txBody>
      </p:sp>
      <p:sp>
        <p:nvSpPr>
          <p:cNvPr id="9" name="Title 1"/>
          <p:cNvSpPr txBox="1">
            <a:spLocks/>
          </p:cNvSpPr>
          <p:nvPr/>
        </p:nvSpPr>
        <p:spPr>
          <a:xfrm>
            <a:off x="140276" y="-662781"/>
            <a:ext cx="8709809" cy="118697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2800" kern="1200">
                <a:solidFill>
                  <a:srgbClr val="004C97"/>
                </a:solidFill>
                <a:latin typeface="+mj-lt"/>
                <a:ea typeface="+mj-ea"/>
                <a:cs typeface="+mj-cs"/>
              </a:defRPr>
            </a:lvl1pPr>
          </a:lstStyle>
          <a:p>
            <a:r>
              <a:rPr lang="en-US" dirty="0" smtClean="0">
                <a:solidFill>
                  <a:schemeClr val="tx1"/>
                </a:solidFill>
                <a:latin typeface="Arial" panose="020B0604020202020204" pitchFamily="34" charset="0"/>
                <a:cs typeface="Arial" panose="020B0604020202020204" pitchFamily="34" charset="0"/>
              </a:rPr>
              <a:t>News from High Q/High Gradient for </a:t>
            </a:r>
            <a:r>
              <a:rPr lang="en-US" dirty="0" err="1" smtClean="0">
                <a:solidFill>
                  <a:schemeClr val="tx1"/>
                </a:solidFill>
                <a:latin typeface="Arial" panose="020B0604020202020204" pitchFamily="34" charset="0"/>
                <a:cs typeface="Arial" panose="020B0604020202020204" pitchFamily="34" charset="0"/>
              </a:rPr>
              <a:t>Nb</a:t>
            </a:r>
            <a:r>
              <a:rPr lang="en-US" dirty="0" smtClean="0">
                <a:solidFill>
                  <a:schemeClr val="tx1"/>
                </a:solidFill>
                <a:latin typeface="Arial" panose="020B0604020202020204" pitchFamily="34" charset="0"/>
                <a:cs typeface="Arial" panose="020B0604020202020204" pitchFamily="34" charset="0"/>
              </a:rPr>
              <a:t> Cavities</a:t>
            </a:r>
            <a:endParaRPr lang="en-US" dirty="0">
              <a:solidFill>
                <a:schemeClr val="tx1"/>
              </a:solidFill>
              <a:latin typeface="Arial" panose="020B0604020202020204" pitchFamily="34" charset="0"/>
              <a:cs typeface="Arial" panose="020B0604020202020204" pitchFamily="34" charset="0"/>
            </a:endParaRPr>
          </a:p>
        </p:txBody>
      </p:sp>
      <p:cxnSp>
        <p:nvCxnSpPr>
          <p:cNvPr id="10" name="Straight Connector 9"/>
          <p:cNvCxnSpPr/>
          <p:nvPr/>
        </p:nvCxnSpPr>
        <p:spPr>
          <a:xfrm flipV="1">
            <a:off x="6332561" y="1983873"/>
            <a:ext cx="61414" cy="3939257"/>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2388358" y="3930555"/>
            <a:ext cx="4967785" cy="13648"/>
          </a:xfrm>
          <a:prstGeom prst="line">
            <a:avLst/>
          </a:prstGeom>
          <a:ln/>
        </p:spPr>
        <p:style>
          <a:lnRef idx="1">
            <a:schemeClr val="dk1"/>
          </a:lnRef>
          <a:fillRef idx="0">
            <a:schemeClr val="dk1"/>
          </a:fillRef>
          <a:effectRef idx="0">
            <a:schemeClr val="dk1"/>
          </a:effectRef>
          <a:fontRef idx="minor">
            <a:schemeClr val="tx1"/>
          </a:fontRef>
        </p:style>
      </p:cxnSp>
      <p:sp>
        <p:nvSpPr>
          <p:cNvPr id="17" name="Oval 16"/>
          <p:cNvSpPr/>
          <p:nvPr/>
        </p:nvSpPr>
        <p:spPr>
          <a:xfrm>
            <a:off x="6291617" y="3841844"/>
            <a:ext cx="204717" cy="204717"/>
          </a:xfrm>
          <a:prstGeom prst="ellipse">
            <a:avLst/>
          </a:prstGeom>
          <a:solidFill>
            <a:srgbClr val="FF00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47958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2" y="1803401"/>
            <a:ext cx="3872550" cy="4470400"/>
          </a:xfrm>
        </p:spPr>
        <p:txBody>
          <a:bodyPr/>
          <a:lstStyle/>
          <a:p>
            <a:r>
              <a:rPr lang="en-US" sz="2000" dirty="0">
                <a:latin typeface="Arial" panose="020B0604020202020204" pitchFamily="34" charset="0"/>
                <a:cs typeface="Arial" panose="020B0604020202020204" pitchFamily="34" charset="0"/>
              </a:rPr>
              <a:t>Initial Publicity, excitement about ILC in Japan</a:t>
            </a:r>
            <a:br>
              <a:rPr lang="en-US" sz="2000" dirty="0">
                <a:latin typeface="Arial" panose="020B0604020202020204" pitchFamily="34" charset="0"/>
                <a:cs typeface="Arial" panose="020B0604020202020204" pitchFamily="34" charset="0"/>
              </a:rPr>
            </a:br>
            <a:endParaRPr lang="en-US" dirty="0"/>
          </a:p>
        </p:txBody>
      </p:sp>
      <p:sp>
        <p:nvSpPr>
          <p:cNvPr id="2" name="Title 1"/>
          <p:cNvSpPr>
            <a:spLocks noGrp="1"/>
          </p:cNvSpPr>
          <p:nvPr>
            <p:ph type="title"/>
          </p:nvPr>
        </p:nvSpPr>
        <p:spPr>
          <a:xfrm>
            <a:off x="685801" y="482600"/>
            <a:ext cx="3980865" cy="1219200"/>
          </a:xfrm>
        </p:spPr>
        <p:txBody>
          <a:bodyPr>
            <a:normAutofit/>
          </a:bodyPr>
          <a:lstStyle/>
          <a:p>
            <a:pPr lvl="1" algn="l" defTabSz="914240" rtl="0">
              <a:lnSpc>
                <a:spcPct val="80000"/>
              </a:lnSpc>
              <a:spcBef>
                <a:spcPct val="0"/>
              </a:spcBef>
            </a:pPr>
            <a:r>
              <a:rPr lang="en-US" sz="3200" dirty="0" smtClean="0">
                <a:solidFill>
                  <a:schemeClr val="tx1"/>
                </a:solidFill>
                <a:latin typeface="Arial" panose="020B0604020202020204" pitchFamily="34" charset="0"/>
                <a:cs typeface="Arial" panose="020B0604020202020204" pitchFamily="34" charset="0"/>
              </a:rPr>
              <a:t>Publicity</a:t>
            </a:r>
            <a:endParaRPr lang="en-US" sz="3200" dirty="0">
              <a:solidFill>
                <a:schemeClr val="tx1"/>
              </a:solidFill>
              <a:latin typeface="Arial" panose="020B0604020202020204" pitchFamily="34" charset="0"/>
              <a:cs typeface="Arial" panose="020B0604020202020204" pitchFamily="34" charset="0"/>
            </a:endParaRP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6667" y="680027"/>
            <a:ext cx="4259126" cy="6040419"/>
          </a:xfrm>
          <a:prstGeom prst="rect">
            <a:avLst/>
          </a:prstGeom>
          <a:noFill/>
          <a:ln w="254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ewsline.linearcollider.org/wp-content/gallery/20150514/bumbersticker.jpg"/>
          <p:cNvPicPr>
            <a:picLocks noChangeAspect="1" noChangeArrowheads="1"/>
          </p:cNvPicPr>
          <p:nvPr/>
        </p:nvPicPr>
        <p:blipFill rotWithShape="1">
          <a:blip r:embed="rId2">
            <a:extLst>
              <a:ext uri="{28A0092B-C50C-407E-A947-70E740481C1C}">
                <a14:useLocalDpi xmlns:a14="http://schemas.microsoft.com/office/drawing/2010/main" val="0"/>
              </a:ext>
            </a:extLst>
          </a:blip>
          <a:srcRect l="7084" t="-471" r="-388" b="471"/>
          <a:stretch/>
        </p:blipFill>
        <p:spPr bwMode="auto">
          <a:xfrm>
            <a:off x="399365" y="1558707"/>
            <a:ext cx="7818743" cy="46021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82296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latin typeface="Arial" panose="020B0604020202020204" pitchFamily="34" charset="0"/>
                <a:cs typeface="Arial" panose="020B0604020202020204" pitchFamily="34" charset="0"/>
              </a:rPr>
              <a:t>Summary of TTC Collaboration Board Meeting</a:t>
            </a:r>
          </a:p>
          <a:p>
            <a:pPr lvl="1"/>
            <a:r>
              <a:rPr lang="en-US" sz="2500" dirty="0" smtClean="0">
                <a:latin typeface="Arial" panose="020B0604020202020204" pitchFamily="34" charset="0"/>
                <a:cs typeface="Arial" panose="020B0604020202020204" pitchFamily="34" charset="0"/>
              </a:rPr>
              <a:t>Thanks for this TTC meeting</a:t>
            </a:r>
          </a:p>
          <a:p>
            <a:r>
              <a:rPr lang="en-US" sz="2800" dirty="0" smtClean="0">
                <a:latin typeface="Arial" panose="020B0604020202020204" pitchFamily="34" charset="0"/>
                <a:cs typeface="Arial" panose="020B0604020202020204" pitchFamily="34" charset="0"/>
              </a:rPr>
              <a:t>Closing talk</a:t>
            </a:r>
          </a:p>
          <a:p>
            <a:endParaRPr lang="en-US" sz="2800" dirty="0" smtClean="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882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5326" y="683921"/>
            <a:ext cx="6913210" cy="5541587"/>
          </a:xfrm>
          <a:prstGeom prst="rect">
            <a:avLst/>
          </a:prstGeom>
        </p:spPr>
      </p:pic>
    </p:spTree>
    <p:extLst>
      <p:ext uri="{BB962C8B-B14F-4D97-AF65-F5344CB8AC3E}">
        <p14:creationId xmlns:p14="http://schemas.microsoft.com/office/powerpoint/2010/main" val="28705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ewsline.linearcollider.org/wp-content/uploads/2016/04/ToeiMitaIL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2608" y="1475624"/>
            <a:ext cx="6801616" cy="51012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1824" y="0"/>
            <a:ext cx="7772400" cy="1219200"/>
          </a:xfrm>
        </p:spPr>
        <p:txBody>
          <a:bodyPr/>
          <a:lstStyle/>
          <a:p>
            <a:r>
              <a:rPr lang="en-US" dirty="0" smtClean="0">
                <a:latin typeface="Arial" panose="020B0604020202020204" pitchFamily="34" charset="0"/>
                <a:cs typeface="Arial" panose="020B0604020202020204" pitchFamily="34" charset="0"/>
              </a:rPr>
              <a:t>Welcome ILC! at Train Station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51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059" t="23280" r="9176" b="9373"/>
          <a:stretch/>
        </p:blipFill>
        <p:spPr>
          <a:xfrm>
            <a:off x="2883782" y="3115994"/>
            <a:ext cx="6379286" cy="3463963"/>
          </a:xfrm>
          <a:prstGeom prst="rect">
            <a:avLst/>
          </a:prstGeom>
        </p:spPr>
      </p:pic>
      <p:sp>
        <p:nvSpPr>
          <p:cNvPr id="3" name="Title 2"/>
          <p:cNvSpPr>
            <a:spLocks noGrp="1"/>
          </p:cNvSpPr>
          <p:nvPr>
            <p:ph type="title"/>
          </p:nvPr>
        </p:nvSpPr>
        <p:spPr>
          <a:xfrm>
            <a:off x="488535" y="0"/>
            <a:ext cx="7886700" cy="1325563"/>
          </a:xfrm>
        </p:spPr>
        <p:txBody>
          <a:bodyPr/>
          <a:lstStyle/>
          <a:p>
            <a:r>
              <a:rPr lang="en-US" dirty="0" smtClean="0">
                <a:latin typeface="Arial" panose="020B0604020202020204" pitchFamily="34" charset="0"/>
                <a:cs typeface="Arial" panose="020B0604020202020204" pitchFamily="34" charset="0"/>
              </a:rPr>
              <a:t>ILC Support Videos</a:t>
            </a:r>
            <a:endParaRPr lang="en-US" dirty="0">
              <a:latin typeface="Arial" panose="020B0604020202020204" pitchFamily="34" charset="0"/>
              <a:cs typeface="Arial" panose="020B0604020202020204" pitchFamily="34" charset="0"/>
            </a:endParaRPr>
          </a:p>
        </p:txBody>
      </p:sp>
      <p:pic>
        <p:nvPicPr>
          <p:cNvPr id="4" name="Picture 2" descr="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19" y="429760"/>
            <a:ext cx="5336326" cy="22564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8535" y="3300660"/>
            <a:ext cx="2395247" cy="3046988"/>
          </a:xfrm>
          <a:prstGeom prst="rect">
            <a:avLst/>
          </a:prstGeom>
          <a:noFill/>
          <a:ln>
            <a:solidFill>
              <a:schemeClr val="bg2"/>
            </a:solidFill>
          </a:ln>
        </p:spPr>
        <p:txBody>
          <a:bodyPr wrap="square" rtlCol="0" anchor="ctr" anchorCtr="1">
            <a:spAutoFit/>
          </a:bodyPr>
          <a:lstStyle/>
          <a:p>
            <a:r>
              <a:rPr lang="en-US" sz="2400" dirty="0" smtClean="0">
                <a:latin typeface="Arial" panose="020B0604020202020204" pitchFamily="34" charset="0"/>
                <a:cs typeface="Arial" panose="020B0604020202020204" pitchFamily="34" charset="0"/>
              </a:rPr>
              <a:t>Many Nobel Prize Winners endorse ILC on video presentations</a:t>
            </a:r>
          </a:p>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Available on </a:t>
            </a:r>
            <a:r>
              <a:rPr lang="en-US" sz="2400" dirty="0" err="1" smtClean="0">
                <a:latin typeface="Arial" panose="020B0604020202020204" pitchFamily="34" charset="0"/>
                <a:cs typeface="Arial" panose="020B0604020202020204" pitchFamily="34" charset="0"/>
              </a:rPr>
              <a:t>Youtube</a:t>
            </a:r>
            <a:endParaRPr lang="en-US" sz="2400" dirty="0" smtClean="0">
              <a:latin typeface="Arial" panose="020B0604020202020204" pitchFamily="34" charset="0"/>
              <a:cs typeface="Arial" panose="020B0604020202020204" pitchFamily="34" charset="0"/>
            </a:endParaRPr>
          </a:p>
        </p:txBody>
      </p:sp>
      <p:sp>
        <p:nvSpPr>
          <p:cNvPr id="6" name="TextBox 5"/>
          <p:cNvSpPr txBox="1"/>
          <p:nvPr/>
        </p:nvSpPr>
        <p:spPr>
          <a:xfrm>
            <a:off x="5813946" y="872186"/>
            <a:ext cx="2920621" cy="1569660"/>
          </a:xfrm>
          <a:prstGeom prst="rect">
            <a:avLst/>
          </a:prstGeom>
          <a:noFill/>
          <a:ln>
            <a:solidFill>
              <a:schemeClr val="bg2"/>
            </a:solidFill>
          </a:ln>
        </p:spPr>
        <p:txBody>
          <a:bodyPr wrap="square" rtlCol="0" anchor="ctr" anchorCtr="1">
            <a:spAutoFit/>
          </a:bodyPr>
          <a:lstStyle/>
          <a:p>
            <a:r>
              <a:rPr lang="en-US" sz="3200" dirty="0" smtClean="0">
                <a:latin typeface="Arial" panose="020B0604020202020204" pitchFamily="34" charset="0"/>
                <a:cs typeface="Arial" panose="020B0604020202020204" pitchFamily="34" charset="0"/>
              </a:rPr>
              <a:t>Publicity Efforts Continue</a:t>
            </a:r>
          </a:p>
        </p:txBody>
      </p:sp>
    </p:spTree>
    <p:extLst>
      <p:ext uri="{BB962C8B-B14F-4D97-AF65-F5344CB8AC3E}">
        <p14:creationId xmlns:p14="http://schemas.microsoft.com/office/powerpoint/2010/main" val="396483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066" y="1366983"/>
            <a:ext cx="7772400" cy="4470400"/>
          </a:xfrm>
        </p:spPr>
        <p:txBody>
          <a:bodyPr>
            <a:normAutofit/>
          </a:bodyPr>
          <a:lstStyle/>
          <a:p>
            <a:r>
              <a:rPr lang="en-US" sz="2800" dirty="0" smtClean="0">
                <a:latin typeface="Arial" panose="020B0604020202020204" pitchFamily="34" charset="0"/>
                <a:cs typeface="Arial" panose="020B0604020202020204" pitchFamily="34" charset="0"/>
              </a:rPr>
              <a:t>HEP </a:t>
            </a:r>
            <a:r>
              <a:rPr lang="en-US" sz="2800" dirty="0">
                <a:latin typeface="Arial" panose="020B0604020202020204" pitchFamily="34" charset="0"/>
                <a:cs typeface="Arial" panose="020B0604020202020204" pitchFamily="34" charset="0"/>
              </a:rPr>
              <a:t>researchers direction is still </a:t>
            </a:r>
            <a:r>
              <a:rPr lang="en-US" sz="2800" dirty="0" smtClean="0">
                <a:latin typeface="Arial" panose="020B0604020202020204" pitchFamily="34" charset="0"/>
                <a:cs typeface="Arial" panose="020B0604020202020204" pitchFamily="34" charset="0"/>
              </a:rPr>
              <a:t>NOT </a:t>
            </a:r>
            <a:r>
              <a:rPr lang="en-US" sz="2800" dirty="0">
                <a:latin typeface="Arial" panose="020B0604020202020204" pitchFamily="34" charset="0"/>
                <a:cs typeface="Arial" panose="020B0604020202020204" pitchFamily="34" charset="0"/>
              </a:rPr>
              <a:t>clear enough at the </a:t>
            </a:r>
            <a:r>
              <a:rPr lang="en-US" sz="2800" u="sng" dirty="0">
                <a:latin typeface="Arial" panose="020B0604020202020204" pitchFamily="34" charset="0"/>
                <a:cs typeface="Arial" panose="020B0604020202020204" pitchFamily="34" charset="0"/>
              </a:rPr>
              <a:t>general public level</a:t>
            </a:r>
          </a:p>
          <a:p>
            <a:r>
              <a:rPr lang="en-US" altLang="ja-JP" sz="2800" dirty="0">
                <a:latin typeface="Arial" panose="020B0604020202020204" pitchFamily="34" charset="0"/>
                <a:cs typeface="Arial" panose="020B0604020202020204" pitchFamily="34" charset="0"/>
              </a:rPr>
              <a:t>International physics communities are requested to talk with their </a:t>
            </a:r>
            <a:r>
              <a:rPr lang="en-US" altLang="ja-JP" sz="3200" dirty="0">
                <a:latin typeface="Arial" panose="020B0604020202020204" pitchFamily="34" charset="0"/>
                <a:cs typeface="Arial" panose="020B0604020202020204" pitchFamily="34" charset="0"/>
              </a:rPr>
              <a:t>governments</a:t>
            </a:r>
            <a:r>
              <a:rPr lang="en-US" altLang="ja-JP" sz="2800" dirty="0">
                <a:latin typeface="Arial" panose="020B0604020202020204" pitchFamily="34" charset="0"/>
                <a:cs typeface="Arial" panose="020B0604020202020204" pitchFamily="34" charset="0"/>
              </a:rPr>
              <a:t> to express their strong wishes for ILC</a:t>
            </a:r>
            <a:r>
              <a:rPr lang="en-US" altLang="ja-JP" sz="2800" dirty="0" smtClean="0">
                <a:latin typeface="Arial" panose="020B0604020202020204" pitchFamily="34" charset="0"/>
                <a:cs typeface="Arial" panose="020B0604020202020204" pitchFamily="34" charset="0"/>
              </a:rPr>
              <a:t>…</a:t>
            </a:r>
          </a:p>
          <a:p>
            <a:r>
              <a:rPr lang="en-US" sz="2800" dirty="0" smtClean="0">
                <a:latin typeface="Arial" panose="020B0604020202020204" pitchFamily="34" charset="0"/>
                <a:cs typeface="Arial" panose="020B0604020202020204" pitchFamily="34" charset="0"/>
              </a:rPr>
              <a:t>Some </a:t>
            </a:r>
            <a:r>
              <a:rPr lang="en-US" sz="2800" dirty="0">
                <a:latin typeface="Arial" panose="020B0604020202020204" pitchFamily="34" charset="0"/>
                <a:cs typeface="Arial" panose="020B0604020202020204" pitchFamily="34" charset="0"/>
              </a:rPr>
              <a:t>s</a:t>
            </a:r>
            <a:r>
              <a:rPr lang="en-US" sz="2800" dirty="0" smtClean="0">
                <a:latin typeface="Arial" panose="020B0604020202020204" pitchFamily="34" charset="0"/>
                <a:cs typeface="Arial" panose="020B0604020202020204" pitchFamily="34" charset="0"/>
              </a:rPr>
              <a:t>teps already taken </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13066" y="673669"/>
            <a:ext cx="7772400" cy="556491"/>
          </a:xfrm>
        </p:spPr>
        <p:txBody>
          <a:bodyPr>
            <a:noAutofit/>
          </a:bodyPr>
          <a:lstStyle/>
          <a:p>
            <a:r>
              <a:rPr lang="en-US" sz="3200" dirty="0" smtClean="0">
                <a:latin typeface="Arial" panose="020B0604020202020204" pitchFamily="34" charset="0"/>
                <a:cs typeface="Arial" panose="020B0604020202020204" pitchFamily="34" charset="0"/>
              </a:rPr>
              <a:t>More Comments on Publicity and Media from MEXT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60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819" y="2017318"/>
            <a:ext cx="7886700" cy="4351338"/>
          </a:xfrm>
        </p:spPr>
        <p:txBody>
          <a:bodyPr>
            <a:normAutofit fontScale="92500" lnSpcReduction="10000"/>
          </a:bodyPr>
          <a:lstStyle/>
          <a:p>
            <a:r>
              <a:rPr lang="en-US" sz="2400" dirty="0">
                <a:latin typeface="Arial" panose="020B0604020202020204" pitchFamily="34" charset="0"/>
                <a:cs typeface="Arial" panose="020B0604020202020204" pitchFamily="34" charset="0"/>
              </a:rPr>
              <a:t>A short bulleted list of the physics case for the ILC was </a:t>
            </a:r>
            <a:r>
              <a:rPr lang="en-US" sz="2400" dirty="0" smtClean="0">
                <a:latin typeface="Arial" panose="020B0604020202020204" pitchFamily="34" charset="0"/>
                <a:cs typeface="Arial" panose="020B0604020202020204" pitchFamily="34" charset="0"/>
              </a:rPr>
              <a:t>prepared:</a:t>
            </a:r>
          </a:p>
          <a:p>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Higgs is a special particle; </a:t>
            </a:r>
          </a:p>
          <a:p>
            <a:r>
              <a:rPr lang="en-US" sz="2400" dirty="0">
                <a:solidFill>
                  <a:srgbClr val="FFFF00"/>
                </a:solidFill>
                <a:latin typeface="Arial" panose="020B0604020202020204" pitchFamily="34" charset="0"/>
                <a:cs typeface="Arial" panose="020B0604020202020204" pitchFamily="34" charset="0"/>
              </a:rPr>
              <a:t>T</a:t>
            </a:r>
            <a:r>
              <a:rPr lang="en-US" sz="2400" dirty="0" smtClean="0">
                <a:solidFill>
                  <a:srgbClr val="FFFF00"/>
                </a:solidFill>
                <a:latin typeface="Arial" panose="020B0604020202020204" pitchFamily="34" charset="0"/>
                <a:cs typeface="Arial" panose="020B0604020202020204" pitchFamily="34" charset="0"/>
              </a:rPr>
              <a:t>he </a:t>
            </a:r>
            <a:r>
              <a:rPr lang="en-US" sz="2400" dirty="0">
                <a:solidFill>
                  <a:srgbClr val="FFFF00"/>
                </a:solidFill>
                <a:latin typeface="Arial" panose="020B0604020202020204" pitchFamily="34" charset="0"/>
                <a:cs typeface="Arial" panose="020B0604020202020204" pitchFamily="34" charset="0"/>
              </a:rPr>
              <a:t>more accurately you measure it, </a:t>
            </a:r>
            <a:r>
              <a:rPr lang="en-US" sz="2400" dirty="0">
                <a:latin typeface="Arial" panose="020B0604020202020204" pitchFamily="34" charset="0"/>
                <a:cs typeface="Arial" panose="020B0604020202020204" pitchFamily="34" charset="0"/>
              </a:rPr>
              <a:t>the more new laws of physics one can reach.</a:t>
            </a:r>
          </a:p>
          <a:p>
            <a:r>
              <a:rPr lang="en-US" sz="2400" dirty="0">
                <a:latin typeface="Arial" panose="020B0604020202020204" pitchFamily="34" charset="0"/>
                <a:cs typeface="Arial" panose="020B0604020202020204" pitchFamily="34" charset="0"/>
              </a:rPr>
              <a:t>Important properties are the interaction strength between Higgs and other </a:t>
            </a:r>
            <a:r>
              <a:rPr lang="en-US" sz="2400" dirty="0" smtClean="0">
                <a:latin typeface="Arial" panose="020B0604020202020204" pitchFamily="34" charset="0"/>
                <a:cs typeface="Arial" panose="020B0604020202020204" pitchFamily="34" charset="0"/>
              </a:rPr>
              <a:t>particles.</a:t>
            </a:r>
          </a:p>
          <a:p>
            <a:r>
              <a:rPr lang="en-US" sz="2400" dirty="0" smtClean="0">
                <a:latin typeface="Arial" panose="020B0604020202020204" pitchFamily="34" charset="0"/>
                <a:cs typeface="Arial" panose="020B0604020202020204" pitchFamily="34" charset="0"/>
              </a:rPr>
              <a:t>ILC </a:t>
            </a:r>
            <a:r>
              <a:rPr lang="en-US" sz="2400" dirty="0">
                <a:latin typeface="Arial" panose="020B0604020202020204" pitchFamily="34" charset="0"/>
                <a:cs typeface="Arial" panose="020B0604020202020204" pitchFamily="34" charset="0"/>
              </a:rPr>
              <a:t>can measure them 3 to 10 times more accurately then the ultimate LHC. </a:t>
            </a:r>
            <a:endParaRPr lang="en-US" sz="2400" dirty="0" smtClean="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This </a:t>
            </a:r>
            <a:r>
              <a:rPr lang="en-US" sz="2000" dirty="0">
                <a:latin typeface="Arial" panose="020B0604020202020204" pitchFamily="34" charset="0"/>
                <a:cs typeface="Arial" panose="020B0604020202020204" pitchFamily="34" charset="0"/>
              </a:rPr>
              <a:t>means that the ILC is equivalent to 10 to 100 ultimate LHCs running simultaneously</a:t>
            </a:r>
            <a:r>
              <a:rPr lang="en-US" sz="2000" dirty="0" smtClean="0">
                <a:latin typeface="Arial" panose="020B0604020202020204" pitchFamily="34" charset="0"/>
                <a:cs typeface="Arial" panose="020B0604020202020204" pitchFamily="34" charset="0"/>
              </a:rPr>
              <a:t>.</a:t>
            </a:r>
          </a:p>
          <a:p>
            <a:r>
              <a:rPr lang="en-US" sz="2300" dirty="0">
                <a:latin typeface="Arial" panose="020B0604020202020204" pitchFamily="34" charset="0"/>
                <a:cs typeface="Arial" panose="020B0604020202020204" pitchFamily="34" charset="0"/>
              </a:rPr>
              <a:t>The energy of the ILC can be upgraded to match new discoveries</a:t>
            </a:r>
          </a:p>
          <a:p>
            <a:pPr lvl="1"/>
            <a:endParaRPr lang="en-US" sz="20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72819" y="527982"/>
            <a:ext cx="7886700" cy="1325563"/>
          </a:xfrm>
        </p:spPr>
        <p:txBody>
          <a:bodyPr>
            <a:noAutofit/>
          </a:bodyPr>
          <a:lstStyle/>
          <a:p>
            <a:r>
              <a:rPr lang="en-US" sz="2400" dirty="0">
                <a:latin typeface="Arial" panose="020B0604020202020204" pitchFamily="34" charset="0"/>
                <a:cs typeface="Arial" panose="020B0604020202020204" pitchFamily="34" charset="0"/>
              </a:rPr>
              <a:t>At the latest LCB (Linear Collider Board) meeting, the way to </a:t>
            </a:r>
            <a:r>
              <a:rPr lang="en-US" sz="2400" u="sng" dirty="0">
                <a:latin typeface="Arial" panose="020B0604020202020204" pitchFamily="34" charset="0"/>
                <a:cs typeface="Arial" panose="020B0604020202020204" pitchFamily="34" charset="0"/>
              </a:rPr>
              <a:t>communicate the physics case </a:t>
            </a:r>
            <a:r>
              <a:rPr lang="en-US" sz="2400" dirty="0">
                <a:latin typeface="Arial" panose="020B0604020202020204" pitchFamily="34" charset="0"/>
                <a:cs typeface="Arial" panose="020B0604020202020204" pitchFamily="34" charset="0"/>
              </a:rPr>
              <a:t>of the ILC </a:t>
            </a:r>
            <a:r>
              <a:rPr lang="en-US" sz="2400" u="sng" dirty="0">
                <a:latin typeface="Arial" panose="020B0604020202020204" pitchFamily="34" charset="0"/>
                <a:cs typeface="Arial" panose="020B0604020202020204" pitchFamily="34" charset="0"/>
              </a:rPr>
              <a:t>to public </a:t>
            </a:r>
            <a:r>
              <a:rPr lang="en-US" sz="2400" dirty="0">
                <a:latin typeface="Arial" panose="020B0604020202020204" pitchFamily="34" charset="0"/>
                <a:cs typeface="Arial" panose="020B0604020202020204" pitchFamily="34" charset="0"/>
              </a:rPr>
              <a:t>was intensively discussed.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29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1"/>
          <p:cNvSpPr>
            <a:spLocks noGrp="1"/>
          </p:cNvSpPr>
          <p:nvPr>
            <p:ph type="title"/>
          </p:nvPr>
        </p:nvSpPr>
        <p:spPr/>
        <p:txBody>
          <a:bodyPr>
            <a:noAutofit/>
          </a:bodyPr>
          <a:lstStyle/>
          <a:p>
            <a:r>
              <a:rPr lang="en-US" sz="2800" dirty="0">
                <a:latin typeface="Arial" panose="020B0604020202020204" pitchFamily="34" charset="0"/>
                <a:cs typeface="Arial" panose="020B0604020202020204" pitchFamily="34" charset="0"/>
              </a:rPr>
              <a:t>I took </a:t>
            </a:r>
            <a:r>
              <a:rPr lang="en-US" sz="2800" dirty="0" smtClean="0">
                <a:latin typeface="Arial" panose="020B0604020202020204" pitchFamily="34" charset="0"/>
                <a:cs typeface="Arial" panose="020B0604020202020204" pitchFamily="34" charset="0"/>
              </a:rPr>
              <a:t>some liberties…</a:t>
            </a:r>
            <a:br>
              <a:rPr lang="en-US" sz="2800"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a:t>
            </a:r>
            <a:r>
              <a:rPr lang="en-US" sz="2800" dirty="0" smtClean="0">
                <a:latin typeface="Arial" panose="020B0604020202020204" pitchFamily="34" charset="0"/>
                <a:cs typeface="Arial" panose="020B0604020202020204" pitchFamily="34" charset="0"/>
              </a:rPr>
              <a:t>o add </a:t>
            </a:r>
            <a:r>
              <a:rPr lang="en-US" sz="2800" dirty="0">
                <a:latin typeface="Arial" panose="020B0604020202020204" pitchFamily="34" charset="0"/>
                <a:cs typeface="Arial" panose="020B0604020202020204" pitchFamily="34" charset="0"/>
              </a:rPr>
              <a:t>a few </a:t>
            </a:r>
            <a:r>
              <a:rPr lang="en-US" sz="2800" dirty="0" smtClean="0">
                <a:latin typeface="Arial" panose="020B0604020202020204" pitchFamily="34" charset="0"/>
                <a:cs typeface="Arial" panose="020B0604020202020204" pitchFamily="34" charset="0"/>
              </a:rPr>
              <a:t>images/videos to this text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98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863" y="1425511"/>
            <a:ext cx="7886700" cy="4351338"/>
          </a:xfrm>
        </p:spPr>
        <p:txBody>
          <a:bodyPr>
            <a:normAutofit/>
          </a:bodyPr>
          <a:lstStyle/>
          <a:p>
            <a:pPr lvl="1"/>
            <a:r>
              <a:rPr lang="en-US" sz="2000" dirty="0" smtClean="0">
                <a:latin typeface="Arial" panose="020B0604020202020204" pitchFamily="34" charset="0"/>
                <a:cs typeface="Arial" panose="020B0604020202020204" pitchFamily="34" charset="0"/>
              </a:rPr>
              <a:t>General Public: What is the Higgs? No idea!</a:t>
            </a:r>
          </a:p>
          <a:p>
            <a:pPr lvl="2"/>
            <a:r>
              <a:rPr lang="en-US" sz="1200" dirty="0">
                <a:latin typeface="Arial" panose="020B0604020202020204" pitchFamily="34" charset="0"/>
                <a:cs typeface="Arial" panose="020B0604020202020204" pitchFamily="34" charset="0"/>
                <a:hlinkClick r:id="rId2"/>
              </a:rPr>
              <a:t>https://</a:t>
            </a:r>
            <a:r>
              <a:rPr lang="en-US" sz="1200" dirty="0" smtClean="0">
                <a:latin typeface="Arial" panose="020B0604020202020204" pitchFamily="34" charset="0"/>
                <a:cs typeface="Arial" panose="020B0604020202020204" pitchFamily="34" charset="0"/>
                <a:hlinkClick r:id="rId2"/>
              </a:rPr>
              <a:t>www.youtube.com/watch?v=m3-4Ez7Kc-o</a:t>
            </a:r>
            <a:endParaRPr lang="en-US" sz="12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Higgs is a special particle; it’s discovery </a:t>
            </a:r>
            <a:r>
              <a:rPr lang="en-US" sz="2800" u="sng" dirty="0">
                <a:latin typeface="Arial" panose="020B0604020202020204" pitchFamily="34" charset="0"/>
                <a:cs typeface="Arial" panose="020B0604020202020204" pitchFamily="34" charset="0"/>
              </a:rPr>
              <a:t>is just the beginning </a:t>
            </a:r>
            <a:r>
              <a:rPr lang="en-US" sz="2800" dirty="0">
                <a:latin typeface="Arial" panose="020B0604020202020204" pitchFamily="34" charset="0"/>
                <a:cs typeface="Arial" panose="020B0604020202020204" pitchFamily="34" charset="0"/>
              </a:rPr>
              <a:t>of the Higgs </a:t>
            </a:r>
            <a:r>
              <a:rPr lang="en-US" sz="2800" dirty="0" smtClean="0">
                <a:latin typeface="Arial" panose="020B0604020202020204" pitchFamily="34" charset="0"/>
                <a:cs typeface="Arial" panose="020B0604020202020204" pitchFamily="34" charset="0"/>
              </a:rPr>
              <a:t>story</a:t>
            </a:r>
          </a:p>
          <a:p>
            <a:r>
              <a:rPr lang="en-US" sz="2800" dirty="0" smtClean="0">
                <a:latin typeface="Arial" panose="020B0604020202020204" pitchFamily="34" charset="0"/>
                <a:cs typeface="Arial" panose="020B0604020202020204" pitchFamily="34" charset="0"/>
              </a:rPr>
              <a:t>A story that began a long time ago!</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806071" y="522271"/>
            <a:ext cx="7886700" cy="564898"/>
          </a:xfrm>
        </p:spPr>
        <p:txBody>
          <a:bodyPr>
            <a:noAutofit/>
          </a:bodyPr>
          <a:lstStyle/>
          <a:p>
            <a:r>
              <a:rPr lang="en-US" sz="2800" dirty="0">
                <a:latin typeface="Arial" panose="020B0604020202020204" pitchFamily="34" charset="0"/>
                <a:cs typeface="Arial" panose="020B0604020202020204" pitchFamily="34" charset="0"/>
              </a:rPr>
              <a:t>The Higgs is a special particle </a:t>
            </a:r>
          </a:p>
        </p:txBody>
      </p:sp>
    </p:spTree>
    <p:extLst>
      <p:ext uri="{BB962C8B-B14F-4D97-AF65-F5344CB8AC3E}">
        <p14:creationId xmlns:p14="http://schemas.microsoft.com/office/powerpoint/2010/main" val="423169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85802" y="482600"/>
            <a:ext cx="7772400" cy="674137"/>
          </a:xfrm>
        </p:spPr>
        <p:txBody>
          <a:bodyPr/>
          <a:lstStyle/>
          <a:p>
            <a:r>
              <a:rPr lang="en-US" dirty="0" smtClean="0">
                <a:latin typeface="Arial" panose="020B0604020202020204" pitchFamily="34" charset="0"/>
                <a:cs typeface="Arial" panose="020B0604020202020204" pitchFamily="34" charset="0"/>
              </a:rPr>
              <a:t>Collisions That Changed the World!</a:t>
            </a:r>
            <a:endParaRPr lang="en-US"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2119773" y="1226553"/>
            <a:ext cx="3329818" cy="4224284"/>
          </a:xfrm>
          <a:prstGeom prst="rect">
            <a:avLst/>
          </a:prstGeom>
        </p:spPr>
      </p:pic>
      <p:grpSp>
        <p:nvGrpSpPr>
          <p:cNvPr id="12" name="Group 11"/>
          <p:cNvGrpSpPr/>
          <p:nvPr/>
        </p:nvGrpSpPr>
        <p:grpSpPr>
          <a:xfrm>
            <a:off x="5283548" y="2607171"/>
            <a:ext cx="3877805" cy="4022348"/>
            <a:chOff x="5394549" y="2835652"/>
            <a:chExt cx="3877805" cy="4022348"/>
          </a:xfrm>
        </p:grpSpPr>
        <p:pic>
          <p:nvPicPr>
            <p:cNvPr id="13" name="Picture 2" descr="https://astroengine.files.wordpress.com/2012/07/higgs-congr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549" y="4213840"/>
              <a:ext cx="3652630" cy="26441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68542" y="2835652"/>
              <a:ext cx="3603812"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LHC discovers Higgs!</a:t>
              </a:r>
            </a:p>
            <a:p>
              <a:r>
                <a:rPr lang="en-US" sz="2400" dirty="0" smtClean="0">
                  <a:latin typeface="Arial" panose="020B0604020202020204" pitchFamily="34" charset="0"/>
                  <a:cs typeface="Arial" panose="020B0604020202020204" pitchFamily="34" charset="0"/>
                </a:rPr>
                <a:t>Explains the cause of </a:t>
              </a:r>
              <a:r>
                <a:rPr lang="en-US" sz="2400" u="sng" dirty="0" smtClean="0">
                  <a:latin typeface="Arial" panose="020B0604020202020204" pitchFamily="34" charset="0"/>
                  <a:cs typeface="Arial" panose="020B0604020202020204" pitchFamily="34" charset="0"/>
                </a:rPr>
                <a:t>mass</a:t>
              </a:r>
              <a:endParaRPr lang="en-US" sz="2400" u="sng" dirty="0">
                <a:latin typeface="Arial" panose="020B0604020202020204" pitchFamily="34" charset="0"/>
                <a:cs typeface="Arial" panose="020B0604020202020204" pitchFamily="34" charset="0"/>
              </a:endParaRPr>
            </a:p>
          </p:txBody>
        </p:sp>
      </p:grpSp>
      <p:grpSp>
        <p:nvGrpSpPr>
          <p:cNvPr id="5" name="Group 4"/>
          <p:cNvGrpSpPr/>
          <p:nvPr/>
        </p:nvGrpSpPr>
        <p:grpSpPr>
          <a:xfrm>
            <a:off x="4" y="1447683"/>
            <a:ext cx="2285811" cy="4206095"/>
            <a:chOff x="4" y="1447683"/>
            <a:chExt cx="2285811" cy="4206095"/>
          </a:xfrm>
        </p:grpSpPr>
        <p:pic>
          <p:nvPicPr>
            <p:cNvPr id="10" name="Picture 9"/>
            <p:cNvPicPr>
              <a:picLocks noChangeAspect="1"/>
            </p:cNvPicPr>
            <p:nvPr/>
          </p:nvPicPr>
          <p:blipFill>
            <a:blip r:embed="rId4"/>
            <a:stretch>
              <a:fillRect/>
            </a:stretch>
          </p:blipFill>
          <p:spPr>
            <a:xfrm>
              <a:off x="4" y="1447683"/>
              <a:ext cx="2285811" cy="3200135"/>
            </a:xfrm>
            <a:prstGeom prst="rect">
              <a:avLst/>
            </a:prstGeom>
          </p:spPr>
        </p:pic>
        <p:sp>
          <p:nvSpPr>
            <p:cNvPr id="4" name="TextBox 3"/>
            <p:cNvSpPr txBox="1"/>
            <p:nvPr/>
          </p:nvSpPr>
          <p:spPr>
            <a:xfrm>
              <a:off x="91619" y="5007447"/>
              <a:ext cx="1928704" cy="646331"/>
            </a:xfrm>
            <a:prstGeom prst="rect">
              <a:avLst/>
            </a:prstGeom>
            <a:noFill/>
            <a:ln>
              <a:solidFill>
                <a:schemeClr val="bg2"/>
              </a:solidFill>
            </a:ln>
          </p:spPr>
          <p:txBody>
            <a:bodyPr wrap="square" rtlCol="0" anchor="ctr" anchorCtr="1">
              <a:spAutoFit/>
            </a:bodyPr>
            <a:lstStyle/>
            <a:p>
              <a:r>
                <a:rPr lang="en-US" dirty="0" smtClean="0">
                  <a:latin typeface="Arial" panose="020B0604020202020204" pitchFamily="34" charset="0"/>
                  <a:cs typeface="Arial" panose="020B0604020202020204" pitchFamily="34" charset="0"/>
                </a:rPr>
                <a:t>Newton invents concept of </a:t>
              </a:r>
              <a:r>
                <a:rPr lang="en-US" u="sng" dirty="0" smtClean="0">
                  <a:latin typeface="Arial" panose="020B0604020202020204" pitchFamily="34" charset="0"/>
                  <a:cs typeface="Arial" panose="020B0604020202020204" pitchFamily="34" charset="0"/>
                </a:rPr>
                <a:t>mass</a:t>
              </a:r>
            </a:p>
          </p:txBody>
        </p:sp>
      </p:grpSp>
    </p:spTree>
    <p:extLst>
      <p:ext uri="{BB962C8B-B14F-4D97-AF65-F5344CB8AC3E}">
        <p14:creationId xmlns:p14="http://schemas.microsoft.com/office/powerpoint/2010/main" val="336842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000" dirty="0">
                <a:latin typeface="Arial" panose="020B0604020202020204" pitchFamily="34" charset="0"/>
                <a:cs typeface="Arial" panose="020B0604020202020204" pitchFamily="34" charset="0"/>
              </a:rPr>
              <a:t>Brian Greene explains Higgs (extract)</a:t>
            </a:r>
          </a:p>
          <a:p>
            <a:pPr lvl="1"/>
            <a:r>
              <a:rPr lang="en-US" sz="2000" dirty="0">
                <a:latin typeface="Arial" panose="020B0604020202020204" pitchFamily="34" charset="0"/>
                <a:cs typeface="Arial" panose="020B0604020202020204" pitchFamily="34" charset="0"/>
                <a:hlinkClick r:id="rId2"/>
              </a:rPr>
              <a:t>https://www.youtube.com/watch?v=tcHz3o4t6Rk</a:t>
            </a:r>
            <a:endParaRPr lang="en-US" sz="2800" dirty="0">
              <a:solidFill>
                <a:srgbClr val="FF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Turning to the Master of Communication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0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801" y="201220"/>
            <a:ext cx="7886700" cy="4351338"/>
          </a:xfrm>
        </p:spPr>
        <p:txBody>
          <a:bodyPr>
            <a:normAutofit/>
          </a:bodyPr>
          <a:lstStyle/>
          <a:p>
            <a:r>
              <a:rPr lang="en-US" sz="2400" dirty="0" smtClean="0">
                <a:solidFill>
                  <a:srgbClr val="FFFF00"/>
                </a:solidFill>
                <a:latin typeface="Arial" panose="020B0604020202020204" pitchFamily="34" charset="0"/>
                <a:cs typeface="Arial" panose="020B0604020202020204" pitchFamily="34" charset="0"/>
              </a:rPr>
              <a:t>The </a:t>
            </a:r>
            <a:r>
              <a:rPr lang="en-US" sz="2400" dirty="0">
                <a:solidFill>
                  <a:srgbClr val="FFFF00"/>
                </a:solidFill>
                <a:latin typeface="Arial" panose="020B0604020202020204" pitchFamily="34" charset="0"/>
                <a:cs typeface="Arial" panose="020B0604020202020204" pitchFamily="34" charset="0"/>
              </a:rPr>
              <a:t>more accurately </a:t>
            </a:r>
            <a:r>
              <a:rPr lang="en-US" sz="2400" dirty="0" smtClean="0">
                <a:solidFill>
                  <a:srgbClr val="FFFF00"/>
                </a:solidFill>
                <a:latin typeface="Arial" panose="020B0604020202020204" pitchFamily="34" charset="0"/>
                <a:cs typeface="Arial" panose="020B0604020202020204" pitchFamily="34" charset="0"/>
              </a:rPr>
              <a:t>we </a:t>
            </a:r>
            <a:r>
              <a:rPr lang="en-US" sz="2400" dirty="0">
                <a:solidFill>
                  <a:srgbClr val="FFFF00"/>
                </a:solidFill>
                <a:latin typeface="Arial" panose="020B0604020202020204" pitchFamily="34" charset="0"/>
                <a:cs typeface="Arial" panose="020B0604020202020204" pitchFamily="34" charset="0"/>
              </a:rPr>
              <a:t>measure it</a:t>
            </a:r>
            <a:r>
              <a:rPr lang="en-US" sz="2400" dirty="0">
                <a:latin typeface="Arial" panose="020B0604020202020204" pitchFamily="34" charset="0"/>
                <a:cs typeface="Arial" panose="020B0604020202020204" pitchFamily="34" charset="0"/>
              </a:rPr>
              <a:t>, the more new laws of physics </a:t>
            </a:r>
            <a:r>
              <a:rPr lang="en-US" sz="2400" dirty="0" smtClean="0">
                <a:latin typeface="Arial" panose="020B0604020202020204" pitchFamily="34" charset="0"/>
                <a:cs typeface="Arial" panose="020B0604020202020204" pitchFamily="34" charset="0"/>
              </a:rPr>
              <a:t>we </a:t>
            </a:r>
            <a:r>
              <a:rPr lang="en-US" sz="2400" dirty="0">
                <a:latin typeface="Arial" panose="020B0604020202020204" pitchFamily="34" charset="0"/>
                <a:cs typeface="Arial" panose="020B0604020202020204" pitchFamily="34" charset="0"/>
              </a:rPr>
              <a:t>can </a:t>
            </a:r>
            <a:r>
              <a:rPr lang="en-US" sz="2400" dirty="0" smtClean="0">
                <a:latin typeface="Arial" panose="020B0604020202020204" pitchFamily="34" charset="0"/>
                <a:cs typeface="Arial" panose="020B0604020202020204" pitchFamily="34" charset="0"/>
              </a:rPr>
              <a:t>reach, the more  mysteries of nature we can understand</a:t>
            </a:r>
          </a:p>
          <a:p>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42" y="1528525"/>
            <a:ext cx="6749818" cy="5206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5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Reports from 3 Working Groups</a:t>
            </a:r>
          </a:p>
          <a:p>
            <a:pPr lvl="1"/>
            <a:r>
              <a:rPr lang="en-US" dirty="0" smtClean="0">
                <a:latin typeface="Arial" panose="020B0604020202020204" pitchFamily="34" charset="0"/>
                <a:cs typeface="Arial" panose="020B0604020202020204" pitchFamily="34" charset="0"/>
              </a:rPr>
              <a:t>High Q, High Gradient, Thin Films</a:t>
            </a:r>
          </a:p>
          <a:p>
            <a:r>
              <a:rPr lang="en-US" dirty="0" smtClean="0">
                <a:latin typeface="Arial" panose="020B0604020202020204" pitchFamily="34" charset="0"/>
                <a:cs typeface="Arial" panose="020B0604020202020204" pitchFamily="34" charset="0"/>
              </a:rPr>
              <a:t>Thoughts/discussion about the next TTC meeting</a:t>
            </a:r>
          </a:p>
          <a:p>
            <a:r>
              <a:rPr lang="en-US" dirty="0" smtClean="0">
                <a:latin typeface="Arial" panose="020B0604020202020204" pitchFamily="34" charset="0"/>
                <a:cs typeface="Arial" panose="020B0604020202020204" pitchFamily="34" charset="0"/>
              </a:rPr>
              <a:t>Several interesting possibilities under exploration</a:t>
            </a:r>
          </a:p>
          <a:p>
            <a:r>
              <a:rPr lang="en-US" dirty="0" smtClean="0">
                <a:latin typeface="Arial" panose="020B0604020202020204" pitchFamily="34" charset="0"/>
                <a:cs typeface="Arial" panose="020B0604020202020204" pitchFamily="34" charset="0"/>
              </a:rPr>
              <a:t>No conclusion yet</a:t>
            </a:r>
          </a:p>
        </p:txBody>
      </p:sp>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Summary of TTC Collaboration Meeting</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2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2089" y="4573897"/>
            <a:ext cx="7772400" cy="4470400"/>
          </a:xfrm>
        </p:spPr>
        <p:txBody>
          <a:bodyPr/>
          <a:lstStyle/>
          <a:p>
            <a:endParaRPr lang="en-US"/>
          </a:p>
        </p:txBody>
      </p:sp>
      <p:sp>
        <p:nvSpPr>
          <p:cNvPr id="3" name="Title 2"/>
          <p:cNvSpPr>
            <a:spLocks noGrp="1"/>
          </p:cNvSpPr>
          <p:nvPr>
            <p:ph type="title"/>
          </p:nvPr>
        </p:nvSpPr>
        <p:spPr/>
        <p:txBody>
          <a:bodyPr>
            <a:noAutofit/>
          </a:bodyPr>
          <a:lstStyle/>
          <a:p>
            <a:pPr lvl="1" algn="l" defTabSz="914240" rtl="0">
              <a:lnSpc>
                <a:spcPct val="80000"/>
              </a:lnSpc>
              <a:spcBef>
                <a:spcPct val="0"/>
              </a:spcBef>
            </a:pPr>
            <a:r>
              <a:rPr lang="en-US" sz="2800" dirty="0" smtClean="0">
                <a:solidFill>
                  <a:schemeClr val="tx1"/>
                </a:solidFill>
                <a:latin typeface="Arial" panose="020B0604020202020204" pitchFamily="34" charset="0"/>
                <a:cs typeface="Arial" panose="020B0604020202020204" pitchFamily="34" charset="0"/>
              </a:rPr>
              <a:t>The important properties are the interaction strength between Higgs and other particles (Z, W, top-quark...)</a:t>
            </a:r>
            <a:br>
              <a:rPr lang="en-US" sz="2800" dirty="0" smtClean="0">
                <a:solidFill>
                  <a:schemeClr val="tx1"/>
                </a:solidFill>
                <a:latin typeface="Arial" panose="020B0604020202020204" pitchFamily="34" charset="0"/>
                <a:cs typeface="Arial" panose="020B0604020202020204" pitchFamily="34" charset="0"/>
              </a:rPr>
            </a:br>
            <a:endParaRPr lang="en-US" sz="2400" dirty="0">
              <a:solidFill>
                <a:schemeClr val="tx1"/>
              </a:solidFill>
            </a:endParaRPr>
          </a:p>
        </p:txBody>
      </p:sp>
      <p:pic>
        <p:nvPicPr>
          <p:cNvPr id="2050"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704" y="1701800"/>
            <a:ext cx="5715000" cy="455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56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0257" y="4027289"/>
            <a:ext cx="3504902" cy="257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39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440" y="2282800"/>
            <a:ext cx="3504902" cy="257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39270" name="Rectangle 6"/>
          <p:cNvSpPr>
            <a:spLocks/>
          </p:cNvSpPr>
          <p:nvPr/>
        </p:nvSpPr>
        <p:spPr bwMode="auto">
          <a:xfrm>
            <a:off x="4044990" y="3134818"/>
            <a:ext cx="758221"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953" dirty="0">
                <a:latin typeface="Arial" panose="020B0604020202020204" pitchFamily="34" charset="0"/>
                <a:ea typeface="Gill Sans" charset="0"/>
                <a:cs typeface="Arial" panose="020B0604020202020204" pitchFamily="34" charset="0"/>
              </a:rPr>
              <a:t>LHC</a:t>
            </a:r>
          </a:p>
        </p:txBody>
      </p:sp>
      <p:sp>
        <p:nvSpPr>
          <p:cNvPr id="139271" name="Rectangle 7"/>
          <p:cNvSpPr>
            <a:spLocks/>
          </p:cNvSpPr>
          <p:nvPr/>
        </p:nvSpPr>
        <p:spPr bwMode="auto">
          <a:xfrm>
            <a:off x="3873761" y="4711404"/>
            <a:ext cx="589906"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953" dirty="0">
                <a:latin typeface="Arial" panose="020B0604020202020204" pitchFamily="34" charset="0"/>
                <a:ea typeface="Gill Sans" charset="0"/>
                <a:cs typeface="Arial" panose="020B0604020202020204" pitchFamily="34" charset="0"/>
              </a:rPr>
              <a:t>ILC</a:t>
            </a:r>
          </a:p>
        </p:txBody>
      </p:sp>
      <p:sp>
        <p:nvSpPr>
          <p:cNvPr id="139272" name="Rectangle 8"/>
          <p:cNvSpPr>
            <a:spLocks/>
          </p:cNvSpPr>
          <p:nvPr/>
        </p:nvSpPr>
        <p:spPr bwMode="auto">
          <a:xfrm>
            <a:off x="4979901" y="2415978"/>
            <a:ext cx="209994"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953" i="1" dirty="0" smtClean="0">
                <a:latin typeface="Arial" panose="020B0604020202020204" pitchFamily="34" charset="0"/>
                <a:ea typeface="Gill Sans" charset="0"/>
                <a:cs typeface="Arial" panose="020B0604020202020204" pitchFamily="34" charset="0"/>
              </a:rPr>
              <a:t>p</a:t>
            </a:r>
            <a:endParaRPr lang="en-US" altLang="en-US" sz="2953" i="1" dirty="0">
              <a:latin typeface="Arial" panose="020B0604020202020204" pitchFamily="34" charset="0"/>
              <a:ea typeface="Gill Sans" charset="0"/>
              <a:cs typeface="Arial" panose="020B0604020202020204" pitchFamily="34" charset="0"/>
            </a:endParaRPr>
          </a:p>
        </p:txBody>
      </p:sp>
      <p:sp>
        <p:nvSpPr>
          <p:cNvPr id="139273" name="Rectangle 9"/>
          <p:cNvSpPr>
            <a:spLocks/>
          </p:cNvSpPr>
          <p:nvPr/>
        </p:nvSpPr>
        <p:spPr bwMode="auto">
          <a:xfrm>
            <a:off x="8114221" y="2192736"/>
            <a:ext cx="209994"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953" i="1" dirty="0" smtClean="0">
                <a:latin typeface="Arial" panose="020B0604020202020204" pitchFamily="34" charset="0"/>
                <a:ea typeface="Gill Sans" charset="0"/>
                <a:cs typeface="Arial" panose="020B0604020202020204" pitchFamily="34" charset="0"/>
              </a:rPr>
              <a:t>p</a:t>
            </a:r>
            <a:endParaRPr lang="en-US" altLang="en-US" sz="2953" i="1" dirty="0">
              <a:latin typeface="Arial" panose="020B0604020202020204" pitchFamily="34" charset="0"/>
              <a:ea typeface="Gill Sans" charset="0"/>
              <a:cs typeface="Arial" panose="020B0604020202020204" pitchFamily="34" charset="0"/>
            </a:endParaRPr>
          </a:p>
        </p:txBody>
      </p:sp>
      <p:sp>
        <p:nvSpPr>
          <p:cNvPr id="139274" name="Rectangle 10"/>
          <p:cNvSpPr>
            <a:spLocks/>
          </p:cNvSpPr>
          <p:nvPr/>
        </p:nvSpPr>
        <p:spPr bwMode="auto">
          <a:xfrm>
            <a:off x="4737985" y="4938614"/>
            <a:ext cx="399148"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953" i="1">
                <a:latin typeface="Arial" panose="020B0604020202020204" pitchFamily="34" charset="0"/>
                <a:ea typeface="Gill Sans" charset="0"/>
                <a:cs typeface="Arial" panose="020B0604020202020204" pitchFamily="34" charset="0"/>
              </a:rPr>
              <a:t>e</a:t>
            </a:r>
            <a:r>
              <a:rPr lang="en-US" altLang="en-US" sz="3797" baseline="50000">
                <a:latin typeface="Arial" panose="020B0604020202020204" pitchFamily="34" charset="0"/>
                <a:ea typeface="Gill Sans" charset="0"/>
                <a:cs typeface="Arial" panose="020B0604020202020204" pitchFamily="34" charset="0"/>
              </a:rPr>
              <a:t>+</a:t>
            </a:r>
          </a:p>
        </p:txBody>
      </p:sp>
      <p:sp>
        <p:nvSpPr>
          <p:cNvPr id="139275" name="Rectangle 11"/>
          <p:cNvSpPr>
            <a:spLocks/>
          </p:cNvSpPr>
          <p:nvPr/>
        </p:nvSpPr>
        <p:spPr bwMode="auto">
          <a:xfrm>
            <a:off x="8346271" y="4938614"/>
            <a:ext cx="317396"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953" i="1" dirty="0">
                <a:latin typeface="Arial" panose="020B0604020202020204" pitchFamily="34" charset="0"/>
                <a:ea typeface="Gill Sans" charset="0"/>
                <a:cs typeface="Arial" panose="020B0604020202020204" pitchFamily="34" charset="0"/>
              </a:rPr>
              <a:t>e</a:t>
            </a:r>
            <a:r>
              <a:rPr lang="en-US" altLang="en-US" sz="3797" baseline="50000" dirty="0">
                <a:latin typeface="Arial" panose="020B0604020202020204" pitchFamily="34" charset="0"/>
                <a:ea typeface="Gill Sans" charset="0"/>
                <a:cs typeface="Arial" panose="020B0604020202020204" pitchFamily="34" charset="0"/>
              </a:rPr>
              <a:t>-</a:t>
            </a:r>
          </a:p>
        </p:txBody>
      </p:sp>
      <p:grpSp>
        <p:nvGrpSpPr>
          <p:cNvPr id="3" name="Group 2"/>
          <p:cNvGrpSpPr/>
          <p:nvPr/>
        </p:nvGrpSpPr>
        <p:grpSpPr>
          <a:xfrm>
            <a:off x="4723804" y="5669236"/>
            <a:ext cx="4330898" cy="1188764"/>
            <a:chOff x="4723804" y="5669236"/>
            <a:chExt cx="4330898" cy="1188764"/>
          </a:xfrm>
        </p:grpSpPr>
        <p:pic>
          <p:nvPicPr>
            <p:cNvPr id="139277" name="Picture 13"/>
            <p:cNvPicPr>
              <a:picLocks noChangeAspect="1" noChangeArrowheads="1"/>
            </p:cNvPicPr>
            <p:nvPr/>
          </p:nvPicPr>
          <p:blipFill>
            <a:blip r:embed="rId4">
              <a:extLst>
                <a:ext uri="{28A0092B-C50C-407E-A947-70E740481C1C}">
                  <a14:useLocalDpi xmlns:a14="http://schemas.microsoft.com/office/drawing/2010/main" val="0"/>
                </a:ext>
              </a:extLst>
            </a:blip>
            <a:srcRect l="32730" t="47826" r="44823" b="23653"/>
            <a:stretch>
              <a:fillRect/>
            </a:stretch>
          </p:blipFill>
          <p:spPr bwMode="auto">
            <a:xfrm>
              <a:off x="4723804" y="5669236"/>
              <a:ext cx="1303734" cy="118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39278" name="Picture 14"/>
            <p:cNvPicPr>
              <a:picLocks noChangeAspect="1" noChangeArrowheads="1"/>
            </p:cNvPicPr>
            <p:nvPr/>
          </p:nvPicPr>
          <p:blipFill>
            <a:blip r:embed="rId4">
              <a:extLst>
                <a:ext uri="{28A0092B-C50C-407E-A947-70E740481C1C}">
                  <a14:useLocalDpi xmlns:a14="http://schemas.microsoft.com/office/drawing/2010/main" val="0"/>
                </a:ext>
              </a:extLst>
            </a:blip>
            <a:srcRect l="32730" t="47826" r="44823" b="23653"/>
            <a:stretch>
              <a:fillRect/>
            </a:stretch>
          </p:blipFill>
          <p:spPr bwMode="auto">
            <a:xfrm>
              <a:off x="7750968" y="5670352"/>
              <a:ext cx="1303734" cy="118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grpSp>
        <p:nvGrpSpPr>
          <p:cNvPr id="2" name="Group 1"/>
          <p:cNvGrpSpPr/>
          <p:nvPr/>
        </p:nvGrpSpPr>
        <p:grpSpPr>
          <a:xfrm>
            <a:off x="3964780" y="78283"/>
            <a:ext cx="5082109" cy="2209844"/>
            <a:chOff x="3964780" y="78283"/>
            <a:chExt cx="5082109" cy="2209844"/>
          </a:xfrm>
        </p:grpSpPr>
        <p:pic>
          <p:nvPicPr>
            <p:cNvPr id="139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780" y="82494"/>
              <a:ext cx="2062758" cy="220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3927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015" y="78283"/>
              <a:ext cx="2063874" cy="220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pic>
        <p:nvPicPr>
          <p:cNvPr id="19" name="Picture 15"/>
          <p:cNvPicPr>
            <a:picLocks noChangeAspect="1" noChangeArrowheads="1"/>
          </p:cNvPicPr>
          <p:nvPr/>
        </p:nvPicPr>
        <p:blipFill>
          <a:blip r:embed="rId6">
            <a:extLst>
              <a:ext uri="{28A0092B-C50C-407E-A947-70E740481C1C}">
                <a14:useLocalDpi xmlns:a14="http://schemas.microsoft.com/office/drawing/2010/main" val="0"/>
              </a:ext>
            </a:extLst>
          </a:blip>
          <a:srcRect l="385" t="55925" r="128"/>
          <a:stretch>
            <a:fillRect/>
          </a:stretch>
        </p:blipFill>
        <p:spPr bwMode="auto">
          <a:xfrm>
            <a:off x="3384505" y="225017"/>
            <a:ext cx="6134814" cy="18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1" name="Content Placeholder 2"/>
          <p:cNvSpPr>
            <a:spLocks noGrp="1"/>
          </p:cNvSpPr>
          <p:nvPr>
            <p:ph idx="1"/>
          </p:nvPr>
        </p:nvSpPr>
        <p:spPr>
          <a:xfrm>
            <a:off x="0" y="908619"/>
            <a:ext cx="3614958" cy="2365995"/>
          </a:xfrm>
        </p:spPr>
        <p:txBody>
          <a:bodyPr>
            <a:noAutofit/>
          </a:bodyPr>
          <a:lstStyle/>
          <a:p>
            <a:pPr marL="228600" lvl="1">
              <a:spcBef>
                <a:spcPts val="1000"/>
              </a:spcBef>
            </a:pPr>
            <a:r>
              <a:rPr lang="en-US" sz="2000" dirty="0" smtClean="0">
                <a:latin typeface="Arial" panose="020B0604020202020204" pitchFamily="34" charset="0"/>
                <a:cs typeface="Arial" panose="020B0604020202020204" pitchFamily="34" charset="0"/>
              </a:rPr>
              <a:t>From Murayama</a:t>
            </a:r>
          </a:p>
          <a:p>
            <a:pPr marL="228600" lvl="1">
              <a:spcBef>
                <a:spcPts val="1000"/>
              </a:spcBef>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ILC can measure </a:t>
            </a:r>
            <a:r>
              <a:rPr lang="en-US" sz="2000" dirty="0" smtClean="0">
                <a:latin typeface="Arial" panose="020B0604020202020204" pitchFamily="34" charset="0"/>
                <a:cs typeface="Arial" panose="020B0604020202020204" pitchFamily="34" charset="0"/>
              </a:rPr>
              <a:t>these properties </a:t>
            </a:r>
            <a:r>
              <a:rPr lang="en-US" sz="2000" dirty="0">
                <a:latin typeface="Arial" panose="020B0604020202020204" pitchFamily="34" charset="0"/>
                <a:cs typeface="Arial" panose="020B0604020202020204" pitchFamily="34" charset="0"/>
              </a:rPr>
              <a:t>3 to 10 times more accurately then the ultimate </a:t>
            </a:r>
            <a:r>
              <a:rPr lang="en-US" sz="2000" dirty="0" smtClean="0">
                <a:latin typeface="Arial" panose="020B0604020202020204" pitchFamily="34" charset="0"/>
                <a:cs typeface="Arial" panose="020B0604020202020204" pitchFamily="34" charset="0"/>
              </a:rPr>
              <a:t>LHC (after upgrades). </a:t>
            </a:r>
            <a:endParaRPr lang="en-US" sz="2000" dirty="0">
              <a:latin typeface="Arial" panose="020B0604020202020204" pitchFamily="34" charset="0"/>
              <a:cs typeface="Arial" panose="020B0604020202020204" pitchFamily="34" charset="0"/>
            </a:endParaRPr>
          </a:p>
          <a:p>
            <a:pPr marL="228600" lvl="1">
              <a:spcBef>
                <a:spcPts val="1000"/>
              </a:spcBef>
            </a:pPr>
            <a:r>
              <a:rPr lang="en-US" sz="2000" dirty="0">
                <a:latin typeface="Arial" panose="020B0604020202020204" pitchFamily="34" charset="0"/>
                <a:cs typeface="Arial" panose="020B0604020202020204" pitchFamily="34" charset="0"/>
              </a:rPr>
              <a:t>This means that the ILC is equivalent to 10 to 100 ultimate LHCs running simultaneously</a:t>
            </a:r>
            <a:r>
              <a:rPr lang="en-US" sz="2000" dirty="0" smtClean="0">
                <a:latin typeface="Arial" panose="020B0604020202020204" pitchFamily="34" charset="0"/>
                <a:cs typeface="Arial" panose="020B0604020202020204" pitchFamily="34" charset="0"/>
              </a:rPr>
              <a:t>.</a:t>
            </a:r>
          </a:p>
          <a:p>
            <a:endParaRPr lang="en-US" sz="3600" dirty="0">
              <a:latin typeface="Arial" panose="020B0604020202020204" pitchFamily="34" charset="0"/>
              <a:cs typeface="Arial" panose="020B0604020202020204" pitchFamily="34" charset="0"/>
            </a:endParaRPr>
          </a:p>
        </p:txBody>
      </p:sp>
      <p:pic>
        <p:nvPicPr>
          <p:cNvPr id="1026" name="Picture 2" descr="http://www.physastro.iastate.edu/sites/default/files/uploads/slideshow/proton-gluouns-300px.jpg"/>
          <p:cNvPicPr>
            <a:picLocks noChangeAspect="1" noChangeArrowheads="1"/>
          </p:cNvPicPr>
          <p:nvPr/>
        </p:nvPicPr>
        <p:blipFill rotWithShape="1">
          <a:blip r:embed="rId7">
            <a:extLst>
              <a:ext uri="{28A0092B-C50C-407E-A947-70E740481C1C}">
                <a14:useLocalDpi xmlns:a14="http://schemas.microsoft.com/office/drawing/2010/main" val="0"/>
              </a:ext>
            </a:extLst>
          </a:blip>
          <a:srcRect l="11631" r="7983"/>
          <a:stretch/>
        </p:blipFill>
        <p:spPr bwMode="auto">
          <a:xfrm rot="2103677">
            <a:off x="3525647" y="122682"/>
            <a:ext cx="2297010" cy="2085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physastro.iastate.edu/sites/default/files/uploads/slideshow/proton-gluouns-300px.jpg"/>
          <p:cNvPicPr>
            <a:picLocks noChangeAspect="1" noChangeArrowheads="1"/>
          </p:cNvPicPr>
          <p:nvPr/>
        </p:nvPicPr>
        <p:blipFill rotWithShape="1">
          <a:blip r:embed="rId7">
            <a:extLst>
              <a:ext uri="{28A0092B-C50C-407E-A947-70E740481C1C}">
                <a14:useLocalDpi xmlns:a14="http://schemas.microsoft.com/office/drawing/2010/main" val="0"/>
              </a:ext>
            </a:extLst>
          </a:blip>
          <a:srcRect l="11631" r="7983"/>
          <a:stretch/>
        </p:blipFill>
        <p:spPr bwMode="auto">
          <a:xfrm rot="19496323" flipH="1">
            <a:off x="6589504" y="151802"/>
            <a:ext cx="2297010" cy="208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5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500"/>
                            </p:stCondLst>
                            <p:childTnLst>
                              <p:par>
                                <p:cTn id="25" presetID="1" presetClass="exit" presetSubtype="0" fill="hold" nodeType="afterEffect">
                                  <p:stCondLst>
                                    <p:cond delay="0"/>
                                  </p:stCondLst>
                                  <p:childTnLst>
                                    <p:set>
                                      <p:cBhvr>
                                        <p:cTn id="26" dur="1" fill="hold">
                                          <p:stCondLst>
                                            <p:cond delay="4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92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3926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9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41" y="-196441"/>
            <a:ext cx="9728281" cy="7250881"/>
          </a:xfrm>
          <a:prstGeom prst="rect">
            <a:avLst/>
          </a:prstGeom>
        </p:spPr>
      </p:pic>
      <p:pic>
        <p:nvPicPr>
          <p:cNvPr id="3" name="Picture 2"/>
          <p:cNvPicPr>
            <a:picLocks noChangeAspect="1"/>
          </p:cNvPicPr>
          <p:nvPr/>
        </p:nvPicPr>
        <p:blipFill>
          <a:blip r:embed="rId3"/>
          <a:stretch>
            <a:fillRect/>
          </a:stretch>
        </p:blipFill>
        <p:spPr>
          <a:xfrm>
            <a:off x="-332011" y="1695960"/>
            <a:ext cx="9768151" cy="3665280"/>
          </a:xfrm>
          <a:prstGeom prst="rect">
            <a:avLst/>
          </a:prstGeom>
        </p:spPr>
      </p:pic>
      <p:pic>
        <p:nvPicPr>
          <p:cNvPr id="4" name="Picture 3"/>
          <p:cNvPicPr>
            <a:picLocks noChangeAspect="1"/>
          </p:cNvPicPr>
          <p:nvPr/>
        </p:nvPicPr>
        <p:blipFill>
          <a:blip r:embed="rId4"/>
          <a:stretch>
            <a:fillRect/>
          </a:stretch>
        </p:blipFill>
        <p:spPr>
          <a:xfrm>
            <a:off x="6425955" y="6058440"/>
            <a:ext cx="3030120" cy="717120"/>
          </a:xfrm>
          <a:prstGeom prst="rect">
            <a:avLst/>
          </a:prstGeom>
        </p:spPr>
      </p:pic>
      <p:sp>
        <p:nvSpPr>
          <p:cNvPr id="5" name="Content Placeholder 1"/>
          <p:cNvSpPr txBox="1">
            <a:spLocks/>
          </p:cNvSpPr>
          <p:nvPr/>
        </p:nvSpPr>
        <p:spPr>
          <a:xfrm>
            <a:off x="342902" y="279854"/>
            <a:ext cx="7772400" cy="1137226"/>
          </a:xfrm>
          <a:prstGeom prst="rect">
            <a:avLst/>
          </a:prstGeom>
        </p:spPr>
        <p:txBody>
          <a:bodyPr/>
          <a:lstStyle>
            <a:lvl1pPr marL="205740" indent="-205740" algn="l" defTabSz="914240" rtl="0" eaLnBrk="1" latinLnBrk="0" hangingPunct="1">
              <a:lnSpc>
                <a:spcPct val="90000"/>
              </a:lnSpc>
              <a:spcBef>
                <a:spcPts val="1200"/>
              </a:spcBef>
              <a:buClr>
                <a:schemeClr val="accent1"/>
              </a:buClr>
              <a:buSzPct val="90000"/>
              <a:buFont typeface="Arial" pitchFamily="34" charset="0"/>
              <a:buChar char="•"/>
              <a:defRPr sz="2100" kern="1200">
                <a:solidFill>
                  <a:schemeClr val="tx1"/>
                </a:solidFill>
                <a:latin typeface="+mn-lt"/>
                <a:ea typeface="+mn-ea"/>
                <a:cs typeface="+mn-cs"/>
              </a:defRPr>
            </a:lvl1pPr>
            <a:lvl2pPr marL="411480" indent="-205740" algn="l" defTabSz="914240" rtl="0" eaLnBrk="1" latinLnBrk="0" hangingPunct="1">
              <a:lnSpc>
                <a:spcPct val="90000"/>
              </a:lnSpc>
              <a:spcBef>
                <a:spcPts val="600"/>
              </a:spcBef>
              <a:buClr>
                <a:schemeClr val="accent1"/>
              </a:buClr>
              <a:buSzPct val="90000"/>
              <a:buFont typeface="Cambria" pitchFamily="18" charset="0"/>
              <a:buChar char="–"/>
              <a:defRPr sz="1800" kern="1200">
                <a:solidFill>
                  <a:schemeClr val="tx1"/>
                </a:solidFill>
                <a:latin typeface="+mn-lt"/>
                <a:ea typeface="+mn-ea"/>
                <a:cs typeface="+mn-cs"/>
              </a:defRPr>
            </a:lvl2pPr>
            <a:lvl3pPr marL="617220" indent="-205740" algn="l" defTabSz="914240" rtl="0" eaLnBrk="1" latinLnBrk="0" hangingPunct="1">
              <a:lnSpc>
                <a:spcPct val="90000"/>
              </a:lnSpc>
              <a:spcBef>
                <a:spcPts val="600"/>
              </a:spcBef>
              <a:buClr>
                <a:schemeClr val="accent1"/>
              </a:buClr>
              <a:buFont typeface="Arial" pitchFamily="34" charset="0"/>
              <a:buChar char="•"/>
              <a:defRPr sz="1500" kern="1200">
                <a:solidFill>
                  <a:schemeClr val="tx1"/>
                </a:solidFill>
                <a:latin typeface="+mn-lt"/>
                <a:ea typeface="+mn-ea"/>
                <a:cs typeface="+mn-cs"/>
              </a:defRPr>
            </a:lvl3pPr>
            <a:lvl4pPr marL="822960" indent="-205740" algn="l" defTabSz="914240" rtl="0" eaLnBrk="1" latinLnBrk="0" hangingPunct="1">
              <a:lnSpc>
                <a:spcPct val="90000"/>
              </a:lnSpc>
              <a:spcBef>
                <a:spcPts val="600"/>
              </a:spcBef>
              <a:buClr>
                <a:schemeClr val="accent1"/>
              </a:buClr>
              <a:buSzPct val="100000"/>
              <a:buFont typeface="Cambria" pitchFamily="18" charset="0"/>
              <a:buChar char="–"/>
              <a:defRPr sz="1350" kern="1200">
                <a:solidFill>
                  <a:schemeClr val="tx1"/>
                </a:solidFill>
                <a:latin typeface="+mn-lt"/>
                <a:ea typeface="+mn-ea"/>
                <a:cs typeface="+mn-cs"/>
              </a:defRPr>
            </a:lvl4pPr>
            <a:lvl5pPr marL="1028699" indent="-205740" algn="l" defTabSz="914240"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5pPr>
            <a:lvl6pPr marL="1234440" indent="-205740" algn="l" defTabSz="914240" rtl="0" eaLnBrk="1" latinLnBrk="0" hangingPunct="1">
              <a:lnSpc>
                <a:spcPct val="90000"/>
              </a:lnSpc>
              <a:spcBef>
                <a:spcPts val="600"/>
              </a:spcBef>
              <a:buClr>
                <a:schemeClr val="accent1"/>
              </a:buClr>
              <a:buSzPct val="100000"/>
              <a:buFont typeface="Cambria" pitchFamily="18" charset="0"/>
              <a:buChar char="–"/>
              <a:defRPr sz="1200" kern="1200">
                <a:solidFill>
                  <a:schemeClr val="tx1"/>
                </a:solidFill>
                <a:latin typeface="+mn-lt"/>
                <a:ea typeface="+mn-ea"/>
                <a:cs typeface="+mn-cs"/>
              </a:defRPr>
            </a:lvl6pPr>
            <a:lvl7pPr marL="1440180" indent="-205740" algn="l" defTabSz="914240"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7pPr>
            <a:lvl8pPr marL="1645919" indent="-205740" algn="l" defTabSz="914240" rtl="0" eaLnBrk="1" latinLnBrk="0" hangingPunct="1">
              <a:lnSpc>
                <a:spcPct val="90000"/>
              </a:lnSpc>
              <a:spcBef>
                <a:spcPts val="600"/>
              </a:spcBef>
              <a:buClr>
                <a:schemeClr val="accent1"/>
              </a:buClr>
              <a:buSzPct val="100000"/>
              <a:buFont typeface="Cambria" pitchFamily="18" charset="0"/>
              <a:buChar char="–"/>
              <a:defRPr sz="1200" kern="1200">
                <a:solidFill>
                  <a:schemeClr val="tx1"/>
                </a:solidFill>
                <a:latin typeface="+mn-lt"/>
                <a:ea typeface="+mn-ea"/>
                <a:cs typeface="+mn-cs"/>
              </a:defRPr>
            </a:lvl8pPr>
            <a:lvl9pPr marL="1851660" indent="-205740" algn="l" defTabSz="914240"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9pPr>
          </a:lstStyle>
          <a:p>
            <a:pPr marL="228600" lvl="1">
              <a:spcBef>
                <a:spcPts val="1000"/>
              </a:spcBef>
            </a:pPr>
            <a:r>
              <a:rPr lang="en-US" sz="2400" b="1" dirty="0" smtClean="0">
                <a:latin typeface="Arial" panose="020B0604020202020204" pitchFamily="34" charset="0"/>
                <a:cs typeface="Arial" panose="020B0604020202020204" pitchFamily="34" charset="0"/>
              </a:rPr>
              <a:t>AND</a:t>
            </a:r>
          </a:p>
          <a:p>
            <a:pPr marL="228600" lvl="1">
              <a:spcBef>
                <a:spcPts val="1000"/>
              </a:spcBef>
            </a:pPr>
            <a:r>
              <a:rPr lang="en-US" sz="2400" b="1" dirty="0" smtClean="0">
                <a:latin typeface="Arial" panose="020B0604020202020204" pitchFamily="34" charset="0"/>
                <a:cs typeface="Arial" panose="020B0604020202020204" pitchFamily="34" charset="0"/>
              </a:rPr>
              <a:t>The energy of the ILC can be upgraded to match new discoveries</a:t>
            </a:r>
          </a:p>
          <a:p>
            <a:pPr marL="228600" lvl="1">
              <a:spcBef>
                <a:spcPts val="1000"/>
              </a:spcBef>
            </a:pPr>
            <a:endParaRPr lang="en-US" sz="2400" b="1" dirty="0" smtClean="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96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https://www.youtube.com/watch?v=HneFM-BvZj4</a:t>
            </a:r>
          </a:p>
        </p:txBody>
      </p:sp>
      <p:pic>
        <p:nvPicPr>
          <p:cNvPr id="4" name="Picture 2" descr="http://cdn.static-economist.com/sites/default/files/images/2012/07/blogs/babbage/20120721_stp5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8091"/>
            <a:ext cx="5667375" cy="319087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cdn2-b.examiner.com/sites/default/files/styles/image_content_width/hash/07/cf/1366991193_5725_Alan%20Alda.jpg?itok=wtF8Ah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653" y="2728091"/>
            <a:ext cx="3393685" cy="33258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3303" y="2358759"/>
            <a:ext cx="5195944" cy="369332"/>
          </a:xfrm>
          <a:prstGeom prst="rect">
            <a:avLst/>
          </a:prstGeom>
          <a:noFill/>
          <a:ln>
            <a:solidFill>
              <a:schemeClr val="bg2"/>
            </a:solidFill>
          </a:ln>
        </p:spPr>
        <p:txBody>
          <a:bodyPr wrap="square" rtlCol="0" anchor="ctr" anchorCtr="1">
            <a:spAutoFit/>
          </a:bodyPr>
          <a:lstStyle/>
          <a:p>
            <a:r>
              <a:rPr lang="en-US" dirty="0" smtClean="0">
                <a:latin typeface="Arial" panose="020B0604020202020204" pitchFamily="34" charset="0"/>
                <a:cs typeface="Arial" panose="020B0604020202020204" pitchFamily="34" charset="0"/>
              </a:rPr>
              <a:t>Brian Greene and Alan </a:t>
            </a:r>
            <a:r>
              <a:rPr lang="en-US" dirty="0" err="1" smtClean="0">
                <a:latin typeface="Arial" panose="020B0604020202020204" pitchFamily="34" charset="0"/>
                <a:cs typeface="Arial" panose="020B0604020202020204" pitchFamily="34" charset="0"/>
              </a:rPr>
              <a:t>Alda</a:t>
            </a:r>
            <a:r>
              <a:rPr lang="en-US" dirty="0" smtClean="0">
                <a:latin typeface="Arial" panose="020B0604020202020204" pitchFamily="34" charset="0"/>
                <a:cs typeface="Arial" panose="020B0604020202020204" pitchFamily="34" charset="0"/>
              </a:rPr>
              <a:t> explain Gravity </a:t>
            </a:r>
          </a:p>
        </p:txBody>
      </p:sp>
      <p:sp>
        <p:nvSpPr>
          <p:cNvPr id="9" name="TextBox 8"/>
          <p:cNvSpPr txBox="1"/>
          <p:nvPr/>
        </p:nvSpPr>
        <p:spPr>
          <a:xfrm>
            <a:off x="7159449" y="2358759"/>
            <a:ext cx="1159356" cy="369332"/>
          </a:xfrm>
          <a:prstGeom prst="rect">
            <a:avLst/>
          </a:prstGeom>
          <a:noFill/>
          <a:ln>
            <a:solidFill>
              <a:schemeClr val="bg2"/>
            </a:solidFill>
          </a:ln>
        </p:spPr>
        <p:txBody>
          <a:bodyPr wrap="none" rtlCol="0" anchor="ctr" anchorCtr="1">
            <a:spAutoFit/>
          </a:bodyPr>
          <a:lstStyle/>
          <a:p>
            <a:r>
              <a:rPr lang="en-US" dirty="0" smtClean="0">
                <a:latin typeface="Arial" panose="020B0604020202020204" pitchFamily="34" charset="0"/>
                <a:cs typeface="Arial" panose="020B0604020202020204" pitchFamily="34" charset="0"/>
              </a:rPr>
              <a:t>Alan </a:t>
            </a:r>
            <a:r>
              <a:rPr lang="en-US" dirty="0" err="1" smtClean="0">
                <a:latin typeface="Arial" panose="020B0604020202020204" pitchFamily="34" charset="0"/>
                <a:cs typeface="Arial" panose="020B0604020202020204" pitchFamily="34" charset="0"/>
              </a:rPr>
              <a:t>Alda</a:t>
            </a:r>
            <a:endParaRPr lang="en-US" dirty="0" smtClean="0">
              <a:latin typeface="Arial" panose="020B0604020202020204" pitchFamily="34" charset="0"/>
              <a:cs typeface="Arial" panose="020B0604020202020204" pitchFamily="34" charset="0"/>
            </a:endParaRPr>
          </a:p>
        </p:txBody>
      </p:sp>
      <p:sp>
        <p:nvSpPr>
          <p:cNvPr id="10" name="Content Placeholder 1"/>
          <p:cNvSpPr txBox="1">
            <a:spLocks/>
          </p:cNvSpPr>
          <p:nvPr/>
        </p:nvSpPr>
        <p:spPr>
          <a:xfrm>
            <a:off x="566666" y="451756"/>
            <a:ext cx="7772400" cy="1635835"/>
          </a:xfrm>
          <a:prstGeom prst="rect">
            <a:avLst/>
          </a:prstGeom>
        </p:spPr>
        <p:txBody>
          <a:bodyPr vert="horz" lIns="121899" tIns="60949" rIns="121899" bIns="60949" rtlCol="0">
            <a:normAutofit/>
          </a:bodyPr>
          <a:lstStyle>
            <a:lvl1pPr marL="205740" indent="-205740" algn="l" defTabSz="914240" rtl="0" eaLnBrk="1" latinLnBrk="0" hangingPunct="1">
              <a:lnSpc>
                <a:spcPct val="90000"/>
              </a:lnSpc>
              <a:spcBef>
                <a:spcPts val="1200"/>
              </a:spcBef>
              <a:buClr>
                <a:schemeClr val="accent1"/>
              </a:buClr>
              <a:buSzPct val="90000"/>
              <a:buFont typeface="Arial" pitchFamily="34" charset="0"/>
              <a:buChar char="•"/>
              <a:defRPr sz="2100" kern="1200">
                <a:solidFill>
                  <a:schemeClr val="tx1"/>
                </a:solidFill>
                <a:latin typeface="+mn-lt"/>
                <a:ea typeface="+mn-ea"/>
                <a:cs typeface="+mn-cs"/>
              </a:defRPr>
            </a:lvl1pPr>
            <a:lvl2pPr marL="411480" indent="-205740" algn="l" defTabSz="914240" rtl="0" eaLnBrk="1" latinLnBrk="0" hangingPunct="1">
              <a:lnSpc>
                <a:spcPct val="90000"/>
              </a:lnSpc>
              <a:spcBef>
                <a:spcPts val="600"/>
              </a:spcBef>
              <a:buClr>
                <a:schemeClr val="accent1"/>
              </a:buClr>
              <a:buSzPct val="90000"/>
              <a:buFont typeface="Cambria" pitchFamily="18" charset="0"/>
              <a:buChar char="–"/>
              <a:defRPr sz="1800" kern="1200">
                <a:solidFill>
                  <a:schemeClr val="tx1"/>
                </a:solidFill>
                <a:latin typeface="+mn-lt"/>
                <a:ea typeface="+mn-ea"/>
                <a:cs typeface="+mn-cs"/>
              </a:defRPr>
            </a:lvl2pPr>
            <a:lvl3pPr marL="617220" indent="-205740" algn="l" defTabSz="914240" rtl="0" eaLnBrk="1" latinLnBrk="0" hangingPunct="1">
              <a:lnSpc>
                <a:spcPct val="90000"/>
              </a:lnSpc>
              <a:spcBef>
                <a:spcPts val="600"/>
              </a:spcBef>
              <a:buClr>
                <a:schemeClr val="accent1"/>
              </a:buClr>
              <a:buFont typeface="Arial" pitchFamily="34" charset="0"/>
              <a:buChar char="•"/>
              <a:defRPr sz="1500" kern="1200">
                <a:solidFill>
                  <a:schemeClr val="tx1"/>
                </a:solidFill>
                <a:latin typeface="+mn-lt"/>
                <a:ea typeface="+mn-ea"/>
                <a:cs typeface="+mn-cs"/>
              </a:defRPr>
            </a:lvl3pPr>
            <a:lvl4pPr marL="822960" indent="-205740" algn="l" defTabSz="914240" rtl="0" eaLnBrk="1" latinLnBrk="0" hangingPunct="1">
              <a:lnSpc>
                <a:spcPct val="90000"/>
              </a:lnSpc>
              <a:spcBef>
                <a:spcPts val="600"/>
              </a:spcBef>
              <a:buClr>
                <a:schemeClr val="accent1"/>
              </a:buClr>
              <a:buSzPct val="100000"/>
              <a:buFont typeface="Cambria" pitchFamily="18" charset="0"/>
              <a:buChar char="–"/>
              <a:defRPr sz="1350" kern="1200">
                <a:solidFill>
                  <a:schemeClr val="tx1"/>
                </a:solidFill>
                <a:latin typeface="+mn-lt"/>
                <a:ea typeface="+mn-ea"/>
                <a:cs typeface="+mn-cs"/>
              </a:defRPr>
            </a:lvl4pPr>
            <a:lvl5pPr marL="1028699" indent="-205740" algn="l" defTabSz="914240"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5pPr>
            <a:lvl6pPr marL="1234440" indent="-205740" algn="l" defTabSz="914240" rtl="0" eaLnBrk="1" latinLnBrk="0" hangingPunct="1">
              <a:lnSpc>
                <a:spcPct val="90000"/>
              </a:lnSpc>
              <a:spcBef>
                <a:spcPts val="600"/>
              </a:spcBef>
              <a:buClr>
                <a:schemeClr val="accent1"/>
              </a:buClr>
              <a:buSzPct val="100000"/>
              <a:buFont typeface="Cambria" pitchFamily="18" charset="0"/>
              <a:buChar char="–"/>
              <a:defRPr sz="1200" kern="1200">
                <a:solidFill>
                  <a:schemeClr val="tx1"/>
                </a:solidFill>
                <a:latin typeface="+mn-lt"/>
                <a:ea typeface="+mn-ea"/>
                <a:cs typeface="+mn-cs"/>
              </a:defRPr>
            </a:lvl6pPr>
            <a:lvl7pPr marL="1440180" indent="-205740" algn="l" defTabSz="914240"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7pPr>
            <a:lvl8pPr marL="1645919" indent="-205740" algn="l" defTabSz="914240" rtl="0" eaLnBrk="1" latinLnBrk="0" hangingPunct="1">
              <a:lnSpc>
                <a:spcPct val="90000"/>
              </a:lnSpc>
              <a:spcBef>
                <a:spcPts val="600"/>
              </a:spcBef>
              <a:buClr>
                <a:schemeClr val="accent1"/>
              </a:buClr>
              <a:buSzPct val="100000"/>
              <a:buFont typeface="Cambria" pitchFamily="18" charset="0"/>
              <a:buChar char="–"/>
              <a:defRPr sz="1200" kern="1200">
                <a:solidFill>
                  <a:schemeClr val="tx1"/>
                </a:solidFill>
                <a:latin typeface="+mn-lt"/>
                <a:ea typeface="+mn-ea"/>
                <a:cs typeface="+mn-cs"/>
              </a:defRPr>
            </a:lvl8pPr>
            <a:lvl9pPr marL="1851660" indent="-205740" algn="l" defTabSz="914240" rtl="0" eaLnBrk="1" latinLnBrk="0" hangingPunct="1">
              <a:lnSpc>
                <a:spcPct val="90000"/>
              </a:lnSpc>
              <a:spcBef>
                <a:spcPts val="600"/>
              </a:spcBef>
              <a:buClr>
                <a:schemeClr val="accent1"/>
              </a:buClr>
              <a:buFont typeface="Arial" pitchFamily="34" charset="0"/>
              <a:buChar char="•"/>
              <a:defRPr sz="1200" kern="1200">
                <a:solidFill>
                  <a:schemeClr val="tx1"/>
                </a:solidFill>
                <a:latin typeface="+mn-lt"/>
                <a:ea typeface="+mn-ea"/>
                <a:cs typeface="+mn-cs"/>
              </a:defRPr>
            </a:lvl9pPr>
          </a:lstStyle>
          <a:p>
            <a:r>
              <a:rPr lang="en-US" smtClean="0">
                <a:latin typeface="Arial" panose="020B0604020202020204" pitchFamily="34" charset="0"/>
                <a:cs typeface="Arial" panose="020B0604020202020204" pitchFamily="34" charset="0"/>
              </a:rPr>
              <a:t>I am sure this is still not good enough for the general public!</a:t>
            </a:r>
          </a:p>
          <a:p>
            <a:r>
              <a:rPr lang="en-US" smtClean="0">
                <a:latin typeface="Arial" panose="020B0604020202020204" pitchFamily="34" charset="0"/>
                <a:cs typeface="Arial" panose="020B0604020202020204" pitchFamily="34" charset="0"/>
              </a:rPr>
              <a:t>Can we get well-known science popularizers to make</a:t>
            </a:r>
            <a:br>
              <a:rPr lang="en-US" smtClean="0">
                <a:latin typeface="Arial" panose="020B0604020202020204" pitchFamily="34" charset="0"/>
                <a:cs typeface="Arial" panose="020B0604020202020204" pitchFamily="34" charset="0"/>
              </a:rPr>
            </a:br>
            <a:r>
              <a:rPr lang="en-US" smtClean="0">
                <a:latin typeface="Arial" panose="020B0604020202020204" pitchFamily="34" charset="0"/>
                <a:cs typeface="Arial" panose="020B0604020202020204" pitchFamily="34" charset="0"/>
              </a:rPr>
              <a:t>A video presentation to explain: WHY ILC ?</a:t>
            </a:r>
            <a:endParaRPr lang="en-US" dirty="0"/>
          </a:p>
        </p:txBody>
      </p:sp>
    </p:spTree>
    <p:extLst>
      <p:ext uri="{BB962C8B-B14F-4D97-AF65-F5344CB8AC3E}">
        <p14:creationId xmlns:p14="http://schemas.microsoft.com/office/powerpoint/2010/main" val="362152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ILC Features On All Road-maps for HEP (World-Wide)</a:t>
            </a:r>
            <a:endParaRPr lang="en-US" dirty="0"/>
          </a:p>
        </p:txBody>
      </p:sp>
    </p:spTree>
    <p:extLst>
      <p:ext uri="{BB962C8B-B14F-4D97-AF65-F5344CB8AC3E}">
        <p14:creationId xmlns:p14="http://schemas.microsoft.com/office/powerpoint/2010/main" val="289303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914400"/>
            <a:ext cx="7886700" cy="4351338"/>
          </a:xfrm>
        </p:spPr>
        <p:txBody>
          <a:bodyPr>
            <a:noAutofit/>
          </a:bodyPr>
          <a:lstStyle/>
          <a:p>
            <a:r>
              <a:rPr lang="en-US" sz="1800" dirty="0" smtClean="0">
                <a:latin typeface="Arial" panose="020B0604020202020204" pitchFamily="34" charset="0"/>
                <a:cs typeface="Arial" panose="020B0604020202020204" pitchFamily="34" charset="0"/>
              </a:rPr>
              <a:t>ICFA (The </a:t>
            </a:r>
            <a:r>
              <a:rPr lang="en-US" sz="1800" dirty="0">
                <a:latin typeface="Arial" panose="020B0604020202020204" pitchFamily="34" charset="0"/>
                <a:cs typeface="Arial" panose="020B0604020202020204" pitchFamily="34" charset="0"/>
              </a:rPr>
              <a:t>International Committee for Future </a:t>
            </a:r>
            <a:r>
              <a:rPr lang="en-US" sz="1800" dirty="0" smtClean="0">
                <a:latin typeface="Arial" panose="020B0604020202020204" pitchFamily="34" charset="0"/>
                <a:cs typeface="Arial" panose="020B0604020202020204" pitchFamily="34" charset="0"/>
              </a:rPr>
              <a:t>Accelerators)</a:t>
            </a:r>
          </a:p>
          <a:p>
            <a:pPr lvl="1"/>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At the February </a:t>
            </a:r>
            <a:r>
              <a:rPr lang="en-US" sz="1600" dirty="0" smtClean="0">
                <a:latin typeface="Arial" panose="020B0604020202020204" pitchFamily="34" charset="0"/>
                <a:cs typeface="Arial" panose="020B0604020202020204" pitchFamily="34" charset="0"/>
              </a:rPr>
              <a:t>meeting, ICFA </a:t>
            </a:r>
            <a:r>
              <a:rPr lang="en-US" sz="1600" dirty="0">
                <a:latin typeface="Arial" panose="020B0604020202020204" pitchFamily="34" charset="0"/>
                <a:cs typeface="Arial" panose="020B0604020202020204" pitchFamily="34" charset="0"/>
              </a:rPr>
              <a:t>reached a consensus that the international </a:t>
            </a:r>
            <a:r>
              <a:rPr lang="en-US" sz="1600" dirty="0" smtClean="0">
                <a:latin typeface="Arial" panose="020B0604020202020204" pitchFamily="34" charset="0"/>
                <a:cs typeface="Arial" panose="020B0604020202020204" pitchFamily="34" charset="0"/>
              </a:rPr>
              <a:t>effort…for </a:t>
            </a:r>
            <a:r>
              <a:rPr lang="en-US" sz="1600" dirty="0">
                <a:latin typeface="Arial" panose="020B0604020202020204" pitchFamily="34" charset="0"/>
                <a:cs typeface="Arial" panose="020B0604020202020204" pitchFamily="34" charset="0"/>
              </a:rPr>
              <a:t>an ILC in Japan should </a:t>
            </a:r>
            <a:r>
              <a:rPr lang="en-US" sz="1600" dirty="0" smtClean="0">
                <a:latin typeface="Arial" panose="020B0604020202020204" pitchFamily="34" charset="0"/>
                <a:cs typeface="Arial" panose="020B0604020202020204" pitchFamily="34" charset="0"/>
              </a:rPr>
              <a:t>continue.</a:t>
            </a:r>
          </a:p>
          <a:p>
            <a:r>
              <a:rPr lang="en-US" sz="1800" dirty="0" smtClean="0">
                <a:latin typeface="Arial" panose="020B0604020202020204" pitchFamily="34" charset="0"/>
                <a:cs typeface="Arial" panose="020B0604020202020204" pitchFamily="34" charset="0"/>
              </a:rPr>
              <a:t>ACFA: Asian </a:t>
            </a:r>
            <a:r>
              <a:rPr lang="en-US" sz="1800" dirty="0">
                <a:latin typeface="Arial" panose="020B0604020202020204" pitchFamily="34" charset="0"/>
                <a:cs typeface="Arial" panose="020B0604020202020204" pitchFamily="34" charset="0"/>
              </a:rPr>
              <a:t>Committee for Future </a:t>
            </a:r>
            <a:r>
              <a:rPr lang="en-US" sz="1800" dirty="0" smtClean="0">
                <a:latin typeface="Arial" panose="020B0604020202020204" pitchFamily="34" charset="0"/>
                <a:cs typeface="Arial" panose="020B0604020202020204" pitchFamily="34" charset="0"/>
              </a:rPr>
              <a:t>Accelerators </a:t>
            </a:r>
            <a:r>
              <a:rPr lang="en-US" sz="1800" dirty="0">
                <a:latin typeface="Arial" panose="020B0604020202020204" pitchFamily="34" charset="0"/>
                <a:cs typeface="Arial" panose="020B0604020202020204" pitchFamily="34" charset="0"/>
              </a:rPr>
              <a:t>issued a statement about the </a:t>
            </a:r>
            <a:r>
              <a:rPr lang="en-US" sz="1800" dirty="0" smtClean="0">
                <a:latin typeface="Arial" panose="020B0604020202020204" pitchFamily="34" charset="0"/>
                <a:cs typeface="Arial" panose="020B0604020202020204" pitchFamily="34" charset="0"/>
              </a:rPr>
              <a:t>ILC</a:t>
            </a:r>
          </a:p>
          <a:p>
            <a:pPr lvl="1"/>
            <a:r>
              <a:rPr lang="en-US" sz="1600" dirty="0" err="1">
                <a:latin typeface="Arial" panose="020B0604020202020204" pitchFamily="34" charset="0"/>
                <a:cs typeface="Arial" panose="020B0604020202020204" pitchFamily="34" charset="0"/>
              </a:rPr>
              <a:t>AsiaHEP</a:t>
            </a:r>
            <a:r>
              <a:rPr lang="en-US" sz="1600" dirty="0">
                <a:latin typeface="Arial" panose="020B0604020202020204" pitchFamily="34" charset="0"/>
                <a:cs typeface="Arial" panose="020B0604020202020204" pitchFamily="34" charset="0"/>
              </a:rPr>
              <a:t> and ACFA reassert their strong endorsement of the ILC, which is in a mature state of technical development…In continuation of decades of worldwide </a:t>
            </a:r>
            <a:r>
              <a:rPr lang="en-US" sz="1600" dirty="0" smtClean="0">
                <a:latin typeface="Arial" panose="020B0604020202020204" pitchFamily="34" charset="0"/>
                <a:cs typeface="Arial" panose="020B0604020202020204" pitchFamily="34" charset="0"/>
              </a:rPr>
              <a:t>co-ordination</a:t>
            </a: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We encourage redoubled international efforts at this critical time to make the ILC a reality in Japan.</a:t>
            </a:r>
          </a:p>
          <a:p>
            <a:r>
              <a:rPr lang="en-US" sz="1800" dirty="0">
                <a:latin typeface="Arial" panose="020B0604020202020204" pitchFamily="34" charset="0"/>
                <a:cs typeface="Arial" panose="020B0604020202020204" pitchFamily="34" charset="0"/>
              </a:rPr>
              <a:t>European Strategy</a:t>
            </a:r>
          </a:p>
          <a:p>
            <a:pPr lvl="1"/>
            <a:r>
              <a:rPr lang="en-US" sz="1600" dirty="0">
                <a:latin typeface="Arial" panose="020B0604020202020204" pitchFamily="34" charset="0"/>
                <a:cs typeface="Arial" panose="020B0604020202020204" pitchFamily="34" charset="0"/>
              </a:rPr>
              <a:t>“There is a strong scientific case for an electron–positron collider, complementary to the LHC, that can study the properties of the Higgs boson and other particles with unprecedented precision and whose energy can be upgraded,” </a:t>
            </a:r>
          </a:p>
          <a:p>
            <a:pPr lvl="1"/>
            <a:r>
              <a:rPr lang="en-US" sz="1600" dirty="0">
                <a:latin typeface="Arial" panose="020B0604020202020204" pitchFamily="34" charset="0"/>
                <a:cs typeface="Arial" panose="020B0604020202020204" pitchFamily="34" charset="0"/>
              </a:rPr>
              <a:t>Europe looks forward to a proposal from Japan to discuss a possible participation</a:t>
            </a:r>
          </a:p>
          <a:p>
            <a:r>
              <a:rPr lang="en-US" sz="1800" dirty="0" smtClean="0">
                <a:latin typeface="Arial" panose="020B0604020202020204" pitchFamily="34" charset="0"/>
                <a:cs typeface="Arial" panose="020B0604020202020204" pitchFamily="34" charset="0"/>
              </a:rPr>
              <a:t>P5</a:t>
            </a:r>
            <a:r>
              <a:rPr lang="en-US" sz="1800" dirty="0">
                <a:latin typeface="Arial" panose="020B0604020202020204" pitchFamily="34" charset="0"/>
                <a:cs typeface="Arial" panose="020B0604020202020204" pitchFamily="34" charset="0"/>
              </a:rPr>
              <a:t>, US. </a:t>
            </a:r>
          </a:p>
          <a:p>
            <a:pPr lvl="1"/>
            <a:r>
              <a:rPr lang="en-US" sz="1600" dirty="0">
                <a:latin typeface="Arial" panose="020B0604020202020204" pitchFamily="34" charset="0"/>
                <a:cs typeface="Arial" panose="020B0604020202020204" pitchFamily="34" charset="0"/>
              </a:rPr>
              <a:t>P</a:t>
            </a:r>
            <a:r>
              <a:rPr lang="en-US" sz="1600" dirty="0" smtClean="0">
                <a:latin typeface="Arial" panose="020B0604020202020204" pitchFamily="34" charset="0"/>
                <a:cs typeface="Arial" panose="020B0604020202020204" pitchFamily="34" charset="0"/>
              </a:rPr>
              <a:t>hysics </a:t>
            </a:r>
            <a:r>
              <a:rPr lang="en-US" sz="1600" dirty="0">
                <a:latin typeface="Arial" panose="020B0604020202020204" pitchFamily="34" charset="0"/>
                <a:cs typeface="Arial" panose="020B0604020202020204" pitchFamily="34" charset="0"/>
              </a:rPr>
              <a:t>case for the ILC is “extremely strong” and that the “interest expressed in Japan in hosting the ILC is an exciting </a:t>
            </a:r>
            <a:r>
              <a:rPr lang="en-US" sz="1600" dirty="0" smtClean="0">
                <a:latin typeface="Arial" panose="020B0604020202020204" pitchFamily="34" charset="0"/>
                <a:cs typeface="Arial" panose="020B0604020202020204" pitchFamily="34" charset="0"/>
              </a:rPr>
              <a:t>development</a:t>
            </a:r>
            <a:endParaRPr lang="en-US" sz="16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28649" y="365127"/>
            <a:ext cx="8369877" cy="549273"/>
          </a:xfrm>
        </p:spPr>
        <p:txBody>
          <a:bodyPr>
            <a:normAutofit/>
          </a:bodyPr>
          <a:lstStyle/>
          <a:p>
            <a:r>
              <a:rPr lang="en-US" sz="2400" dirty="0" smtClean="0">
                <a:latin typeface="Arial" panose="020B0604020202020204" pitchFamily="34" charset="0"/>
                <a:cs typeface="Arial" panose="020B0604020202020204" pitchFamily="34" charset="0"/>
              </a:rPr>
              <a:t>ILC Features On All Road-maps </a:t>
            </a:r>
            <a:r>
              <a:rPr lang="en-US" sz="2400" dirty="0">
                <a:latin typeface="Arial" panose="020B0604020202020204" pitchFamily="34" charset="0"/>
                <a:cs typeface="Arial" panose="020B0604020202020204" pitchFamily="34" charset="0"/>
              </a:rPr>
              <a:t>f</a:t>
            </a:r>
            <a:r>
              <a:rPr lang="en-US" sz="2400" dirty="0" smtClean="0">
                <a:latin typeface="Arial" panose="020B0604020202020204" pitchFamily="34" charset="0"/>
                <a:cs typeface="Arial" panose="020B0604020202020204" pitchFamily="34" charset="0"/>
              </a:rPr>
              <a:t>or HEP (World-Wide)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err="1">
                <a:latin typeface="Arial" panose="020B0604020202020204" pitchFamily="34" charset="0"/>
                <a:cs typeface="Arial" panose="020B0604020202020204" pitchFamily="34" charset="0"/>
              </a:rPr>
              <a:t>Komitee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für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Elementarteilchenphysik</a:t>
            </a:r>
            <a:r>
              <a:rPr lang="en-US" dirty="0">
                <a:latin typeface="Arial" panose="020B0604020202020204" pitchFamily="34" charset="0"/>
                <a:cs typeface="Arial" panose="020B0604020202020204" pitchFamily="34" charset="0"/>
              </a:rPr>
              <a:t> KET workshop held in Munich in early </a:t>
            </a:r>
            <a:r>
              <a:rPr lang="en-US" dirty="0" smtClean="0">
                <a:latin typeface="Arial" panose="020B0604020202020204" pitchFamily="34" charset="0"/>
                <a:cs typeface="Arial" panose="020B0604020202020204" pitchFamily="34" charset="0"/>
              </a:rPr>
              <a:t>May 2016</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Participants discussed </a:t>
            </a:r>
            <a:r>
              <a:rPr lang="en-US" dirty="0">
                <a:latin typeface="Arial" panose="020B0604020202020204" pitchFamily="34" charset="0"/>
                <a:cs typeface="Arial" panose="020B0604020202020204" pitchFamily="34" charset="0"/>
              </a:rPr>
              <a:t>options for electron-positron colliders that are currently on the </a:t>
            </a:r>
            <a:r>
              <a:rPr lang="en-US" dirty="0" smtClean="0">
                <a:latin typeface="Arial" panose="020B0604020202020204" pitchFamily="34" charset="0"/>
                <a:cs typeface="Arial" panose="020B0604020202020204" pitchFamily="34" charset="0"/>
              </a:rPr>
              <a:t>table.</a:t>
            </a:r>
          </a:p>
          <a:p>
            <a:r>
              <a:rPr lang="en-US" sz="2600" dirty="0" smtClean="0">
                <a:latin typeface="Arial" panose="020B0604020202020204" pitchFamily="34" charset="0"/>
                <a:cs typeface="Arial" panose="020B0604020202020204" pitchFamily="34" charset="0"/>
              </a:rPr>
              <a:t>Gives </a:t>
            </a:r>
            <a:r>
              <a:rPr lang="en-US" sz="2600" dirty="0">
                <a:latin typeface="Arial" panose="020B0604020202020204" pitchFamily="34" charset="0"/>
                <a:cs typeface="Arial" panose="020B0604020202020204" pitchFamily="34" charset="0"/>
              </a:rPr>
              <a:t>“strongest support” to ILC</a:t>
            </a:r>
          </a:p>
          <a:p>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onclusions:</a:t>
            </a:r>
          </a:p>
          <a:p>
            <a:r>
              <a:rPr lang="en-US" i="1" dirty="0">
                <a:latin typeface="Arial" panose="020B0604020202020204" pitchFamily="34" charset="0"/>
                <a:cs typeface="Arial" panose="020B0604020202020204" pitchFamily="34" charset="0"/>
              </a:rPr>
              <a:t>The physics case for a future </a:t>
            </a:r>
            <a:r>
              <a:rPr lang="en-US" i="1" dirty="0" err="1">
                <a:latin typeface="Arial" panose="020B0604020202020204" pitchFamily="34" charset="0"/>
                <a:cs typeface="Arial" panose="020B0604020202020204" pitchFamily="34" charset="0"/>
              </a:rPr>
              <a:t>e+e</a:t>
            </a:r>
            <a:r>
              <a:rPr lang="en-US" i="1" dirty="0">
                <a:latin typeface="Arial" panose="020B0604020202020204" pitchFamily="34" charset="0"/>
                <a:cs typeface="Arial" panose="020B0604020202020204" pitchFamily="34" charset="0"/>
              </a:rPr>
              <a:t>- collider, covering energies up to the </a:t>
            </a:r>
            <a:r>
              <a:rPr lang="en-US" i="1" dirty="0" err="1">
                <a:latin typeface="Arial" panose="020B0604020202020204" pitchFamily="34" charset="0"/>
                <a:cs typeface="Arial" panose="020B0604020202020204" pitchFamily="34" charset="0"/>
              </a:rPr>
              <a:t>TeV</a:t>
            </a:r>
            <a:r>
              <a:rPr lang="en-US" i="1" dirty="0">
                <a:latin typeface="Arial" panose="020B0604020202020204" pitchFamily="34" charset="0"/>
                <a:cs typeface="Arial" panose="020B0604020202020204" pitchFamily="34" charset="0"/>
              </a:rPr>
              <a:t> regime, is regarded to be very strong, justifying (and in fact requiring) the timely construction and operation of such a machine.</a:t>
            </a:r>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2. The ILC meets all the requirements discussed at this workshop. It is currently the only project in a mature technical state. Therefore this project, as proposed by the international community and discussed to be hosted in Japan, should be realized with urgency. </a:t>
            </a: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85802" y="482600"/>
            <a:ext cx="7772400" cy="660400"/>
          </a:xfrm>
        </p:spPr>
        <p:txBody>
          <a:bodyPr/>
          <a:lstStyle/>
          <a:p>
            <a:r>
              <a:rPr lang="en-US" dirty="0">
                <a:latin typeface="Arial" panose="020B0604020202020204" pitchFamily="34" charset="0"/>
                <a:cs typeface="Arial" panose="020B0604020202020204" pitchFamily="34" charset="0"/>
              </a:rPr>
              <a:t>German particle physics community</a:t>
            </a:r>
          </a:p>
        </p:txBody>
      </p:sp>
    </p:spTree>
    <p:extLst>
      <p:ext uri="{BB962C8B-B14F-4D97-AF65-F5344CB8AC3E}">
        <p14:creationId xmlns:p14="http://schemas.microsoft.com/office/powerpoint/2010/main" val="65229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2" y="1308880"/>
            <a:ext cx="7772400" cy="4470400"/>
          </a:xfrm>
        </p:spPr>
        <p:txBody>
          <a:bodyPr/>
          <a:lstStyle/>
          <a:p>
            <a:r>
              <a:rPr lang="en-US" dirty="0" smtClean="0">
                <a:latin typeface="Arial" panose="020B0604020202020204" pitchFamily="34" charset="0"/>
                <a:cs typeface="Arial" panose="020B0604020202020204" pitchFamily="34" charset="0"/>
              </a:rPr>
              <a:t>If you go there, grab a coke from the ILC vending machine for your </a:t>
            </a:r>
            <a:r>
              <a:rPr lang="en-US" dirty="0" err="1" smtClean="0">
                <a:latin typeface="Arial" panose="020B0604020202020204" pitchFamily="34" charset="0"/>
                <a:cs typeface="Arial" panose="020B0604020202020204" pitchFamily="34" charset="0"/>
              </a:rPr>
              <a:t>souveneer</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85802" y="2"/>
            <a:ext cx="7772400" cy="1219200"/>
          </a:xfrm>
        </p:spPr>
        <p:txBody>
          <a:bodyPr>
            <a:normAutofit/>
          </a:bodyPr>
          <a:lstStyle/>
          <a:p>
            <a:r>
              <a:rPr lang="en-US" sz="3200" dirty="0">
                <a:latin typeface="Arial" panose="020B0604020202020204" pitchFamily="34" charset="0"/>
                <a:cs typeface="Arial" panose="020B0604020202020204" pitchFamily="34" charset="0"/>
              </a:rPr>
              <a:t>Next </a:t>
            </a:r>
            <a:r>
              <a:rPr lang="en-US" sz="3200" dirty="0" smtClean="0">
                <a:latin typeface="Arial" panose="020B0604020202020204" pitchFamily="34" charset="0"/>
                <a:cs typeface="Arial" panose="020B0604020202020204" pitchFamily="34" charset="0"/>
              </a:rPr>
              <a:t>LCWS Workshop </a:t>
            </a:r>
            <a:r>
              <a:rPr lang="en-US" sz="3200" dirty="0">
                <a:latin typeface="Arial" panose="020B0604020202020204" pitchFamily="34" charset="0"/>
                <a:cs typeface="Arial" panose="020B0604020202020204" pitchFamily="34" charset="0"/>
              </a:rPr>
              <a:t>in Morioka </a:t>
            </a:r>
            <a:r>
              <a:rPr lang="en-US" sz="3200" dirty="0" smtClean="0">
                <a:latin typeface="Arial" panose="020B0604020202020204" pitchFamily="34" charset="0"/>
                <a:cs typeface="Arial" panose="020B0604020202020204" pitchFamily="34" charset="0"/>
              </a:rPr>
              <a:t>December 2016.</a:t>
            </a:r>
            <a:endParaRPr lang="en-US" sz="3200" dirty="0">
              <a:latin typeface="Arial" panose="020B0604020202020204" pitchFamily="34" charset="0"/>
              <a:cs typeface="Arial" panose="020B0604020202020204" pitchFamily="34" charset="0"/>
            </a:endParaRPr>
          </a:p>
        </p:txBody>
      </p:sp>
      <p:pic>
        <p:nvPicPr>
          <p:cNvPr id="1026" name="Picture 2" descr="http://newsline.linearcollider.org/wp-content/uploads/2016/03/Morioka-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2" y="2266949"/>
            <a:ext cx="4143375" cy="45910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newsline.linearcollider.org/wp-content/uploads/2016/03/CIMG69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47" r="17172"/>
          <a:stretch/>
        </p:blipFill>
        <p:spPr bwMode="auto">
          <a:xfrm>
            <a:off x="5142841" y="1891182"/>
            <a:ext cx="3631623" cy="485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67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284" y="1055255"/>
            <a:ext cx="7772400" cy="4470400"/>
          </a:xfrm>
        </p:spPr>
        <p:txBody>
          <a:bodyPr>
            <a:noAutofit/>
          </a:bodyPr>
          <a:lstStyle/>
          <a:p>
            <a:r>
              <a:rPr lang="en-US" sz="2000" b="1" dirty="0">
                <a:latin typeface="Arial" panose="020B0604020202020204" pitchFamily="34" charset="0"/>
                <a:cs typeface="Arial" panose="020B0604020202020204" pitchFamily="34" charset="0"/>
              </a:rPr>
              <a:t>S&amp;T national policy </a:t>
            </a:r>
            <a:r>
              <a:rPr lang="en-US" sz="2000" dirty="0">
                <a:latin typeface="Arial" panose="020B0604020202020204" pitchFamily="34" charset="0"/>
                <a:cs typeface="Arial" panose="020B0604020202020204" pitchFamily="34" charset="0"/>
              </a:rPr>
              <a:t>for 5 </a:t>
            </a:r>
            <a:r>
              <a:rPr lang="en-US" sz="2000" dirty="0" smtClean="0">
                <a:latin typeface="Arial" panose="020B0604020202020204" pitchFamily="34" charset="0"/>
                <a:cs typeface="Arial" panose="020B0604020202020204" pitchFamily="34" charset="0"/>
              </a:rPr>
              <a:t>year-plan </a:t>
            </a:r>
            <a:r>
              <a:rPr lang="en-US" sz="2000" dirty="0">
                <a:latin typeface="Arial" panose="020B0604020202020204" pitchFamily="34" charset="0"/>
                <a:cs typeface="Arial" panose="020B0604020202020204" pitchFamily="34" charset="0"/>
              </a:rPr>
              <a:t>(2016-2020) defined under the </a:t>
            </a:r>
            <a:r>
              <a:rPr lang="en-US" sz="2000" dirty="0" smtClean="0">
                <a:latin typeface="Arial" panose="020B0604020202020204" pitchFamily="34" charset="0"/>
                <a:cs typeface="Arial" panose="020B0604020202020204" pitchFamily="34" charset="0"/>
              </a:rPr>
              <a:t>Prime Minister’s </a:t>
            </a:r>
            <a:r>
              <a:rPr lang="en-US" sz="2000" dirty="0">
                <a:latin typeface="Arial" panose="020B0604020202020204" pitchFamily="34" charset="0"/>
                <a:cs typeface="Arial" panose="020B0604020202020204" pitchFamily="34" charset="0"/>
              </a:rPr>
              <a:t>leadership </a:t>
            </a:r>
            <a:endParaRPr lang="en-US" sz="2000" dirty="0" smtClean="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R</a:t>
            </a:r>
            <a:r>
              <a:rPr lang="en-US" dirty="0" smtClean="0">
                <a:latin typeface="Arial" panose="020B0604020202020204" pitchFamily="34" charset="0"/>
                <a:cs typeface="Arial" panose="020B0604020202020204" pitchFamily="34" charset="0"/>
              </a:rPr>
              <a:t>equested </a:t>
            </a:r>
            <a:r>
              <a:rPr lang="en-US" dirty="0">
                <a:latin typeface="Arial" panose="020B0604020202020204" pitchFamily="34" charset="0"/>
                <a:cs typeface="Arial" panose="020B0604020202020204" pitchFamily="34" charset="0"/>
              </a:rPr>
              <a:t>increase of S&amp;T budget to </a:t>
            </a:r>
            <a:r>
              <a:rPr lang="en-US" b="1" dirty="0">
                <a:latin typeface="Arial" panose="020B0604020202020204" pitchFamily="34" charset="0"/>
                <a:cs typeface="Arial" panose="020B0604020202020204" pitchFamily="34" charset="0"/>
              </a:rPr>
              <a:t>&gt;200B US $ / 5 </a:t>
            </a:r>
            <a:r>
              <a:rPr lang="en-US" b="1" dirty="0" smtClean="0">
                <a:latin typeface="Arial" panose="020B0604020202020204" pitchFamily="34" charset="0"/>
                <a:cs typeface="Arial" panose="020B0604020202020204" pitchFamily="34" charset="0"/>
              </a:rPr>
              <a:t>years</a:t>
            </a:r>
          </a:p>
          <a:p>
            <a:pPr lvl="1"/>
            <a:r>
              <a:rPr lang="en-US" dirty="0" smtClean="0">
                <a:latin typeface="Arial" panose="020B0604020202020204" pitchFamily="34" charset="0"/>
                <a:cs typeface="Arial" panose="020B0604020202020204" pitchFamily="34" charset="0"/>
              </a:rPr>
              <a:t>For large </a:t>
            </a:r>
            <a:r>
              <a:rPr lang="en-US" dirty="0">
                <a:latin typeface="Arial" panose="020B0604020202020204" pitchFamily="34" charset="0"/>
                <a:cs typeface="Arial" panose="020B0604020202020204" pitchFamily="34" charset="0"/>
              </a:rPr>
              <a:t>scale project including accelerator projects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Promotion </a:t>
            </a:r>
            <a:r>
              <a:rPr lang="en-US" sz="2000" b="1" dirty="0">
                <a:latin typeface="Arial" panose="020B0604020202020204" pitchFamily="34" charset="0"/>
                <a:cs typeface="Arial" panose="020B0604020202020204" pitchFamily="34" charset="0"/>
              </a:rPr>
              <a:t>of Local area development and local economy </a:t>
            </a:r>
            <a:r>
              <a:rPr lang="en-US" sz="2000" dirty="0">
                <a:latin typeface="Arial" panose="020B0604020202020204" pitchFamily="34" charset="0"/>
                <a:cs typeface="Arial" panose="020B0604020202020204" pitchFamily="34" charset="0"/>
              </a:rPr>
              <a:t>is now </a:t>
            </a:r>
            <a:r>
              <a:rPr lang="en-US" sz="2000" dirty="0" smtClean="0">
                <a:latin typeface="Arial" panose="020B0604020202020204" pitchFamily="34" charset="0"/>
                <a:cs typeface="Arial" panose="020B0604020202020204" pitchFamily="34" charset="0"/>
              </a:rPr>
              <a:t>a central issue </a:t>
            </a:r>
            <a:r>
              <a:rPr lang="en-US" sz="2000" dirty="0">
                <a:latin typeface="Arial" panose="020B0604020202020204" pitchFamily="34" charset="0"/>
                <a:cs typeface="Arial" panose="020B0604020202020204" pitchFamily="34" charset="0"/>
              </a:rPr>
              <a:t>in the national cabinet policy. </a:t>
            </a:r>
            <a:r>
              <a:rPr lang="en-US" sz="2000" dirty="0" smtClean="0">
                <a:latin typeface="Arial" panose="020B0604020202020204" pitchFamily="34" charset="0"/>
                <a:cs typeface="Arial" panose="020B0604020202020204" pitchFamily="34" charset="0"/>
              </a:rPr>
              <a:t> </a:t>
            </a:r>
          </a:p>
          <a:p>
            <a:pPr lvl="1"/>
            <a:r>
              <a:rPr lang="en-US" dirty="0" smtClean="0">
                <a:latin typeface="Arial" panose="020B0604020202020204" pitchFamily="34" charset="0"/>
                <a:cs typeface="Arial" panose="020B0604020202020204" pitchFamily="34" charset="0"/>
              </a:rPr>
              <a:t>Especially </a:t>
            </a:r>
            <a:r>
              <a:rPr lang="en-US" dirty="0">
                <a:latin typeface="Arial" panose="020B0604020202020204" pitchFamily="34" charset="0"/>
                <a:cs typeface="Arial" panose="020B0604020202020204" pitchFamily="34" charset="0"/>
              </a:rPr>
              <a:t>after </a:t>
            </a:r>
            <a:r>
              <a:rPr lang="en-US" dirty="0" smtClean="0">
                <a:latin typeface="Arial" panose="020B0604020202020204" pitchFamily="34" charset="0"/>
                <a:cs typeface="Arial" panose="020B0604020202020204" pitchFamily="34" charset="0"/>
              </a:rPr>
              <a:t>Olympics 2020 </a:t>
            </a:r>
            <a:r>
              <a:rPr lang="en-US" dirty="0">
                <a:latin typeface="Arial" panose="020B0604020202020204" pitchFamily="34" charset="0"/>
                <a:cs typeface="Arial" panose="020B0604020202020204" pitchFamily="34" charset="0"/>
              </a:rPr>
              <a:t>in Tokyo</a:t>
            </a:r>
          </a:p>
          <a:p>
            <a:r>
              <a:rPr lang="en-US" sz="2800" dirty="0" smtClean="0">
                <a:latin typeface="Arial" panose="020B0604020202020204" pitchFamily="34" charset="0"/>
                <a:cs typeface="Arial" panose="020B0604020202020204" pitchFamily="34" charset="0"/>
              </a:rPr>
              <a:t>Other </a:t>
            </a:r>
            <a:r>
              <a:rPr lang="en-US" sz="2800" dirty="0">
                <a:latin typeface="Arial" panose="020B0604020202020204" pitchFamily="34" charset="0"/>
                <a:cs typeface="Arial" panose="020B0604020202020204" pitchFamily="34" charset="0"/>
              </a:rPr>
              <a:t>important </a:t>
            </a:r>
            <a:r>
              <a:rPr lang="en-US" sz="2800" dirty="0" smtClean="0">
                <a:latin typeface="Arial" panose="020B0604020202020204" pitchFamily="34" charset="0"/>
                <a:cs typeface="Arial" panose="020B0604020202020204" pitchFamily="34" charset="0"/>
              </a:rPr>
              <a:t>Milestones (that could impact)</a:t>
            </a:r>
            <a:endParaRPr lang="en-US" sz="2800"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Elections </a:t>
            </a:r>
            <a:endParaRPr lang="en-US" sz="20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U</a:t>
            </a:r>
            <a:r>
              <a:rPr lang="en-US" dirty="0" smtClean="0">
                <a:latin typeface="Arial" panose="020B0604020202020204" pitchFamily="34" charset="0"/>
                <a:cs typeface="Arial" panose="020B0604020202020204" pitchFamily="34" charset="0"/>
              </a:rPr>
              <a:t>pper </a:t>
            </a:r>
            <a:r>
              <a:rPr lang="en-US" dirty="0">
                <a:latin typeface="Arial" panose="020B0604020202020204" pitchFamily="34" charset="0"/>
                <a:cs typeface="Arial" panose="020B0604020202020204" pitchFamily="34" charset="0"/>
              </a:rPr>
              <a:t>house in July 2016, then lower house expected soon </a:t>
            </a:r>
            <a:r>
              <a:rPr lang="en-US" dirty="0" smtClean="0">
                <a:latin typeface="Arial" panose="020B0604020202020204" pitchFamily="34" charset="0"/>
                <a:cs typeface="Arial" panose="020B0604020202020204" pitchFamily="34" charset="0"/>
              </a:rPr>
              <a:t>later</a:t>
            </a:r>
            <a:endParaRPr lang="en-US"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National </a:t>
            </a:r>
            <a:r>
              <a:rPr lang="en-US" sz="2000" b="1" dirty="0">
                <a:latin typeface="Arial" panose="020B0604020202020204" pitchFamily="34" charset="0"/>
                <a:cs typeface="Arial" panose="020B0604020202020204" pitchFamily="34" charset="0"/>
              </a:rPr>
              <a:t>budget </a:t>
            </a:r>
            <a:r>
              <a:rPr lang="en-US" sz="2000" dirty="0">
                <a:latin typeface="Arial" panose="020B0604020202020204" pitchFamily="34" charset="0"/>
                <a:cs typeface="Arial" panose="020B0604020202020204" pitchFamily="34" charset="0"/>
              </a:rPr>
              <a:t>still not </a:t>
            </a:r>
            <a:r>
              <a:rPr lang="en-US" sz="2000" dirty="0" smtClean="0">
                <a:latin typeface="Arial" panose="020B0604020202020204" pitchFamily="34" charset="0"/>
                <a:cs typeface="Arial" panose="020B0604020202020204" pitchFamily="34" charset="0"/>
              </a:rPr>
              <a:t>in healthy </a:t>
            </a:r>
            <a:r>
              <a:rPr lang="en-US" sz="2000" dirty="0">
                <a:latin typeface="Arial" panose="020B0604020202020204" pitchFamily="34" charset="0"/>
                <a:cs typeface="Arial" panose="020B0604020202020204" pitchFamily="34" charset="0"/>
              </a:rPr>
              <a:t>condition. </a:t>
            </a:r>
            <a:endParaRPr lang="en-US" sz="20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First </a:t>
            </a:r>
            <a:r>
              <a:rPr lang="en-US" dirty="0">
                <a:latin typeface="Arial" panose="020B0604020202020204" pitchFamily="34" charset="0"/>
                <a:cs typeface="Arial" panose="020B0604020202020204" pitchFamily="34" charset="0"/>
              </a:rPr>
              <a:t>need increase consumer </a:t>
            </a:r>
            <a:r>
              <a:rPr lang="en-US" dirty="0" smtClean="0">
                <a:latin typeface="Arial" panose="020B0604020202020204" pitchFamily="34" charset="0"/>
                <a:cs typeface="Arial" panose="020B0604020202020204" pitchFamily="34" charset="0"/>
              </a:rPr>
              <a:t>tax</a:t>
            </a:r>
          </a:p>
          <a:p>
            <a:pPr lvl="2"/>
            <a:r>
              <a:rPr lang="en-US" sz="1600" dirty="0" smtClean="0">
                <a:latin typeface="Arial" panose="020B0604020202020204" pitchFamily="34" charset="0"/>
                <a:cs typeface="Arial" panose="020B0604020202020204" pitchFamily="34" charset="0"/>
              </a:rPr>
              <a:t>8% -10</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in </a:t>
            </a:r>
            <a:r>
              <a:rPr lang="en-US" sz="1600" dirty="0">
                <a:latin typeface="Arial" panose="020B0604020202020204" pitchFamily="34" charset="0"/>
                <a:cs typeface="Arial" panose="020B0604020202020204" pitchFamily="34" charset="0"/>
              </a:rPr>
              <a:t>April. 2017 </a:t>
            </a:r>
            <a:r>
              <a:rPr lang="en-US" sz="1600" dirty="0" smtClean="0">
                <a:latin typeface="Arial" panose="020B0604020202020204" pitchFamily="34" charset="0"/>
                <a:cs typeface="Arial" panose="020B0604020202020204" pitchFamily="34" charset="0"/>
              </a:rPr>
              <a:t>will </a:t>
            </a:r>
            <a:r>
              <a:rPr lang="en-US" sz="1600" dirty="0">
                <a:latin typeface="Arial" panose="020B0604020202020204" pitchFamily="34" charset="0"/>
                <a:cs typeface="Arial" panose="020B0604020202020204" pitchFamily="34" charset="0"/>
              </a:rPr>
              <a:t>be delayed by Oct. </a:t>
            </a:r>
            <a:r>
              <a:rPr lang="en-US" sz="1600" dirty="0" smtClean="0">
                <a:latin typeface="Arial" panose="020B0604020202020204" pitchFamily="34" charset="0"/>
                <a:cs typeface="Arial" panose="020B0604020202020204" pitchFamily="34" charset="0"/>
              </a:rPr>
              <a:t>2019</a:t>
            </a:r>
          </a:p>
          <a:p>
            <a:pPr lvl="1"/>
            <a:r>
              <a:rPr lang="en-US" dirty="0" smtClean="0">
                <a:latin typeface="Arial" panose="020B0604020202020204" pitchFamily="34" charset="0"/>
                <a:cs typeface="Arial" panose="020B0604020202020204" pitchFamily="34" charset="0"/>
              </a:rPr>
              <a:t>MEXT </a:t>
            </a:r>
            <a:r>
              <a:rPr lang="en-US" dirty="0">
                <a:latin typeface="Arial" panose="020B0604020202020204" pitchFamily="34" charset="0"/>
                <a:cs typeface="Arial" panose="020B0604020202020204" pitchFamily="34" charset="0"/>
              </a:rPr>
              <a:t>is busy and extra budget to be spent for </a:t>
            </a:r>
            <a:r>
              <a:rPr lang="en-US" b="1" dirty="0">
                <a:latin typeface="Arial" panose="020B0604020202020204" pitchFamily="34" charset="0"/>
                <a:cs typeface="Arial" panose="020B0604020202020204" pitchFamily="34" charset="0"/>
              </a:rPr>
              <a:t>Olympic game 2020 </a:t>
            </a:r>
            <a:r>
              <a:rPr lang="en-US" dirty="0">
                <a:latin typeface="Arial" panose="020B0604020202020204" pitchFamily="34" charset="0"/>
                <a:cs typeface="Arial" panose="020B0604020202020204" pitchFamily="34" charset="0"/>
              </a:rPr>
              <a:t>in Tokyo (</a:t>
            </a:r>
            <a:r>
              <a:rPr lang="en-US" dirty="0" smtClean="0">
                <a:latin typeface="Arial" panose="020B0604020202020204" pitchFamily="34" charset="0"/>
                <a:cs typeface="Arial" panose="020B0604020202020204" pitchFamily="34" charset="0"/>
              </a:rPr>
              <a:t>by 2020</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ILC will need </a:t>
            </a:r>
            <a:r>
              <a:rPr lang="en-US" dirty="0">
                <a:latin typeface="Arial" panose="020B0604020202020204" pitchFamily="34" charset="0"/>
                <a:cs typeface="Arial" panose="020B0604020202020204" pitchFamily="34" charset="0"/>
              </a:rPr>
              <a:t>budget in addition to current S&amp;T </a:t>
            </a:r>
            <a:r>
              <a:rPr lang="en-US" dirty="0" smtClean="0">
                <a:latin typeface="Arial" panose="020B0604020202020204" pitchFamily="34" charset="0"/>
                <a:cs typeface="Arial" panose="020B0604020202020204" pitchFamily="34" charset="0"/>
              </a:rPr>
              <a:t>budget…</a:t>
            </a:r>
          </a:p>
        </p:txBody>
      </p:sp>
      <p:sp>
        <p:nvSpPr>
          <p:cNvPr id="2" name="Title 1"/>
          <p:cNvSpPr>
            <a:spLocks noGrp="1"/>
          </p:cNvSpPr>
          <p:nvPr>
            <p:ph type="title"/>
          </p:nvPr>
        </p:nvSpPr>
        <p:spPr>
          <a:xfrm>
            <a:off x="685802" y="326737"/>
            <a:ext cx="7772400" cy="608446"/>
          </a:xfrm>
        </p:spPr>
        <p:txBody>
          <a:bodyPr>
            <a:normAutofit/>
          </a:bodyPr>
          <a:lstStyle/>
          <a:p>
            <a:r>
              <a:rPr lang="en-US" sz="3200" dirty="0" smtClean="0">
                <a:latin typeface="Arial" panose="020B0604020202020204" pitchFamily="34" charset="0"/>
                <a:cs typeface="Arial" panose="020B0604020202020204" pitchFamily="34" charset="0"/>
              </a:rPr>
              <a:t>Next Steps Needed  </a:t>
            </a:r>
            <a:r>
              <a:rPr lang="en-US" sz="2400" dirty="0" smtClean="0">
                <a:latin typeface="Arial" panose="020B0604020202020204" pitchFamily="34" charset="0"/>
                <a:cs typeface="Arial" panose="020B0604020202020204" pitchFamily="34" charset="0"/>
              </a:rPr>
              <a:t>(From Yamashita </a:t>
            </a:r>
            <a:r>
              <a:rPr lang="en-US" sz="2400" dirty="0" err="1" smtClean="0">
                <a:latin typeface="Arial" panose="020B0604020202020204" pitchFamily="34" charset="0"/>
                <a:cs typeface="Arial" panose="020B0604020202020204" pitchFamily="34" charset="0"/>
              </a:rPr>
              <a:t>con’t</a:t>
            </a:r>
            <a:r>
              <a:rPr lang="en-US" sz="24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2" y="1377374"/>
            <a:ext cx="7772400" cy="4470400"/>
          </a:xfrm>
        </p:spPr>
        <p:txBody>
          <a:bodyPr>
            <a:normAutofit/>
          </a:bodyPr>
          <a:lstStyle/>
          <a:p>
            <a:r>
              <a:rPr lang="en-US" sz="2800" b="1" dirty="0" smtClean="0">
                <a:latin typeface="Arial" panose="020B0604020202020204" pitchFamily="34" charset="0"/>
                <a:cs typeface="Arial" panose="020B0604020202020204" pitchFamily="34" charset="0"/>
              </a:rPr>
              <a:t>Decision (by 2018?) </a:t>
            </a:r>
            <a:r>
              <a:rPr lang="en-US" sz="2800" dirty="0">
                <a:latin typeface="Arial" panose="020B0604020202020204" pitchFamily="34" charset="0"/>
                <a:cs typeface="Arial" panose="020B0604020202020204" pitchFamily="34" charset="0"/>
              </a:rPr>
              <a:t>to proceed by the government cabinet (Prime Minister)</a:t>
            </a:r>
          </a:p>
          <a:p>
            <a:pPr lvl="1"/>
            <a:r>
              <a:rPr lang="en-US" sz="2400" dirty="0">
                <a:latin typeface="Arial" panose="020B0604020202020204" pitchFamily="34" charset="0"/>
                <a:cs typeface="Arial" panose="020B0604020202020204" pitchFamily="34" charset="0"/>
              </a:rPr>
              <a:t> Backed by partner countries’ prospects</a:t>
            </a:r>
          </a:p>
          <a:p>
            <a:pPr lvl="1"/>
            <a:r>
              <a:rPr lang="en-US" sz="2400" dirty="0">
                <a:latin typeface="Arial" panose="020B0604020202020204" pitchFamily="34" charset="0"/>
                <a:cs typeface="Arial" panose="020B0604020202020204" pitchFamily="34" charset="0"/>
              </a:rPr>
              <a:t> Official Negotiations for detailed sharing.</a:t>
            </a:r>
          </a:p>
          <a:p>
            <a:r>
              <a:rPr lang="en-US" sz="2800" b="1" dirty="0">
                <a:latin typeface="Arial" panose="020B0604020202020204" pitchFamily="34" charset="0"/>
                <a:cs typeface="Arial" panose="020B0604020202020204" pitchFamily="34" charset="0"/>
              </a:rPr>
              <a:t>International </a:t>
            </a:r>
            <a:r>
              <a:rPr lang="en-US" sz="2800" b="1" dirty="0" smtClean="0">
                <a:latin typeface="Arial" panose="020B0604020202020204" pitchFamily="34" charset="0"/>
                <a:cs typeface="Arial" panose="020B0604020202020204" pitchFamily="34" charset="0"/>
              </a:rPr>
              <a:t>agreement</a:t>
            </a:r>
          </a:p>
          <a:p>
            <a:pPr lvl="1"/>
            <a:r>
              <a:rPr lang="en-US" sz="2400" dirty="0">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eassurance </a:t>
            </a:r>
            <a:r>
              <a:rPr lang="en-US" sz="2400" dirty="0">
                <a:latin typeface="Arial" panose="020B0604020202020204" pitchFamily="34" charset="0"/>
                <a:cs typeface="Arial" panose="020B0604020202020204" pitchFamily="34" charset="0"/>
              </a:rPr>
              <a:t>that world will join </a:t>
            </a:r>
            <a:r>
              <a:rPr lang="en-US" sz="2400" dirty="0" smtClean="0">
                <a:latin typeface="Arial" panose="020B0604020202020204" pitchFamily="34" charset="0"/>
                <a:cs typeface="Arial" panose="020B0604020202020204" pitchFamily="34" charset="0"/>
              </a:rPr>
              <a:t>in</a:t>
            </a:r>
          </a:p>
          <a:p>
            <a:pPr lvl="1"/>
            <a:r>
              <a:rPr lang="en-US" sz="2400" dirty="0" smtClean="0">
                <a:latin typeface="Arial" panose="020B0604020202020204" pitchFamily="34" charset="0"/>
                <a:cs typeface="Arial" panose="020B0604020202020204" pitchFamily="34" charset="0"/>
              </a:rPr>
              <a:t>But world </a:t>
            </a:r>
            <a:r>
              <a:rPr lang="en-US" sz="2400" dirty="0">
                <a:latin typeface="Arial" panose="020B0604020202020204" pitchFamily="34" charset="0"/>
                <a:cs typeface="Arial" panose="020B0604020202020204" pitchFamily="34" charset="0"/>
              </a:rPr>
              <a:t>wants to hear </a:t>
            </a:r>
            <a:r>
              <a:rPr lang="en-US" sz="2400" dirty="0" smtClean="0">
                <a:latin typeface="Arial" panose="020B0604020202020204" pitchFamily="34" charset="0"/>
                <a:cs typeface="Arial" panose="020B0604020202020204" pitchFamily="34" charset="0"/>
              </a:rPr>
              <a:t>“Lets</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go!” </a:t>
            </a:r>
            <a:r>
              <a:rPr lang="en-US" sz="2400" dirty="0">
                <a:latin typeface="Arial" panose="020B0604020202020204" pitchFamily="34" charset="0"/>
                <a:cs typeface="Arial" panose="020B0604020202020204" pitchFamily="34" charset="0"/>
              </a:rPr>
              <a:t>before </a:t>
            </a:r>
            <a:r>
              <a:rPr lang="en-US" sz="2400" dirty="0" smtClean="0">
                <a:latin typeface="Arial" panose="020B0604020202020204" pitchFamily="34" charset="0"/>
                <a:cs typeface="Arial" panose="020B0604020202020204" pitchFamily="34" charset="0"/>
              </a:rPr>
              <a:t>commitments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85802" y="482600"/>
            <a:ext cx="7772400" cy="587664"/>
          </a:xfrm>
        </p:spPr>
        <p:txBody>
          <a:bodyPr>
            <a:normAutofit/>
          </a:bodyPr>
          <a:lstStyle/>
          <a:p>
            <a:r>
              <a:rPr lang="en-US" sz="3600" dirty="0" smtClean="0">
                <a:latin typeface="Arial" panose="020B0604020202020204" pitchFamily="34" charset="0"/>
                <a:cs typeface="Arial" panose="020B0604020202020204" pitchFamily="34" charset="0"/>
              </a:rPr>
              <a:t>Final Steps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50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Arial" panose="020B0604020202020204" pitchFamily="34" charset="0"/>
                <a:cs typeface="Arial" panose="020B0604020202020204" pitchFamily="34" charset="0"/>
              </a:rPr>
              <a:t>Many thanks for the hard work of the working group chairs to organize the </a:t>
            </a:r>
            <a:r>
              <a:rPr lang="en-US" dirty="0" smtClean="0">
                <a:latin typeface="Arial" panose="020B0604020202020204" pitchFamily="34" charset="0"/>
                <a:cs typeface="Arial" panose="020B0604020202020204" pitchFamily="34" charset="0"/>
              </a:rPr>
              <a:t>Working group </a:t>
            </a:r>
            <a:r>
              <a:rPr lang="en-US" dirty="0">
                <a:latin typeface="Arial" panose="020B0604020202020204" pitchFamily="34" charset="0"/>
                <a:cs typeface="Arial" panose="020B0604020202020204" pitchFamily="34" charset="0"/>
              </a:rPr>
              <a:t>sessions and the summaries</a:t>
            </a:r>
          </a:p>
          <a:p>
            <a:r>
              <a:rPr lang="en-US" dirty="0">
                <a:latin typeface="Arial" panose="020B0604020202020204" pitchFamily="34" charset="0"/>
                <a:cs typeface="Arial" panose="020B0604020202020204" pitchFamily="34" charset="0"/>
              </a:rPr>
              <a:t>Many thanks to the local organizing committee for smoothly arranging all the </a:t>
            </a:r>
            <a:r>
              <a:rPr lang="en-US" dirty="0" smtClean="0">
                <a:latin typeface="Arial" panose="020B0604020202020204" pitchFamily="34" charset="0"/>
                <a:cs typeface="Arial" panose="020B0604020202020204" pitchFamily="34" charset="0"/>
              </a:rPr>
              <a:t>logistics</a:t>
            </a:r>
          </a:p>
          <a:p>
            <a:r>
              <a:rPr lang="en-US" dirty="0" smtClean="0">
                <a:latin typeface="Arial" panose="020B0604020202020204" pitchFamily="34" charset="0"/>
                <a:cs typeface="Arial" panose="020B0604020202020204" pitchFamily="34" charset="0"/>
              </a:rPr>
              <a:t> And for a </a:t>
            </a:r>
            <a:r>
              <a:rPr lang="en-US" dirty="0">
                <a:latin typeface="Arial" panose="020B0604020202020204" pitchFamily="34" charset="0"/>
                <a:cs typeface="Arial" panose="020B0604020202020204" pitchFamily="34" charset="0"/>
              </a:rPr>
              <a:t>wonderful </a:t>
            </a:r>
            <a:r>
              <a:rPr lang="en-US" dirty="0" smtClean="0">
                <a:latin typeface="Arial" panose="020B0604020202020204" pitchFamily="34" charset="0"/>
                <a:cs typeface="Arial" panose="020B0604020202020204" pitchFamily="34" charset="0"/>
              </a:rPr>
              <a:t>banquet.</a:t>
            </a:r>
          </a:p>
          <a:p>
            <a:r>
              <a:rPr lang="en-US" dirty="0" smtClean="0">
                <a:latin typeface="Arial" panose="020B0604020202020204" pitchFamily="34" charset="0"/>
                <a:cs typeface="Arial" panose="020B0604020202020204" pitchFamily="34" charset="0"/>
              </a:rPr>
              <a:t>And a special thanks to Catherine </a:t>
            </a:r>
            <a:r>
              <a:rPr lang="en-US" dirty="0" err="1" smtClean="0">
                <a:latin typeface="Arial" panose="020B0604020202020204" pitchFamily="34" charset="0"/>
                <a:cs typeface="Arial" panose="020B0604020202020204" pitchFamily="34" charset="0"/>
              </a:rPr>
              <a:t>Madec</a:t>
            </a:r>
            <a:r>
              <a:rPr lang="en-US" dirty="0" smtClean="0">
                <a:latin typeface="Arial" panose="020B0604020202020204" pitchFamily="34" charset="0"/>
                <a:cs typeface="Arial" panose="020B0604020202020204" pitchFamily="34" charset="0"/>
              </a:rPr>
              <a:t> for making sure that all ran smoothly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pPr algn="ctr"/>
            <a:r>
              <a:rPr lang="en-US" dirty="0" smtClean="0">
                <a:latin typeface="Arial" panose="020B0604020202020204" pitchFamily="34" charset="0"/>
                <a:cs typeface="Arial" panose="020B0604020202020204" pitchFamily="34" charset="0"/>
              </a:rPr>
              <a:t>Thanks, </a:t>
            </a:r>
            <a:r>
              <a:rPr lang="en-US" dirty="0" err="1" smtClean="0">
                <a:latin typeface="Arial" panose="020B0604020202020204" pitchFamily="34" charset="0"/>
                <a:cs typeface="Arial" panose="020B0604020202020204" pitchFamily="34" charset="0"/>
              </a:rPr>
              <a:t>Saclay</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82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alicewalkersgarden.com/wp-content/uploads/opendoor2.jpg"/>
          <p:cNvPicPr>
            <a:picLocks noChangeAspect="1" noChangeArrowheads="1"/>
          </p:cNvPicPr>
          <p:nvPr/>
        </p:nvPicPr>
        <p:blipFill rotWithShape="1">
          <a:blip r:embed="rId2">
            <a:extLst>
              <a:ext uri="{28A0092B-C50C-407E-A947-70E740481C1C}">
                <a14:useLocalDpi xmlns:a14="http://schemas.microsoft.com/office/drawing/2010/main" val="0"/>
              </a:ext>
            </a:extLst>
          </a:blip>
          <a:srcRect l="10914" t="12347" r="36757" b="9667"/>
          <a:stretch/>
        </p:blipFill>
        <p:spPr bwMode="auto">
          <a:xfrm flipH="1">
            <a:off x="6452804" y="1931071"/>
            <a:ext cx="3190009" cy="36472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90420" y="476967"/>
            <a:ext cx="7886700" cy="518476"/>
          </a:xfrm>
        </p:spPr>
        <p:txBody>
          <a:bodyPr>
            <a:normAutofit fontScale="90000"/>
          </a:bodyPr>
          <a:lstStyle/>
          <a:p>
            <a:r>
              <a:rPr lang="en-US" dirty="0" smtClean="0">
                <a:latin typeface="Arial" panose="020B0604020202020204" pitchFamily="34" charset="0"/>
                <a:cs typeface="Arial" panose="020B0604020202020204" pitchFamily="34" charset="0"/>
              </a:rPr>
              <a:t>We are all very polite!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Who goes first?</a:t>
            </a:r>
            <a:endParaRPr lang="en-US" dirty="0">
              <a:latin typeface="Arial" panose="020B0604020202020204" pitchFamily="34" charset="0"/>
              <a:cs typeface="Arial" panose="020B0604020202020204" pitchFamily="34" charset="0"/>
            </a:endParaRPr>
          </a:p>
        </p:txBody>
      </p:sp>
      <p:pic>
        <p:nvPicPr>
          <p:cNvPr id="2056" name="Picture 8" descr="http://www.greenepublishing.com/wp-content/uploads/2015/04/Green.jpg"/>
          <p:cNvPicPr>
            <a:picLocks noChangeAspect="1" noChangeArrowheads="1"/>
          </p:cNvPicPr>
          <p:nvPr/>
        </p:nvPicPr>
        <p:blipFill rotWithShape="1">
          <a:blip r:embed="rId3">
            <a:extLst>
              <a:ext uri="{28A0092B-C50C-407E-A947-70E740481C1C}">
                <a14:useLocalDpi xmlns:a14="http://schemas.microsoft.com/office/drawing/2010/main" val="0"/>
              </a:ext>
            </a:extLst>
          </a:blip>
          <a:srcRect l="18423" t="9416" r="9794" b="38084"/>
          <a:stretch/>
        </p:blipFill>
        <p:spPr bwMode="auto">
          <a:xfrm>
            <a:off x="6452804" y="968190"/>
            <a:ext cx="1983109" cy="928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182214113"/>
              </p:ext>
            </p:extLst>
          </p:nvPr>
        </p:nvGraphicFramePr>
        <p:xfrm>
          <a:off x="6611473" y="3507718"/>
          <a:ext cx="1436335" cy="1722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2" name="Group 11"/>
          <p:cNvGrpSpPr/>
          <p:nvPr/>
        </p:nvGrpSpPr>
        <p:grpSpPr>
          <a:xfrm>
            <a:off x="0" y="883227"/>
            <a:ext cx="6134580" cy="4011885"/>
            <a:chOff x="0" y="883227"/>
            <a:chExt cx="6134580" cy="4011885"/>
          </a:xfrm>
        </p:grpSpPr>
        <p:pic>
          <p:nvPicPr>
            <p:cNvPr id="2050" name="Picture 2" descr="http://greenmangoscatering.com/wp-content/uploads/2014/07/chicke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0" y="1745610"/>
              <a:ext cx="4094694" cy="3149502"/>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3042796" y="883227"/>
              <a:ext cx="3091784" cy="1744523"/>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734181" y="1432322"/>
              <a:ext cx="2105247" cy="369332"/>
            </a:xfrm>
            <a:prstGeom prst="rect">
              <a:avLst/>
            </a:prstGeom>
            <a:noFill/>
          </p:spPr>
          <p:txBody>
            <a:bodyPr wrap="square" rtlCol="0">
              <a:spAutoFit/>
            </a:bodyPr>
            <a:lstStyle/>
            <a:p>
              <a:r>
                <a:rPr lang="en-US" dirty="0" smtClean="0">
                  <a:solidFill>
                    <a:schemeClr val="bg2"/>
                  </a:solidFill>
                </a:rPr>
                <a:t>After you!</a:t>
              </a:r>
            </a:p>
          </p:txBody>
        </p:sp>
        <p:sp>
          <p:nvSpPr>
            <p:cNvPr id="10" name="TextBox 9"/>
            <p:cNvSpPr txBox="1"/>
            <p:nvPr/>
          </p:nvSpPr>
          <p:spPr>
            <a:xfrm>
              <a:off x="1600199" y="3216885"/>
              <a:ext cx="1361209" cy="523220"/>
            </a:xfrm>
            <a:prstGeom prst="rect">
              <a:avLst/>
            </a:prstGeom>
            <a:noFill/>
          </p:spPr>
          <p:txBody>
            <a:bodyPr wrap="square" rtlCol="0">
              <a:spAutoFit/>
            </a:bodyPr>
            <a:lstStyle/>
            <a:p>
              <a:r>
                <a:rPr lang="en-US" sz="2800" dirty="0" smtClean="0">
                  <a:solidFill>
                    <a:schemeClr val="bg2"/>
                  </a:solidFill>
                </a:rPr>
                <a:t>World</a:t>
              </a:r>
              <a:endParaRPr lang="en-US" sz="2800" dirty="0">
                <a:solidFill>
                  <a:schemeClr val="bg2"/>
                </a:solidFill>
              </a:endParaRPr>
            </a:p>
          </p:txBody>
        </p:sp>
      </p:grpSp>
      <p:grpSp>
        <p:nvGrpSpPr>
          <p:cNvPr id="14" name="Group 13"/>
          <p:cNvGrpSpPr/>
          <p:nvPr/>
        </p:nvGrpSpPr>
        <p:grpSpPr>
          <a:xfrm>
            <a:off x="2353436" y="4005265"/>
            <a:ext cx="3421405" cy="2874882"/>
            <a:chOff x="2353436" y="4005265"/>
            <a:chExt cx="3421405" cy="2874882"/>
          </a:xfrm>
        </p:grpSpPr>
        <p:pic>
          <p:nvPicPr>
            <p:cNvPr id="9" name="Picture 2" descr="http://greenmangoscatering.com/wp-content/uploads/2014/07/chicke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717" t="81032" r="34844"/>
            <a:stretch/>
          </p:blipFill>
          <p:spPr bwMode="auto">
            <a:xfrm flipH="1">
              <a:off x="3283002" y="6282733"/>
              <a:ext cx="1901537" cy="59741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353436" y="4005265"/>
              <a:ext cx="3421405" cy="2437450"/>
              <a:chOff x="2353436" y="4005265"/>
              <a:chExt cx="3421405" cy="2437450"/>
            </a:xfrm>
          </p:grpSpPr>
          <p:pic>
            <p:nvPicPr>
              <p:cNvPr id="2052" name="Picture 4" descr="http://www.sunnyqueenaustralia.com.au/images/large-smiley-eg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2796" y="4175353"/>
                <a:ext cx="1771375" cy="2267362"/>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7"/>
              <p:cNvSpPr/>
              <p:nvPr/>
            </p:nvSpPr>
            <p:spPr>
              <a:xfrm>
                <a:off x="3960474" y="4005265"/>
                <a:ext cx="1814367" cy="1109099"/>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N</a:t>
                </a:r>
                <a:r>
                  <a:rPr lang="en-US" dirty="0" smtClean="0">
                    <a:solidFill>
                      <a:schemeClr val="bg2"/>
                    </a:solidFill>
                  </a:rPr>
                  <a:t>o, after you !</a:t>
                </a:r>
                <a:endParaRPr lang="en-US" dirty="0">
                  <a:solidFill>
                    <a:schemeClr val="bg2"/>
                  </a:solidFill>
                </a:endParaRPr>
              </a:p>
            </p:txBody>
          </p:sp>
          <p:sp>
            <p:nvSpPr>
              <p:cNvPr id="7" name="TextBox 6"/>
              <p:cNvSpPr txBox="1"/>
              <p:nvPr/>
            </p:nvSpPr>
            <p:spPr>
              <a:xfrm>
                <a:off x="2353436" y="5208400"/>
                <a:ext cx="1151277" cy="461665"/>
              </a:xfrm>
              <a:prstGeom prst="rect">
                <a:avLst/>
              </a:prstGeom>
              <a:noFill/>
            </p:spPr>
            <p:txBody>
              <a:bodyPr wrap="none" rtlCol="0">
                <a:spAutoFit/>
              </a:bodyPr>
              <a:lstStyle/>
              <a:p>
                <a:r>
                  <a:rPr lang="en-US" sz="2400" dirty="0" smtClean="0"/>
                  <a:t>Japan</a:t>
                </a:r>
                <a:endParaRPr lang="en-US" sz="2400" dirty="0"/>
              </a:p>
            </p:txBody>
          </p:sp>
        </p:grpSp>
      </p:grpSp>
      <p:sp>
        <p:nvSpPr>
          <p:cNvPr id="11" name="TextBox 10"/>
          <p:cNvSpPr txBox="1"/>
          <p:nvPr/>
        </p:nvSpPr>
        <p:spPr>
          <a:xfrm>
            <a:off x="5774841" y="6169968"/>
            <a:ext cx="3140559" cy="461665"/>
          </a:xfrm>
          <a:prstGeom prst="rect">
            <a:avLst/>
          </a:prstGeom>
          <a:noFill/>
          <a:ln>
            <a:solidFill>
              <a:schemeClr val="bg2"/>
            </a:solidFill>
          </a:ln>
        </p:spPr>
        <p:txBody>
          <a:bodyPr wrap="square" rtlCol="0" anchor="ctr" anchorCtr="1">
            <a:spAutoFit/>
          </a:bodyPr>
          <a:lstStyle/>
          <a:p>
            <a:r>
              <a:rPr lang="en-US" sz="2400" dirty="0" smtClean="0"/>
              <a:t>In the meantime…</a:t>
            </a:r>
          </a:p>
        </p:txBody>
      </p:sp>
    </p:spTree>
    <p:extLst>
      <p:ext uri="{BB962C8B-B14F-4D97-AF65-F5344CB8AC3E}">
        <p14:creationId xmlns:p14="http://schemas.microsoft.com/office/powerpoint/2010/main" val="407514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fade">
                                      <p:cBhvr>
                                        <p:cTn id="19" dur="500"/>
                                        <p:tgtEl>
                                          <p:spTgt spid="205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1000" tmFilter="0, 0; .2, .5; .8, .5; 1, 0"/>
                                        <p:tgtEl>
                                          <p:spTgt spid="2056"/>
                                        </p:tgtEl>
                                      </p:cBhvr>
                                    </p:animEffect>
                                    <p:animScale>
                                      <p:cBhvr>
                                        <p:cTn id="24" dur="500" autoRev="1" fill="hold"/>
                                        <p:tgtEl>
                                          <p:spTgt spid="205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1000" tmFilter="0, 0; .2, .5; .8, .5; 1, 0"/>
                                        <p:tgtEl>
                                          <p:spTgt spid="2056"/>
                                        </p:tgtEl>
                                      </p:cBhvr>
                                    </p:animEffect>
                                    <p:animScale>
                                      <p:cBhvr>
                                        <p:cTn id="29" dur="500" autoRev="1" fill="hold"/>
                                        <p:tgtEl>
                                          <p:spTgt spid="2056"/>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1000" tmFilter="0, 0; .2, .5; .8, .5; 1, 0"/>
                                        <p:tgtEl>
                                          <p:spTgt spid="2056"/>
                                        </p:tgtEl>
                                      </p:cBhvr>
                                    </p:animEffect>
                                    <p:animScale>
                                      <p:cBhvr>
                                        <p:cTn id="34" dur="500" autoRev="1" fill="hold"/>
                                        <p:tgtEl>
                                          <p:spTgt spid="2056"/>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076" y="-156601"/>
            <a:ext cx="9768151" cy="7171201"/>
          </a:xfrm>
          <a:prstGeom prst="rect">
            <a:avLst/>
          </a:prstGeom>
        </p:spPr>
      </p:pic>
      <p:pic>
        <p:nvPicPr>
          <p:cNvPr id="3" name="Picture 2"/>
          <p:cNvPicPr>
            <a:picLocks noChangeAspect="1"/>
          </p:cNvPicPr>
          <p:nvPr/>
        </p:nvPicPr>
        <p:blipFill>
          <a:blip r:embed="rId3"/>
          <a:stretch>
            <a:fillRect/>
          </a:stretch>
        </p:blipFill>
        <p:spPr>
          <a:xfrm>
            <a:off x="6425955" y="6297480"/>
            <a:ext cx="3030120" cy="717120"/>
          </a:xfrm>
          <a:prstGeom prst="rect">
            <a:avLst/>
          </a:prstGeom>
        </p:spPr>
      </p:pic>
    </p:spTree>
    <p:extLst>
      <p:ext uri="{BB962C8B-B14F-4D97-AF65-F5344CB8AC3E}">
        <p14:creationId xmlns:p14="http://schemas.microsoft.com/office/powerpoint/2010/main" val="118087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72206" y="-176521"/>
            <a:ext cx="9688411" cy="7211041"/>
          </a:xfrm>
          <a:prstGeom prst="rect">
            <a:avLst/>
          </a:prstGeom>
        </p:spPr>
      </p:pic>
      <p:sp>
        <p:nvSpPr>
          <p:cNvPr id="5" name="TextBox 4"/>
          <p:cNvSpPr txBox="1"/>
          <p:nvPr/>
        </p:nvSpPr>
        <p:spPr>
          <a:xfrm>
            <a:off x="-193638" y="5733826"/>
            <a:ext cx="2431229" cy="369332"/>
          </a:xfrm>
          <a:prstGeom prst="rect">
            <a:avLst/>
          </a:prstGeom>
          <a:noFill/>
        </p:spPr>
        <p:txBody>
          <a:bodyPr wrap="square" rtlCol="0">
            <a:spAutoFit/>
          </a:bodyPr>
          <a:lstStyle/>
          <a:p>
            <a:r>
              <a:rPr lang="en-US" dirty="0" smtClean="0"/>
              <a:t>Benedict</a:t>
            </a:r>
            <a:endParaRPr lang="en-US" dirty="0"/>
          </a:p>
        </p:txBody>
      </p:sp>
      <p:sp>
        <p:nvSpPr>
          <p:cNvPr id="6" name="Right Arrow 5"/>
          <p:cNvSpPr/>
          <p:nvPr/>
        </p:nvSpPr>
        <p:spPr>
          <a:xfrm>
            <a:off x="-2628900" y="5153891"/>
            <a:ext cx="2015836" cy="301336"/>
          </a:xfrm>
          <a:prstGeom prst="rightArrow">
            <a:avLst/>
          </a:prstGeom>
          <a:solidFill>
            <a:srgbClr val="FF00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1848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55030" y="290945"/>
            <a:ext cx="8988970" cy="6077836"/>
          </a:xfrm>
          <a:prstGeom prst="rect">
            <a:avLst/>
          </a:prstGeom>
        </p:spPr>
      </p:pic>
    </p:spTree>
    <p:extLst>
      <p:ext uri="{BB962C8B-B14F-4D97-AF65-F5344CB8AC3E}">
        <p14:creationId xmlns:p14="http://schemas.microsoft.com/office/powerpoint/2010/main" val="129650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548" y="826656"/>
            <a:ext cx="7772400" cy="4470400"/>
          </a:xfrm>
        </p:spPr>
        <p:txBody>
          <a:bodyPr>
            <a:noAutofit/>
          </a:bodyPr>
          <a:lstStyle/>
          <a:p>
            <a:r>
              <a:rPr lang="en-US" sz="1800" dirty="0">
                <a:latin typeface="Arial" panose="020B0604020202020204" pitchFamily="34" charset="0"/>
                <a:cs typeface="Arial" panose="020B0604020202020204" pitchFamily="34" charset="0"/>
              </a:rPr>
              <a:t>The CERN Research Director </a:t>
            </a:r>
            <a:r>
              <a:rPr lang="en-US" sz="1800" dirty="0" err="1">
                <a:latin typeface="Arial" panose="020B0604020202020204" pitchFamily="34" charset="0"/>
                <a:cs typeface="Arial" panose="020B0604020202020204" pitchFamily="34" charset="0"/>
              </a:rPr>
              <a:t>Eckhard</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Elsen</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summarized</a:t>
            </a:r>
            <a:r>
              <a:rPr lang="en-US" sz="1800" dirty="0">
                <a:latin typeface="Arial" panose="020B0604020202020204" pitchFamily="34" charset="0"/>
                <a:cs typeface="Arial" panose="020B0604020202020204" pitchFamily="34" charset="0"/>
              </a:rPr>
              <a:t> the scientific </a:t>
            </a:r>
            <a:r>
              <a:rPr lang="en-US" sz="1800" dirty="0" err="1">
                <a:latin typeface="Arial" panose="020B0604020202020204" pitchFamily="34" charset="0"/>
                <a:cs typeface="Arial" panose="020B0604020202020204" pitchFamily="34" charset="0"/>
              </a:rPr>
              <a:t>programme</a:t>
            </a:r>
            <a:r>
              <a:rPr lang="en-US" sz="1800" dirty="0">
                <a:latin typeface="Arial" panose="020B0604020202020204" pitchFamily="34" charset="0"/>
                <a:cs typeface="Arial" panose="020B0604020202020204" pitchFamily="34" charset="0"/>
              </a:rPr>
              <a:t> of </a:t>
            </a:r>
            <a:r>
              <a:rPr lang="en-US" sz="1800" dirty="0" smtClean="0">
                <a:latin typeface="Arial" panose="020B0604020202020204" pitchFamily="34" charset="0"/>
                <a:cs typeface="Arial" panose="020B0604020202020204" pitchFamily="34" charset="0"/>
              </a:rPr>
              <a:t>CERN at ECFA LCWS.</a:t>
            </a:r>
            <a:endParaRPr lang="en-US" sz="1800" dirty="0">
              <a:latin typeface="Arial" panose="020B0604020202020204" pitchFamily="34" charset="0"/>
              <a:cs typeface="Arial" panose="020B0604020202020204" pitchFamily="34" charset="0"/>
            </a:endParaRPr>
          </a:p>
          <a:p>
            <a:pPr lvl="1"/>
            <a:r>
              <a:rPr lang="en-US" sz="1600" dirty="0" smtClean="0">
                <a:latin typeface="Arial" panose="020B0604020202020204" pitchFamily="34" charset="0"/>
                <a:cs typeface="Arial" panose="020B0604020202020204" pitchFamily="34" charset="0"/>
              </a:rPr>
              <a:t>Top </a:t>
            </a:r>
            <a:r>
              <a:rPr lang="en-US" sz="1600" dirty="0">
                <a:latin typeface="Arial" panose="020B0604020202020204" pitchFamily="34" charset="0"/>
                <a:cs typeface="Arial" panose="020B0604020202020204" pitchFamily="34" charset="0"/>
              </a:rPr>
              <a:t>priority is full exploitation of the LHC and its luminosity upgrade. </a:t>
            </a:r>
            <a:endParaRPr lang="en-US" sz="1600" dirty="0" smtClean="0">
              <a:latin typeface="Arial" panose="020B0604020202020204" pitchFamily="34" charset="0"/>
              <a:cs typeface="Arial" panose="020B0604020202020204" pitchFamily="34" charset="0"/>
            </a:endParaRPr>
          </a:p>
          <a:p>
            <a:pPr lvl="1"/>
            <a:r>
              <a:rPr lang="en-US" sz="1600" dirty="0" smtClean="0">
                <a:latin typeface="Arial" panose="020B0604020202020204" pitchFamily="34" charset="0"/>
                <a:cs typeface="Arial" panose="020B0604020202020204" pitchFamily="34" charset="0"/>
              </a:rPr>
              <a:t>Future </a:t>
            </a:r>
            <a:r>
              <a:rPr lang="en-US" sz="1600" dirty="0">
                <a:latin typeface="Arial" panose="020B0604020202020204" pitchFamily="34" charset="0"/>
                <a:cs typeface="Arial" panose="020B0604020202020204" pitchFamily="34" charset="0"/>
              </a:rPr>
              <a:t>long-term options are being prepared for the next European Strategy meeting, probably in 2019. </a:t>
            </a:r>
            <a:endParaRPr lang="en-US" sz="1600" dirty="0" smtClean="0">
              <a:latin typeface="Arial" panose="020B0604020202020204" pitchFamily="34" charset="0"/>
              <a:cs typeface="Arial" panose="020B0604020202020204" pitchFamily="34" charset="0"/>
            </a:endParaRPr>
          </a:p>
          <a:p>
            <a:pPr lvl="1"/>
            <a:r>
              <a:rPr lang="en-US" sz="1600" dirty="0" smtClean="0">
                <a:latin typeface="Arial" panose="020B0604020202020204" pitchFamily="34" charset="0"/>
                <a:cs typeface="Arial" panose="020B0604020202020204" pitchFamily="34" charset="0"/>
              </a:rPr>
              <a:t>These </a:t>
            </a:r>
            <a:r>
              <a:rPr lang="en-US" sz="1600" dirty="0">
                <a:latin typeface="Arial" panose="020B0604020202020204" pitchFamily="34" charset="0"/>
                <a:cs typeface="Arial" panose="020B0604020202020204" pitchFamily="34" charset="0"/>
              </a:rPr>
              <a:t>include a possible staged implementation of CLIC as well as other options like a very high-energy hadron collider (FCC) and an energy upgrade of the LHC</a:t>
            </a:r>
            <a:r>
              <a:rPr lang="en-US" sz="1600" dirty="0" smtClean="0">
                <a:latin typeface="Arial" panose="020B0604020202020204" pitchFamily="34" charset="0"/>
                <a:cs typeface="Arial" panose="020B0604020202020204" pitchFamily="34" charset="0"/>
              </a:rPr>
              <a:t>.</a:t>
            </a:r>
          </a:p>
          <a:p>
            <a:r>
              <a:rPr lang="en-US" sz="1800" dirty="0">
                <a:latin typeface="Arial" panose="020B0604020202020204" pitchFamily="34" charset="0"/>
                <a:cs typeface="Arial" panose="020B0604020202020204" pitchFamily="34" charset="0"/>
              </a:rPr>
              <a:t>German statements about </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FCC and </a:t>
            </a:r>
            <a:r>
              <a:rPr lang="en-US" sz="1800" dirty="0" err="1">
                <a:latin typeface="Arial" panose="020B0604020202020204" pitchFamily="34" charset="0"/>
                <a:cs typeface="Arial" panose="020B0604020202020204" pitchFamily="34" charset="0"/>
              </a:rPr>
              <a:t>CepC</a:t>
            </a:r>
            <a:endParaRPr lang="en-US" sz="1800" dirty="0">
              <a:latin typeface="Arial" panose="020B0604020202020204" pitchFamily="34" charset="0"/>
              <a:cs typeface="Arial" panose="020B0604020202020204" pitchFamily="34" charset="0"/>
            </a:endParaRPr>
          </a:p>
          <a:p>
            <a:pPr lvl="1"/>
            <a:r>
              <a:rPr lang="en-US" sz="1600" i="1" dirty="0">
                <a:latin typeface="Arial" panose="020B0604020202020204" pitchFamily="34" charset="0"/>
                <a:cs typeface="Arial" panose="020B0604020202020204" pitchFamily="34" charset="0"/>
              </a:rPr>
              <a:t>FCC-</a:t>
            </a:r>
            <a:r>
              <a:rPr lang="en-US" sz="1600" i="1" dirty="0" err="1">
                <a:latin typeface="Arial" panose="020B0604020202020204" pitchFamily="34" charset="0"/>
                <a:cs typeface="Arial" panose="020B0604020202020204" pitchFamily="34" charset="0"/>
              </a:rPr>
              <a:t>ee</a:t>
            </a:r>
            <a:r>
              <a:rPr lang="en-US" sz="1600" i="1" dirty="0">
                <a:latin typeface="Arial" panose="020B0604020202020204" pitchFamily="34" charset="0"/>
                <a:cs typeface="Arial" panose="020B0604020202020204" pitchFamily="34" charset="0"/>
              </a:rPr>
              <a:t>, as a possible first stage of FCC-</a:t>
            </a:r>
            <a:r>
              <a:rPr lang="en-US" sz="1600" i="1" dirty="0" err="1">
                <a:latin typeface="Arial" panose="020B0604020202020204" pitchFamily="34" charset="0"/>
                <a:cs typeface="Arial" panose="020B0604020202020204" pitchFamily="34" charset="0"/>
              </a:rPr>
              <a:t>hh</a:t>
            </a:r>
            <a:r>
              <a:rPr lang="en-US" sz="1600" i="1" dirty="0">
                <a:latin typeface="Arial" panose="020B0604020202020204" pitchFamily="34" charset="0"/>
                <a:cs typeface="Arial" panose="020B0604020202020204" pitchFamily="34" charset="0"/>
              </a:rPr>
              <a:t>, and CEPC could well cover the low-energy part of the </a:t>
            </a:r>
            <a:r>
              <a:rPr lang="en-US" sz="1600" i="1" dirty="0" err="1">
                <a:latin typeface="Arial" panose="020B0604020202020204" pitchFamily="34" charset="0"/>
                <a:cs typeface="Arial" panose="020B0604020202020204" pitchFamily="34" charset="0"/>
              </a:rPr>
              <a:t>e+e</a:t>
            </a:r>
            <a:r>
              <a:rPr lang="en-US" sz="1600" i="1" dirty="0">
                <a:latin typeface="Arial" panose="020B0604020202020204" pitchFamily="34" charset="0"/>
                <a:cs typeface="Arial" panose="020B0604020202020204" pitchFamily="34" charset="0"/>
              </a:rPr>
              <a:t>- physics case, and would thus be complementary to the ILC.</a:t>
            </a:r>
            <a:endParaRPr lang="en-US" sz="16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US P5 recommendation 2014: </a:t>
            </a:r>
            <a:endParaRPr lang="en-US" sz="1800" dirty="0" smtClean="0">
              <a:latin typeface="Arial" panose="020B0604020202020204" pitchFamily="34" charset="0"/>
              <a:cs typeface="Arial" panose="020B0604020202020204" pitchFamily="34" charset="0"/>
            </a:endParaRPr>
          </a:p>
          <a:p>
            <a:pPr lvl="1"/>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A very high-energy proton-proton collider is the most powerful tool for direct discovery of new particles and interactions under any scenario of physics results that can be acquired in the P5 time window….” </a:t>
            </a:r>
          </a:p>
          <a:p>
            <a:r>
              <a:rPr lang="en-US" sz="1800" dirty="0" smtClean="0">
                <a:latin typeface="Arial" panose="020B0604020202020204" pitchFamily="34" charset="0"/>
                <a:cs typeface="Arial" panose="020B0604020202020204" pitchFamily="34" charset="0"/>
              </a:rPr>
              <a:t>ACFA About </a:t>
            </a:r>
            <a:r>
              <a:rPr lang="en-US" sz="1800" dirty="0">
                <a:latin typeface="Arial" panose="020B0604020202020204" pitchFamily="34" charset="0"/>
                <a:cs typeface="Arial" panose="020B0604020202020204" pitchFamily="34" charset="0"/>
              </a:rPr>
              <a:t>CEPC, </a:t>
            </a:r>
            <a:r>
              <a:rPr lang="en-US" sz="1800" dirty="0" smtClean="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We encourage the effort led by China in this direction, and look forward to the completion of the technical design in a timely manner</a:t>
            </a:r>
            <a:r>
              <a:rPr lang="en-US" sz="16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19548" y="233219"/>
            <a:ext cx="7772400" cy="431800"/>
          </a:xfrm>
        </p:spPr>
        <p:txBody>
          <a:bodyPr>
            <a:normAutofit fontScale="90000"/>
          </a:bodyPr>
          <a:lstStyle/>
          <a:p>
            <a:r>
              <a:rPr lang="en-US" sz="2800" dirty="0" smtClean="0">
                <a:latin typeface="Arial" panose="020B0604020202020204" pitchFamily="34" charset="0"/>
                <a:cs typeface="Arial" panose="020B0604020202020204" pitchFamily="34" charset="0"/>
              </a:rPr>
              <a:t>Comments from Panels on FCC and </a:t>
            </a:r>
            <a:r>
              <a:rPr lang="en-US" sz="2800" dirty="0" err="1" smtClean="0">
                <a:latin typeface="Arial" panose="020B0604020202020204" pitchFamily="34" charset="0"/>
                <a:cs typeface="Arial" panose="020B0604020202020204" pitchFamily="34" charset="0"/>
              </a:rPr>
              <a:t>CepC</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24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05105" y="2883550"/>
            <a:ext cx="8733793" cy="3898037"/>
          </a:xfrm>
          <a:prstGeom prst="rect">
            <a:avLst/>
          </a:prstGeom>
        </p:spPr>
      </p:pic>
      <p:pic>
        <p:nvPicPr>
          <p:cNvPr id="5" name="Picture 2" descr="http://newsline.linearcollider.org/wp-content/uploads/2015/11/Time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0"/>
            <a:ext cx="8343901" cy="288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60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anose="020B0604020202020204" pitchFamily="34" charset="0"/>
                <a:cs typeface="Arial" panose="020B0604020202020204" pitchFamily="34" charset="0"/>
              </a:rPr>
              <a:t>Where will we go?</a:t>
            </a:r>
          </a:p>
          <a:p>
            <a:r>
              <a:rPr lang="en-US" dirty="0" smtClean="0">
                <a:latin typeface="Arial" panose="020B0604020202020204" pitchFamily="34" charset="0"/>
                <a:cs typeface="Arial" panose="020B0604020202020204" pitchFamily="34" charset="0"/>
              </a:rPr>
              <a:t>How will we get there?</a:t>
            </a:r>
          </a:p>
          <a:p>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TTC will play a strong role in all future paths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38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1028" name="Picture 4" descr="http://emilysquotes.com/wp-content/uploads/2013/12/EmilysQuotes.Com-imagination-logic-amazing-inspirational-intelligence-Albert-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56" y="903494"/>
            <a:ext cx="8592491" cy="537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86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pPr algn="ctr"/>
            <a:r>
              <a:rPr lang="en-US" dirty="0" smtClean="0"/>
              <a:t>Closing Talk</a:t>
            </a:r>
            <a:endParaRPr lang="en-US" dirty="0"/>
          </a:p>
        </p:txBody>
      </p:sp>
    </p:spTree>
    <p:extLst>
      <p:ext uri="{BB962C8B-B14F-4D97-AF65-F5344CB8AC3E}">
        <p14:creationId xmlns:p14="http://schemas.microsoft.com/office/powerpoint/2010/main" val="159475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latin typeface="Arial" panose="020B0604020202020204" pitchFamily="34" charset="0"/>
                <a:cs typeface="Arial" panose="020B0604020202020204" pitchFamily="34" charset="0"/>
              </a:rPr>
              <a:t>TTC activities will be robust for the next decade</a:t>
            </a:r>
          </a:p>
          <a:p>
            <a:r>
              <a:rPr lang="en-US" dirty="0" smtClean="0">
                <a:latin typeface="Arial" panose="020B0604020202020204" pitchFamily="34" charset="0"/>
                <a:cs typeface="Arial" panose="020B0604020202020204" pitchFamily="34" charset="0"/>
              </a:rPr>
              <a:t>With XFEL construction 800 cavities and 100 CM now nearly complete</a:t>
            </a:r>
          </a:p>
          <a:p>
            <a:r>
              <a:rPr lang="en-US" dirty="0" smtClean="0">
                <a:latin typeface="Arial" panose="020B0604020202020204" pitchFamily="34" charset="0"/>
                <a:cs typeface="Arial" panose="020B0604020202020204" pitchFamily="34" charset="0"/>
              </a:rPr>
              <a:t>On-going </a:t>
            </a:r>
            <a:r>
              <a:rPr lang="en-US" u="sng" dirty="0" smtClean="0">
                <a:latin typeface="Arial" panose="020B0604020202020204" pitchFamily="34" charset="0"/>
                <a:cs typeface="Arial" panose="020B0604020202020204" pitchFamily="34" charset="0"/>
              </a:rPr>
              <a:t>approved</a:t>
            </a:r>
            <a:r>
              <a:rPr lang="en-US" dirty="0" smtClean="0">
                <a:latin typeface="Arial" panose="020B0604020202020204" pitchFamily="34" charset="0"/>
                <a:cs typeface="Arial" panose="020B0604020202020204" pitchFamily="34" charset="0"/>
              </a:rPr>
              <a:t> projects such as Upgrades, LCLS-II, FRIB, RAON, ESS, PIP-II…</a:t>
            </a:r>
          </a:p>
          <a:p>
            <a:r>
              <a:rPr lang="en-US" dirty="0" smtClean="0">
                <a:latin typeface="Arial" panose="020B0604020202020204" pitchFamily="34" charset="0"/>
                <a:cs typeface="Arial" panose="020B0604020202020204" pitchFamily="34" charset="0"/>
              </a:rPr>
              <a:t> Will require &gt; 1200 cavities and &gt; 200 CM</a:t>
            </a:r>
          </a:p>
          <a:p>
            <a:r>
              <a:rPr lang="en-US" dirty="0" smtClean="0">
                <a:latin typeface="Arial" panose="020B0604020202020204" pitchFamily="34" charset="0"/>
                <a:cs typeface="Arial" panose="020B0604020202020204" pitchFamily="34" charset="0"/>
              </a:rPr>
              <a:t>Projects seeking approval such as ERLs, </a:t>
            </a:r>
            <a:r>
              <a:rPr lang="en-US" dirty="0" err="1" smtClean="0">
                <a:latin typeface="Arial" panose="020B0604020202020204" pitchFamily="34" charset="0"/>
                <a:cs typeface="Arial" panose="020B0604020202020204" pitchFamily="34" charset="0"/>
              </a:rPr>
              <a:t>eRHIC</a:t>
            </a:r>
            <a:r>
              <a:rPr lang="en-US" dirty="0" smtClean="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 Will require &gt; 1000 cavities and &gt; 150 CM</a:t>
            </a:r>
          </a:p>
          <a:p>
            <a:r>
              <a:rPr lang="en-US" dirty="0" smtClean="0">
                <a:latin typeface="Arial" panose="020B0604020202020204" pitchFamily="34" charset="0"/>
                <a:cs typeface="Arial" panose="020B0604020202020204" pitchFamily="34" charset="0"/>
              </a:rPr>
              <a:t>And then there are: possible ILC, and possible FCC </a:t>
            </a:r>
            <a:r>
              <a:rPr lang="en-US" dirty="0" err="1" smtClean="0">
                <a:latin typeface="Arial" panose="020B0604020202020204" pitchFamily="34" charset="0"/>
                <a:cs typeface="Arial" panose="020B0604020202020204" pitchFamily="34" charset="0"/>
              </a:rPr>
              <a:t>ee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CepC</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ILC  16000 cavities, FCC </a:t>
            </a:r>
            <a:r>
              <a:rPr lang="en-US" dirty="0" err="1" smtClean="0">
                <a:latin typeface="Arial" panose="020B0604020202020204" pitchFamily="34" charset="0"/>
                <a:cs typeface="Arial" panose="020B0604020202020204" pitchFamily="34" charset="0"/>
              </a:rPr>
              <a:t>ee</a:t>
            </a:r>
            <a:r>
              <a:rPr lang="en-US" dirty="0" smtClean="0">
                <a:latin typeface="Arial" panose="020B0604020202020204" pitchFamily="34" charset="0"/>
                <a:cs typeface="Arial" panose="020B0604020202020204" pitchFamily="34" charset="0"/>
              </a:rPr>
              <a:t>  &gt;7000 cavities</a:t>
            </a:r>
          </a:p>
          <a:p>
            <a:r>
              <a:rPr lang="en-US" dirty="0" smtClean="0">
                <a:latin typeface="Arial" panose="020B0604020202020204" pitchFamily="34" charset="0"/>
                <a:cs typeface="Arial" panose="020B0604020202020204" pitchFamily="34" charset="0"/>
              </a:rPr>
              <a:t>SRF Infrastructure installed will continue to be needed for next few years for above projects</a:t>
            </a:r>
          </a:p>
          <a:p>
            <a:pPr marL="0" indent="0">
              <a:buNone/>
            </a:pP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Summary of Demands for Approved Projects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59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758" y="-1116"/>
            <a:ext cx="5012904" cy="68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8722" name="Rectangle 2"/>
          <p:cNvSpPr>
            <a:spLocks/>
          </p:cNvSpPr>
          <p:nvPr/>
        </p:nvSpPr>
        <p:spPr bwMode="auto">
          <a:xfrm>
            <a:off x="3566294" y="5594449"/>
            <a:ext cx="3375422" cy="857250"/>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344" b="1">
                <a:solidFill>
                  <a:srgbClr val="590000"/>
                </a:solidFill>
                <a:ea typeface="Gill Sans" charset="0"/>
                <a:cs typeface="Gill Sans" charset="0"/>
              </a:rPr>
              <a:t>THE ILC </a:t>
            </a:r>
          </a:p>
        </p:txBody>
      </p:sp>
    </p:spTree>
    <p:extLst>
      <p:ext uri="{BB962C8B-B14F-4D97-AF65-F5344CB8AC3E}">
        <p14:creationId xmlns:p14="http://schemas.microsoft.com/office/powerpoint/2010/main" val="1284400175"/>
      </p:ext>
    </p:extLst>
  </p:cSld>
  <p:clrMapOvr>
    <a:masterClrMapping/>
  </p:clrMapOvr>
  <p:transition spd="slow">
    <p:checke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66364" y="142199"/>
            <a:ext cx="8811271" cy="6573601"/>
          </a:xfrm>
          <a:prstGeom prst="rect">
            <a:avLst/>
          </a:prstGeom>
        </p:spPr>
      </p:pic>
    </p:spTree>
    <p:extLst>
      <p:ext uri="{BB962C8B-B14F-4D97-AF65-F5344CB8AC3E}">
        <p14:creationId xmlns:p14="http://schemas.microsoft.com/office/powerpoint/2010/main" val="373913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768929"/>
            <a:ext cx="7772400" cy="4470400"/>
          </a:xfrm>
        </p:spPr>
        <p:txBody>
          <a:bodyPr>
            <a:noAutofit/>
          </a:bodyPr>
          <a:lstStyle/>
          <a:p>
            <a:r>
              <a:rPr lang="en-US" sz="1800" dirty="0" smtClean="0">
                <a:latin typeface="Arial" panose="020B0604020202020204" pitchFamily="34" charset="0"/>
                <a:cs typeface="Arial" panose="020B0604020202020204" pitchFamily="34" charset="0"/>
              </a:rPr>
              <a:t>1990 First International TESLA Workshop at Cornell</a:t>
            </a:r>
          </a:p>
          <a:p>
            <a:r>
              <a:rPr lang="en-US" sz="1800" dirty="0" smtClean="0">
                <a:latin typeface="Arial" panose="020B0604020202020204" pitchFamily="34" charset="0"/>
                <a:cs typeface="Arial" panose="020B0604020202020204" pitchFamily="34" charset="0"/>
              </a:rPr>
              <a:t>1992 TESLA Collaboration established with meetings at DESY on TESLA/XFEL</a:t>
            </a:r>
          </a:p>
          <a:p>
            <a:r>
              <a:rPr lang="en-US" sz="1800" dirty="0" smtClean="0">
                <a:latin typeface="Arial" panose="020B0604020202020204" pitchFamily="34" charset="0"/>
                <a:cs typeface="Arial" panose="020B0604020202020204" pitchFamily="34" charset="0"/>
              </a:rPr>
              <a:t>2004: International </a:t>
            </a:r>
            <a:r>
              <a:rPr lang="en-US" sz="1800" dirty="0">
                <a:latin typeface="Arial" panose="020B0604020202020204" pitchFamily="34" charset="0"/>
                <a:cs typeface="Arial" panose="020B0604020202020204" pitchFamily="34" charset="0"/>
              </a:rPr>
              <a:t>concept </a:t>
            </a:r>
            <a:r>
              <a:rPr lang="en-US" sz="1800" dirty="0" smtClean="0">
                <a:latin typeface="Arial" panose="020B0604020202020204" pitchFamily="34" charset="0"/>
                <a:cs typeface="Arial" panose="020B0604020202020204" pitchFamily="34" charset="0"/>
              </a:rPr>
              <a:t>for ILC and Tesla Technology Collaboration(TTC)</a:t>
            </a:r>
          </a:p>
          <a:p>
            <a:r>
              <a:rPr lang="en-US" sz="1800" dirty="0" smtClean="0">
                <a:latin typeface="Arial" panose="020B0604020202020204" pitchFamily="34" charset="0"/>
                <a:cs typeface="Arial" panose="020B0604020202020204" pitchFamily="34" charset="0"/>
              </a:rPr>
              <a:t>2004 – 2013 international investment </a:t>
            </a:r>
            <a:r>
              <a:rPr lang="en-US" sz="1800" dirty="0">
                <a:latin typeface="Arial" panose="020B0604020202020204" pitchFamily="34" charset="0"/>
                <a:cs typeface="Arial" panose="020B0604020202020204" pitchFamily="34" charset="0"/>
              </a:rPr>
              <a:t>technology </a:t>
            </a:r>
            <a:endParaRPr lang="en-US" sz="1800" dirty="0" smtClean="0">
              <a:latin typeface="Arial" panose="020B0604020202020204" pitchFamily="34" charset="0"/>
              <a:cs typeface="Arial" panose="020B0604020202020204" pitchFamily="34" charset="0"/>
            </a:endParaRPr>
          </a:p>
          <a:p>
            <a:pPr lvl="1"/>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500 M US$ in total in world </a:t>
            </a:r>
            <a:r>
              <a:rPr lang="en-US" sz="1600" dirty="0" smtClean="0">
                <a:latin typeface="Arial" panose="020B0604020202020204" pitchFamily="34" charset="0"/>
                <a:cs typeface="Arial" panose="020B0604020202020204" pitchFamily="34" charset="0"/>
              </a:rPr>
              <a:t> for SCRF, </a:t>
            </a:r>
            <a:r>
              <a:rPr lang="en-US" sz="1600" dirty="0" err="1" smtClean="0">
                <a:latin typeface="Arial" panose="020B0604020202020204" pitchFamily="34" charset="0"/>
                <a:cs typeface="Arial" panose="020B0604020202020204" pitchFamily="34" charset="0"/>
              </a:rPr>
              <a:t>nano</a:t>
            </a:r>
            <a:r>
              <a:rPr lang="en-US" sz="1600" dirty="0" smtClean="0">
                <a:latin typeface="Arial" panose="020B0604020202020204" pitchFamily="34" charset="0"/>
                <a:cs typeface="Arial" panose="020B0604020202020204" pitchFamily="34" charset="0"/>
              </a:rPr>
              <a:t>-beam </a:t>
            </a:r>
            <a:r>
              <a:rPr lang="en-US" sz="1600" dirty="0">
                <a:latin typeface="Arial" panose="020B0604020202020204" pitchFamily="34" charset="0"/>
                <a:cs typeface="Arial" panose="020B0604020202020204" pitchFamily="34" charset="0"/>
              </a:rPr>
              <a:t>for ILC, XFEL, </a:t>
            </a:r>
            <a:r>
              <a:rPr lang="en-US" sz="1600" dirty="0" err="1" smtClean="0">
                <a:latin typeface="Arial" panose="020B0604020202020204" pitchFamily="34" charset="0"/>
                <a:cs typeface="Arial" panose="020B0604020202020204" pitchFamily="34" charset="0"/>
              </a:rPr>
              <a:t>etc</a:t>
            </a:r>
            <a:endParaRPr lang="en-US" sz="16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2007: </a:t>
            </a:r>
            <a:r>
              <a:rPr lang="fr-FR" sz="1800" dirty="0" smtClean="0">
                <a:latin typeface="Arial" panose="020B0604020202020204" pitchFamily="34" charset="0"/>
                <a:cs typeface="Arial" panose="020B0604020202020204" pitchFamily="34" charset="0"/>
              </a:rPr>
              <a:t>GDE CDR</a:t>
            </a:r>
          </a:p>
          <a:p>
            <a:r>
              <a:rPr lang="fr-FR" sz="1800" dirty="0" smtClean="0">
                <a:latin typeface="Arial" panose="020B0604020202020204" pitchFamily="34" charset="0"/>
                <a:cs typeface="Arial" panose="020B0604020202020204" pitchFamily="34" charset="0"/>
              </a:rPr>
              <a:t> 2013: GDE </a:t>
            </a:r>
            <a:r>
              <a:rPr lang="fr-FR" sz="1800" dirty="0" err="1" smtClean="0">
                <a:latin typeface="Arial" panose="020B0604020202020204" pitchFamily="34" charset="0"/>
                <a:cs typeface="Arial" panose="020B0604020202020204" pitchFamily="34" charset="0"/>
              </a:rPr>
              <a:t>Technical</a:t>
            </a:r>
            <a:r>
              <a:rPr lang="fr-FR" sz="1800" dirty="0" smtClean="0">
                <a:latin typeface="Arial" panose="020B0604020202020204" pitchFamily="34" charset="0"/>
                <a:cs typeface="Arial" panose="020B0604020202020204" pitchFamily="34" charset="0"/>
              </a:rPr>
              <a:t> Design Report</a:t>
            </a:r>
          </a:p>
          <a:p>
            <a:pPr lvl="1"/>
            <a:r>
              <a:rPr lang="en-US" sz="1600" dirty="0">
                <a:latin typeface="Arial" panose="020B0604020202020204" pitchFamily="34" charset="0"/>
                <a:cs typeface="Arial" panose="020B0604020202020204" pitchFamily="34" charset="0"/>
              </a:rPr>
              <a:t>The ILC is the most mature in its design and readiness for construction</a:t>
            </a:r>
            <a:r>
              <a:rPr lang="en-US" sz="1600" dirty="0" smtClean="0">
                <a:latin typeface="Arial" panose="020B0604020202020204" pitchFamily="34" charset="0"/>
                <a:cs typeface="Arial" panose="020B0604020202020204" pitchFamily="34" charset="0"/>
              </a:rPr>
              <a:t>.</a:t>
            </a:r>
            <a:endParaRPr lang="fr-FR" sz="16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Expanding Industrial Base for SRF in all 3 regions</a:t>
            </a:r>
          </a:p>
          <a:p>
            <a:pPr lvl="1"/>
            <a:r>
              <a:rPr lang="en-US" sz="1600" dirty="0" smtClean="0">
                <a:latin typeface="Arial" panose="020B0604020202020204" pitchFamily="34" charset="0"/>
                <a:cs typeface="Arial" panose="020B0604020202020204" pitchFamily="34" charset="0"/>
              </a:rPr>
              <a:t>RI, </a:t>
            </a:r>
            <a:r>
              <a:rPr lang="en-US" sz="1600" dirty="0" err="1" smtClean="0">
                <a:latin typeface="Arial" panose="020B0604020202020204" pitchFamily="34" charset="0"/>
                <a:cs typeface="Arial" panose="020B0604020202020204" pitchFamily="34" charset="0"/>
              </a:rPr>
              <a:t>Zanon</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Pavac</a:t>
            </a:r>
            <a:r>
              <a:rPr lang="en-US" sz="1600" dirty="0" smtClean="0">
                <a:latin typeface="Arial" panose="020B0604020202020204" pitchFamily="34" charset="0"/>
                <a:cs typeface="Arial" panose="020B0604020202020204" pitchFamily="34" charset="0"/>
              </a:rPr>
              <a:t>, Roark,  </a:t>
            </a:r>
            <a:r>
              <a:rPr lang="en-US" sz="1600" dirty="0" err="1" smtClean="0">
                <a:latin typeface="Arial" panose="020B0604020202020204" pitchFamily="34" charset="0"/>
                <a:cs typeface="Arial" panose="020B0604020202020204" pitchFamily="34" charset="0"/>
              </a:rPr>
              <a:t>Alsyom</a:t>
            </a:r>
            <a:r>
              <a:rPr lang="en-US" sz="1600" dirty="0" smtClean="0">
                <a:latin typeface="Arial" panose="020B0604020202020204" pitchFamily="34" charset="0"/>
                <a:cs typeface="Arial" panose="020B0604020202020204" pitchFamily="34" charset="0"/>
              </a:rPr>
              <a:t>, Thomson, Mitsubishi, Nomura</a:t>
            </a:r>
          </a:p>
          <a:p>
            <a:r>
              <a:rPr lang="en-US" sz="1800" dirty="0" smtClean="0">
                <a:latin typeface="Arial" panose="020B0604020202020204" pitchFamily="34" charset="0"/>
                <a:cs typeface="Arial" panose="020B0604020202020204" pitchFamily="34" charset="0"/>
              </a:rPr>
              <a:t>BIG </a:t>
            </a:r>
            <a:r>
              <a:rPr lang="en-US" sz="1800" dirty="0" err="1" smtClean="0">
                <a:latin typeface="Arial" panose="020B0604020202020204" pitchFamily="34" charset="0"/>
                <a:cs typeface="Arial" panose="020B0604020202020204" pitchFamily="34" charset="0"/>
              </a:rPr>
              <a:t>Accelefator</a:t>
            </a:r>
            <a:r>
              <a:rPr lang="en-US" sz="1800" dirty="0" smtClean="0">
                <a:latin typeface="Arial" panose="020B0604020202020204" pitchFamily="34" charset="0"/>
                <a:cs typeface="Arial" panose="020B0604020202020204" pitchFamily="34" charset="0"/>
              </a:rPr>
              <a:t> Prototypes underway</a:t>
            </a:r>
          </a:p>
          <a:p>
            <a:pPr lvl="1"/>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Euro-XFEL(EU), LCLS-II (US), ATF(Japan) + </a:t>
            </a:r>
            <a:r>
              <a:rPr lang="en-US" sz="1600" dirty="0" smtClean="0">
                <a:latin typeface="Arial" panose="020B0604020202020204" pitchFamily="34" charset="0"/>
                <a:cs typeface="Arial" panose="020B0604020202020204" pitchFamily="34" charset="0"/>
              </a:rPr>
              <a:t>much global R&amp;D</a:t>
            </a:r>
          </a:p>
          <a:p>
            <a:r>
              <a:rPr lang="en-US" sz="1800" dirty="0" smtClean="0">
                <a:latin typeface="Arial" panose="020B0604020202020204" pitchFamily="34" charset="0"/>
                <a:cs typeface="Arial" panose="020B0604020202020204" pitchFamily="34" charset="0"/>
              </a:rPr>
              <a:t>ILC technology has a huge impact on many accelerators around the world</a:t>
            </a:r>
          </a:p>
          <a:p>
            <a:r>
              <a:rPr lang="en-US" sz="1800" dirty="0" smtClean="0">
                <a:latin typeface="Arial" panose="020B0604020202020204" pitchFamily="34" charset="0"/>
                <a:cs typeface="Arial" panose="020B0604020202020204" pitchFamily="34" charset="0"/>
              </a:rPr>
              <a:t>2014: ILC site candidate location at </a:t>
            </a:r>
            <a:r>
              <a:rPr lang="en-US" sz="1800" dirty="0" err="1" smtClean="0">
                <a:latin typeface="Arial" panose="020B0604020202020204" pitchFamily="34" charset="0"/>
                <a:cs typeface="Arial" panose="020B0604020202020204" pitchFamily="34" charset="0"/>
              </a:rPr>
              <a:t>Kitakami</a:t>
            </a:r>
            <a:r>
              <a:rPr lang="en-US" sz="1800" dirty="0" smtClean="0">
                <a:latin typeface="Arial" panose="020B0604020202020204" pitchFamily="34" charset="0"/>
                <a:cs typeface="Arial" panose="020B0604020202020204" pitchFamily="34" charset="0"/>
              </a:rPr>
              <a:t> in Japan</a:t>
            </a:r>
          </a:p>
          <a:p>
            <a:endParaRPr lang="en-US"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75312" y="-93199"/>
            <a:ext cx="8193379" cy="862128"/>
          </a:xfrm>
        </p:spPr>
        <p:txBody>
          <a:bodyPr/>
          <a:lstStyle/>
          <a:p>
            <a:r>
              <a:rPr lang="en-US" dirty="0" smtClean="0">
                <a:latin typeface="Arial" panose="020B0604020202020204" pitchFamily="34" charset="0"/>
                <a:cs typeface="Arial" panose="020B0604020202020204" pitchFamily="34" charset="0"/>
              </a:rPr>
              <a:t>Short Review of Major Steps Towards ILC</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0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8F731FAF-D9C0-4C56-85EC-74F071DFE5F6}" vid="{E988F04B-1658-442F-8FD7-2C2D3CEC2E9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Crimson landscape design template" id="{73D20169-401E-4972-B02F-4B0444B70099}" vid="{315B30EE-3D96-471E-B16F-FC3628778332}"/>
    </a:ext>
  </a:extLst>
</a:theme>
</file>

<file path=docProps/app.xml><?xml version="1.0" encoding="utf-8"?>
<Properties xmlns="http://schemas.openxmlformats.org/officeDocument/2006/extended-properties" xmlns:vt="http://schemas.openxmlformats.org/officeDocument/2006/docPropsVTypes">
  <Template>Theme1</Template>
  <TotalTime>33002</TotalTime>
  <Words>1863</Words>
  <Application>Microsoft Office PowerPoint</Application>
  <PresentationFormat>On-screen Show (4:3)</PresentationFormat>
  <Paragraphs>226</Paragraphs>
  <Slides>47</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47</vt:i4>
      </vt:variant>
    </vt:vector>
  </HeadingPairs>
  <TitlesOfParts>
    <vt:vector size="61" baseType="lpstr">
      <vt:lpstr>ＭＳ ゴシック</vt:lpstr>
      <vt:lpstr>ＭＳ Ｐゴシック</vt:lpstr>
      <vt:lpstr>Arial</vt:lpstr>
      <vt:lpstr>Calibri</vt:lpstr>
      <vt:lpstr>Calibri Light</vt:lpstr>
      <vt:lpstr>Cambria</vt:lpstr>
      <vt:lpstr>Century Gothic</vt:lpstr>
      <vt:lpstr>Gill Sans</vt:lpstr>
      <vt:lpstr>Helvetica</vt:lpstr>
      <vt:lpstr>Osaka</vt:lpstr>
      <vt:lpstr>Wingdings</vt:lpstr>
      <vt:lpstr>Theme1</vt:lpstr>
      <vt:lpstr>Custom Design</vt:lpstr>
      <vt:lpstr>1_Crimson landscape design template</vt:lpstr>
      <vt:lpstr>ttc saclay 2016 </vt:lpstr>
      <vt:lpstr>PowerPoint Presentation</vt:lpstr>
      <vt:lpstr>Summary of TTC Collaboration Meeting </vt:lpstr>
      <vt:lpstr>Thanks, Saclay! </vt:lpstr>
      <vt:lpstr>Closing Talk</vt:lpstr>
      <vt:lpstr>Summary of Demands for Approved Projects</vt:lpstr>
      <vt:lpstr>PowerPoint Presentation</vt:lpstr>
      <vt:lpstr>PowerPoint Presentation</vt:lpstr>
      <vt:lpstr>Short Review of Major Steps Towards ILC</vt:lpstr>
      <vt:lpstr>SRF Technology for ILC/XFEL and TTC Has a World-wide Presence and Impact (From Akira Yamamoto) </vt:lpstr>
      <vt:lpstr>PowerPoint Presentation</vt:lpstr>
      <vt:lpstr>Cavity Gradient Progress Yields from XFEL (Adapted from Nick Walker)</vt:lpstr>
      <vt:lpstr>Cryomodule Progress  (The optimistic view) Starting with Results from XFEL (From O. Napoli)</vt:lpstr>
      <vt:lpstr>News From ECFA LCWS in Spain</vt:lpstr>
      <vt:lpstr>ECFA LCWS News continued</vt:lpstr>
      <vt:lpstr>COST REDUCTION R&amp;D (LINAC) From C. Adolphsen Americas ILC Linac Cost Versus  Cavity Gradient and Qo </vt:lpstr>
      <vt:lpstr>120C “modified” bake with N2 – repeatedly (4X) highest Q ever measured &gt;2e10 at very high gradients&gt;40 MV/m! Higher gradients at Higher Q give a viable path to ILC cost reduction</vt:lpstr>
      <vt:lpstr>Publicity</vt:lpstr>
      <vt:lpstr>PowerPoint Presentation</vt:lpstr>
      <vt:lpstr>PowerPoint Presentation</vt:lpstr>
      <vt:lpstr>Welcome ILC! at Train Station</vt:lpstr>
      <vt:lpstr>ILC Support Videos</vt:lpstr>
      <vt:lpstr>More Comments on Publicity and Media from MEXT</vt:lpstr>
      <vt:lpstr>At the latest LCB (Linear Collider Board) meeting, the way to communicate the physics case of the ILC to public was intensively discussed.  </vt:lpstr>
      <vt:lpstr>I took some liberties… To add a few images/videos to this text</vt:lpstr>
      <vt:lpstr>The Higgs is a special particle </vt:lpstr>
      <vt:lpstr>Collisions That Changed the World!</vt:lpstr>
      <vt:lpstr>Turning to the Master of Communication</vt:lpstr>
      <vt:lpstr>PowerPoint Presentation</vt:lpstr>
      <vt:lpstr>The important properties are the interaction strength between Higgs and other particles (Z, W, top-quark...) </vt:lpstr>
      <vt:lpstr>PowerPoint Presentation</vt:lpstr>
      <vt:lpstr>PowerPoint Presentation</vt:lpstr>
      <vt:lpstr>PowerPoint Presentation</vt:lpstr>
      <vt:lpstr>ILC Features On All Road-maps for HEP (World-Wide)</vt:lpstr>
      <vt:lpstr>ILC Features On All Road-maps for HEP (World-Wide)</vt:lpstr>
      <vt:lpstr>German particle physics community</vt:lpstr>
      <vt:lpstr>Next LCWS Workshop in Morioka December 2016.</vt:lpstr>
      <vt:lpstr>Next Steps Needed  (From Yamashita con’t)</vt:lpstr>
      <vt:lpstr>Final Steps </vt:lpstr>
      <vt:lpstr>We are all very polite!  Who goes first?</vt:lpstr>
      <vt:lpstr>PowerPoint Presentation</vt:lpstr>
      <vt:lpstr>PowerPoint Presentation</vt:lpstr>
      <vt:lpstr>PowerPoint Presentation</vt:lpstr>
      <vt:lpstr>Comments from Panels on FCC and CepC</vt:lpstr>
      <vt:lpstr>PowerPoint Presentation</vt:lpstr>
      <vt:lpstr>TTC will play a strong role in all future paths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for ttc saclay</dc:title>
  <dc:creator>Hasan Padamsee</dc:creator>
  <cp:lastModifiedBy>Hasan Padamsee</cp:lastModifiedBy>
  <cp:revision>234</cp:revision>
  <dcterms:created xsi:type="dcterms:W3CDTF">2016-05-10T15:54:51Z</dcterms:created>
  <dcterms:modified xsi:type="dcterms:W3CDTF">2016-07-08T08:00:12Z</dcterms:modified>
</cp:coreProperties>
</file>