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  <p:sldMasterId id="2147484011" r:id="rId5"/>
  </p:sldMasterIdLst>
  <p:notesMasterIdLst>
    <p:notesMasterId r:id="rId11"/>
  </p:notesMasterIdLst>
  <p:handoutMasterIdLst>
    <p:handoutMasterId r:id="rId12"/>
  </p:handoutMasterIdLst>
  <p:sldIdLst>
    <p:sldId id="656" r:id="rId6"/>
    <p:sldId id="659" r:id="rId7"/>
    <p:sldId id="660" r:id="rId8"/>
    <p:sldId id="661" r:id="rId9"/>
    <p:sldId id="662" r:id="rId10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6AC"/>
    <a:srgbClr val="439A2E"/>
    <a:srgbClr val="0000FF"/>
    <a:srgbClr val="319742"/>
    <a:srgbClr val="5F5F5F"/>
    <a:srgbClr val="009999"/>
    <a:srgbClr val="006600"/>
    <a:srgbClr val="003366"/>
    <a:srgbClr val="CC0000"/>
    <a:srgbClr val="FFA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8" autoAdjust="0"/>
    <p:restoredTop sz="97697" autoAdjust="0"/>
  </p:normalViewPr>
  <p:slideViewPr>
    <p:cSldViewPr snapToObjects="1">
      <p:cViewPr varScale="1">
        <p:scale>
          <a:sx n="79" d="100"/>
          <a:sy n="79" d="100"/>
        </p:scale>
        <p:origin x="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08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799" cy="464741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8" y="2"/>
            <a:ext cx="2971799" cy="464741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708" tIns="45852" rIns="91708" bIns="458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834"/>
            <a:ext cx="5486400" cy="4182661"/>
          </a:xfrm>
          <a:prstGeom prst="rect">
            <a:avLst/>
          </a:prstGeom>
        </p:spPr>
        <p:txBody>
          <a:bodyPr vert="horz" wrap="square" lIns="91708" tIns="45852" rIns="91708" bIns="4585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067"/>
            <a:ext cx="2971799" cy="464740"/>
          </a:xfrm>
          <a:prstGeom prst="rect">
            <a:avLst/>
          </a:prstGeom>
        </p:spPr>
        <p:txBody>
          <a:bodyPr vert="horz" wrap="square" lIns="91708" tIns="45852" rIns="91708" bIns="458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8" y="8830067"/>
            <a:ext cx="2971799" cy="464740"/>
          </a:xfrm>
          <a:prstGeom prst="rect">
            <a:avLst/>
          </a:prstGeom>
        </p:spPr>
        <p:txBody>
          <a:bodyPr vert="horz" wrap="square" lIns="91708" tIns="45852" rIns="91708" bIns="4585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6034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18" y="553859"/>
            <a:ext cx="1548387" cy="1822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832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257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57800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28016"/>
            <a:ext cx="8991598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" y="6148026"/>
            <a:ext cx="9144000" cy="72542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016"/>
            <a:ext cx="8991600" cy="804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8" y="0"/>
            <a:ext cx="9001881" cy="64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3" y="553859"/>
            <a:ext cx="1548387" cy="1822708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Wei, June 2015 ASAC Review - 03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K. Saito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MSU/FRIB   SRF Development Manager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/>
              <a:t>FRIB summary of performance degradation - VTA to cryomodule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4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08" r="620"/>
          <a:stretch/>
        </p:blipFill>
        <p:spPr>
          <a:xfrm>
            <a:off x="5738672" y="1412776"/>
            <a:ext cx="3297824" cy="22721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FRIB Cryomodule Design Validation: </a:t>
            </a:r>
            <a:br>
              <a:rPr lang="en-US" dirty="0" smtClean="0"/>
            </a:br>
            <a:r>
              <a:rPr lang="en-US" dirty="0" smtClean="0"/>
              <a:t>ReA6 tested in FRIB Operation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K. Saito, June 6 2016 TTC meeting WG1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 algn="l"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76200" y="1052736"/>
            <a:ext cx="5287888" cy="50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178" indent="-180178" defTabSz="803293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ReA6, 2-QWRs CM tested for final design validation of FRIB cryomodule and its subsystems</a:t>
            </a:r>
          </a:p>
          <a:p>
            <a:pPr marL="180178" indent="-180178" algn="just" defTabSz="803293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Installed on a FRIB-type cryogenic distribution box</a:t>
            </a:r>
          </a:p>
          <a:p>
            <a:pPr marL="180178" indent="-180178" defTabSz="803293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QWR operation test at 4 K, in </a:t>
            </a:r>
            <a:r>
              <a:rPr lang="en-US" u="sng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more demanding </a:t>
            </a:r>
            <a:r>
              <a:rPr lang="en-US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conditions than in FRIB due to larger pressure fluctuations, and at 2 K</a:t>
            </a:r>
          </a:p>
          <a:p>
            <a:pPr marL="180178" lvl="0" indent="-180178" defTabSz="803293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it-IT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Test of all parameters and simulation of FRIB operation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marL="363359" lvl="1" indent="-1516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it-IT" sz="1600" dirty="0" smtClean="0">
                <a:latin typeface="Arial" charset="0"/>
                <a:ea typeface="ＭＳ Ｐゴシック" charset="-128"/>
                <a:cs typeface="ＭＳ Ｐゴシック"/>
              </a:rPr>
              <a:t>Cooldow-warmup, repeated</a:t>
            </a:r>
          </a:p>
          <a:p>
            <a:pPr marL="954659" lvl="2" indent="-2857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anose="020B0604020202020204" pitchFamily="34" charset="0"/>
              <a:buChar char="»"/>
              <a:defRPr/>
            </a:pPr>
            <a:r>
              <a:rPr lang="it-IT" sz="1400" dirty="0">
                <a:latin typeface="Arial" charset="0"/>
                <a:ea typeface="ＭＳ Ｐゴシック" charset="-128"/>
                <a:cs typeface="ＭＳ Ｐゴシック"/>
              </a:rPr>
              <a:t>A</a:t>
            </a:r>
            <a:r>
              <a:rPr lang="it-IT" sz="1400" dirty="0" smtClean="0">
                <a:latin typeface="Arial" charset="0"/>
                <a:ea typeface="ＭＳ Ｐゴシック" charset="-128"/>
                <a:cs typeface="ＭＳ Ｐゴシック"/>
              </a:rPr>
              <a:t>lignment, vacuum, instrumentation</a:t>
            </a:r>
          </a:p>
          <a:p>
            <a:pPr marL="954659" lvl="2" indent="-2857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anose="020B0604020202020204" pitchFamily="34" charset="0"/>
              <a:buChar char="»"/>
              <a:defRPr/>
            </a:pPr>
            <a:r>
              <a:rPr lang="it-IT" sz="1400" dirty="0" smtClean="0">
                <a:latin typeface="Arial" charset="0"/>
                <a:ea typeface="ＭＳ Ｐゴシック" charset="-128"/>
                <a:cs typeface="ＭＳ Ｐゴシック"/>
              </a:rPr>
              <a:t>Cryogenic losses</a:t>
            </a:r>
          </a:p>
          <a:p>
            <a:pPr marL="954659" lvl="2" indent="-2857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anose="020B0604020202020204" pitchFamily="34" charset="0"/>
              <a:buChar char="»"/>
              <a:defRPr/>
            </a:pPr>
            <a:r>
              <a:rPr lang="it-IT" sz="1400" dirty="0" smtClean="0">
                <a:latin typeface="Arial" charset="0"/>
                <a:ea typeface="ＭＳ Ｐゴシック" charset="-128"/>
                <a:cs typeface="ＭＳ Ｐゴシック"/>
              </a:rPr>
              <a:t>Cryogenic operation</a:t>
            </a:r>
            <a:endParaRPr lang="it-IT" sz="1400" dirty="0">
              <a:latin typeface="Arial" charset="0"/>
              <a:ea typeface="ＭＳ Ｐゴシック" charset="-128"/>
              <a:cs typeface="ＭＳ Ｐゴシック"/>
            </a:endParaRPr>
          </a:p>
          <a:p>
            <a:pPr marL="363359" lvl="1" indent="-1516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it-IT" sz="1600" dirty="0" smtClean="0">
                <a:latin typeface="Arial" charset="0"/>
                <a:ea typeface="ＭＳ Ｐゴシック" charset="-128"/>
                <a:cs typeface="ＭＳ Ｐゴシック"/>
              </a:rPr>
              <a:t>SRF testing</a:t>
            </a:r>
          </a:p>
          <a:p>
            <a:pPr marL="954659" lvl="2" indent="-285750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anose="020B0604020202020204" pitchFamily="34" charset="0"/>
              <a:buChar char="»"/>
              <a:defRPr/>
            </a:pPr>
            <a:r>
              <a:rPr lang="it-IT" sz="1400" dirty="0" smtClean="0">
                <a:latin typeface="Arial" charset="0"/>
                <a:ea typeface="ＭＳ Ｐゴシック" charset="-128"/>
                <a:cs typeface="ＭＳ Ｐゴシック"/>
              </a:rPr>
              <a:t>SRF subsystems performance (QWRs, tuners, RF couplers, LLRF, HLRF)</a:t>
            </a:r>
          </a:p>
          <a:p>
            <a:pPr marL="363359" lvl="1" indent="-1516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it-IT" sz="1600" dirty="0" smtClean="0">
                <a:latin typeface="Arial" charset="0"/>
                <a:ea typeface="ＭＳ Ｐゴシック" charset="-128"/>
                <a:cs typeface="ＭＳ Ｐゴシック"/>
              </a:rPr>
              <a:t>Superconducting Solenoids testing</a:t>
            </a:r>
          </a:p>
          <a:p>
            <a:pPr marL="363359" lvl="1" indent="-1516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it-IT" sz="1600" dirty="0" smtClean="0">
                <a:latin typeface="Arial" charset="0"/>
                <a:ea typeface="ＭＳ Ｐゴシック" charset="-128"/>
                <a:cs typeface="ＭＳ Ｐゴシック"/>
              </a:rPr>
              <a:t>Long term CM locked operation in FRIB conditions</a:t>
            </a:r>
          </a:p>
          <a:p>
            <a:pPr marL="954659" lvl="2" indent="-285750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anose="020B0604020202020204" pitchFamily="34" charset="0"/>
              <a:buChar char="»"/>
              <a:defRPr/>
            </a:pPr>
            <a:r>
              <a:rPr lang="it-IT" sz="1400" dirty="0">
                <a:latin typeface="Arial" charset="0"/>
                <a:ea typeface="ＭＳ Ｐゴシック" charset="-128"/>
                <a:cs typeface="ＭＳ Ｐゴシック"/>
              </a:rPr>
              <a:t>S</a:t>
            </a:r>
            <a:r>
              <a:rPr lang="it-IT" sz="1400" dirty="0" smtClean="0">
                <a:latin typeface="Arial" charset="0"/>
                <a:ea typeface="ＭＳ Ｐゴシック" charset="-128"/>
                <a:cs typeface="ＭＳ Ｐゴシック"/>
              </a:rPr>
              <a:t>teady state parameters measurements (cryogenics, SRF, amp-phase errors and detuning  distributions, mechanical vibrations, etc…)</a:t>
            </a:r>
          </a:p>
          <a:p>
            <a:pPr marL="820559" lvl="2" indent="-151650" algn="just" defTabSz="803293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endParaRPr lang="it-IT" sz="1600" dirty="0">
              <a:latin typeface="Arial" charset="0"/>
              <a:ea typeface="ＭＳ Ｐゴシック" charset="-128"/>
              <a:cs typeface="ＭＳ Ｐゴシック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796137" y="3717032"/>
            <a:ext cx="3024336" cy="2304256"/>
            <a:chOff x="5757701" y="3828949"/>
            <a:chExt cx="2624299" cy="196822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701" y="3828949"/>
              <a:ext cx="2624299" cy="196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567" y="5059089"/>
              <a:ext cx="2078066" cy="446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 smtClean="0">
                  <a:solidFill>
                    <a:schemeClr val="bg1"/>
                  </a:solidFill>
                </a:rPr>
                <a:t>ReA6 installed in the “FRIB prototype” test stand 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2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259"/>
            <a:ext cx="8991600" cy="486372"/>
          </a:xfrm>
        </p:spPr>
        <p:txBody>
          <a:bodyPr/>
          <a:lstStyle/>
          <a:p>
            <a:r>
              <a:rPr lang="en-US" dirty="0" smtClean="0"/>
              <a:t>ReA6-1 </a:t>
            </a:r>
            <a:r>
              <a:rPr lang="en-US" dirty="0"/>
              <a:t>C</a:t>
            </a:r>
            <a:r>
              <a:rPr lang="en-US" dirty="0" smtClean="0"/>
              <a:t>avity </a:t>
            </a:r>
            <a:r>
              <a:rPr lang="en-US" dirty="0"/>
              <a:t>P</a:t>
            </a:r>
            <a:r>
              <a:rPr lang="en-US" dirty="0" smtClean="0"/>
              <a:t>erformance VT vs. Bunker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BCDB990A-6268-4898-A641-7F04AAB15E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1" t="58911" r="57908" b="16789"/>
          <a:stretch/>
        </p:blipFill>
        <p:spPr bwMode="auto">
          <a:xfrm>
            <a:off x="4952931" y="1134417"/>
            <a:ext cx="4129668" cy="2831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61914"/>
              </p:ext>
            </p:extLst>
          </p:nvPr>
        </p:nvGraphicFramePr>
        <p:xfrm>
          <a:off x="3169579" y="4403310"/>
          <a:ext cx="5937250" cy="20120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9965"/>
                <a:gridCol w="897255"/>
                <a:gridCol w="900430"/>
                <a:gridCol w="1006475"/>
                <a:gridCol w="1041400"/>
                <a:gridCol w="11017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4.2K Operation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Cryogenic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SRF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Simulation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Cavity1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Cavity2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Static heat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5.16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5.5 ±0.57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4.8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Dynamic Heat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6.7 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3.1 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</a:t>
                      </a:r>
                      <a:r>
                        <a:rPr lang="en-US" sz="800" baseline="-25000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  &gt; 2.7x10</a:t>
                      </a:r>
                      <a:r>
                        <a:rPr lang="en-US" sz="800" baseline="30000">
                          <a:effectLst/>
                        </a:rPr>
                        <a:t>9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 6.2 MV/m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3.6W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</a:t>
                      </a:r>
                      <a:r>
                        <a:rPr lang="en-US" sz="800" baseline="-25000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  &gt; 2.3 x 10</a:t>
                      </a:r>
                      <a:r>
                        <a:rPr lang="en-US" sz="800" baseline="30000">
                          <a:effectLst/>
                        </a:rPr>
                        <a:t>9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 6.2 MV/m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2K Operation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Cryogenic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SRF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Simulation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Cavity1+Cavity2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Static heat load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5.7W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5.2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Dynamic Heat Load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4.2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4.2W (2.1W/cavity)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</a:t>
                      </a:r>
                      <a:r>
                        <a:rPr lang="en-US" sz="800" baseline="-25000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  ~ 4x10</a:t>
                      </a:r>
                      <a:r>
                        <a:rPr lang="en-US" sz="800" baseline="30000">
                          <a:effectLst/>
                        </a:rPr>
                        <a:t>9 </a:t>
                      </a:r>
                      <a:r>
                        <a:rPr lang="en-US" sz="800">
                          <a:effectLst/>
                        </a:rPr>
                        <a:t>(at 6.2MV/m)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FRIB Goal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3.85W/cavity (@5.67MV/m)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Q</a:t>
                      </a:r>
                      <a:r>
                        <a:rPr lang="en-US" sz="800" baseline="-25000" dirty="0">
                          <a:effectLst/>
                        </a:rPr>
                        <a:t>O</a:t>
                      </a:r>
                      <a:r>
                        <a:rPr lang="en-US" sz="800" dirty="0">
                          <a:effectLst/>
                        </a:rPr>
                        <a:t> = 1.8x10</a:t>
                      </a:r>
                      <a:r>
                        <a:rPr lang="en-US" sz="800" baseline="30000" dirty="0">
                          <a:effectLst/>
                        </a:rPr>
                        <a:t>9 </a:t>
                      </a:r>
                      <a:r>
                        <a:rPr lang="en-US" sz="800" dirty="0">
                          <a:effectLst/>
                        </a:rPr>
                        <a:t>(at 2K)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7239000" y="1220198"/>
            <a:ext cx="0" cy="2362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21710" y="1735873"/>
            <a:ext cx="2667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24824"/>
              </p:ext>
            </p:extLst>
          </p:nvPr>
        </p:nvGraphicFramePr>
        <p:xfrm>
          <a:off x="150407" y="3259322"/>
          <a:ext cx="3878835" cy="2126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7793"/>
                <a:gridCol w="1094535"/>
                <a:gridCol w="823505"/>
                <a:gridCol w="1273002"/>
              </a:tblGrid>
              <a:tr h="2572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VT at 2K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Bunker at 2K</a:t>
                      </a:r>
                      <a:endParaRPr lang="en-US" sz="1200" dirty="0"/>
                    </a:p>
                  </a:txBody>
                  <a:tcPr/>
                </a:tc>
              </a:tr>
              <a:tr h="2877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Cavity 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</a:t>
                      </a:r>
                      <a:r>
                        <a:rPr lang="en-US" sz="1200" baseline="-25000" dirty="0" smtClean="0"/>
                        <a:t>O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 x 10</a:t>
                      </a:r>
                      <a:r>
                        <a:rPr lang="en-US" sz="1200" baseline="30000" dirty="0" smtClean="0"/>
                        <a:t>9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4 x 10</a:t>
                      </a:r>
                      <a:r>
                        <a:rPr lang="en-US" sz="1200" baseline="30000" dirty="0" smtClean="0"/>
                        <a:t>9</a:t>
                      </a:r>
                      <a:endParaRPr lang="en-US" sz="1200" baseline="30000" dirty="0"/>
                    </a:p>
                  </a:txBody>
                  <a:tcPr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P</a:t>
                      </a:r>
                      <a:r>
                        <a:rPr lang="en-US" sz="1200" baseline="-25000" smtClean="0"/>
                        <a:t>loss </a:t>
                      </a:r>
                      <a:r>
                        <a:rPr lang="en-US" sz="1200" baseline="0" smtClean="0"/>
                        <a:t>[W]</a:t>
                      </a:r>
                      <a:endParaRPr lang="en-US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2.1 </a:t>
                      </a:r>
                      <a:endParaRPr lang="en-US" sz="1200" dirty="0"/>
                    </a:p>
                  </a:txBody>
                  <a:tcPr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E</a:t>
                      </a:r>
                      <a:r>
                        <a:rPr lang="en-US" sz="1200" baseline="-25000" dirty="0" smtClean="0"/>
                        <a:t>acc</a:t>
                      </a:r>
                      <a:r>
                        <a:rPr lang="en-US" sz="1200" baseline="0" dirty="0" smtClean="0"/>
                        <a:t> [</a:t>
                      </a:r>
                      <a:r>
                        <a:rPr lang="en-US" sz="1200" baseline="0" dirty="0" smtClean="0"/>
                        <a:t>MV/m]</a:t>
                      </a:r>
                      <a:endParaRPr lang="en-US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</a:t>
                      </a:r>
                      <a:endParaRPr lang="en-US" sz="1200" dirty="0"/>
                    </a:p>
                  </a:txBody>
                  <a:tcPr anchor="ctr"/>
                </a:tc>
              </a:tr>
              <a:tr h="25908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Cavity 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</a:t>
                      </a:r>
                      <a:r>
                        <a:rPr lang="en-US" sz="1200" baseline="-25000" dirty="0" smtClean="0"/>
                        <a:t>O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 x 10</a:t>
                      </a:r>
                      <a:r>
                        <a:rPr lang="en-US" sz="1200" baseline="30000" dirty="0" smtClean="0"/>
                        <a:t>9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4 x 10</a:t>
                      </a:r>
                      <a:r>
                        <a:rPr lang="en-US" sz="1200" baseline="30000" dirty="0" smtClean="0"/>
                        <a:t>9</a:t>
                      </a:r>
                      <a:endParaRPr lang="en-US" sz="1200" baseline="30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loss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0" dirty="0" smtClean="0"/>
                        <a:t>[W]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2.1 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E</a:t>
                      </a:r>
                      <a:r>
                        <a:rPr lang="en-US" sz="1200" baseline="-25000" dirty="0" smtClean="0"/>
                        <a:t>acc</a:t>
                      </a:r>
                      <a:r>
                        <a:rPr lang="en-US" sz="1200" baseline="0" dirty="0" smtClean="0"/>
                        <a:t> [MV/m}</a:t>
                      </a:r>
                      <a:endParaRPr lang="en-US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0479" y="520111"/>
            <a:ext cx="5257800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Dynamic heat load was measured at Eacc = 6.2 MV/m at bunker test, which includes the coupler dynamic load (simulation 0.15W) also.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Very difficult to measure individual cavity dynamic load due to small loss below the static heat load, two cavities are simultaneously measured at 2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degradation is observed in Q</a:t>
            </a:r>
            <a:r>
              <a:rPr lang="en-US" baseline="-25000" dirty="0" smtClean="0"/>
              <a:t>O</a:t>
            </a:r>
            <a:r>
              <a:rPr lang="en-US" dirty="0" smtClean="0"/>
              <a:t> but not conclusive in this stage.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68049" y="6538764"/>
            <a:ext cx="4241321" cy="3646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000" dirty="0" smtClean="0"/>
              <a:t>K. Saito, June 6 2016 TTC meeting WG1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075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FRIB 0.085QWR first Cryomodule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C:\Users\compton\AppData\Local\Microsoft\Windows\Temporary Internet Files\Content.Word\IMG_138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9485" y="1597187"/>
            <a:ext cx="252975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ictory\Dropbox\Camera Uploads from Frib\2015-09-30 09.36.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79" y="1094281"/>
            <a:ext cx="2284408" cy="1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152" y="1069848"/>
            <a:ext cx="50204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200" dirty="0" smtClean="0"/>
              <a:t>Milestone for the FRIB-1 test completion</a:t>
            </a:r>
          </a:p>
        </p:txBody>
      </p:sp>
      <p:pic>
        <p:nvPicPr>
          <p:cNvPr id="10" name="Picture 9" descr="E:\写真2.26~3.1.2016\IMG_20160301_08503546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7"/>
          <a:stretch/>
        </p:blipFill>
        <p:spPr bwMode="auto">
          <a:xfrm>
            <a:off x="6621781" y="3962358"/>
            <a:ext cx="2519362" cy="212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:\写真2.18～2.24.2016\IMG_20160224_08544970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01" y="3997918"/>
            <a:ext cx="1570355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8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855" y="2294850"/>
            <a:ext cx="2233055" cy="164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262" y="4419600"/>
            <a:ext cx="4868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FRIB SRF staff is working in parallel on cavity certification tests and integrated tests.  The limited resources does not allow to concentrate to FRIB-1 CM test. FRIB-1 was kept at 4 K since January 23,</a:t>
            </a:r>
            <a:r>
              <a:rPr lang="en-US" baseline="30000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4</a:t>
            </a:r>
            <a:r>
              <a:rPr lang="en-US" dirty="0" smtClean="0"/>
              <a:t> months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139" y="1744095"/>
          <a:ext cx="4876800" cy="25216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322"/>
                <a:gridCol w="1305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</a:tr>
              <a:tr h="31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Coldmass assembly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09/2015</a:t>
                      </a:r>
                      <a:endParaRPr lang="en-US" sz="1400" dirty="0"/>
                    </a:p>
                  </a:txBody>
                  <a:tcPr/>
                </a:tc>
              </a:tr>
              <a:tr h="31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Cryomodule assembly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12/2015</a:t>
                      </a:r>
                      <a:endParaRPr lang="en-US" sz="1400" dirty="0"/>
                    </a:p>
                  </a:txBody>
                  <a:tcPr/>
                </a:tc>
              </a:tr>
              <a:tr h="31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cooldown 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01/23/16</a:t>
                      </a:r>
                      <a:endParaRPr lang="en-US" sz="1400" dirty="0"/>
                    </a:p>
                  </a:txBody>
                  <a:tcPr/>
                </a:tc>
              </a:tr>
              <a:tr h="31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Cavity integrated test 4 K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02/23/16</a:t>
                      </a:r>
                      <a:endParaRPr lang="en-US" sz="1400" dirty="0"/>
                    </a:p>
                  </a:txBody>
                  <a:tcPr/>
                </a:tc>
              </a:tr>
              <a:tr h="233021"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Cavity integrated test 2 K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03/10/16</a:t>
                      </a:r>
                      <a:endParaRPr lang="en-US" sz="1400" dirty="0"/>
                    </a:p>
                  </a:txBody>
                  <a:tcPr/>
                </a:tc>
              </a:tr>
              <a:tr h="31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Solenoid/magnetic shield test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03/18/16</a:t>
                      </a:r>
                      <a:endParaRPr lang="en-US" sz="1400" dirty="0"/>
                    </a:p>
                  </a:txBody>
                  <a:tcPr/>
                </a:tc>
              </a:tr>
              <a:tr h="346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level control test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05/20/16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June 6 2016 TTC meeting WG1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" y="1069848"/>
            <a:ext cx="5043104" cy="4923526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</a:t>
            </a:r>
            <a:r>
              <a:rPr lang="en-US" sz="1800" dirty="0" smtClean="0"/>
              <a:t>wo cavities simultaneous operation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Only two amplifiers and two low level RF control systems equipped at East highbay banker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Cavity gradient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equirement 5.6 MV/m)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Result: Eacc ≧ 6 MV/m at 4 K, meets FRIB specifications, not tested at 2 K due to the limited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-capability in East Highbay.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dynamic Loss at Eacc = 5.6 MV/m (requirement 3.85 W/ cavity, Q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=1.8 x 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2 K)</a:t>
            </a:r>
          </a:p>
          <a:p>
            <a:pPr marL="396875" indent="-1635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Result: </a:t>
            </a:r>
            <a:r>
              <a:rPr lang="en-US" sz="1600" dirty="0"/>
              <a:t>2.8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1.5 </a:t>
            </a:r>
            <a:r>
              <a:rPr lang="en-US" sz="1600" dirty="0" smtClean="0"/>
              <a:t>W</a:t>
            </a:r>
            <a:r>
              <a:rPr lang="en-US" sz="1600" dirty="0"/>
              <a:t>, </a:t>
            </a:r>
            <a:r>
              <a:rPr lang="en-US" sz="1600" dirty="0" smtClean="0"/>
              <a:t>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=(2.5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1600" dirty="0" smtClean="0"/>
              <a:t> 1.3 ) x10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 in average </a:t>
            </a:r>
            <a:r>
              <a:rPr lang="en-US" sz="1600" dirty="0"/>
              <a:t>(included coupler dynamic heat </a:t>
            </a:r>
            <a:r>
              <a:rPr lang="en-US" sz="1600" dirty="0" smtClean="0"/>
              <a:t>load) at 2 K with </a:t>
            </a:r>
            <a:r>
              <a:rPr lang="en-US" sz="1600" dirty="0"/>
              <a:t>~</a:t>
            </a:r>
            <a:r>
              <a:rPr lang="en-US" sz="1600" dirty="0" smtClean="0"/>
              <a:t> 40 % margin for FRIB spec.</a:t>
            </a:r>
          </a:p>
          <a:p>
            <a:pPr marL="396875" indent="-1635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VT test result is (2.7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± 0.4) x 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average.</a:t>
            </a:r>
            <a:endParaRPr lang="en-US" sz="1600" dirty="0" smtClean="0"/>
          </a:p>
          <a:p>
            <a:pPr marL="396875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No Q-degradation by cold mass assembly.</a:t>
            </a:r>
          </a:p>
          <a:p>
            <a:pPr marL="166688" indent="-166688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More data will be collected soon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Integrated Test at 4 K/2 K with FRIB-1 Cryomodule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29464" y="3230762"/>
          <a:ext cx="3938336" cy="2906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7819"/>
                <a:gridCol w="810981"/>
                <a:gridCol w="914400"/>
                <a:gridCol w="1195136"/>
              </a:tblGrid>
              <a:tr h="445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Cavity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Bandwidth </a:t>
                      </a:r>
                      <a:r>
                        <a:rPr lang="en-US" sz="900" b="1" dirty="0" smtClean="0">
                          <a:effectLst/>
                        </a:rPr>
                        <a:t>[Hz</a:t>
                      </a:r>
                      <a:r>
                        <a:rPr lang="en-US" sz="900" b="1" dirty="0">
                          <a:effectLst/>
                        </a:rPr>
                        <a:t>]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in VTA at 5.6 MV/m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Dynamic heat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Load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at 2 K 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(W)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#C1 </a:t>
                      </a:r>
                      <a:r>
                        <a:rPr lang="en-US" sz="900" b="1" dirty="0">
                          <a:effectLst/>
                        </a:rPr>
                        <a:t>(S85-009)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20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6.2 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#C2 </a:t>
                      </a:r>
                      <a:r>
                        <a:rPr lang="en-US" sz="900" b="1" dirty="0">
                          <a:effectLst/>
                        </a:rPr>
                        <a:t>(S85-011)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39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#C3 </a:t>
                      </a:r>
                      <a:r>
                        <a:rPr lang="en-US" sz="900" b="1" dirty="0">
                          <a:effectLst/>
                        </a:rPr>
                        <a:t>(S85-005)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44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#C4 </a:t>
                      </a:r>
                      <a:r>
                        <a:rPr lang="en-US" sz="900" b="1" dirty="0">
                          <a:effectLst/>
                        </a:rPr>
                        <a:t>(S85-008)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37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3.0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#C5 </a:t>
                      </a:r>
                      <a:r>
                        <a:rPr lang="en-US" sz="900" b="1" dirty="0">
                          <a:effectLst/>
                        </a:rPr>
                        <a:t>(S85-003)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25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2.8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#C6 </a:t>
                      </a: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en-US" sz="900" b="1" dirty="0" smtClean="0">
                          <a:effectLst/>
                        </a:rPr>
                        <a:t>S85-004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27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#C7 </a:t>
                      </a:r>
                      <a:r>
                        <a:rPr lang="en-US" sz="900" b="1" dirty="0">
                          <a:effectLst/>
                        </a:rPr>
                        <a:t>(S85-006)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27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2.9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#C8 </a:t>
                      </a:r>
                      <a:r>
                        <a:rPr lang="en-US" sz="900" b="1" dirty="0">
                          <a:effectLst/>
                        </a:rPr>
                        <a:t>(S85-007)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26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±9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(2.7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0.4) x10</a:t>
                      </a:r>
                      <a:r>
                        <a:rPr lang="en-US" sz="900" b="1" baseline="300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2.8 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±1.5</a:t>
                      </a:r>
                      <a:endParaRPr lang="en-US" sz="9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G:\FIG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3356" r="8002" b="6"/>
          <a:stretch/>
        </p:blipFill>
        <p:spPr bwMode="auto">
          <a:xfrm>
            <a:off x="5638800" y="1017259"/>
            <a:ext cx="3505200" cy="2183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62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 gradient in FRIB-1 CM at 4 K</a:t>
            </a:r>
            <a:endParaRPr lang="en-US" sz="12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K. Saito, June 6 2016 TTC meeting WG1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9B8E718878944900593D33570283A" ma:contentTypeVersion="0" ma:contentTypeDescription="Create a new document." ma:contentTypeScope="" ma:versionID="f9ef1807425bf992b05c188f6de47ef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8a7b66b74dd5233941c5c116f7eaca30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859D0AF3-1284-42D5-9E97-A8B7BD13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purl.org/dc/elements/1.1/"/>
    <ds:schemaRef ds:uri="http://purl.org/dc/dcmitype/"/>
    <ds:schemaRef ds:uri="31ac3772-10db-466f-87b2-5ca6a813de61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19693</TotalTime>
  <Words>765</Words>
  <Application>Microsoft Office PowerPoint</Application>
  <PresentationFormat>On-screen Show (4:3)</PresentationFormat>
  <Paragraphs>166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Lucida Grande</vt:lpstr>
      <vt:lpstr>ＭＳ Ｐゴシック</vt:lpstr>
      <vt:lpstr>MS Mincho</vt:lpstr>
      <vt:lpstr>SimSun</vt:lpstr>
      <vt:lpstr>ヒラギノ角ゴ Pro W3</vt:lpstr>
      <vt:lpstr>Arial</vt:lpstr>
      <vt:lpstr>Calibri</vt:lpstr>
      <vt:lpstr>Helvetica</vt:lpstr>
      <vt:lpstr>Times New Roman</vt:lpstr>
      <vt:lpstr>Wingdings</vt:lpstr>
      <vt:lpstr>FRIB3</vt:lpstr>
      <vt:lpstr>1_FRIB3</vt:lpstr>
      <vt:lpstr>FRIB summary of performance degradation - VTA to cryomodule</vt:lpstr>
      <vt:lpstr>FRIB Cryomodule Design Validation:  ReA6 tested in FRIB Operation Conditions</vt:lpstr>
      <vt:lpstr>ReA6-1 Cavity Performance VT vs. Bunker</vt:lpstr>
      <vt:lpstr>FRIB 0.085QWR first Cryomodule</vt:lpstr>
      <vt:lpstr>Integrated Test at 4 K/2 K with FRIB-1 Cryomodule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Systems Progress in Technical Construction</dc:title>
  <dc:creator>Kankula, Angie;Wei@frib.msu.edu</dc:creator>
  <cp:lastModifiedBy>saito</cp:lastModifiedBy>
  <cp:revision>2104</cp:revision>
  <cp:lastPrinted>2016-07-02T17:20:23Z</cp:lastPrinted>
  <dcterms:created xsi:type="dcterms:W3CDTF">2009-08-06T11:48:02Z</dcterms:created>
  <dcterms:modified xsi:type="dcterms:W3CDTF">2016-07-05T06:53:29Z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0x01010029B9B8E718878944900593D33570283A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