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11"/>
  </p:notesMasterIdLst>
  <p:sldIdLst>
    <p:sldId id="256" r:id="rId5"/>
    <p:sldId id="325" r:id="rId6"/>
    <p:sldId id="302" r:id="rId7"/>
    <p:sldId id="258" r:id="rId8"/>
    <p:sldId id="291" r:id="rId9"/>
    <p:sldId id="326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20" autoAdjust="0"/>
  </p:normalViewPr>
  <p:slideViewPr>
    <p:cSldViewPr showGuides="1">
      <p:cViewPr varScale="1">
        <p:scale>
          <a:sx n="163" d="100"/>
          <a:sy n="163" d="100"/>
        </p:scale>
        <p:origin x="-21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32848-2373-458B-A576-74A669014FD2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C39D9-5385-4538-8218-0DE6863D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0814A-0072-BA4B-9D1C-BF7321E925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3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6/30/2016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4432078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TTC meeting - July 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NS_color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73800"/>
            <a:ext cx="2127504" cy="3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80369"/>
          </a:xfrm>
        </p:spPr>
        <p:txBody>
          <a:bodyPr/>
          <a:lstStyle/>
          <a:p>
            <a:r>
              <a:rPr lang="en-US" dirty="0" smtClean="0"/>
              <a:t>Status of plasma processing at SNS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57400"/>
            <a:ext cx="4724400" cy="757130"/>
          </a:xfrm>
        </p:spPr>
        <p:txBody>
          <a:bodyPr/>
          <a:lstStyle/>
          <a:p>
            <a:r>
              <a:rPr lang="en-US" dirty="0" smtClean="0"/>
              <a:t>SCL </a:t>
            </a:r>
            <a:r>
              <a:rPr lang="en-US" dirty="0"/>
              <a:t>systems group</a:t>
            </a:r>
          </a:p>
          <a:p>
            <a:r>
              <a:rPr lang="en-US" dirty="0"/>
              <a:t>Oak Ridge National Laboratory</a:t>
            </a:r>
          </a:p>
          <a:p>
            <a:endParaRPr lang="en-US" b="1" dirty="0" smtClean="0"/>
          </a:p>
          <a:p>
            <a:r>
              <a:rPr lang="en-US" b="1" dirty="0" smtClean="0"/>
              <a:t>TTC meeting</a:t>
            </a:r>
          </a:p>
          <a:p>
            <a:r>
              <a:rPr lang="en-US" b="1" dirty="0" smtClean="0"/>
              <a:t>July</a:t>
            </a:r>
            <a:r>
              <a:rPr lang="en-US" b="1" dirty="0" smtClean="0"/>
              <a:t>, 2016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7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6944" r="13281" b="4514"/>
          <a:stretch/>
        </p:blipFill>
        <p:spPr bwMode="auto">
          <a:xfrm>
            <a:off x="4571999" y="1600200"/>
            <a:ext cx="44403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331490" cy="824841"/>
          </a:xfrm>
        </p:spPr>
        <p:txBody>
          <a:bodyPr/>
          <a:lstStyle/>
          <a:p>
            <a:r>
              <a:rPr lang="en-US" sz="2800" dirty="0"/>
              <a:t>In-situ plasma processing to </a:t>
            </a:r>
            <a:r>
              <a:rPr lang="en-US" sz="2800" dirty="0" smtClean="0"/>
              <a:t>increase </a:t>
            </a:r>
            <a:r>
              <a:rPr lang="en-US" sz="2800" dirty="0" err="1" smtClean="0"/>
              <a:t>linac</a:t>
            </a:r>
            <a:r>
              <a:rPr lang="en-US" sz="2800" dirty="0" smtClean="0"/>
              <a:t> energy</a:t>
            </a:r>
            <a:endParaRPr lang="en-US" sz="28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1276" y="1295400"/>
            <a:ext cx="4378298" cy="4114800"/>
          </a:xfrm>
        </p:spPr>
        <p:txBody>
          <a:bodyPr/>
          <a:lstStyle/>
          <a:p>
            <a:r>
              <a:rPr lang="en-US" sz="2000" b="1" dirty="0" smtClean="0"/>
              <a:t>Higher linac energy provides more margin for reliable operation at 1.4 MW</a:t>
            </a:r>
          </a:p>
          <a:p>
            <a:r>
              <a:rPr lang="en-US" sz="2000" b="1" dirty="0"/>
              <a:t>Most cavities at SNS are limited by field emission (FE) leading to thermal instability in </a:t>
            </a:r>
            <a:r>
              <a:rPr lang="en-US" sz="2000" b="1" dirty="0" smtClean="0"/>
              <a:t>end-groups</a:t>
            </a:r>
          </a:p>
          <a:p>
            <a:pPr lvl="1"/>
            <a:r>
              <a:rPr lang="en-US" sz="1800" dirty="0" smtClean="0"/>
              <a:t>Average accelerating gradients are 12 and 13 MV/m for the two cavity geometries</a:t>
            </a:r>
          </a:p>
          <a:p>
            <a:r>
              <a:rPr lang="en-US" sz="2000" b="1" dirty="0" smtClean="0"/>
              <a:t>Developed in-situ plasma processing to reduce FE and increase accelerating gradients*</a:t>
            </a:r>
          </a:p>
          <a:p>
            <a:pPr lvl="1"/>
            <a:r>
              <a:rPr lang="en-US" sz="1600" dirty="0"/>
              <a:t>Improves work function</a:t>
            </a:r>
          </a:p>
          <a:p>
            <a:pPr lvl="1"/>
            <a:r>
              <a:rPr lang="en-US" sz="1600" dirty="0"/>
              <a:t>Reduce secondary emission yield</a:t>
            </a:r>
          </a:p>
          <a:p>
            <a:pPr lvl="1"/>
            <a:r>
              <a:rPr lang="en-US" sz="1600" dirty="0"/>
              <a:t>Helps removing adsorbed gases</a:t>
            </a:r>
          </a:p>
          <a:p>
            <a:pPr lvl="1"/>
            <a:endParaRPr lang="en-US" sz="1600" b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312369" y="1981779"/>
            <a:ext cx="3372307" cy="535531"/>
            <a:chOff x="5440071" y="2114941"/>
            <a:chExt cx="3372307" cy="535531"/>
          </a:xfrm>
        </p:grpSpPr>
        <p:sp>
          <p:nvSpPr>
            <p:cNvPr id="13" name="TextBox 12"/>
            <p:cNvSpPr txBox="1"/>
            <p:nvPr/>
          </p:nvSpPr>
          <p:spPr>
            <a:xfrm>
              <a:off x="6281928" y="2114941"/>
              <a:ext cx="166176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i="1" dirty="0" smtClean="0"/>
                <a:t>In-situ plasma processing</a:t>
              </a:r>
            </a:p>
          </p:txBody>
        </p:sp>
        <p:sp>
          <p:nvSpPr>
            <p:cNvPr id="14" name="Up Arrow 13"/>
            <p:cNvSpPr/>
            <p:nvPr/>
          </p:nvSpPr>
          <p:spPr>
            <a:xfrm>
              <a:off x="7821778" y="2174494"/>
              <a:ext cx="990600" cy="416429"/>
            </a:xfrm>
            <a:prstGeom prst="upArrow">
              <a:avLst>
                <a:gd name="adj1" fmla="val 60338"/>
                <a:gd name="adj2" fmla="val 59627"/>
              </a:avLst>
            </a:prstGeom>
            <a:noFill/>
            <a:ln w="254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" name="Up Arrow 14"/>
            <p:cNvSpPr/>
            <p:nvPr/>
          </p:nvSpPr>
          <p:spPr>
            <a:xfrm>
              <a:off x="5440071" y="2174491"/>
              <a:ext cx="990600" cy="416429"/>
            </a:xfrm>
            <a:prstGeom prst="upArrow">
              <a:avLst>
                <a:gd name="adj1" fmla="val 60338"/>
                <a:gd name="adj2" fmla="val 59627"/>
              </a:avLst>
            </a:prstGeom>
            <a:noFill/>
            <a:ln w="254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11710" y="6460968"/>
            <a:ext cx="394531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 smtClean="0"/>
              <a:t>*M. Doleans et al</a:t>
            </a:r>
            <a:r>
              <a:rPr lang="en-US" sz="1100" dirty="0"/>
              <a:t>. NIMA 812 (2016) </a:t>
            </a:r>
            <a:r>
              <a:rPr lang="en-US" sz="1100" dirty="0" smtClean="0"/>
              <a:t>pp50-59</a:t>
            </a:r>
          </a:p>
          <a:p>
            <a:pPr algn="ctr">
              <a:lnSpc>
                <a:spcPct val="90000"/>
              </a:lnSpc>
            </a:pPr>
            <a:r>
              <a:rPr lang="en-US" sz="1100" dirty="0"/>
              <a:t>P. V. </a:t>
            </a:r>
            <a:r>
              <a:rPr lang="en-US" sz="1100" dirty="0" smtClean="0"/>
              <a:t>Tyagi et </a:t>
            </a:r>
            <a:r>
              <a:rPr lang="en-US" sz="1100" dirty="0"/>
              <a:t>al. Applied Surface Science 369 (2016) </a:t>
            </a:r>
            <a:r>
              <a:rPr lang="en-US" sz="1100" dirty="0" smtClean="0"/>
              <a:t>29–35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113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35247"/>
          </a:xfrm>
        </p:spPr>
        <p:txBody>
          <a:bodyPr/>
          <a:lstStyle/>
          <a:p>
            <a:r>
              <a:rPr lang="en-US" sz="2600" dirty="0" smtClean="0"/>
              <a:t>Reliable plasma generation in SNS HB cavities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910" y="622283"/>
            <a:ext cx="8686800" cy="1636111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•"/>
            </a:pPr>
            <a:r>
              <a:rPr lang="en-US" altLang="en-US" sz="2000" b="1" dirty="0"/>
              <a:t>Used successfully in </a:t>
            </a:r>
            <a:r>
              <a:rPr lang="en-US" altLang="en-US" sz="2000" b="1" dirty="0" smtClean="0"/>
              <a:t>~20 cavities so far</a:t>
            </a:r>
            <a:endParaRPr lang="en-US" altLang="en-US" sz="2000" b="1" dirty="0"/>
          </a:p>
          <a:p>
            <a:pPr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•"/>
            </a:pPr>
            <a:r>
              <a:rPr lang="en-US" altLang="en-US" sz="2000" b="1" dirty="0" smtClean="0"/>
              <a:t>Cells </a:t>
            </a:r>
            <a:r>
              <a:rPr lang="en-US" altLang="en-US" sz="2000" b="1" dirty="0"/>
              <a:t>ignited </a:t>
            </a:r>
            <a:r>
              <a:rPr lang="en-US" altLang="en-US" sz="2000" b="1" dirty="0" smtClean="0"/>
              <a:t>sequentially</a:t>
            </a:r>
            <a:endParaRPr lang="en-US" altLang="en-US" sz="2000" b="1" dirty="0" smtClean="0">
              <a:latin typeface="+mn-lt"/>
            </a:endParaRPr>
          </a:p>
          <a:p>
            <a:pPr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•"/>
            </a:pPr>
            <a:r>
              <a:rPr lang="en-US" altLang="en-US" sz="2000" b="1" dirty="0" smtClean="0">
                <a:latin typeface="+mn-lt"/>
              </a:rPr>
              <a:t>Filtered gas (3nm pore size filter) </a:t>
            </a:r>
          </a:p>
          <a:p>
            <a:pPr lvl="1"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Neon (~150 </a:t>
            </a:r>
            <a:r>
              <a:rPr lang="en-US" altLang="en-US" sz="2000" dirty="0" err="1" smtClean="0">
                <a:latin typeface="+mn-lt"/>
              </a:rPr>
              <a:t>mTorr</a:t>
            </a:r>
            <a:r>
              <a:rPr lang="en-US" altLang="en-US" sz="2000" dirty="0" smtClean="0">
                <a:latin typeface="+mn-lt"/>
              </a:rPr>
              <a:t>) for plasma ignition and tuning</a:t>
            </a:r>
          </a:p>
          <a:p>
            <a:pPr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•"/>
            </a:pPr>
            <a:r>
              <a:rPr lang="en-US" altLang="en-US" sz="2000" b="1" dirty="0" smtClean="0">
                <a:latin typeface="+mn-lt"/>
              </a:rPr>
              <a:t>Oxygen added once plasma is ignited and stabilized in desired cell</a:t>
            </a:r>
          </a:p>
          <a:p>
            <a:pPr lvl="1"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•"/>
            </a:pPr>
            <a:r>
              <a:rPr lang="en-US" altLang="en-US" sz="1800" dirty="0"/>
              <a:t>Oxygen cylinder is a non-flammable mixture with noble gas </a:t>
            </a:r>
          </a:p>
          <a:p>
            <a:pPr lvl="1"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latin typeface="+mn-lt"/>
              </a:rPr>
              <a:t>Typically percent level of oxygen in plasma mixture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752600" y="3048000"/>
            <a:ext cx="4960391" cy="3349414"/>
            <a:chOff x="3932682" y="3373169"/>
            <a:chExt cx="5106920" cy="3448356"/>
          </a:xfrm>
        </p:grpSpPr>
        <p:sp>
          <p:nvSpPr>
            <p:cNvPr id="7" name="Rectangle 6"/>
            <p:cNvSpPr/>
            <p:nvPr/>
          </p:nvSpPr>
          <p:spPr>
            <a:xfrm>
              <a:off x="3935578" y="6550226"/>
              <a:ext cx="5085176" cy="27129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303E3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756"/>
            <a:stretch/>
          </p:blipFill>
          <p:spPr bwMode="auto">
            <a:xfrm>
              <a:off x="3932682" y="3373169"/>
              <a:ext cx="5106920" cy="661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227717" y="6509772"/>
              <a:ext cx="788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 panose="020B0606020202030204" pitchFamily="34" charset="0"/>
                </a:rPr>
                <a:t>Cell 6</a:t>
              </a:r>
              <a:endParaRPr lang="en-US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16095" y="6509772"/>
              <a:ext cx="788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 panose="020B0606020202030204" pitchFamily="34" charset="0"/>
                </a:rPr>
                <a:t>Cell 5</a:t>
              </a:r>
              <a:endParaRPr lang="en-US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18734" y="6509772"/>
              <a:ext cx="788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 panose="020B0606020202030204" pitchFamily="34" charset="0"/>
                </a:rPr>
                <a:t>Cell 4</a:t>
              </a:r>
              <a:endParaRPr lang="en-US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58" y="6509772"/>
              <a:ext cx="788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 panose="020B0606020202030204" pitchFamily="34" charset="0"/>
                </a:rPr>
                <a:t>Cell 3</a:t>
              </a:r>
              <a:endParaRPr lang="en-US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75086" y="6509772"/>
              <a:ext cx="788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 panose="020B0606020202030204" pitchFamily="34" charset="0"/>
                </a:rPr>
                <a:t>Cell 2</a:t>
              </a:r>
              <a:endParaRPr lang="en-US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77864" y="6509772"/>
              <a:ext cx="788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 panose="020B0606020202030204" pitchFamily="34" charset="0"/>
                </a:rPr>
                <a:t>Cell 1</a:t>
              </a:r>
              <a:endParaRPr lang="en-US" sz="14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189"/>
            <a:stretch/>
          </p:blipFill>
          <p:spPr bwMode="auto">
            <a:xfrm>
              <a:off x="3940956" y="5891278"/>
              <a:ext cx="5083774" cy="6494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 descr="P:\camera picture\DSC0000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7" t="28589" r="23797" b="38477"/>
            <a:stretch/>
          </p:blipFill>
          <p:spPr bwMode="auto">
            <a:xfrm>
              <a:off x="3955504" y="4034412"/>
              <a:ext cx="5054382" cy="1865743"/>
            </a:xfrm>
            <a:prstGeom prst="rect">
              <a:avLst/>
            </a:prstGeom>
            <a:noFill/>
            <a:ln w="25400">
              <a:solidFill>
                <a:srgbClr val="0303E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97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0194" y="141224"/>
            <a:ext cx="8578513" cy="487954"/>
          </a:xfrm>
        </p:spPr>
        <p:txBody>
          <a:bodyPr/>
          <a:lstStyle/>
          <a:p>
            <a:r>
              <a:rPr lang="en-US" dirty="0" smtClean="0"/>
              <a:t>Plasma processing at SNS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11966" y="889167"/>
            <a:ext cx="8551643" cy="5322203"/>
            <a:chOff x="486839" y="995886"/>
            <a:chExt cx="8223693" cy="5118100"/>
          </a:xfrm>
        </p:grpSpPr>
        <p:pic>
          <p:nvPicPr>
            <p:cNvPr id="6" name="Picture 2" descr="P:\experiment\HTA\2014 June - HTA - HB59 - First in-situ plasma processing\june 2014 - HTA - pictures in RFTF test cave\New Pictures\IMG_242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9" t="18224" r="18514" b="13783"/>
            <a:stretch/>
          </p:blipFill>
          <p:spPr bwMode="auto">
            <a:xfrm>
              <a:off x="4776576" y="999950"/>
              <a:ext cx="3037099" cy="20025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\\nscd\Groups\RAD\SCL_Systems\Plasma RD\pictures\0817_2012_RFTF bench_1st plasma 3cell\phot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02"/>
            <a:stretch>
              <a:fillRect/>
            </a:stretch>
          </p:blipFill>
          <p:spPr bwMode="auto">
            <a:xfrm>
              <a:off x="644525" y="995886"/>
              <a:ext cx="3024188" cy="2006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880"/>
            <a:stretch>
              <a:fillRect/>
            </a:stretch>
          </p:blipFill>
          <p:spPr bwMode="auto">
            <a:xfrm>
              <a:off x="4789488" y="3524773"/>
              <a:ext cx="3024187" cy="2247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500"/>
                      </a14:imgEffect>
                      <a14:imgEffect>
                        <a14:saturation sat="60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38" y="3516836"/>
              <a:ext cx="3013075" cy="2247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486839" y="3005882"/>
              <a:ext cx="3316022" cy="32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latin typeface="Arial Narrow" pitchFamily="34" charset="0"/>
                </a:rPr>
                <a:t>R&amp;D </a:t>
              </a:r>
              <a:r>
                <a:rPr lang="en-US" altLang="en-US" sz="1600" b="1" dirty="0" smtClean="0">
                  <a:latin typeface="Arial Narrow" pitchFamily="34" charset="0"/>
                </a:rPr>
                <a:t>with </a:t>
              </a:r>
              <a:r>
                <a:rPr lang="en-US" altLang="en-US" sz="1600" b="1" dirty="0" err="1" smtClean="0">
                  <a:latin typeface="Arial Narrow" pitchFamily="34" charset="0"/>
                </a:rPr>
                <a:t>Nb</a:t>
              </a:r>
              <a:r>
                <a:rPr lang="en-US" altLang="en-US" sz="1600" b="1" dirty="0" smtClean="0">
                  <a:latin typeface="Arial Narrow" pitchFamily="34" charset="0"/>
                </a:rPr>
                <a:t> samples and offline </a:t>
              </a:r>
              <a:r>
                <a:rPr lang="en-US" altLang="en-US" sz="1600" b="1" dirty="0">
                  <a:latin typeface="Arial Narrow" pitchFamily="34" charset="0"/>
                </a:rPr>
                <a:t>cavities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644525" y="5764736"/>
              <a:ext cx="30241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latin typeface="Arial Narrow" pitchFamily="34" charset="0"/>
                </a:rPr>
                <a:t>In-situ processing in linac tunnel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676775" y="5775848"/>
              <a:ext cx="32496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 Narrow" pitchFamily="34" charset="0"/>
                </a:rPr>
                <a:t>Processing of cryomodule in test cave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4525" y="2634186"/>
              <a:ext cx="1003300" cy="3683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  <a:r>
                <a:rPr lang="en-US" sz="1800" b="1" baseline="30000" dirty="0">
                  <a:solidFill>
                    <a:schemeClr val="bg1"/>
                  </a:solidFill>
                  <a:latin typeface="Arial Narrow" pitchFamily="34" charset="0"/>
                </a:rPr>
                <a:t>st</a:t>
              </a:r>
              <a:r>
                <a:rPr lang="en-US" sz="1800" b="1" dirty="0">
                  <a:solidFill>
                    <a:schemeClr val="bg1"/>
                  </a:solidFill>
                  <a:latin typeface="Arial Narrow" pitchFamily="34" charset="0"/>
                </a:rPr>
                <a:t> phase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78375" y="2634186"/>
              <a:ext cx="1046163" cy="3683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 Narrow" pitchFamily="34" charset="0"/>
                </a:rPr>
                <a:t>2</a:t>
              </a:r>
              <a:r>
                <a:rPr lang="en-US" sz="1800" b="1" baseline="30000" dirty="0">
                  <a:solidFill>
                    <a:schemeClr val="bg1"/>
                  </a:solidFill>
                  <a:latin typeface="Arial Narrow" pitchFamily="34" charset="0"/>
                </a:rPr>
                <a:t>nd</a:t>
              </a:r>
              <a:r>
                <a:rPr lang="en-US" sz="1800" b="1" dirty="0">
                  <a:solidFill>
                    <a:schemeClr val="bg1"/>
                  </a:solidFill>
                  <a:latin typeface="Arial Narrow" pitchFamily="34" charset="0"/>
                </a:rPr>
                <a:t> phase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5638" y="5396436"/>
              <a:ext cx="1011237" cy="3683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 Narrow" pitchFamily="34" charset="0"/>
                </a:rPr>
                <a:t>4</a:t>
              </a:r>
              <a:r>
                <a:rPr lang="en-US" sz="1800" b="1" baseline="30000" dirty="0">
                  <a:solidFill>
                    <a:schemeClr val="bg1"/>
                  </a:solidFill>
                  <a:latin typeface="Arial Narrow" pitchFamily="34" charset="0"/>
                </a:rPr>
                <a:t>th</a:t>
              </a:r>
              <a:r>
                <a:rPr lang="en-US" sz="1800" b="1" dirty="0">
                  <a:solidFill>
                    <a:schemeClr val="bg1"/>
                  </a:solidFill>
                  <a:latin typeface="Arial Narrow" pitchFamily="34" charset="0"/>
                </a:rPr>
                <a:t> phase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89488" y="5402786"/>
              <a:ext cx="1019175" cy="36988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 Narrow" pitchFamily="34" charset="0"/>
                </a:rPr>
                <a:t>3</a:t>
              </a:r>
              <a:r>
                <a:rPr lang="en-US" sz="1800" b="1" baseline="30000" dirty="0">
                  <a:solidFill>
                    <a:schemeClr val="bg1"/>
                  </a:solidFill>
                  <a:latin typeface="Arial Narrow" pitchFamily="34" charset="0"/>
                </a:rPr>
                <a:t>rd</a:t>
              </a:r>
              <a:r>
                <a:rPr lang="en-US" sz="1800" b="1" dirty="0">
                  <a:solidFill>
                    <a:schemeClr val="bg1"/>
                  </a:solidFill>
                  <a:latin typeface="Arial Narrow" pitchFamily="34" charset="0"/>
                </a:rPr>
                <a:t> phase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778375" y="2996398"/>
              <a:ext cx="3013075" cy="34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latin typeface="Arial Narrow" pitchFamily="34" charset="0"/>
                </a:rPr>
                <a:t>Processing of 6-cell cavity in </a:t>
              </a:r>
              <a:r>
                <a:rPr lang="en-US" altLang="en-US" sz="1600" b="1" dirty="0" smtClean="0">
                  <a:latin typeface="Arial Narrow" pitchFamily="34" charset="0"/>
                </a:rPr>
                <a:t>HTA*</a:t>
              </a:r>
              <a:endParaRPr lang="en-US" altLang="en-US" sz="1600" b="1" dirty="0">
                <a:latin typeface="Arial Narrow" pitchFamily="34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972789" y="1906273"/>
              <a:ext cx="495300" cy="49377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3972789" y="4229456"/>
              <a:ext cx="495300" cy="493776"/>
            </a:xfrm>
            <a:prstGeom prst="leftArrow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U-Turn Arrow 19"/>
            <p:cNvSpPr/>
            <p:nvPr/>
          </p:nvSpPr>
          <p:spPr>
            <a:xfrm rot="5400000">
              <a:off x="7022042" y="2952956"/>
              <a:ext cx="2649576" cy="727404"/>
            </a:xfrm>
            <a:prstGeom prst="uturnArrow">
              <a:avLst>
                <a:gd name="adj1" fmla="val 32505"/>
                <a:gd name="adj2" fmla="val 25000"/>
                <a:gd name="adj3" fmla="val 31567"/>
                <a:gd name="adj4" fmla="val 43750"/>
                <a:gd name="adj5" fmla="val 100000"/>
              </a:avLst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85" y="856238"/>
            <a:ext cx="597127" cy="52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96" y="856238"/>
            <a:ext cx="597127" cy="52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600661" y="5063362"/>
            <a:ext cx="987591" cy="7848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2"/>
                </a:solidFill>
              </a:rPr>
              <a:t>On-going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FY16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FY17</a:t>
            </a:r>
          </a:p>
        </p:txBody>
      </p:sp>
      <p:pic>
        <p:nvPicPr>
          <p:cNvPr id="24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97" y="5346072"/>
            <a:ext cx="597127" cy="52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523333" y="6581001"/>
            <a:ext cx="19861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 Narrow" pitchFamily="34" charset="0"/>
              </a:rPr>
              <a:t>*HTA: Horizontal Test Apparatus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9605" y="890886"/>
            <a:ext cx="774571" cy="5909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HB49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/>
              <a:t>HB52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6198" y="3524108"/>
            <a:ext cx="1184941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CM00012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495" y="3506899"/>
            <a:ext cx="1184940" cy="5909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CM00022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/>
              <a:t>CM00023</a:t>
            </a:r>
          </a:p>
        </p:txBody>
      </p:sp>
    </p:spTree>
    <p:extLst>
      <p:ext uri="{BB962C8B-B14F-4D97-AF65-F5344CB8AC3E}">
        <p14:creationId xmlns:p14="http://schemas.microsoft.com/office/powerpoint/2010/main" val="25498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406265"/>
          </a:xfrm>
        </p:spPr>
        <p:txBody>
          <a:bodyPr/>
          <a:lstStyle/>
          <a:p>
            <a:r>
              <a:rPr lang="en-US" sz="2400" dirty="0" smtClean="0"/>
              <a:t>Plasma processing in SNS tunnel</a:t>
            </a:r>
            <a:endParaRPr lang="en-US" sz="2400" dirty="0"/>
          </a:p>
        </p:txBody>
      </p:sp>
      <p:pic>
        <p:nvPicPr>
          <p:cNvPr id="4098" name="Picture 2" descr="P:\experiment\cryomodule\plasma processing\CM00023 slot 19 - plasma processing in tunnel - 2016 Dec Jan\other\pictures\IMG_4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19426" y="6070040"/>
            <a:ext cx="928305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Applied ALARA: Radiation survey indicated best location for minimum radiation exposure during work (&lt;1 </a:t>
            </a:r>
            <a:r>
              <a:rPr lang="en-US" sz="1400" dirty="0" err="1" smtClean="0"/>
              <a:t>mrem</a:t>
            </a:r>
            <a:r>
              <a:rPr lang="en-US" sz="1400" dirty="0" smtClean="0"/>
              <a:t>/</a:t>
            </a:r>
            <a:r>
              <a:rPr lang="en-US" sz="1400" dirty="0" err="1" smtClean="0"/>
              <a:t>hr</a:t>
            </a:r>
            <a:r>
              <a:rPr lang="en-US" sz="1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79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647239" cy="355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Cryomodule</a:t>
            </a:r>
            <a:r>
              <a:rPr lang="en-US" dirty="0" smtClean="0"/>
              <a:t>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213640" cy="5105400"/>
          </a:xfrm>
        </p:spPr>
        <p:txBody>
          <a:bodyPr/>
          <a:lstStyle/>
          <a:p>
            <a:r>
              <a:rPr lang="en-US" sz="2000" b="1" dirty="0" smtClean="0"/>
              <a:t>Three </a:t>
            </a:r>
            <a:r>
              <a:rPr lang="en-US" sz="2000" b="1" dirty="0" err="1" smtClean="0"/>
              <a:t>cryomodules</a:t>
            </a:r>
            <a:r>
              <a:rPr lang="en-US" sz="2000" b="1" dirty="0" smtClean="0"/>
              <a:t> plasma processed so far</a:t>
            </a:r>
          </a:p>
          <a:p>
            <a:pPr lvl="1"/>
            <a:r>
              <a:rPr lang="en-US" sz="1600" b="1" dirty="0" smtClean="0"/>
              <a:t>CM00012</a:t>
            </a:r>
            <a:r>
              <a:rPr lang="en-US" sz="1600" dirty="0" smtClean="0"/>
              <a:t> (offline)</a:t>
            </a:r>
          </a:p>
          <a:p>
            <a:pPr lvl="2"/>
            <a:r>
              <a:rPr lang="en-US" sz="1400" dirty="0" smtClean="0"/>
              <a:t>3 MV/m average increase of </a:t>
            </a:r>
            <a:r>
              <a:rPr lang="en-US" sz="1400" dirty="0" err="1" smtClean="0"/>
              <a:t>Eacc</a:t>
            </a:r>
            <a:r>
              <a:rPr lang="en-US" sz="1400" dirty="0" smtClean="0"/>
              <a:t> per cavity</a:t>
            </a:r>
          </a:p>
          <a:p>
            <a:pPr lvl="1"/>
            <a:r>
              <a:rPr lang="en-US" sz="1600" b="1" dirty="0" smtClean="0"/>
              <a:t>CM00023</a:t>
            </a:r>
            <a:r>
              <a:rPr lang="en-US" sz="1600" dirty="0" smtClean="0"/>
              <a:t> plasma processed in tunnel during winter shutdown FY 16</a:t>
            </a:r>
          </a:p>
          <a:p>
            <a:pPr lvl="2"/>
            <a:r>
              <a:rPr lang="en-US" sz="1400" dirty="0"/>
              <a:t>3 MV/m average increase of </a:t>
            </a:r>
            <a:r>
              <a:rPr lang="en-US" sz="1400" dirty="0" err="1"/>
              <a:t>Eacc</a:t>
            </a:r>
            <a:r>
              <a:rPr lang="en-US" sz="1400" dirty="0"/>
              <a:t> per </a:t>
            </a:r>
            <a:r>
              <a:rPr lang="en-US" sz="1400" dirty="0" smtClean="0"/>
              <a:t>cavity</a:t>
            </a:r>
          </a:p>
          <a:p>
            <a:pPr lvl="2"/>
            <a:r>
              <a:rPr lang="en-US" sz="1400" dirty="0" smtClean="0"/>
              <a:t>11 MeV increase of </a:t>
            </a:r>
            <a:r>
              <a:rPr lang="en-US" sz="1400" dirty="0" err="1" smtClean="0"/>
              <a:t>linac</a:t>
            </a:r>
            <a:r>
              <a:rPr lang="en-US" sz="1400" dirty="0" smtClean="0"/>
              <a:t> output beam energy</a:t>
            </a:r>
            <a:endParaRPr lang="en-US" sz="1400" dirty="0"/>
          </a:p>
          <a:p>
            <a:pPr lvl="1"/>
            <a:r>
              <a:rPr lang="en-US" sz="1600" b="1" dirty="0" smtClean="0"/>
              <a:t>CM00022</a:t>
            </a:r>
            <a:r>
              <a:rPr lang="en-US" sz="1600" dirty="0" smtClean="0"/>
              <a:t> </a:t>
            </a:r>
            <a:r>
              <a:rPr lang="en-US" sz="1600" dirty="0"/>
              <a:t>plasma processed in tunnel during</a:t>
            </a:r>
            <a:r>
              <a:rPr lang="en-US" sz="1600" dirty="0" smtClean="0"/>
              <a:t> summer </a:t>
            </a:r>
            <a:r>
              <a:rPr lang="en-US" sz="1600" dirty="0"/>
              <a:t>shutdown FY </a:t>
            </a:r>
            <a:r>
              <a:rPr lang="en-US" sz="1600" dirty="0" smtClean="0"/>
              <a:t>16</a:t>
            </a:r>
          </a:p>
          <a:p>
            <a:pPr lvl="2"/>
            <a:r>
              <a:rPr lang="en-US" sz="1400" dirty="0" smtClean="0"/>
              <a:t>Test after plasma processing pending</a:t>
            </a:r>
          </a:p>
          <a:p>
            <a:pPr lvl="1"/>
            <a:r>
              <a:rPr lang="en-US" sz="1800" b="1" dirty="0" smtClean="0"/>
              <a:t>More to come in FY17!</a:t>
            </a:r>
            <a:endParaRPr lang="en-US" sz="2000" b="1" dirty="0" smtClean="0"/>
          </a:p>
          <a:p>
            <a:r>
              <a:rPr lang="en-US" sz="2000" b="1" dirty="0" smtClean="0"/>
              <a:t>Detailed presentation of results </a:t>
            </a:r>
          </a:p>
          <a:p>
            <a:pPr lvl="1"/>
            <a:r>
              <a:rPr lang="en-US" sz="1800" dirty="0" smtClean="0"/>
              <a:t>LINAC16 invited talk (M. Doleans)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727336" y="4819168"/>
            <a:ext cx="295946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Example of radiation measurement</a:t>
            </a:r>
          </a:p>
        </p:txBody>
      </p:sp>
    </p:spTree>
    <p:extLst>
      <p:ext uri="{BB962C8B-B14F-4D97-AF65-F5344CB8AC3E}">
        <p14:creationId xmlns:p14="http://schemas.microsoft.com/office/powerpoint/2010/main" val="82637151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913069-075D-49F7-AF90-34940D148085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14134</TotalTime>
  <Words>357</Words>
  <Application>Microsoft Office PowerPoint</Application>
  <PresentationFormat>On-screen Show (4:3)</PresentationFormat>
  <Paragraphs>65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Powerpoint-Template_HFIR-SNS</vt:lpstr>
      <vt:lpstr>Status of plasma processing at SNS</vt:lpstr>
      <vt:lpstr>In-situ plasma processing to increase linac energy</vt:lpstr>
      <vt:lpstr>Reliable plasma generation in SNS HB cavities</vt:lpstr>
      <vt:lpstr>Plasma processing at SNS</vt:lpstr>
      <vt:lpstr>Plasma processing in SNS tunnel</vt:lpstr>
      <vt:lpstr>Cryomodule improvements</vt:lpstr>
    </vt:vector>
  </TitlesOfParts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Manning, Renee</dc:creator>
  <cp:keywords>Spallation Neuton Souce, Neutron Sciences Directorate</cp:keywords>
  <cp:lastModifiedBy>Doleans, Marc</cp:lastModifiedBy>
  <cp:revision>232</cp:revision>
  <dcterms:created xsi:type="dcterms:W3CDTF">2014-04-28T13:33:12Z</dcterms:created>
  <dcterms:modified xsi:type="dcterms:W3CDTF">2016-06-30T14:56:01Z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