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81" r:id="rId2"/>
    <p:sldId id="301" r:id="rId3"/>
    <p:sldId id="333" r:id="rId4"/>
    <p:sldId id="332" r:id="rId5"/>
    <p:sldId id="334" r:id="rId6"/>
    <p:sldId id="338" r:id="rId7"/>
    <p:sldId id="310" r:id="rId8"/>
    <p:sldId id="339" r:id="rId9"/>
    <p:sldId id="331" r:id="rId10"/>
    <p:sldId id="322" r:id="rId11"/>
    <p:sldId id="323" r:id="rId12"/>
    <p:sldId id="315" r:id="rId13"/>
    <p:sldId id="316" r:id="rId14"/>
    <p:sldId id="324" r:id="rId15"/>
    <p:sldId id="342" r:id="rId16"/>
    <p:sldId id="343" r:id="rId17"/>
    <p:sldId id="319" r:id="rId18"/>
    <p:sldId id="327" r:id="rId19"/>
    <p:sldId id="328" r:id="rId2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2365" autoAdjust="0"/>
  </p:normalViewPr>
  <p:slideViewPr>
    <p:cSldViewPr snapToGrid="0">
      <p:cViewPr varScale="1">
        <p:scale>
          <a:sx n="58" d="100"/>
          <a:sy n="58" d="100"/>
        </p:scale>
        <p:origin x="9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4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4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1B8D25F-0C05-464A-B9C2-C2EFEF9577FC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4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4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407C0BC-E155-4673-BFE7-36E06696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9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C0BC-E155-4673-BFE7-36E0669649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27A95-5052-4348-BBB2-6F70F11AC49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3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LCLS-II, 1.3 GHz, 9-cell,</a:t>
            </a:r>
            <a:r>
              <a:rPr lang="en-US" baseline="0" dirty="0" smtClean="0"/>
              <a:t> 300 cavity.  $10 M.   </a:t>
            </a:r>
          </a:p>
          <a:p>
            <a:r>
              <a:rPr lang="en-US" baseline="0" dirty="0" smtClean="0"/>
              <a:t>PIP-3 Scale to 650 MHz = X8  x5cell/9cell. X4mm/3mm, 120 cavities (20 cryomodule), -&gt; $20-$24 M$</a:t>
            </a:r>
          </a:p>
          <a:p>
            <a:r>
              <a:rPr lang="en-US" baseline="0" dirty="0" smtClean="0"/>
              <a:t>FCC 12 GV/100MW, 400 MHz 5 cell.  4mm thick. 600 cavities. If 5-mm thick, cost goes to M$600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C0BC-E155-4673-BFE7-36E0669649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1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C0BC-E155-4673-BFE7-36E0669649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C0BC-E155-4673-BFE7-36E0669649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9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C0BC-E155-4673-BFE7-36E0669649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9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C0BC-E155-4673-BFE7-36E0669649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9" y="1"/>
            <a:ext cx="9144019" cy="685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92" y="1147536"/>
            <a:ext cx="3236079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75267" y="3559284"/>
            <a:ext cx="10035117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075267" y="4841093"/>
            <a:ext cx="10035117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7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fld id="{CF611543-1556-47AA-A3BC-AAF3A1D551E8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F8D73-98D2-48A4-BBC8-B0932364EA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G. Wu  | TTC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831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6928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06067" y="4765101"/>
            <a:ext cx="5681133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04801" y="1043695"/>
            <a:ext cx="5668432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6206067" y="1043695"/>
            <a:ext cx="5681135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7D0D8B38-283D-439D-B77F-355F8C677C23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Wu  | TTC 2016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DC31EE7-C640-4B7E-B337-DE45903B27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60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5ADE88C-BFFA-4B58-A2F3-04FAB2745D2A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Wu  | TTC 2016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D9805B0-8157-41A6-AB27-1A871E502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0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65" y="1043694"/>
            <a:ext cx="11601135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A03FC-0C9F-4621-B8BA-FE4E94A32129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Wu  | TTC 2016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DF7A0-B0ED-429B-B39E-FE04E4836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41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7AB92D-ABAB-4866-9C8D-0D903C19D32C}" type="datetime1">
              <a:rPr lang="en-US" altLang="en-US" smtClean="0">
                <a:ea typeface="MS PGothic" pitchFamily="34" charset="-128"/>
              </a:rPr>
              <a:t>7/6/2016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G. Wu  | TTC 2016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15100"/>
            <a:ext cx="5969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06D2B75-4CE7-4608-8EDB-F343E50909CD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76"/>
            <a:ext cx="12192000" cy="68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086492" y="3203260"/>
            <a:ext cx="6451580" cy="1745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Future Thin Film Deposition Efforts at FNAL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086492" y="5329989"/>
            <a:ext cx="9397118" cy="9543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itchFamily="124" charset="0"/>
              </a:rPr>
              <a:t>G. </a:t>
            </a:r>
            <a:r>
              <a:rPr lang="en-US" altLang="en-US" dirty="0" smtClean="0">
                <a:latin typeface="Helvetica" pitchFamily="124" charset="0"/>
              </a:rPr>
              <a:t>Wu, M. Checchin, L. Phillips and Y. </a:t>
            </a:r>
            <a:r>
              <a:rPr lang="en-US" altLang="en-US" dirty="0" err="1" smtClean="0">
                <a:latin typeface="Helvetica" pitchFamily="124" charset="0"/>
              </a:rPr>
              <a:t>Xie</a:t>
            </a:r>
            <a:endParaRPr lang="en-US" altLang="en-US" dirty="0" smtClean="0">
              <a:latin typeface="Helvetica" pitchFamily="124" charset="0"/>
            </a:endParaRPr>
          </a:p>
          <a:p>
            <a:r>
              <a:rPr lang="en-US" altLang="en-US" dirty="0" smtClean="0">
                <a:latin typeface="Helvetica" pitchFamily="124" charset="0"/>
              </a:rPr>
              <a:t>2016-07-05</a:t>
            </a:r>
          </a:p>
          <a:p>
            <a:endParaRPr lang="en-US" altLang="en-US" dirty="0" smtClean="0"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Coatings @ 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921860"/>
            <a:ext cx="11563351" cy="523656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Coating Goals</a:t>
            </a:r>
          </a:p>
          <a:p>
            <a:r>
              <a:rPr lang="en-US" dirty="0" smtClean="0"/>
              <a:t>Niobium coating on elliptical copper cavity </a:t>
            </a:r>
          </a:p>
          <a:p>
            <a:pPr lvl="1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Thicker film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(~ 20-50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µm) </a:t>
            </a:r>
            <a:r>
              <a:rPr lang="en-US" dirty="0" smtClean="0"/>
              <a:t>for EP and doping to achieve high Q-factors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Alternative material coating on niobium substrate and/or copper substrate</a:t>
            </a:r>
          </a:p>
          <a:p>
            <a:pPr lvl="1"/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Sn/</a:t>
            </a:r>
            <a:r>
              <a:rPr lang="en-US" dirty="0" err="1"/>
              <a:t>Nb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Sn/Cu </a:t>
            </a:r>
          </a:p>
          <a:p>
            <a:pPr lvl="1"/>
            <a:r>
              <a:rPr lang="en-US" dirty="0" err="1" smtClean="0"/>
              <a:t>NbN</a:t>
            </a:r>
            <a:endParaRPr lang="en-US" dirty="0" smtClean="0"/>
          </a:p>
          <a:p>
            <a:pPr lvl="1"/>
            <a:r>
              <a:rPr lang="en-US" dirty="0" smtClean="0"/>
              <a:t>MgB</a:t>
            </a:r>
            <a:r>
              <a:rPr lang="en-US" baseline="-25000" dirty="0" smtClean="0"/>
              <a:t>2</a:t>
            </a:r>
          </a:p>
          <a:p>
            <a:pPr lvl="1"/>
            <a:endParaRPr lang="en-US" baseline="-25000" dirty="0"/>
          </a:p>
          <a:p>
            <a:r>
              <a:rPr lang="en-US" dirty="0"/>
              <a:t>Field emission suppression coating</a:t>
            </a:r>
          </a:p>
          <a:p>
            <a:pPr lvl="1"/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err="1"/>
              <a:t>AlN</a:t>
            </a:r>
            <a:r>
              <a:rPr lang="en-US" dirty="0"/>
              <a:t>,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413-E958-4438-ABBB-B86BF12CAA12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Helvetica" pitchFamily="124" charset="0"/>
              </a:rPr>
              <a:t>G. Wu  | TTC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84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Coatings @ Fermilab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Coating Methods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ECR deposition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HiPIMS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deposition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Explore self sufficient niobium sputtering in vacuum (or minimize the inert gas pressure)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Post processing of thick film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Annealing to remove crystal defects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Doping to reduce BCS resistance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Electro-polishing to remove surface layer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Design a mechanically strong substrate cavity to satisfy the pressure safety requirement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F6B0-C8E7-47E3-B04F-E147E73AD0A9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Helvetica" pitchFamily="124" charset="0"/>
              </a:rPr>
              <a:t>G. Wu  | TTC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11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HiPIMS</a:t>
            </a:r>
            <a:r>
              <a:rPr lang="en-US" dirty="0" smtClean="0"/>
              <a:t>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04" y="1287819"/>
            <a:ext cx="3809641" cy="402136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HiPIMS Principle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High power pulses at the target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Neutrals atoms sputtering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Partial ionization of neutrals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Ions returns to the target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Self sputtering (metals ions sputter metal neutrals)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5E61-5E5A-4164-BEAD-58CCBC2B6E53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8307401" y="5929692"/>
            <a:ext cx="3455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>
                <a:latin typeface="Calibri" pitchFamily="34" charset="0"/>
              </a:rPr>
              <a:t>A. Anders, Surf. Coat. Technol. </a:t>
            </a:r>
            <a:r>
              <a:rPr lang="en-US" sz="1400" b="1" dirty="0">
                <a:latin typeface="Calibri" pitchFamily="34" charset="0"/>
              </a:rPr>
              <a:t>205</a:t>
            </a:r>
            <a:r>
              <a:rPr lang="en-US" sz="1400" dirty="0">
                <a:latin typeface="Calibri" pitchFamily="34" charset="0"/>
              </a:rPr>
              <a:t> (2011) S1.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475860" y="4081783"/>
            <a:ext cx="9149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sputter </a:t>
            </a:r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yield</a:t>
            </a:r>
            <a:endParaRPr lang="en-US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6037262" y="2205217"/>
            <a:ext cx="3189287" cy="3189289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6181725" y="2757054"/>
            <a:ext cx="227506" cy="3460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 flipV="1">
            <a:off x="6237575" y="1143361"/>
            <a:ext cx="762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217216" y="4540321"/>
            <a:ext cx="237728" cy="374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8664743" y="4739276"/>
            <a:ext cx="252413" cy="260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8691645" y="2576564"/>
            <a:ext cx="287965" cy="36860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56571" y="5414266"/>
            <a:ext cx="7010400" cy="369332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target</a:t>
            </a:r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76250"/>
              </p:ext>
            </p:extLst>
          </p:nvPr>
        </p:nvGraphicFramePr>
        <p:xfrm>
          <a:off x="8249076" y="2585623"/>
          <a:ext cx="533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" name="Equation" r:id="rId4" imgW="152280" imgH="139680" progId="Equation.DSMT4">
                  <p:embed/>
                </p:oleObj>
              </mc:Choice>
              <mc:Fallback>
                <p:oleObj name="Equation" r:id="rId4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076" y="2585623"/>
                        <a:ext cx="5334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788924"/>
              </p:ext>
            </p:extLst>
          </p:nvPr>
        </p:nvGraphicFramePr>
        <p:xfrm>
          <a:off x="7684648" y="4739276"/>
          <a:ext cx="444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4648" y="4739276"/>
                        <a:ext cx="4445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858457"/>
              </p:ext>
            </p:extLst>
          </p:nvPr>
        </p:nvGraphicFramePr>
        <p:xfrm>
          <a:off x="5310444" y="3644898"/>
          <a:ext cx="4762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" name="Equation" r:id="rId8" imgW="152280" imgH="203040" progId="Equation.DSMT4">
                  <p:embed/>
                </p:oleObj>
              </mc:Choice>
              <mc:Fallback>
                <p:oleObj name="Equation" r:id="rId8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444" y="3644898"/>
                        <a:ext cx="4762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785337" y="785665"/>
            <a:ext cx="6858000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substrate</a:t>
            </a:r>
          </a:p>
        </p:txBody>
      </p:sp>
      <p:sp>
        <p:nvSpPr>
          <p:cNvPr id="24" name="Freeform 15"/>
          <p:cNvSpPr>
            <a:spLocks/>
          </p:cNvSpPr>
          <p:nvPr/>
        </p:nvSpPr>
        <p:spPr bwMode="auto">
          <a:xfrm>
            <a:off x="6313775" y="1437215"/>
            <a:ext cx="1370873" cy="768002"/>
          </a:xfrm>
          <a:custGeom>
            <a:avLst/>
            <a:gdLst>
              <a:gd name="T0" fmla="*/ 1200 w 1200"/>
              <a:gd name="T1" fmla="*/ 720 h 720"/>
              <a:gd name="T2" fmla="*/ 288 w 1200"/>
              <a:gd name="T3" fmla="*/ 432 h 720"/>
              <a:gd name="T4" fmla="*/ 0 w 1200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720">
                <a:moveTo>
                  <a:pt x="1200" y="720"/>
                </a:moveTo>
                <a:cubicBezTo>
                  <a:pt x="844" y="636"/>
                  <a:pt x="488" y="552"/>
                  <a:pt x="288" y="432"/>
                </a:cubicBezTo>
                <a:cubicBezTo>
                  <a:pt x="88" y="312"/>
                  <a:pt x="48" y="72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9210457" y="1398342"/>
            <a:ext cx="674822" cy="268344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9885279" y="1162231"/>
            <a:ext cx="77569" cy="25117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9317568" y="1696237"/>
            <a:ext cx="1937390" cy="369332"/>
          </a:xfrm>
          <a:prstGeom prst="rect">
            <a:avLst/>
          </a:prstGeom>
          <a:solidFill>
            <a:srgbClr val="FFFFCC"/>
          </a:solidFill>
          <a:ln w="12700">
            <a:solidFill>
              <a:srgbClr val="99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atoms to substrate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813744" y="1943082"/>
            <a:ext cx="1744324" cy="369332"/>
          </a:xfrm>
          <a:prstGeom prst="rect">
            <a:avLst/>
          </a:prstGeom>
          <a:solidFill>
            <a:srgbClr val="FFFFCC"/>
          </a:solidFill>
          <a:ln w="12700">
            <a:solidFill>
              <a:srgbClr val="99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ions to substrate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9906506" y="2239709"/>
            <a:ext cx="21336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itchFamily="30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 pitchFamily="30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 pitchFamily="30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 pitchFamily="30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0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Condition of </a:t>
            </a:r>
            <a:r>
              <a:rPr lang="en-US" sz="1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self-sputtering runaway</a:t>
            </a: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79192"/>
              </p:ext>
            </p:extLst>
          </p:nvPr>
        </p:nvGraphicFramePr>
        <p:xfrm>
          <a:off x="10049381" y="2991676"/>
          <a:ext cx="1847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" name="Equation" r:id="rId10" imgW="876240" imgH="203040" progId="Equation.DSMT4">
                  <p:embed/>
                </p:oleObj>
              </mc:Choice>
              <mc:Fallback>
                <p:oleObj name="Equation" r:id="rId10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9381" y="2991676"/>
                        <a:ext cx="1847850" cy="425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4280564" y="4269646"/>
            <a:ext cx="2053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Probability for ion 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to return to target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7078905" y="2525629"/>
            <a:ext cx="11988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Ionization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probability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982706" y="3844828"/>
            <a:ext cx="195880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itchFamily="30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 pitchFamily="30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 pitchFamily="30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 pitchFamily="30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0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Condition of steady-state</a:t>
            </a:r>
          </a:p>
          <a:p>
            <a:pPr algn="ctr"/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self-sputtering</a:t>
            </a:r>
          </a:p>
        </p:txBody>
      </p:sp>
      <p:graphicFrame>
        <p:nvGraphicFramePr>
          <p:cNvPr id="3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703868"/>
              </p:ext>
            </p:extLst>
          </p:nvPr>
        </p:nvGraphicFramePr>
        <p:xfrm>
          <a:off x="10093661" y="4851303"/>
          <a:ext cx="1847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" name="Equation" r:id="rId12" imgW="876240" imgH="203040" progId="Equation.DSMT4">
                  <p:embed/>
                </p:oleObj>
              </mc:Choice>
              <mc:Fallback>
                <p:oleObj name="Equation" r:id="rId12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3661" y="4851303"/>
                        <a:ext cx="1847850" cy="425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Helvetica" pitchFamily="124" charset="0"/>
              </a:rPr>
              <a:t>G. Wu  | TTC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76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HiPIMS</a:t>
            </a:r>
            <a:r>
              <a:rPr lang="en-US" dirty="0" smtClean="0"/>
              <a:t> deposition plans @ 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76" y="943141"/>
            <a:ext cx="5680194" cy="5237323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on Niobium Self Sputtering in Vacuum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Using external magnetic field to increase ionization coefficient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 the magnetron to increase the self sputtering yield of niobium</a:t>
            </a:r>
          </a:p>
          <a:p>
            <a:pPr marL="457200" lvl="1" indent="0">
              <a:buNone/>
            </a:pPr>
            <a:endParaRPr lang="en-US" sz="1050" dirty="0" smtClean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Introducing an insulating layer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Improve adhesion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Eliminate thermal EMF due to bimetallic interface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Allows fast cool down for magnetic flux expulsion</a:t>
            </a:r>
          </a:p>
          <a:p>
            <a:pPr lvl="1"/>
            <a:endParaRPr lang="en-US" sz="105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materials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9B8-2F08-4062-BB7A-BF9B84A83261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096942" y="961769"/>
            <a:ext cx="3842808" cy="5076230"/>
            <a:chOff x="8349192" y="918119"/>
            <a:chExt cx="3842808" cy="5076230"/>
          </a:xfrm>
        </p:grpSpPr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394687" y="1258492"/>
              <a:ext cx="2797313" cy="4735857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8600018" y="3037601"/>
              <a:ext cx="663124" cy="1177637"/>
              <a:chOff x="11024563" y="2357347"/>
              <a:chExt cx="663124" cy="117763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11673832" y="2357347"/>
                <a:ext cx="13855" cy="117763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1024563" y="2756613"/>
                <a:ext cx="6492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H</a:t>
                </a:r>
                <a:r>
                  <a:rPr lang="en-US" sz="2800" baseline="-25000" dirty="0" smtClean="0"/>
                  <a:t>//</a:t>
                </a:r>
                <a:endParaRPr lang="en-US" sz="2800" dirty="0"/>
              </a:p>
            </p:txBody>
          </p:sp>
        </p:grpSp>
        <p:graphicFrame>
          <p:nvGraphicFramePr>
            <p:cNvPr id="1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5488658"/>
                </p:ext>
              </p:extLst>
            </p:nvPr>
          </p:nvGraphicFramePr>
          <p:xfrm>
            <a:off x="8349192" y="918119"/>
            <a:ext cx="184785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" name="Equation" r:id="rId4" imgW="876240" imgH="203040" progId="Equation.DSMT4">
                    <p:embed/>
                  </p:oleObj>
                </mc:Choice>
                <mc:Fallback>
                  <p:oleObj name="Equation" r:id="rId4" imgW="8762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9192" y="918119"/>
                          <a:ext cx="1847850" cy="4254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14"/>
            <p:cNvCxnSpPr/>
            <p:nvPr/>
          </p:nvCxnSpPr>
          <p:spPr>
            <a:xfrm flipH="1" flipV="1">
              <a:off x="9682482" y="1226079"/>
              <a:ext cx="1014896" cy="185101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0"/>
            </p:cNvCxnSpPr>
            <p:nvPr/>
          </p:nvCxnSpPr>
          <p:spPr>
            <a:xfrm flipV="1">
              <a:off x="8924653" y="1258492"/>
              <a:ext cx="193089" cy="21783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Helvetica" pitchFamily="124" charset="0"/>
              </a:rPr>
              <a:t>G. Wu  | TTC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84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ECR Deposition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611E-909F-4B7E-B80B-FD6BC1D1C826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3731" y="779106"/>
            <a:ext cx="1983469" cy="194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z="254000"/>
        </p:spPr>
      </p:pic>
      <p:pic>
        <p:nvPicPr>
          <p:cNvPr id="13" name="Picture 4" descr="Wu_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233" y="2727598"/>
            <a:ext cx="3629706" cy="302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88"/>
          <p:cNvSpPr>
            <a:spLocks noChangeArrowheads="1"/>
          </p:cNvSpPr>
          <p:nvPr/>
        </p:nvSpPr>
        <p:spPr bwMode="auto">
          <a:xfrm>
            <a:off x="771428" y="3145463"/>
            <a:ext cx="362677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marR="0" lvl="0" indent="-609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09600" marR="0" lvl="0" indent="-609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auto">
          <a:xfrm>
            <a:off x="585890" y="859810"/>
            <a:ext cx="6547692" cy="577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Plasma generation</a:t>
            </a:r>
            <a:endParaRPr lang="en-US" sz="2000" kern="0" dirty="0">
              <a:solidFill>
                <a:srgbClr val="0000FF"/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‒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Neutral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Nb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vapor generated by electron beam</a:t>
            </a:r>
          </a:p>
          <a:p>
            <a:pPr marL="800100" lvl="1" indent="-342900">
              <a:buFont typeface="Arial" panose="020B0604020202020204" pitchFamily="34" charset="0"/>
              <a:buChar char="‒"/>
              <a:defRPr/>
            </a:pPr>
            <a:r>
              <a:rPr lang="en-US" sz="2000" kern="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Electron cyclotron resonance:</a:t>
            </a:r>
            <a:endParaRPr kumimoji="0" lang="en-US" sz="2000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RF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power (@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2.45GHz)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Static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B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  <a:sym typeface="Symbol" pitchFamily="18" charset="2"/>
              </a:rPr>
              <a:t>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</a:t>
            </a:r>
            <a:r>
              <a:rPr kumimoji="0" lang="en-US" sz="200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RF</a:t>
            </a:r>
          </a:p>
          <a:p>
            <a:pPr marL="800100" lvl="1" indent="-342900">
              <a:buFont typeface="Arial" panose="020B0604020202020204" pitchFamily="34" charset="0"/>
              <a:buChar char="‒"/>
              <a:defRPr/>
            </a:pPr>
            <a:r>
              <a:rPr lang="en-US" sz="2000" kern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Neutral </a:t>
            </a:r>
            <a:r>
              <a:rPr lang="en-US" sz="2000" kern="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Nb</a:t>
            </a:r>
            <a:r>
              <a:rPr lang="en-US" sz="2000" kern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vapor ionized</a:t>
            </a:r>
            <a:endParaRPr kumimoji="0" lang="en-US" sz="2000" i="0" u="none" strike="noStrike" kern="0" cap="none" spc="0" normalizeH="0" baseline="-2500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1">
              <a:defRPr/>
            </a:pPr>
            <a:endParaRPr kumimoji="0" lang="en-US" sz="2000" i="0" u="none" strike="noStrike" kern="0" cap="none" spc="0" normalizeH="0" baseline="-2500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Pros</a:t>
            </a:r>
            <a:endParaRPr lang="en-US" sz="2000" kern="0" baseline="-250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marL="804672" lvl="1" indent="-347472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sz="2000" kern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No working gas </a:t>
            </a:r>
          </a:p>
          <a:p>
            <a:pPr marL="804672" lvl="1" indent="-347472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sz="2000" kern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Ions produced in vacuum </a:t>
            </a:r>
          </a:p>
          <a:p>
            <a:pPr marL="804672" lvl="1" indent="-347472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sz="2000" kern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Singly charged ions 64eV</a:t>
            </a:r>
          </a:p>
          <a:p>
            <a:pPr marL="804672" lvl="1" indent="-347472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sz="2000" kern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Controllable deposition energy with Bias voltage</a:t>
            </a:r>
          </a:p>
          <a:p>
            <a:pPr marL="804672" lvl="1" indent="-347472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sz="2000" kern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Excellent bonding </a:t>
            </a:r>
          </a:p>
          <a:p>
            <a:pPr marL="804672" lvl="1" indent="-347472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sz="2000" kern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No macro </a:t>
            </a:r>
            <a:r>
              <a:rPr lang="en-US" sz="2000" kern="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particles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Cons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So far limited to niobium</a:t>
            </a:r>
            <a:endParaRPr lang="en-US" sz="2000" kern="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marL="804672" lvl="1" indent="-347472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endParaRPr lang="en-US" sz="2000" kern="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46233" y="5888663"/>
            <a:ext cx="325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G. Wu, et al. J</a:t>
            </a:r>
            <a:r>
              <a:rPr lang="en-US" sz="1200" dirty="0"/>
              <a:t>. Vac. Sci. Technol. </a:t>
            </a:r>
            <a:r>
              <a:rPr lang="en-US" sz="1200" dirty="0" smtClean="0"/>
              <a:t>A 21 (2003) </a:t>
            </a:r>
            <a:endParaRPr lang="en-US" sz="1200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Helvetica" pitchFamily="124" charset="0"/>
              </a:rPr>
              <a:t>G. Wu  | TTC 2016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8" b="5948"/>
          <a:stretch/>
        </p:blipFill>
        <p:spPr>
          <a:xfrm>
            <a:off x="7146719" y="1133090"/>
            <a:ext cx="2462784" cy="10207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42250" y="884038"/>
            <a:ext cx="2714367" cy="14941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867553" y="2378160"/>
            <a:ext cx="1036178" cy="136962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8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ECR </a:t>
            </a:r>
            <a:r>
              <a:rPr lang="en-US" altLang="zh-CN" dirty="0" smtClean="0"/>
              <a:t>Cavity Deposition </a:t>
            </a:r>
            <a:r>
              <a:rPr lang="en-US" altLang="zh-CN" dirty="0"/>
              <a:t>S</a:t>
            </a:r>
            <a:r>
              <a:rPr lang="en-US" altLang="zh-CN" dirty="0" smtClean="0"/>
              <a:t>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C6E-C8A7-4217-A9FA-E48AEF192C74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Checchin, L. Phillips, G. Wu and Y. Xie  | TTC 2016</a:t>
            </a:r>
            <a:endParaRPr lang="en-US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864952" y="1933251"/>
            <a:ext cx="31728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arenBoth"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14kW rod-fed E-gun</a:t>
            </a:r>
          </a:p>
          <a:p>
            <a:pPr>
              <a:buFontTx/>
              <a:buAutoNum type="arabicParenBoth"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9000 l/s </a:t>
            </a:r>
            <a:r>
              <a:rPr lang="en-US" altLang="zh-CN" sz="1600" dirty="0" err="1">
                <a:solidFill>
                  <a:schemeClr val="accent6">
                    <a:lumMod val="50000"/>
                  </a:schemeClr>
                </a:solidFill>
              </a:rPr>
              <a:t>cryopump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 system</a:t>
            </a:r>
          </a:p>
          <a:p>
            <a:pPr>
              <a:buFontTx/>
              <a:buAutoNum type="arabicParenBoth"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bucking coil for E-gun</a:t>
            </a:r>
          </a:p>
          <a:p>
            <a:pPr>
              <a:buFontTx/>
              <a:buAutoNum type="arabicParenBoth"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top and bottom iron yokes (outer iron shield is removed for illustration)</a:t>
            </a:r>
          </a:p>
          <a:p>
            <a:pPr>
              <a:buFontTx/>
              <a:buAutoNum type="arabicParenBoth"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center coils</a:t>
            </a:r>
          </a:p>
          <a:p>
            <a:pPr>
              <a:buFontTx/>
              <a:buAutoNum type="arabicParenBoth"/>
            </a:pPr>
            <a:r>
              <a:rPr lang="en-US" altLang="zh-CN" sz="1600" dirty="0" err="1">
                <a:solidFill>
                  <a:schemeClr val="accent6">
                    <a:lumMod val="50000"/>
                  </a:schemeClr>
                </a:solidFill>
              </a:rPr>
              <a:t>Nb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 grid tube</a:t>
            </a:r>
          </a:p>
          <a:p>
            <a:pPr>
              <a:buFontTx/>
              <a:buAutoNum type="arabicParenBoth"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bias insulator</a:t>
            </a:r>
          </a:p>
          <a:p>
            <a:pPr>
              <a:buFontTx/>
              <a:buAutoNum type="arabicParenBoth"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WR284 waveguide E-bend and horn to the grid tube</a:t>
            </a:r>
          </a:p>
          <a:p>
            <a:pPr>
              <a:buFontTx/>
              <a:buAutoNum type="arabicParenBoth"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“T” vacuum chamber</a:t>
            </a:r>
          </a:p>
          <a:p>
            <a:pPr>
              <a:buFontTx/>
              <a:buAutoNum type="arabicParenBoth"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top pancake coil</a:t>
            </a:r>
          </a:p>
          <a:p>
            <a:pPr>
              <a:buFontTx/>
              <a:buAutoNum type="arabicParenBoth"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Cu cavity</a:t>
            </a:r>
          </a:p>
          <a:p>
            <a:pPr>
              <a:buFontTx/>
              <a:buAutoNum type="arabicParenBoth"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bottom pancake coil.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03" y="1469514"/>
            <a:ext cx="4125708" cy="47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agnetic 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7" y="1469514"/>
            <a:ext cx="2550296" cy="48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4800" y="880192"/>
            <a:ext cx="1158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Potential use for surface cleaning and Nb</a:t>
            </a:r>
            <a:r>
              <a:rPr lang="en-US" altLang="zh-CN" sz="2800" baseline="-25000" dirty="0">
                <a:solidFill>
                  <a:srgbClr val="C00000"/>
                </a:solidFill>
              </a:rPr>
              <a:t>3</a:t>
            </a:r>
            <a:r>
              <a:rPr lang="en-US" altLang="zh-CN" sz="2800" dirty="0">
                <a:solidFill>
                  <a:srgbClr val="C00000"/>
                </a:solidFill>
              </a:rPr>
              <a:t>Sn, </a:t>
            </a:r>
            <a:r>
              <a:rPr lang="en-US" altLang="zh-CN" sz="2800" dirty="0" err="1">
                <a:solidFill>
                  <a:srgbClr val="C00000"/>
                </a:solidFill>
              </a:rPr>
              <a:t>NbN</a:t>
            </a:r>
            <a:r>
              <a:rPr lang="en-US" altLang="zh-CN" sz="2800" dirty="0">
                <a:solidFill>
                  <a:srgbClr val="C00000"/>
                </a:solidFill>
              </a:rPr>
              <a:t> coatings</a:t>
            </a:r>
          </a:p>
        </p:txBody>
      </p:sp>
    </p:spTree>
    <p:extLst>
      <p:ext uri="{BB962C8B-B14F-4D97-AF65-F5344CB8AC3E}">
        <p14:creationId xmlns:p14="http://schemas.microsoft.com/office/powerpoint/2010/main" val="17880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ECR </a:t>
            </a:r>
            <a:r>
              <a:rPr lang="en-US" dirty="0" smtClean="0"/>
              <a:t>Cavity Deposition System Moved to Fermilab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2C3-AFB8-4AE6-BF43-014E5C089310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Checchin, L. Phillips, G. Wu and Y. Xie  | TTC 2016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 b="17004"/>
          <a:stretch/>
        </p:blipFill>
        <p:spPr>
          <a:xfrm rot="10800000">
            <a:off x="4033070" y="1181168"/>
            <a:ext cx="7693373" cy="4248082"/>
          </a:xfrm>
          <a:prstGeom prst="rect">
            <a:avLst/>
          </a:prstGeom>
        </p:spPr>
      </p:pic>
      <p:pic>
        <p:nvPicPr>
          <p:cNvPr id="8" name="Picture 2" descr="DSC046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1" y="1181169"/>
            <a:ext cx="3227070" cy="43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0429" y="5577840"/>
            <a:ext cx="1942253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JLAB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5315" y="5577840"/>
            <a:ext cx="1942253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Fermilab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Superconducting Coatings for Future SRF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17" y="1164234"/>
            <a:ext cx="11563351" cy="4850976"/>
          </a:xfrm>
        </p:spPr>
        <p:txBody>
          <a:bodyPr/>
          <a:lstStyle/>
          <a:p>
            <a:pPr algn="just"/>
            <a:r>
              <a:rPr lang="en-US" dirty="0" err="1" smtClean="0"/>
              <a:t>HiPIMS</a:t>
            </a:r>
            <a:r>
              <a:rPr lang="en-US" dirty="0" smtClean="0"/>
              <a:t> deposition R&amp;D will be pursued in order to achieve performing film-based SRF cavities, implementing:</a:t>
            </a:r>
          </a:p>
          <a:p>
            <a:pPr lvl="1" algn="just"/>
            <a:r>
              <a:rPr lang="en-US" dirty="0" smtClean="0"/>
              <a:t>Self sputtering</a:t>
            </a:r>
          </a:p>
          <a:p>
            <a:pPr lvl="1" algn="just"/>
            <a:r>
              <a:rPr lang="en-US" dirty="0" smtClean="0"/>
              <a:t>Thick film</a:t>
            </a:r>
          </a:p>
          <a:p>
            <a:pPr lvl="1" algn="just"/>
            <a:r>
              <a:rPr lang="en-US" dirty="0" smtClean="0"/>
              <a:t>Processing technology of bulk niobium cavities</a:t>
            </a:r>
          </a:p>
          <a:p>
            <a:pPr marL="457200" lvl="1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ECR coating showed promising results on samples. Fermilab is collaborating with </a:t>
            </a:r>
            <a:r>
              <a:rPr lang="en-US" dirty="0" err="1" smtClean="0"/>
              <a:t>JLab</a:t>
            </a:r>
            <a:r>
              <a:rPr lang="en-US" dirty="0" smtClean="0"/>
              <a:t> and Cornell to coat a copper cavity to </a:t>
            </a:r>
            <a:r>
              <a:rPr lang="en-US" dirty="0" smtClean="0"/>
              <a:t>test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F0C6-8D4D-42B2-9A91-FE5014A132BB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Helvetica" pitchFamily="124" charset="0"/>
              </a:rPr>
              <a:t>G. Wu  | TTC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96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971" y="1737110"/>
            <a:ext cx="9880059" cy="2923025"/>
          </a:xfrm>
        </p:spPr>
        <p:txBody>
          <a:bodyPr/>
          <a:lstStyle/>
          <a:p>
            <a:pPr algn="just"/>
            <a:r>
              <a:rPr lang="en-US" dirty="0" smtClean="0"/>
              <a:t>Hasan </a:t>
            </a:r>
            <a:r>
              <a:rPr lang="en-US" dirty="0" err="1" smtClean="0"/>
              <a:t>Padamsee</a:t>
            </a:r>
            <a:r>
              <a:rPr lang="en-US" dirty="0" smtClean="0"/>
              <a:t> </a:t>
            </a:r>
            <a:r>
              <a:rPr lang="en-US" dirty="0"/>
              <a:t>for his pivotal work on gluing together the </a:t>
            </a:r>
            <a:r>
              <a:rPr lang="en-US" dirty="0" smtClean="0"/>
              <a:t>collaboration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Charlie </a:t>
            </a:r>
            <a:r>
              <a:rPr lang="en-US" dirty="0"/>
              <a:t>Reece </a:t>
            </a:r>
            <a:r>
              <a:rPr lang="en-US" dirty="0" smtClean="0"/>
              <a:t>for </a:t>
            </a:r>
            <a:r>
              <a:rPr lang="en-US" dirty="0"/>
              <a:t>his blessing of the </a:t>
            </a:r>
            <a:r>
              <a:rPr lang="en-US" dirty="0" smtClean="0"/>
              <a:t>collaboration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Anna Grassellino </a:t>
            </a:r>
            <a:r>
              <a:rPr lang="en-US" dirty="0"/>
              <a:t>and </a:t>
            </a:r>
            <a:r>
              <a:rPr lang="en-US" dirty="0" smtClean="0"/>
              <a:t>Alex Romanenko for their support on this  LDRD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AE4F-0FAE-42E2-813B-75FCE52AAD6A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Wu  | TTC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36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C39E-1781-4D42-9E5D-CD67B1B6FFB5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Wu  | TTC 2016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F7A0-B0ED-429B-B39E-FE04E4836DE7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09152" y="2475186"/>
            <a:ext cx="817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04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from HEPAP</a:t>
            </a:r>
            <a:r>
              <a:rPr lang="ru-RU" dirty="0" smtClean="0"/>
              <a:t> </a:t>
            </a:r>
            <a:r>
              <a:rPr lang="en-US" dirty="0" smtClean="0"/>
              <a:t>Subpanel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1689"/>
            <a:ext cx="11563351" cy="3209464"/>
          </a:xfrm>
        </p:spPr>
        <p:txBody>
          <a:bodyPr/>
          <a:lstStyle/>
          <a:p>
            <a:pPr algn="just"/>
            <a:r>
              <a:rPr lang="en-US" dirty="0"/>
              <a:t>Recommendation 4. Direct appropriate investment in superconducting RF R&amp;D in order to inform the </a:t>
            </a:r>
            <a:r>
              <a:rPr lang="en-US" dirty="0" smtClean="0"/>
              <a:t>selection </a:t>
            </a:r>
            <a:r>
              <a:rPr lang="en-US" dirty="0"/>
              <a:t>of the acceleration technology for the </a:t>
            </a:r>
            <a:r>
              <a:rPr lang="en-US" sz="2800" dirty="0">
                <a:solidFill>
                  <a:srgbClr val="C00000"/>
                </a:solidFill>
              </a:rPr>
              <a:t>multi-MW proton beam at Fermilab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Recommendation </a:t>
            </a:r>
            <a:r>
              <a:rPr lang="en-US" dirty="0"/>
              <a:t>6. Increase funding for development of superconducting RF (SRF) technology with the goal to significantly reduce the cost of a ~1 </a:t>
            </a:r>
            <a:r>
              <a:rPr lang="en-US" dirty="0" err="1"/>
              <a:t>TeV</a:t>
            </a:r>
            <a:r>
              <a:rPr lang="en-US" dirty="0"/>
              <a:t> energy upgrade of the ILC. Strive to achieve 80 MV/m accelerating </a:t>
            </a:r>
            <a:r>
              <a:rPr lang="en-US" dirty="0" smtClean="0"/>
              <a:t>gradients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with</a:t>
            </a:r>
            <a:r>
              <a:rPr lang="en-US" sz="2800" dirty="0">
                <a:solidFill>
                  <a:srgbClr val="C00000"/>
                </a:solidFill>
              </a:rPr>
              <a:t> new SRF materials</a:t>
            </a:r>
            <a:r>
              <a:rPr lang="en-US" dirty="0"/>
              <a:t> on the 10-year timescale. 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ACC3E-60D9-40D7-AF97-148317148ACA}" type="datetime1">
              <a:rPr lang="en-US" smtClean="0"/>
              <a:t>7/6/2016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Helvetica" pitchFamily="124" charset="0"/>
              </a:rPr>
              <a:t>G. Wu  | TTC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77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42" y="1043047"/>
            <a:ext cx="10745117" cy="4961145"/>
          </a:xfrm>
        </p:spPr>
        <p:txBody>
          <a:bodyPr/>
          <a:lstStyle/>
          <a:p>
            <a:r>
              <a:rPr lang="en-US" dirty="0" smtClean="0"/>
              <a:t>Recently an LDRD </a:t>
            </a:r>
            <a:r>
              <a:rPr lang="en-US" dirty="0"/>
              <a:t>to start a thin film R&amp;D project at </a:t>
            </a:r>
            <a:r>
              <a:rPr lang="en-US" dirty="0" smtClean="0"/>
              <a:t>Fermilab was granted to Dr. Genfa Wu </a:t>
            </a:r>
          </a:p>
          <a:p>
            <a:endParaRPr lang="en-US" sz="1800" dirty="0"/>
          </a:p>
          <a:p>
            <a:pPr algn="just"/>
            <a:r>
              <a:rPr lang="en-US" dirty="0" smtClean="0"/>
              <a:t>The main goal of such R&amp;D program is to produce thin SRF film technology exploiting niobium and new materials in order to meet the recommendations </a:t>
            </a:r>
            <a:r>
              <a:rPr lang="en-US" dirty="0"/>
              <a:t>from HEPAP</a:t>
            </a:r>
            <a:r>
              <a:rPr lang="ru-RU" dirty="0"/>
              <a:t> </a:t>
            </a:r>
            <a:r>
              <a:rPr lang="en-US" dirty="0" smtClean="0"/>
              <a:t>subpanel</a:t>
            </a:r>
          </a:p>
          <a:p>
            <a:endParaRPr lang="en-US" sz="1800" dirty="0"/>
          </a:p>
          <a:p>
            <a:r>
              <a:rPr lang="en-US" dirty="0" smtClean="0"/>
              <a:t>Currently we are in the initial stage of assembling the deposition system and developing a research plan in collaboration with </a:t>
            </a:r>
            <a:r>
              <a:rPr lang="en-US" dirty="0" err="1" smtClean="0"/>
              <a:t>JLab</a:t>
            </a:r>
            <a:r>
              <a:rPr lang="en-US" dirty="0" smtClean="0"/>
              <a:t> and Cornell</a:t>
            </a:r>
          </a:p>
          <a:p>
            <a:endParaRPr lang="en-US" sz="1800" dirty="0"/>
          </a:p>
          <a:p>
            <a:pPr algn="just"/>
            <a:r>
              <a:rPr lang="en-US" u="sng" dirty="0" smtClean="0"/>
              <a:t>The presentation will be therefore centered on the reasons why we are considering the thin films technology and on the future efforts we plan to make at Fermilab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CEAD-05AB-4C9B-9852-56E5FFD0C40E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Wu  | TTC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55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408-258B-4050-B4E3-53910BDE9B37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Wu  | TTC 2016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F7A0-B0ED-429B-B39E-FE04E4836DE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09152" y="2475186"/>
            <a:ext cx="817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Why Thin Films?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78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Accelerator Cost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8033"/>
            <a:ext cx="5169567" cy="4987867"/>
          </a:xfrm>
        </p:spPr>
        <p:txBody>
          <a:bodyPr/>
          <a:lstStyle/>
          <a:p>
            <a:r>
              <a:rPr lang="en-US" sz="3200" dirty="0" smtClean="0"/>
              <a:t>SRF Accelerator</a:t>
            </a:r>
          </a:p>
          <a:p>
            <a:pPr lvl="1"/>
            <a:r>
              <a:rPr lang="en-US" sz="2800" dirty="0" smtClean="0"/>
              <a:t>Cryomodule</a:t>
            </a:r>
          </a:p>
          <a:p>
            <a:pPr lvl="2"/>
            <a:r>
              <a:rPr lang="en-US" sz="2800" dirty="0" smtClean="0"/>
              <a:t>Cavity </a:t>
            </a:r>
          </a:p>
          <a:p>
            <a:pPr lvl="2"/>
            <a:r>
              <a:rPr lang="en-US" sz="2800" dirty="0" smtClean="0"/>
              <a:t>Coupler</a:t>
            </a:r>
          </a:p>
          <a:p>
            <a:pPr lvl="2"/>
            <a:r>
              <a:rPr lang="en-US" sz="2800" dirty="0" smtClean="0"/>
              <a:t>Tuner</a:t>
            </a:r>
          </a:p>
          <a:p>
            <a:pPr lvl="1"/>
            <a:r>
              <a:rPr lang="en-US" sz="2800" dirty="0" smtClean="0"/>
              <a:t>Cryogenic plant</a:t>
            </a:r>
          </a:p>
          <a:p>
            <a:pPr lvl="2"/>
            <a:r>
              <a:rPr lang="en-US" sz="2800" dirty="0" smtClean="0"/>
              <a:t>Cavity dynamic heat load</a:t>
            </a:r>
            <a:endParaRPr lang="en-US" sz="1050" dirty="0" smtClean="0"/>
          </a:p>
          <a:p>
            <a:pPr lvl="1"/>
            <a:r>
              <a:rPr lang="en-US" sz="2800" dirty="0" smtClean="0"/>
              <a:t>RF Power Source</a:t>
            </a:r>
          </a:p>
          <a:p>
            <a:pPr lvl="1"/>
            <a:r>
              <a:rPr lang="en-US" sz="2800" dirty="0" smtClean="0"/>
              <a:t>Controls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598E-98C3-4CD7-8C13-9A75A03A80EF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257327" y="2271008"/>
            <a:ext cx="745958" cy="1082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5764238" y="4334587"/>
            <a:ext cx="745958" cy="1082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3257327" y="1750259"/>
            <a:ext cx="745958" cy="1082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Helvetica" pitchFamily="124" charset="0"/>
              </a:rPr>
              <a:t>G. Wu  | TTC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7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Accelerator Cost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8033"/>
            <a:ext cx="5169567" cy="4987867"/>
          </a:xfrm>
        </p:spPr>
        <p:txBody>
          <a:bodyPr/>
          <a:lstStyle/>
          <a:p>
            <a:r>
              <a:rPr lang="en-US" sz="3200" dirty="0" smtClean="0"/>
              <a:t>SRF Accelerator</a:t>
            </a:r>
          </a:p>
          <a:p>
            <a:pPr lvl="1"/>
            <a:r>
              <a:rPr lang="en-US" sz="2800" dirty="0" smtClean="0"/>
              <a:t>Cryomodule</a:t>
            </a:r>
          </a:p>
          <a:p>
            <a:pPr lvl="2"/>
            <a:r>
              <a:rPr lang="en-US" sz="2800" dirty="0" smtClean="0"/>
              <a:t>Cavity </a:t>
            </a:r>
          </a:p>
          <a:p>
            <a:pPr lvl="2"/>
            <a:r>
              <a:rPr lang="en-US" sz="2800" dirty="0" smtClean="0"/>
              <a:t>Coupler</a:t>
            </a:r>
          </a:p>
          <a:p>
            <a:pPr lvl="2"/>
            <a:r>
              <a:rPr lang="en-US" sz="2800" dirty="0" smtClean="0"/>
              <a:t>Tuner</a:t>
            </a:r>
          </a:p>
          <a:p>
            <a:pPr lvl="1"/>
            <a:r>
              <a:rPr lang="en-US" sz="2800" dirty="0" smtClean="0"/>
              <a:t>Cryogenic plant</a:t>
            </a:r>
          </a:p>
          <a:p>
            <a:pPr lvl="2"/>
            <a:r>
              <a:rPr lang="en-US" sz="2800" dirty="0" smtClean="0"/>
              <a:t>Cavity dynamic heat load</a:t>
            </a:r>
            <a:endParaRPr lang="en-US" sz="1050" dirty="0" smtClean="0"/>
          </a:p>
          <a:p>
            <a:pPr lvl="1"/>
            <a:r>
              <a:rPr lang="en-US" sz="2800" dirty="0" smtClean="0"/>
              <a:t>RF Power Source</a:t>
            </a:r>
          </a:p>
          <a:p>
            <a:pPr lvl="1"/>
            <a:r>
              <a:rPr lang="en-US" sz="2800" dirty="0" smtClean="0"/>
              <a:t>Controls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598E-98C3-4CD7-8C13-9A75A03A80EF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257327" y="2271008"/>
            <a:ext cx="745958" cy="1082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5764238" y="4334587"/>
            <a:ext cx="745958" cy="1082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3257327" y="1750259"/>
            <a:ext cx="745958" cy="1082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Helvetica" pitchFamily="124" charset="0"/>
              </a:rPr>
              <a:t>G. Wu  | TTC 2016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901702" y="2049137"/>
            <a:ext cx="3560130" cy="5426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00018" y="7454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Nb</a:t>
            </a:r>
            <a:r>
              <a:rPr lang="en-US" sz="3600" dirty="0" smtClean="0">
                <a:solidFill>
                  <a:srgbClr val="C00000"/>
                </a:solidFill>
              </a:rPr>
              <a:t>/Cu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991" y="1387143"/>
            <a:ext cx="3309683" cy="341665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25640"/>
              </p:ext>
            </p:extLst>
          </p:nvPr>
        </p:nvGraphicFramePr>
        <p:xfrm>
          <a:off x="7784386" y="5350858"/>
          <a:ext cx="343284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16423"/>
                <a:gridCol w="17164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Copper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Niobium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$150.00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72522" y="4931018"/>
            <a:ext cx="343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Metal cost per pound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436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935" y="1106841"/>
            <a:ext cx="9023867" cy="47410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Low frequency SRF accelerators may benefit from thin film technology:</a:t>
            </a:r>
          </a:p>
          <a:p>
            <a:r>
              <a:rPr lang="en-US" dirty="0" smtClean="0"/>
              <a:t>Cavity dimensions inversely proportional to frequency</a:t>
            </a:r>
          </a:p>
          <a:p>
            <a:r>
              <a:rPr lang="en-US" dirty="0" smtClean="0"/>
              <a:t>Larger size cavity requires thicker material</a:t>
            </a:r>
          </a:p>
          <a:p>
            <a:endParaRPr lang="en-US" dirty="0"/>
          </a:p>
          <a:p>
            <a:r>
              <a:rPr lang="en-US" dirty="0" smtClean="0"/>
              <a:t>PIP-III is one good example</a:t>
            </a:r>
          </a:p>
          <a:p>
            <a:pPr lvl="1"/>
            <a:r>
              <a:rPr lang="en-US" dirty="0" smtClean="0"/>
              <a:t>650 MHz </a:t>
            </a:r>
            <a:r>
              <a:rPr lang="en-US" dirty="0" err="1" smtClean="0"/>
              <a:t>Linac</a:t>
            </a:r>
            <a:r>
              <a:rPr lang="en-US" dirty="0" smtClean="0"/>
              <a:t> material cost is ~$20M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FCC 400 MHz cavity option renews the interest in film cavities  </a:t>
            </a:r>
          </a:p>
          <a:p>
            <a:pPr lvl="1"/>
            <a:r>
              <a:rPr lang="en-US" dirty="0" smtClean="0"/>
              <a:t>600 x 400 MHz SRF cavities material cost is ~$480M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D9-48A6-4684-800A-B28C3094E8C9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Helvetica" pitchFamily="124" charset="0"/>
              </a:rPr>
              <a:t>G. Wu  | TTC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81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Accelerator Cost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8033"/>
            <a:ext cx="5169567" cy="4987867"/>
          </a:xfrm>
        </p:spPr>
        <p:txBody>
          <a:bodyPr/>
          <a:lstStyle/>
          <a:p>
            <a:r>
              <a:rPr lang="en-US" sz="3200" dirty="0" smtClean="0"/>
              <a:t>SRF Accelerator</a:t>
            </a:r>
          </a:p>
          <a:p>
            <a:pPr lvl="1"/>
            <a:r>
              <a:rPr lang="en-US" sz="2800" dirty="0" smtClean="0"/>
              <a:t>Cryomodule</a:t>
            </a:r>
          </a:p>
          <a:p>
            <a:pPr lvl="2"/>
            <a:r>
              <a:rPr lang="en-US" sz="2800" dirty="0" smtClean="0"/>
              <a:t>Cavity </a:t>
            </a:r>
          </a:p>
          <a:p>
            <a:pPr lvl="2"/>
            <a:r>
              <a:rPr lang="en-US" sz="2800" dirty="0" smtClean="0"/>
              <a:t>Coupler</a:t>
            </a:r>
          </a:p>
          <a:p>
            <a:pPr lvl="2"/>
            <a:r>
              <a:rPr lang="en-US" sz="2800" dirty="0" smtClean="0"/>
              <a:t>Tuner</a:t>
            </a:r>
          </a:p>
          <a:p>
            <a:pPr lvl="1"/>
            <a:r>
              <a:rPr lang="en-US" sz="2800" dirty="0" smtClean="0"/>
              <a:t>Cryogenic plant</a:t>
            </a:r>
          </a:p>
          <a:p>
            <a:pPr lvl="2"/>
            <a:r>
              <a:rPr lang="en-US" sz="2800" dirty="0" smtClean="0"/>
              <a:t>Cavity dynamic heat load</a:t>
            </a:r>
            <a:endParaRPr lang="en-US" sz="1050" dirty="0" smtClean="0"/>
          </a:p>
          <a:p>
            <a:pPr lvl="1"/>
            <a:r>
              <a:rPr lang="en-US" sz="2800" dirty="0" smtClean="0"/>
              <a:t>RF Power Source</a:t>
            </a:r>
          </a:p>
          <a:p>
            <a:pPr lvl="1"/>
            <a:r>
              <a:rPr lang="en-US" sz="2800" dirty="0" smtClean="0"/>
              <a:t>Controls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598E-98C3-4CD7-8C13-9A75A03A80EF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8D73-98D2-48A4-BBC8-B0932364EAC9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257327" y="2271008"/>
            <a:ext cx="745958" cy="1082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5764238" y="4334587"/>
            <a:ext cx="745958" cy="1082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3257327" y="1750259"/>
            <a:ext cx="745958" cy="1082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267" y="6515100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Helvetica" pitchFamily="124" charset="0"/>
              </a:rPr>
              <a:t>G. Wu  | TTC 2016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833210" y="4118854"/>
            <a:ext cx="6063349" cy="54128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56185" y="745404"/>
            <a:ext cx="452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Higher T</a:t>
            </a:r>
            <a:r>
              <a:rPr lang="en-US" sz="3600" baseline="-25000" dirty="0" smtClean="0">
                <a:solidFill>
                  <a:srgbClr val="C00000"/>
                </a:solidFill>
              </a:rPr>
              <a:t>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Materials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304568" y="1503112"/>
            <a:ext cx="3766673" cy="2965126"/>
            <a:chOff x="5155895" y="979553"/>
            <a:chExt cx="6504531" cy="51084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5895" y="979553"/>
              <a:ext cx="6504531" cy="510848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821195" y="4814371"/>
              <a:ext cx="2660922" cy="450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D. Hall, SRF 2015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10949" y="1899584"/>
              <a:ext cx="2451325" cy="530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Nb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Sn, 4.2 K</a:t>
              </a:r>
              <a:endParaRPr lang="en-US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66436" y="4683866"/>
            <a:ext cx="40568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Nb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Sn,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NbN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etc.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Higher operational 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Lower R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(higher T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B14-8F0A-401C-9708-63D588178E82}" type="datetime1">
              <a:rPr lang="en-US" altLang="en-US" smtClean="0"/>
              <a:t>7/6/2016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Wu  | TTC 2016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F7A0-B0ED-429B-B39E-FE04E4836DE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09152" y="2475186"/>
            <a:ext cx="8173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Fermilab</a:t>
            </a:r>
            <a:r>
              <a:rPr lang="en-US" sz="4000" dirty="0" smtClean="0"/>
              <a:t> Effort in Thin Films Deposition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81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5991</TotalTime>
  <Words>1088</Words>
  <Application>Microsoft Office PowerPoint</Application>
  <PresentationFormat>Widescreen</PresentationFormat>
  <Paragraphs>242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ＭＳ Ｐゴシック</vt:lpstr>
      <vt:lpstr>宋体</vt:lpstr>
      <vt:lpstr>Arial</vt:lpstr>
      <vt:lpstr>Calibri</vt:lpstr>
      <vt:lpstr>Helvetica</vt:lpstr>
      <vt:lpstr>华文新魏</vt:lpstr>
      <vt:lpstr>Symbol</vt:lpstr>
      <vt:lpstr>Verdana</vt:lpstr>
      <vt:lpstr>FNAL_TemplatePC_060514</vt:lpstr>
      <vt:lpstr>Equation</vt:lpstr>
      <vt:lpstr>Future Thin Film Deposition Efforts at FNAL</vt:lpstr>
      <vt:lpstr>Recommendations from HEPAP Subpanel</vt:lpstr>
      <vt:lpstr>Presentation purpose</vt:lpstr>
      <vt:lpstr>PowerPoint Presentation</vt:lpstr>
      <vt:lpstr>SRF Accelerator Cost Drivers</vt:lpstr>
      <vt:lpstr>SRF Accelerator Cost Drivers</vt:lpstr>
      <vt:lpstr>Lower Cost</vt:lpstr>
      <vt:lpstr>SRF Accelerator Cost Drivers</vt:lpstr>
      <vt:lpstr>PowerPoint Presentation</vt:lpstr>
      <vt:lpstr>Superconducting Coatings @ Fermilab</vt:lpstr>
      <vt:lpstr>Superconducting Coatings @ Fermilab</vt:lpstr>
      <vt:lpstr>HiPIMS Deposition</vt:lpstr>
      <vt:lpstr>HiPIMS deposition plans @ Fermilab</vt:lpstr>
      <vt:lpstr>ECR Deposition</vt:lpstr>
      <vt:lpstr>ECR Cavity Deposition System</vt:lpstr>
      <vt:lpstr>ECR Cavity Deposition System Moved to Fermilab</vt:lpstr>
      <vt:lpstr>Summary for Superconducting Coatings for Future SRF</vt:lpstr>
      <vt:lpstr>Acknowledgments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Look at Engineering and Fabrication</dc:title>
  <dc:creator>Wu, Genfa</dc:creator>
  <cp:lastModifiedBy>Mattia Checchin x 30517V</cp:lastModifiedBy>
  <cp:revision>293</cp:revision>
  <cp:lastPrinted>2015-07-06T14:05:36Z</cp:lastPrinted>
  <dcterms:modified xsi:type="dcterms:W3CDTF">2016-07-06T08:00:40Z</dcterms:modified>
</cp:coreProperties>
</file>