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5" r:id="rId4"/>
    <p:sldId id="266" r:id="rId5"/>
    <p:sldId id="259" r:id="rId6"/>
    <p:sldId id="260" r:id="rId7"/>
    <p:sldId id="264" r:id="rId8"/>
    <p:sldId id="274" r:id="rId9"/>
    <p:sldId id="261" r:id="rId10"/>
    <p:sldId id="262" r:id="rId11"/>
    <p:sldId id="267" r:id="rId12"/>
    <p:sldId id="272" r:id="rId13"/>
    <p:sldId id="273" r:id="rId14"/>
    <p:sldId id="271" r:id="rId15"/>
    <p:sldId id="270" r:id="rId16"/>
    <p:sldId id="269" r:id="rId17"/>
    <p:sldId id="275" r:id="rId18"/>
    <p:sldId id="276" r:id="rId19"/>
    <p:sldId id="277" r:id="rId20"/>
    <p:sldId id="263" r:id="rId2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300"/>
        <p:guide orient="horz" pos="2024"/>
        <p:guide pos="5559"/>
        <p:guide pos="183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27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5663B3-39CC-49CA-8704-D2DB40B924D0}" type="datetimeFigureOut">
              <a:rPr lang="de-DE"/>
              <a:pPr>
                <a:defRPr/>
              </a:pPr>
              <a:t>06.07.2016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F11781C-4407-4D02-B787-D5E84D74C4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494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issenschaftl_Info_ab_Willkomm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86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Texten und Aufzä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718145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561" y="1428736"/>
            <a:ext cx="5000660" cy="307777"/>
          </a:xfrm>
        </p:spPr>
        <p:txBody>
          <a:bodyPr wrap="square"/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949928" y="2643182"/>
            <a:ext cx="5236208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Clr>
                <a:srgbClr val="009EE0"/>
              </a:buClr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>
                <a:solidFill>
                  <a:srgbClr val="00589C"/>
                </a:solidFill>
              </a:defRPr>
            </a:lvl1pPr>
          </a:lstStyle>
          <a:p>
            <a:pPr>
              <a:defRPr/>
            </a:pPr>
            <a:fld id="{14C03A3D-A074-4675-8358-728CEB18A0C5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521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4" descr="Wissenschaftl_Info_b_Kopf.bmp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28688" y="412750"/>
            <a:ext cx="8766175" cy="3222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CF30FF-C1F4-49F8-92A7-12794A1257F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251520" y="6597352"/>
            <a:ext cx="2940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A. Neumann, TTC2016, WG3, </a:t>
            </a:r>
            <a:r>
              <a:rPr lang="de-DE" sz="1100" dirty="0" err="1" smtClean="0"/>
              <a:t>Wed</a:t>
            </a:r>
            <a:r>
              <a:rPr lang="de-DE" sz="1100" dirty="0" smtClean="0"/>
              <a:t>.,</a:t>
            </a:r>
            <a:r>
              <a:rPr lang="de-DE" sz="1100" baseline="0" dirty="0" smtClean="0"/>
              <a:t> </a:t>
            </a:r>
            <a:r>
              <a:rPr lang="de-DE" sz="1100" baseline="0" dirty="0" err="1" smtClean="0"/>
              <a:t>Saclay</a:t>
            </a:r>
            <a:endParaRPr lang="de-DE" sz="1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100" b="1" kern="1200" cap="none" baseline="0">
          <a:solidFill>
            <a:srgbClr val="00589C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jpg"/><Relationship Id="rId4" Type="http://schemas.openxmlformats.org/officeDocument/2006/relationships/image" Target="../media/image79.png"/><Relationship Id="rId9" Type="http://schemas.openxmlformats.org/officeDocument/2006/relationships/image" Target="../media/image8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1928813" y="3143250"/>
            <a:ext cx="6858000" cy="64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ts val="2400"/>
              </a:lnSpc>
            </a:pPr>
            <a:r>
              <a:rPr lang="de-DE" altLang="de-DE" sz="18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A. Neumann, TTC </a:t>
            </a:r>
            <a:r>
              <a:rPr lang="de-DE" altLang="de-DE" sz="1800" cap="none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meeting</a:t>
            </a:r>
            <a:r>
              <a:rPr lang="de-DE" altLang="de-DE" sz="18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at </a:t>
            </a:r>
            <a:r>
              <a:rPr lang="de-DE" altLang="de-DE" sz="1800" cap="none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Saclay</a:t>
            </a:r>
            <a:r>
              <a:rPr lang="de-DE" altLang="de-DE" sz="18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5</a:t>
            </a:r>
            <a:r>
              <a:rPr lang="de-DE" altLang="de-DE" sz="1800" cap="none" baseline="30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</a:t>
            </a:r>
            <a:r>
              <a:rPr lang="de-DE" altLang="de-DE" sz="18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-8</a:t>
            </a:r>
            <a:r>
              <a:rPr lang="de-DE" altLang="de-DE" sz="1800" cap="none" baseline="30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</a:t>
            </a:r>
            <a:r>
              <a:rPr lang="de-DE" altLang="de-DE" sz="18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800" cap="none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July</a:t>
            </a:r>
            <a:r>
              <a:rPr lang="de-DE" altLang="de-DE" sz="18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2016</a:t>
            </a:r>
          </a:p>
          <a:p>
            <a:pPr marL="0" indent="0" eaLnBrk="1" hangingPunct="1">
              <a:lnSpc>
                <a:spcPts val="2400"/>
              </a:lnSpc>
            </a:pPr>
            <a:r>
              <a:rPr lang="de-DE" altLang="de-DE" sz="18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WG 3, </a:t>
            </a:r>
            <a:r>
              <a:rPr lang="de-DE" altLang="de-DE" sz="1800" cap="none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Wednesday</a:t>
            </a:r>
            <a:endParaRPr lang="de-DE" altLang="de-DE" sz="1800" cap="none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979300" y="1725727"/>
            <a:ext cx="5072063" cy="78581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589C"/>
                </a:solidFill>
                <a:ea typeface="+mj-ea"/>
              </a:rPr>
              <a:t>bERLinPro</a:t>
            </a:r>
            <a:r>
              <a:rPr lang="en-US" sz="2400" b="1" dirty="0">
                <a:solidFill>
                  <a:srgbClr val="00589C"/>
                </a:solidFill>
                <a:ea typeface="+mj-ea"/>
              </a:rPr>
              <a:t> SRF systems - R&amp;D topics and discussion</a:t>
            </a:r>
            <a:endParaRPr lang="de-DE" sz="2400" b="1" dirty="0">
              <a:solidFill>
                <a:srgbClr val="00589C"/>
              </a:solidFill>
              <a:ea typeface="+mj-ea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6323"/>
            <a:ext cx="2520280" cy="14176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2" y="4312004"/>
            <a:ext cx="2987824" cy="224086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46396"/>
            <a:ext cx="3607693" cy="288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373047" y="6587479"/>
            <a:ext cx="1817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T. Galek, U. Rostock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smtClean="0"/>
              <a:t>Next </a:t>
            </a:r>
            <a:r>
              <a:rPr lang="de-DE" dirty="0" err="1" smtClean="0"/>
              <a:t>steps</a:t>
            </a:r>
            <a:r>
              <a:rPr lang="de-DE" dirty="0" smtClean="0"/>
              <a:t> Booster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906497" cy="2520280"/>
          </a:xfrm>
          <a:prstGeom prst="rect">
            <a:avLst/>
          </a:prstGeom>
        </p:spPr>
      </p:pic>
      <p:pic>
        <p:nvPicPr>
          <p:cNvPr id="4" name="Picture 2" descr="Booster_coupler_s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9" y="3861048"/>
            <a:ext cx="2432299" cy="136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716016" y="692696"/>
            <a:ext cx="433746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First Booster </a:t>
            </a:r>
            <a:r>
              <a:rPr lang="de-DE" dirty="0" err="1" smtClean="0"/>
              <a:t>cavity</a:t>
            </a:r>
            <a:r>
              <a:rPr lang="de-DE" dirty="0" smtClean="0"/>
              <a:t> was </a:t>
            </a:r>
            <a:r>
              <a:rPr lang="de-DE" dirty="0" err="1" smtClean="0"/>
              <a:t>measured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CMM </a:t>
            </a:r>
            <a:r>
              <a:rPr lang="de-DE" dirty="0" err="1" smtClean="0"/>
              <a:t>tool</a:t>
            </a:r>
            <a:r>
              <a:rPr lang="de-DE" dirty="0" smtClean="0"/>
              <a:t>. At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glance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quite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deviations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drawings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compare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with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JLab</a:t>
            </a:r>
            <a:r>
              <a:rPr lang="de-DE" dirty="0" smtClean="0">
                <a:sym typeface="Wingdings" panose="05000000000000000000" pitchFamily="2" charset="2"/>
              </a:rPr>
              <a:t> CMM </a:t>
            </a:r>
            <a:r>
              <a:rPr lang="de-DE" dirty="0" err="1" smtClean="0">
                <a:sym typeface="Wingdings" panose="05000000000000000000" pitchFamily="2" charset="2"/>
              </a:rPr>
              <a:t>data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This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cavity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is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mounted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 on </a:t>
            </a:r>
            <a:b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</a:b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support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platform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and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 will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be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tested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/>
            </a:r>
            <a:b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</a:b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in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HoBiCaT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coming</a:t>
            </a:r>
            <a:r>
              <a:rPr lang="de-DE" dirty="0" smtClean="0">
                <a:solidFill>
                  <a:srgbClr val="00589C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589C"/>
                </a:solidFill>
                <a:sym typeface="Wingdings" panose="05000000000000000000" pitchFamily="2" charset="2"/>
              </a:rPr>
              <a:t>quarter</a:t>
            </a:r>
            <a:endParaRPr lang="de-DE" dirty="0" smtClean="0">
              <a:solidFill>
                <a:srgbClr val="00589C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ym typeface="Wingdings" panose="05000000000000000000" pitchFamily="2" charset="2"/>
              </a:rPr>
              <a:t>Horizontal </a:t>
            </a:r>
            <a:r>
              <a:rPr lang="de-DE" dirty="0" err="1" smtClean="0">
                <a:sym typeface="Wingdings" panose="05000000000000000000" pitchFamily="2" charset="2"/>
              </a:rPr>
              <a:t>tests</a:t>
            </a:r>
            <a:r>
              <a:rPr lang="de-DE" dirty="0" smtClean="0">
                <a:sym typeface="Wingdings" panose="05000000000000000000" pitchFamily="2" charset="2"/>
              </a:rPr>
              <a:t> will </a:t>
            </a:r>
            <a:r>
              <a:rPr lang="de-DE" dirty="0" err="1" smtClean="0">
                <a:sym typeface="Wingdings" panose="05000000000000000000" pitchFamily="2" charset="2"/>
              </a:rPr>
              <a:t>show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whether</a:t>
            </a:r>
            <a:r>
              <a:rPr lang="de-DE" dirty="0" smtClean="0">
                <a:sym typeface="Wingdings" panose="05000000000000000000" pitchFamily="2" charset="2"/>
              </a:rPr>
              <a:t/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helium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leaks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found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during</a:t>
            </a:r>
            <a:r>
              <a:rPr lang="de-DE" dirty="0" smtClean="0">
                <a:sym typeface="Wingdings" panose="05000000000000000000" pitchFamily="2" charset="2"/>
              </a:rPr>
              <a:t/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err="1" smtClean="0">
                <a:sym typeface="Wingdings" panose="05000000000000000000" pitchFamily="2" charset="2"/>
              </a:rPr>
              <a:t>vertical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tests</a:t>
            </a:r>
            <a:r>
              <a:rPr lang="de-DE" dirty="0" smtClean="0">
                <a:sym typeface="Wingdings" panose="05000000000000000000" pitchFamily="2" charset="2"/>
              </a:rPr>
              <a:t> at </a:t>
            </a:r>
            <a:r>
              <a:rPr lang="de-DE" dirty="0" err="1" smtClean="0">
                <a:sym typeface="Wingdings" panose="05000000000000000000" pitchFamily="2" charset="2"/>
              </a:rPr>
              <a:t>NbTi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flange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any</a:t>
            </a:r>
            <a:r>
              <a:rPr lang="de-DE" dirty="0" smtClean="0">
                <a:sym typeface="Wingdings" panose="05000000000000000000" pitchFamily="2" charset="2"/>
              </a:rPr>
              <a:t/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err="1" smtClean="0">
                <a:sym typeface="Wingdings" panose="05000000000000000000" pitchFamily="2" charset="2"/>
              </a:rPr>
              <a:t>problem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module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operation</a:t>
            </a:r>
            <a:r>
              <a:rPr lang="de-DE" dirty="0" smtClean="0">
                <a:sym typeface="Wingdings" panose="05000000000000000000" pitchFamily="2" charset="2"/>
              </a:rPr>
              <a:t>.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7544" y="5301208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tapered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coupler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 at </a:t>
            </a:r>
          </a:p>
          <a:p>
            <a:r>
              <a:rPr lang="de-DE" dirty="0" err="1" smtClean="0"/>
              <a:t>the</a:t>
            </a:r>
            <a:r>
              <a:rPr lang="de-DE" dirty="0" smtClean="0"/>
              <a:t> 88mm beam </a:t>
            </a:r>
            <a:r>
              <a:rPr lang="de-DE" dirty="0" err="1" smtClean="0"/>
              <a:t>tube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side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757527" y="327569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BB003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5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36" y="3810892"/>
            <a:ext cx="3182009" cy="222661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86" y="4005064"/>
            <a:ext cx="2530161" cy="151689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306460" y="6149001"/>
            <a:ext cx="4925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Deviations</a:t>
            </a:r>
            <a:r>
              <a:rPr lang="de-DE" dirty="0" smtClean="0"/>
              <a:t> will </a:t>
            </a:r>
            <a:r>
              <a:rPr lang="de-DE" dirty="0" err="1" smtClean="0"/>
              <a:t>complicate</a:t>
            </a:r>
            <a:r>
              <a:rPr lang="de-DE" dirty="0" smtClean="0"/>
              <a:t> </a:t>
            </a:r>
            <a:r>
              <a:rPr lang="de-DE" dirty="0" err="1" smtClean="0"/>
              <a:t>coupler</a:t>
            </a:r>
            <a:r>
              <a:rPr lang="de-DE" dirty="0" smtClean="0"/>
              <a:t> </a:t>
            </a:r>
            <a:r>
              <a:rPr lang="de-DE" dirty="0" err="1" smtClean="0"/>
              <a:t>alingment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 Variation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Q</a:t>
            </a:r>
            <a:r>
              <a:rPr lang="de-DE" baseline="-25000" dirty="0" err="1" smtClean="0"/>
              <a:t>ext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coupler</a:t>
            </a:r>
            <a:r>
              <a:rPr lang="de-DE" dirty="0" smtClean="0"/>
              <a:t> kicks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result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521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C03A3D-A074-4675-8358-728CEB18A0C5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852003" cy="345638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436096" y="908720"/>
            <a:ext cx="34164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Operating </a:t>
            </a:r>
            <a:r>
              <a:rPr lang="de-DE" dirty="0" err="1" smtClean="0"/>
              <a:t>and</a:t>
            </a:r>
            <a:r>
              <a:rPr lang="de-DE" dirty="0" smtClean="0"/>
              <a:t> RF </a:t>
            </a:r>
            <a:r>
              <a:rPr lang="de-DE" dirty="0" err="1" smtClean="0"/>
              <a:t>parameters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dirty="0" err="1" smtClean="0"/>
              <a:t>E</a:t>
            </a:r>
            <a:r>
              <a:rPr lang="de-DE" baseline="-25000" dirty="0" err="1" smtClean="0"/>
              <a:t>acc</a:t>
            </a:r>
            <a:r>
              <a:rPr lang="de-DE" dirty="0" smtClean="0"/>
              <a:t>= 20 MV/m in CW</a:t>
            </a:r>
          </a:p>
          <a:p>
            <a:endParaRPr lang="de-DE" dirty="0" smtClean="0"/>
          </a:p>
          <a:p>
            <a:r>
              <a:rPr lang="de-DE" dirty="0" smtClean="0"/>
              <a:t>Beam </a:t>
            </a:r>
            <a:r>
              <a:rPr lang="de-DE" dirty="0" err="1" smtClean="0"/>
              <a:t>current</a:t>
            </a:r>
            <a:r>
              <a:rPr lang="de-DE" dirty="0" smtClean="0"/>
              <a:t>: 2 x 100 mA</a:t>
            </a:r>
            <a:br>
              <a:rPr lang="de-DE" dirty="0" smtClean="0"/>
            </a:br>
            <a:r>
              <a:rPr lang="de-DE" dirty="0" smtClean="0"/>
              <a:t>180 </a:t>
            </a:r>
            <a:r>
              <a:rPr lang="de-DE" dirty="0" err="1" smtClean="0"/>
              <a:t>deg</a:t>
            </a:r>
            <a:r>
              <a:rPr lang="de-DE" dirty="0" smtClean="0"/>
              <a:t>.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shiftes</a:t>
            </a:r>
            <a:r>
              <a:rPr lang="de-DE" dirty="0" smtClean="0"/>
              <a:t> w.r.t. RF</a:t>
            </a:r>
          </a:p>
          <a:p>
            <a:endParaRPr lang="de-DE" dirty="0"/>
          </a:p>
          <a:p>
            <a:r>
              <a:rPr lang="de-DE" dirty="0" smtClean="0">
                <a:sym typeface="Wingdings" panose="05000000000000000000" pitchFamily="2" charset="2"/>
              </a:rPr>
              <a:t> Low </a:t>
            </a:r>
            <a:r>
              <a:rPr lang="de-DE" dirty="0" err="1" smtClean="0">
                <a:sym typeface="Wingdings" panose="05000000000000000000" pitchFamily="2" charset="2"/>
              </a:rPr>
              <a:t>peak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field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ratios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/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strong HOM </a:t>
            </a:r>
            <a:r>
              <a:rPr lang="de-DE" dirty="0" err="1" smtClean="0">
                <a:sym typeface="Wingdings" panose="05000000000000000000" pitchFamily="2" charset="2"/>
              </a:rPr>
              <a:t>damping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required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3560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design </a:t>
            </a:r>
            <a:r>
              <a:rPr lang="de-DE" dirty="0" err="1" smtClean="0"/>
              <a:t>goals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908720"/>
            <a:ext cx="5328592" cy="154874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9512" y="2470594"/>
            <a:ext cx="89752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string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deliver</a:t>
            </a:r>
            <a:r>
              <a:rPr lang="de-DE" dirty="0" smtClean="0"/>
              <a:t> 14.8 MV per </a:t>
            </a:r>
            <a:r>
              <a:rPr lang="de-DE" dirty="0" err="1" smtClean="0"/>
              <a:t>cavity</a:t>
            </a:r>
            <a:r>
              <a:rPr lang="de-DE" dirty="0" smtClean="0"/>
              <a:t>, </a:t>
            </a:r>
            <a:r>
              <a:rPr lang="de-DE" dirty="0" err="1" smtClean="0"/>
              <a:t>thus</a:t>
            </a:r>
            <a:r>
              <a:rPr lang="de-DE" dirty="0" smtClean="0"/>
              <a:t> E</a:t>
            </a:r>
            <a:r>
              <a:rPr lang="de-DE" baseline="-25000" dirty="0" smtClean="0"/>
              <a:t>acc</a:t>
            </a:r>
            <a:r>
              <a:rPr lang="de-DE" dirty="0" smtClean="0">
                <a:latin typeface="Cambria Math"/>
                <a:ea typeface="Cambria Math"/>
              </a:rPr>
              <a:t>⋍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20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Strong HOM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damping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required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because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interaction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with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two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100 mA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beams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</a:b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Q</a:t>
            </a:r>
            <a:r>
              <a:rPr lang="de-DE" baseline="-25000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ext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lowest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dipole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≤5</a:t>
            </a:r>
            <a:r>
              <a:rPr lang="de-DE" b="1" baseline="30000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.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10</a:t>
            </a:r>
            <a:r>
              <a:rPr lang="de-DE" baseline="30000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Beam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is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injected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with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6.5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MeV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, still soft 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coupler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kicks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emittance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preservation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need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be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considered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…….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further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power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overhead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tuning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because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      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incomplete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recovery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one</a:t>
            </a:r>
            <a:r>
              <a:rPr lang="de-DE" dirty="0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cavit</a:t>
            </a:r>
            <a:r>
              <a:rPr lang="de-DE" dirty="0" err="1"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endParaRPr lang="de-DE" dirty="0" smtClean="0">
              <a:latin typeface="Arial" panose="020B0604020202020204" pitchFamily="34" charset="0"/>
              <a:ea typeface="Cambria Math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24128" y="1052736"/>
            <a:ext cx="30509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Low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zero</a:t>
            </a:r>
            <a:r>
              <a:rPr lang="de-DE" dirty="0" smtClean="0"/>
              <a:t> beam power,</a:t>
            </a:r>
            <a:br>
              <a:rPr lang="de-DE" dirty="0" smtClean="0"/>
            </a:br>
            <a:r>
              <a:rPr lang="de-DE" dirty="0" err="1" smtClean="0"/>
              <a:t>thus</a:t>
            </a:r>
            <a:r>
              <a:rPr lang="de-DE" dirty="0" smtClean="0"/>
              <a:t> high Q</a:t>
            </a:r>
            <a:r>
              <a:rPr lang="de-DE" baseline="-25000" dirty="0" smtClean="0"/>
              <a:t>L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at </a:t>
            </a:r>
            <a:r>
              <a:rPr lang="de-DE" dirty="0" err="1" smtClean="0"/>
              <a:t>low</a:t>
            </a:r>
            <a:r>
              <a:rPr lang="de-DE" dirty="0" smtClean="0"/>
              <a:t> power </a:t>
            </a:r>
            <a:r>
              <a:rPr lang="de-DE" dirty="0" err="1" smtClean="0"/>
              <a:t>possible</a:t>
            </a:r>
            <a:r>
              <a:rPr lang="de-DE" dirty="0" smtClean="0">
                <a:sym typeface="Wingdings" panose="05000000000000000000" pitchFamily="2" charset="2"/>
              </a:rPr>
              <a:t>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High </a:t>
            </a:r>
            <a:r>
              <a:rPr lang="de-DE" dirty="0" err="1" smtClean="0">
                <a:sym typeface="Wingdings" panose="05000000000000000000" pitchFamily="2" charset="2"/>
              </a:rPr>
              <a:t>mechanical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stability</a:t>
            </a:r>
            <a:r>
              <a:rPr lang="de-DE" dirty="0" smtClean="0">
                <a:sym typeface="Wingdings" panose="05000000000000000000" pitchFamily="2" charset="2"/>
              </a:rPr>
              <a:t/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err="1" smtClean="0">
                <a:sym typeface="Wingdings" panose="05000000000000000000" pitchFamily="2" charset="2"/>
              </a:rPr>
              <a:t>required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28542"/>
            <a:ext cx="6364424" cy="261609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69919" y="614846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Beam </a:t>
            </a:r>
            <a:r>
              <a:rPr lang="de-DE" dirty="0" err="1" smtClean="0"/>
              <a:t>tube</a:t>
            </a:r>
            <a:r>
              <a:rPr lang="de-DE" dirty="0" smtClean="0"/>
              <a:t> </a:t>
            </a:r>
            <a:r>
              <a:rPr lang="de-DE" dirty="0" err="1" smtClean="0"/>
              <a:t>absorbers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827584" y="4941168"/>
            <a:ext cx="216024" cy="120729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2987825" y="5733256"/>
            <a:ext cx="2736303" cy="70323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152328" y="578480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Bellows</a:t>
            </a:r>
            <a:endParaRPr lang="de-DE" dirty="0"/>
          </a:p>
        </p:txBody>
      </p:sp>
      <p:cxnSp>
        <p:nvCxnSpPr>
          <p:cNvPr id="16" name="Gerade Verbindung mit Pfeil 15"/>
          <p:cNvCxnSpPr/>
          <p:nvPr/>
        </p:nvCxnSpPr>
        <p:spPr>
          <a:xfrm flipV="1">
            <a:off x="2642205" y="5085184"/>
            <a:ext cx="0" cy="64807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3127732" y="5409220"/>
            <a:ext cx="1012220" cy="56025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020272" y="4581128"/>
            <a:ext cx="21210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Bellows </a:t>
            </a:r>
            <a:r>
              <a:rPr lang="de-DE" dirty="0" err="1" smtClean="0"/>
              <a:t>and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absorbers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but also 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endParaRPr lang="de-DE" dirty="0" smtClean="0"/>
          </a:p>
          <a:p>
            <a:r>
              <a:rPr lang="de-DE" dirty="0" smtClean="0"/>
              <a:t>(Wakes, </a:t>
            </a:r>
            <a:r>
              <a:rPr lang="de-DE" dirty="0" err="1" smtClean="0"/>
              <a:t>dust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1765118" y="2050975"/>
            <a:ext cx="17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110 mm beam </a:t>
            </a:r>
            <a:r>
              <a:rPr lang="de-DE" sz="1400" dirty="0" err="1" smtClean="0"/>
              <a:t>tube</a:t>
            </a:r>
            <a:endParaRPr lang="de-DE" sz="1400" dirty="0"/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2152328" y="1683094"/>
            <a:ext cx="187424" cy="3678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20" idx="3"/>
          </p:cNvCxnSpPr>
          <p:nvPr/>
        </p:nvCxnSpPr>
        <p:spPr>
          <a:xfrm flipV="1">
            <a:off x="3476933" y="2050975"/>
            <a:ext cx="374987" cy="153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3664426" y="1124744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Iris 72 mm</a:t>
            </a:r>
            <a:endParaRPr lang="de-DE" sz="1400" dirty="0"/>
          </a:p>
        </p:txBody>
      </p:sp>
      <p:sp>
        <p:nvSpPr>
          <p:cNvPr id="26" name="Textfeld 25"/>
          <p:cNvSpPr txBox="1"/>
          <p:nvPr/>
        </p:nvSpPr>
        <p:spPr>
          <a:xfrm>
            <a:off x="323529" y="1683094"/>
            <a:ext cx="865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5 WG+</a:t>
            </a:r>
          </a:p>
          <a:p>
            <a:r>
              <a:rPr lang="de-DE" sz="1400" dirty="0" smtClean="0"/>
              <a:t>1 TTF-III</a:t>
            </a:r>
            <a:endParaRPr lang="de-DE" sz="1400" dirty="0"/>
          </a:p>
        </p:txBody>
      </p:sp>
      <p:sp>
        <p:nvSpPr>
          <p:cNvPr id="28" name="Textfeld 27"/>
          <p:cNvSpPr txBox="1"/>
          <p:nvPr/>
        </p:nvSpPr>
        <p:spPr>
          <a:xfrm>
            <a:off x="1765118" y="898847"/>
            <a:ext cx="248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Current</a:t>
            </a:r>
            <a:r>
              <a:rPr lang="de-DE" sz="1400" dirty="0" smtClean="0"/>
              <a:t> </a:t>
            </a:r>
            <a:r>
              <a:rPr lang="de-DE" sz="1400" dirty="0" err="1" smtClean="0"/>
              <a:t>coupler</a:t>
            </a:r>
            <a:r>
              <a:rPr lang="de-DE" sz="1400" dirty="0" smtClean="0"/>
              <a:t> </a:t>
            </a:r>
            <a:r>
              <a:rPr lang="de-DE" sz="1400" dirty="0" err="1" smtClean="0"/>
              <a:t>arrangement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840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Linac</a:t>
            </a:r>
            <a:r>
              <a:rPr lang="de-DE" dirty="0" smtClean="0"/>
              <a:t> RF design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" y="980728"/>
            <a:ext cx="9144000" cy="36136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3" y="3645024"/>
            <a:ext cx="4391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5" descr="compare_cav_desig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0189" y="302241"/>
            <a:ext cx="3038947" cy="129614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75519" y="101443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931805" y="101302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JLAB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5351885" y="4653136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Combine </a:t>
            </a:r>
            <a:r>
              <a:rPr lang="de-DE" dirty="0" err="1" smtClean="0"/>
              <a:t>Cornell‘s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peak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field</a:t>
            </a:r>
            <a:r>
              <a:rPr lang="de-DE" dirty="0" smtClean="0"/>
              <a:t> design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JLab‘s</a:t>
            </a:r>
            <a:r>
              <a:rPr lang="de-DE" dirty="0" smtClean="0"/>
              <a:t> HOM</a:t>
            </a:r>
            <a:br>
              <a:rPr lang="de-DE" dirty="0" smtClean="0"/>
            </a:br>
            <a:r>
              <a:rPr lang="de-DE" dirty="0" err="1" smtClean="0"/>
              <a:t>damping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909730" y="1598385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Cornell‘s</a:t>
            </a:r>
            <a:r>
              <a:rPr lang="de-DE" dirty="0" smtClean="0"/>
              <a:t> ERL</a:t>
            </a:r>
            <a:br>
              <a:rPr lang="de-DE" dirty="0" smtClean="0"/>
            </a:br>
            <a:r>
              <a:rPr lang="de-DE" dirty="0" err="1" smtClean="0"/>
              <a:t>mid-cell</a:t>
            </a:r>
            <a:r>
              <a:rPr lang="de-DE" dirty="0" smtClean="0"/>
              <a:t> + </a:t>
            </a:r>
            <a:r>
              <a:rPr lang="de-DE" dirty="0" err="1" smtClean="0"/>
              <a:t>modified</a:t>
            </a:r>
            <a:r>
              <a:rPr lang="de-DE" dirty="0" smtClean="0"/>
              <a:t> end-</a:t>
            </a:r>
            <a:r>
              <a:rPr lang="de-DE" dirty="0" err="1" smtClean="0"/>
              <a:t>cells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50523" y="1967717"/>
            <a:ext cx="16081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 </a:t>
            </a:r>
            <a:r>
              <a:rPr lang="de-DE" dirty="0" err="1" smtClean="0"/>
              <a:t>waveguides</a:t>
            </a:r>
            <a:endParaRPr lang="de-DE" dirty="0" smtClean="0"/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cover</a:t>
            </a:r>
            <a:r>
              <a:rPr lang="de-DE" dirty="0" smtClean="0"/>
              <a:t> HOM</a:t>
            </a:r>
            <a:br>
              <a:rPr lang="de-DE" dirty="0" smtClean="0"/>
            </a:br>
            <a:r>
              <a:rPr lang="de-DE" dirty="0" err="1" smtClean="0"/>
              <a:t>polarizations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defined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cutoff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69233" y="814009"/>
            <a:ext cx="307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TTF-III </a:t>
            </a:r>
            <a:r>
              <a:rPr lang="de-DE" dirty="0" err="1" smtClean="0"/>
              <a:t>for</a:t>
            </a:r>
            <a:r>
              <a:rPr lang="de-DE" dirty="0" smtClean="0"/>
              <a:t> variable </a:t>
            </a:r>
            <a:r>
              <a:rPr lang="de-DE" dirty="0" err="1" smtClean="0"/>
              <a:t>coupling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High Q</a:t>
            </a:r>
            <a:r>
              <a:rPr lang="de-DE" baseline="-25000" dirty="0" smtClean="0"/>
              <a:t>L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pos</a:t>
            </a:r>
            <a:r>
              <a:rPr lang="de-DE" dirty="0" err="1" smtClean="0">
                <a:solidFill>
                  <a:schemeClr val="bg1"/>
                </a:solidFill>
              </a:rPr>
              <a:t>sible</a:t>
            </a:r>
            <a:endParaRPr lang="de-DE" baseline="-25000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519321" y="116632"/>
            <a:ext cx="1519474" cy="1481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7667904" y="2787532"/>
            <a:ext cx="13516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</a:t>
            </a:r>
            <a:r>
              <a:rPr lang="de-DE" baseline="30000" dirty="0" smtClean="0"/>
              <a:t>rd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endParaRPr lang="de-DE" dirty="0" smtClean="0"/>
          </a:p>
          <a:p>
            <a:r>
              <a:rPr lang="de-DE" dirty="0" err="1" smtClean="0"/>
              <a:t>spline</a:t>
            </a:r>
            <a:r>
              <a:rPr lang="de-DE" dirty="0" smtClean="0"/>
              <a:t> </a:t>
            </a:r>
            <a:r>
              <a:rPr lang="de-DE" dirty="0" err="1" smtClean="0"/>
              <a:t>nose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transition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cutoff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beam </a:t>
            </a:r>
            <a:r>
              <a:rPr lang="de-DE" dirty="0" err="1" smtClean="0"/>
              <a:t>tube</a:t>
            </a:r>
            <a:endParaRPr lang="de-DE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65" y="5733463"/>
            <a:ext cx="822084" cy="10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90" y="5731164"/>
            <a:ext cx="820851" cy="10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36" y="5731164"/>
            <a:ext cx="836584" cy="10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551668" y="6597352"/>
            <a:ext cx="1217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F. Fors, </a:t>
            </a:r>
            <a:r>
              <a:rPr lang="de-DE" sz="1400" dirty="0" err="1" smtClean="0"/>
              <a:t>JLab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611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71650"/>
            <a:ext cx="1823060" cy="150495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" y="2460597"/>
            <a:ext cx="9144000" cy="413675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smtClean="0"/>
              <a:t>Module </a:t>
            </a:r>
            <a:r>
              <a:rPr lang="de-DE" dirty="0" err="1" smtClean="0"/>
              <a:t>coupler</a:t>
            </a:r>
            <a:r>
              <a:rPr lang="de-DE" dirty="0" smtClean="0"/>
              <a:t> kicks </a:t>
            </a:r>
            <a:r>
              <a:rPr lang="de-DE" sz="1200" dirty="0" smtClean="0"/>
              <a:t>(S. Wesch, A. Neumann)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64" y="4623823"/>
            <a:ext cx="6191018" cy="7244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64" y="871650"/>
            <a:ext cx="2468804" cy="175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522" y="871650"/>
            <a:ext cx="2502468" cy="17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047940" y="764704"/>
            <a:ext cx="2060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589C"/>
                </a:solidFill>
              </a:rPr>
              <a:t>Old end-group:</a:t>
            </a:r>
          </a:p>
          <a:p>
            <a:r>
              <a:rPr lang="de-DE" sz="1600" dirty="0" smtClean="0">
                <a:solidFill>
                  <a:srgbClr val="00589C"/>
                </a:solidFill>
              </a:rPr>
              <a:t>Blue: All </a:t>
            </a:r>
            <a:r>
              <a:rPr lang="de-DE" sz="1600" dirty="0" err="1" smtClean="0">
                <a:solidFill>
                  <a:srgbClr val="00589C"/>
                </a:solidFill>
              </a:rPr>
              <a:t>left</a:t>
            </a:r>
            <a:r>
              <a:rPr lang="de-DE" sz="1600" dirty="0" smtClean="0">
                <a:solidFill>
                  <a:srgbClr val="00589C"/>
                </a:solidFill>
              </a:rPr>
              <a:t/>
            </a:r>
            <a:br>
              <a:rPr lang="de-DE" sz="1600" dirty="0" smtClean="0">
                <a:solidFill>
                  <a:srgbClr val="00589C"/>
                </a:solidFill>
              </a:rPr>
            </a:br>
            <a:endParaRPr lang="de-DE" sz="1600" dirty="0" smtClean="0">
              <a:solidFill>
                <a:srgbClr val="00589C"/>
              </a:solidFill>
            </a:endParaRPr>
          </a:p>
          <a:p>
            <a:r>
              <a:rPr lang="de-DE" sz="1600" dirty="0" err="1" smtClean="0">
                <a:solidFill>
                  <a:srgbClr val="C00000"/>
                </a:solidFill>
              </a:rPr>
              <a:t>Red</a:t>
            </a:r>
            <a:r>
              <a:rPr lang="de-DE" sz="1600" dirty="0" smtClean="0">
                <a:solidFill>
                  <a:srgbClr val="C00000"/>
                </a:solidFill>
              </a:rPr>
              <a:t>: 1 </a:t>
            </a:r>
            <a:r>
              <a:rPr lang="de-DE" sz="1600" dirty="0" err="1" smtClean="0">
                <a:solidFill>
                  <a:srgbClr val="C00000"/>
                </a:solidFill>
              </a:rPr>
              <a:t>left</a:t>
            </a:r>
            <a:r>
              <a:rPr lang="de-DE" sz="1600" dirty="0" smtClean="0">
                <a:solidFill>
                  <a:srgbClr val="C00000"/>
                </a:solidFill>
              </a:rPr>
              <a:t>, 2 </a:t>
            </a:r>
            <a:r>
              <a:rPr lang="de-DE" sz="1600" dirty="0" err="1" smtClean="0">
                <a:solidFill>
                  <a:srgbClr val="C00000"/>
                </a:solidFill>
              </a:rPr>
              <a:t>right</a:t>
            </a:r>
            <a:endParaRPr lang="de-DE" sz="1600" dirty="0" smtClean="0">
              <a:solidFill>
                <a:srgbClr val="C00000"/>
              </a:solidFill>
            </a:endParaRPr>
          </a:p>
          <a:p>
            <a:endParaRPr lang="de-DE" sz="1600" dirty="0" smtClean="0"/>
          </a:p>
          <a:p>
            <a:r>
              <a:rPr lang="de-DE" sz="1600" dirty="0" smtClean="0">
                <a:solidFill>
                  <a:srgbClr val="CC9900"/>
                </a:solidFill>
              </a:rPr>
              <a:t>Yellow: </a:t>
            </a:r>
            <a:r>
              <a:rPr lang="de-DE" sz="1600" dirty="0" err="1" smtClean="0">
                <a:solidFill>
                  <a:srgbClr val="CC9900"/>
                </a:solidFill>
              </a:rPr>
              <a:t>left</a:t>
            </a:r>
            <a:r>
              <a:rPr lang="de-DE" sz="1600" dirty="0" smtClean="0">
                <a:solidFill>
                  <a:srgbClr val="CC9900"/>
                </a:solidFill>
              </a:rPr>
              <a:t>, </a:t>
            </a:r>
            <a:r>
              <a:rPr lang="de-DE" sz="1600" dirty="0" err="1" smtClean="0">
                <a:solidFill>
                  <a:srgbClr val="CC9900"/>
                </a:solidFill>
              </a:rPr>
              <a:t>right</a:t>
            </a:r>
            <a:r>
              <a:rPr lang="de-DE" sz="1600" dirty="0" smtClean="0">
                <a:solidFill>
                  <a:srgbClr val="CC9900"/>
                </a:solidFill>
              </a:rPr>
              <a:t>, </a:t>
            </a:r>
            <a:r>
              <a:rPr lang="de-DE" sz="1600" dirty="0" err="1" smtClean="0">
                <a:solidFill>
                  <a:srgbClr val="CC9900"/>
                </a:solidFill>
              </a:rPr>
              <a:t>left</a:t>
            </a:r>
            <a:endParaRPr lang="de-DE" sz="1600" dirty="0">
              <a:solidFill>
                <a:srgbClr val="CC99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577780" y="3140968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New design, </a:t>
            </a:r>
            <a:r>
              <a:rPr lang="de-DE" dirty="0" err="1" smtClean="0"/>
              <a:t>worst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endParaRPr lang="de-DE" dirty="0" smtClean="0"/>
          </a:p>
          <a:p>
            <a:r>
              <a:rPr lang="de-DE" dirty="0" smtClean="0">
                <a:latin typeface="Symbol" panose="05050102010706020507" pitchFamily="18" charset="2"/>
              </a:rPr>
              <a:t>De</a:t>
            </a:r>
            <a:r>
              <a:rPr lang="de-DE" dirty="0" smtClean="0"/>
              <a:t>≤0.5 %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22" y="2420888"/>
            <a:ext cx="1706474" cy="15048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740352" y="4005064"/>
            <a:ext cx="1390124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50x80 mm</a:t>
            </a:r>
            <a:endParaRPr lang="de-DE" dirty="0" smtClean="0"/>
          </a:p>
          <a:p>
            <a:r>
              <a:rPr lang="de-DE" dirty="0" smtClean="0"/>
              <a:t>50x105 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91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smtClean="0"/>
              <a:t>First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HOM/Wake </a:t>
            </a:r>
            <a:r>
              <a:rPr lang="de-DE" dirty="0" err="1" smtClean="0"/>
              <a:t>studies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107504" y="843944"/>
            <a:ext cx="5328591" cy="3521160"/>
            <a:chOff x="96607957" y="115960187"/>
            <a:chExt cx="11035668" cy="7191375"/>
          </a:xfrm>
        </p:grpSpPr>
        <p:pic>
          <p:nvPicPr>
            <p:cNvPr id="1027" name="Picture 3" descr="Wake_i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07957" y="115960187"/>
              <a:ext cx="11035668" cy="719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028" name="Picture 4" descr="cav_wak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8812" y="116512965"/>
              <a:ext cx="4371975" cy="1836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sp>
        <p:nvSpPr>
          <p:cNvPr id="3" name="Textfeld 2"/>
          <p:cNvSpPr txBox="1"/>
          <p:nvPr/>
        </p:nvSpPr>
        <p:spPr>
          <a:xfrm>
            <a:off x="5144187" y="1090576"/>
            <a:ext cx="40255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Study </a:t>
            </a:r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interconneting</a:t>
            </a:r>
            <a:r>
              <a:rPr lang="de-DE" dirty="0" smtClean="0"/>
              <a:t> beam </a:t>
            </a:r>
            <a:r>
              <a:rPr lang="de-DE" dirty="0" err="1" smtClean="0"/>
              <a:t>tube</a:t>
            </a:r>
            <a:r>
              <a:rPr lang="de-DE" dirty="0" smtClean="0"/>
              <a:t> on HOM</a:t>
            </a:r>
            <a:br>
              <a:rPr lang="de-DE" dirty="0" smtClean="0"/>
            </a:br>
            <a:r>
              <a:rPr lang="de-DE" dirty="0" err="1" smtClean="0"/>
              <a:t>spectrum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Comparing</a:t>
            </a:r>
            <a:r>
              <a:rPr lang="de-DE" dirty="0" smtClean="0"/>
              <a:t> </a:t>
            </a:r>
            <a:r>
              <a:rPr lang="de-DE" dirty="0" err="1" smtClean="0"/>
              <a:t>reference</a:t>
            </a:r>
            <a:r>
              <a:rPr lang="de-DE" dirty="0" smtClean="0"/>
              <a:t> </a:t>
            </a:r>
            <a:r>
              <a:rPr lang="de-DE" dirty="0" err="1" smtClean="0"/>
              <a:t>run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half </a:t>
            </a:r>
            <a:r>
              <a:rPr lang="de-DE" dirty="0" err="1" smtClean="0"/>
              <a:t>cell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open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somewhat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inaccurate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Mode </a:t>
            </a:r>
            <a:r>
              <a:rPr lang="de-DE" dirty="0" err="1" smtClean="0"/>
              <a:t>of</a:t>
            </a:r>
            <a:r>
              <a:rPr lang="de-DE" dirty="0" smtClean="0"/>
              <a:t> TM</a:t>
            </a:r>
            <a:r>
              <a:rPr lang="de-DE" baseline="-25000" dirty="0" smtClean="0"/>
              <a:t>020</a:t>
            </a:r>
            <a:r>
              <a:rPr lang="de-DE" dirty="0" smtClean="0"/>
              <a:t> type </a:t>
            </a:r>
            <a:r>
              <a:rPr lang="de-DE" dirty="0" err="1" smtClean="0"/>
              <a:t>closed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to</a:t>
            </a:r>
            <a:r>
              <a:rPr lang="de-DE" dirty="0" smtClean="0"/>
              <a:t> beam </a:t>
            </a:r>
            <a:r>
              <a:rPr lang="de-DE" dirty="0" err="1" smtClean="0"/>
              <a:t>harmonic</a:t>
            </a:r>
            <a:r>
              <a:rPr lang="de-DE" dirty="0" smtClean="0"/>
              <a:t> at 3.9 GHz.</a:t>
            </a:r>
            <a:br>
              <a:rPr lang="de-DE" dirty="0" smtClean="0"/>
            </a:br>
            <a:r>
              <a:rPr lang="de-DE" dirty="0" err="1" smtClean="0"/>
              <a:t>Typically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impedance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transit</a:t>
            </a:r>
            <a:r>
              <a:rPr lang="de-DE" dirty="0" smtClean="0"/>
              <a:t> time </a:t>
            </a:r>
            <a:r>
              <a:rPr lang="de-DE" dirty="0" err="1" smtClean="0"/>
              <a:t>effect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Resolution </a:t>
            </a:r>
            <a:r>
              <a:rPr lang="de-DE" dirty="0" err="1" smtClean="0"/>
              <a:t>of</a:t>
            </a:r>
            <a:r>
              <a:rPr lang="de-DE" dirty="0" smtClean="0"/>
              <a:t> Wake </a:t>
            </a:r>
            <a:r>
              <a:rPr lang="de-DE" dirty="0" err="1" smtClean="0"/>
              <a:t>calculation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limited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high </a:t>
            </a:r>
            <a:r>
              <a:rPr lang="de-DE" dirty="0" err="1" smtClean="0"/>
              <a:t>computational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effort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79512" y="5075892"/>
            <a:ext cx="575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But </a:t>
            </a:r>
            <a:r>
              <a:rPr lang="de-DE" dirty="0" err="1" smtClean="0"/>
              <a:t>three</a:t>
            </a:r>
            <a:r>
              <a:rPr lang="de-DE" dirty="0" smtClean="0"/>
              <a:t> different </a:t>
            </a:r>
            <a:r>
              <a:rPr lang="de-DE" dirty="0" err="1" smtClean="0"/>
              <a:t>sets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interconnecting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r>
              <a:rPr lang="de-DE" dirty="0" smtClean="0"/>
              <a:t> </a:t>
            </a:r>
            <a:r>
              <a:rPr lang="de-DE" dirty="0" err="1" smtClean="0"/>
              <a:t>exist</a:t>
            </a:r>
            <a:r>
              <a:rPr lang="de-DE" dirty="0"/>
              <a:t>: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4" y="5413426"/>
            <a:ext cx="2699792" cy="95676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10" y="5467632"/>
            <a:ext cx="2699792" cy="91263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457553"/>
            <a:ext cx="2699792" cy="93279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147077" y="6241441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5WG+1TTF</a:t>
            </a:r>
            <a:endParaRPr lang="de-DE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93155" y="6216298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4WG+2TTF</a:t>
            </a:r>
            <a:endParaRPr lang="de-DE" sz="1400" dirty="0"/>
          </a:p>
        </p:txBody>
      </p:sp>
      <p:sp>
        <p:nvSpPr>
          <p:cNvPr id="19" name="Textfeld 18"/>
          <p:cNvSpPr txBox="1"/>
          <p:nvPr/>
        </p:nvSpPr>
        <p:spPr>
          <a:xfrm>
            <a:off x="7065340" y="6265094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6WG</a:t>
            </a:r>
            <a:endParaRPr lang="de-DE" sz="1400" dirty="0"/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6372200" y="5260558"/>
            <a:ext cx="288032" cy="184666"/>
          </a:xfrm>
          <a:prstGeom prst="straightConnector1">
            <a:avLst/>
          </a:prstGeom>
          <a:ln w="19050">
            <a:solidFill>
              <a:srgbClr val="CC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6661286" y="5105030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CC9900"/>
                </a:solidFill>
              </a:rPr>
              <a:t>Absorber</a:t>
            </a:r>
            <a:endParaRPr lang="de-DE" sz="1600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5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err="1" smtClean="0"/>
              <a:t>Intense</a:t>
            </a:r>
            <a:r>
              <a:rPr lang="de-DE" dirty="0" smtClean="0"/>
              <a:t> Eigenmode </a:t>
            </a:r>
            <a:r>
              <a:rPr lang="de-DE" dirty="0" err="1" smtClean="0"/>
              <a:t>search</a:t>
            </a:r>
            <a:r>
              <a:rPr lang="de-DE" dirty="0" smtClean="0"/>
              <a:t> at 2.6, 3.9 </a:t>
            </a:r>
            <a:r>
              <a:rPr lang="de-DE" dirty="0" err="1" smtClean="0"/>
              <a:t>and</a:t>
            </a:r>
            <a:r>
              <a:rPr lang="de-DE" dirty="0" smtClean="0"/>
              <a:t> 5.2 GHz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>
          <a:xfrm>
            <a:off x="7862888" y="6609753"/>
            <a:ext cx="1066800" cy="111722"/>
          </a:xfrm>
        </p:spPr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37" y="1189315"/>
            <a:ext cx="2890686" cy="159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67" y="1174440"/>
            <a:ext cx="2895645" cy="16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9570"/>
            <a:ext cx="2909647" cy="160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8" y="4774945"/>
            <a:ext cx="2880770" cy="159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68" y="4774945"/>
            <a:ext cx="2890687" cy="159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" y="4774945"/>
            <a:ext cx="2900604" cy="159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98" y="3096211"/>
            <a:ext cx="288820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97" y="3096211"/>
            <a:ext cx="2893165" cy="160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" y="3096211"/>
            <a:ext cx="2890686" cy="159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5576" y="28657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200 MHz</a:t>
            </a:r>
            <a:endParaRPr lang="de-DE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863572" y="3050427"/>
            <a:ext cx="5481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>
            <a:stCxn id="3" idx="1"/>
          </p:cNvCxnSpPr>
          <p:nvPr/>
        </p:nvCxnSpPr>
        <p:spPr>
          <a:xfrm flipH="1">
            <a:off x="107504" y="3050427"/>
            <a:ext cx="64807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5929001" y="1125621"/>
            <a:ext cx="4828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1e6</a:t>
            </a:r>
            <a:endParaRPr lang="de-DE" sz="1400" dirty="0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6042612" y="1347694"/>
            <a:ext cx="0" cy="1413489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68144" y="2708920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1e-4</a:t>
            </a:r>
            <a:endParaRPr lang="de-DE" sz="1400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0" y="766883"/>
            <a:ext cx="1568667" cy="55590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13479"/>
            <a:ext cx="1568667" cy="53027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07622"/>
            <a:ext cx="1568667" cy="54198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092877" y="27723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2.6 GHz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8089241" y="464384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3.9 GHz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8100392" y="628887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5.2 GHz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410280" y="6388725"/>
            <a:ext cx="1006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H.-W. Glock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551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err="1" smtClean="0"/>
              <a:t>Concatenation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(U. Rostock)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C03A3D-A074-4675-8358-728CEB18A0C5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7"/>
            <a:ext cx="351738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031912"/>
            <a:ext cx="4846489" cy="314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905906"/>
            <a:ext cx="9144000" cy="2619438"/>
          </a:xfrm>
          <a:prstGeom prst="rect">
            <a:avLst/>
          </a:prstGeom>
        </p:spPr>
      </p:pic>
      <p:sp>
        <p:nvSpPr>
          <p:cNvPr id="9" name="Freihandform 8"/>
          <p:cNvSpPr/>
          <p:nvPr/>
        </p:nvSpPr>
        <p:spPr>
          <a:xfrm>
            <a:off x="2885107" y="4716558"/>
            <a:ext cx="401443" cy="442759"/>
          </a:xfrm>
          <a:custGeom>
            <a:avLst/>
            <a:gdLst>
              <a:gd name="connsiteX0" fmla="*/ 401443 w 401443"/>
              <a:gd name="connsiteY0" fmla="*/ 63618 h 442759"/>
              <a:gd name="connsiteX1" fmla="*/ 100361 w 401443"/>
              <a:gd name="connsiteY1" fmla="*/ 30164 h 442759"/>
              <a:gd name="connsiteX2" fmla="*/ 0 w 401443"/>
              <a:gd name="connsiteY2" fmla="*/ 442759 h 44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443" h="442759">
                <a:moveTo>
                  <a:pt x="401443" y="63618"/>
                </a:moveTo>
                <a:cubicBezTo>
                  <a:pt x="284355" y="15296"/>
                  <a:pt x="167268" y="-33026"/>
                  <a:pt x="100361" y="30164"/>
                </a:cubicBezTo>
                <a:cubicBezTo>
                  <a:pt x="33454" y="93354"/>
                  <a:pt x="16727" y="268056"/>
                  <a:pt x="0" y="442759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471557" y="526168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180°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-36512" y="5623617"/>
            <a:ext cx="517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Alternative 1,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version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rotating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around</a:t>
            </a:r>
            <a:r>
              <a:rPr lang="de-DE" dirty="0" smtClean="0"/>
              <a:t> longitudinal </a:t>
            </a:r>
            <a:r>
              <a:rPr lang="de-DE" dirty="0" err="1" smtClean="0"/>
              <a:t>axis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180 </a:t>
            </a:r>
            <a:r>
              <a:rPr lang="de-DE" dirty="0" err="1" smtClean="0"/>
              <a:t>deg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427984" y="4571836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orientations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740352" y="4041861"/>
            <a:ext cx="1126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T. Galek et al.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95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type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C03A3D-A074-4675-8358-728CEB18A0C5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836712"/>
            <a:ext cx="3609874" cy="43204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09" y="116632"/>
            <a:ext cx="1752921" cy="169306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211960" y="1124744"/>
            <a:ext cx="48461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Problems: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WG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iris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HOM</a:t>
            </a:r>
            <a:br>
              <a:rPr lang="de-DE" dirty="0" smtClean="0"/>
            </a:br>
            <a:r>
              <a:rPr lang="de-DE" dirty="0" err="1" smtClean="0"/>
              <a:t>propagation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damping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TM</a:t>
            </a:r>
            <a:r>
              <a:rPr lang="de-DE" baseline="-25000" dirty="0" smtClean="0"/>
              <a:t>010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r>
              <a:rPr lang="de-DE" dirty="0" err="1" smtClean="0"/>
              <a:t>leakage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WG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err="1" smtClean="0">
                <a:sym typeface="Wingdings" panose="05000000000000000000" pitchFamily="2" charset="2"/>
              </a:rPr>
              <a:t>requires</a:t>
            </a:r>
            <a:r>
              <a:rPr lang="de-DE" dirty="0" smtClean="0">
                <a:sym typeface="Wingdings" panose="05000000000000000000" pitchFamily="2" charset="2"/>
              </a:rPr>
              <a:t> SC </a:t>
            </a:r>
            <a:r>
              <a:rPr lang="de-DE" dirty="0" err="1" smtClean="0">
                <a:sym typeface="Wingdings" panose="05000000000000000000" pitchFamily="2" charset="2"/>
              </a:rPr>
              <a:t>state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thus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cooling</a:t>
            </a:r>
            <a:r>
              <a:rPr lang="de-DE" dirty="0" smtClean="0">
                <a:sym typeface="Wingdings" panose="05000000000000000000" pitchFamily="2" charset="2"/>
              </a:rPr>
              <a:t/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Include</a:t>
            </a:r>
            <a:r>
              <a:rPr lang="de-DE" dirty="0" smtClean="0">
                <a:sym typeface="Wingdings" panose="05000000000000000000" pitchFamily="2" charset="2"/>
              </a:rPr>
              <a:t> WG </a:t>
            </a:r>
            <a:r>
              <a:rPr lang="de-DE" dirty="0" err="1" smtClean="0">
                <a:sym typeface="Wingdings" panose="05000000000000000000" pitchFamily="2" charset="2"/>
              </a:rPr>
              <a:t>into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helium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vessel</a:t>
            </a:r>
            <a:r>
              <a:rPr lang="de-DE" dirty="0" smtClean="0">
                <a:sym typeface="Wingdings" panose="05000000000000000000" pitchFamily="2" charset="2"/>
              </a:rPr>
              <a:t/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Complicated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weld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order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smtClean="0"/>
              <a:t> 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Bellow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put</a:t>
            </a:r>
            <a:r>
              <a:rPr lang="de-DE" dirty="0" smtClean="0"/>
              <a:t> on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end-group: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treatment</a:t>
            </a:r>
            <a:r>
              <a:rPr lang="de-DE" dirty="0" smtClean="0"/>
              <a:t>, outside BCP??</a:t>
            </a:r>
            <a:endParaRPr lang="de-DE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 flipV="1">
            <a:off x="2843808" y="4149080"/>
            <a:ext cx="1296144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297079" y="3736406"/>
            <a:ext cx="4006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At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r>
              <a:rPr lang="de-DE" dirty="0" smtClean="0"/>
              <a:t>?</a:t>
            </a:r>
          </a:p>
          <a:p>
            <a:r>
              <a:rPr lang="de-DE" dirty="0" err="1" smtClean="0"/>
              <a:t>What</a:t>
            </a:r>
            <a:r>
              <a:rPr lang="de-DE" dirty="0" smtClean="0"/>
              <a:t> type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flange</a:t>
            </a:r>
            <a:r>
              <a:rPr lang="de-DE" dirty="0" smtClean="0"/>
              <a:t>, </a:t>
            </a:r>
            <a:r>
              <a:rPr lang="de-DE" dirty="0" err="1" smtClean="0"/>
              <a:t>even</a:t>
            </a:r>
            <a:r>
              <a:rPr lang="de-DE" dirty="0" smtClean="0"/>
              <a:t> </a:t>
            </a:r>
            <a:r>
              <a:rPr lang="de-DE" dirty="0" err="1" smtClean="0"/>
              <a:t>Nb</a:t>
            </a:r>
            <a:r>
              <a:rPr lang="de-DE" dirty="0" smtClean="0"/>
              <a:t> on </a:t>
            </a:r>
            <a:r>
              <a:rPr lang="de-DE" dirty="0" err="1" smtClean="0"/>
              <a:t>Nb</a:t>
            </a:r>
            <a:r>
              <a:rPr lang="de-DE" dirty="0" smtClean="0"/>
              <a:t>?</a:t>
            </a:r>
          </a:p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fabricate</a:t>
            </a:r>
            <a:r>
              <a:rPr lang="de-DE" dirty="0" smtClean="0"/>
              <a:t> WG,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affects</a:t>
            </a:r>
            <a:r>
              <a:rPr lang="de-DE" dirty="0" smtClean="0"/>
              <a:t> HPR </a:t>
            </a:r>
            <a:r>
              <a:rPr lang="de-DE" dirty="0" err="1" smtClean="0"/>
              <a:t>effectiveness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42" y="5157192"/>
            <a:ext cx="1491361" cy="13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056458" y="5373216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Endgroups will</a:t>
            </a:r>
          </a:p>
          <a:p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-</a:t>
            </a:r>
          </a:p>
          <a:p>
            <a:r>
              <a:rPr lang="de-DE" dirty="0" err="1" smtClean="0"/>
              <a:t>drawing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4152157" y="6095037"/>
            <a:ext cx="509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JLab</a:t>
            </a:r>
            <a:r>
              <a:rPr lang="de-DE" dirty="0" smtClean="0"/>
              <a:t>: </a:t>
            </a:r>
            <a:r>
              <a:rPr lang="de-DE" dirty="0" err="1" smtClean="0"/>
              <a:t>AlMg</a:t>
            </a:r>
            <a:r>
              <a:rPr lang="de-DE" dirty="0" smtClean="0"/>
              <a:t> </a:t>
            </a:r>
            <a:r>
              <a:rPr lang="de-DE" dirty="0" err="1" smtClean="0"/>
              <a:t>gasket</a:t>
            </a:r>
            <a:r>
              <a:rPr lang="de-DE" dirty="0" smtClean="0"/>
              <a:t>,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polished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dirty="0" smtClean="0"/>
              <a:t>expensive, time </a:t>
            </a:r>
            <a:r>
              <a:rPr lang="de-DE" dirty="0" err="1" smtClean="0"/>
              <a:t>consuming</a:t>
            </a:r>
            <a:endParaRPr lang="de-DE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157192"/>
            <a:ext cx="2088232" cy="88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27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err="1" smtClean="0"/>
              <a:t>Qualifying</a:t>
            </a:r>
            <a:r>
              <a:rPr lang="de-DE" dirty="0" smtClean="0"/>
              <a:t> </a:t>
            </a:r>
            <a:r>
              <a:rPr lang="de-DE" dirty="0" err="1" smtClean="0"/>
              <a:t>flanges</a:t>
            </a:r>
            <a:r>
              <a:rPr lang="de-DE" dirty="0" smtClean="0"/>
              <a:t>/</a:t>
            </a:r>
            <a:r>
              <a:rPr lang="de-DE" dirty="0" err="1" smtClean="0"/>
              <a:t>gaskets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C03A3D-A074-4675-8358-728CEB18A0C5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5113834" cy="188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274871"/>
            <a:ext cx="2052861" cy="186030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59" y="3429000"/>
            <a:ext cx="2191985" cy="29226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007" y="3429000"/>
            <a:ext cx="2191985" cy="292264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482165" y="1547906"/>
            <a:ext cx="34868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test</a:t>
            </a:r>
            <a:r>
              <a:rPr lang="de-DE" dirty="0" smtClean="0"/>
              <a:t> last </a:t>
            </a:r>
            <a:r>
              <a:rPr lang="de-DE" dirty="0" err="1" smtClean="0"/>
              <a:t>week</a:t>
            </a:r>
            <a:r>
              <a:rPr lang="de-DE" dirty="0" smtClean="0"/>
              <a:t>:</a:t>
            </a:r>
          </a:p>
          <a:p>
            <a:r>
              <a:rPr lang="de-DE" dirty="0" smtClean="0"/>
              <a:t>Warm </a:t>
            </a:r>
            <a:r>
              <a:rPr lang="de-DE" dirty="0" err="1" smtClean="0"/>
              <a:t>test</a:t>
            </a:r>
            <a:r>
              <a:rPr lang="de-DE" dirty="0" smtClean="0"/>
              <a:t>: ok</a:t>
            </a:r>
          </a:p>
          <a:p>
            <a:r>
              <a:rPr lang="de-DE" dirty="0" smtClean="0"/>
              <a:t>Quick </a:t>
            </a:r>
            <a:r>
              <a:rPr lang="de-DE" dirty="0" err="1" smtClean="0"/>
              <a:t>cooldown</a:t>
            </a:r>
            <a:r>
              <a:rPr lang="de-DE" dirty="0" smtClean="0"/>
              <a:t> 77K: </a:t>
            </a:r>
            <a:r>
              <a:rPr lang="de-DE" dirty="0" err="1" smtClean="0"/>
              <a:t>leak</a:t>
            </a:r>
            <a:endParaRPr lang="de-DE" dirty="0" smtClean="0"/>
          </a:p>
          <a:p>
            <a:r>
              <a:rPr lang="de-DE" dirty="0" smtClean="0"/>
              <a:t>Warm: ok</a:t>
            </a:r>
          </a:p>
          <a:p>
            <a:r>
              <a:rPr lang="de-DE" dirty="0" smtClean="0"/>
              <a:t>Slow cool + </a:t>
            </a:r>
            <a:r>
              <a:rPr lang="de-DE" dirty="0" err="1" smtClean="0"/>
              <a:t>retighten</a:t>
            </a:r>
            <a:r>
              <a:rPr lang="de-DE" dirty="0" smtClean="0"/>
              <a:t> </a:t>
            </a:r>
            <a:r>
              <a:rPr lang="de-DE" dirty="0" err="1" smtClean="0"/>
              <a:t>screws</a:t>
            </a:r>
            <a:r>
              <a:rPr lang="de-DE" dirty="0" smtClean="0"/>
              <a:t>: ok</a:t>
            </a:r>
          </a:p>
          <a:p>
            <a:r>
              <a:rPr lang="de-DE" dirty="0" smtClean="0"/>
              <a:t>Warm: ok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967840" y="511827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Cooling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693972" y="3284984"/>
            <a:ext cx="1013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Vacuum</a:t>
            </a:r>
            <a:endParaRPr lang="de-DE" dirty="0" smtClean="0"/>
          </a:p>
          <a:p>
            <a:r>
              <a:rPr lang="de-DE" dirty="0" smtClean="0"/>
              <a:t>Pump</a:t>
            </a:r>
          </a:p>
          <a:p>
            <a:r>
              <a:rPr lang="de-DE" dirty="0" err="1" smtClean="0"/>
              <a:t>port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76189" y="1300118"/>
            <a:ext cx="131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VATSEAL: 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86161" y="4890323"/>
            <a:ext cx="24032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Waveguide</a:t>
            </a:r>
            <a:endParaRPr lang="de-DE" dirty="0" smtClean="0"/>
          </a:p>
          <a:p>
            <a:r>
              <a:rPr lang="de-DE" dirty="0" err="1" smtClean="0"/>
              <a:t>stub</a:t>
            </a:r>
            <a:endParaRPr lang="de-DE" dirty="0" smtClean="0"/>
          </a:p>
          <a:p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gasket</a:t>
            </a:r>
            <a:endParaRPr lang="de-DE" dirty="0" smtClean="0"/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Stainless</a:t>
            </a:r>
            <a:r>
              <a:rPr lang="de-DE" dirty="0" smtClean="0"/>
              <a:t> on </a:t>
            </a:r>
            <a:r>
              <a:rPr lang="de-DE" dirty="0" err="1" smtClean="0"/>
              <a:t>stainless</a:t>
            </a:r>
            <a:endParaRPr lang="de-DE" dirty="0" smtClean="0"/>
          </a:p>
          <a:p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NbTi</a:t>
            </a:r>
            <a:r>
              <a:rPr lang="de-DE" dirty="0" smtClean="0"/>
              <a:t> on </a:t>
            </a:r>
            <a:r>
              <a:rPr lang="de-DE" dirty="0" err="1" smtClean="0"/>
              <a:t>stainless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635896" y="6372036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Gaskets</a:t>
            </a:r>
            <a:r>
              <a:rPr lang="de-DE" dirty="0" smtClean="0"/>
              <a:t>: </a:t>
            </a:r>
            <a:r>
              <a:rPr lang="de-DE" dirty="0" err="1" smtClean="0"/>
              <a:t>Copper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copper</a:t>
            </a:r>
            <a:r>
              <a:rPr lang="de-DE" dirty="0" smtClean="0"/>
              <a:t> </a:t>
            </a:r>
            <a:r>
              <a:rPr lang="de-DE" dirty="0" err="1" smtClean="0"/>
              <a:t>coated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silver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813039" y="908435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brazing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steel</a:t>
            </a:r>
            <a:r>
              <a:rPr lang="de-DE" dirty="0" smtClean="0"/>
              <a:t> on Niob: Limit on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treatment</a:t>
            </a:r>
            <a:r>
              <a:rPr lang="de-DE" dirty="0" smtClean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                                            600 °C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9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438" y="420688"/>
            <a:ext cx="8672512" cy="33060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/>
              <a:t>SRF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bERLinPro</a:t>
            </a:r>
            <a:r>
              <a:rPr lang="de-DE" dirty="0" smtClean="0"/>
              <a:t> </a:t>
            </a:r>
            <a:r>
              <a:rPr lang="de-DE" dirty="0" err="1" smtClean="0"/>
              <a:t>continued</a:t>
            </a:r>
            <a:endParaRPr lang="de-DE" dirty="0"/>
          </a:p>
        </p:txBody>
      </p:sp>
      <p:sp>
        <p:nvSpPr>
          <p:cNvPr id="5123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E978253-F4DF-4709-8CD1-267D300BF3F3}" type="slidenum">
              <a:rPr lang="de-DE" altLang="de-DE" smtClean="0">
                <a:solidFill>
                  <a:srgbClr val="00589C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altLang="de-DE" dirty="0" smtClean="0">
              <a:solidFill>
                <a:srgbClr val="00589C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272"/>
            <a:ext cx="9144000" cy="4572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15363" y="5172617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Gun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covered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endParaRPr lang="de-DE" dirty="0" smtClean="0"/>
          </a:p>
          <a:p>
            <a:r>
              <a:rPr lang="de-DE" dirty="0" err="1" smtClean="0"/>
              <a:t>talk</a:t>
            </a:r>
            <a:r>
              <a:rPr lang="de-DE" dirty="0" smtClean="0"/>
              <a:t> on </a:t>
            </a:r>
            <a:r>
              <a:rPr lang="de-DE" dirty="0" err="1" smtClean="0"/>
              <a:t>Tuesday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652120" y="3933056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Today:</a:t>
            </a:r>
          </a:p>
          <a:p>
            <a:r>
              <a:rPr lang="de-DE" dirty="0" smtClean="0"/>
              <a:t>Booster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endParaRPr lang="de-DE" dirty="0" smtClean="0"/>
          </a:p>
          <a:p>
            <a:r>
              <a:rPr lang="de-DE" dirty="0" err="1" smtClean="0"/>
              <a:t>and</a:t>
            </a:r>
            <a:r>
              <a:rPr lang="de-DE" dirty="0" smtClean="0"/>
              <a:t> open </a:t>
            </a:r>
            <a:r>
              <a:rPr lang="de-DE" dirty="0" err="1" smtClean="0"/>
              <a:t>issues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33056"/>
            <a:ext cx="1628787" cy="122306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2653"/>
            <a:ext cx="1484128" cy="1057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err="1" smtClean="0"/>
              <a:t>Acknowledgements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C03A3D-A074-4675-8358-728CEB18A0C5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1340768"/>
            <a:ext cx="7827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all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partners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endParaRPr lang="de-DE" dirty="0" smtClean="0"/>
          </a:p>
          <a:p>
            <a:endParaRPr lang="de-DE" dirty="0"/>
          </a:p>
          <a:p>
            <a:r>
              <a:rPr lang="en-US" altLang="de-DE" dirty="0" smtClean="0"/>
              <a:t>A</a:t>
            </a:r>
            <a:r>
              <a:rPr lang="en-US" altLang="de-DE" dirty="0"/>
              <a:t>. Frahm, M. Schuster, J. Ullrich, F. Göbel, S. Klauke, B. Hall, H-W. Glock, </a:t>
            </a:r>
            <a:r>
              <a:rPr lang="en-US" altLang="de-DE" dirty="0" smtClean="0"/>
              <a:t/>
            </a:r>
            <a:br>
              <a:rPr lang="en-US" altLang="de-DE" dirty="0" smtClean="0"/>
            </a:br>
            <a:r>
              <a:rPr lang="en-US" altLang="de-DE" dirty="0" smtClean="0"/>
              <a:t>P</a:t>
            </a:r>
            <a:r>
              <a:rPr lang="en-US" altLang="de-DE" dirty="0"/>
              <a:t>. Echevarria, A. Ushakov, F. </a:t>
            </a:r>
            <a:r>
              <a:rPr lang="en-US" altLang="de-DE" dirty="0" smtClean="0"/>
              <a:t>Glöckner, D</a:t>
            </a:r>
            <a:r>
              <a:rPr lang="en-US" altLang="de-DE" dirty="0"/>
              <a:t>. Böhlick, M. Schmeißer</a:t>
            </a:r>
            <a:endParaRPr lang="de-DE" dirty="0"/>
          </a:p>
        </p:txBody>
      </p:sp>
      <p:pic>
        <p:nvPicPr>
          <p:cNvPr id="7" name="Picture 273" descr="CUCE ONLY-1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163954"/>
            <a:ext cx="889626" cy="864096"/>
          </a:xfrm>
          <a:prstGeom prst="rect">
            <a:avLst/>
          </a:prstGeom>
          <a:noFill/>
        </p:spPr>
      </p:pic>
      <p:pic>
        <p:nvPicPr>
          <p:cNvPr id="8" name="Picture 2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092" y="3163954"/>
            <a:ext cx="816545" cy="81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219" y="3477634"/>
            <a:ext cx="1910284" cy="30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7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7263" y="4588787"/>
            <a:ext cx="2160240" cy="592853"/>
          </a:xfrm>
          <a:prstGeom prst="rect">
            <a:avLst/>
          </a:prstGeom>
          <a:noFill/>
        </p:spPr>
      </p:pic>
      <p:pic>
        <p:nvPicPr>
          <p:cNvPr id="11" name="Picture 2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4002" y="4028050"/>
            <a:ext cx="1960363" cy="44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78" descr="Logo_B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2514" y="4804811"/>
            <a:ext cx="1558947" cy="570944"/>
          </a:xfrm>
          <a:prstGeom prst="rect">
            <a:avLst/>
          </a:prstGeom>
          <a:noFill/>
        </p:spPr>
      </p:pic>
      <p:pic>
        <p:nvPicPr>
          <p:cNvPr id="13" name="Picture 2" descr="C:\Dokumente und Einstellungen\kamps\Eigene Dateien\Eigene Bilder\HoverSnaps\Capture20.02.2012-11.55.5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4466921"/>
            <a:ext cx="1324590" cy="418292"/>
          </a:xfrm>
          <a:prstGeom prst="rect">
            <a:avLst/>
          </a:prstGeom>
          <a:noFill/>
        </p:spPr>
      </p:pic>
      <p:pic>
        <p:nvPicPr>
          <p:cNvPr id="14" name="Picture 2" descr="Government Site Builder Standardlösu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2" y="5420835"/>
            <a:ext cx="21145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0" y="5801835"/>
            <a:ext cx="3143250" cy="57150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139134" y="3482736"/>
            <a:ext cx="163637" cy="24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2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smtClean="0"/>
              <a:t>Booster </a:t>
            </a:r>
            <a:r>
              <a:rPr lang="de-DE" dirty="0" err="1" smtClean="0"/>
              <a:t>cavity</a:t>
            </a:r>
            <a:r>
              <a:rPr lang="de-DE" dirty="0" smtClean="0"/>
              <a:t> design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1026" name="Picture 2" descr="WEPRI007_fig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808" y="332656"/>
            <a:ext cx="130719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80" y="1030325"/>
            <a:ext cx="4062068" cy="249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1" name="Picture 7" descr="Table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45024"/>
            <a:ext cx="4622877" cy="268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2" descr="D:\Profile\jgl\Eigene Dateien\Booster Cavity\Pictures from JLab\P10002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17729" b="14129"/>
          <a:stretch/>
        </p:blipFill>
        <p:spPr bwMode="auto">
          <a:xfrm>
            <a:off x="190663" y="1030326"/>
            <a:ext cx="4719617" cy="24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44008" y="3690898"/>
            <a:ext cx="452559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Variation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coupler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new</a:t>
            </a:r>
            <a:r>
              <a:rPr lang="de-DE" dirty="0" smtClean="0"/>
              <a:t> 88mm Ø beam </a:t>
            </a:r>
            <a:r>
              <a:rPr lang="de-DE" dirty="0" err="1" smtClean="0"/>
              <a:t>tube</a:t>
            </a:r>
            <a:r>
              <a:rPr lang="de-DE" dirty="0" smtClean="0"/>
              <a:t> </a:t>
            </a:r>
            <a:r>
              <a:rPr lang="de-DE" dirty="0" err="1" smtClean="0"/>
              <a:t>leaves</a:t>
            </a:r>
            <a:r>
              <a:rPr lang="de-DE" dirty="0" smtClean="0"/>
              <a:t> RF</a:t>
            </a:r>
            <a:br>
              <a:rPr lang="de-DE" dirty="0" smtClean="0"/>
            </a:b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unchanged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New „Golf Tee“ </a:t>
            </a:r>
            <a:r>
              <a:rPr lang="de-DE" dirty="0" err="1" smtClean="0"/>
              <a:t>coupler</a:t>
            </a:r>
            <a:r>
              <a:rPr lang="de-DE" dirty="0" smtClean="0"/>
              <a:t> </a:t>
            </a:r>
            <a:r>
              <a:rPr lang="de-DE" dirty="0" err="1" smtClean="0"/>
              <a:t>tip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increa</a:t>
            </a:r>
            <a:r>
              <a:rPr lang="de-DE" dirty="0" smtClean="0"/>
              <a:t>-</a:t>
            </a:r>
            <a:br>
              <a:rPr lang="de-DE" dirty="0" smtClean="0"/>
            </a:br>
            <a:r>
              <a:rPr lang="de-DE" dirty="0" err="1" smtClean="0"/>
              <a:t>coupling</a:t>
            </a:r>
            <a:r>
              <a:rPr lang="de-DE" dirty="0" smtClean="0"/>
              <a:t>,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penetration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dirty="0" err="1" smtClean="0"/>
              <a:t>lower</a:t>
            </a:r>
            <a:r>
              <a:rPr lang="de-DE" dirty="0" smtClean="0"/>
              <a:t> kick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Coupling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KEK </a:t>
            </a:r>
            <a:br>
              <a:rPr lang="de-DE" dirty="0" smtClean="0"/>
            </a:br>
            <a:r>
              <a:rPr lang="de-DE" dirty="0" err="1" smtClean="0"/>
              <a:t>booster</a:t>
            </a:r>
            <a:r>
              <a:rPr lang="de-DE" dirty="0" smtClean="0"/>
              <a:t> design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allow</a:t>
            </a:r>
            <a:r>
              <a:rPr lang="de-DE" dirty="0" smtClean="0"/>
              <a:t> easy </a:t>
            </a:r>
            <a:r>
              <a:rPr lang="de-DE" dirty="0" err="1" smtClean="0"/>
              <a:t>integration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equipped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blade </a:t>
            </a:r>
            <a:r>
              <a:rPr lang="de-DE" dirty="0" err="1" smtClean="0"/>
              <a:t>tuner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Gun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four</a:t>
            </a:r>
            <a:r>
              <a:rPr lang="de-DE" dirty="0" smtClean="0"/>
              <a:t> </a:t>
            </a:r>
            <a:r>
              <a:rPr lang="de-DE" dirty="0" err="1" smtClean="0"/>
              <a:t>symmetric</a:t>
            </a:r>
            <a:r>
              <a:rPr lang="de-DE" dirty="0" smtClean="0"/>
              <a:t> </a:t>
            </a:r>
            <a:r>
              <a:rPr lang="de-DE" dirty="0" err="1" smtClean="0"/>
              <a:t>piezos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(Cornell)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6516216" y="836712"/>
            <a:ext cx="288032" cy="11521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5980945" y="46738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New </a:t>
            </a:r>
            <a:r>
              <a:rPr lang="de-DE" dirty="0" err="1" smtClean="0"/>
              <a:t>transition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701520" y="313151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D7F32"/>
                </a:solidFill>
              </a:rPr>
              <a:t>Nice </a:t>
            </a:r>
            <a:r>
              <a:rPr lang="de-DE" dirty="0" err="1" smtClean="0">
                <a:solidFill>
                  <a:srgbClr val="CD7F32"/>
                </a:solidFill>
              </a:rPr>
              <a:t>and</a:t>
            </a:r>
            <a:r>
              <a:rPr lang="de-DE" dirty="0" smtClean="0">
                <a:solidFill>
                  <a:srgbClr val="CD7F32"/>
                </a:solidFill>
              </a:rPr>
              <a:t> </a:t>
            </a:r>
            <a:r>
              <a:rPr lang="de-DE" dirty="0" err="1" smtClean="0">
                <a:solidFill>
                  <a:srgbClr val="CD7F32"/>
                </a:solidFill>
              </a:rPr>
              <a:t>shiny</a:t>
            </a:r>
            <a:endParaRPr lang="de-DE" dirty="0">
              <a:solidFill>
                <a:srgbClr val="CD7F3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516216" y="226037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Cornell </a:t>
            </a:r>
            <a:r>
              <a:rPr lang="de-DE" dirty="0" err="1" smtClean="0"/>
              <a:t>cell</a:t>
            </a:r>
            <a:r>
              <a:rPr lang="de-DE" dirty="0" smtClean="0"/>
              <a:t> </a:t>
            </a:r>
            <a:r>
              <a:rPr lang="de-DE" dirty="0" err="1" smtClean="0"/>
              <a:t>shape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36233" y="97251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Made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sheet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metal</a:t>
            </a:r>
            <a:endParaRPr lang="de-DE" dirty="0"/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1094187" y="1412776"/>
            <a:ext cx="525485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3055" y="1086748"/>
            <a:ext cx="1975890" cy="14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6" t="21646" r="18338" b="25964"/>
          <a:stretch/>
        </p:blipFill>
        <p:spPr bwMode="auto">
          <a:xfrm>
            <a:off x="6057176" y="1187353"/>
            <a:ext cx="2907312" cy="18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59073"/>
          </a:xfrm>
        </p:spPr>
        <p:txBody>
          <a:bodyPr/>
          <a:lstStyle/>
          <a:p>
            <a:r>
              <a:rPr lang="de-DE" dirty="0" smtClean="0"/>
              <a:t>Task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Booster </a:t>
            </a:r>
            <a:r>
              <a:rPr lang="de-DE" dirty="0" err="1" smtClean="0"/>
              <a:t>module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67544" y="908720"/>
            <a:ext cx="7622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booster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accelerate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beam </a:t>
            </a:r>
            <a:r>
              <a:rPr lang="de-DE" dirty="0" err="1" smtClean="0"/>
              <a:t>from</a:t>
            </a:r>
            <a:r>
              <a:rPr lang="de-DE" dirty="0" smtClean="0"/>
              <a:t> 2.3 </a:t>
            </a:r>
            <a:r>
              <a:rPr lang="de-DE" dirty="0" err="1" smtClean="0"/>
              <a:t>to</a:t>
            </a:r>
            <a:r>
              <a:rPr lang="de-DE" dirty="0" smtClean="0"/>
              <a:t> 6.5 </a:t>
            </a:r>
            <a:r>
              <a:rPr lang="de-DE" dirty="0" err="1" smtClean="0"/>
              <a:t>MeV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impose</a:t>
            </a:r>
            <a:r>
              <a:rPr lang="de-DE" dirty="0" smtClean="0"/>
              <a:t> an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chirp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emittance</a:t>
            </a:r>
            <a:r>
              <a:rPr lang="de-DE" dirty="0" smtClean="0"/>
              <a:t> </a:t>
            </a:r>
            <a:r>
              <a:rPr lang="de-DE" dirty="0" err="1" smtClean="0"/>
              <a:t>injection</a:t>
            </a:r>
            <a:r>
              <a:rPr lang="de-DE" dirty="0" smtClean="0"/>
              <a:t> </a:t>
            </a:r>
            <a:r>
              <a:rPr lang="de-DE" dirty="0" err="1" smtClean="0"/>
              <a:t>scheme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see</a:t>
            </a:r>
            <a:r>
              <a:rPr lang="de-DE" dirty="0" smtClean="0"/>
              <a:t> B. Kuske et al., IPAC16).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884959" cy="22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491880" y="3140968"/>
            <a:ext cx="5089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r>
              <a:rPr lang="de-DE" dirty="0" smtClean="0"/>
              <a:t> will </a:t>
            </a:r>
            <a:r>
              <a:rPr lang="de-DE" dirty="0" err="1" smtClean="0"/>
              <a:t>deliver</a:t>
            </a:r>
            <a:r>
              <a:rPr lang="de-DE" dirty="0" smtClean="0"/>
              <a:t> 210 kW beam power,</a:t>
            </a:r>
            <a:br>
              <a:rPr lang="de-DE" dirty="0" smtClean="0"/>
            </a:b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operated</a:t>
            </a:r>
            <a:r>
              <a:rPr lang="de-DE" dirty="0" smtClean="0"/>
              <a:t> in zero-</a:t>
            </a:r>
            <a:r>
              <a:rPr lang="de-DE" dirty="0" err="1" smtClean="0"/>
              <a:t>crossing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51520" y="4365104"/>
            <a:ext cx="8911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Operating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rather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(</a:t>
            </a:r>
            <a:r>
              <a:rPr lang="de-DE" dirty="0" err="1" smtClean="0"/>
              <a:t>E</a:t>
            </a:r>
            <a:r>
              <a:rPr lang="de-DE" baseline="-25000" dirty="0" err="1" smtClean="0"/>
              <a:t>acc</a:t>
            </a:r>
            <a:r>
              <a:rPr lang="de-DE" dirty="0" smtClean="0"/>
              <a:t>=10 MV/m)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Main </a:t>
            </a:r>
            <a:r>
              <a:rPr lang="de-DE" dirty="0" err="1" smtClean="0"/>
              <a:t>issues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coupler</a:t>
            </a:r>
            <a:r>
              <a:rPr lang="de-DE" dirty="0" smtClean="0"/>
              <a:t> kicks </a:t>
            </a:r>
            <a:r>
              <a:rPr lang="de-DE" dirty="0" err="1" smtClean="0"/>
              <a:t>by</a:t>
            </a:r>
            <a:r>
              <a:rPr lang="de-DE" dirty="0" smtClean="0"/>
              <a:t> proper </a:t>
            </a:r>
            <a:r>
              <a:rPr lang="de-DE" dirty="0" err="1" smtClean="0"/>
              <a:t>alignment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orientation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dark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minimum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positions</a:t>
            </a:r>
            <a:r>
              <a:rPr lang="de-DE" dirty="0" smtClean="0"/>
              <a:t> in </a:t>
            </a:r>
            <a:r>
              <a:rPr lang="de-DE" dirty="0" err="1" smtClean="0"/>
              <a:t>module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Most </a:t>
            </a:r>
            <a:r>
              <a:rPr lang="de-DE" dirty="0" err="1" smtClean="0"/>
              <a:t>critical</a:t>
            </a:r>
            <a:r>
              <a:rPr lang="de-DE" dirty="0" smtClean="0"/>
              <a:t> item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design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power </a:t>
            </a:r>
            <a:r>
              <a:rPr lang="de-DE" dirty="0" err="1" smtClean="0"/>
              <a:t>coupler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5540146"/>
            <a:ext cx="2677556" cy="1274326"/>
          </a:xfrm>
          <a:prstGeom prst="rect">
            <a:avLst/>
          </a:prstGeom>
        </p:spPr>
      </p:pic>
      <p:pic>
        <p:nvPicPr>
          <p:cNvPr id="12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26999"/>
            <a:ext cx="3613465" cy="102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8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59073"/>
          </a:xfrm>
        </p:spPr>
        <p:txBody>
          <a:bodyPr/>
          <a:lstStyle/>
          <a:p>
            <a:r>
              <a:rPr lang="de-DE" dirty="0" err="1" smtClean="0"/>
              <a:t>Emittance</a:t>
            </a:r>
            <a:r>
              <a:rPr lang="de-DE" dirty="0" smtClean="0"/>
              <a:t> </a:t>
            </a:r>
            <a:r>
              <a:rPr lang="de-DE" dirty="0" err="1" smtClean="0"/>
              <a:t>growth</a:t>
            </a:r>
            <a:r>
              <a:rPr lang="de-DE" dirty="0" smtClean="0"/>
              <a:t>: CST PIC vs. ASTRA (</a:t>
            </a:r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S. Wesch)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8" name="Picture 8" descr="delta_emitt5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5"/>
            <a:ext cx="507465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6" descr="compareASTRAPIC_relEmit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17031"/>
            <a:ext cx="5033502" cy="288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4716016" y="980728"/>
            <a:ext cx="4176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/>
              <a:t>a similar misalignment scenario the ”</a:t>
            </a:r>
            <a:r>
              <a:rPr lang="en-US" i="1" dirty="0"/>
              <a:t>golf tee</a:t>
            </a:r>
            <a:r>
              <a:rPr lang="en-US" dirty="0"/>
              <a:t>” coupler is less perturbing the beam’s </a:t>
            </a:r>
            <a:r>
              <a:rPr lang="en-US" dirty="0" err="1"/>
              <a:t>emittance</a:t>
            </a:r>
            <a:r>
              <a:rPr lang="en-US" dirty="0"/>
              <a:t> than </a:t>
            </a:r>
            <a:r>
              <a:rPr lang="en-US" dirty="0" smtClean="0"/>
              <a:t>the </a:t>
            </a:r>
            <a:r>
              <a:rPr lang="en-US" dirty="0"/>
              <a:t>original KEK design (</a:t>
            </a:r>
            <a:r>
              <a:rPr lang="en-US" dirty="0">
                <a:solidFill>
                  <a:srgbClr val="00589C"/>
                </a:solidFill>
              </a:rPr>
              <a:t>blue</a:t>
            </a:r>
            <a:r>
              <a:rPr lang="en-US" dirty="0"/>
              <a:t> vs.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curve)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misaligned</a:t>
            </a:r>
            <a:r>
              <a:rPr lang="en-US" dirty="0"/>
              <a:t> case the </a:t>
            </a:r>
            <a:r>
              <a:rPr lang="en-US" dirty="0" err="1"/>
              <a:t>emittance</a:t>
            </a:r>
            <a:r>
              <a:rPr lang="en-US" dirty="0"/>
              <a:t> growth is on the </a:t>
            </a:r>
            <a:r>
              <a:rPr lang="en-US" dirty="0">
                <a:solidFill>
                  <a:srgbClr val="00B050"/>
                </a:solidFill>
              </a:rPr>
              <a:t>percent level</a:t>
            </a:r>
            <a:r>
              <a:rPr lang="en-US" dirty="0"/>
              <a:t>, but there is a rather strong kick at </a:t>
            </a:r>
            <a:r>
              <a:rPr lang="en-US" dirty="0">
                <a:solidFill>
                  <a:srgbClr val="C00000"/>
                </a:solidFill>
              </a:rPr>
              <a:t>0.4 </a:t>
            </a:r>
            <a:r>
              <a:rPr lang="en-US" dirty="0" err="1">
                <a:solidFill>
                  <a:srgbClr val="C00000"/>
                </a:solidFill>
              </a:rPr>
              <a:t>mrad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/>
              <a:t>an aligned twin ”</a:t>
            </a:r>
            <a:r>
              <a:rPr lang="en-US" i="1" dirty="0"/>
              <a:t>golf tee</a:t>
            </a:r>
            <a:r>
              <a:rPr lang="en-US" dirty="0"/>
              <a:t>” the </a:t>
            </a:r>
            <a:r>
              <a:rPr lang="en-US" dirty="0" err="1"/>
              <a:t>emittance</a:t>
            </a:r>
            <a:r>
              <a:rPr lang="en-US" dirty="0"/>
              <a:t> growth is negligible </a:t>
            </a:r>
            <a:r>
              <a:rPr lang="en-US" dirty="0">
                <a:solidFill>
                  <a:srgbClr val="00B050"/>
                </a:solidFill>
              </a:rPr>
              <a:t>(≤1e-3</a:t>
            </a:r>
            <a:r>
              <a:rPr lang="en-US" dirty="0"/>
              <a:t>) and the focusing strength </a:t>
            </a:r>
            <a:r>
              <a:rPr lang="en-US" dirty="0" smtClean="0"/>
              <a:t>changes by </a:t>
            </a:r>
            <a:r>
              <a:rPr lang="en-US" dirty="0"/>
              <a:t>10 % with a 3 % imbalance between both vertical planes in the misaligned case (on-crest)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738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59073"/>
          </a:xfrm>
        </p:spPr>
        <p:txBody>
          <a:bodyPr/>
          <a:lstStyle/>
          <a:p>
            <a:r>
              <a:rPr lang="de-DE" dirty="0" err="1" smtClean="0"/>
              <a:t>Current</a:t>
            </a:r>
            <a:r>
              <a:rPr lang="de-DE" dirty="0" smtClean="0"/>
              <a:t> Booster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layout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241404" cy="39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979712" y="102680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Zero-</a:t>
            </a:r>
            <a:r>
              <a:rPr lang="de-DE" dirty="0" err="1" smtClean="0"/>
              <a:t>crossing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2915816" y="1396141"/>
            <a:ext cx="288032" cy="124077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303151" y="446039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HOMs, </a:t>
            </a:r>
            <a:r>
              <a:rPr lang="de-DE" dirty="0" err="1" smtClean="0"/>
              <a:t>one</a:t>
            </a:r>
            <a:r>
              <a:rPr lang="de-DE" dirty="0" smtClean="0"/>
              <a:t> type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2699792" y="3140968"/>
            <a:ext cx="1368152" cy="131942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 flipV="1">
            <a:off x="3851920" y="3140968"/>
            <a:ext cx="216024" cy="131942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104379" y="2349419"/>
            <a:ext cx="15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106 mm beam </a:t>
            </a:r>
            <a:r>
              <a:rPr lang="de-DE" sz="1200" dirty="0" err="1" smtClean="0">
                <a:solidFill>
                  <a:schemeClr val="bg1"/>
                </a:solidFill>
              </a:rPr>
              <a:t>tube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304751" y="2372260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88mm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88024" y="233160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88mm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740731" y="2322184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106mm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309290" y="1281644"/>
            <a:ext cx="17235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Minimize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required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tapering</a:t>
            </a:r>
            <a:r>
              <a:rPr lang="de-DE" dirty="0" smtClean="0"/>
              <a:t> in</a:t>
            </a:r>
          </a:p>
          <a:p>
            <a:r>
              <a:rPr lang="de-DE" dirty="0" err="1" smtClean="0"/>
              <a:t>module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Decided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endParaRPr lang="de-DE" dirty="0" smtClean="0"/>
          </a:p>
          <a:p>
            <a:r>
              <a:rPr lang="de-DE" dirty="0" err="1" smtClean="0"/>
              <a:t>one</a:t>
            </a:r>
            <a:r>
              <a:rPr lang="de-DE" dirty="0" smtClean="0"/>
              <a:t> HOM type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251520" y="4941168"/>
            <a:ext cx="81292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Cavities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oriented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minimize</a:t>
            </a:r>
            <a:r>
              <a:rPr lang="de-DE" dirty="0" smtClean="0"/>
              <a:t> </a:t>
            </a:r>
            <a:r>
              <a:rPr lang="de-DE" dirty="0" err="1" smtClean="0"/>
              <a:t>coupler</a:t>
            </a:r>
            <a:r>
              <a:rPr lang="de-DE" dirty="0" smtClean="0"/>
              <a:t> kicks (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effect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dark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upstream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cathode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(ASTRA/CST 3D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r>
              <a:rPr lang="de-DE" dirty="0" smtClean="0"/>
              <a:t>, M. McAteer et al. IPAC16)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However</a:t>
            </a:r>
            <a:r>
              <a:rPr lang="de-DE" dirty="0" smtClean="0"/>
              <a:t>, </a:t>
            </a:r>
            <a:r>
              <a:rPr lang="de-DE" dirty="0" err="1" smtClean="0"/>
              <a:t>coupler</a:t>
            </a:r>
            <a:r>
              <a:rPr lang="de-DE" dirty="0" smtClean="0"/>
              <a:t> </a:t>
            </a:r>
            <a:r>
              <a:rPr lang="de-DE" dirty="0" err="1" smtClean="0"/>
              <a:t>port</a:t>
            </a:r>
            <a:r>
              <a:rPr lang="de-DE" dirty="0" smtClean="0"/>
              <a:t> </a:t>
            </a:r>
            <a:r>
              <a:rPr lang="de-DE" dirty="0" err="1" smtClean="0"/>
              <a:t>accesibility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layout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cryogenics</a:t>
            </a:r>
            <a:r>
              <a:rPr lang="de-DE" dirty="0" smtClean="0"/>
              <a:t> </a:t>
            </a:r>
            <a:r>
              <a:rPr lang="de-DE" dirty="0" err="1" smtClean="0"/>
              <a:t>partially</a:t>
            </a:r>
            <a:r>
              <a:rPr lang="de-DE" dirty="0" smtClean="0"/>
              <a:t> </a:t>
            </a:r>
            <a:r>
              <a:rPr lang="de-DE" dirty="0" err="1" smtClean="0"/>
              <a:t>omitted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to</a:t>
            </a:r>
            <a:r>
              <a:rPr lang="de-DE" dirty="0" smtClean="0"/>
              <a:t> follow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orientation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 Module design </a:t>
            </a:r>
            <a:r>
              <a:rPr lang="de-DE" dirty="0" err="1" smtClean="0">
                <a:sym typeface="Wingdings" panose="05000000000000000000" pitchFamily="2" charset="2"/>
              </a:rPr>
              <a:t>finalized</a:t>
            </a:r>
            <a:r>
              <a:rPr lang="de-DE" dirty="0" smtClean="0">
                <a:sym typeface="Wingdings" panose="05000000000000000000" pitchFamily="2" charset="2"/>
              </a:rPr>
              <a:t> w.r.t. </a:t>
            </a:r>
            <a:r>
              <a:rPr lang="de-DE" dirty="0" err="1" smtClean="0">
                <a:sym typeface="Wingdings" panose="05000000000000000000" pitchFamily="2" charset="2"/>
              </a:rPr>
              <a:t>required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mechanical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6948264" y="400506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2.1 MV </a:t>
            </a:r>
            <a:r>
              <a:rPr lang="de-DE" dirty="0" err="1" smtClean="0"/>
              <a:t>cavities</a:t>
            </a:r>
            <a:endParaRPr lang="de-DE" dirty="0"/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5868144" y="3140968"/>
            <a:ext cx="1208956" cy="7920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 flipV="1">
            <a:off x="4576582" y="3140968"/>
            <a:ext cx="2500518" cy="86409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feil nach rechts 24"/>
          <p:cNvSpPr/>
          <p:nvPr/>
        </p:nvSpPr>
        <p:spPr>
          <a:xfrm>
            <a:off x="539552" y="2859751"/>
            <a:ext cx="1152128" cy="209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611560" y="241451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518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39" y="2187286"/>
            <a:ext cx="4736419" cy="43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err="1" smtClean="0"/>
              <a:t>Optimizing</a:t>
            </a:r>
            <a:r>
              <a:rPr lang="de-DE" dirty="0" smtClean="0"/>
              <a:t> Booster w.r.t. </a:t>
            </a:r>
            <a:r>
              <a:rPr lang="de-DE" dirty="0" err="1" smtClean="0"/>
              <a:t>dark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on </a:t>
            </a:r>
            <a:r>
              <a:rPr lang="de-DE" dirty="0" err="1" smtClean="0"/>
              <a:t>cathode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C03A3D-A074-4675-8358-728CEB18A0C5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71396"/>
            <a:ext cx="52578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9" y="2636912"/>
            <a:ext cx="4034072" cy="31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85394" y="6001005"/>
            <a:ext cx="2242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M. McAteer et al., IPAC16</a:t>
            </a:r>
            <a:endParaRPr lang="de-DE" sz="1400" dirty="0"/>
          </a:p>
        </p:txBody>
      </p:sp>
      <p:sp>
        <p:nvSpPr>
          <p:cNvPr id="4" name="Textfeld 3"/>
          <p:cNvSpPr txBox="1"/>
          <p:nvPr/>
        </p:nvSpPr>
        <p:spPr>
          <a:xfrm rot="18866202">
            <a:off x="201668" y="31981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RF </a:t>
            </a:r>
            <a:r>
              <a:rPr lang="de-DE" dirty="0" err="1" smtClean="0"/>
              <a:t>phase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347864" y="288429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Iris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1907704" y="3068960"/>
            <a:ext cx="1440160" cy="3138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2411760" y="3221360"/>
            <a:ext cx="1088504" cy="992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652664" y="3373760"/>
            <a:ext cx="127248" cy="271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434338" y="873586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Surface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normalized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Fowler-Nordheim </a:t>
            </a:r>
            <a:r>
              <a:rPr lang="de-DE" dirty="0" err="1" smtClean="0"/>
              <a:t>emission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508104" y="530120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</a:t>
            </a:r>
            <a:r>
              <a:rPr lang="de-DE" baseline="30000" dirty="0" smtClean="0"/>
              <a:t>st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zero-</a:t>
            </a:r>
            <a:r>
              <a:rPr lang="de-DE" dirty="0" err="1" smtClean="0"/>
              <a:t>crossing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5652120" y="1700808"/>
            <a:ext cx="254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Most </a:t>
            </a:r>
            <a:r>
              <a:rPr lang="de-DE" dirty="0" err="1" smtClean="0"/>
              <a:t>effect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endParaRPr lang="de-DE" dirty="0" smtClean="0"/>
          </a:p>
          <a:p>
            <a:r>
              <a:rPr lang="de-DE" dirty="0" err="1" smtClean="0"/>
              <a:t>cavity</a:t>
            </a:r>
            <a:r>
              <a:rPr lang="de-DE" dirty="0" smtClean="0"/>
              <a:t> 2 </a:t>
            </a:r>
            <a:r>
              <a:rPr lang="de-DE" dirty="0" err="1" smtClean="0"/>
              <a:t>to</a:t>
            </a:r>
            <a:r>
              <a:rPr lang="de-DE" dirty="0" smtClean="0"/>
              <a:t>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9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330603"/>
          </a:xfrm>
        </p:spPr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C03A3D-A074-4675-8358-728CEB18A0C5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364650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82720"/>
            <a:ext cx="3639552" cy="272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39552" y="6021287"/>
            <a:ext cx="202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Weld </a:t>
            </a:r>
            <a:r>
              <a:rPr lang="de-DE" dirty="0" err="1" smtClean="0"/>
              <a:t>repair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860032" y="6021288"/>
            <a:ext cx="216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Weld </a:t>
            </a:r>
            <a:r>
              <a:rPr lang="de-DE" dirty="0" err="1" smtClean="0"/>
              <a:t>repair</a:t>
            </a:r>
            <a:r>
              <a:rPr lang="de-DE" dirty="0" smtClean="0"/>
              <a:t> outside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773621" y="6511888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Courtesy</a:t>
            </a:r>
            <a:r>
              <a:rPr lang="de-DE" sz="1400" dirty="0" smtClean="0"/>
              <a:t> G. Ciovati, </a:t>
            </a:r>
            <a:r>
              <a:rPr lang="de-DE" sz="1400" dirty="0" err="1" smtClean="0"/>
              <a:t>JLab</a:t>
            </a:r>
            <a:endParaRPr lang="de-DE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323528" y="1340768"/>
            <a:ext cx="8400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 </a:t>
            </a:r>
            <a:r>
              <a:rPr lang="de-DE" dirty="0" err="1" smtClean="0"/>
              <a:t>cavities</a:t>
            </a:r>
            <a:r>
              <a:rPr lang="de-DE" dirty="0" smtClean="0"/>
              <a:t> </a:t>
            </a:r>
            <a:r>
              <a:rPr lang="de-DE" dirty="0" err="1" smtClean="0"/>
              <a:t>showed</a:t>
            </a:r>
            <a:r>
              <a:rPr lang="de-DE" dirty="0" smtClean="0"/>
              <a:t> 1 mm Ø hole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equator</a:t>
            </a:r>
            <a:r>
              <a:rPr lang="de-DE" dirty="0" smtClean="0"/>
              <a:t> </a:t>
            </a:r>
            <a:r>
              <a:rPr lang="de-DE" dirty="0" err="1" smtClean="0"/>
              <a:t>weld</a:t>
            </a:r>
            <a:r>
              <a:rPr lang="de-DE" dirty="0" smtClean="0"/>
              <a:t>.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inserting</a:t>
            </a:r>
            <a:endParaRPr lang="de-DE" dirty="0" smtClean="0"/>
          </a:p>
          <a:p>
            <a:r>
              <a:rPr lang="de-DE" dirty="0" smtClean="0"/>
              <a:t>a </a:t>
            </a:r>
            <a:r>
              <a:rPr lang="de-DE" dirty="0" err="1" smtClean="0"/>
              <a:t>small</a:t>
            </a:r>
            <a:r>
              <a:rPr lang="de-DE" dirty="0" smtClean="0"/>
              <a:t> high grade </a:t>
            </a:r>
            <a:r>
              <a:rPr lang="de-DE" dirty="0" err="1" smtClean="0"/>
              <a:t>Nb</a:t>
            </a:r>
            <a:r>
              <a:rPr lang="de-DE" dirty="0" smtClean="0"/>
              <a:t> </a:t>
            </a:r>
            <a:r>
              <a:rPr lang="de-DE" dirty="0" err="1" smtClean="0"/>
              <a:t>cylinder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welding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 err="1" smtClean="0"/>
              <a:t>Those</a:t>
            </a:r>
            <a:r>
              <a:rPr lang="de-DE" dirty="0" smtClean="0"/>
              <a:t> </a:t>
            </a:r>
            <a:r>
              <a:rPr lang="de-DE" dirty="0" err="1" smtClean="0"/>
              <a:t>spots</a:t>
            </a:r>
            <a:r>
              <a:rPr lang="de-DE" dirty="0" smtClean="0"/>
              <a:t> do not </a:t>
            </a:r>
            <a:r>
              <a:rPr lang="de-DE" dirty="0" err="1" smtClean="0"/>
              <a:t>seem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41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71600" y="218077"/>
            <a:ext cx="8671689" cy="330603"/>
          </a:xfrm>
        </p:spPr>
        <p:txBody>
          <a:bodyPr/>
          <a:lstStyle/>
          <a:p>
            <a:r>
              <a:rPr lang="de-DE" dirty="0" smtClean="0"/>
              <a:t>Status Booster </a:t>
            </a:r>
            <a:r>
              <a:rPr lang="de-DE" dirty="0" err="1" smtClean="0"/>
              <a:t>Cavities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55A8E17-4D99-424E-9DD9-E12265BD313F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7" y="598386"/>
            <a:ext cx="3976833" cy="313088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39" y="586148"/>
            <a:ext cx="3976833" cy="313088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20" y="725179"/>
            <a:ext cx="942320" cy="55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7" descr="booster_incra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87" y="726691"/>
            <a:ext cx="873881" cy="54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78134" y="3637653"/>
            <a:ext cx="8627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0" dirty="0">
                <a:solidFill>
                  <a:schemeClr val="tx1"/>
                </a:solidFill>
              </a:rPr>
              <a:t>Booster cavity vertical tests at </a:t>
            </a:r>
            <a:r>
              <a:rPr lang="en-US" sz="1400" b="0" dirty="0" err="1">
                <a:solidFill>
                  <a:schemeClr val="tx1"/>
                </a:solidFill>
              </a:rPr>
              <a:t>JLab</a:t>
            </a:r>
            <a:r>
              <a:rPr lang="en-US" sz="1400" b="0" dirty="0">
                <a:solidFill>
                  <a:schemeClr val="tx1"/>
                </a:solidFill>
              </a:rPr>
              <a:t> before and after helium vessel welding (except for BB004) at 1.8 K. </a:t>
            </a:r>
            <a:endParaRPr lang="en-US" sz="1400" b="0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0" dirty="0" smtClean="0">
                <a:solidFill>
                  <a:schemeClr val="tx1"/>
                </a:solidFill>
              </a:rPr>
              <a:t>Due </a:t>
            </a:r>
            <a:r>
              <a:rPr lang="en-US" sz="1400" b="0" dirty="0">
                <a:solidFill>
                  <a:schemeClr val="tx1"/>
                </a:solidFill>
              </a:rPr>
              <a:t>to leakage problems below </a:t>
            </a:r>
            <a:r>
              <a:rPr lang="en-US" sz="1400" b="0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en-US" sz="1400" b="0" dirty="0">
                <a:solidFill>
                  <a:schemeClr val="tx1"/>
                </a:solidFill>
              </a:rPr>
              <a:t> point at the FPC </a:t>
            </a:r>
            <a:r>
              <a:rPr lang="en-US" sz="1400" b="0" dirty="0" err="1">
                <a:solidFill>
                  <a:schemeClr val="tx1"/>
                </a:solidFill>
              </a:rPr>
              <a:t>NbTi</a:t>
            </a:r>
            <a:r>
              <a:rPr lang="en-US" sz="1400" b="0" dirty="0">
                <a:solidFill>
                  <a:schemeClr val="tx1"/>
                </a:solidFill>
              </a:rPr>
              <a:t> flanges, cavity BB001 was only measured at 2.0 K.</a:t>
            </a:r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01748" y="4365104"/>
            <a:ext cx="84796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booster cavities all are beyond specifications. </a:t>
            </a:r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Maximum field with helium vessel mostly 10% lowered after helium vessel</a:t>
            </a:r>
            <a:br>
              <a:rPr lang="en-US" dirty="0" smtClean="0"/>
            </a:br>
            <a:r>
              <a:rPr lang="en-US" dirty="0" smtClean="0"/>
              <a:t>welding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For cavity BB003 a field emitter was uncovered after HV welding, for BB002</a:t>
            </a:r>
            <a:br>
              <a:rPr lang="en-US" dirty="0" smtClean="0"/>
            </a:br>
            <a:r>
              <a:rPr lang="en-US" dirty="0" smtClean="0"/>
              <a:t>the emitter vanished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All field </a:t>
            </a:r>
            <a:r>
              <a:rPr lang="en-US" dirty="0"/>
              <a:t>emission onset </a:t>
            </a:r>
            <a:r>
              <a:rPr lang="en-US" dirty="0" smtClean="0"/>
              <a:t>are </a:t>
            </a:r>
            <a:r>
              <a:rPr lang="en-US" dirty="0"/>
              <a:t>above the field level of 10 MV/m for </a:t>
            </a:r>
            <a:r>
              <a:rPr lang="en-US" dirty="0" err="1" smtClean="0"/>
              <a:t>bERLinPro</a:t>
            </a:r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3 out of 4 cavities showed problem of leaking </a:t>
            </a:r>
            <a:r>
              <a:rPr lang="en-US" dirty="0" err="1" smtClean="0"/>
              <a:t>NbTi</a:t>
            </a:r>
            <a:r>
              <a:rPr lang="en-US" dirty="0" smtClean="0"/>
              <a:t> flanges in superfluid helium</a:t>
            </a:r>
            <a:endParaRPr lang="en-US" dirty="0"/>
          </a:p>
          <a:p>
            <a:pPr algn="l"/>
            <a:r>
              <a:rPr lang="en-US" dirty="0"/>
              <a:t> </a:t>
            </a:r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51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800</Words>
  <Application>Microsoft Office PowerPoint</Application>
  <PresentationFormat>Bildschirmpräsentation (4:3)</PresentationFormat>
  <Paragraphs>203</Paragraphs>
  <Slides>20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Monica Mantel</dc:creator>
  <cp:lastModifiedBy>Neumann, Axel</cp:lastModifiedBy>
  <cp:revision>115</cp:revision>
  <dcterms:created xsi:type="dcterms:W3CDTF">2009-04-16T12:28:49Z</dcterms:created>
  <dcterms:modified xsi:type="dcterms:W3CDTF">2016-07-06T09:28:15Z</dcterms:modified>
</cp:coreProperties>
</file>