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82" r:id="rId3"/>
    <p:sldId id="366" r:id="rId4"/>
    <p:sldId id="270" r:id="rId5"/>
    <p:sldId id="276" r:id="rId6"/>
    <p:sldId id="360" r:id="rId7"/>
    <p:sldId id="361" r:id="rId8"/>
    <p:sldId id="362" r:id="rId9"/>
    <p:sldId id="363" r:id="rId10"/>
    <p:sldId id="364" r:id="rId11"/>
    <p:sldId id="365" r:id="rId12"/>
    <p:sldId id="367" r:id="rId13"/>
    <p:sldId id="368" r:id="rId14"/>
    <p:sldId id="265" r:id="rId15"/>
    <p:sldId id="350" r:id="rId16"/>
    <p:sldId id="355" r:id="rId17"/>
    <p:sldId id="356" r:id="rId18"/>
    <p:sldId id="357" r:id="rId19"/>
    <p:sldId id="358" r:id="rId20"/>
    <p:sldId id="359" r:id="rId21"/>
    <p:sldId id="286" r:id="rId22"/>
    <p:sldId id="325" r:id="rId23"/>
  </p:sldIdLst>
  <p:sldSz cx="9144000" cy="6858000" type="screen4x3"/>
  <p:notesSz cx="6662738" cy="9926638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holas Walker" initials="NJW" lastIdx="20" clrIdx="0"/>
  <p:cmAuthor id="1" name="Pema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D9FF"/>
    <a:srgbClr val="5BB9FF"/>
    <a:srgbClr val="E0E0E0"/>
    <a:srgbClr val="FD930A"/>
    <a:srgbClr val="261748"/>
    <a:srgbClr val="251555"/>
    <a:srgbClr val="626262"/>
    <a:srgbClr val="100F2E"/>
    <a:srgbClr val="23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39" autoAdjust="0"/>
    <p:restoredTop sz="93467" autoAdjust="0"/>
  </p:normalViewPr>
  <p:slideViewPr>
    <p:cSldViewPr snapToGrid="0" showGuides="1">
      <p:cViewPr varScale="1">
        <p:scale>
          <a:sx n="125" d="100"/>
          <a:sy n="125" d="100"/>
        </p:scale>
        <p:origin x="-294" y="-90"/>
      </p:cViewPr>
      <p:guideLst>
        <p:guide orient="horz" pos="3956"/>
        <p:guide orient="horz" pos="900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-1494" y="888"/>
      </p:cViewPr>
      <p:guideLst>
        <p:guide orient="horz" pos="3127"/>
        <p:guide pos="209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203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887186" cy="49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5553" y="0"/>
            <a:ext cx="2887186" cy="49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30305"/>
            <a:ext cx="2887186" cy="49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5553" y="9430305"/>
            <a:ext cx="2887186" cy="49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70F96095-A911-4B8A-9974-6A40BAAD5501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1931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F08DDF-290B-49BC-9F94-6BC547E80180}" type="slidenum">
              <a:rPr lang="de-DE"/>
              <a:pPr/>
              <a:t>1</a:t>
            </a:fld>
            <a:endParaRPr lang="de-DE"/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49313" y="742950"/>
            <a:ext cx="4964112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8365" y="4715154"/>
            <a:ext cx="4886008" cy="446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r>
              <a:rPr lang="en-GB" sz="1100" b="1" dirty="0" smtClean="0"/>
              <a:t>How to edit the title slide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endParaRPr lang="en-GB" sz="1100" dirty="0" smtClean="0"/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Upper area: </a:t>
            </a:r>
            <a:r>
              <a:rPr lang="en-GB" sz="1100" b="1" dirty="0" smtClean="0"/>
              <a:t>Title</a:t>
            </a:r>
            <a:r>
              <a:rPr lang="en-GB" sz="1100" dirty="0" smtClean="0"/>
              <a:t> of your talk, max. 2 rows of the defined size (55 </a:t>
            </a:r>
            <a:r>
              <a:rPr lang="en-GB" sz="1100" dirty="0" err="1" smtClean="0"/>
              <a:t>pt</a:t>
            </a:r>
            <a:r>
              <a:rPr lang="en-GB" sz="1100" dirty="0" smtClean="0"/>
              <a:t>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Lower area </a:t>
            </a:r>
            <a:r>
              <a:rPr lang="en-GB" sz="1100" b="1" dirty="0" smtClean="0"/>
              <a:t>(subtitle):</a:t>
            </a:r>
            <a:r>
              <a:rPr lang="en-GB" sz="1100" dirty="0" smtClean="0"/>
              <a:t> Conference/meeting/workshop, location, date, </a:t>
            </a:r>
            <a:br>
              <a:rPr lang="en-GB" sz="1100" dirty="0" smtClean="0"/>
            </a:br>
            <a:r>
              <a:rPr lang="en-GB" sz="1100" dirty="0" smtClean="0"/>
              <a:t>your name and affiliation, max. 4 rows of the defined size (32 </a:t>
            </a:r>
            <a:r>
              <a:rPr lang="en-GB" sz="1100" dirty="0" err="1" smtClean="0"/>
              <a:t>pt</a:t>
            </a:r>
            <a:r>
              <a:rPr lang="en-GB" sz="1100" dirty="0" smtClean="0"/>
              <a:t>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Change </a:t>
            </a:r>
            <a:r>
              <a:rPr lang="en-GB" sz="1100" dirty="0"/>
              <a:t>the </a:t>
            </a:r>
            <a:r>
              <a:rPr lang="en-GB" sz="1100" b="1" dirty="0"/>
              <a:t>partner logos</a:t>
            </a:r>
            <a:r>
              <a:rPr lang="en-GB" sz="1100" dirty="0"/>
              <a:t> or add others in the last row.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7366" indent="-228851" defTabSz="449757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5069" indent="-228851" defTabSz="449757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32772" indent="-228851" defTabSz="449757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90475" indent="-228851" defTabSz="449757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852F0944-D6AC-414B-94BB-195DA96D335E}" type="slidenum">
              <a:rPr lang="de-DE" sz="1200">
                <a:solidFill>
                  <a:srgbClr val="000000"/>
                </a:solidFill>
                <a:latin typeface="Times New Roman" pitchFamily="18" charset="0"/>
              </a:rPr>
              <a:pPr eaLnBrk="1"/>
              <a:t>10</a:t>
            </a:fld>
            <a:endParaRPr lang="de-DE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55650"/>
            <a:ext cx="4960938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118" y="4714720"/>
            <a:ext cx="5330502" cy="4466907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7366" indent="-228851" defTabSz="449757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5069" indent="-228851" defTabSz="449757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32772" indent="-228851" defTabSz="449757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90475" indent="-228851" defTabSz="449757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852F0944-D6AC-414B-94BB-195DA96D335E}" type="slidenum">
              <a:rPr lang="de-DE" sz="1200">
                <a:solidFill>
                  <a:srgbClr val="000000"/>
                </a:solidFill>
                <a:latin typeface="Times New Roman" pitchFamily="18" charset="0"/>
              </a:rPr>
              <a:pPr eaLnBrk="1"/>
              <a:t>11</a:t>
            </a:fld>
            <a:endParaRPr lang="de-DE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55650"/>
            <a:ext cx="4960938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118" y="4714720"/>
            <a:ext cx="5330502" cy="4466907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7366" indent="-228851" defTabSz="449757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5069" indent="-228851" defTabSz="449757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32772" indent="-228851" defTabSz="449757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90475" indent="-228851" defTabSz="449757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852F0944-D6AC-414B-94BB-195DA96D335E}" type="slidenum">
              <a:rPr lang="de-DE" sz="1200">
                <a:solidFill>
                  <a:srgbClr val="000000"/>
                </a:solidFill>
                <a:latin typeface="Times New Roman" pitchFamily="18" charset="0"/>
              </a:rPr>
              <a:pPr eaLnBrk="1"/>
              <a:t>12</a:t>
            </a:fld>
            <a:endParaRPr lang="de-DE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55650"/>
            <a:ext cx="4960938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118" y="4714720"/>
            <a:ext cx="5330502" cy="4466907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7366" indent="-228851" defTabSz="449757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5069" indent="-228851" defTabSz="449757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32772" indent="-228851" defTabSz="449757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90475" indent="-228851" defTabSz="449757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852F0944-D6AC-414B-94BB-195DA96D335E}" type="slidenum">
              <a:rPr lang="de-DE" sz="1200">
                <a:solidFill>
                  <a:srgbClr val="000000"/>
                </a:solidFill>
                <a:latin typeface="Times New Roman" pitchFamily="18" charset="0"/>
              </a:rPr>
              <a:pPr eaLnBrk="1"/>
              <a:t>13</a:t>
            </a:fld>
            <a:endParaRPr lang="de-DE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55650"/>
            <a:ext cx="4960938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118" y="4714720"/>
            <a:ext cx="5330502" cy="4466907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7366" indent="-228851" defTabSz="449757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5069" indent="-228851" defTabSz="449757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32772" indent="-228851" defTabSz="449757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90475" indent="-228851" defTabSz="449757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5568A540-AB88-40E1-A77B-36BEA0EF81F6}" type="slidenum">
              <a:rPr lang="de-DE" sz="1200">
                <a:solidFill>
                  <a:srgbClr val="000000"/>
                </a:solidFill>
                <a:latin typeface="Times New Roman" pitchFamily="18" charset="0"/>
              </a:rPr>
              <a:pPr eaLnBrk="1"/>
              <a:t>17</a:t>
            </a:fld>
            <a:endParaRPr lang="de-DE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55650"/>
            <a:ext cx="4960938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118" y="4714720"/>
            <a:ext cx="5330502" cy="4466907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dirty="0" err="1" smtClean="0">
                <a:latin typeface="Times New Roman" pitchFamily="18" charset="0"/>
              </a:rPr>
              <a:t>Remark</a:t>
            </a:r>
            <a:r>
              <a:rPr lang="de-DE" dirty="0" smtClean="0">
                <a:latin typeface="Times New Roman" pitchFamily="18" charset="0"/>
              </a:rPr>
              <a:t>:</a:t>
            </a:r>
          </a:p>
          <a:p>
            <a:r>
              <a:rPr lang="de-DE" dirty="0" smtClean="0">
                <a:latin typeface="Times New Roman" pitchFamily="18" charset="0"/>
              </a:rPr>
              <a:t>Additional</a:t>
            </a:r>
            <a:r>
              <a:rPr lang="de-DE" baseline="0" dirty="0" smtClean="0">
                <a:latin typeface="Times New Roman" pitchFamily="18" charset="0"/>
              </a:rPr>
              <a:t> </a:t>
            </a:r>
            <a:r>
              <a:rPr lang="de-DE" baseline="0" dirty="0" err="1" smtClean="0">
                <a:latin typeface="Times New Roman" pitchFamily="18" charset="0"/>
              </a:rPr>
              <a:t>and</a:t>
            </a:r>
            <a:r>
              <a:rPr lang="de-DE" baseline="0" dirty="0" smtClean="0">
                <a:latin typeface="Times New Roman" pitchFamily="18" charset="0"/>
              </a:rPr>
              <a:t> </a:t>
            </a:r>
            <a:r>
              <a:rPr lang="de-DE" baseline="0" dirty="0" err="1" smtClean="0">
                <a:latin typeface="Times New Roman" pitchFamily="18" charset="0"/>
              </a:rPr>
              <a:t>comprehensive</a:t>
            </a:r>
            <a:r>
              <a:rPr lang="de-DE" baseline="0" dirty="0" smtClean="0">
                <a:latin typeface="Times New Roman" pitchFamily="18" charset="0"/>
              </a:rPr>
              <a:t> </a:t>
            </a:r>
            <a:r>
              <a:rPr lang="de-DE" baseline="0" dirty="0" err="1" smtClean="0">
                <a:latin typeface="Times New Roman" pitchFamily="18" charset="0"/>
              </a:rPr>
              <a:t>information</a:t>
            </a:r>
            <a:r>
              <a:rPr lang="de-DE" baseline="0" dirty="0" smtClean="0">
                <a:latin typeface="Times New Roman" pitchFamily="18" charset="0"/>
              </a:rPr>
              <a:t> </a:t>
            </a:r>
            <a:r>
              <a:rPr lang="de-DE" baseline="0" dirty="0" err="1" smtClean="0">
                <a:latin typeface="Times New Roman" pitchFamily="18" charset="0"/>
              </a:rPr>
              <a:t>about</a:t>
            </a:r>
            <a:r>
              <a:rPr lang="de-DE" baseline="0" dirty="0" smtClean="0">
                <a:latin typeface="Times New Roman" pitchFamily="18" charset="0"/>
              </a:rPr>
              <a:t> </a:t>
            </a:r>
            <a:r>
              <a:rPr lang="de-DE" baseline="0" dirty="0" err="1" smtClean="0">
                <a:latin typeface="Times New Roman" pitchFamily="18" charset="0"/>
              </a:rPr>
              <a:t>NC‘s</a:t>
            </a:r>
            <a:r>
              <a:rPr lang="de-DE" baseline="0" dirty="0" smtClean="0">
                <a:latin typeface="Times New Roman" pitchFamily="18" charset="0"/>
              </a:rPr>
              <a:t> + </a:t>
            </a:r>
            <a:r>
              <a:rPr lang="de-DE" baseline="0" dirty="0" err="1" smtClean="0">
                <a:latin typeface="Times New Roman" pitchFamily="18" charset="0"/>
              </a:rPr>
              <a:t>experiences</a:t>
            </a:r>
            <a:r>
              <a:rPr lang="de-DE" baseline="0" dirty="0" smtClean="0">
                <a:latin typeface="Times New Roman" pitchFamily="18" charset="0"/>
              </a:rPr>
              <a:t> </a:t>
            </a:r>
            <a:r>
              <a:rPr lang="de-DE" baseline="0" dirty="0" err="1" smtClean="0">
                <a:latin typeface="Times New Roman" pitchFamily="18" charset="0"/>
              </a:rPr>
              <a:t>with</a:t>
            </a:r>
            <a:r>
              <a:rPr lang="de-DE" baseline="0" dirty="0" smtClean="0">
                <a:latin typeface="Times New Roman" pitchFamily="18" charset="0"/>
              </a:rPr>
              <a:t> QC </a:t>
            </a:r>
            <a:r>
              <a:rPr lang="de-DE" baseline="0" dirty="0" err="1" smtClean="0">
                <a:latin typeface="Times New Roman" pitchFamily="18" charset="0"/>
              </a:rPr>
              <a:t>concept</a:t>
            </a:r>
            <a:r>
              <a:rPr lang="de-DE" baseline="0" dirty="0" smtClean="0">
                <a:latin typeface="Times New Roman" pitchFamily="18" charset="0"/>
              </a:rPr>
              <a:t> </a:t>
            </a:r>
            <a:r>
              <a:rPr lang="de-DE" baseline="0" dirty="0" err="1" smtClean="0">
                <a:latin typeface="Times New Roman" pitchFamily="18" charset="0"/>
              </a:rPr>
              <a:t>during</a:t>
            </a:r>
            <a:r>
              <a:rPr lang="de-DE" baseline="0" dirty="0" smtClean="0">
                <a:latin typeface="Times New Roman" pitchFamily="18" charset="0"/>
              </a:rPr>
              <a:t> </a:t>
            </a:r>
            <a:r>
              <a:rPr lang="de-DE" baseline="0" dirty="0" err="1" smtClean="0">
                <a:latin typeface="Times New Roman" pitchFamily="18" charset="0"/>
              </a:rPr>
              <a:t>production</a:t>
            </a:r>
            <a:r>
              <a:rPr lang="de-DE" baseline="0" dirty="0" smtClean="0">
                <a:latin typeface="Times New Roman" pitchFamily="18" charset="0"/>
              </a:rPr>
              <a:t> </a:t>
            </a:r>
            <a:r>
              <a:rPr lang="de-DE" baseline="0" dirty="0" err="1" smtClean="0">
                <a:latin typeface="Times New Roman" pitchFamily="18" charset="0"/>
              </a:rPr>
              <a:t>extend</a:t>
            </a:r>
            <a:r>
              <a:rPr lang="de-DE" baseline="0" dirty="0" smtClean="0">
                <a:latin typeface="Times New Roman" pitchFamily="18" charset="0"/>
              </a:rPr>
              <a:t> </a:t>
            </a:r>
            <a:r>
              <a:rPr lang="de-DE" baseline="0" dirty="0" err="1" smtClean="0">
                <a:latin typeface="Times New Roman" pitchFamily="18" charset="0"/>
              </a:rPr>
              <a:t>this</a:t>
            </a:r>
            <a:r>
              <a:rPr lang="de-DE" baseline="0" dirty="0" smtClean="0">
                <a:latin typeface="Times New Roman" pitchFamily="18" charset="0"/>
              </a:rPr>
              <a:t> </a:t>
            </a:r>
            <a:r>
              <a:rPr lang="de-DE" baseline="0" dirty="0" err="1" smtClean="0">
                <a:latin typeface="Times New Roman" pitchFamily="18" charset="0"/>
              </a:rPr>
              <a:t>talk</a:t>
            </a:r>
            <a:r>
              <a:rPr lang="de-DE" baseline="0" dirty="0" smtClean="0">
                <a:latin typeface="Times New Roman" pitchFamily="18" charset="0"/>
              </a:rPr>
              <a:t> =&gt; </a:t>
            </a:r>
            <a:r>
              <a:rPr lang="de-DE" baseline="0" dirty="0" err="1" smtClean="0">
                <a:latin typeface="Times New Roman" pitchFamily="18" charset="0"/>
              </a:rPr>
              <a:t>aware</a:t>
            </a:r>
            <a:r>
              <a:rPr lang="de-DE" baseline="0" dirty="0" smtClean="0">
                <a:latin typeface="Times New Roman" pitchFamily="18" charset="0"/>
              </a:rPr>
              <a:t> </a:t>
            </a:r>
            <a:r>
              <a:rPr lang="de-DE" baseline="0" dirty="0" err="1" smtClean="0">
                <a:latin typeface="Times New Roman" pitchFamily="18" charset="0"/>
              </a:rPr>
              <a:t>that</a:t>
            </a:r>
            <a:r>
              <a:rPr lang="de-DE" baseline="0" dirty="0" smtClean="0">
                <a:latin typeface="Times New Roman" pitchFamily="18" charset="0"/>
              </a:rPr>
              <a:t> </a:t>
            </a:r>
            <a:r>
              <a:rPr lang="de-DE" baseline="0" dirty="0" err="1" smtClean="0">
                <a:latin typeface="Times New Roman" pitchFamily="18" charset="0"/>
              </a:rPr>
              <a:t>this</a:t>
            </a:r>
            <a:r>
              <a:rPr lang="de-DE" baseline="0" dirty="0" smtClean="0">
                <a:latin typeface="Times New Roman" pitchFamily="18" charset="0"/>
              </a:rPr>
              <a:t> </a:t>
            </a:r>
            <a:r>
              <a:rPr lang="de-DE" baseline="0" dirty="0" err="1" smtClean="0">
                <a:latin typeface="Times New Roman" pitchFamily="18" charset="0"/>
              </a:rPr>
              <a:t>is</a:t>
            </a:r>
            <a:r>
              <a:rPr lang="de-DE" baseline="0" dirty="0" smtClean="0">
                <a:latin typeface="Times New Roman" pitchFamily="18" charset="0"/>
              </a:rPr>
              <a:t> </a:t>
            </a:r>
            <a:r>
              <a:rPr lang="de-DE" baseline="0" dirty="0" err="1" smtClean="0">
                <a:latin typeface="Times New Roman" pitchFamily="18" charset="0"/>
              </a:rPr>
              <a:t>missing</a:t>
            </a:r>
            <a:endParaRPr lang="de-DE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98550" y="1239838"/>
            <a:ext cx="4465638" cy="33512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Symbol zastępczy notatek 2"/>
          <p:cNvSpPr>
            <a:spLocks noGrp="1"/>
          </p:cNvSpPr>
          <p:nvPr>
            <p:ph type="body" idx="1"/>
          </p:nvPr>
        </p:nvSpPr>
        <p:spPr bwMode="auto">
          <a:xfrm>
            <a:off x="666274" y="4777199"/>
            <a:ext cx="5330190" cy="39086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de-DE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7366" indent="-228851" defTabSz="449757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5069" indent="-228851" defTabSz="449757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32772" indent="-228851" defTabSz="449757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90475" indent="-228851" defTabSz="449757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5568A540-AB88-40E1-A77B-36BEA0EF81F6}" type="slidenum">
              <a:rPr lang="de-DE" sz="1200">
                <a:solidFill>
                  <a:srgbClr val="000000"/>
                </a:solidFill>
                <a:latin typeface="Times New Roman" pitchFamily="18" charset="0"/>
              </a:rPr>
              <a:pPr eaLnBrk="1"/>
              <a:t>19</a:t>
            </a:fld>
            <a:endParaRPr lang="de-DE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55650"/>
            <a:ext cx="4960938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118" y="4714720"/>
            <a:ext cx="5330502" cy="4466907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dirty="0" smtClean="0">
                <a:latin typeface="Times New Roman" pitchFamily="18" charset="0"/>
              </a:rPr>
              <a:t>- </a:t>
            </a:r>
            <a:r>
              <a:rPr lang="de-DE" dirty="0" err="1" smtClean="0">
                <a:latin typeface="Times New Roman" pitchFamily="18" charset="0"/>
              </a:rPr>
              <a:t>updated</a:t>
            </a:r>
            <a:endParaRPr lang="de-DE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7366" indent="-228851" defTabSz="449757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5069" indent="-228851" defTabSz="449757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32772" indent="-228851" defTabSz="449757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90475" indent="-228851" defTabSz="449757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5568A540-AB88-40E1-A77B-36BEA0EF81F6}" type="slidenum">
              <a:rPr lang="de-DE" sz="1200">
                <a:solidFill>
                  <a:srgbClr val="000000"/>
                </a:solidFill>
                <a:latin typeface="Times New Roman" pitchFamily="18" charset="0"/>
              </a:rPr>
              <a:pPr eaLnBrk="1"/>
              <a:t>20</a:t>
            </a:fld>
            <a:endParaRPr lang="de-DE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55650"/>
            <a:ext cx="4960938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118" y="4714720"/>
            <a:ext cx="5330502" cy="4466907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dirty="0" smtClean="0">
                <a:latin typeface="Times New Roman" pitchFamily="18" charset="0"/>
              </a:rPr>
              <a:t>- </a:t>
            </a:r>
            <a:r>
              <a:rPr lang="de-DE" dirty="0" err="1" smtClean="0">
                <a:latin typeface="Times New Roman" pitchFamily="18" charset="0"/>
              </a:rPr>
              <a:t>updated</a:t>
            </a:r>
            <a:endParaRPr lang="de-DE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7366" indent="-228851" defTabSz="449757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5069" indent="-228851" defTabSz="449757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32772" indent="-228851" defTabSz="449757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90475" indent="-228851" defTabSz="449757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81A33FCD-B406-464E-BBD4-6A1A0FD61869}" type="slidenum">
              <a:rPr lang="de-DE" sz="1200">
                <a:solidFill>
                  <a:srgbClr val="000000"/>
                </a:solidFill>
                <a:latin typeface="Times New Roman" pitchFamily="18" charset="0"/>
              </a:rPr>
              <a:pPr eaLnBrk="1"/>
              <a:t>21</a:t>
            </a:fld>
            <a:endParaRPr lang="de-DE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55650"/>
            <a:ext cx="4960938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118" y="4714720"/>
            <a:ext cx="5330502" cy="4466907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7366" indent="-228851" defTabSz="449757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5069" indent="-228851" defTabSz="449757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32772" indent="-228851" defTabSz="449757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90475" indent="-228851" defTabSz="449757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5568A540-AB88-40E1-A77B-36BEA0EF81F6}" type="slidenum">
              <a:rPr lang="de-DE" sz="1200">
                <a:solidFill>
                  <a:srgbClr val="000000"/>
                </a:solidFill>
                <a:latin typeface="Times New Roman" pitchFamily="18" charset="0"/>
              </a:rPr>
              <a:pPr eaLnBrk="1"/>
              <a:t>22</a:t>
            </a:fld>
            <a:endParaRPr lang="de-DE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55650"/>
            <a:ext cx="4960938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118" y="4714720"/>
            <a:ext cx="5330502" cy="4466907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dirty="0" smtClean="0">
                <a:latin typeface="Times New Roman" pitchFamily="18" charset="0"/>
              </a:rPr>
              <a:t>- </a:t>
            </a:r>
            <a:r>
              <a:rPr lang="de-DE" dirty="0" err="1" smtClean="0">
                <a:latin typeface="Times New Roman" pitchFamily="18" charset="0"/>
              </a:rPr>
              <a:t>updated</a:t>
            </a:r>
            <a:endParaRPr lang="de-DE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750" y="4714875"/>
            <a:ext cx="5329238" cy="4467225"/>
          </a:xfrm>
          <a:prstGeom prst="rect">
            <a:avLst/>
          </a:prstGeom>
        </p:spPr>
        <p:txBody>
          <a:bodyPr/>
          <a:lstStyle/>
          <a:p>
            <a:r>
              <a:rPr lang="de-DE" dirty="0" err="1" smtClean="0"/>
              <a:t>No</a:t>
            </a:r>
            <a:r>
              <a:rPr lang="de-DE" dirty="0" smtClean="0"/>
              <a:t> update </a:t>
            </a:r>
            <a:r>
              <a:rPr lang="de-DE" dirty="0" err="1" smtClean="0"/>
              <a:t>necessary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2779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750" y="4714875"/>
            <a:ext cx="5329238" cy="4467225"/>
          </a:xfrm>
          <a:prstGeom prst="rect">
            <a:avLst/>
          </a:prstGeom>
        </p:spPr>
        <p:txBody>
          <a:bodyPr/>
          <a:lstStyle/>
          <a:p>
            <a:r>
              <a:rPr lang="de-DE" dirty="0" err="1" smtClean="0"/>
              <a:t>No</a:t>
            </a:r>
            <a:r>
              <a:rPr lang="de-DE" dirty="0" smtClean="0"/>
              <a:t> update </a:t>
            </a:r>
            <a:r>
              <a:rPr lang="de-DE" dirty="0" err="1" smtClean="0"/>
              <a:t>necessary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2779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7366" indent="-228851" defTabSz="449757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5069" indent="-228851" defTabSz="449757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32772" indent="-228851" defTabSz="449757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90475" indent="-228851" defTabSz="449757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81A33FCD-B406-464E-BBD4-6A1A0FD61869}" type="slidenum">
              <a:rPr lang="de-DE" sz="1200">
                <a:solidFill>
                  <a:srgbClr val="000000"/>
                </a:solidFill>
                <a:latin typeface="Times New Roman" pitchFamily="18" charset="0"/>
              </a:rPr>
              <a:pPr eaLnBrk="1"/>
              <a:t>4</a:t>
            </a:fld>
            <a:endParaRPr lang="de-DE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55650"/>
            <a:ext cx="4960938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118" y="4714720"/>
            <a:ext cx="5330502" cy="4466907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dirty="0" err="1" smtClean="0">
                <a:latin typeface="Times New Roman" pitchFamily="18" charset="0"/>
              </a:rPr>
              <a:t>updated</a:t>
            </a:r>
            <a:endParaRPr lang="de-DE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7366" indent="-228851" defTabSz="449757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5069" indent="-228851" defTabSz="449757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32772" indent="-228851" defTabSz="449757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90475" indent="-228851" defTabSz="449757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852F0944-D6AC-414B-94BB-195DA96D335E}" type="slidenum">
              <a:rPr lang="de-DE" sz="1200">
                <a:solidFill>
                  <a:srgbClr val="000000"/>
                </a:solidFill>
                <a:latin typeface="Times New Roman" pitchFamily="18" charset="0"/>
              </a:rPr>
              <a:pPr eaLnBrk="1"/>
              <a:t>5</a:t>
            </a:fld>
            <a:endParaRPr lang="de-DE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55650"/>
            <a:ext cx="4960938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118" y="4714720"/>
            <a:ext cx="5330502" cy="4466907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dirty="0" smtClean="0">
                <a:latin typeface="Times New Roman" pitchFamily="18" charset="0"/>
              </a:rPr>
              <a:t>-</a:t>
            </a:r>
            <a:r>
              <a:rPr lang="de-DE" baseline="0" dirty="0" smtClean="0">
                <a:latin typeface="Times New Roman" pitchFamily="18" charset="0"/>
              </a:rPr>
              <a:t> </a:t>
            </a:r>
            <a:r>
              <a:rPr lang="de-DE" baseline="0" dirty="0" err="1" smtClean="0">
                <a:latin typeface="Times New Roman" pitchFamily="18" charset="0"/>
              </a:rPr>
              <a:t>Categories</a:t>
            </a:r>
            <a:r>
              <a:rPr lang="de-DE" baseline="0" dirty="0" smtClean="0">
                <a:latin typeface="Times New Roman" pitchFamily="18" charset="0"/>
              </a:rPr>
              <a:t> </a:t>
            </a:r>
            <a:r>
              <a:rPr lang="de-DE" baseline="0" dirty="0" err="1" smtClean="0">
                <a:latin typeface="Times New Roman" pitchFamily="18" charset="0"/>
              </a:rPr>
              <a:t>for</a:t>
            </a:r>
            <a:r>
              <a:rPr lang="de-DE" baseline="0" dirty="0" smtClean="0">
                <a:latin typeface="Times New Roman" pitchFamily="18" charset="0"/>
              </a:rPr>
              <a:t> </a:t>
            </a:r>
            <a:r>
              <a:rPr lang="de-DE" baseline="0" dirty="0" err="1" smtClean="0">
                <a:latin typeface="Times New Roman" pitchFamily="18" charset="0"/>
              </a:rPr>
              <a:t>test</a:t>
            </a:r>
            <a:r>
              <a:rPr lang="de-DE" baseline="0" dirty="0" smtClean="0">
                <a:latin typeface="Times New Roman" pitchFamily="18" charset="0"/>
              </a:rPr>
              <a:t> </a:t>
            </a:r>
            <a:r>
              <a:rPr lang="de-DE" baseline="0" dirty="0" err="1" smtClean="0">
                <a:latin typeface="Times New Roman" pitchFamily="18" charset="0"/>
              </a:rPr>
              <a:t>purpose</a:t>
            </a:r>
            <a:r>
              <a:rPr lang="de-DE" baseline="0" dirty="0" smtClean="0">
                <a:latin typeface="Times New Roman" pitchFamily="18" charset="0"/>
              </a:rPr>
              <a:t> + </a:t>
            </a:r>
            <a:r>
              <a:rPr lang="de-DE" baseline="0" dirty="0" err="1" smtClean="0">
                <a:latin typeface="Times New Roman" pitchFamily="18" charset="0"/>
              </a:rPr>
              <a:t>formalized</a:t>
            </a:r>
            <a:r>
              <a:rPr lang="de-DE" baseline="0" dirty="0" smtClean="0">
                <a:latin typeface="Times New Roman" pitchFamily="18" charset="0"/>
              </a:rPr>
              <a:t> </a:t>
            </a:r>
            <a:r>
              <a:rPr lang="de-DE" baseline="0" dirty="0" err="1" smtClean="0">
                <a:latin typeface="Times New Roman" pitchFamily="18" charset="0"/>
              </a:rPr>
              <a:t>decisions</a:t>
            </a:r>
            <a:r>
              <a:rPr lang="de-DE" baseline="0" dirty="0" smtClean="0">
                <a:latin typeface="Times New Roman" pitchFamily="18" charset="0"/>
              </a:rPr>
              <a:t> </a:t>
            </a:r>
            <a:r>
              <a:rPr lang="de-DE" baseline="0" dirty="0" err="1" smtClean="0">
                <a:latin typeface="Times New Roman" pitchFamily="18" charset="0"/>
              </a:rPr>
              <a:t>according</a:t>
            </a:r>
            <a:r>
              <a:rPr lang="de-DE" baseline="0" dirty="0" smtClean="0">
                <a:latin typeface="Times New Roman" pitchFamily="18" charset="0"/>
              </a:rPr>
              <a:t> </a:t>
            </a:r>
            <a:r>
              <a:rPr lang="de-DE" baseline="0" dirty="0" err="1" smtClean="0">
                <a:latin typeface="Times New Roman" pitchFamily="18" charset="0"/>
              </a:rPr>
              <a:t>to</a:t>
            </a:r>
            <a:r>
              <a:rPr lang="de-DE" baseline="0" dirty="0" smtClean="0">
                <a:latin typeface="Times New Roman" pitchFamily="18" charset="0"/>
              </a:rPr>
              <a:t> </a:t>
            </a:r>
            <a:r>
              <a:rPr lang="de-DE" baseline="0" dirty="0" err="1" smtClean="0">
                <a:latin typeface="Times New Roman" pitchFamily="18" charset="0"/>
              </a:rPr>
              <a:t>test</a:t>
            </a:r>
            <a:r>
              <a:rPr lang="de-DE" baseline="0" dirty="0" smtClean="0">
                <a:latin typeface="Times New Roman" pitchFamily="18" charset="0"/>
              </a:rPr>
              <a:t> </a:t>
            </a:r>
            <a:r>
              <a:rPr lang="de-DE" baseline="0" dirty="0" err="1" smtClean="0">
                <a:latin typeface="Times New Roman" pitchFamily="18" charset="0"/>
              </a:rPr>
              <a:t>result</a:t>
            </a:r>
            <a:endParaRPr lang="de-DE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7366" indent="-228851" defTabSz="449757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5069" indent="-228851" defTabSz="449757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32772" indent="-228851" defTabSz="449757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90475" indent="-228851" defTabSz="449757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852F0944-D6AC-414B-94BB-195DA96D335E}" type="slidenum">
              <a:rPr lang="de-DE" sz="1200">
                <a:solidFill>
                  <a:srgbClr val="000000"/>
                </a:solidFill>
                <a:latin typeface="Times New Roman" pitchFamily="18" charset="0"/>
              </a:rPr>
              <a:pPr eaLnBrk="1"/>
              <a:t>6</a:t>
            </a:fld>
            <a:endParaRPr lang="de-DE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55650"/>
            <a:ext cx="4960938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118" y="4714720"/>
            <a:ext cx="5330502" cy="4466907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7366" indent="-228851" defTabSz="449757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5069" indent="-228851" defTabSz="449757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32772" indent="-228851" defTabSz="449757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90475" indent="-228851" defTabSz="449757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852F0944-D6AC-414B-94BB-195DA96D335E}" type="slidenum">
              <a:rPr lang="de-DE" sz="1200">
                <a:solidFill>
                  <a:srgbClr val="000000"/>
                </a:solidFill>
                <a:latin typeface="Times New Roman" pitchFamily="18" charset="0"/>
              </a:rPr>
              <a:pPr eaLnBrk="1"/>
              <a:t>7</a:t>
            </a:fld>
            <a:endParaRPr lang="de-DE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55650"/>
            <a:ext cx="4960938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118" y="4714720"/>
            <a:ext cx="5330502" cy="4466907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7366" indent="-228851" defTabSz="449757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5069" indent="-228851" defTabSz="449757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32772" indent="-228851" defTabSz="449757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90475" indent="-228851" defTabSz="449757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852F0944-D6AC-414B-94BB-195DA96D335E}" type="slidenum">
              <a:rPr lang="de-DE" sz="1200">
                <a:solidFill>
                  <a:srgbClr val="000000"/>
                </a:solidFill>
                <a:latin typeface="Times New Roman" pitchFamily="18" charset="0"/>
              </a:rPr>
              <a:pPr eaLnBrk="1"/>
              <a:t>8</a:t>
            </a:fld>
            <a:endParaRPr lang="de-DE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55650"/>
            <a:ext cx="4960938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118" y="4714720"/>
            <a:ext cx="5330502" cy="4466907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7366" indent="-228851" defTabSz="449757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5069" indent="-228851" defTabSz="449757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32772" indent="-228851" defTabSz="449757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90475" indent="-228851" defTabSz="449757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852F0944-D6AC-414B-94BB-195DA96D335E}" type="slidenum">
              <a:rPr lang="de-DE" sz="1200">
                <a:solidFill>
                  <a:srgbClr val="000000"/>
                </a:solidFill>
                <a:latin typeface="Times New Roman" pitchFamily="18" charset="0"/>
              </a:rPr>
              <a:pPr eaLnBrk="1"/>
              <a:t>9</a:t>
            </a:fld>
            <a:endParaRPr lang="de-DE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55650"/>
            <a:ext cx="4960938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118" y="4714720"/>
            <a:ext cx="5330502" cy="4466907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2325" y="114300"/>
            <a:ext cx="576264" cy="907200"/>
          </a:xfrm>
          <a:prstGeom prst="rect">
            <a:avLst/>
          </a:prstGeom>
          <a:solidFill>
            <a:schemeClr val="tx1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noProof="0"/>
          </a:p>
        </p:txBody>
      </p:sp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4607" y="3411538"/>
            <a:ext cx="8325262" cy="1681457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 algn="ctr">
              <a:buFont typeface="Wingdings" pitchFamily="2" charset="2"/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404813" y="1314450"/>
            <a:ext cx="83312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>
              <a:defRPr sz="5500" b="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asted-image.pdf"/>
          <p:cNvPicPr>
            <a:picLocks noChangeAspect="1"/>
          </p:cNvPicPr>
          <p:nvPr userDrawn="1"/>
        </p:nvPicPr>
        <p:blipFill rotWithShape="1">
          <a:blip r:embed="rId4">
            <a:extLst/>
          </a:blip>
          <a:srcRect l="85019" r="-3508"/>
          <a:stretch/>
        </p:blipFill>
        <p:spPr>
          <a:xfrm>
            <a:off x="6624000" y="5382898"/>
            <a:ext cx="792000" cy="9086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Picture 12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34553" y="5498052"/>
            <a:ext cx="972000" cy="726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752" y="5411546"/>
            <a:ext cx="900000" cy="90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728" y="5387240"/>
            <a:ext cx="2219116" cy="90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03253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2391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326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42325" y="114300"/>
            <a:ext cx="576263" cy="911225"/>
          </a:xfrm>
          <a:prstGeom prst="rect">
            <a:avLst/>
          </a:prstGeom>
          <a:ln/>
        </p:spPr>
        <p:txBody>
          <a:bodyPr/>
          <a:lstStyle>
            <a:lvl1pPr>
              <a:buNone/>
              <a:defRPr/>
            </a:lvl1pPr>
          </a:lstStyle>
          <a:p>
            <a:pPr>
              <a:defRPr/>
            </a:pPr>
            <a:endParaRPr lang="en-GB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50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 marL="473257" indent="-160729">
              <a:spcBef>
                <a:spcPts val="844"/>
              </a:spcBef>
              <a:buSzPct val="25000"/>
              <a:buBlip>
                <a:blip r:embed="rId2"/>
              </a:buBlip>
            </a:lvl2pPr>
            <a:lvl3pPr>
              <a:spcBef>
                <a:spcPts val="703"/>
              </a:spcBef>
              <a:buClr>
                <a:srgbClr val="FD920B"/>
              </a:buClr>
              <a:buSzPct val="75000"/>
              <a:buChar char="➡"/>
            </a:lvl3pPr>
            <a:lvl4pPr>
              <a:spcBef>
                <a:spcPts val="703"/>
              </a:spcBef>
              <a:buSzPct val="75000"/>
              <a:buChar char="•"/>
            </a:lvl4pPr>
            <a:lvl5pPr>
              <a:spcBef>
                <a:spcPts val="703"/>
              </a:spcBef>
              <a:buSzPct val="75000"/>
              <a:buChar char="•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241B4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241B4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241B4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241B4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241B44"/>
                </a:solidFill>
              </a:rPr>
              <a:t>Body Level Five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xfrm>
            <a:off x="8715303" y="674191"/>
            <a:ext cx="259104" cy="267891"/>
          </a:xfrm>
          <a:prstGeom prst="rect">
            <a:avLst/>
          </a:prstGeom>
        </p:spPr>
        <p:txBody>
          <a:bodyPr lIns="64291" tIns="32146" rIns="64291" bIns="32146"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37862096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34" descr="Undulator_final_nurh#50DE97_recht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114300"/>
            <a:ext cx="582613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 noProof="0"/>
          </a:p>
        </p:txBody>
      </p:sp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307975"/>
            <a:ext cx="7283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Slide title: Don’t edit here!</a:t>
            </a:r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000" noProof="0" dirty="0" smtClean="0">
                <a:solidFill>
                  <a:schemeClr val="bg1"/>
                </a:solidFill>
              </a:rPr>
              <a:t>Retreatment of</a:t>
            </a:r>
            <a:r>
              <a:rPr lang="en-GB" sz="1000" baseline="0" noProof="0" dirty="0" smtClean="0">
                <a:solidFill>
                  <a:schemeClr val="bg1"/>
                </a:solidFill>
              </a:rPr>
              <a:t> Superconducting Cavities for the European XFEL</a:t>
            </a:r>
            <a:endParaRPr lang="en-GB" sz="1000" noProof="0" dirty="0">
              <a:solidFill>
                <a:schemeClr val="bg1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04813" y="1347788"/>
            <a:ext cx="7972425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text format – don’t edit!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8448938" y="784800"/>
            <a:ext cx="576000" cy="24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0"/>
              </a:spcBef>
              <a:buClrTx/>
              <a:buFontTx/>
              <a:buNone/>
            </a:pPr>
            <a:fld id="{7BD41925-BADA-44CD-9D29-92AC82CF061D}" type="slidenum">
              <a:rPr lang="en-GB" sz="1000" b="1" noProof="0" smtClean="0">
                <a:solidFill>
                  <a:schemeClr val="bg1"/>
                </a:solidFill>
                <a:ea typeface="Geneva" pitchFamily="1" charset="-128"/>
              </a:rPr>
              <a:t>‹#›</a:t>
            </a:fld>
            <a:endParaRPr lang="en-GB" sz="1000" b="1" noProof="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3" name="Textfeld 2"/>
          <p:cNvSpPr txBox="1"/>
          <p:nvPr userDrawn="1"/>
        </p:nvSpPr>
        <p:spPr>
          <a:xfrm>
            <a:off x="117475" y="6477000"/>
            <a:ext cx="8902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noProof="0" dirty="0" smtClean="0"/>
              <a:t>TTC Meeting </a:t>
            </a:r>
            <a:r>
              <a:rPr lang="en-GB" noProof="0" dirty="0" err="1" smtClean="0"/>
              <a:t>Saclay</a:t>
            </a:r>
            <a:r>
              <a:rPr lang="en-GB" noProof="0" dirty="0" smtClean="0"/>
              <a:t>;</a:t>
            </a:r>
            <a:r>
              <a:rPr lang="en-GB" baseline="0" noProof="0" dirty="0" smtClean="0"/>
              <a:t> July 2016</a:t>
            </a:r>
            <a:endParaRPr lang="en-GB" noProof="0" dirty="0" smtClean="0"/>
          </a:p>
          <a:p>
            <a:pPr lvl="0"/>
            <a:r>
              <a:rPr lang="en-GB" noProof="0" dirty="0" err="1" smtClean="0"/>
              <a:t>Detlef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Reschke</a:t>
            </a:r>
            <a:r>
              <a:rPr lang="en-GB" baseline="0" noProof="0" dirty="0" smtClean="0"/>
              <a:t>, DESY</a:t>
            </a:r>
            <a:endParaRPr lang="en-GB" noProof="0" dirty="0" smtClean="0"/>
          </a:p>
        </p:txBody>
      </p:sp>
      <p:pic>
        <p:nvPicPr>
          <p:cNvPr id="13" name="pasted-image.pdf"/>
          <p:cNvPicPr>
            <a:picLocks noChangeAspect="1"/>
          </p:cNvPicPr>
          <p:nvPr userDrawn="1"/>
        </p:nvPicPr>
        <p:blipFill>
          <a:blip r:embed="rId10">
            <a:extLst/>
          </a:blip>
          <a:stretch>
            <a:fillRect/>
          </a:stretch>
        </p:blipFill>
        <p:spPr>
          <a:xfrm>
            <a:off x="7238188" y="6486995"/>
            <a:ext cx="1664145" cy="36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Picture 12"/>
          <p:cNvPicPr>
            <a:picLocks noChangeAspect="1" noChangeArrowheads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99041" y="6511227"/>
            <a:ext cx="433193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  <p:sldLayoutId id="2147483657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ts val="6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6"/>
          <p:cNvSpPr>
            <a:spLocks noGrp="1"/>
          </p:cNvSpPr>
          <p:nvPr>
            <p:ph type="subTitle" sz="quarter" idx="1"/>
          </p:nvPr>
        </p:nvSpPr>
        <p:spPr>
          <a:xfrm>
            <a:off x="404607" y="3805821"/>
            <a:ext cx="8325262" cy="1470855"/>
          </a:xfrm>
        </p:spPr>
        <p:txBody>
          <a:bodyPr/>
          <a:lstStyle/>
          <a:p>
            <a:r>
              <a:rPr lang="en-GB" dirty="0" err="1" smtClean="0"/>
              <a:t>Detlef</a:t>
            </a:r>
            <a:r>
              <a:rPr lang="en-GB" dirty="0" smtClean="0"/>
              <a:t> </a:t>
            </a:r>
            <a:r>
              <a:rPr lang="en-GB" dirty="0" err="1" smtClean="0"/>
              <a:t>Reschke</a:t>
            </a:r>
            <a:r>
              <a:rPr lang="en-GB" dirty="0" smtClean="0"/>
              <a:t> – DESY</a:t>
            </a:r>
            <a:br>
              <a:rPr lang="en-GB" dirty="0" smtClean="0"/>
            </a:br>
            <a:r>
              <a:rPr lang="en-GB" dirty="0" smtClean="0"/>
              <a:t>for the EU-XFEL Accelerator Consortium</a:t>
            </a:r>
          </a:p>
        </p:txBody>
      </p:sp>
      <p:sp>
        <p:nvSpPr>
          <p:cNvPr id="6" name="Titel 5"/>
          <p:cNvSpPr>
            <a:spLocks noGrp="1"/>
          </p:cNvSpPr>
          <p:nvPr>
            <p:ph type="ctrTitle" sz="quarter"/>
          </p:nvPr>
        </p:nvSpPr>
        <p:spPr>
          <a:xfrm>
            <a:off x="259306" y="1314450"/>
            <a:ext cx="8652681" cy="2141814"/>
          </a:xfrm>
        </p:spPr>
        <p:txBody>
          <a:bodyPr/>
          <a:lstStyle/>
          <a:p>
            <a:r>
              <a:rPr lang="en-GB" sz="4800" dirty="0" smtClean="0"/>
              <a:t>Retreatment of Superconducting Cavities for the European XFEL</a:t>
            </a:r>
            <a:endParaRPr lang="en-GB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260" y="4700330"/>
            <a:ext cx="3314700" cy="174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9525" y="1093788"/>
            <a:ext cx="9108504" cy="388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70000" tIns="0" rIns="90000" bIns="46800"/>
          <a:lstStyle>
            <a:lvl1pPr marL="296863" indent="-296863"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indent="0">
              <a:buNone/>
            </a:pP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17411" name="Text Box 1"/>
          <p:cNvSpPr txBox="1">
            <a:spLocks noChangeArrowheads="1"/>
          </p:cNvSpPr>
          <p:nvPr/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000" bIns="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2400" b="1" dirty="0" smtClean="0">
                <a:solidFill>
                  <a:srgbClr val="FFFFFF"/>
                </a:solidFill>
              </a:rPr>
              <a:t>Retreatment performance: </a:t>
            </a:r>
            <a:r>
              <a:rPr lang="en-US" sz="2400" b="1" dirty="0" smtClean="0">
                <a:solidFill>
                  <a:srgbClr val="FFFFFF"/>
                </a:solidFill>
              </a:rPr>
              <a:t>HPR</a:t>
            </a:r>
            <a:br>
              <a:rPr lang="en-US" sz="2400" b="1" dirty="0" smtClean="0">
                <a:solidFill>
                  <a:srgbClr val="FFFFFF"/>
                </a:solidFill>
              </a:rPr>
            </a:br>
            <a:r>
              <a:rPr lang="en-US" sz="2400" b="1" dirty="0" smtClean="0">
                <a:solidFill>
                  <a:srgbClr val="FFFFFF"/>
                </a:solidFill>
              </a:rPr>
              <a:t>Q-value </a:t>
            </a:r>
            <a:r>
              <a:rPr lang="en-US" sz="2400" b="1" dirty="0" smtClean="0">
                <a:solidFill>
                  <a:srgbClr val="FFFFFF"/>
                </a:solidFill>
              </a:rPr>
              <a:t>at 23.6 MV/m</a:t>
            </a:r>
            <a:endParaRPr lang="en-US" sz="2400" b="1" dirty="0">
              <a:solidFill>
                <a:srgbClr val="FFFF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" y="1083222"/>
            <a:ext cx="3557822" cy="37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315" y="1093788"/>
            <a:ext cx="3619545" cy="37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1" y="5226394"/>
            <a:ext cx="5455921" cy="8362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68040" y="5490639"/>
            <a:ext cx="2080260" cy="247222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 wrap="square" tIns="0" bIns="0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endParaRPr lang="de-DE" sz="20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0614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9525" y="1093788"/>
            <a:ext cx="9108504" cy="528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70000" tIns="0" rIns="90000" bIns="46800"/>
          <a:lstStyle>
            <a:lvl1pPr marL="296863" indent="-296863"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500"/>
              </a:spcBef>
              <a:buClr>
                <a:srgbClr val="FD930A"/>
              </a:buClr>
              <a:buSzPct val="80000"/>
              <a:buFont typeface="Wingdings" pitchFamily="2" charset="2"/>
              <a:buChar char=""/>
              <a:defRPr/>
            </a:pPr>
            <a:r>
              <a:rPr lang="en-US" sz="2000" dirty="0">
                <a:solidFill>
                  <a:schemeClr val="tx1"/>
                </a:solidFill>
              </a:rPr>
              <a:t>Now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performance-related retreatments</a:t>
            </a:r>
            <a:r>
              <a:rPr lang="en-US" sz="2000" dirty="0">
                <a:solidFill>
                  <a:schemeClr val="tx1"/>
                </a:solidFill>
              </a:rPr>
              <a:t>, only</a:t>
            </a:r>
          </a:p>
          <a:p>
            <a:pPr eaLnBrk="1" hangingPunct="1">
              <a:spcBef>
                <a:spcPts val="500"/>
              </a:spcBef>
              <a:buClr>
                <a:srgbClr val="FD930A"/>
              </a:buClr>
              <a:buSzPct val="80000"/>
              <a:buFont typeface="Wingdings" pitchFamily="2" charset="2"/>
              <a:buChar char=""/>
              <a:defRPr/>
            </a:pPr>
            <a:endParaRPr lang="en-US" sz="20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ts val="500"/>
              </a:spcBef>
              <a:buClr>
                <a:srgbClr val="FD930A"/>
              </a:buClr>
              <a:buSzPct val="80000"/>
              <a:buFont typeface="Wingdings" pitchFamily="2" charset="2"/>
              <a:buChar char="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In </a:t>
            </a:r>
            <a:r>
              <a:rPr lang="en-US" sz="2000" dirty="0">
                <a:solidFill>
                  <a:schemeClr val="tx1"/>
                </a:solidFill>
              </a:rPr>
              <a:t>the following comparison analysis, "before" and "after" refer to a pair of vertical tests for a given cavity before and after </a:t>
            </a:r>
            <a:r>
              <a:rPr lang="en-US" sz="2000" dirty="0" smtClean="0">
                <a:solidFill>
                  <a:schemeClr val="tx1"/>
                </a:solidFill>
              </a:rPr>
              <a:t>retreatment</a:t>
            </a:r>
          </a:p>
          <a:p>
            <a:pPr eaLnBrk="1" hangingPunct="1">
              <a:spcBef>
                <a:spcPts val="500"/>
              </a:spcBef>
              <a:buClr>
                <a:srgbClr val="FD930A"/>
              </a:buClr>
              <a:buSzPct val="80000"/>
              <a:buFont typeface="Wingdings" pitchFamily="2" charset="2"/>
              <a:buChar char=""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eaLnBrk="1" hangingPunct="1">
              <a:spcBef>
                <a:spcPts val="500"/>
              </a:spcBef>
              <a:buClr>
                <a:srgbClr val="FD930A"/>
              </a:buClr>
              <a:buSzPct val="80000"/>
              <a:buFont typeface="Wingdings" pitchFamily="2" charset="2"/>
              <a:buChar char="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Analysis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includes second, third,…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pass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treatments</a:t>
            </a:r>
            <a:b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("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before" tests being "as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received“</a:t>
            </a:r>
          </a:p>
          <a:p>
            <a:pPr eaLnBrk="1" hangingPunct="1">
              <a:spcBef>
                <a:spcPts val="500"/>
              </a:spcBef>
              <a:buClr>
                <a:srgbClr val="FD930A"/>
              </a:buClr>
              <a:buSzPct val="80000"/>
              <a:buFont typeface="Wingdings" pitchFamily="2" charset="2"/>
              <a:buChar char=""/>
              <a:defRPr/>
            </a:pP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spcBef>
                <a:spcPts val="500"/>
              </a:spcBef>
              <a:buClr>
                <a:srgbClr val="FD930A"/>
              </a:buClr>
              <a:buSzPct val="80000"/>
              <a:buFont typeface="Wingdings" pitchFamily="2" charset="2"/>
              <a:buChar char="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18 data sets available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7411" name="Text Box 1"/>
          <p:cNvSpPr txBox="1">
            <a:spLocks noChangeArrowheads="1"/>
          </p:cNvSpPr>
          <p:nvPr/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000" bIns="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2400" b="1" dirty="0" smtClean="0">
                <a:solidFill>
                  <a:srgbClr val="FFFFFF"/>
                </a:solidFill>
              </a:rPr>
              <a:t>Retreatment results: BCP+HPR+120C bake</a:t>
            </a:r>
            <a:endParaRPr lang="en-US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6042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9525" y="1196340"/>
            <a:ext cx="9108504" cy="518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70000" tIns="0" rIns="90000" bIns="46800"/>
          <a:lstStyle>
            <a:lvl1pPr marL="296863" indent="-296863"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500"/>
              </a:spcBef>
              <a:buClr>
                <a:srgbClr val="FD930A"/>
              </a:buClr>
              <a:buSzPct val="80000"/>
              <a:buFont typeface="Wingdings" pitchFamily="2" charset="2"/>
              <a:buChar char="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Based on 18 tests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pic>
        <p:nvPicPr>
          <p:cNvPr id="4" name="Picture 3" descr="ug-before-after-bcp-scat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41" y="1822567"/>
            <a:ext cx="3849505" cy="41125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01" y="2774528"/>
            <a:ext cx="3492869" cy="2060310"/>
          </a:xfrm>
          <a:prstGeom prst="rect">
            <a:avLst/>
          </a:prstGeom>
        </p:spPr>
      </p:pic>
      <p:sp>
        <p:nvSpPr>
          <p:cNvPr id="17411" name="Text Box 1"/>
          <p:cNvSpPr txBox="1">
            <a:spLocks noChangeArrowheads="1"/>
          </p:cNvSpPr>
          <p:nvPr/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000" bIns="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2400" b="1" dirty="0" smtClean="0">
                <a:solidFill>
                  <a:srgbClr val="FFFFFF"/>
                </a:solidFill>
              </a:rPr>
              <a:t>Retreatment results: BCP+HPR+120C </a:t>
            </a:r>
            <a:r>
              <a:rPr lang="en-US" sz="2400" b="1" dirty="0" smtClean="0">
                <a:solidFill>
                  <a:srgbClr val="FFFFFF"/>
                </a:solidFill>
              </a:rPr>
              <a:t>bake</a:t>
            </a:r>
            <a:br>
              <a:rPr lang="en-US" sz="2400" b="1" dirty="0" smtClean="0">
                <a:solidFill>
                  <a:srgbClr val="FFFFFF"/>
                </a:solidFill>
              </a:rPr>
            </a:br>
            <a:r>
              <a:rPr lang="en-US" sz="2400" b="1" dirty="0" smtClean="0">
                <a:solidFill>
                  <a:srgbClr val="FFFFFF"/>
                </a:solidFill>
              </a:rPr>
              <a:t>Usable Gradient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1800" y="3376666"/>
            <a:ext cx="1493520" cy="307777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 wrap="square" tIns="0" bIns="0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endParaRPr lang="de-DE" sz="20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07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9525" y="1196340"/>
            <a:ext cx="9108504" cy="518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70000" tIns="0" rIns="90000" bIns="46800"/>
          <a:lstStyle>
            <a:lvl1pPr marL="296863" indent="-296863"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500"/>
              </a:spcBef>
              <a:buClr>
                <a:srgbClr val="FD930A"/>
              </a:buClr>
              <a:buSzPct val="80000"/>
              <a:buFont typeface="Wingdings" pitchFamily="2" charset="2"/>
              <a:buChar char="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Based on 18 tests</a:t>
            </a:r>
          </a:p>
          <a:p>
            <a:pPr eaLnBrk="1" hangingPunct="1">
              <a:spcBef>
                <a:spcPts val="500"/>
              </a:spcBef>
              <a:buClr>
                <a:srgbClr val="FD930A"/>
              </a:buClr>
              <a:buSzPct val="80000"/>
              <a:buFont typeface="Wingdings" pitchFamily="2" charset="2"/>
              <a:buChar char="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No improvement on Q-value!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17411" name="Text Box 1"/>
          <p:cNvSpPr txBox="1">
            <a:spLocks noChangeArrowheads="1"/>
          </p:cNvSpPr>
          <p:nvPr/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000" bIns="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2400" b="1" dirty="0" smtClean="0">
                <a:solidFill>
                  <a:srgbClr val="FFFFFF"/>
                </a:solidFill>
              </a:rPr>
              <a:t>Retreatment results: BCP+HPR+120C </a:t>
            </a:r>
            <a:r>
              <a:rPr lang="en-US" sz="2400" b="1" dirty="0" smtClean="0">
                <a:solidFill>
                  <a:srgbClr val="FFFFFF"/>
                </a:solidFill>
              </a:rPr>
              <a:t>bake</a:t>
            </a:r>
            <a:br>
              <a:rPr lang="en-US" sz="2400" b="1" dirty="0" smtClean="0">
                <a:solidFill>
                  <a:srgbClr val="FFFFFF"/>
                </a:solidFill>
              </a:rPr>
            </a:br>
            <a:r>
              <a:rPr lang="en-US" sz="2400" b="1" dirty="0" smtClean="0">
                <a:solidFill>
                  <a:srgbClr val="FFFFFF"/>
                </a:solidFill>
              </a:rPr>
              <a:t>Q-value at 4 MV/m</a:t>
            </a:r>
            <a:endParaRPr lang="en-US" sz="2400" b="1" dirty="0">
              <a:solidFill>
                <a:srgbClr val="FFFFFF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058370" y="3243802"/>
            <a:ext cx="4714109" cy="1271569"/>
            <a:chOff x="4058370" y="1719802"/>
            <a:chExt cx="4714109" cy="127156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58370" y="1719802"/>
              <a:ext cx="4714109" cy="127156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058370" y="2336670"/>
              <a:ext cx="1283677" cy="6340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GB" sz="1600" dirty="0" smtClean="0"/>
                <a:t>Mean</a:t>
              </a:r>
            </a:p>
            <a:p>
              <a:pPr>
                <a:buNone/>
              </a:pPr>
              <a:r>
                <a:rPr lang="en-GB" sz="1600" dirty="0" smtClean="0"/>
                <a:t>RMS</a:t>
              </a:r>
              <a:endParaRPr lang="en-GB" sz="1600" dirty="0"/>
            </a:p>
          </p:txBody>
        </p:sp>
      </p:grpSp>
      <p:pic>
        <p:nvPicPr>
          <p:cNvPr id="9" name="Picture 8" descr="q0-before-after-bcp-scatter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4"/>
          <a:stretch/>
        </p:blipFill>
        <p:spPr>
          <a:xfrm>
            <a:off x="458801" y="2414394"/>
            <a:ext cx="3416801" cy="35436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52160" y="3879586"/>
            <a:ext cx="1249680" cy="307777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 wrap="square" tIns="0" bIns="0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endParaRPr lang="de-DE" sz="2000" dirty="0" smtClean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29500" y="3879586"/>
            <a:ext cx="1249680" cy="307777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 wrap="square" tIns="0" bIns="0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endParaRPr lang="de-DE" sz="20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288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/>
          </p:cNvSpPr>
          <p:nvPr>
            <p:ph type="body" idx="1"/>
          </p:nvPr>
        </p:nvSpPr>
        <p:spPr>
          <a:xfrm>
            <a:off x="226577" y="1287263"/>
            <a:ext cx="8104823" cy="49333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de-DE" sz="2800" dirty="0" smtClean="0">
                <a:solidFill>
                  <a:schemeClr val="tx1"/>
                </a:solidFill>
              </a:rPr>
              <a:t>- IFJ-PAN </a:t>
            </a:r>
            <a:r>
              <a:rPr lang="de-DE" sz="2800" dirty="0" err="1" smtClean="0">
                <a:solidFill>
                  <a:schemeClr val="tx1"/>
                </a:solidFill>
              </a:rPr>
              <a:t>Krakow</a:t>
            </a:r>
            <a:r>
              <a:rPr lang="de-DE" sz="2800" dirty="0">
                <a:solidFill>
                  <a:schemeClr val="tx1"/>
                </a:solidFill>
              </a:rPr>
              <a:t> </a:t>
            </a:r>
            <a:r>
              <a:rPr lang="de-DE" sz="1800" dirty="0" smtClean="0">
                <a:solidFill>
                  <a:schemeClr val="tx1"/>
                </a:solidFill>
              </a:rPr>
              <a:t>(</a:t>
            </a:r>
            <a:r>
              <a:rPr lang="de-DE" sz="1800" dirty="0" err="1" smtClean="0">
                <a:solidFill>
                  <a:schemeClr val="tx1"/>
                </a:solidFill>
              </a:rPr>
              <a:t>esp</a:t>
            </a:r>
            <a:r>
              <a:rPr lang="de-DE" sz="1800" dirty="0" smtClean="0">
                <a:solidFill>
                  <a:schemeClr val="tx1"/>
                </a:solidFill>
              </a:rPr>
              <a:t>. J. </a:t>
            </a:r>
            <a:r>
              <a:rPr lang="de-DE" sz="1800" dirty="0" err="1" smtClean="0">
                <a:solidFill>
                  <a:schemeClr val="tx1"/>
                </a:solidFill>
              </a:rPr>
              <a:t>Swierblewski</a:t>
            </a:r>
            <a:r>
              <a:rPr lang="de-DE" sz="1800" dirty="0" smtClean="0">
                <a:solidFill>
                  <a:schemeClr val="tx1"/>
                </a:solidFill>
              </a:rPr>
              <a:t>, M. </a:t>
            </a:r>
            <a:r>
              <a:rPr lang="de-DE" sz="1800" dirty="0" err="1" smtClean="0">
                <a:solidFill>
                  <a:schemeClr val="tx1"/>
                </a:solidFill>
              </a:rPr>
              <a:t>Wiencek</a:t>
            </a:r>
            <a:r>
              <a:rPr lang="de-DE" sz="1800" dirty="0" smtClean="0">
                <a:solidFill>
                  <a:schemeClr val="tx1"/>
                </a:solidFill>
              </a:rPr>
              <a:t>)</a:t>
            </a:r>
            <a:endParaRPr lang="de-DE" sz="2800" dirty="0" smtClean="0">
              <a:solidFill>
                <a:schemeClr val="tx1"/>
              </a:solidFill>
            </a:endParaRP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de-DE" sz="2800" dirty="0" smtClean="0">
                <a:solidFill>
                  <a:schemeClr val="tx1"/>
                </a:solidFill>
              </a:rPr>
              <a:t>- CEA </a:t>
            </a:r>
            <a:r>
              <a:rPr lang="de-DE" sz="2800" dirty="0" err="1" smtClean="0">
                <a:solidFill>
                  <a:schemeClr val="tx1"/>
                </a:solidFill>
              </a:rPr>
              <a:t>Saclay</a:t>
            </a:r>
            <a:endParaRPr lang="de-DE" sz="2800" dirty="0" smtClean="0">
              <a:solidFill>
                <a:schemeClr val="tx1"/>
              </a:solidFill>
            </a:endParaRP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de-DE" sz="2800" dirty="0" smtClean="0">
                <a:solidFill>
                  <a:schemeClr val="tx1"/>
                </a:solidFill>
              </a:rPr>
              <a:t>- INFN Milano </a:t>
            </a:r>
            <a:r>
              <a:rPr lang="de-DE" sz="1800" dirty="0" smtClean="0">
                <a:solidFill>
                  <a:schemeClr val="tx1"/>
                </a:solidFill>
              </a:rPr>
              <a:t>(</a:t>
            </a:r>
            <a:r>
              <a:rPr lang="de-DE" sz="1800" dirty="0" err="1" smtClean="0">
                <a:solidFill>
                  <a:schemeClr val="tx1"/>
                </a:solidFill>
              </a:rPr>
              <a:t>esp</a:t>
            </a:r>
            <a:r>
              <a:rPr lang="de-DE" sz="1800" dirty="0" smtClean="0">
                <a:solidFill>
                  <a:schemeClr val="tx1"/>
                </a:solidFill>
              </a:rPr>
              <a:t>. L. Monaco)</a:t>
            </a:r>
            <a:endParaRPr lang="de-DE" sz="2800" dirty="0">
              <a:solidFill>
                <a:schemeClr val="tx1"/>
              </a:solidFill>
            </a:endParaRP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de-DE" sz="2800" dirty="0" smtClean="0">
                <a:solidFill>
                  <a:schemeClr val="tx1"/>
                </a:solidFill>
              </a:rPr>
              <a:t>- E</a:t>
            </a:r>
            <a:r>
              <a:rPr lang="de-DE" sz="2800" dirty="0">
                <a:solidFill>
                  <a:schemeClr val="tx1"/>
                </a:solidFill>
              </a:rPr>
              <a:t>. </a:t>
            </a:r>
            <a:r>
              <a:rPr lang="de-DE" sz="2800" dirty="0" err="1">
                <a:solidFill>
                  <a:schemeClr val="tx1"/>
                </a:solidFill>
              </a:rPr>
              <a:t>Zanon</a:t>
            </a:r>
            <a:endParaRPr lang="de-DE" sz="2800" dirty="0">
              <a:solidFill>
                <a:schemeClr val="tx1"/>
              </a:solidFill>
            </a:endParaRP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de-DE" sz="2800" dirty="0" smtClean="0">
                <a:solidFill>
                  <a:schemeClr val="tx1"/>
                </a:solidFill>
              </a:rPr>
              <a:t>- Research </a:t>
            </a:r>
            <a:r>
              <a:rPr lang="de-DE" sz="2800" dirty="0">
                <a:solidFill>
                  <a:schemeClr val="tx1"/>
                </a:solidFill>
              </a:rPr>
              <a:t>Instruments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de-DE" sz="2800" dirty="0" smtClean="0">
                <a:solidFill>
                  <a:schemeClr val="tx1"/>
                </a:solidFill>
              </a:rPr>
              <a:t>- Daher </a:t>
            </a:r>
            <a:r>
              <a:rPr lang="de-DE" sz="2800" dirty="0" err="1" smtClean="0">
                <a:solidFill>
                  <a:schemeClr val="tx1"/>
                </a:solidFill>
              </a:rPr>
              <a:t>Transkem</a:t>
            </a:r>
            <a:endParaRPr lang="de-DE" sz="2800" dirty="0" smtClean="0">
              <a:solidFill>
                <a:schemeClr val="tx1"/>
              </a:solidFill>
            </a:endParaRP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de-DE" sz="2800" dirty="0" smtClean="0">
                <a:solidFill>
                  <a:schemeClr val="tx1"/>
                </a:solidFill>
              </a:rPr>
              <a:t>- </a:t>
            </a:r>
            <a:r>
              <a:rPr lang="de-DE" sz="2800" dirty="0" err="1" smtClean="0">
                <a:solidFill>
                  <a:schemeClr val="tx1"/>
                </a:solidFill>
              </a:rPr>
              <a:t>Alsyom</a:t>
            </a:r>
            <a:endParaRPr lang="de-DE" sz="2800" dirty="0">
              <a:solidFill>
                <a:schemeClr val="tx1"/>
              </a:solidFill>
            </a:endParaRP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de-DE" sz="2800" dirty="0" smtClean="0">
                <a:solidFill>
                  <a:schemeClr val="tx1"/>
                </a:solidFill>
              </a:rPr>
              <a:t>- DESY </a:t>
            </a:r>
            <a:br>
              <a:rPr lang="de-DE" sz="2800" dirty="0" smtClean="0">
                <a:solidFill>
                  <a:schemeClr val="tx1"/>
                </a:solidFill>
              </a:rPr>
            </a:br>
            <a:r>
              <a:rPr lang="de-DE" sz="1800" dirty="0" smtClean="0">
                <a:solidFill>
                  <a:schemeClr val="tx1"/>
                </a:solidFill>
              </a:rPr>
              <a:t>(</a:t>
            </a:r>
            <a:r>
              <a:rPr lang="de-DE" sz="1800" dirty="0" err="1" smtClean="0">
                <a:solidFill>
                  <a:schemeClr val="tx1"/>
                </a:solidFill>
              </a:rPr>
              <a:t>esp</a:t>
            </a:r>
            <a:r>
              <a:rPr lang="de-DE" sz="1800" dirty="0" smtClean="0">
                <a:solidFill>
                  <a:schemeClr val="tx1"/>
                </a:solidFill>
              </a:rPr>
              <a:t>. V. </a:t>
            </a:r>
            <a:r>
              <a:rPr lang="de-DE" sz="1800" dirty="0" err="1" smtClean="0">
                <a:solidFill>
                  <a:schemeClr val="tx1"/>
                </a:solidFill>
              </a:rPr>
              <a:t>Gubarev</a:t>
            </a:r>
            <a:r>
              <a:rPr lang="de-DE" sz="1800" dirty="0" smtClean="0">
                <a:solidFill>
                  <a:schemeClr val="tx1"/>
                </a:solidFill>
              </a:rPr>
              <a:t>, J. </a:t>
            </a:r>
            <a:r>
              <a:rPr lang="de-DE" sz="1800" dirty="0" err="1" smtClean="0">
                <a:solidFill>
                  <a:schemeClr val="tx1"/>
                </a:solidFill>
              </a:rPr>
              <a:t>Schaffran</a:t>
            </a:r>
            <a:r>
              <a:rPr lang="de-DE" sz="1800" dirty="0" smtClean="0">
                <a:solidFill>
                  <a:schemeClr val="tx1"/>
                </a:solidFill>
              </a:rPr>
              <a:t>, L. </a:t>
            </a:r>
            <a:r>
              <a:rPr lang="de-DE" sz="1800" dirty="0" err="1" smtClean="0">
                <a:solidFill>
                  <a:schemeClr val="tx1"/>
                </a:solidFill>
              </a:rPr>
              <a:t>Steder</a:t>
            </a:r>
            <a:r>
              <a:rPr lang="de-DE" sz="1800" dirty="0" smtClean="0">
                <a:solidFill>
                  <a:schemeClr val="tx1"/>
                </a:solidFill>
              </a:rPr>
              <a:t>, N. Walker, M. </a:t>
            </a:r>
            <a:r>
              <a:rPr lang="de-DE" sz="1800" dirty="0" err="1" smtClean="0">
                <a:solidFill>
                  <a:schemeClr val="tx1"/>
                </a:solidFill>
              </a:rPr>
              <a:t>Wenskat</a:t>
            </a:r>
            <a:r>
              <a:rPr lang="de-DE" sz="1800" dirty="0" smtClean="0">
                <a:solidFill>
                  <a:schemeClr val="tx1"/>
                </a:solidFill>
              </a:rPr>
              <a:t>, S. Yasar)</a:t>
            </a:r>
            <a:endParaRPr lang="de-DE" sz="2800" dirty="0" smtClean="0">
              <a:solidFill>
                <a:schemeClr val="tx1"/>
              </a:solidFill>
            </a:endParaRPr>
          </a:p>
        </p:txBody>
      </p:sp>
      <p:sp>
        <p:nvSpPr>
          <p:cNvPr id="227" name="Shape 2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531622">
              <a:defRPr sz="4186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FFFFFF"/>
                </a:solidFill>
              </a:rPr>
              <a:t>Thanks to</a:t>
            </a:r>
            <a:r>
              <a:rPr lang="de-DE" sz="2400" dirty="0">
                <a:solidFill>
                  <a:srgbClr val="FFFFFF"/>
                </a:solidFill>
              </a:rPr>
              <a:t> all </a:t>
            </a:r>
            <a:r>
              <a:rPr lang="de-DE" sz="2400" dirty="0" err="1">
                <a:solidFill>
                  <a:srgbClr val="FFFFFF"/>
                </a:solidFill>
              </a:rPr>
              <a:t>colleagues</a:t>
            </a:r>
            <a:r>
              <a:rPr lang="de-DE" sz="2400" dirty="0">
                <a:solidFill>
                  <a:srgbClr val="FFFFFF"/>
                </a:solidFill>
              </a:rPr>
              <a:t> </a:t>
            </a:r>
            <a:r>
              <a:rPr lang="de-DE" sz="2400" dirty="0" err="1">
                <a:solidFill>
                  <a:srgbClr val="FFFFFF"/>
                </a:solidFill>
              </a:rPr>
              <a:t>of</a:t>
            </a:r>
            <a:r>
              <a:rPr lang="de-DE" sz="2400" dirty="0">
                <a:solidFill>
                  <a:srgbClr val="FFFFFF"/>
                </a:solidFill>
              </a:rPr>
              <a:t>:</a:t>
            </a:r>
            <a:endParaRPr sz="2400" dirty="0">
              <a:solidFill>
                <a:srgbClr val="FFFFFF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" r="13100"/>
          <a:stretch/>
        </p:blipFill>
        <p:spPr bwMode="auto">
          <a:xfrm>
            <a:off x="4234883" y="1855702"/>
            <a:ext cx="4810871" cy="3307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9549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/>
          </p:cNvSpPr>
          <p:nvPr>
            <p:ph type="body" idx="1"/>
          </p:nvPr>
        </p:nvSpPr>
        <p:spPr>
          <a:xfrm>
            <a:off x="226577" y="1287263"/>
            <a:ext cx="8104823" cy="49333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de-DE" sz="2800" dirty="0" smtClean="0">
                <a:solidFill>
                  <a:schemeClr val="tx1"/>
                </a:solidFill>
              </a:rPr>
              <a:t>- Back-up</a:t>
            </a:r>
          </a:p>
        </p:txBody>
      </p:sp>
      <p:sp>
        <p:nvSpPr>
          <p:cNvPr id="227" name="Shape 2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531622">
              <a:defRPr sz="4186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de-DE" sz="2400" dirty="0" smtClean="0">
                <a:solidFill>
                  <a:srgbClr val="FFFFFF"/>
                </a:solidFill>
              </a:rPr>
              <a:t>:</a:t>
            </a:r>
            <a:endParaRPr sz="2400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78380" y="2455426"/>
            <a:ext cx="1249680" cy="276999"/>
          </a:xfrm>
          <a:prstGeom prst="rect">
            <a:avLst/>
          </a:prstGeom>
          <a:solidFill>
            <a:srgbClr val="FFFF00"/>
          </a:solidFill>
        </p:spPr>
        <p:txBody>
          <a:bodyPr wrap="square" tIns="0" bIns="0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800" dirty="0" err="1" smtClean="0">
                <a:solidFill>
                  <a:srgbClr val="FFFF00"/>
                </a:solidFill>
              </a:rPr>
              <a:t>xxxxxxxx</a:t>
            </a:r>
            <a:endParaRPr lang="de-DE" sz="20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6230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6" b="-359"/>
          <a:stretch>
            <a:fillRect/>
          </a:stretch>
        </p:blipFill>
        <p:spPr bwMode="auto">
          <a:xfrm>
            <a:off x="395539" y="2133600"/>
            <a:ext cx="3259297" cy="42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Cavity Surface Preparation</a:t>
            </a:r>
          </a:p>
        </p:txBody>
      </p:sp>
      <p:sp>
        <p:nvSpPr>
          <p:cNvPr id="5124" name="TextBox 13"/>
          <p:cNvSpPr txBox="1">
            <a:spLocks noChangeArrowheads="1"/>
          </p:cNvSpPr>
          <p:nvPr/>
        </p:nvSpPr>
        <p:spPr bwMode="auto">
          <a:xfrm>
            <a:off x="0" y="1003957"/>
            <a:ext cx="8891588" cy="1015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>
            <a:lvl1pPr marL="298450" indent="-2984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ts val="475"/>
              </a:spcBef>
            </a:pPr>
            <a:r>
              <a:rPr lang="en-US" sz="2000" b="1" dirty="0"/>
              <a:t>Two schemes </a:t>
            </a:r>
            <a:r>
              <a:rPr lang="en-US" sz="2000" dirty="0"/>
              <a:t>for the final surface treatment:</a:t>
            </a:r>
            <a:br>
              <a:rPr lang="en-US" sz="2000" dirty="0"/>
            </a:br>
            <a:r>
              <a:rPr lang="en-US" sz="2000" dirty="0"/>
              <a:t>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- E.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</a:rPr>
              <a:t>Zanon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: 		Final 10µm BCP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(“BCP Flash”)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800" b="1" dirty="0"/>
              <a:t> </a:t>
            </a:r>
            <a:r>
              <a:rPr lang="en-US" sz="2000" b="1" dirty="0">
                <a:solidFill>
                  <a:srgbClr val="0070C0"/>
                </a:solidFill>
                <a:latin typeface="Arial"/>
                <a:ea typeface="ＭＳ Ｐゴシック"/>
              </a:rPr>
              <a:t>- Research Instr.:</a:t>
            </a:r>
            <a:r>
              <a:rPr lang="en-US" sz="2000" dirty="0">
                <a:solidFill>
                  <a:srgbClr val="0070C0"/>
                </a:solidFill>
                <a:latin typeface="Arial"/>
                <a:ea typeface="ＭＳ Ｐゴシック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Arial"/>
                <a:ea typeface="ＭＳ Ｐゴシック"/>
              </a:rPr>
              <a:t>Final 40µm EP</a:t>
            </a:r>
            <a:endParaRPr lang="en-US" sz="1600" dirty="0"/>
          </a:p>
        </p:txBody>
      </p:sp>
      <p:sp>
        <p:nvSpPr>
          <p:cNvPr id="13316" name="TextBox 13"/>
          <p:cNvSpPr txBox="1">
            <a:spLocks noChangeArrowheads="1"/>
          </p:cNvSpPr>
          <p:nvPr/>
        </p:nvSpPr>
        <p:spPr bwMode="auto">
          <a:xfrm>
            <a:off x="3779912" y="2034169"/>
            <a:ext cx="5364088" cy="4081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1" rIns="91420" bIns="45711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buNone/>
              <a:defRPr/>
            </a:pPr>
            <a:endParaRPr lang="en-US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buNone/>
              <a:defRPr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Successful mechanical production and surface preparation at both vendors!</a:t>
            </a:r>
            <a:r>
              <a:rPr lang="en-US" sz="2400" b="1" dirty="0" smtClean="0">
                <a:solidFill>
                  <a:schemeClr val="accent6"/>
                </a:solidFill>
              </a:rPr>
              <a:t> </a:t>
            </a:r>
            <a:r>
              <a:rPr lang="en-US" sz="1800" b="1" dirty="0" smtClean="0">
                <a:solidFill>
                  <a:schemeClr val="accent6"/>
                </a:solidFill>
              </a:rPr>
              <a:t/>
            </a:r>
            <a:br>
              <a:rPr lang="en-US" sz="1800" b="1" dirty="0" smtClean="0">
                <a:solidFill>
                  <a:schemeClr val="accent6"/>
                </a:solidFill>
              </a:rPr>
            </a:br>
            <a:endParaRPr lang="en-US" sz="1800" b="1" dirty="0" smtClean="0">
              <a:solidFill>
                <a:schemeClr val="accent6"/>
              </a:solidFill>
            </a:endParaRPr>
          </a:p>
          <a:p>
            <a:pPr eaLnBrk="1" hangingPunct="1">
              <a:buNone/>
              <a:defRPr/>
            </a:pPr>
            <a:endParaRPr lang="en-US" sz="1800" b="1" dirty="0" smtClean="0">
              <a:solidFill>
                <a:schemeClr val="accent6"/>
              </a:solidFill>
            </a:endParaRPr>
          </a:p>
          <a:p>
            <a:pPr eaLnBrk="1" hangingPunct="1">
              <a:buNone/>
              <a:defRPr/>
            </a:pPr>
            <a:r>
              <a:rPr lang="en-US" sz="1800" b="1" dirty="0" smtClean="0"/>
              <a:t>No </a:t>
            </a:r>
            <a:r>
              <a:rPr lang="en-US" sz="1800" b="1" dirty="0"/>
              <a:t>performance guarantee </a:t>
            </a:r>
            <a:r>
              <a:rPr lang="en-US" sz="1800" dirty="0" smtClean="0"/>
              <a:t>resulted in DESY taking responsibility for:</a:t>
            </a:r>
            <a:endParaRPr lang="en-US" sz="1800" dirty="0"/>
          </a:p>
          <a:p>
            <a:pPr marL="176213" lvl="1" indent="-176213" eaLnBrk="1" hangingPunct="1">
              <a:buClr>
                <a:schemeClr val="accent4">
                  <a:lumMod val="90000"/>
                  <a:lumOff val="10000"/>
                </a:schemeClr>
              </a:buClr>
              <a:buFont typeface="Wingdings" pitchFamily="2" charset="2"/>
              <a:buChar char="§"/>
              <a:tabLst>
                <a:tab pos="176213" algn="l"/>
              </a:tabLst>
              <a:defRPr/>
            </a:pPr>
            <a:r>
              <a:rPr lang="en-US" sz="1800" dirty="0" smtClean="0"/>
              <a:t>the </a:t>
            </a:r>
            <a:r>
              <a:rPr lang="en-US" sz="1800" dirty="0"/>
              <a:t>risk of unexpected low gradient or field </a:t>
            </a:r>
            <a:r>
              <a:rPr lang="en-US" sz="1800" dirty="0" smtClean="0"/>
              <a:t>emission</a:t>
            </a:r>
            <a:endParaRPr lang="en-US" sz="1800" dirty="0"/>
          </a:p>
          <a:p>
            <a:pPr marL="0" lvl="1" indent="0" eaLnBrk="1" hangingPunct="1">
              <a:buClr>
                <a:schemeClr val="accent4">
                  <a:lumMod val="90000"/>
                  <a:lumOff val="10000"/>
                </a:schemeClr>
              </a:buClr>
              <a:buFont typeface="Wingdings" pitchFamily="2" charset="2"/>
              <a:buChar char="§"/>
              <a:tabLst>
                <a:tab pos="176213" algn="l"/>
              </a:tabLst>
              <a:defRPr/>
            </a:pPr>
            <a:r>
              <a:rPr lang="en-US" sz="1800" dirty="0" smtClean="0"/>
              <a:t> 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retreatment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1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en-US" sz="1800" dirty="0" smtClean="0"/>
              <a:t>(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good cooperation/agreements </a:t>
            </a:r>
            <a:r>
              <a:rPr lang="en-US" sz="1800" dirty="0" smtClean="0"/>
              <a:t>with both vendors)</a:t>
            </a:r>
            <a:endParaRPr lang="en-US" sz="1800" dirty="0"/>
          </a:p>
        </p:txBody>
      </p:sp>
      <p:sp>
        <p:nvSpPr>
          <p:cNvPr id="5127" name="TextBox 26"/>
          <p:cNvSpPr txBox="1">
            <a:spLocks noChangeArrowheads="1"/>
          </p:cNvSpPr>
          <p:nvPr/>
        </p:nvSpPr>
        <p:spPr bwMode="auto">
          <a:xfrm>
            <a:off x="179516" y="3205163"/>
            <a:ext cx="1273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sz="2000" i="1" dirty="0">
                <a:solidFill>
                  <a:srgbClr val="1D649F"/>
                </a:solidFill>
              </a:rPr>
              <a:t>Final EP</a:t>
            </a:r>
          </a:p>
        </p:txBody>
      </p:sp>
      <p:sp>
        <p:nvSpPr>
          <p:cNvPr id="20489" name="Rectangle 24"/>
          <p:cNvSpPr>
            <a:spLocks noChangeArrowheads="1"/>
          </p:cNvSpPr>
          <p:nvPr/>
        </p:nvSpPr>
        <p:spPr bwMode="auto">
          <a:xfrm>
            <a:off x="1525352" y="2098381"/>
            <a:ext cx="2254560" cy="4338319"/>
          </a:xfrm>
          <a:prstGeom prst="rect">
            <a:avLst/>
          </a:prstGeom>
          <a:solidFill>
            <a:schemeClr val="accent2">
              <a:lumMod val="20000"/>
              <a:lumOff val="80000"/>
              <a:alpha val="20000"/>
            </a:schemeClr>
          </a:solidFill>
          <a:ln w="12700" algn="ctr">
            <a:solidFill>
              <a:srgbClr val="FD930A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42829" indent="-342829">
              <a:defRPr/>
            </a:pPr>
            <a:endParaRPr lang="en-US"/>
          </a:p>
        </p:txBody>
      </p:sp>
      <p:sp>
        <p:nvSpPr>
          <p:cNvPr id="16" name="Rectangle 23"/>
          <p:cNvSpPr/>
          <p:nvPr/>
        </p:nvSpPr>
        <p:spPr bwMode="auto">
          <a:xfrm>
            <a:off x="183286" y="2044907"/>
            <a:ext cx="2254560" cy="4336693"/>
          </a:xfrm>
          <a:prstGeom prst="rect">
            <a:avLst/>
          </a:prstGeom>
          <a:solidFill>
            <a:srgbClr val="A7D9FF">
              <a:alpha val="24706"/>
            </a:srgbClr>
          </a:solidFill>
          <a:ln w="12700" cap="flat" cmpd="sng" algn="ctr">
            <a:solidFill>
              <a:srgbClr val="1D649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42829" indent="-342829">
              <a:defRPr/>
            </a:pPr>
            <a:endParaRPr lang="en-US"/>
          </a:p>
        </p:txBody>
      </p:sp>
      <p:sp>
        <p:nvSpPr>
          <p:cNvPr id="5128" name="TextBox 27"/>
          <p:cNvSpPr txBox="1">
            <a:spLocks noChangeArrowheads="1"/>
          </p:cNvSpPr>
          <p:nvPr/>
        </p:nvSpPr>
        <p:spPr bwMode="auto">
          <a:xfrm>
            <a:off x="2404259" y="3188337"/>
            <a:ext cx="1428750" cy="40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</a:rPr>
              <a:t>BCP Flash</a:t>
            </a:r>
          </a:p>
        </p:txBody>
      </p:sp>
    </p:spTree>
    <p:extLst>
      <p:ext uri="{BB962C8B-B14F-4D97-AF65-F5344CB8AC3E}">
        <p14:creationId xmlns:p14="http://schemas.microsoft.com/office/powerpoint/2010/main" val="4598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4000" tIns="46800" rIns="54000" bIns="18000" anchor="b"/>
          <a:lstStyle>
            <a:lvl1pPr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03868BB5-A0F8-4A10-9B11-F0BC10E58F78}" type="slidenum">
              <a:rPr lang="en-GB" sz="1000" b="1">
                <a:solidFill>
                  <a:srgbClr val="FFFFFF"/>
                </a:solidFill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GB" sz="1000" b="1">
              <a:solidFill>
                <a:srgbClr val="FFFFFF"/>
              </a:solidFill>
            </a:endParaRP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117475" y="1124744"/>
            <a:ext cx="8901113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70000" tIns="0" rIns="90000" bIns="46800"/>
          <a:lstStyle>
            <a:lvl1pPr marL="296863" indent="-296863"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557213" indent="-258763"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500"/>
              </a:spcBef>
              <a:buClr>
                <a:srgbClr val="FD930A"/>
              </a:buClr>
              <a:buSzPct val="80000"/>
              <a:defRPr/>
            </a:pPr>
            <a:r>
              <a:rPr lang="en-US" sz="2000" b="1" dirty="0" smtClean="0">
                <a:solidFill>
                  <a:srgbClr val="301C5D"/>
                </a:solidFill>
              </a:rPr>
              <a:t>Transportation:</a:t>
            </a:r>
          </a:p>
          <a:p>
            <a:pPr lvl="1" eaLnBrk="1" hangingPunct="1">
              <a:spcBef>
                <a:spcPts val="450"/>
              </a:spcBef>
              <a:buClr>
                <a:srgbClr val="261748"/>
              </a:buClr>
              <a:buFont typeface="Wingdings" pitchFamily="2" charset="2"/>
              <a:buChar char="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“Cavity ready for test” requires well-defined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transport concept</a:t>
            </a:r>
          </a:p>
          <a:p>
            <a:pPr lvl="1" eaLnBrk="1" hangingPunct="1">
              <a:spcBef>
                <a:spcPts val="450"/>
              </a:spcBef>
              <a:buClr>
                <a:srgbClr val="261748"/>
              </a:buClr>
              <a:buFont typeface="Wingdings" pitchFamily="2" charset="2"/>
              <a:buChar char="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Transport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under vacuum</a:t>
            </a: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=&gt; </a:t>
            </a:r>
            <a:r>
              <a:rPr lang="en-US" sz="1800" dirty="0">
                <a:solidFill>
                  <a:schemeClr val="tx1"/>
                </a:solidFill>
              </a:rPr>
              <a:t>avoid particle transport</a:t>
            </a:r>
          </a:p>
          <a:p>
            <a:pPr lvl="1" eaLnBrk="1" hangingPunct="1">
              <a:spcBef>
                <a:spcPts val="450"/>
              </a:spcBef>
              <a:buClr>
                <a:srgbClr val="261748"/>
              </a:buClr>
              <a:buFont typeface="Wingdings" pitchFamily="2" charset="2"/>
              <a:buChar char=""/>
              <a:defRPr/>
            </a:pP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Dedicated boxes</a:t>
            </a:r>
            <a:r>
              <a:rPr lang="en-US" sz="1800" dirty="0" smtClean="0">
                <a:solidFill>
                  <a:schemeClr val="tx1"/>
                </a:solidFill>
              </a:rPr>
              <a:t> for horizontal transport 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by truck (Vendor =&gt; DESY =&gt; </a:t>
            </a:r>
            <a:r>
              <a:rPr lang="en-US" sz="1800" dirty="0" err="1" smtClean="0">
                <a:solidFill>
                  <a:schemeClr val="tx1"/>
                </a:solidFill>
              </a:rPr>
              <a:t>Saclay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</a:p>
          <a:p>
            <a:pPr lvl="1" eaLnBrk="1" hangingPunct="1">
              <a:spcBef>
                <a:spcPts val="450"/>
              </a:spcBef>
              <a:buClr>
                <a:srgbClr val="261748"/>
              </a:buClr>
              <a:buFont typeface="Wingdings" pitchFamily="2" charset="2"/>
              <a:buChar char=""/>
              <a:defRPr/>
            </a:pP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No performance degradation observed</a:t>
            </a:r>
          </a:p>
          <a:p>
            <a:pPr eaLnBrk="1" hangingPunct="1">
              <a:spcBef>
                <a:spcPts val="500"/>
              </a:spcBef>
              <a:buClr>
                <a:srgbClr val="FD930A"/>
              </a:buClr>
              <a:buSzPct val="80000"/>
              <a:defRPr/>
            </a:pPr>
            <a:endParaRPr lang="en-US" sz="2000" dirty="0" smtClean="0">
              <a:solidFill>
                <a:srgbClr val="301C5D"/>
              </a:solidFill>
            </a:endParaRPr>
          </a:p>
          <a:p>
            <a:pPr eaLnBrk="1" hangingPunct="1">
              <a:spcBef>
                <a:spcPts val="500"/>
              </a:spcBef>
              <a:buClr>
                <a:srgbClr val="FD930A"/>
              </a:buClr>
              <a:buSzPct val="80000"/>
              <a:defRPr/>
            </a:pPr>
            <a:r>
              <a:rPr lang="en-US" sz="2000" b="1" dirty="0" smtClean="0">
                <a:solidFill>
                  <a:srgbClr val="301C5D"/>
                </a:solidFill>
              </a:rPr>
              <a:t>Incoming </a:t>
            </a:r>
            <a:r>
              <a:rPr lang="en-US" sz="2000" b="1" dirty="0">
                <a:solidFill>
                  <a:srgbClr val="301C5D"/>
                </a:solidFill>
              </a:rPr>
              <a:t>inspection </a:t>
            </a:r>
            <a:r>
              <a:rPr lang="en-US" sz="2000" b="1" dirty="0" smtClean="0">
                <a:solidFill>
                  <a:srgbClr val="301C5D"/>
                </a:solidFill>
              </a:rPr>
              <a:t>at DESY</a:t>
            </a:r>
          </a:p>
          <a:p>
            <a:pPr lvl="1" eaLnBrk="1" hangingPunct="1">
              <a:spcBef>
                <a:spcPts val="450"/>
              </a:spcBef>
              <a:buClr>
                <a:srgbClr val="261748"/>
              </a:buClr>
              <a:buFont typeface="Wingdings" pitchFamily="2" charset="2"/>
              <a:buChar char="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Basic mechanical, electrical, RF checks + final vacuum leak check before test</a:t>
            </a:r>
          </a:p>
          <a:p>
            <a:pPr lvl="1" eaLnBrk="1" hangingPunct="1">
              <a:spcBef>
                <a:spcPts val="450"/>
              </a:spcBef>
              <a:buClr>
                <a:srgbClr val="261748"/>
              </a:buClr>
              <a:buFont typeface="Wingdings" pitchFamily="2" charset="2"/>
              <a:buChar char="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Idea: Check for damages </a:t>
            </a:r>
            <a:r>
              <a:rPr lang="en-US" sz="1800" dirty="0">
                <a:solidFill>
                  <a:schemeClr val="tx1"/>
                </a:solidFill>
              </a:rPr>
              <a:t>during </a:t>
            </a:r>
            <a:r>
              <a:rPr lang="en-US" sz="1800" dirty="0" smtClean="0">
                <a:solidFill>
                  <a:schemeClr val="tx1"/>
                </a:solidFill>
              </a:rPr>
              <a:t>transport</a:t>
            </a:r>
          </a:p>
          <a:p>
            <a:pPr lvl="1" eaLnBrk="1" hangingPunct="1">
              <a:spcBef>
                <a:spcPts val="450"/>
              </a:spcBef>
              <a:buClr>
                <a:srgbClr val="261748"/>
              </a:buClr>
              <a:buFont typeface="Wingdings" pitchFamily="2" charset="2"/>
              <a:buChar char="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Found:	- Assembly errors + contaminations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		- Mechanical + electrical damages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		- Few leaks</a:t>
            </a:r>
          </a:p>
          <a:p>
            <a:pPr lvl="1" eaLnBrk="1" hangingPunct="1">
              <a:spcBef>
                <a:spcPts val="450"/>
              </a:spcBef>
              <a:buClr>
                <a:srgbClr val="261748"/>
              </a:buClr>
              <a:buFont typeface="Wingdings" pitchFamily="2" charset="2"/>
              <a:buChar char=""/>
              <a:defRPr/>
            </a:pP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Incoming Inspection is mandatory</a:t>
            </a:r>
          </a:p>
          <a:p>
            <a:pPr lvl="1" eaLnBrk="1" hangingPunct="1">
              <a:spcBef>
                <a:spcPts val="450"/>
              </a:spcBef>
              <a:buClr>
                <a:srgbClr val="261748"/>
              </a:buClr>
              <a:buFont typeface="Wingdings" pitchFamily="2" charset="2"/>
              <a:buChar char=""/>
              <a:defRPr/>
            </a:pPr>
            <a:endParaRPr lang="en-US" sz="1800" dirty="0" smtClean="0">
              <a:solidFill>
                <a:schemeClr val="tx1"/>
              </a:solidFill>
            </a:endParaRPr>
          </a:p>
          <a:p>
            <a:pPr lvl="1" eaLnBrk="1" hangingPunct="1">
              <a:spcBef>
                <a:spcPts val="450"/>
              </a:spcBef>
              <a:buClr>
                <a:srgbClr val="261748"/>
              </a:buClr>
              <a:buFont typeface="Wingdings" pitchFamily="2" charset="2"/>
              <a:buChar char=""/>
              <a:defRPr/>
            </a:pPr>
            <a:endParaRPr lang="en-US" sz="2000" dirty="0">
              <a:solidFill>
                <a:srgbClr val="301C5D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87438" y="544513"/>
            <a:ext cx="7283450" cy="481012"/>
          </a:xfrm>
        </p:spPr>
        <p:txBody>
          <a:bodyPr/>
          <a:lstStyle/>
          <a:p>
            <a:r>
              <a:rPr lang="de-DE" dirty="0" smtClean="0"/>
              <a:t>Transportation + </a:t>
            </a:r>
            <a:r>
              <a:rPr lang="de-DE" dirty="0" err="1" smtClean="0"/>
              <a:t>Incoming</a:t>
            </a:r>
            <a:r>
              <a:rPr lang="de-DE" dirty="0" smtClean="0"/>
              <a:t> </a:t>
            </a:r>
            <a:r>
              <a:rPr lang="de-DE" dirty="0" err="1" smtClean="0"/>
              <a:t>Inspection</a:t>
            </a:r>
            <a:endParaRPr lang="de-D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937" y="1228225"/>
            <a:ext cx="3078226" cy="23101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16685" y="5202525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800" dirty="0" smtClean="0"/>
              <a:t>=&gt; 54 </a:t>
            </a:r>
            <a:r>
              <a:rPr lang="de-DE" sz="1800" dirty="0" err="1" smtClean="0"/>
              <a:t>Cv‘s</a:t>
            </a:r>
            <a:r>
              <a:rPr lang="de-DE" sz="1800" dirty="0" smtClean="0"/>
              <a:t> back </a:t>
            </a:r>
            <a:r>
              <a:rPr lang="de-DE" sz="1800" dirty="0" err="1" smtClean="0"/>
              <a:t>to</a:t>
            </a:r>
            <a:r>
              <a:rPr lang="de-DE" sz="1800" dirty="0" smtClean="0"/>
              <a:t> </a:t>
            </a:r>
            <a:r>
              <a:rPr lang="de-DE" sz="1800" dirty="0" err="1" smtClean="0"/>
              <a:t>vendor</a:t>
            </a:r>
            <a:endParaRPr lang="de-DE" sz="1800" dirty="0" smtClean="0"/>
          </a:p>
        </p:txBody>
      </p:sp>
    </p:spTree>
    <p:extLst>
      <p:ext uri="{BB962C8B-B14F-4D97-AF65-F5344CB8AC3E}">
        <p14:creationId xmlns:p14="http://schemas.microsoft.com/office/powerpoint/2010/main" val="12317001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err="1" smtClean="0"/>
              <a:t>Vertical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tests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at</a:t>
            </a:r>
            <a:r>
              <a:rPr lang="de-DE" altLang="de-DE" dirty="0" smtClean="0"/>
              <a:t> AMTF</a:t>
            </a:r>
            <a:endParaRPr lang="pl-PL" altLang="de-DE" dirty="0" smtClean="0"/>
          </a:p>
        </p:txBody>
      </p:sp>
      <p:pic>
        <p:nvPicPr>
          <p:cNvPr id="11270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550" y="1195135"/>
            <a:ext cx="2880000" cy="216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2880000" cy="2160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Obraz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96752"/>
            <a:ext cx="2880000" cy="215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Obraz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45024"/>
            <a:ext cx="2880000" cy="2158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Obraz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550" y="3646721"/>
            <a:ext cx="2880000" cy="215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Obraz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643424"/>
            <a:ext cx="2880000" cy="216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0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4000" tIns="46800" rIns="54000" bIns="18000" anchor="b"/>
          <a:lstStyle>
            <a:lvl1pPr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03868BB5-A0F8-4A10-9B11-F0BC10E58F78}" type="slidenum">
              <a:rPr lang="en-GB" sz="1000" b="1">
                <a:solidFill>
                  <a:srgbClr val="FFFFFF"/>
                </a:solidFill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GB" sz="1000" b="1">
              <a:solidFill>
                <a:srgbClr val="FFFFFF"/>
              </a:solidFill>
            </a:endParaRP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117475" y="1124744"/>
            <a:ext cx="8766175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70000" tIns="0" rIns="90000" bIns="46800"/>
          <a:lstStyle>
            <a:lvl1pPr marL="296863" indent="-296863"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557213" indent="-258763"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500"/>
              </a:spcBef>
              <a:buClr>
                <a:srgbClr val="FD930A"/>
              </a:buClr>
              <a:buSzPct val="80000"/>
              <a:defRPr/>
            </a:pPr>
            <a:r>
              <a:rPr lang="en-US" sz="2000" dirty="0" smtClean="0">
                <a:solidFill>
                  <a:srgbClr val="301C5D"/>
                </a:solidFill>
              </a:rPr>
              <a:t>Cavity production finished with last delivery in Mar 2016:</a:t>
            </a:r>
          </a:p>
          <a:p>
            <a:pPr lvl="1" eaLnBrk="1" hangingPunct="1">
              <a:spcBef>
                <a:spcPts val="450"/>
              </a:spcBef>
              <a:buClr>
                <a:srgbClr val="261748"/>
              </a:buClr>
              <a:buFont typeface="Wingdings" pitchFamily="2" charset="2"/>
              <a:buChar char=""/>
              <a:defRPr/>
            </a:pPr>
            <a:r>
              <a:rPr lang="en-US" sz="1800" dirty="0">
                <a:solidFill>
                  <a:schemeClr val="tx1"/>
                </a:solidFill>
              </a:rPr>
              <a:t>(800 + extra 4) Series Cavities</a:t>
            </a:r>
          </a:p>
          <a:p>
            <a:pPr lvl="1" eaLnBrk="1" hangingPunct="1">
              <a:spcBef>
                <a:spcPts val="450"/>
              </a:spcBef>
              <a:buClr>
                <a:srgbClr val="261748"/>
              </a:buClr>
              <a:buFont typeface="Wingdings" pitchFamily="2" charset="2"/>
              <a:buChar char=""/>
              <a:defRPr/>
            </a:pPr>
            <a:r>
              <a:rPr lang="en-US" sz="1800" dirty="0">
                <a:solidFill>
                  <a:schemeClr val="tx1"/>
                </a:solidFill>
              </a:rPr>
              <a:t>24 ILC “HiGrade”-Cavities </a:t>
            </a:r>
            <a:r>
              <a:rPr lang="en-US" sz="1600" dirty="0">
                <a:solidFill>
                  <a:schemeClr val="tx1"/>
                </a:solidFill>
              </a:rPr>
              <a:t>(w/o He-tank; QC</a:t>
            </a:r>
            <a:r>
              <a:rPr lang="en-US" sz="1600" dirty="0" smtClean="0">
                <a:solidFill>
                  <a:schemeClr val="tx1"/>
                </a:solidFill>
              </a:rPr>
              <a:t>)</a:t>
            </a:r>
          </a:p>
          <a:p>
            <a:pPr lvl="2" eaLnBrk="1" hangingPunct="1">
              <a:spcBef>
                <a:spcPts val="450"/>
              </a:spcBef>
              <a:buClr>
                <a:srgbClr val="261748"/>
              </a:buClr>
              <a:buFont typeface="Wingdings" pitchFamily="2" charset="2"/>
              <a:buChar char=""/>
              <a:defRPr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8 since equipped with He-tank and used for XFEL</a:t>
            </a:r>
          </a:p>
          <a:p>
            <a:pPr lvl="1" eaLnBrk="1" hangingPunct="1">
              <a:spcBef>
                <a:spcPts val="450"/>
              </a:spcBef>
              <a:buClr>
                <a:srgbClr val="261748"/>
              </a:buClr>
              <a:buFont typeface="Wingdings" pitchFamily="2" charset="2"/>
              <a:buChar char="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16 </a:t>
            </a:r>
            <a:r>
              <a:rPr lang="en-US" sz="1800" dirty="0">
                <a:solidFill>
                  <a:schemeClr val="tx1"/>
                </a:solidFill>
              </a:rPr>
              <a:t>Cavities for infrastructure </a:t>
            </a:r>
            <a:r>
              <a:rPr lang="en-US" sz="1800" dirty="0" smtClean="0">
                <a:solidFill>
                  <a:schemeClr val="tx1"/>
                </a:solidFill>
              </a:rPr>
              <a:t>commissioning</a:t>
            </a:r>
            <a:endParaRPr lang="en-US" sz="1200" dirty="0" smtClean="0">
              <a:solidFill>
                <a:srgbClr val="FD930A"/>
              </a:solidFill>
            </a:endParaRPr>
          </a:p>
          <a:p>
            <a:pPr lvl="2" eaLnBrk="1" hangingPunct="1">
              <a:spcBef>
                <a:spcPts val="450"/>
              </a:spcBef>
              <a:buClr>
                <a:srgbClr val="261748"/>
              </a:buClr>
              <a:buFont typeface="Wingdings" pitchFamily="2" charset="2"/>
              <a:buChar char="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 4 since used for XFEL</a:t>
            </a:r>
            <a:endParaRPr lang="en-US" sz="1800" dirty="0">
              <a:solidFill>
                <a:schemeClr val="tx1"/>
              </a:solidFill>
            </a:endParaRPr>
          </a:p>
          <a:p>
            <a:pPr marL="179388" lvl="2" eaLnBrk="1" hangingPunct="1">
              <a:spcBef>
                <a:spcPts val="450"/>
              </a:spcBef>
              <a:buClr>
                <a:srgbClr val="261748"/>
              </a:buClr>
              <a:buNone/>
              <a:defRPr/>
            </a:pP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=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&gt;</a:t>
            </a:r>
            <a:r>
              <a:rPr lang="en-US" sz="1800" dirty="0"/>
              <a:t>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816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cavities available and vertically tested for XFEL</a:t>
            </a:r>
            <a:endParaRPr lang="en-US" sz="1800" b="1" dirty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spcBef>
                <a:spcPts val="500"/>
              </a:spcBef>
              <a:buClr>
                <a:srgbClr val="FD930A"/>
              </a:buClr>
              <a:buSzPct val="80000"/>
              <a:buFont typeface="Wingdings" pitchFamily="2" charset="2"/>
              <a:buChar char=""/>
              <a:defRPr/>
            </a:pPr>
            <a:endParaRPr lang="en-US" sz="2000" dirty="0" smtClean="0">
              <a:solidFill>
                <a:srgbClr val="301C5D"/>
              </a:solidFill>
            </a:endParaRPr>
          </a:p>
          <a:p>
            <a:pPr eaLnBrk="1" hangingPunct="1">
              <a:spcBef>
                <a:spcPts val="500"/>
              </a:spcBef>
              <a:buClr>
                <a:srgbClr val="FD930A"/>
              </a:buClr>
              <a:buSzPct val="80000"/>
              <a:buFont typeface="Wingdings" pitchFamily="2" charset="2"/>
              <a:buChar char=""/>
              <a:defRPr/>
            </a:pPr>
            <a:r>
              <a:rPr lang="en-US" sz="2000" dirty="0" smtClean="0">
                <a:solidFill>
                  <a:srgbClr val="301C5D"/>
                </a:solidFill>
              </a:rPr>
              <a:t>Analysis </a:t>
            </a:r>
            <a:r>
              <a:rPr lang="en-US" sz="2000" dirty="0">
                <a:solidFill>
                  <a:srgbClr val="301C5D"/>
                </a:solidFill>
              </a:rPr>
              <a:t>of vertical acceptance tests includes</a:t>
            </a:r>
          </a:p>
          <a:p>
            <a:pPr lvl="1" eaLnBrk="1" hangingPunct="1">
              <a:spcBef>
                <a:spcPts val="450"/>
              </a:spcBef>
              <a:buClr>
                <a:srgbClr val="261748"/>
              </a:buClr>
              <a:buFont typeface="Wingdings" pitchFamily="2" charset="2"/>
              <a:buChar char=""/>
              <a:defRPr/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Series Cavities</a:t>
            </a:r>
          </a:p>
          <a:p>
            <a:pPr lvl="1" eaLnBrk="1" hangingPunct="1">
              <a:spcBef>
                <a:spcPts val="450"/>
              </a:spcBef>
              <a:buClr>
                <a:srgbClr val="261748"/>
              </a:buClr>
              <a:buFont typeface="Wingdings" pitchFamily="2" charset="2"/>
              <a:buChar char=""/>
              <a:defRPr/>
            </a:pP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ILC “HiGrade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”-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Cavities </a:t>
            </a:r>
            <a:r>
              <a:rPr lang="en-US" sz="1600" dirty="0" smtClean="0">
                <a:solidFill>
                  <a:schemeClr val="tx1"/>
                </a:solidFill>
              </a:rPr>
              <a:t>(w/o He-tank)</a:t>
            </a:r>
            <a:endParaRPr lang="en-US" sz="1600" dirty="0">
              <a:solidFill>
                <a:schemeClr val="tx1"/>
              </a:solidFill>
            </a:endParaRPr>
          </a:p>
          <a:p>
            <a:pPr lvl="1" eaLnBrk="1" hangingPunct="1">
              <a:spcBef>
                <a:spcPts val="450"/>
              </a:spcBef>
              <a:buClr>
                <a:srgbClr val="261748"/>
              </a:buClr>
              <a:buFont typeface="Wingdings" pitchFamily="2" charset="2"/>
              <a:buChar char=""/>
              <a:defRPr/>
            </a:pPr>
            <a:r>
              <a:rPr lang="en-US" sz="1800" dirty="0">
                <a:solidFill>
                  <a:schemeClr val="tx1"/>
                </a:solidFill>
              </a:rPr>
              <a:t>NO infrastructure commissioning </a:t>
            </a:r>
            <a:r>
              <a:rPr lang="en-US" sz="1800" dirty="0" smtClean="0">
                <a:solidFill>
                  <a:schemeClr val="tx1"/>
                </a:solidFill>
              </a:rPr>
              <a:t>tests</a:t>
            </a:r>
            <a:endParaRPr lang="en-US" sz="2000" dirty="0" smtClean="0">
              <a:solidFill>
                <a:srgbClr val="301C5D"/>
              </a:solidFill>
            </a:endParaRPr>
          </a:p>
          <a:p>
            <a:pPr eaLnBrk="1" hangingPunct="1">
              <a:spcBef>
                <a:spcPts val="500"/>
              </a:spcBef>
              <a:buClr>
                <a:srgbClr val="FD930A"/>
              </a:buClr>
              <a:buSzPct val="80000"/>
              <a:buFont typeface="Wingdings" pitchFamily="2" charset="2"/>
              <a:buChar char=""/>
              <a:defRPr/>
            </a:pPr>
            <a:endParaRPr lang="en-US" sz="2000" dirty="0">
              <a:solidFill>
                <a:srgbClr val="301C5D"/>
              </a:solidFill>
            </a:endParaRPr>
          </a:p>
          <a:p>
            <a:pPr eaLnBrk="1" hangingPunct="1">
              <a:spcBef>
                <a:spcPts val="500"/>
              </a:spcBef>
              <a:buClr>
                <a:srgbClr val="FD930A"/>
              </a:buClr>
              <a:buSzPct val="80000"/>
              <a:buFont typeface="Wingdings" pitchFamily="2" charset="2"/>
              <a:buChar char=""/>
              <a:defRPr/>
            </a:pPr>
            <a:r>
              <a:rPr lang="en-US" sz="2000" dirty="0" smtClean="0">
                <a:solidFill>
                  <a:srgbClr val="301C5D"/>
                </a:solidFill>
              </a:rPr>
              <a:t>Stable average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vertical test rate ~40 tests/month </a:t>
            </a:r>
            <a:r>
              <a:rPr lang="en-US" sz="2000" dirty="0" smtClean="0">
                <a:solidFill>
                  <a:srgbClr val="301C5D"/>
                </a:solidFill>
              </a:rPr>
              <a:t>achieved</a:t>
            </a:r>
          </a:p>
          <a:p>
            <a:pPr eaLnBrk="1" hangingPunct="1">
              <a:spcBef>
                <a:spcPts val="500"/>
              </a:spcBef>
              <a:buClr>
                <a:srgbClr val="FD930A"/>
              </a:buClr>
              <a:buSzPct val="80000"/>
              <a:buFont typeface="Wingdings" pitchFamily="2" charset="2"/>
              <a:buChar char=""/>
              <a:defRPr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1225 vertical tests </a:t>
            </a:r>
            <a:r>
              <a:rPr lang="en-US" sz="1600" dirty="0" smtClean="0">
                <a:solidFill>
                  <a:srgbClr val="301C5D"/>
                </a:solidFill>
              </a:rPr>
              <a:t>(few additional tests due to returns from string assembly possible) </a:t>
            </a:r>
            <a:endParaRPr lang="en-US" sz="2000" dirty="0" smtClean="0">
              <a:solidFill>
                <a:srgbClr val="301C5D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87438" y="544513"/>
            <a:ext cx="7283450" cy="481012"/>
          </a:xfrm>
        </p:spPr>
        <p:txBody>
          <a:bodyPr/>
          <a:lstStyle/>
          <a:p>
            <a:r>
              <a:rPr lang="de-DE" dirty="0" err="1" smtClean="0"/>
              <a:t>Statistics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Cavities + </a:t>
            </a:r>
            <a:r>
              <a:rPr lang="de-DE" dirty="0" err="1" smtClean="0"/>
              <a:t>Vertical</a:t>
            </a:r>
            <a:r>
              <a:rPr lang="de-DE" dirty="0" smtClean="0"/>
              <a:t> </a:t>
            </a:r>
            <a:r>
              <a:rPr lang="de-DE" dirty="0" err="1"/>
              <a:t>A</a:t>
            </a:r>
            <a:r>
              <a:rPr lang="de-DE" dirty="0" err="1" smtClean="0"/>
              <a:t>cceptance</a:t>
            </a:r>
            <a:r>
              <a:rPr lang="de-DE" dirty="0" smtClean="0"/>
              <a:t> </a:t>
            </a:r>
            <a:r>
              <a:rPr lang="de-DE" dirty="0"/>
              <a:t>T</a:t>
            </a:r>
            <a:r>
              <a:rPr lang="de-DE" dirty="0" smtClean="0"/>
              <a:t>ests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21824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VT-CM comparison: </a:t>
            </a:r>
            <a:r>
              <a:rPr lang="en-GB" dirty="0" smtClean="0"/>
              <a:t>USABLE GRADIENT</a:t>
            </a:r>
            <a:endParaRPr lang="en-GB" dirty="0"/>
          </a:p>
        </p:txBody>
      </p:sp>
      <p:sp>
        <p:nvSpPr>
          <p:cNvPr id="4" name="Textfeld 13"/>
          <p:cNvSpPr txBox="1"/>
          <p:nvPr/>
        </p:nvSpPr>
        <p:spPr>
          <a:xfrm>
            <a:off x="283662" y="1382680"/>
            <a:ext cx="3845532" cy="2328707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txBody>
          <a:bodyPr wrap="square" rtlCol="0">
            <a:noAutofit/>
          </a:bodyPr>
          <a:lstStyle/>
          <a:p>
            <a:pPr>
              <a:spcBef>
                <a:spcPts val="0"/>
              </a:spcBef>
              <a:buClr>
                <a:schemeClr val="accent3"/>
              </a:buClr>
              <a:buSzPct val="90000"/>
              <a:buNone/>
            </a:pPr>
            <a:r>
              <a:rPr lang="en-GB" sz="2400" b="1" dirty="0" smtClean="0"/>
              <a:t>Vertical Test – min of</a:t>
            </a:r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SzPct val="100000"/>
              <a:buFont typeface="Wingdings" pitchFamily="2" charset="2"/>
              <a:buChar char=""/>
            </a:pPr>
            <a:r>
              <a:rPr lang="en-GB" sz="2000" dirty="0" smtClean="0"/>
              <a:t>Maximum gradient </a:t>
            </a:r>
            <a:br>
              <a:rPr lang="en-GB" sz="2000" dirty="0" smtClean="0"/>
            </a:br>
            <a:r>
              <a:rPr lang="en-GB" sz="2000" dirty="0" smtClean="0"/>
              <a:t>(quench, RF power)</a:t>
            </a:r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SzPct val="100000"/>
              <a:buFont typeface="Wingdings" pitchFamily="2" charset="2"/>
              <a:buChar char=""/>
            </a:pPr>
            <a:endParaRPr lang="en-GB" sz="2000" dirty="0" smtClean="0"/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SzPct val="100000"/>
              <a:buFont typeface="Wingdings" pitchFamily="2" charset="2"/>
              <a:buChar char=""/>
            </a:pPr>
            <a:r>
              <a:rPr lang="en-GB" sz="2000" dirty="0" smtClean="0"/>
              <a:t>FE limit (top/bottom X-ray)</a:t>
            </a:r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SzPct val="100000"/>
              <a:buFont typeface="Wingdings" pitchFamily="2" charset="2"/>
              <a:buChar char=""/>
            </a:pPr>
            <a:endParaRPr lang="en-GB" sz="2000" dirty="0" smtClean="0"/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SzPct val="100000"/>
              <a:buFont typeface="Wingdings" pitchFamily="2" charset="2"/>
              <a:buChar char=""/>
            </a:pPr>
            <a:r>
              <a:rPr lang="en-GB" sz="2000" dirty="0" smtClean="0"/>
              <a:t>Q</a:t>
            </a:r>
            <a:r>
              <a:rPr lang="en-GB" sz="2000" baseline="-25000" dirty="0" smtClean="0"/>
              <a:t>0</a:t>
            </a:r>
            <a:r>
              <a:rPr lang="en-GB" sz="2000" dirty="0" smtClean="0"/>
              <a:t> limit (= 10</a:t>
            </a:r>
            <a:r>
              <a:rPr lang="en-GB" sz="2000" baseline="30000" dirty="0" smtClean="0"/>
              <a:t>10</a:t>
            </a:r>
            <a:r>
              <a:rPr lang="en-GB" sz="2000" dirty="0" smtClean="0"/>
              <a:t>)</a:t>
            </a:r>
            <a:endParaRPr lang="en-GB" sz="2000" baseline="30000" dirty="0" smtClean="0"/>
          </a:p>
        </p:txBody>
      </p:sp>
      <p:sp>
        <p:nvSpPr>
          <p:cNvPr id="5" name="Textfeld 13"/>
          <p:cNvSpPr txBox="1"/>
          <p:nvPr/>
        </p:nvSpPr>
        <p:spPr>
          <a:xfrm>
            <a:off x="5046117" y="1378499"/>
            <a:ext cx="3845532" cy="2332889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txBody>
          <a:bodyPr wrap="square" rtlCol="0">
            <a:noAutofit/>
          </a:bodyPr>
          <a:lstStyle/>
          <a:p>
            <a:pPr>
              <a:spcBef>
                <a:spcPts val="0"/>
              </a:spcBef>
              <a:buClr>
                <a:schemeClr val="accent3"/>
              </a:buClr>
              <a:buSzPct val="90000"/>
              <a:buNone/>
            </a:pPr>
            <a:r>
              <a:rPr lang="en-GB" sz="2400" b="1" dirty="0" smtClean="0">
                <a:solidFill>
                  <a:schemeClr val="accent5"/>
                </a:solidFill>
              </a:rPr>
              <a:t>Cryomodule – min of</a:t>
            </a:r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SzPct val="100000"/>
              <a:buFont typeface="Wingdings" pitchFamily="2" charset="2"/>
              <a:buChar char=""/>
            </a:pPr>
            <a:r>
              <a:rPr lang="en-GB" sz="2000" dirty="0" smtClean="0">
                <a:solidFill>
                  <a:schemeClr val="accent5"/>
                </a:solidFill>
              </a:rPr>
              <a:t>Maximum gradient (quench)</a:t>
            </a:r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SzPct val="100000"/>
              <a:buFont typeface="Wingdings" pitchFamily="2" charset="2"/>
              <a:buChar char=""/>
            </a:pPr>
            <a:endParaRPr lang="en-GB" sz="2000" dirty="0">
              <a:solidFill>
                <a:schemeClr val="accent5"/>
              </a:solidFill>
            </a:endParaRPr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SzPct val="100000"/>
              <a:buFont typeface="Wingdings" pitchFamily="2" charset="2"/>
              <a:buChar char=""/>
            </a:pPr>
            <a:endParaRPr lang="en-GB" sz="2000" dirty="0" smtClean="0">
              <a:solidFill>
                <a:schemeClr val="accent5"/>
              </a:solidFill>
            </a:endParaRPr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SzPct val="100000"/>
              <a:buFont typeface="Wingdings" pitchFamily="2" charset="2"/>
              <a:buChar char=""/>
            </a:pPr>
            <a:r>
              <a:rPr lang="en-GB" sz="2000" dirty="0" smtClean="0">
                <a:solidFill>
                  <a:schemeClr val="accent5"/>
                </a:solidFill>
              </a:rPr>
              <a:t>FE limit (front/back X-ray)</a:t>
            </a:r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SzPct val="100000"/>
              <a:buFont typeface="Wingdings" pitchFamily="2" charset="2"/>
              <a:buChar char=""/>
            </a:pPr>
            <a:endParaRPr lang="en-GB" sz="2000" dirty="0" smtClean="0">
              <a:solidFill>
                <a:schemeClr val="accent5"/>
              </a:solidFill>
            </a:endParaRPr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SzPct val="100000"/>
              <a:buFont typeface="Wingdings" pitchFamily="2" charset="2"/>
              <a:buChar char=""/>
            </a:pPr>
            <a:r>
              <a:rPr lang="en-GB" sz="2000" dirty="0" smtClean="0">
                <a:solidFill>
                  <a:schemeClr val="accent5"/>
                </a:solidFill>
              </a:rPr>
              <a:t>RF power limit at 31 MV/m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7475" y="4510528"/>
            <a:ext cx="8766175" cy="187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70000" tIns="0" rIns="90000" bIns="46800"/>
          <a:lstStyle>
            <a:lvl1pPr marL="296863" indent="-296863"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557213" indent="-258763"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ts val="500"/>
              </a:spcBef>
              <a:buClr>
                <a:srgbClr val="FD930A"/>
              </a:buClr>
              <a:buSzPct val="80000"/>
              <a:buFont typeface="Wingdings" charset="2"/>
              <a:buChar char=""/>
              <a:defRPr/>
            </a:pPr>
            <a:r>
              <a:rPr lang="en-US" sz="2000" b="1" dirty="0" smtClean="0">
                <a:solidFill>
                  <a:srgbClr val="301C5D"/>
                </a:solidFill>
              </a:rPr>
              <a:t>Acceptance criteria</a:t>
            </a:r>
            <a:r>
              <a:rPr lang="en-US" sz="2000" dirty="0" smtClean="0">
                <a:solidFill>
                  <a:srgbClr val="301C5D"/>
                </a:solidFill>
              </a:rPr>
              <a:t> for “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Usable gradient</a:t>
            </a:r>
            <a:r>
              <a:rPr lang="en-US" sz="2000" dirty="0" smtClean="0">
                <a:solidFill>
                  <a:srgbClr val="301C5D"/>
                </a:solidFill>
              </a:rPr>
              <a:t>” in vertical test</a:t>
            </a:r>
          </a:p>
          <a:p>
            <a:pPr marL="641350" lvl="1" indent="-342900" eaLnBrk="1" hangingPunct="1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solidFill>
                  <a:srgbClr val="301C5D"/>
                </a:solidFill>
              </a:rPr>
              <a:t>INITIAL: &gt; 26 MV/m </a:t>
            </a:r>
            <a:r>
              <a:rPr lang="en-US" sz="1600" dirty="0" smtClean="0">
                <a:solidFill>
                  <a:srgbClr val="301C5D"/>
                </a:solidFill>
              </a:rPr>
              <a:t>(10</a:t>
            </a:r>
            <a:r>
              <a:rPr lang="en-US" sz="1600" dirty="0">
                <a:solidFill>
                  <a:srgbClr val="301C5D"/>
                </a:solidFill>
              </a:rPr>
              <a:t>% margin </a:t>
            </a:r>
            <a:r>
              <a:rPr lang="en-US" sz="1600" dirty="0" smtClean="0">
                <a:solidFill>
                  <a:srgbClr val="301C5D"/>
                </a:solidFill>
              </a:rPr>
              <a:t>to required average design operating gradient)</a:t>
            </a:r>
          </a:p>
          <a:p>
            <a:pPr marL="641350" lvl="1" indent="-342900" eaLnBrk="1" hangingPunct="1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solidFill>
                  <a:srgbClr val="301C5D"/>
                </a:solidFill>
              </a:rPr>
              <a:t>NOW (after analysis of retreatment results in May 2014):</a:t>
            </a:r>
            <a:br>
              <a:rPr lang="en-US" sz="2000" dirty="0" smtClean="0">
                <a:solidFill>
                  <a:srgbClr val="301C5D"/>
                </a:solidFill>
              </a:rPr>
            </a:br>
            <a:r>
              <a:rPr lang="en-US" sz="2000" b="1" dirty="0" smtClean="0">
                <a:solidFill>
                  <a:srgbClr val="301C5D"/>
                </a:solidFill>
              </a:rPr>
              <a:t>&gt; 20 MV/m </a:t>
            </a:r>
            <a:r>
              <a:rPr lang="en-US" sz="1600" dirty="0" smtClean="0">
                <a:solidFill>
                  <a:srgbClr val="301C5D"/>
                </a:solidFill>
              </a:rPr>
              <a:t>(for optimized number of retreatments and retests)</a:t>
            </a:r>
            <a:endParaRPr lang="en-US" sz="2000" dirty="0" smtClean="0">
              <a:solidFill>
                <a:srgbClr val="301C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9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4000" tIns="46800" rIns="54000" bIns="18000" anchor="b"/>
          <a:lstStyle>
            <a:lvl1pPr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03868BB5-A0F8-4A10-9B11-F0BC10E58F78}" type="slidenum">
              <a:rPr lang="en-GB" sz="1000" b="1">
                <a:solidFill>
                  <a:srgbClr val="FFFFFF"/>
                </a:solidFill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GB" sz="1000" b="1">
              <a:solidFill>
                <a:srgbClr val="FFFFFF"/>
              </a:solidFill>
            </a:endParaRP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79375" y="1124744"/>
            <a:ext cx="9026525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70000" tIns="0" rIns="90000" bIns="46800"/>
          <a:lstStyle>
            <a:lvl1pPr marL="296863" indent="-296863"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557213" indent="-258763"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500"/>
              </a:spcBef>
              <a:buClr>
                <a:srgbClr val="FD930A"/>
              </a:buClr>
              <a:buSzPct val="80000"/>
              <a:defRPr/>
            </a:pPr>
            <a:r>
              <a:rPr lang="en-US" sz="2000" dirty="0">
                <a:solidFill>
                  <a:srgbClr val="301C5D"/>
                </a:solidFill>
              </a:rPr>
              <a:t>Fully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statistical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approach</a:t>
            </a:r>
            <a:r>
              <a:rPr lang="en-US" sz="2000" dirty="0" smtClean="0">
                <a:solidFill>
                  <a:srgbClr val="301C5D"/>
                </a:solidFill>
              </a:rPr>
              <a:t>; (nearly) no individual cavity analysis</a:t>
            </a:r>
            <a:br>
              <a:rPr lang="en-US" sz="2000" dirty="0" smtClean="0">
                <a:solidFill>
                  <a:srgbClr val="301C5D"/>
                </a:solidFill>
              </a:rPr>
            </a:br>
            <a:r>
              <a:rPr lang="en-US" sz="1600" dirty="0" smtClean="0">
                <a:solidFill>
                  <a:srgbClr val="301C5D"/>
                </a:solidFill>
              </a:rPr>
              <a:t>=&gt; simplified vertical test procedure at 2K: </a:t>
            </a:r>
            <a:br>
              <a:rPr lang="en-US" sz="1600" dirty="0" smtClean="0">
                <a:solidFill>
                  <a:srgbClr val="301C5D"/>
                </a:solidFill>
              </a:rPr>
            </a:br>
            <a:r>
              <a:rPr lang="en-US" sz="1600" dirty="0" smtClean="0">
                <a:solidFill>
                  <a:srgbClr val="301C5D"/>
                </a:solidFill>
              </a:rPr>
              <a:t>- Q</a:t>
            </a:r>
            <a:r>
              <a:rPr lang="en-US" sz="1600" baseline="-25000" dirty="0" smtClean="0">
                <a:solidFill>
                  <a:srgbClr val="301C5D"/>
                </a:solidFill>
              </a:rPr>
              <a:t>0</a:t>
            </a:r>
            <a:r>
              <a:rPr lang="en-US" sz="1600" dirty="0" smtClean="0">
                <a:solidFill>
                  <a:srgbClr val="301C5D"/>
                </a:solidFill>
              </a:rPr>
              <a:t>(</a:t>
            </a:r>
            <a:r>
              <a:rPr lang="en-US" sz="1600" dirty="0" err="1" smtClean="0">
                <a:solidFill>
                  <a:srgbClr val="301C5D"/>
                </a:solidFill>
              </a:rPr>
              <a:t>E</a:t>
            </a:r>
            <a:r>
              <a:rPr lang="en-US" sz="1600" baseline="-25000" dirty="0" err="1" smtClean="0">
                <a:solidFill>
                  <a:srgbClr val="301C5D"/>
                </a:solidFill>
              </a:rPr>
              <a:t>acc</a:t>
            </a:r>
            <a:r>
              <a:rPr lang="en-US" sz="1600" dirty="0" smtClean="0">
                <a:solidFill>
                  <a:srgbClr val="301C5D"/>
                </a:solidFill>
              </a:rPr>
              <a:t>), - fundamental mode spectra, - HOM-check (partially)</a:t>
            </a:r>
            <a:endParaRPr lang="en-US" sz="2000" dirty="0" smtClean="0">
              <a:solidFill>
                <a:srgbClr val="301C5D"/>
              </a:solidFill>
            </a:endParaRPr>
          </a:p>
          <a:p>
            <a:pPr eaLnBrk="1" hangingPunct="1">
              <a:spcBef>
                <a:spcPts val="500"/>
              </a:spcBef>
              <a:buClr>
                <a:srgbClr val="FD930A"/>
              </a:buClr>
              <a:buSzPct val="80000"/>
              <a:defRPr/>
            </a:pPr>
            <a:endParaRPr lang="en-US" sz="2000" dirty="0">
              <a:solidFill>
                <a:srgbClr val="301C5D"/>
              </a:solidFill>
            </a:endParaRPr>
          </a:p>
          <a:p>
            <a:pPr eaLnBrk="1" hangingPunct="1">
              <a:spcBef>
                <a:spcPts val="500"/>
              </a:spcBef>
              <a:buClr>
                <a:srgbClr val="FD930A"/>
              </a:buClr>
              <a:buSzPct val="80000"/>
              <a:defRPr/>
            </a:pPr>
            <a:r>
              <a:rPr lang="en-US" sz="2000" i="1" dirty="0" smtClean="0">
                <a:solidFill>
                  <a:srgbClr val="FF0000"/>
                </a:solidFill>
              </a:rPr>
              <a:t>Work in progress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r>
              <a:rPr lang="en-US" sz="2000" dirty="0" smtClean="0">
                <a:solidFill>
                  <a:srgbClr val="301C5D"/>
                </a:solidFill>
              </a:rPr>
              <a:t> </a:t>
            </a:r>
            <a:br>
              <a:rPr lang="en-US" sz="2000" dirty="0" smtClean="0">
                <a:solidFill>
                  <a:srgbClr val="301C5D"/>
                </a:solidFill>
              </a:rPr>
            </a:b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Analysis and possible correlations for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en-US" sz="2000" b="1" baseline="-25000" dirty="0" err="1" smtClean="0">
                <a:solidFill>
                  <a:schemeClr val="accent2">
                    <a:lumMod val="75000"/>
                  </a:schemeClr>
                </a:solidFill>
              </a:rPr>
              <a:t>acc,max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, Q-value + x-rays</a:t>
            </a:r>
            <a:endParaRPr lang="en-US" sz="2000" dirty="0" smtClean="0">
              <a:solidFill>
                <a:srgbClr val="301C5D"/>
              </a:solidFill>
            </a:endParaRPr>
          </a:p>
          <a:p>
            <a:pPr lvl="1" eaLnBrk="1" hangingPunct="1">
              <a:spcBef>
                <a:spcPts val="450"/>
              </a:spcBef>
              <a:buClr>
                <a:srgbClr val="261748"/>
              </a:buClr>
              <a:buFont typeface="Wingdings" pitchFamily="2" charset="2"/>
              <a:buChar char="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Nb-material: Vendor dependency</a:t>
            </a:r>
            <a:endParaRPr lang="en-US" sz="1800" dirty="0">
              <a:solidFill>
                <a:schemeClr val="tx1"/>
              </a:solidFill>
            </a:endParaRPr>
          </a:p>
          <a:p>
            <a:pPr lvl="1" eaLnBrk="1" hangingPunct="1">
              <a:spcBef>
                <a:spcPts val="450"/>
              </a:spcBef>
              <a:buClr>
                <a:srgbClr val="261748"/>
              </a:buClr>
              <a:buFont typeface="Wingdings" pitchFamily="2" charset="2"/>
              <a:buChar char="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Cavity with </a:t>
            </a:r>
            <a:r>
              <a:rPr lang="en-US" sz="1800" dirty="0">
                <a:solidFill>
                  <a:schemeClr val="tx1"/>
                </a:solidFill>
              </a:rPr>
              <a:t>vs. without </a:t>
            </a:r>
            <a:r>
              <a:rPr lang="en-US" sz="1800" dirty="0" smtClean="0">
                <a:solidFill>
                  <a:schemeClr val="tx1"/>
                </a:solidFill>
              </a:rPr>
              <a:t>He-tank</a:t>
            </a:r>
          </a:p>
          <a:p>
            <a:pPr lvl="1" eaLnBrk="1" hangingPunct="1">
              <a:spcBef>
                <a:spcPts val="450"/>
              </a:spcBef>
              <a:buClr>
                <a:srgbClr val="261748"/>
              </a:buClr>
              <a:buFont typeface="Wingdings" pitchFamily="2" charset="2"/>
              <a:buChar char="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Surface treatment </a:t>
            </a:r>
            <a:r>
              <a:rPr lang="en-US" sz="1600" dirty="0" smtClean="0">
                <a:solidFill>
                  <a:schemeClr val="tx1"/>
                </a:solidFill>
              </a:rPr>
              <a:t>(not vendor)</a:t>
            </a:r>
            <a:endParaRPr lang="en-US" sz="1600" dirty="0">
              <a:solidFill>
                <a:schemeClr val="tx1"/>
              </a:solidFill>
            </a:endParaRPr>
          </a:p>
          <a:p>
            <a:pPr lvl="1" eaLnBrk="1" hangingPunct="1">
              <a:spcBef>
                <a:spcPts val="450"/>
              </a:spcBef>
              <a:buClr>
                <a:srgbClr val="261748"/>
              </a:buClr>
              <a:buFont typeface="Wingdings" pitchFamily="2" charset="2"/>
              <a:buChar char="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Dependence on test infrastructure </a:t>
            </a:r>
            <a:r>
              <a:rPr lang="en-US" sz="1600" dirty="0" smtClean="0">
                <a:solidFill>
                  <a:schemeClr val="tx1"/>
                </a:solidFill>
              </a:rPr>
              <a:t>(RF test stand, cryostat, test inserts, …)</a:t>
            </a:r>
            <a:endParaRPr lang="en-US" sz="1800" dirty="0">
              <a:solidFill>
                <a:schemeClr val="tx1"/>
              </a:solidFill>
            </a:endParaRPr>
          </a:p>
          <a:p>
            <a:pPr lvl="1" eaLnBrk="1" hangingPunct="1">
              <a:spcBef>
                <a:spcPts val="450"/>
              </a:spcBef>
              <a:buClr>
                <a:srgbClr val="261748"/>
              </a:buClr>
              <a:buFont typeface="Wingdings" pitchFamily="2" charset="2"/>
              <a:buChar char="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Cool down procedure 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=&gt; no special procedure applied, bad instrumentation, …</a:t>
            </a:r>
          </a:p>
          <a:p>
            <a:pPr lvl="1" eaLnBrk="1" hangingPunct="1">
              <a:spcBef>
                <a:spcPts val="450"/>
              </a:spcBef>
              <a:buClr>
                <a:srgbClr val="261748"/>
              </a:buClr>
              <a:buFont typeface="Wingdings" pitchFamily="2" charset="2"/>
              <a:buChar char="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“Processing” vs. degradation in case of field emission; degradation after quench</a:t>
            </a:r>
          </a:p>
          <a:p>
            <a:pPr lvl="1" eaLnBrk="1" hangingPunct="1">
              <a:spcBef>
                <a:spcPts val="450"/>
              </a:spcBef>
              <a:buClr>
                <a:srgbClr val="261748"/>
              </a:buClr>
              <a:buFont typeface="Wingdings" pitchFamily="2" charset="2"/>
              <a:buChar char="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Optical inspection, local repair </a:t>
            </a:r>
          </a:p>
          <a:p>
            <a:pPr lvl="1" eaLnBrk="1" hangingPunct="1">
              <a:spcBef>
                <a:spcPts val="450"/>
              </a:spcBef>
              <a:buClr>
                <a:srgbClr val="261748"/>
              </a:buClr>
              <a:buFont typeface="Wingdings" pitchFamily="2" charset="2"/>
              <a:buChar char="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…</a:t>
            </a:r>
          </a:p>
          <a:p>
            <a:pPr lvl="1" eaLnBrk="1" hangingPunct="1">
              <a:spcBef>
                <a:spcPts val="450"/>
              </a:spcBef>
              <a:buClr>
                <a:srgbClr val="261748"/>
              </a:buClr>
              <a:buFont typeface="Wingdings" pitchFamily="2" charset="2"/>
              <a:buChar char="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Error analysis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87438" y="544513"/>
            <a:ext cx="7283450" cy="481012"/>
          </a:xfrm>
        </p:spPr>
        <p:txBody>
          <a:bodyPr/>
          <a:lstStyle/>
          <a:p>
            <a:r>
              <a:rPr lang="de-DE" dirty="0" smtClean="0"/>
              <a:t>Analysis </a:t>
            </a:r>
            <a:r>
              <a:rPr lang="de-DE" dirty="0" err="1" smtClean="0"/>
              <a:t>of</a:t>
            </a:r>
            <a:r>
              <a:rPr lang="de-DE" dirty="0" smtClean="0"/>
              <a:t> Cavity </a:t>
            </a:r>
            <a:r>
              <a:rPr lang="de-DE" dirty="0" err="1" smtClean="0"/>
              <a:t>Results</a:t>
            </a:r>
            <a:endParaRPr lang="de-DE" dirty="0"/>
          </a:p>
        </p:txBody>
      </p:sp>
      <p:sp>
        <p:nvSpPr>
          <p:cNvPr id="5" name="TextBox 12"/>
          <p:cNvSpPr txBox="1"/>
          <p:nvPr/>
        </p:nvSpPr>
        <p:spPr>
          <a:xfrm>
            <a:off x="2918078" y="5990070"/>
            <a:ext cx="1582484" cy="40011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000" dirty="0" smtClean="0">
                <a:solidFill>
                  <a:srgbClr val="FF0000"/>
                </a:solidFill>
              </a:rPr>
              <a:t>WEPMB007</a:t>
            </a:r>
          </a:p>
        </p:txBody>
      </p:sp>
    </p:spTree>
    <p:extLst>
      <p:ext uri="{BB962C8B-B14F-4D97-AF65-F5344CB8AC3E}">
        <p14:creationId xmlns:p14="http://schemas.microsoft.com/office/powerpoint/2010/main" val="11591219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8" y="1316562"/>
            <a:ext cx="6983875" cy="4866364"/>
          </a:xfrm>
          <a:prstGeom prst="rect">
            <a:avLst/>
          </a:prstGeom>
        </p:spPr>
      </p:pic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000" bIns="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2400" b="1" smtClean="0">
                <a:solidFill>
                  <a:srgbClr val="FFFFFF"/>
                </a:solidFill>
              </a:rPr>
              <a:t>Trend </a:t>
            </a:r>
            <a:r>
              <a:rPr lang="en-US" sz="2400" b="1" dirty="0" smtClean="0">
                <a:solidFill>
                  <a:srgbClr val="FFFFFF"/>
                </a:solidFill>
              </a:rPr>
              <a:t>of Usable Gradient “As received”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7130004" y="2016255"/>
            <a:ext cx="201399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Good stability of average usable gradient </a:t>
            </a:r>
            <a:r>
              <a:rPr lang="en-US" sz="1800" dirty="0" smtClean="0"/>
              <a:t>over full production period</a:t>
            </a:r>
            <a:br>
              <a:rPr lang="en-US" sz="1800" dirty="0" smtClean="0"/>
            </a:br>
            <a:endParaRPr lang="en-US" sz="1400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876086" y="2904972"/>
            <a:ext cx="2427610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985894" y="3057372"/>
            <a:ext cx="2801179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856864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4000" tIns="46800" rIns="54000" bIns="18000" anchor="b"/>
          <a:lstStyle>
            <a:lvl1pPr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03868BB5-A0F8-4A10-9B11-F0BC10E58F78}" type="slidenum">
              <a:rPr lang="en-GB" sz="1000" b="1">
                <a:solidFill>
                  <a:srgbClr val="FFFFFF"/>
                </a:solidFill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GB" sz="1000" b="1">
              <a:solidFill>
                <a:srgbClr val="FFFFFF"/>
              </a:solidFill>
            </a:endParaRP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5340743" y="1343278"/>
            <a:ext cx="3677845" cy="4919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70000" tIns="0" rIns="90000" bIns="46800"/>
          <a:lstStyle>
            <a:lvl1pPr marL="296863" indent="-296863"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557213" indent="-258763"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500"/>
              </a:spcBef>
              <a:buClr>
                <a:srgbClr val="FD930A"/>
              </a:buClr>
              <a:buSzPct val="80000"/>
              <a:defRPr/>
            </a:pPr>
            <a:r>
              <a:rPr lang="en-US" sz="1800" dirty="0" smtClean="0">
                <a:solidFill>
                  <a:srgbClr val="301C5D"/>
                </a:solidFill>
              </a:rPr>
              <a:t>(nearly) all cavities shipped to CEA </a:t>
            </a:r>
            <a:r>
              <a:rPr lang="en-US" sz="1800" dirty="0" err="1" smtClean="0">
                <a:solidFill>
                  <a:srgbClr val="301C5D"/>
                </a:solidFill>
              </a:rPr>
              <a:t>Saclay</a:t>
            </a:r>
            <a:r>
              <a:rPr lang="en-US" sz="1800" dirty="0" smtClean="0">
                <a:solidFill>
                  <a:srgbClr val="301C5D"/>
                </a:solidFill>
              </a:rPr>
              <a:t> for string assembly</a:t>
            </a:r>
          </a:p>
          <a:p>
            <a:pPr eaLnBrk="1" hangingPunct="1">
              <a:spcBef>
                <a:spcPts val="500"/>
              </a:spcBef>
              <a:buClr>
                <a:srgbClr val="FD930A"/>
              </a:buClr>
              <a:buSzPct val="80000"/>
              <a:defRPr/>
            </a:pPr>
            <a:endParaRPr lang="en-US" sz="1800" dirty="0" smtClean="0">
              <a:solidFill>
                <a:srgbClr val="301C5D"/>
              </a:solidFill>
            </a:endParaRPr>
          </a:p>
          <a:p>
            <a:pPr eaLnBrk="1" hangingPunct="1">
              <a:spcBef>
                <a:spcPts val="500"/>
              </a:spcBef>
              <a:buClr>
                <a:srgbClr val="FD930A"/>
              </a:buClr>
              <a:buSzPct val="80000"/>
              <a:defRPr/>
            </a:pPr>
            <a:r>
              <a:rPr lang="en-US" sz="1800" dirty="0" smtClean="0">
                <a:solidFill>
                  <a:srgbClr val="301C5D"/>
                </a:solidFill>
              </a:rPr>
              <a:t>average usable gradient:</a:t>
            </a:r>
            <a:br>
              <a:rPr lang="en-US" sz="1800" dirty="0" smtClean="0">
                <a:solidFill>
                  <a:srgbClr val="301C5D"/>
                </a:solidFill>
              </a:rPr>
            </a:b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~ 30 MV/m</a:t>
            </a:r>
          </a:p>
          <a:p>
            <a:pPr eaLnBrk="1" hangingPunct="1">
              <a:spcBef>
                <a:spcPts val="500"/>
              </a:spcBef>
              <a:buClr>
                <a:srgbClr val="FD930A"/>
              </a:buClr>
              <a:buSzPct val="80000"/>
              <a:defRPr/>
            </a:pPr>
            <a:endParaRPr lang="en-US" sz="1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spcBef>
                <a:spcPts val="500"/>
              </a:spcBef>
              <a:buClr>
                <a:srgbClr val="FD930A"/>
              </a:buClr>
              <a:buSzPct val="80000"/>
              <a:defRPr/>
            </a:pPr>
            <a:r>
              <a:rPr lang="en-US" sz="1800" dirty="0" smtClean="0">
                <a:solidFill>
                  <a:srgbClr val="301C5D"/>
                </a:solidFill>
              </a:rPr>
              <a:t>includes cavities for three modules below 20 MV/m</a:t>
            </a:r>
          </a:p>
          <a:p>
            <a:pPr lvl="1" eaLnBrk="1" hangingPunct="1">
              <a:spcBef>
                <a:spcPts val="450"/>
              </a:spcBef>
              <a:buClr>
                <a:srgbClr val="261748"/>
              </a:buClr>
              <a:buFont typeface="Wingdings" pitchFamily="2" charset="2"/>
              <a:buChar char=""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Mainly low gradient quenches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=&gt; </a:t>
            </a:r>
            <a:r>
              <a:rPr lang="en-US" sz="1600" dirty="0" smtClean="0">
                <a:solidFill>
                  <a:schemeClr val="tx1"/>
                </a:solidFill>
              </a:rPr>
              <a:t>retreatment </a:t>
            </a:r>
            <a:r>
              <a:rPr lang="en-US" sz="1600" dirty="0">
                <a:solidFill>
                  <a:schemeClr val="tx1"/>
                </a:solidFill>
              </a:rPr>
              <a:t>not </a:t>
            </a:r>
            <a:r>
              <a:rPr lang="en-US" sz="1600" dirty="0" smtClean="0">
                <a:solidFill>
                  <a:schemeClr val="tx1"/>
                </a:solidFill>
              </a:rPr>
              <a:t>successful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=&gt; retreatment would run out of schedule</a:t>
            </a:r>
            <a:endParaRPr lang="en-US" sz="1600" dirty="0">
              <a:solidFill>
                <a:schemeClr val="tx1"/>
              </a:solidFill>
            </a:endParaRPr>
          </a:p>
          <a:p>
            <a:pPr lvl="1" eaLnBrk="1" hangingPunct="1">
              <a:spcBef>
                <a:spcPts val="450"/>
              </a:spcBef>
              <a:buClr>
                <a:srgbClr val="261748"/>
              </a:buClr>
              <a:buFont typeface="Wingdings" pitchFamily="2" charset="2"/>
              <a:buChar char=""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Consequence of missing performance guarantee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87438" y="544513"/>
            <a:ext cx="7283450" cy="481012"/>
          </a:xfrm>
        </p:spPr>
        <p:txBody>
          <a:bodyPr/>
          <a:lstStyle/>
          <a:p>
            <a:r>
              <a:rPr lang="en-US" dirty="0" smtClean="0"/>
              <a:t>Finally: “Send to </a:t>
            </a:r>
            <a:r>
              <a:rPr lang="en-US" dirty="0" err="1" smtClean="0"/>
              <a:t>Saclay</a:t>
            </a:r>
            <a:r>
              <a:rPr lang="en-US" dirty="0" smtClean="0"/>
              <a:t>“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29" y="1140264"/>
            <a:ext cx="5174811" cy="360909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012936" y="4451547"/>
            <a:ext cx="2235199" cy="1811688"/>
            <a:chOff x="1012936" y="4451547"/>
            <a:chExt cx="2235199" cy="181168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936" y="4451547"/>
              <a:ext cx="2235199" cy="181168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605636" y="4804313"/>
              <a:ext cx="538092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36000" bIns="0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de-DE" sz="1400" b="1" dirty="0" smtClean="0">
                  <a:solidFill>
                    <a:schemeClr val="accent3"/>
                  </a:solidFill>
                </a:rPr>
                <a:t> &gt; 810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85764" y="4533919"/>
              <a:ext cx="321169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0" rIns="36000" bIns="0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de-DE" sz="1400" dirty="0" smtClean="0">
                  <a:solidFill>
                    <a:schemeClr val="accent3"/>
                  </a:solidFill>
                </a:rPr>
                <a:t>     </a:t>
              </a:r>
            </a:p>
          </p:txBody>
        </p:sp>
      </p:grpSp>
      <p:sp>
        <p:nvSpPr>
          <p:cNvPr id="7" name="Oval 6"/>
          <p:cNvSpPr/>
          <p:nvPr/>
        </p:nvSpPr>
        <p:spPr bwMode="auto">
          <a:xfrm>
            <a:off x="1699326" y="3730428"/>
            <a:ext cx="938677" cy="347958"/>
          </a:xfrm>
          <a:prstGeom prst="ellipse">
            <a:avLst/>
          </a:prstGeom>
          <a:noFill/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75904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Definition of “Usable Gradient” in VT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5180"/>
            <a:ext cx="9144000" cy="5849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107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000" bIns="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FF"/>
                </a:solidFill>
              </a:rPr>
              <a:t>R</a:t>
            </a:r>
            <a:r>
              <a:rPr lang="en-US" sz="2400" b="1" dirty="0" smtClean="0">
                <a:solidFill>
                  <a:srgbClr val="FFFFFF"/>
                </a:solidFill>
              </a:rPr>
              <a:t>esults</a:t>
            </a:r>
            <a:r>
              <a:rPr lang="en-US" sz="2400" b="1" dirty="0">
                <a:solidFill>
                  <a:srgbClr val="FFFFFF"/>
                </a:solidFill>
              </a:rPr>
              <a:t>: </a:t>
            </a:r>
            <a:r>
              <a:rPr lang="en-US" sz="2400" b="1" dirty="0" smtClean="0">
                <a:solidFill>
                  <a:srgbClr val="FFFFFF"/>
                </a:solidFill>
              </a:rPr>
              <a:t>Usable Gradient “As received”</a:t>
            </a:r>
            <a:endParaRPr lang="en-US" sz="2400" b="1" dirty="0">
              <a:solidFill>
                <a:srgbClr val="FFFFFF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896" y="1025884"/>
            <a:ext cx="4860000" cy="3374895"/>
            <a:chOff x="10896" y="1074436"/>
            <a:chExt cx="4860000" cy="337489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8" r="2900" b="6763"/>
            <a:stretch/>
          </p:blipFill>
          <p:spPr>
            <a:xfrm>
              <a:off x="10896" y="1074436"/>
              <a:ext cx="4860000" cy="3374895"/>
            </a:xfrm>
            <a:prstGeom prst="rect">
              <a:avLst/>
            </a:prstGeom>
          </p:spPr>
        </p:pic>
        <p:pic>
          <p:nvPicPr>
            <p:cNvPr id="7" name="Picture 6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6200000">
              <a:off x="794031" y="2511348"/>
              <a:ext cx="2772000" cy="76202"/>
            </a:xfrm>
            <a:prstGeom prst="rect">
              <a:avLst/>
            </a:prstGeom>
          </p:spPr>
        </p:pic>
        <p:pic>
          <p:nvPicPr>
            <p:cNvPr id="8" name="Picture 7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81639" y="2825309"/>
              <a:ext cx="1452607" cy="256793"/>
            </a:xfrm>
            <a:prstGeom prst="rect">
              <a:avLst/>
            </a:prstGeom>
          </p:spPr>
        </p:pic>
        <p:sp>
          <p:nvSpPr>
            <p:cNvPr id="9" name="Shape 150"/>
            <p:cNvSpPr/>
            <p:nvPr/>
          </p:nvSpPr>
          <p:spPr>
            <a:xfrm>
              <a:off x="670005" y="2591735"/>
              <a:ext cx="1532471" cy="3488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2700"/>
              </a:lvl1pPr>
            </a:lstStyle>
            <a:p>
              <a:pPr lvl="0">
                <a:buNone/>
                <a:defRPr sz="1800"/>
              </a:pPr>
              <a:r>
                <a:rPr sz="1600" dirty="0"/>
                <a:t>re-treat &amp; retest</a:t>
              </a:r>
            </a:p>
          </p:txBody>
        </p:sp>
        <p:pic>
          <p:nvPicPr>
            <p:cNvPr id="10" name="Picture 9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133927" y="1375466"/>
              <a:ext cx="2138396" cy="256793"/>
            </a:xfrm>
            <a:prstGeom prst="rect">
              <a:avLst/>
            </a:prstGeom>
          </p:spPr>
        </p:pic>
        <p:sp>
          <p:nvSpPr>
            <p:cNvPr id="11" name="Shape 153"/>
            <p:cNvSpPr/>
            <p:nvPr/>
          </p:nvSpPr>
          <p:spPr>
            <a:xfrm>
              <a:off x="2289852" y="1163141"/>
              <a:ext cx="1734449" cy="3488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2700"/>
              </a:lvl1pPr>
            </a:lstStyle>
            <a:p>
              <a:pPr lvl="0">
                <a:buNone/>
                <a:defRPr sz="1800"/>
              </a:pPr>
              <a:r>
                <a:rPr sz="1600" dirty="0"/>
                <a:t>accept for module</a:t>
              </a:r>
            </a:p>
          </p:txBody>
        </p:sp>
      </p:grpSp>
      <p:sp>
        <p:nvSpPr>
          <p:cNvPr id="12" name="Shape 155"/>
          <p:cNvSpPr/>
          <p:nvPr/>
        </p:nvSpPr>
        <p:spPr>
          <a:xfrm>
            <a:off x="4975860" y="1072168"/>
            <a:ext cx="4062944" cy="52547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285750" lvl="0" indent="-285750" algn="l">
              <a:buClrTx/>
              <a:buFont typeface="Wingdings" panose="05000000000000000000" pitchFamily="2" charset="2"/>
              <a:buChar char="§"/>
              <a:defRPr sz="1800"/>
            </a:pPr>
            <a:r>
              <a:rPr lang="en-US" sz="1800" dirty="0" smtClean="0"/>
              <a:t>Both vendors well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above Spec</a:t>
            </a:r>
          </a:p>
          <a:p>
            <a:pPr marL="285750" lvl="0" indent="-285750" algn="l">
              <a:buClrTx/>
              <a:buFont typeface="Wingdings" panose="05000000000000000000" pitchFamily="2" charset="2"/>
              <a:buChar char="§"/>
              <a:defRPr sz="1800"/>
            </a:pPr>
            <a:endParaRPr lang="en-US" sz="1800" dirty="0" smtClean="0"/>
          </a:p>
          <a:p>
            <a:pPr marL="285750" lvl="0" indent="-285750" algn="l">
              <a:buClrTx/>
              <a:buFont typeface="Wingdings" panose="05000000000000000000" pitchFamily="2" charset="2"/>
              <a:buChar char="§"/>
              <a:defRPr sz="1800"/>
            </a:pP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RI shows ~ 3MV/m in average more than EZ</a:t>
            </a:r>
            <a:r>
              <a:rPr lang="en-US" sz="1800" dirty="0" smtClean="0"/>
              <a:t>:</a:t>
            </a:r>
            <a:br>
              <a:rPr lang="en-US" sz="1800" dirty="0" smtClean="0"/>
            </a:br>
            <a:r>
              <a:rPr lang="en-US" sz="1800" dirty="0" smtClean="0"/>
              <a:t>a) final EP</a:t>
            </a:r>
            <a:br>
              <a:rPr lang="en-US" sz="1800" dirty="0" smtClean="0"/>
            </a:br>
            <a:r>
              <a:rPr lang="en-US" sz="1800" dirty="0" smtClean="0"/>
              <a:t>b) low gradient quenches at EZ</a:t>
            </a:r>
          </a:p>
          <a:p>
            <a:pPr lvl="0" algn="l">
              <a:buNone/>
              <a:defRPr sz="1800"/>
            </a:pPr>
            <a:endParaRPr lang="en-US" sz="1800" dirty="0"/>
          </a:p>
          <a:p>
            <a:pPr marL="285750" lvl="0" indent="-285750" algn="l">
              <a:buClrTx/>
              <a:buFont typeface="Wingdings" panose="05000000000000000000" pitchFamily="2" charset="2"/>
              <a:buChar char="§"/>
              <a:defRPr sz="1800"/>
            </a:pPr>
            <a:r>
              <a:rPr lang="en-US" sz="1800" dirty="0" smtClean="0"/>
              <a:t>Several cavities with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&lt; 20 MV/m accepted </a:t>
            </a:r>
            <a:r>
              <a:rPr lang="en-US" sz="1800" dirty="0" smtClean="0"/>
              <a:t>“as received”, especially if </a:t>
            </a:r>
            <a:br>
              <a:rPr lang="en-US" sz="1800" dirty="0" smtClean="0"/>
            </a:br>
            <a:r>
              <a:rPr lang="en-US" sz="1800" dirty="0" smtClean="0"/>
              <a:t>a) limitation = “</a:t>
            </a:r>
            <a:r>
              <a:rPr lang="en-US" sz="1800" dirty="0" err="1" smtClean="0"/>
              <a:t>bd</a:t>
            </a:r>
            <a:r>
              <a:rPr lang="en-US" sz="1800" dirty="0" smtClean="0"/>
              <a:t>“  +</a:t>
            </a:r>
            <a:br>
              <a:rPr lang="en-US" sz="1800" dirty="0" smtClean="0"/>
            </a:br>
            <a:r>
              <a:rPr lang="en-US" sz="1800" dirty="0" smtClean="0"/>
              <a:t>b) no FE</a:t>
            </a:r>
          </a:p>
          <a:p>
            <a:pPr marL="285750" lvl="0" indent="-285750" algn="l">
              <a:buClrTx/>
              <a:buFont typeface="Wingdings" panose="05000000000000000000" pitchFamily="2" charset="2"/>
              <a:buChar char="§"/>
              <a:defRPr sz="1800"/>
            </a:pPr>
            <a:endParaRPr lang="en-US" sz="1800" dirty="0"/>
          </a:p>
          <a:p>
            <a:pPr marL="285750" lvl="0" indent="-285750">
              <a:buClrTx/>
              <a:buFont typeface="Wingdings" panose="05000000000000000000" pitchFamily="2" charset="2"/>
              <a:buChar char="§"/>
              <a:defRPr sz="1800"/>
            </a:pPr>
            <a:r>
              <a:rPr lang="en-US" sz="1800" dirty="0" smtClean="0"/>
              <a:t>Average Q-values for both vendors:</a:t>
            </a:r>
            <a:br>
              <a:rPr lang="en-US" sz="1800" dirty="0" smtClean="0"/>
            </a:br>
            <a:r>
              <a:rPr lang="en-US" sz="1800" dirty="0" smtClean="0"/>
              <a:t>Q</a:t>
            </a:r>
            <a:r>
              <a:rPr lang="en-US" sz="1800" baseline="-25000" dirty="0" smtClean="0"/>
              <a:t>0</a:t>
            </a:r>
            <a:r>
              <a:rPr lang="en-US" sz="1800" dirty="0" smtClean="0"/>
              <a:t>(4 MV/m) = 2.1·10</a:t>
            </a:r>
            <a:r>
              <a:rPr lang="en-US" sz="1800" baseline="30000" dirty="0" smtClean="0"/>
              <a:t>10</a:t>
            </a:r>
            <a:br>
              <a:rPr lang="en-US" sz="1800" baseline="30000" dirty="0" smtClean="0"/>
            </a:br>
            <a:r>
              <a:rPr lang="en-US" sz="1800" dirty="0" smtClean="0"/>
              <a:t>Q</a:t>
            </a:r>
            <a:r>
              <a:rPr lang="en-US" sz="1800" baseline="-25000" dirty="0" smtClean="0"/>
              <a:t>0</a:t>
            </a:r>
            <a:r>
              <a:rPr lang="en-US" sz="1800" dirty="0" smtClean="0"/>
              <a:t>(23.6 MV/m</a:t>
            </a:r>
            <a:r>
              <a:rPr lang="en-US" sz="1800" dirty="0"/>
              <a:t>) = </a:t>
            </a:r>
            <a:r>
              <a:rPr lang="en-US" sz="1800" dirty="0" smtClean="0"/>
              <a:t>1.3·10</a:t>
            </a:r>
            <a:r>
              <a:rPr lang="en-US" sz="1800" baseline="30000" dirty="0" smtClean="0"/>
              <a:t>10</a:t>
            </a:r>
            <a:endParaRPr lang="en-US" sz="1800" dirty="0" smtClean="0"/>
          </a:p>
          <a:p>
            <a:pPr marL="285750" lvl="0" indent="-285750" algn="l">
              <a:buClrTx/>
              <a:buFont typeface="Wingdings" panose="05000000000000000000" pitchFamily="2" charset="2"/>
              <a:buChar char="§"/>
              <a:defRPr sz="1800"/>
            </a:pPr>
            <a:endParaRPr lang="en-US" sz="1800" dirty="0" smtClean="0"/>
          </a:p>
          <a:p>
            <a:pPr marL="285750" lvl="0" indent="-285750">
              <a:buClrTx/>
              <a:buFont typeface="Wingdings" panose="05000000000000000000" pitchFamily="2" charset="2"/>
              <a:buChar char="§"/>
              <a:defRPr sz="1800"/>
            </a:pP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Missing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~90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cavities “as received”?</a:t>
            </a: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11" y="4457423"/>
            <a:ext cx="3673512" cy="184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3421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9525" y="1093788"/>
            <a:ext cx="9108504" cy="528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70000" tIns="0" rIns="90000" bIns="46800"/>
          <a:lstStyle>
            <a:lvl1pPr marL="296863" indent="-296863"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500"/>
              </a:spcBef>
              <a:buClr>
                <a:srgbClr val="FD930A"/>
              </a:buClr>
              <a:buSzPct val="80000"/>
              <a:buFont typeface="Wingdings" pitchFamily="2" charset="2"/>
              <a:buChar char="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Why cavities w/o “as received” test?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(“as received”: first test after delivery to DESY 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+</a:t>
            </a:r>
            <a:r>
              <a:rPr lang="en-US" sz="1600" dirty="0" smtClean="0">
                <a:solidFill>
                  <a:schemeClr val="tx1"/>
                </a:solidFill>
              </a:rPr>
              <a:t> cavity conform to Spec)</a:t>
            </a:r>
            <a:endParaRPr lang="en-US" sz="20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ts val="500"/>
              </a:spcBef>
              <a:buClr>
                <a:srgbClr val="FD930A"/>
              </a:buClr>
              <a:buSzPct val="80000"/>
              <a:buFont typeface="Wingdings" pitchFamily="2" charset="2"/>
              <a:buChar char=""/>
              <a:defRPr/>
            </a:pPr>
            <a:endParaRPr lang="en-US" sz="20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ts val="500"/>
              </a:spcBef>
              <a:buClr>
                <a:srgbClr val="FD930A"/>
              </a:buClr>
              <a:buSzPct val="80000"/>
              <a:buFont typeface="Wingdings" pitchFamily="2" charset="2"/>
              <a:buChar char="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Three </a:t>
            </a:r>
            <a:r>
              <a:rPr lang="en-US" sz="2000" dirty="0">
                <a:solidFill>
                  <a:schemeClr val="tx1"/>
                </a:solidFill>
              </a:rPr>
              <a:t>main categories for retreatment (rework):</a:t>
            </a:r>
          </a:p>
          <a:p>
            <a:pPr lvl="1" eaLnBrk="1" hangingPunct="1">
              <a:spcBef>
                <a:spcPts val="450"/>
              </a:spcBef>
              <a:buClr>
                <a:srgbClr val="261748"/>
              </a:buClr>
              <a:buFont typeface="Wingdings" pitchFamily="2" charset="2"/>
              <a:buChar char=""/>
              <a:defRPr/>
            </a:pP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Non-Conformities after delivery from vendor </a:t>
            </a:r>
            <a:r>
              <a:rPr lang="en-US" sz="1800" dirty="0" smtClean="0">
                <a:solidFill>
                  <a:schemeClr val="tx1"/>
                </a:solidFill>
              </a:rPr>
              <a:t>(~ 90 Tests)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en-US" sz="1600" dirty="0" smtClean="0">
                <a:solidFill>
                  <a:schemeClr val="tx1"/>
                </a:solidFill>
              </a:rPr>
              <a:t>(mechanical, vacuum, defects, …)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=&gt; retreatment/rework at DESY or vendor depending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     on NC-type</a:t>
            </a:r>
            <a:br>
              <a:rPr lang="en-US" sz="1800" dirty="0" smtClean="0">
                <a:solidFill>
                  <a:schemeClr val="tx1"/>
                </a:solidFill>
              </a:rPr>
            </a:br>
            <a:endParaRPr lang="en-US" sz="1800" dirty="0">
              <a:solidFill>
                <a:schemeClr val="tx1"/>
              </a:solidFill>
            </a:endParaRPr>
          </a:p>
          <a:p>
            <a:pPr lvl="1" eaLnBrk="1" hangingPunct="1">
              <a:spcBef>
                <a:spcPts val="450"/>
              </a:spcBef>
              <a:buClr>
                <a:srgbClr val="261748"/>
              </a:buClr>
              <a:buFont typeface="Wingdings" pitchFamily="2" charset="2"/>
              <a:buChar char=""/>
              <a:defRPr/>
            </a:pP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Performance </a:t>
            </a:r>
            <a:r>
              <a:rPr lang="en-US" sz="1800" dirty="0" smtClean="0">
                <a:solidFill>
                  <a:schemeClr val="tx1"/>
                </a:solidFill>
              </a:rPr>
              <a:t>(~160 Tests)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   </a:t>
            </a:r>
            <a:r>
              <a:rPr lang="en-US" sz="1600" dirty="0" smtClean="0">
                <a:solidFill>
                  <a:schemeClr val="tx1"/>
                </a:solidFill>
              </a:rPr>
              <a:t>(acceptance criteria for gradient or Q-value not met)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en-US" sz="1800" dirty="0" smtClean="0">
                <a:solidFill>
                  <a:schemeClr val="tx1"/>
                </a:solidFill>
              </a:rPr>
              <a:t>- mainly by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field emission </a:t>
            </a:r>
            <a:r>
              <a:rPr lang="en-US" sz="1600" dirty="0" smtClean="0">
                <a:solidFill>
                  <a:schemeClr val="tx1"/>
                </a:solidFill>
              </a:rPr>
              <a:t>(+ “Quench”, “low Q”)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=&gt; first +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successful retreatment </a:t>
            </a:r>
            <a:r>
              <a:rPr lang="en-US" sz="1800" b="1" dirty="0" smtClean="0">
                <a:solidFill>
                  <a:schemeClr val="tx1"/>
                </a:solidFill>
              </a:rPr>
              <a:t>H</a:t>
            </a:r>
            <a:r>
              <a:rPr lang="en-US" sz="1800" dirty="0" smtClean="0">
                <a:solidFill>
                  <a:schemeClr val="tx1"/>
                </a:solidFill>
              </a:rPr>
              <a:t>igh </a:t>
            </a:r>
            <a:r>
              <a:rPr lang="en-US" sz="1800" b="1" dirty="0" smtClean="0">
                <a:solidFill>
                  <a:schemeClr val="tx1"/>
                </a:solidFill>
              </a:rPr>
              <a:t>P</a:t>
            </a:r>
            <a:r>
              <a:rPr lang="en-US" sz="1800" dirty="0" smtClean="0">
                <a:solidFill>
                  <a:schemeClr val="tx1"/>
                </a:solidFill>
              </a:rPr>
              <a:t>ressure Ultrapure Water </a:t>
            </a:r>
            <a:r>
              <a:rPr lang="en-US" sz="1800" b="1" dirty="0" smtClean="0">
                <a:solidFill>
                  <a:schemeClr val="tx1"/>
                </a:solidFill>
              </a:rPr>
              <a:t>R</a:t>
            </a:r>
            <a:r>
              <a:rPr lang="en-US" sz="1800" dirty="0" smtClean="0">
                <a:solidFill>
                  <a:schemeClr val="tx1"/>
                </a:solidFill>
              </a:rPr>
              <a:t>inse</a:t>
            </a:r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 	&lt;</a:t>
            </a:r>
            <a:r>
              <a:rPr lang="en-US" sz="1800" dirty="0" err="1" smtClean="0">
                <a:solidFill>
                  <a:schemeClr val="tx1"/>
                </a:solidFill>
              </a:rPr>
              <a:t>E</a:t>
            </a:r>
            <a:r>
              <a:rPr lang="en-US" sz="1800" baseline="-25000" dirty="0" err="1" smtClean="0">
                <a:solidFill>
                  <a:schemeClr val="tx1"/>
                </a:solidFill>
              </a:rPr>
              <a:t>acc</a:t>
            </a:r>
            <a:r>
              <a:rPr lang="en-US" sz="1800" baseline="-25000" dirty="0" smtClean="0">
                <a:solidFill>
                  <a:schemeClr val="tx1"/>
                </a:solidFill>
              </a:rPr>
              <a:t>, usable</a:t>
            </a:r>
            <a:r>
              <a:rPr lang="en-US" sz="1800" dirty="0" smtClean="0">
                <a:solidFill>
                  <a:schemeClr val="tx1"/>
                </a:solidFill>
              </a:rPr>
              <a:t>&gt;:  	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19 MV/m =&gt; 26 MV/m</a:t>
            </a:r>
            <a:b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    	</a:t>
            </a:r>
            <a:r>
              <a:rPr lang="en-US" sz="1800" dirty="0" smtClean="0">
                <a:solidFill>
                  <a:schemeClr val="tx1"/>
                </a:solidFill>
              </a:rPr>
              <a:t>&lt;Q</a:t>
            </a:r>
            <a:r>
              <a:rPr lang="en-US" sz="1800" baseline="-25000" dirty="0" smtClean="0">
                <a:solidFill>
                  <a:schemeClr val="tx1"/>
                </a:solidFill>
              </a:rPr>
              <a:t>0</a:t>
            </a:r>
            <a:r>
              <a:rPr lang="en-US" sz="1800" dirty="0" smtClean="0">
                <a:solidFill>
                  <a:schemeClr val="tx1"/>
                </a:solidFill>
              </a:rPr>
              <a:t>(4 MV/m)&gt;:	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2.1 · 10</a:t>
            </a:r>
            <a:r>
              <a:rPr lang="en-US" sz="1800" baseline="30000" dirty="0" smtClean="0">
                <a:solidFill>
                  <a:schemeClr val="accent2">
                    <a:lumMod val="75000"/>
                  </a:schemeClr>
                </a:solidFill>
              </a:rPr>
              <a:t>10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 =&gt;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2.4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· 10</a:t>
            </a:r>
            <a:r>
              <a:rPr lang="en-US" sz="1800" baseline="30000" dirty="0">
                <a:solidFill>
                  <a:schemeClr val="accent2">
                    <a:lumMod val="75000"/>
                  </a:schemeClr>
                </a:solidFill>
              </a:rPr>
              <a:t>10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 eaLnBrk="1" hangingPunct="1">
              <a:spcBef>
                <a:spcPts val="450"/>
              </a:spcBef>
              <a:buClr>
                <a:srgbClr val="261748"/>
              </a:buClr>
              <a:buFont typeface="Wingdings" pitchFamily="2" charset="2"/>
              <a:buChar char=""/>
              <a:defRPr/>
            </a:pPr>
            <a:endParaRPr lang="en-US" sz="1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 eaLnBrk="1" hangingPunct="1">
              <a:spcBef>
                <a:spcPts val="450"/>
              </a:spcBef>
              <a:buClr>
                <a:srgbClr val="261748"/>
              </a:buClr>
              <a:buFont typeface="Wingdings" pitchFamily="2" charset="2"/>
              <a:buChar char=""/>
              <a:defRPr/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Non-Conformity during string assembly </a:t>
            </a:r>
            <a:r>
              <a:rPr lang="en-US" sz="1800" dirty="0" smtClean="0">
                <a:solidFill>
                  <a:schemeClr val="tx1"/>
                </a:solidFill>
              </a:rPr>
              <a:t>(21 </a:t>
            </a:r>
            <a:r>
              <a:rPr lang="en-US" sz="1800" dirty="0" err="1" smtClean="0">
                <a:solidFill>
                  <a:schemeClr val="tx1"/>
                </a:solidFill>
              </a:rPr>
              <a:t>Cv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  <a:endParaRPr lang="en-US" sz="16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411" name="Text Box 1"/>
          <p:cNvSpPr txBox="1">
            <a:spLocks noChangeArrowheads="1"/>
          </p:cNvSpPr>
          <p:nvPr/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000" bIns="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2400" b="1" dirty="0" smtClean="0">
                <a:solidFill>
                  <a:srgbClr val="FFFFFF"/>
                </a:solidFill>
              </a:rPr>
              <a:t>Retreatments</a:t>
            </a:r>
            <a:endParaRPr lang="en-US" sz="2400" b="1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615" y="1870623"/>
            <a:ext cx="1603175" cy="227116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1" b="2629"/>
          <a:stretch/>
        </p:blipFill>
        <p:spPr>
          <a:xfrm>
            <a:off x="7007574" y="3420559"/>
            <a:ext cx="1689255" cy="129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263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9525" y="1093788"/>
            <a:ext cx="9108504" cy="528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70000" tIns="0" rIns="90000" bIns="46800"/>
          <a:lstStyle>
            <a:lvl1pPr marL="296863" indent="-296863"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500"/>
              </a:spcBef>
              <a:buClr>
                <a:srgbClr val="FD930A"/>
              </a:buClr>
              <a:buSzPct val="80000"/>
              <a:buFont typeface="Wingdings" pitchFamily="2" charset="2"/>
              <a:buChar char=""/>
              <a:defRPr/>
            </a:pPr>
            <a:r>
              <a:rPr lang="en-US" sz="2000" dirty="0">
                <a:solidFill>
                  <a:schemeClr val="tx1"/>
                </a:solidFill>
              </a:rPr>
              <a:t>Now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performance-related retreatments</a:t>
            </a:r>
            <a:r>
              <a:rPr lang="en-US" sz="2000" dirty="0">
                <a:solidFill>
                  <a:schemeClr val="tx1"/>
                </a:solidFill>
              </a:rPr>
              <a:t>, only</a:t>
            </a:r>
          </a:p>
          <a:p>
            <a:pPr eaLnBrk="1" hangingPunct="1">
              <a:spcBef>
                <a:spcPts val="500"/>
              </a:spcBef>
              <a:buClr>
                <a:srgbClr val="FD930A"/>
              </a:buClr>
              <a:buSzPct val="80000"/>
              <a:buFont typeface="Wingdings" pitchFamily="2" charset="2"/>
              <a:buChar char=""/>
              <a:defRPr/>
            </a:pPr>
            <a:endParaRPr lang="en-US" sz="20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ts val="500"/>
              </a:spcBef>
              <a:buClr>
                <a:srgbClr val="FD930A"/>
              </a:buClr>
              <a:buSzPct val="80000"/>
              <a:buFont typeface="Wingdings" pitchFamily="2" charset="2"/>
              <a:buChar char="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In </a:t>
            </a:r>
            <a:r>
              <a:rPr lang="en-US" sz="2000" dirty="0">
                <a:solidFill>
                  <a:schemeClr val="tx1"/>
                </a:solidFill>
              </a:rPr>
              <a:t>the following comparison analysis, "before" and "after" refer to a pair of vertical tests for a given cavity before and after </a:t>
            </a:r>
            <a:r>
              <a:rPr lang="en-US" sz="2000" dirty="0" smtClean="0">
                <a:solidFill>
                  <a:schemeClr val="tx1"/>
                </a:solidFill>
              </a:rPr>
              <a:t>retreatment</a:t>
            </a:r>
          </a:p>
          <a:p>
            <a:pPr eaLnBrk="1" hangingPunct="1">
              <a:spcBef>
                <a:spcPts val="500"/>
              </a:spcBef>
              <a:buClr>
                <a:srgbClr val="FD930A"/>
              </a:buClr>
              <a:buSzPct val="80000"/>
              <a:buFont typeface="Wingdings" pitchFamily="2" charset="2"/>
              <a:buChar char=""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eaLnBrk="1" hangingPunct="1">
              <a:spcBef>
                <a:spcPts val="500"/>
              </a:spcBef>
              <a:buClr>
                <a:srgbClr val="FD930A"/>
              </a:buClr>
              <a:buSzPct val="80000"/>
              <a:buFont typeface="Wingdings" pitchFamily="2" charset="2"/>
              <a:buChar char="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Analysis limited </a:t>
            </a:r>
            <a:r>
              <a:rPr lang="en-US" sz="2000" dirty="0">
                <a:solidFill>
                  <a:schemeClr val="tx1"/>
                </a:solidFill>
              </a:rPr>
              <a:t>to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"before" tests being "as received" 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(</a:t>
            </a:r>
            <a:r>
              <a:rPr lang="en-US" sz="1800" dirty="0">
                <a:solidFill>
                  <a:schemeClr val="tx1"/>
                </a:solidFill>
              </a:rPr>
              <a:t>i.e. no second pass treatments are included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</a:p>
          <a:p>
            <a:pPr eaLnBrk="1" hangingPunct="1">
              <a:spcBef>
                <a:spcPts val="500"/>
              </a:spcBef>
              <a:buClr>
                <a:srgbClr val="FD930A"/>
              </a:buClr>
              <a:buSzPct val="80000"/>
              <a:buFont typeface="Wingdings" pitchFamily="2" charset="2"/>
              <a:buChar char=""/>
              <a:defRPr/>
            </a:pPr>
            <a:endParaRPr lang="en-US" sz="18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ts val="500"/>
              </a:spcBef>
              <a:buClr>
                <a:srgbClr val="FD930A"/>
              </a:buClr>
              <a:buSzPct val="80000"/>
              <a:buFont typeface="Wingdings" pitchFamily="2" charset="2"/>
              <a:buChar char="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129 data sets for “HPR only” shown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17411" name="Text Box 1"/>
          <p:cNvSpPr txBox="1">
            <a:spLocks noChangeArrowheads="1"/>
          </p:cNvSpPr>
          <p:nvPr/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000" bIns="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2400" b="1" dirty="0" smtClean="0">
                <a:solidFill>
                  <a:srgbClr val="FFFFFF"/>
                </a:solidFill>
              </a:rPr>
              <a:t>Retreatment results: HPR</a:t>
            </a:r>
            <a:endParaRPr lang="en-US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2391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9525" y="1093788"/>
            <a:ext cx="9108504" cy="388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70000" tIns="0" rIns="90000" bIns="46800"/>
          <a:lstStyle>
            <a:lvl1pPr marL="296863" indent="-296863"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indent="0">
              <a:buNone/>
            </a:pP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17411" name="Text Box 1"/>
          <p:cNvSpPr txBox="1">
            <a:spLocks noChangeArrowheads="1"/>
          </p:cNvSpPr>
          <p:nvPr/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000" bIns="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2400" b="1" dirty="0" smtClean="0">
                <a:solidFill>
                  <a:srgbClr val="FFFFFF"/>
                </a:solidFill>
              </a:rPr>
              <a:t>Retreatment </a:t>
            </a:r>
            <a:r>
              <a:rPr lang="en-US" sz="2400" b="1" dirty="0" smtClean="0">
                <a:solidFill>
                  <a:srgbClr val="FFFFFF"/>
                </a:solidFill>
              </a:rPr>
              <a:t>performance: HPR</a:t>
            </a:r>
            <a:br>
              <a:rPr lang="en-US" sz="2400" b="1" dirty="0" smtClean="0">
                <a:solidFill>
                  <a:srgbClr val="FFFFFF"/>
                </a:solidFill>
              </a:rPr>
            </a:br>
            <a:r>
              <a:rPr lang="en-US" sz="2400" b="1" dirty="0" smtClean="0">
                <a:solidFill>
                  <a:srgbClr val="FFFFFF"/>
                </a:solidFill>
              </a:rPr>
              <a:t>Max </a:t>
            </a:r>
            <a:r>
              <a:rPr lang="en-US" sz="2400" b="1" dirty="0" smtClean="0">
                <a:solidFill>
                  <a:srgbClr val="FFFFFF"/>
                </a:solidFill>
              </a:rPr>
              <a:t>gradient</a:t>
            </a:r>
            <a:endParaRPr lang="en-US" sz="2400" b="1" dirty="0">
              <a:solidFill>
                <a:srgbClr val="FFFFFF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1" y="1123080"/>
            <a:ext cx="3699781" cy="37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737" y="1200222"/>
            <a:ext cx="3627941" cy="36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38" y="4884420"/>
            <a:ext cx="8058150" cy="1752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38707" y="5367028"/>
            <a:ext cx="2080260" cy="247222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 wrap="square" tIns="0" bIns="0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endParaRPr lang="de-DE" sz="2000" dirty="0" smtClean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31280" y="5810679"/>
            <a:ext cx="2080260" cy="247222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 wrap="square" tIns="0" bIns="0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endParaRPr lang="de-DE" sz="20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6873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9525" y="1093788"/>
            <a:ext cx="9108504" cy="388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70000" tIns="0" rIns="90000" bIns="46800"/>
          <a:lstStyle>
            <a:lvl1pPr marL="296863" indent="-296863"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indent="0">
              <a:buNone/>
            </a:pP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17411" name="Text Box 1"/>
          <p:cNvSpPr txBox="1">
            <a:spLocks noChangeArrowheads="1"/>
          </p:cNvSpPr>
          <p:nvPr/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000" bIns="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2400" b="1" dirty="0" smtClean="0">
                <a:solidFill>
                  <a:srgbClr val="FFFFFF"/>
                </a:solidFill>
              </a:rPr>
              <a:t>Retreatment performance: </a:t>
            </a:r>
            <a:r>
              <a:rPr lang="en-US" sz="2400" b="1" dirty="0" smtClean="0">
                <a:solidFill>
                  <a:srgbClr val="FFFFFF"/>
                </a:solidFill>
              </a:rPr>
              <a:t>HPR</a:t>
            </a:r>
            <a:br>
              <a:rPr lang="en-US" sz="2400" b="1" dirty="0" smtClean="0">
                <a:solidFill>
                  <a:srgbClr val="FFFFFF"/>
                </a:solidFill>
              </a:rPr>
            </a:br>
            <a:r>
              <a:rPr lang="en-US" sz="2400" b="1" dirty="0" smtClean="0">
                <a:solidFill>
                  <a:srgbClr val="FFFFFF"/>
                </a:solidFill>
              </a:rPr>
              <a:t>Usable </a:t>
            </a:r>
            <a:r>
              <a:rPr lang="en-US" sz="2400" b="1" dirty="0" smtClean="0">
                <a:solidFill>
                  <a:srgbClr val="FFFFFF"/>
                </a:solidFill>
              </a:rPr>
              <a:t>gradient</a:t>
            </a:r>
            <a:endParaRPr lang="en-US" sz="2400" b="1" dirty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71416"/>
            <a:ext cx="3699778" cy="37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13" y="1217613"/>
            <a:ext cx="3623697" cy="36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8" y="4907284"/>
            <a:ext cx="8172000" cy="17789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62700" y="5418678"/>
            <a:ext cx="2080260" cy="247222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 wrap="square" tIns="0" bIns="0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endParaRPr lang="de-DE" sz="2000" dirty="0" smtClean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98229" y="5864019"/>
            <a:ext cx="2080260" cy="247222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 wrap="square" tIns="0" bIns="0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endParaRPr lang="de-DE" sz="20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485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9525" y="1093788"/>
            <a:ext cx="9108504" cy="388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70000" tIns="0" rIns="90000" bIns="46800"/>
          <a:lstStyle>
            <a:lvl1pPr marL="296863" indent="-296863"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indent="0">
              <a:buNone/>
            </a:pP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17411" name="Text Box 1"/>
          <p:cNvSpPr txBox="1">
            <a:spLocks noChangeArrowheads="1"/>
          </p:cNvSpPr>
          <p:nvPr/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000" bIns="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2400" b="1" dirty="0" smtClean="0">
                <a:solidFill>
                  <a:srgbClr val="FFFFFF"/>
                </a:solidFill>
              </a:rPr>
              <a:t>Retreatment performance</a:t>
            </a:r>
            <a:r>
              <a:rPr lang="en-US" sz="2400" b="1" dirty="0" smtClean="0">
                <a:solidFill>
                  <a:srgbClr val="FFFFFF"/>
                </a:solidFill>
              </a:rPr>
              <a:t>: HPR</a:t>
            </a:r>
            <a:br>
              <a:rPr lang="en-US" sz="2400" b="1" dirty="0" smtClean="0">
                <a:solidFill>
                  <a:srgbClr val="FFFFFF"/>
                </a:solidFill>
              </a:rPr>
            </a:br>
            <a:r>
              <a:rPr lang="en-US" sz="2400" b="1" dirty="0" smtClean="0">
                <a:solidFill>
                  <a:srgbClr val="FFFFFF"/>
                </a:solidFill>
              </a:rPr>
              <a:t>Q-value </a:t>
            </a:r>
            <a:r>
              <a:rPr lang="en-US" sz="2400" b="1" dirty="0" smtClean="0">
                <a:solidFill>
                  <a:srgbClr val="FFFFFF"/>
                </a:solidFill>
              </a:rPr>
              <a:t>at 4 MV/m</a:t>
            </a:r>
            <a:endParaRPr lang="en-US" sz="2400" b="1" dirty="0">
              <a:solidFill>
                <a:srgbClr val="FFFF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" y="1180824"/>
            <a:ext cx="3557822" cy="37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859" y="1220040"/>
            <a:ext cx="3631660" cy="36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4949784"/>
            <a:ext cx="8963025" cy="15335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65258" y="5528595"/>
            <a:ext cx="3058701" cy="247222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 wrap="square" tIns="0" bIns="0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endParaRPr lang="de-DE" sz="20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6423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plate-european-xfel-gmbh_presentation-with-partner-logos">
  <a:themeElements>
    <a:clrScheme name="XFEL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000000"/>
      </a:accent3>
      <a:accent4>
        <a:srgbClr val="626262"/>
      </a:accent4>
      <a:accent5>
        <a:srgbClr val="ACABB1"/>
      </a:accent5>
      <a:accent6>
        <a:srgbClr val="E0E0E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268288" marR="0" indent="-268288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Char char="n"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accent3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noFill/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 marL="268288" indent="-268288">
          <a:spcBef>
            <a:spcPts val="600"/>
          </a:spcBef>
          <a:buClr>
            <a:schemeClr val="accent2"/>
          </a:buClr>
          <a:buSzPct val="80000"/>
          <a:defRPr sz="2000" smtClean="0">
            <a:solidFill>
              <a:schemeClr val="accent3"/>
            </a:solidFill>
          </a:defRPr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template-european-xfel-gmbh_presentation-with-partner-logos</Template>
  <TotalTime>0</TotalTime>
  <Words>646</Words>
  <Application>Microsoft Office PowerPoint</Application>
  <PresentationFormat>On-screen Show (4:3)</PresentationFormat>
  <Paragraphs>181</Paragraphs>
  <Slides>22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template-european-xfel-gmbh_presentation-with-partner-logos</vt:lpstr>
      <vt:lpstr>Retreatment of Superconducting Cavities for the European XFEL</vt:lpstr>
      <vt:lpstr>VT-CM comparison: USABLE GRADIENT</vt:lpstr>
      <vt:lpstr>Definition of “Usable Gradient” in VT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to all colleagues of:</vt:lpstr>
      <vt:lpstr>:</vt:lpstr>
      <vt:lpstr>Cavity Surface Preparation</vt:lpstr>
      <vt:lpstr>Transportation + Incoming Inspection</vt:lpstr>
      <vt:lpstr>Vertical tests at AMTF</vt:lpstr>
      <vt:lpstr>Statistics of Cavities + Vertical Acceptance Tests</vt:lpstr>
      <vt:lpstr>Analysis of Cavity Results</vt:lpstr>
      <vt:lpstr>PowerPoint Presentation</vt:lpstr>
      <vt:lpstr>Finally: “Send to Saclay“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Poppe, Frank</dc:creator>
  <cp:lastModifiedBy>Reschke, Detlef</cp:lastModifiedBy>
  <cp:revision>285</cp:revision>
  <cp:lastPrinted>2015-09-02T12:19:45Z</cp:lastPrinted>
  <dcterms:created xsi:type="dcterms:W3CDTF">2012-08-22T12:02:11Z</dcterms:created>
  <dcterms:modified xsi:type="dcterms:W3CDTF">2016-07-01T09:12:49Z</dcterms:modified>
</cp:coreProperties>
</file>