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88" r:id="rId3"/>
    <p:sldId id="289" r:id="rId4"/>
    <p:sldId id="290" r:id="rId5"/>
    <p:sldId id="292" r:id="rId6"/>
    <p:sldId id="293" r:id="rId7"/>
    <p:sldId id="294" r:id="rId8"/>
    <p:sldId id="291" r:id="rId9"/>
    <p:sldId id="295" r:id="rId10"/>
    <p:sldId id="296" r:id="rId11"/>
    <p:sldId id="298" r:id="rId12"/>
    <p:sldId id="299" r:id="rId13"/>
    <p:sldId id="273" r:id="rId14"/>
    <p:sldId id="272" r:id="rId15"/>
    <p:sldId id="297" r:id="rId16"/>
    <p:sldId id="300" r:id="rId17"/>
    <p:sldId id="271" r:id="rId18"/>
    <p:sldId id="274" r:id="rId19"/>
    <p:sldId id="275" r:id="rId20"/>
    <p:sldId id="285" r:id="rId21"/>
    <p:sldId id="301" r:id="rId22"/>
    <p:sldId id="302" r:id="rId23"/>
    <p:sldId id="264" r:id="rId24"/>
    <p:sldId id="284" r:id="rId25"/>
    <p:sldId id="268" r:id="rId26"/>
    <p:sldId id="304" r:id="rId27"/>
    <p:sldId id="303" r:id="rId2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00FF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9838" autoAdjust="0"/>
  </p:normalViewPr>
  <p:slideViewPr>
    <p:cSldViewPr snapToGrid="0" snapToObjects="1" showGuides="1">
      <p:cViewPr varScale="1">
        <p:scale>
          <a:sx n="92" d="100"/>
          <a:sy n="92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172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0"/>
          </p:nvPr>
        </p:nvSpPr>
        <p:spPr>
          <a:xfrm>
            <a:off x="457200" y="1065399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79029" y="6658500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Minion Pro"/>
              </a:defRPr>
            </a:lvl1pPr>
          </a:lstStyle>
          <a:p>
            <a:r>
              <a:rPr lang="en-US" dirty="0" smtClean="0"/>
              <a:t>Slide </a:t>
            </a:r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629" y="6684547"/>
            <a:ext cx="2895600" cy="165517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49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990033"/>
        </a:buClr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A50021"/>
        </a:buClr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CC0000"/>
        </a:buClr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CC3300"/>
        </a:buClr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DE0000"/>
        </a:buClr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gi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01505"/>
            <a:ext cx="9144000" cy="1470025"/>
          </a:xfrm>
        </p:spPr>
        <p:txBody>
          <a:bodyPr/>
          <a:lstStyle/>
          <a:p>
            <a:r>
              <a:rPr lang="en-US" sz="36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Is current state of the art in FE an obstacle to </a:t>
            </a:r>
            <a:r>
              <a:rPr lang="en-US" sz="36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/>
            </a:r>
            <a:br>
              <a:rPr lang="en-US" sz="36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</a:br>
            <a:r>
              <a:rPr lang="en-US" sz="36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40 </a:t>
            </a:r>
            <a:r>
              <a:rPr lang="en-US" sz="3600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MV/m (and beyond) operation?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2700169"/>
            <a:ext cx="9143999" cy="161614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4600" dirty="0" err="1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Rong</a:t>
            </a:r>
            <a:r>
              <a:rPr lang="en-US" sz="46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-Li </a:t>
            </a:r>
            <a:r>
              <a:rPr lang="en-US" sz="4600" dirty="0" err="1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Geng</a:t>
            </a:r>
            <a:endParaRPr lang="en-US" sz="4600" dirty="0" smtClean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0" indent="0" algn="ctr">
              <a:buNone/>
            </a:pPr>
            <a:r>
              <a:rPr lang="en-US" sz="46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Jefferson Lab</a:t>
            </a:r>
          </a:p>
          <a:p>
            <a:pPr marL="0" indent="0" algn="ctr">
              <a:buNone/>
            </a:pPr>
            <a:endParaRPr lang="en-US" sz="4600" dirty="0" smtClean="0"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TTC Meeting at </a:t>
            </a:r>
            <a:r>
              <a:rPr lang="en-US" sz="2000" dirty="0" err="1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Saclay</a:t>
            </a:r>
            <a:r>
              <a:rPr lang="en-US" sz="2000" dirty="0" smtClean="0">
                <a:latin typeface="Microsoft Yi Baiti" panose="03000500000000000000" pitchFamily="66" charset="0"/>
                <a:ea typeface="Microsoft Yi Baiti" panose="03000500000000000000" pitchFamily="66" charset="0"/>
              </a:rPr>
              <a:t>, July 5 - 8, 2016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7" y="4535932"/>
            <a:ext cx="9144000" cy="147002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A survey of achieved SRF operation gradient.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Field emission impact to accelerator operation.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Discussion on reducing field emission.     </a:t>
            </a:r>
            <a:endParaRPr lang="en-US" sz="2800" dirty="0">
              <a:solidFill>
                <a:srgbClr val="FFFF00"/>
              </a:solidFill>
              <a:latin typeface="Microsoft Yi Baiti" panose="03000500000000000000" pitchFamily="66" charset="0"/>
              <a:ea typeface="Microsoft Yi Baiti" panose="03000500000000000000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Is current state of the art in FE an obstacle to </a:t>
            </a:r>
            <a:r>
              <a:rPr lang="en-US" dirty="0" smtClean="0"/>
              <a:t>40 </a:t>
            </a:r>
            <a:r>
              <a:rPr lang="en-US" dirty="0"/>
              <a:t>MV/m (and beyond) operation</a:t>
            </a:r>
            <a:r>
              <a:rPr lang="en-US" dirty="0" smtClean="0"/>
              <a:t>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Not known as there is no data at all for a full-scale cavity to be operated at 40 MV/m without or with beam.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What is your opinion?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4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200" dirty="0" smtClean="0"/>
              <a:t>Field Emission Impact to Accelerator Operation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38989" y="1065399"/>
            <a:ext cx="8866021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Added dissipation load to cryogenic (cost)</a:t>
            </a:r>
          </a:p>
          <a:p>
            <a:r>
              <a:rPr lang="en-US" sz="2800" dirty="0" smtClean="0"/>
              <a:t>Beamline vacuum deterioration (reliability)</a:t>
            </a:r>
          </a:p>
          <a:p>
            <a:r>
              <a:rPr lang="en-US" sz="2800" dirty="0" smtClean="0"/>
              <a:t>Radiation damage (reliability) </a:t>
            </a:r>
          </a:p>
          <a:p>
            <a:r>
              <a:rPr lang="en-US" sz="2800" dirty="0" smtClean="0"/>
              <a:t>Beamline activation (maintainability/operability)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209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4000" dirty="0" smtClean="0"/>
              <a:t>Discussion on Reducing Field Emission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57200" y="1065399"/>
            <a:ext cx="8229600" cy="532077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What is the challenge?</a:t>
            </a:r>
          </a:p>
          <a:p>
            <a:r>
              <a:rPr lang="en-US" dirty="0" smtClean="0"/>
              <a:t>Reliably create field-emission free surface</a:t>
            </a:r>
          </a:p>
          <a:p>
            <a:r>
              <a:rPr lang="en-US" dirty="0" smtClean="0"/>
              <a:t>Reliably prevent post-contamination after individual cavity qualification test</a:t>
            </a:r>
          </a:p>
          <a:p>
            <a:pPr lvl="1"/>
            <a:r>
              <a:rPr lang="en-US" dirty="0" smtClean="0"/>
              <a:t>Cavity string assembly.</a:t>
            </a:r>
          </a:p>
          <a:p>
            <a:pPr lvl="1"/>
            <a:r>
              <a:rPr lang="en-US" dirty="0" smtClean="0"/>
              <a:t>Cryomodule assembly, transport, installation.</a:t>
            </a:r>
          </a:p>
          <a:p>
            <a:pPr lvl="1"/>
            <a:r>
              <a:rPr lang="en-US" dirty="0" smtClean="0"/>
              <a:t>Long term operation in tunnel.</a:t>
            </a:r>
          </a:p>
          <a:p>
            <a:r>
              <a:rPr lang="en-US" dirty="0" smtClean="0"/>
              <a:t>Effectively remove field emitters in-situ.</a:t>
            </a:r>
          </a:p>
          <a:p>
            <a:r>
              <a:rPr lang="en-US" dirty="0" smtClean="0"/>
              <a:t>Better shape for lowering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pk</a:t>
            </a:r>
            <a:r>
              <a:rPr lang="en-US" dirty="0" smtClean="0"/>
              <a:t>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 (and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pk</a:t>
            </a:r>
            <a:r>
              <a:rPr lang="en-US" dirty="0" smtClean="0"/>
              <a:t>/</a:t>
            </a:r>
            <a:r>
              <a:rPr lang="en-US" dirty="0" err="1" smtClean="0"/>
              <a:t>E</a:t>
            </a:r>
            <a:r>
              <a:rPr lang="en-US" baseline="-25000" dirty="0" err="1" smtClean="0"/>
              <a:t>acc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Quantification of FE uniquely or equivalently to allow meaningful comparison.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4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800" dirty="0" smtClean="0"/>
              <a:t>Particulate Field Emitters on High Gradient Surfaces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75" y="1353866"/>
            <a:ext cx="8350909" cy="365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0383" y="5138335"/>
            <a:ext cx="4043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Nb</a:t>
            </a:r>
            <a:r>
              <a:rPr lang="en-US" sz="1600" dirty="0" smtClean="0"/>
              <a:t> sample </a:t>
            </a:r>
            <a:r>
              <a:rPr lang="en-US" sz="1600" dirty="0" err="1" smtClean="0"/>
              <a:t>EP’ed</a:t>
            </a:r>
            <a:r>
              <a:rPr lang="en-US" sz="1600" dirty="0" smtClean="0"/>
              <a:t> together w/ 9-cell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Step-wise scanning of high-voltage tip reveals field emitters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58586" y="5187225"/>
            <a:ext cx="4536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Sample transferred into integrated SEM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Identified field emitter analyzed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Nb</a:t>
            </a:r>
            <a:r>
              <a:rPr lang="en-US" sz="1600" baseline="-25000" dirty="0" err="1" smtClean="0"/>
              <a:t>x</a:t>
            </a:r>
            <a:r>
              <a:rPr lang="en-US" sz="1600" dirty="0" err="1" smtClean="0"/>
              <a:t>O</a:t>
            </a:r>
            <a:r>
              <a:rPr lang="en-US" sz="1600" baseline="-25000" dirty="0" err="1" smtClean="0"/>
              <a:t>y</a:t>
            </a:r>
            <a:r>
              <a:rPr lang="en-US" sz="1600" dirty="0" smtClean="0"/>
              <a:t> granules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6563825" y="6010943"/>
            <a:ext cx="21002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SRF2009, TUPPO015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2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2800" dirty="0" smtClean="0"/>
              <a:t>Particulate Field Emitters on High Gradient Surfaces  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0" y="1128105"/>
            <a:ext cx="33909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91" y="2637108"/>
            <a:ext cx="4705347" cy="355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3" y="1089062"/>
            <a:ext cx="5125767" cy="13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4540" y="5402509"/>
            <a:ext cx="3990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crystallite-like </a:t>
            </a:r>
            <a:r>
              <a:rPr lang="en-US" dirty="0" smtClean="0"/>
              <a:t>particle containing </a:t>
            </a:r>
            <a:r>
              <a:rPr lang="en-US" dirty="0"/>
              <a:t>S, Fe, and N elements besides </a:t>
            </a:r>
            <a:r>
              <a:rPr lang="en-US" dirty="0" err="1"/>
              <a:t>Nb</a:t>
            </a:r>
            <a:r>
              <a:rPr lang="en-US" dirty="0"/>
              <a:t> and 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9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Learning Process at 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194" name="Picture 2" descr="M:\srfee\Geng\ILC_high_gradient\ILC_EP\Result_summary\Field_Emission_Summary\FE_onset_for_CavTestwithFE_and_MaxGradient_for_cavTestwithoutFE_18mar10_HiRes.tif"/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02" y="831124"/>
            <a:ext cx="7701218" cy="553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1098" y="1797767"/>
            <a:ext cx="44479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FE Onset = G for 1</a:t>
            </a:r>
            <a:r>
              <a:rPr lang="en-US" baseline="30000" dirty="0" smtClean="0"/>
              <a:t>st</a:t>
            </a:r>
            <a:r>
              <a:rPr lang="en-US" dirty="0" smtClean="0"/>
              <a:t> X-Ray above 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2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Learning Process at JLAB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Content Placeholder 5" descr="D:\IPAC2016\THOBB03f3.eps"/>
          <p:cNvPicPr>
            <a:picLocks noGrp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9" y="1065212"/>
            <a:ext cx="8364349" cy="531364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825850" y="1218096"/>
            <a:ext cx="439472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FE Onset = G for 1</a:t>
            </a:r>
            <a:r>
              <a:rPr lang="en-US" baseline="30000" dirty="0" smtClean="0"/>
              <a:t>st</a:t>
            </a:r>
            <a:r>
              <a:rPr lang="en-US" dirty="0" smtClean="0"/>
              <a:t> X-Ray above background</a:t>
            </a:r>
          </a:p>
          <a:p>
            <a:endParaRPr lang="en-US" dirty="0" smtClean="0"/>
          </a:p>
          <a:p>
            <a:r>
              <a:rPr lang="en-US" dirty="0" smtClean="0"/>
              <a:t>VTA onset scaled to reflect sensor difference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6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Creating Field Emitter Free Surface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0"/>
          <a:stretch/>
        </p:blipFill>
        <p:spPr bwMode="auto">
          <a:xfrm>
            <a:off x="188105" y="1609069"/>
            <a:ext cx="6006730" cy="338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972" y="5231225"/>
            <a:ext cx="9009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demonstration in 35 MV/m 9-cell cavity ICHIRO5 in 2008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statistics in 9-cell ILC cavity testing in 2008-2010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Practiced for CEBAF upgrade cavity production processing in 2010-2012 ( ~20% cavities)  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0773" y="1010966"/>
            <a:ext cx="432120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e-processing by USC+HPR or simply HPR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0512" y="1763684"/>
            <a:ext cx="12859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900" dirty="0" smtClean="0"/>
              <a:t>9-cell cavity ICHIORO#5</a:t>
            </a:r>
          </a:p>
          <a:p>
            <a:r>
              <a:rPr lang="en-US" sz="900" dirty="0" smtClean="0"/>
              <a:t>JLAB/KEK collaboration</a:t>
            </a:r>
            <a:endParaRPr lang="en-US" sz="9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35" y="1708306"/>
            <a:ext cx="2613276" cy="2298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42209" y="4343914"/>
            <a:ext cx="270131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Burrill</a:t>
            </a:r>
            <a:r>
              <a:rPr lang="en-US" sz="1400" dirty="0" smtClean="0"/>
              <a:t> et al., IPAC12, WEPPC089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9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Creating Field Emitter Free Surface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7" y="1359028"/>
            <a:ext cx="8507390" cy="3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85868" y="947746"/>
            <a:ext cx="285391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Additional flash EP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03809" y="5591467"/>
            <a:ext cx="39573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F. </a:t>
            </a:r>
            <a:r>
              <a:rPr lang="en-US" dirty="0" err="1" smtClean="0"/>
              <a:t>Furuta</a:t>
            </a:r>
            <a:r>
              <a:rPr lang="en-US" dirty="0" smtClean="0"/>
              <a:t>, K. Saito et al., SRF2007, TUP10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251" y="4855540"/>
            <a:ext cx="7336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Theory: Remove embed </a:t>
            </a:r>
            <a:r>
              <a:rPr lang="en-US" dirty="0" err="1" smtClean="0"/>
              <a:t>Nb</a:t>
            </a:r>
            <a:r>
              <a:rPr lang="en-US" baseline="-25000" dirty="0" err="1" smtClean="0"/>
              <a:t>x</a:t>
            </a:r>
            <a:r>
              <a:rPr lang="en-US" dirty="0" err="1" smtClean="0"/>
              <a:t>S</a:t>
            </a:r>
            <a:r>
              <a:rPr lang="en-US" baseline="-25000" dirty="0" err="1" smtClean="0"/>
              <a:t>y</a:t>
            </a:r>
            <a:r>
              <a:rPr lang="en-US" dirty="0" smtClean="0"/>
              <a:t> that can not be removed by USC or HPR alone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46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200" dirty="0" smtClean="0"/>
              <a:t>Demonstration of “FE Free” @ </a:t>
            </a:r>
            <a:r>
              <a:rPr lang="en-US" sz="3200" dirty="0" err="1" smtClean="0"/>
              <a:t>E</a:t>
            </a:r>
            <a:r>
              <a:rPr lang="en-US" sz="3200" baseline="-25000" dirty="0" err="1" smtClean="0"/>
              <a:t>pk</a:t>
            </a:r>
            <a:r>
              <a:rPr lang="en-US" sz="3200" dirty="0" smtClean="0"/>
              <a:t>&gt;100 MV/m</a:t>
            </a:r>
            <a:endParaRPr lang="en-US" sz="32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pic>
        <p:nvPicPr>
          <p:cNvPr id="8" name="Picture 2" descr="M:\srfee\Geng\ILC_high_gradient\SingleCellCavity\PJ1-2 (OSTEC-1)\PJ1-2 feb13 x-ray dose rate plot.JP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/>
          <a:stretch/>
        </p:blipFill>
        <p:spPr bwMode="auto">
          <a:xfrm>
            <a:off x="0" y="786822"/>
            <a:ext cx="4572000" cy="204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:\srfee\Geng\ILC_high_gradient\SingleCellCavity\PJ1-2 (OSTEC-1)\PJ1-2 28feb14 plot X-ray dose rat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/>
          <a:stretch/>
        </p:blipFill>
        <p:spPr bwMode="auto">
          <a:xfrm>
            <a:off x="0" y="2565997"/>
            <a:ext cx="4572000" cy="234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M:\srfee\Geng\ILC_high_gradient\SingleCellCavity\PJ1-2 (OSTEC-1)\PJ1-2 5may15 plot XRayDoseRate_Eacc 2K and 1_8K.jpg"/>
          <p:cNvPicPr>
            <a:picLocks noGrp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/>
          <a:stretch/>
        </p:blipFill>
        <p:spPr bwMode="auto">
          <a:xfrm>
            <a:off x="0" y="4401878"/>
            <a:ext cx="4572000" cy="202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rved Left Arrow 6"/>
          <p:cNvSpPr/>
          <p:nvPr/>
        </p:nvSpPr>
        <p:spPr>
          <a:xfrm>
            <a:off x="4153786" y="1630326"/>
            <a:ext cx="829340" cy="2034362"/>
          </a:xfrm>
          <a:prstGeom prst="curvedLeft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Left Arrow 11"/>
          <p:cNvSpPr/>
          <p:nvPr/>
        </p:nvSpPr>
        <p:spPr>
          <a:xfrm>
            <a:off x="4242390" y="4066080"/>
            <a:ext cx="829340" cy="2034362"/>
          </a:xfrm>
          <a:prstGeom prst="curvedLeftArrow">
            <a:avLst/>
          </a:prstGeom>
          <a:solidFill>
            <a:srgbClr val="0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3288" y="2381337"/>
            <a:ext cx="949812" cy="27699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Re-HPR only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136070" y="4908329"/>
            <a:ext cx="1649811" cy="276999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+ µEP + ER + USC + HPR</a:t>
            </a:r>
            <a:endParaRPr lang="en-US" sz="1200" dirty="0"/>
          </a:p>
        </p:txBody>
      </p:sp>
      <p:pic>
        <p:nvPicPr>
          <p:cNvPr id="6149" name="Picture 5" descr="M:\srfee\Geng\ILC_high_gradient\SingleCellCavity\PJ1-2 (OSTEC-1)\PJ1-2 on test stand 30sep1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5" t="7778" r="24406" b="9501"/>
          <a:stretch/>
        </p:blipFill>
        <p:spPr bwMode="auto">
          <a:xfrm>
            <a:off x="5942224" y="829343"/>
            <a:ext cx="1119963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23811" y="1657865"/>
            <a:ext cx="194655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Field emission free</a:t>
            </a:r>
          </a:p>
          <a:p>
            <a:r>
              <a:rPr lang="en-US" dirty="0" err="1" smtClean="0"/>
              <a:t>Epk</a:t>
            </a:r>
            <a:r>
              <a:rPr lang="en-US" dirty="0" smtClean="0"/>
              <a:t> 104 MV/m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34492" y="3584096"/>
            <a:ext cx="32535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Achieved by using standard ILC EP processing at </a:t>
            </a:r>
            <a:r>
              <a:rPr lang="en-US" dirty="0" err="1" smtClean="0"/>
              <a:t>JLab</a:t>
            </a:r>
            <a:r>
              <a:rPr lang="en-US" dirty="0" smtClean="0"/>
              <a:t> horizontal EP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This result encourages µEP effort based on vertical EP machine at Cornell (see F. </a:t>
            </a:r>
            <a:r>
              <a:rPr lang="en-US" dirty="0" err="1" smtClean="0"/>
              <a:t>Furuta</a:t>
            </a:r>
            <a:r>
              <a:rPr lang="en-US" dirty="0" smtClean="0"/>
              <a:t>, 2</a:t>
            </a:r>
            <a:r>
              <a:rPr lang="en-US" baseline="30000" dirty="0" smtClean="0"/>
              <a:t>nd</a:t>
            </a:r>
            <a:r>
              <a:rPr lang="en-US" dirty="0" smtClean="0"/>
              <a:t> LCC/ILC Cavity Group Meeting, Nov. 6,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Next step is to test even less removal down to 1 µm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6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R.L. Geng, TTC @ </a:t>
            </a:r>
            <a:r>
              <a:rPr lang="en-US" dirty="0" err="1" smtClean="0"/>
              <a:t>Saclay</a:t>
            </a:r>
            <a:r>
              <a:rPr lang="en-US" dirty="0" smtClean="0"/>
              <a:t>, France, July 5-8,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 descr="M:\srfee\Geng\ILC_high_gradient\ILC_EP\Result_summary\HighGradientEvolution_1CellandMultiCell\LBandSRFNbCavityGradientEvolution_ProjectImpact_re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5"/>
            <a:ext cx="9144000" cy="6429376"/>
          </a:xfrm>
          <a:prstGeom prst="rect">
            <a:avLst/>
          </a:prstGeom>
          <a:solidFill>
            <a:srgbClr val="FFFF00"/>
          </a:solidFill>
        </p:spPr>
      </p:pic>
      <p:cxnSp>
        <p:nvCxnSpPr>
          <p:cNvPr id="7" name="Straight Arrow Connector 6"/>
          <p:cNvCxnSpPr/>
          <p:nvPr/>
        </p:nvCxnSpPr>
        <p:spPr>
          <a:xfrm>
            <a:off x="5815584" y="534010"/>
            <a:ext cx="848563" cy="22384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721449" y="2990698"/>
            <a:ext cx="139598" cy="944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345997" y="3261278"/>
            <a:ext cx="6210605" cy="2225122"/>
            <a:chOff x="1345997" y="3261278"/>
            <a:chExt cx="6210605" cy="2225122"/>
          </a:xfrm>
        </p:grpSpPr>
        <p:grpSp>
          <p:nvGrpSpPr>
            <p:cNvPr id="25" name="Group 24"/>
            <p:cNvGrpSpPr/>
            <p:nvPr/>
          </p:nvGrpSpPr>
          <p:grpSpPr>
            <a:xfrm>
              <a:off x="1345997" y="3261278"/>
              <a:ext cx="6210605" cy="2225122"/>
              <a:chOff x="1345997" y="3261278"/>
              <a:chExt cx="6210605" cy="2225122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1345997" y="3824704"/>
                <a:ext cx="6210605" cy="1661696"/>
              </a:xfrm>
              <a:custGeom>
                <a:avLst/>
                <a:gdLst>
                  <a:gd name="connsiteX0" fmla="*/ 0 w 6210605"/>
                  <a:gd name="connsiteY0" fmla="*/ 1661696 h 1661696"/>
                  <a:gd name="connsiteX1" fmla="*/ 2640787 w 6210605"/>
                  <a:gd name="connsiteY1" fmla="*/ 1391034 h 1661696"/>
                  <a:gd name="connsiteX2" fmla="*/ 4433011 w 6210605"/>
                  <a:gd name="connsiteY2" fmla="*/ 732666 h 1661696"/>
                  <a:gd name="connsiteX3" fmla="*/ 5654649 w 6210605"/>
                  <a:gd name="connsiteY3" fmla="*/ 103558 h 1661696"/>
                  <a:gd name="connsiteX4" fmla="*/ 6210605 w 6210605"/>
                  <a:gd name="connsiteY4" fmla="*/ 1146 h 1661696"/>
                  <a:gd name="connsiteX5" fmla="*/ 6210605 w 6210605"/>
                  <a:gd name="connsiteY5" fmla="*/ 1146 h 1661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10605" h="1661696">
                    <a:moveTo>
                      <a:pt x="0" y="1661696"/>
                    </a:moveTo>
                    <a:cubicBezTo>
                      <a:pt x="950976" y="1603784"/>
                      <a:pt x="1901952" y="1545872"/>
                      <a:pt x="2640787" y="1391034"/>
                    </a:cubicBezTo>
                    <a:cubicBezTo>
                      <a:pt x="3379622" y="1236196"/>
                      <a:pt x="3930701" y="947245"/>
                      <a:pt x="4433011" y="732666"/>
                    </a:cubicBezTo>
                    <a:cubicBezTo>
                      <a:pt x="4935321" y="518087"/>
                      <a:pt x="5358383" y="225478"/>
                      <a:pt x="5654649" y="103558"/>
                    </a:cubicBezTo>
                    <a:cubicBezTo>
                      <a:pt x="5950915" y="-18362"/>
                      <a:pt x="6210605" y="1146"/>
                      <a:pt x="6210605" y="1146"/>
                    </a:cubicBezTo>
                    <a:lnTo>
                      <a:pt x="6210605" y="1146"/>
                    </a:lnTo>
                  </a:path>
                </a:pathLst>
              </a:custGeom>
              <a:noFill/>
              <a:ln w="28575">
                <a:solidFill>
                  <a:srgbClr val="99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081882" y="3261278"/>
                <a:ext cx="3372307" cy="1932514"/>
              </a:xfrm>
              <a:custGeom>
                <a:avLst/>
                <a:gdLst>
                  <a:gd name="connsiteX0" fmla="*/ 0 w 3372307"/>
                  <a:gd name="connsiteY0" fmla="*/ 1932514 h 1932514"/>
                  <a:gd name="connsiteX1" fmla="*/ 987552 w 3372307"/>
                  <a:gd name="connsiteY1" fmla="*/ 279279 h 1932514"/>
                  <a:gd name="connsiteX2" fmla="*/ 3372307 w 3372307"/>
                  <a:gd name="connsiteY2" fmla="*/ 15932 h 193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72307" h="1932514">
                    <a:moveTo>
                      <a:pt x="0" y="1932514"/>
                    </a:moveTo>
                    <a:cubicBezTo>
                      <a:pt x="212750" y="1265611"/>
                      <a:pt x="425501" y="598709"/>
                      <a:pt x="987552" y="279279"/>
                    </a:cubicBezTo>
                    <a:cubicBezTo>
                      <a:pt x="1549603" y="-40151"/>
                      <a:pt x="2460955" y="-12110"/>
                      <a:pt x="3372307" y="15932"/>
                    </a:cubicBezTo>
                  </a:path>
                </a:pathLst>
              </a:custGeom>
              <a:noFill/>
              <a:ln w="28575">
                <a:solidFill>
                  <a:srgbClr val="99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4089198" y="4235509"/>
              <a:ext cx="11315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900FF"/>
                  </a:solidFill>
                </a:rPr>
                <a:t>Operation</a:t>
              </a:r>
              <a:endParaRPr lang="en-US" dirty="0">
                <a:solidFill>
                  <a:srgbClr val="9900FF"/>
                </a:solidFill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V="1">
            <a:off x="7454189" y="2904134"/>
            <a:ext cx="307238" cy="490119"/>
          </a:xfrm>
          <a:prstGeom prst="straightConnector1">
            <a:avLst/>
          </a:prstGeom>
          <a:ln>
            <a:solidFill>
              <a:srgbClr val="99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V="1">
            <a:off x="7776057" y="2223821"/>
            <a:ext cx="307239" cy="6144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95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200" dirty="0" smtClean="0"/>
              <a:t>Demonstration </a:t>
            </a:r>
            <a:r>
              <a:rPr lang="en-US" sz="3200" dirty="0"/>
              <a:t>of </a:t>
            </a:r>
            <a:r>
              <a:rPr lang="en-US" sz="3200" dirty="0" smtClean="0"/>
              <a:t>“FE Free” @ </a:t>
            </a:r>
            <a:r>
              <a:rPr lang="en-US" sz="3200" dirty="0" err="1" smtClean="0"/>
              <a:t>Epk</a:t>
            </a:r>
            <a:r>
              <a:rPr lang="en-US" sz="3200" dirty="0" smtClean="0"/>
              <a:t>&gt;100 </a:t>
            </a:r>
            <a:r>
              <a:rPr lang="en-US" sz="3200" dirty="0"/>
              <a:t>MV/m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2800" y="850232"/>
            <a:ext cx="4040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Processing: + EP 10 um + 120cx18hr</a:t>
            </a:r>
            <a:endParaRPr lang="en-US" dirty="0"/>
          </a:p>
        </p:txBody>
      </p:sp>
      <p:pic>
        <p:nvPicPr>
          <p:cNvPr id="15364" name="Picture 4" descr="M:\srfee\Geng\ILC_high_gradient\SingleCellCavity\PJ1-2 (OSTEC-1)\PJ1-2 5may15 plot Q_Eacc 2K and 1_8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12128" r="8469" b="2706"/>
          <a:stretch/>
        </p:blipFill>
        <p:spPr bwMode="auto">
          <a:xfrm>
            <a:off x="248091" y="1219564"/>
            <a:ext cx="8573388" cy="50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089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 Post-Contamination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57200" y="1065399"/>
            <a:ext cx="8229600" cy="515252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Learning in this area requires large number of cavities and cryomodules AND a closed feed-back loop.</a:t>
            </a:r>
          </a:p>
          <a:p>
            <a:r>
              <a:rPr lang="en-US" dirty="0"/>
              <a:t>O</a:t>
            </a:r>
            <a:r>
              <a:rPr lang="en-US" dirty="0" smtClean="0"/>
              <a:t>pportunities are not many</a:t>
            </a:r>
          </a:p>
          <a:p>
            <a:pPr lvl="1"/>
            <a:r>
              <a:rPr lang="en-US" dirty="0" smtClean="0"/>
              <a:t>At JLAB, we had a recent internal workshop in reviewing our upgrade cavity experience (80 7-cell cavities in 10 cryomodules) on particulate field emitters from VTA to beam operation.</a:t>
            </a:r>
          </a:p>
          <a:p>
            <a:pPr lvl="1"/>
            <a:r>
              <a:rPr lang="en-US" dirty="0" smtClean="0"/>
              <a:t>Impacts: NEG pump replaces ion pump; cavity-grade cleaning of beamline UHV.</a:t>
            </a:r>
          </a:p>
          <a:p>
            <a:pPr lvl="1"/>
            <a:r>
              <a:rPr lang="en-US" dirty="0" smtClean="0"/>
              <a:t>New knowledge to be applied in re-work cryomodules.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4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In-Situ Removal of Field Emitters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457200" y="1065399"/>
            <a:ext cx="8229600" cy="52549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 JLAB, helium processing has been used for reducing field emission in-situ.</a:t>
            </a:r>
          </a:p>
          <a:p>
            <a:r>
              <a:rPr lang="en-US" dirty="0" smtClean="0"/>
              <a:t>Several CEBAF 12 GeV upgrade cryomodules were helium processed in the summer of 2015. </a:t>
            </a:r>
          </a:p>
          <a:p>
            <a:pPr lvl="1"/>
            <a:r>
              <a:rPr lang="en-US" dirty="0" smtClean="0"/>
              <a:t>FE onset increased on average.</a:t>
            </a:r>
          </a:p>
          <a:p>
            <a:pPr lvl="1"/>
            <a:r>
              <a:rPr lang="en-US" dirty="0" smtClean="0"/>
              <a:t>Some negative gain observed.</a:t>
            </a:r>
          </a:p>
          <a:p>
            <a:r>
              <a:rPr lang="en-US" dirty="0" smtClean="0"/>
              <a:t>Other known in-situ techniques</a:t>
            </a:r>
          </a:p>
          <a:p>
            <a:pPr lvl="1"/>
            <a:r>
              <a:rPr lang="en-US" dirty="0" smtClean="0"/>
              <a:t>RF processing (CW or pulsed)</a:t>
            </a:r>
          </a:p>
          <a:p>
            <a:pPr lvl="1"/>
            <a:r>
              <a:rPr lang="en-US" dirty="0" smtClean="0"/>
              <a:t>Plasma processing (module at room temperature)</a:t>
            </a:r>
          </a:p>
          <a:p>
            <a:pPr lvl="1"/>
            <a:r>
              <a:rPr lang="en-US" dirty="0" smtClean="0"/>
              <a:t>High peak power RF processing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66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3462"/>
            <a:ext cx="9144000" cy="397933"/>
          </a:xfrm>
        </p:spPr>
        <p:txBody>
          <a:bodyPr/>
          <a:lstStyle/>
          <a:p>
            <a:r>
              <a:rPr lang="en-US" sz="3200" dirty="0" smtClean="0"/>
              <a:t>Better Cavity Shape for Lowered Surface Field 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3244126"/>
              </p:ext>
            </p:extLst>
          </p:nvPr>
        </p:nvGraphicFramePr>
        <p:xfrm>
          <a:off x="233788" y="961235"/>
          <a:ext cx="5079777" cy="24840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02657"/>
                <a:gridCol w="573597"/>
                <a:gridCol w="691185"/>
                <a:gridCol w="1152357"/>
                <a:gridCol w="882766"/>
                <a:gridCol w="1077215"/>
              </a:tblGrid>
              <a:tr h="401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TESLA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Low-loss/ICHIRO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Re-entrant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Low-surface-field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frequency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MHz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1300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1300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1300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1300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Aperture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mm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Epk/Eacc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1.98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2.36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2.28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1.98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Hpk/Eacc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mT/(MV/m)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4.15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3.61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3.54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3.71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12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Cell-cell coupling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1.52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1.57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1.27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06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G*R/Q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sym typeface="Symbol"/>
                        </a:rPr>
                        <a:t>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30840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37970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41208</a:t>
                      </a:r>
                      <a:endParaRPr lang="en-US" sz="120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36995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V="1">
            <a:off x="202913" y="4489089"/>
            <a:ext cx="5167313" cy="88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34661" y="5498651"/>
            <a:ext cx="5303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Z. </a:t>
            </a:r>
            <a:r>
              <a:rPr lang="en-US" sz="1200" dirty="0"/>
              <a:t>Li, C. </a:t>
            </a:r>
            <a:r>
              <a:rPr lang="en-US" sz="1200" dirty="0" err="1" smtClean="0"/>
              <a:t>Adolphsen</a:t>
            </a:r>
            <a:r>
              <a:rPr lang="en-US" sz="1200" dirty="0"/>
              <a:t>, A New SRF Cavity Shape with Minimized Surface Electric and Magnetic Fields for the </a:t>
            </a:r>
            <a:r>
              <a:rPr lang="en-US" sz="1200" dirty="0" smtClean="0"/>
              <a:t>ILC, LINAC08 (2008).</a:t>
            </a:r>
          </a:p>
          <a:p>
            <a:r>
              <a:rPr lang="en-US" sz="1200" dirty="0" smtClean="0"/>
              <a:t>R.L </a:t>
            </a:r>
            <a:r>
              <a:rPr lang="en-US" sz="1200" dirty="0" err="1" smtClean="0"/>
              <a:t>Geng</a:t>
            </a:r>
            <a:r>
              <a:rPr lang="en-US" sz="1200" dirty="0"/>
              <a:t> et al., Development of Ultra High Gradient and High Q0 Superconducting Radio Frequency </a:t>
            </a:r>
            <a:r>
              <a:rPr lang="en-US" sz="1200" dirty="0" smtClean="0"/>
              <a:t>Cavities, IPAC13 (2013).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274904" y="3696141"/>
            <a:ext cx="468468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20% more efficient as compared to TESLA shape</a:t>
            </a:r>
          </a:p>
          <a:p>
            <a:r>
              <a:rPr lang="en-US" dirty="0" smtClean="0"/>
              <a:t>Keep peak electric field ratio the same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Picture 10" descr="M:\srfee\Geng\ILC_high_gradient\LSF shape cavity\LSF5-1\LSF5-1 3mar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299" y="3842480"/>
            <a:ext cx="3316778" cy="248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:\srfee\Geng\ILC_high_gradient\LSF shape cavity\LSF5-1\IMG_22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r="12512" b="5901"/>
          <a:stretch/>
        </p:blipFill>
        <p:spPr bwMode="auto">
          <a:xfrm>
            <a:off x="6252871" y="822416"/>
            <a:ext cx="2097633" cy="324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6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/>
          <a:p>
            <a:r>
              <a:rPr lang="en-US" sz="3600" dirty="0" smtClean="0"/>
              <a:t>Low-Loss Shape Cavity Accelerating Beam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pic>
        <p:nvPicPr>
          <p:cNvPr id="6" name="Content Placeholder 5" descr="C:\JLAB_SRF_Photo\12GeVUpGradeCavity_fromGre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7500" b="12500"/>
          <a:stretch>
            <a:fillRect/>
          </a:stretch>
        </p:blipFill>
        <p:spPr bwMode="auto">
          <a:xfrm>
            <a:off x="384629" y="1516929"/>
            <a:ext cx="3886200" cy="1294708"/>
          </a:xfrm>
          <a:prstGeom prst="rect">
            <a:avLst/>
          </a:prstGeom>
          <a:noFill/>
        </p:spPr>
      </p:pic>
      <p:pic>
        <p:nvPicPr>
          <p:cNvPr id="7" name="Picture 2" descr="C:\JLAB_SRF_Photo\12GeVUpgradeCryomoduleinCEBAFTunnel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3428"/>
          <a:stretch>
            <a:fillRect/>
          </a:stretch>
        </p:blipFill>
        <p:spPr bwMode="auto">
          <a:xfrm>
            <a:off x="4584400" y="815425"/>
            <a:ext cx="4038600" cy="2622222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05" y="3480402"/>
            <a:ext cx="3206115" cy="249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9" y="2849214"/>
            <a:ext cx="3886199" cy="283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2783" y="850607"/>
            <a:ext cx="4109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CEBAF 12 </a:t>
            </a:r>
            <a:r>
              <a:rPr lang="en-US" dirty="0" err="1" smtClean="0"/>
              <a:t>GeV</a:t>
            </a:r>
            <a:r>
              <a:rPr lang="en-US" dirty="0" smtClean="0"/>
              <a:t> Upgrade Cavity</a:t>
            </a:r>
          </a:p>
          <a:p>
            <a:r>
              <a:rPr lang="en-US" dirty="0" smtClean="0"/>
              <a:t>1.5 GHz, Low-loss Shape, 53mm bore dia. </a:t>
            </a:r>
            <a:endParaRPr lang="en-US" dirty="0"/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41776" y="5995319"/>
            <a:ext cx="4285276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altLang="en-US" sz="1600" dirty="0" smtClean="0">
                <a:solidFill>
                  <a:srgbClr val="000000"/>
                </a:solidFill>
              </a:rPr>
              <a:t>C. Reece, TTC Meeting, Feb. 28-Mar.3, 2011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008268" y="6000120"/>
            <a:ext cx="344113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altLang="en-US" sz="1600" dirty="0" smtClean="0">
                <a:solidFill>
                  <a:srgbClr val="000000"/>
                </a:solidFill>
              </a:rPr>
              <a:t>J. Hogan et al., PAC2013, WEZAA2</a:t>
            </a:r>
            <a:endParaRPr lang="en-US" altLang="en-US" sz="1600" dirty="0">
              <a:solidFill>
                <a:srgbClr val="0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42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50"/>
            <a:ext cx="8229600" cy="397933"/>
          </a:xfrm>
        </p:spPr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" y="885972"/>
            <a:ext cx="8887968" cy="5493557"/>
          </a:xfrm>
        </p:spPr>
        <p:txBody>
          <a:bodyPr>
            <a:noAutofit/>
          </a:bodyPr>
          <a:lstStyle/>
          <a:p>
            <a:r>
              <a:rPr lang="en-US" sz="2400" dirty="0" smtClean="0"/>
              <a:t>Where lies the opportunity for beam operation testing of a 40 MV/m full-scale cavity?</a:t>
            </a:r>
          </a:p>
          <a:p>
            <a:pPr lvl="1"/>
            <a:r>
              <a:rPr lang="en-US" sz="1800" dirty="0" smtClean="0"/>
              <a:t>31 MV/m limit at XFEL due to RF</a:t>
            </a:r>
          </a:p>
          <a:p>
            <a:pPr lvl="1"/>
            <a:r>
              <a:rPr lang="en-US" sz="1800" dirty="0" smtClean="0"/>
              <a:t>31.5 MV/m admin limit in ASTA at FNAL</a:t>
            </a:r>
          </a:p>
          <a:p>
            <a:pPr lvl="2"/>
            <a:r>
              <a:rPr lang="en-US" dirty="0" smtClean="0"/>
              <a:t>Is it possible for such a test in CM2 at FNAL?</a:t>
            </a:r>
          </a:p>
          <a:p>
            <a:pPr lvl="1"/>
            <a:r>
              <a:rPr lang="en-US" sz="2400" dirty="0" smtClean="0"/>
              <a:t>Any possibility in STF at KEK?   </a:t>
            </a:r>
          </a:p>
          <a:p>
            <a:r>
              <a:rPr lang="en-US" sz="2400" dirty="0" smtClean="0"/>
              <a:t>How should the FE be quantified so it can be tracked and compared?</a:t>
            </a:r>
          </a:p>
          <a:p>
            <a:pPr lvl="1"/>
            <a:r>
              <a:rPr lang="en-US" sz="1800" dirty="0" smtClean="0"/>
              <a:t>JLAB/KEK collaborated on “at-cavity” X-ray instrumentation and tested in a full-scale CEBAF-style cryomodule. </a:t>
            </a:r>
          </a:p>
          <a:p>
            <a:pPr lvl="2"/>
            <a:r>
              <a:rPr lang="en-US" dirty="0" smtClean="0"/>
              <a:t>Can this be tested at KEK, FNAL or DESY also?</a:t>
            </a:r>
          </a:p>
          <a:p>
            <a:pPr lvl="1"/>
            <a:r>
              <a:rPr lang="en-US" sz="1800" dirty="0" smtClean="0"/>
              <a:t>DESY and FNAL both measure “dark current” with Faraday cup.</a:t>
            </a:r>
          </a:p>
          <a:p>
            <a:pPr lvl="2"/>
            <a:r>
              <a:rPr lang="en-US" dirty="0" smtClean="0"/>
              <a:t>Is similar measurement planed for LCLS-II cryomodule?</a:t>
            </a:r>
          </a:p>
          <a:p>
            <a:pPr lvl="1"/>
            <a:r>
              <a:rPr lang="en-US" sz="2400" dirty="0" smtClean="0"/>
              <a:t>how should we track FE over long term operation? </a:t>
            </a:r>
            <a:endParaRPr lang="en-US" sz="24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9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50"/>
            <a:ext cx="8229600" cy="397933"/>
          </a:xfrm>
        </p:spPr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" y="885972"/>
            <a:ext cx="8887968" cy="5493557"/>
          </a:xfrm>
        </p:spPr>
        <p:txBody>
          <a:bodyPr>
            <a:noAutofit/>
          </a:bodyPr>
          <a:lstStyle/>
          <a:p>
            <a:r>
              <a:rPr lang="en-US" sz="2400" dirty="0" smtClean="0"/>
              <a:t>What are new ideas for creating reliable field-emission free surface at </a:t>
            </a:r>
            <a:r>
              <a:rPr lang="en-US" sz="2400" dirty="0" err="1" smtClean="0"/>
              <a:t>Epk</a:t>
            </a:r>
            <a:r>
              <a:rPr lang="en-US" sz="2400" dirty="0" smtClean="0"/>
              <a:t> 100 MV/m?</a:t>
            </a:r>
          </a:p>
          <a:p>
            <a:pPr lvl="1"/>
            <a:r>
              <a:rPr lang="en-US" sz="1800" dirty="0" smtClean="0"/>
              <a:t>The experience at KEK and </a:t>
            </a:r>
            <a:r>
              <a:rPr lang="en-US" sz="1800" dirty="0" err="1" smtClean="0"/>
              <a:t>JLab</a:t>
            </a:r>
            <a:r>
              <a:rPr lang="en-US" sz="1800" dirty="0"/>
              <a:t> </a:t>
            </a:r>
            <a:r>
              <a:rPr lang="en-US" sz="1800" dirty="0" smtClean="0"/>
              <a:t>strongly indicate that a small (&lt; </a:t>
            </a:r>
            <a:r>
              <a:rPr lang="en-US" sz="1800" dirty="0"/>
              <a:t>µ</a:t>
            </a:r>
            <a:r>
              <a:rPr lang="en-US" sz="1800" dirty="0" smtClean="0"/>
              <a:t>10 m) final EP creates a high field surface without field </a:t>
            </a:r>
            <a:r>
              <a:rPr lang="en-US" sz="1800" dirty="0" err="1" smtClean="0"/>
              <a:t>emision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Cornell has demonstrated vertical EP and used to have a “µEP </a:t>
            </a:r>
            <a:r>
              <a:rPr lang="en-US" sz="1800" dirty="0"/>
              <a:t>effort</a:t>
            </a:r>
            <a:r>
              <a:rPr lang="en-US" sz="1800" dirty="0" smtClean="0"/>
              <a:t>”.</a:t>
            </a:r>
          </a:p>
          <a:p>
            <a:pPr lvl="2"/>
            <a:r>
              <a:rPr lang="en-US" dirty="0" smtClean="0"/>
              <a:t>How can this test be applied to 9-cell cavities?</a:t>
            </a:r>
            <a:r>
              <a:rPr lang="en-US" sz="2400" dirty="0" smtClean="0"/>
              <a:t> 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urrently </a:t>
            </a:r>
            <a:r>
              <a:rPr lang="en-US" sz="2000" dirty="0" smtClean="0"/>
              <a:t>applied in-situ processing techniques (RF processing, helium processing, plasma cleaning) are </a:t>
            </a:r>
            <a:r>
              <a:rPr lang="en-US" sz="2000" dirty="0" smtClean="0"/>
              <a:t>mostly applied</a:t>
            </a:r>
            <a:r>
              <a:rPr lang="en-US" sz="2000" dirty="0" smtClean="0"/>
              <a:t> </a:t>
            </a:r>
            <a:r>
              <a:rPr lang="en-US" sz="2000" dirty="0" smtClean="0"/>
              <a:t>to lower gradient regime with rather limited gain. </a:t>
            </a:r>
          </a:p>
          <a:p>
            <a:pPr lvl="2"/>
            <a:r>
              <a:rPr lang="en-US" dirty="0" smtClean="0"/>
              <a:t>Are these techniques </a:t>
            </a:r>
            <a:r>
              <a:rPr lang="en-US" dirty="0" smtClean="0"/>
              <a:t>effective</a:t>
            </a:r>
            <a:r>
              <a:rPr lang="en-US" dirty="0" smtClean="0"/>
              <a:t> </a:t>
            </a:r>
            <a:r>
              <a:rPr lang="en-US" dirty="0" smtClean="0"/>
              <a:t>at high field? </a:t>
            </a:r>
          </a:p>
          <a:p>
            <a:pPr lvl="2"/>
            <a:r>
              <a:rPr lang="en-US" dirty="0" smtClean="0"/>
              <a:t>Where lie opportunities for effective in-situ field emitter removal at low as well as high field?  </a:t>
            </a:r>
          </a:p>
          <a:p>
            <a:r>
              <a:rPr lang="en-US" sz="2400" dirty="0" smtClean="0"/>
              <a:t>Should better cavity shape be studied?</a:t>
            </a:r>
            <a:r>
              <a:rPr lang="en-US" sz="1800" dirty="0" smtClean="0"/>
              <a:t> </a:t>
            </a:r>
          </a:p>
          <a:p>
            <a:pPr lvl="2"/>
            <a:r>
              <a:rPr lang="en-US" sz="1800" dirty="0" smtClean="0"/>
              <a:t>These cavity also benefit lowering large machine cost.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2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50"/>
            <a:ext cx="8229600" cy="397933"/>
          </a:xfrm>
        </p:spPr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" y="878657"/>
            <a:ext cx="8887968" cy="5493557"/>
          </a:xfrm>
        </p:spPr>
        <p:txBody>
          <a:bodyPr>
            <a:noAutofit/>
          </a:bodyPr>
          <a:lstStyle/>
          <a:p>
            <a:r>
              <a:rPr lang="en-US" sz="4000" dirty="0" smtClean="0"/>
              <a:t>What is the </a:t>
            </a:r>
            <a:r>
              <a:rPr lang="en-US" sz="4000" dirty="0" smtClean="0"/>
              <a:t>current main </a:t>
            </a:r>
            <a:r>
              <a:rPr lang="en-US" sz="4000" dirty="0" smtClean="0"/>
              <a:t>remaining enemy for high gradient SRF?</a:t>
            </a:r>
          </a:p>
          <a:p>
            <a:pPr lvl="1"/>
            <a:r>
              <a:rPr lang="en-US" sz="3200" dirty="0"/>
              <a:t> </a:t>
            </a:r>
            <a:r>
              <a:rPr lang="en-US" sz="3200" dirty="0" smtClean="0"/>
              <a:t>Field Emission at 40 MV/m</a:t>
            </a:r>
          </a:p>
          <a:p>
            <a:pPr lvl="1"/>
            <a:r>
              <a:rPr lang="en-US" sz="3200" dirty="0"/>
              <a:t> U</a:t>
            </a:r>
            <a:r>
              <a:rPr lang="en-US" sz="3200" dirty="0" smtClean="0"/>
              <a:t>nbeaten, this enemy </a:t>
            </a:r>
            <a:r>
              <a:rPr lang="en-US" sz="3200" dirty="0" smtClean="0"/>
              <a:t>stands as</a:t>
            </a:r>
            <a:r>
              <a:rPr lang="en-US" sz="3200" dirty="0" smtClean="0"/>
              <a:t> a bottle neck, prevents </a:t>
            </a:r>
            <a:r>
              <a:rPr lang="en-US" sz="3200" dirty="0" smtClean="0"/>
              <a:t>good properties (lower surface losses, larger critical field) from being </a:t>
            </a:r>
            <a:r>
              <a:rPr lang="en-US" sz="3200" dirty="0" smtClean="0"/>
              <a:t>usable.</a:t>
            </a:r>
            <a:endParaRPr lang="en-US" sz="3200" dirty="0" smtClean="0"/>
          </a:p>
          <a:p>
            <a:pPr lvl="1"/>
            <a:r>
              <a:rPr lang="en-US" sz="3200" dirty="0"/>
              <a:t> </a:t>
            </a:r>
            <a:r>
              <a:rPr lang="en-US" sz="3200" dirty="0"/>
              <a:t>R</a:t>
            </a:r>
            <a:r>
              <a:rPr lang="en-US" sz="3200" dirty="0" smtClean="0"/>
              <a:t>educing </a:t>
            </a:r>
            <a:r>
              <a:rPr lang="en-US" sz="3200" dirty="0" smtClean="0"/>
              <a:t>FE a paramount priority </a:t>
            </a:r>
            <a:r>
              <a:rPr lang="en-US" sz="3200" dirty="0" smtClean="0"/>
              <a:t>at present time fo</a:t>
            </a:r>
            <a:r>
              <a:rPr lang="en-US" sz="3200" dirty="0"/>
              <a:t>r</a:t>
            </a:r>
            <a:r>
              <a:rPr lang="en-US" sz="3200" dirty="0" smtClean="0"/>
              <a:t> </a:t>
            </a:r>
            <a:r>
              <a:rPr lang="en-US" sz="3200" dirty="0" smtClean="0"/>
              <a:t>ILC </a:t>
            </a:r>
            <a:r>
              <a:rPr lang="en-US" sz="3200" dirty="0" smtClean="0"/>
              <a:t>and </a:t>
            </a:r>
            <a:r>
              <a:rPr lang="en-US" sz="3200" dirty="0" smtClean="0"/>
              <a:t>its </a:t>
            </a:r>
            <a:r>
              <a:rPr lang="en-US" sz="3200" dirty="0" smtClean="0"/>
              <a:t>1 </a:t>
            </a:r>
            <a:r>
              <a:rPr lang="en-US" sz="3200" dirty="0" err="1" smtClean="0"/>
              <a:t>TeV</a:t>
            </a:r>
            <a:r>
              <a:rPr lang="en-US" sz="3200" dirty="0" smtClean="0"/>
              <a:t> upgrade, the only machine requiring ~40 MV/m. </a:t>
            </a:r>
            <a:endParaRPr lang="en-US" sz="3600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7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 Gradient Operation (w/o Beam)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902" y="4281078"/>
            <a:ext cx="5299023" cy="1146018"/>
          </a:xfrm>
        </p:spPr>
        <p:txBody>
          <a:bodyPr>
            <a:noAutofit/>
          </a:bodyPr>
          <a:lstStyle/>
          <a:p>
            <a:r>
              <a:rPr lang="en-US" sz="1800" dirty="0" smtClean="0"/>
              <a:t>Tested in TTF horizontal cryostat at DESY </a:t>
            </a:r>
          </a:p>
          <a:p>
            <a:r>
              <a:rPr lang="en-US" sz="1800" dirty="0" smtClean="0"/>
              <a:t>Liquid </a:t>
            </a:r>
            <a:r>
              <a:rPr lang="en-US" sz="1800" dirty="0"/>
              <a:t>helium </a:t>
            </a:r>
            <a:r>
              <a:rPr lang="en-US" sz="1800" dirty="0" smtClean="0"/>
              <a:t>tank welded</a:t>
            </a:r>
            <a:endParaRPr lang="en-US" sz="1800" dirty="0"/>
          </a:p>
          <a:p>
            <a:r>
              <a:rPr lang="en-US" sz="1800" dirty="0"/>
              <a:t>E</a:t>
            </a:r>
            <a:r>
              <a:rPr lang="en-US" sz="1800" dirty="0" smtClean="0"/>
              <a:t>quipped </a:t>
            </a:r>
            <a:r>
              <a:rPr lang="en-US" sz="1800" dirty="0"/>
              <a:t>with a high-power </a:t>
            </a:r>
            <a:r>
              <a:rPr lang="en-US" sz="1800" dirty="0" smtClean="0"/>
              <a:t>coupler</a:t>
            </a:r>
            <a:endParaRPr lang="en-US" sz="1800" dirty="0"/>
          </a:p>
          <a:p>
            <a:r>
              <a:rPr lang="en-US" sz="1800" dirty="0" smtClean="0"/>
              <a:t>Equipped with a frequency </a:t>
            </a:r>
            <a:r>
              <a:rPr lang="en-US" sz="1800" dirty="0"/>
              <a:t>tuning </a:t>
            </a:r>
            <a:r>
              <a:rPr lang="en-US" sz="1800" dirty="0" smtClean="0"/>
              <a:t>mechanism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NO FE data reported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64" y="855877"/>
            <a:ext cx="3243263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9" y="1030197"/>
            <a:ext cx="4898366" cy="269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01609" y="855877"/>
            <a:ext cx="6705600" cy="5514975"/>
            <a:chOff x="2401609" y="855877"/>
            <a:chExt cx="6705600" cy="55149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609" y="855877"/>
              <a:ext cx="6705600" cy="5514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457907" y="3986784"/>
              <a:ext cx="6649302" cy="236943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848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 Gradient Operation (w/o Beam)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345"/>
            <a:ext cx="7300913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025" y="2916954"/>
            <a:ext cx="4442574" cy="340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149903" y="3417895"/>
            <a:ext cx="4310122" cy="114601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dirty="0" smtClean="0"/>
              <a:t>Tested in HTS at FNAL</a:t>
            </a:r>
          </a:p>
          <a:p>
            <a:r>
              <a:rPr lang="en-US" sz="1800" dirty="0" smtClean="0"/>
              <a:t>Admin limit 35 MV/m </a:t>
            </a:r>
          </a:p>
          <a:p>
            <a:r>
              <a:rPr lang="en-US" sz="1800" dirty="0" smtClean="0"/>
              <a:t>Liquid </a:t>
            </a:r>
            <a:r>
              <a:rPr lang="en-US" sz="1800" dirty="0"/>
              <a:t>helium </a:t>
            </a:r>
            <a:r>
              <a:rPr lang="en-US" sz="1800" dirty="0" smtClean="0"/>
              <a:t>tank welded</a:t>
            </a:r>
            <a:endParaRPr lang="en-US" sz="1800" dirty="0"/>
          </a:p>
          <a:p>
            <a:r>
              <a:rPr lang="en-US" sz="1800" dirty="0"/>
              <a:t>E</a:t>
            </a:r>
            <a:r>
              <a:rPr lang="en-US" sz="1800" dirty="0" smtClean="0"/>
              <a:t>quipped </a:t>
            </a:r>
            <a:r>
              <a:rPr lang="en-US" sz="1800" dirty="0"/>
              <a:t>with a high-power </a:t>
            </a:r>
            <a:r>
              <a:rPr lang="en-US" sz="1800" dirty="0" smtClean="0"/>
              <a:t>coupler</a:t>
            </a:r>
          </a:p>
          <a:p>
            <a:r>
              <a:rPr lang="en-US" sz="1800" dirty="0" smtClean="0"/>
              <a:t>TB9ACC016 copper flake from copper plated coupler antenna.</a:t>
            </a:r>
          </a:p>
          <a:p>
            <a:pPr lvl="1"/>
            <a:r>
              <a:rPr lang="en-US" sz="1400" dirty="0" smtClean="0"/>
              <a:t>Recovered by HPR later on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FE data next slide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 Gradient Operation (w/o Beam)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82" y="870513"/>
            <a:ext cx="6815138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70" y="3626506"/>
            <a:ext cx="6838950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56" y="3951413"/>
            <a:ext cx="3381274" cy="63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237556" y="2048256"/>
            <a:ext cx="1846980" cy="3167482"/>
            <a:chOff x="7237556" y="2048256"/>
            <a:chExt cx="1846980" cy="3167482"/>
          </a:xfrm>
        </p:grpSpPr>
        <p:sp>
          <p:nvSpPr>
            <p:cNvPr id="5" name="Curved Left Arrow 4"/>
            <p:cNvSpPr/>
            <p:nvPr/>
          </p:nvSpPr>
          <p:spPr>
            <a:xfrm>
              <a:off x="7446042" y="2048256"/>
              <a:ext cx="1083472" cy="3167482"/>
            </a:xfrm>
            <a:prstGeom prst="curvedLef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37556" y="2609008"/>
              <a:ext cx="1846980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!Caution!</a:t>
              </a:r>
            </a:p>
            <a:p>
              <a:pPr algn="ctr"/>
              <a:r>
                <a:rPr lang="en-US" sz="1100" dirty="0" smtClean="0"/>
                <a:t>X-ray detection not the same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541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 Gradient Operation (w/o Beam)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149903" y="2342561"/>
            <a:ext cx="4310122" cy="114601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dirty="0" smtClean="0"/>
              <a:t>Cryomodule test in ASTA at FNAL</a:t>
            </a:r>
          </a:p>
          <a:p>
            <a:r>
              <a:rPr lang="en-US" sz="1800" dirty="0" smtClean="0"/>
              <a:t>One cavity at a time </a:t>
            </a:r>
            <a:endParaRPr lang="en-US" sz="1800" dirty="0"/>
          </a:p>
          <a:p>
            <a:r>
              <a:rPr lang="en-US" sz="1800" dirty="0"/>
              <a:t>E</a:t>
            </a:r>
            <a:r>
              <a:rPr lang="en-US" sz="1800" dirty="0" smtClean="0"/>
              <a:t>quipped </a:t>
            </a:r>
            <a:r>
              <a:rPr lang="en-US" sz="1800" dirty="0"/>
              <a:t>with </a:t>
            </a:r>
            <a:r>
              <a:rPr lang="en-US" sz="1800" dirty="0" smtClean="0"/>
              <a:t>Piezo </a:t>
            </a:r>
            <a:r>
              <a:rPr lang="en-US" sz="1800" dirty="0" err="1" smtClean="0"/>
              <a:t>tunner</a:t>
            </a:r>
            <a:endParaRPr lang="en-US" sz="1800" dirty="0" smtClean="0"/>
          </a:p>
          <a:p>
            <a:r>
              <a:rPr lang="en-US" sz="1800" dirty="0" smtClean="0"/>
              <a:t>Admin limit 31.5 MV/m</a:t>
            </a:r>
            <a:endParaRPr lang="en-US" sz="14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073" y="899769"/>
            <a:ext cx="3611530" cy="392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" y="806926"/>
            <a:ext cx="5839681" cy="140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73223"/>
            <a:ext cx="32956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464" y="4885892"/>
            <a:ext cx="5180648" cy="1453515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73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High Gradient Operation (w/o Beam)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149903" y="2571765"/>
            <a:ext cx="4310122" cy="114601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800" dirty="0" smtClean="0"/>
              <a:t>Cryomodule test in ASTA at FNAL</a:t>
            </a:r>
          </a:p>
          <a:p>
            <a:r>
              <a:rPr lang="en-US" sz="1800" dirty="0" smtClean="0"/>
              <a:t>All cavities </a:t>
            </a:r>
            <a:r>
              <a:rPr lang="en-US" sz="1800" dirty="0"/>
              <a:t>simultaneously </a:t>
            </a:r>
            <a:r>
              <a:rPr lang="en-US" sz="1800" dirty="0" smtClean="0"/>
              <a:t>powered  </a:t>
            </a:r>
          </a:p>
          <a:p>
            <a:r>
              <a:rPr lang="en-US" sz="1800" dirty="0" smtClean="0"/>
              <a:t>Admin limit 31.5 MV/m</a:t>
            </a:r>
          </a:p>
          <a:p>
            <a:r>
              <a:rPr lang="en-US" sz="1800" dirty="0"/>
              <a:t>C</a:t>
            </a:r>
            <a:r>
              <a:rPr lang="en-US" sz="1800" dirty="0" smtClean="0"/>
              <a:t>avities probably not phased  </a:t>
            </a:r>
            <a:endParaRPr lang="en-US" sz="1400" dirty="0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7437" r="7929" b="7881"/>
          <a:stretch/>
        </p:blipFill>
        <p:spPr bwMode="auto">
          <a:xfrm>
            <a:off x="5947251" y="794919"/>
            <a:ext cx="2880659" cy="311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8" y="794919"/>
            <a:ext cx="5833921" cy="168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RD3231_allcaviti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0" y="4055730"/>
            <a:ext cx="4667631" cy="2784503"/>
          </a:xfrm>
          <a:prstGeom prst="rect">
            <a:avLst/>
          </a:prstGeom>
        </p:spPr>
      </p:pic>
      <p:pic>
        <p:nvPicPr>
          <p:cNvPr id="17" name="Picture 16" descr="unitdarkcurren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990" y="4131759"/>
            <a:ext cx="3627807" cy="1988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8427" y="6100883"/>
            <a:ext cx="26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 Harms, TTC 2014 at KEK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09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High Gradient Operation (w</a:t>
            </a:r>
            <a:r>
              <a:rPr lang="en-US" sz="3600" dirty="0" smtClean="0"/>
              <a:t>/ </a:t>
            </a:r>
            <a:r>
              <a:rPr lang="en-US" sz="3600" dirty="0"/>
              <a:t>Beam)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09" y="848565"/>
            <a:ext cx="5253358" cy="561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5" y="3621371"/>
            <a:ext cx="4937760" cy="250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131675" y="1065399"/>
            <a:ext cx="5142584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ILC TDR</a:t>
            </a:r>
          </a:p>
          <a:p>
            <a:r>
              <a:rPr lang="en-US" sz="2400" dirty="0" smtClean="0"/>
              <a:t>9mA test in FLASH at DESY</a:t>
            </a:r>
          </a:p>
          <a:p>
            <a:endParaRPr lang="en-US" sz="2400" dirty="0"/>
          </a:p>
          <a:p>
            <a:r>
              <a:rPr lang="en-US" sz="2400" dirty="0" smtClean="0"/>
              <a:t>Several cavities above 30 MV/m</a:t>
            </a:r>
          </a:p>
          <a:p>
            <a:r>
              <a:rPr lang="en-US" sz="2400" dirty="0" smtClean="0"/>
              <a:t>No FE data reported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432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R.L. Geng, TTC @ Saclay, France, July 5-8, 2016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Summary of Achieved High Gradient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B58F48A6-A3E1-4848-9AC3-B43F560BE4F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0" y="824004"/>
            <a:ext cx="91440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50-60 MV/m, Best 1-cells, alternative shape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40-45 MV/m, best 9-cells, TESLA shape</a:t>
            </a:r>
          </a:p>
          <a:p>
            <a:r>
              <a:rPr lang="en-US" sz="2800" dirty="0" smtClean="0"/>
              <a:t>36 MV/m one 9-cell without beam</a:t>
            </a:r>
          </a:p>
          <a:p>
            <a:pPr lvl="1"/>
            <a:r>
              <a:rPr lang="en-US" sz="2400" dirty="0" smtClean="0"/>
              <a:t>57hours</a:t>
            </a:r>
          </a:p>
          <a:p>
            <a:r>
              <a:rPr lang="en-US" sz="2800" dirty="0" smtClean="0"/>
              <a:t>31.5 MV/m, 7 9-cell without beam</a:t>
            </a:r>
          </a:p>
          <a:p>
            <a:pPr lvl="1"/>
            <a:r>
              <a:rPr lang="en-US" sz="2400" dirty="0" smtClean="0"/>
              <a:t>unknown hours</a:t>
            </a:r>
          </a:p>
          <a:p>
            <a:r>
              <a:rPr lang="en-US" sz="2800" dirty="0" smtClean="0"/>
              <a:t>&gt; 30 MV/m, several 9-cells with beam</a:t>
            </a:r>
          </a:p>
          <a:p>
            <a:pPr lvl="1"/>
            <a:r>
              <a:rPr lang="en-US" sz="2400" dirty="0" smtClean="0"/>
              <a:t>15 hours at 3 mA</a:t>
            </a:r>
          </a:p>
          <a:p>
            <a:pPr lvl="1"/>
            <a:r>
              <a:rPr lang="en-US" sz="2400" dirty="0" smtClean="0"/>
              <a:t>Several hours close to 9 mA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8791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CLS-II Collabor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LCLS-II Collaboration template</Template>
  <TotalTime>4851</TotalTime>
  <Words>2019</Words>
  <Application>Microsoft Macintosh PowerPoint</Application>
  <PresentationFormat>On-screen Show (4:3)</PresentationFormat>
  <Paragraphs>256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LCLS-II Collaboration template</vt:lpstr>
      <vt:lpstr>Is current state of the art in FE an obstacle to  40 MV/m (and beyond) operation?  </vt:lpstr>
      <vt:lpstr>PowerPoint Presentation</vt:lpstr>
      <vt:lpstr>High Gradient Operation (w/o Beam)</vt:lpstr>
      <vt:lpstr>High Gradient Operation (w/o Beam)</vt:lpstr>
      <vt:lpstr>High Gradient Operation (w/o Beam)</vt:lpstr>
      <vt:lpstr>High Gradient Operation (w/o Beam)</vt:lpstr>
      <vt:lpstr>High Gradient Operation (w/o Beam)</vt:lpstr>
      <vt:lpstr>High Gradient Operation (w/ Beam)</vt:lpstr>
      <vt:lpstr>Summary of Achieved High Gradient</vt:lpstr>
      <vt:lpstr>PowerPoint Presentation</vt:lpstr>
      <vt:lpstr>Field Emission Impact to Accelerator Operation</vt:lpstr>
      <vt:lpstr>Discussion on Reducing Field Emission</vt:lpstr>
      <vt:lpstr>Particulate Field Emitters on High Gradient Surfaces</vt:lpstr>
      <vt:lpstr>Particulate Field Emitters on High Gradient Surfaces  </vt:lpstr>
      <vt:lpstr>A Learning Process at JLAB</vt:lpstr>
      <vt:lpstr>A Learning Process at JLAB</vt:lpstr>
      <vt:lpstr>Creating Field Emitter Free Surface</vt:lpstr>
      <vt:lpstr>Creating Field Emitter Free Surface</vt:lpstr>
      <vt:lpstr>Demonstration of “FE Free” @ Epk&gt;100 MV/m</vt:lpstr>
      <vt:lpstr>Demonstration of “FE Free” @ Epk&gt;100 MV/m</vt:lpstr>
      <vt:lpstr>Prevent Post-Contamination</vt:lpstr>
      <vt:lpstr>In-Situ Removal of Field Emitters</vt:lpstr>
      <vt:lpstr>Better Cavity Shape for Lowered Surface Field </vt:lpstr>
      <vt:lpstr>Low-Loss Shape Cavity Accelerating Beam</vt:lpstr>
      <vt:lpstr>Open Questions</vt:lpstr>
      <vt:lpstr>Open Questions</vt:lpstr>
      <vt:lpstr>Open Questions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Clifton</dc:creator>
  <cp:lastModifiedBy>Rongli Geng</cp:lastModifiedBy>
  <cp:revision>336</cp:revision>
  <cp:lastPrinted>2014-05-10T20:05:14Z</cp:lastPrinted>
  <dcterms:created xsi:type="dcterms:W3CDTF">2013-10-04T14:48:42Z</dcterms:created>
  <dcterms:modified xsi:type="dcterms:W3CDTF">2016-07-04T01:18:04Z</dcterms:modified>
</cp:coreProperties>
</file>